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85" r:id="rId4"/>
    <p:sldId id="257" r:id="rId5"/>
    <p:sldId id="258" r:id="rId6"/>
    <p:sldId id="259" r:id="rId7"/>
    <p:sldId id="262" r:id="rId8"/>
    <p:sldId id="273" r:id="rId9"/>
    <p:sldId id="260" r:id="rId10"/>
    <p:sldId id="261" r:id="rId11"/>
    <p:sldId id="263" r:id="rId12"/>
    <p:sldId id="264" r:id="rId13"/>
    <p:sldId id="265" r:id="rId15"/>
    <p:sldId id="266" r:id="rId16"/>
    <p:sldId id="272" r:id="rId17"/>
    <p:sldId id="267" r:id="rId18"/>
    <p:sldId id="268" r:id="rId19"/>
    <p:sldId id="269" r:id="rId20"/>
    <p:sldId id="287" r:id="rId21"/>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9.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0E98A-98BE-4213-A34C-FD7900AB8A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975D3-16AC-44B3-9EBC-7B81635C1E2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15975D3-16AC-44B3-9EBC-7B81635C1E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10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124744"/>
            <a:ext cx="7992888" cy="2160240"/>
          </a:xfrm>
        </p:spPr>
        <p:txBody>
          <a:bodyPr>
            <a:normAutofit/>
          </a:bodyPr>
          <a:lstStyle/>
          <a:p>
            <a:pPr algn="l"/>
            <a:r>
              <a:rPr lang="zh-CN" altLang="en-US" dirty="0" smtClean="0">
                <a:latin typeface="微软雅黑" panose="020B0503020204020204" pitchFamily="34" charset="-122"/>
                <a:ea typeface="微软雅黑" panose="020B0503020204020204" pitchFamily="34" charset="-122"/>
              </a:rPr>
              <a:t> </a:t>
            </a:r>
            <a:r>
              <a:rPr lang="zh-CN" altLang="en-US" dirty="0" smtClean="0">
                <a:solidFill>
                  <a:srgbClr val="00B0F0"/>
                </a:solidFill>
                <a:latin typeface="微软雅黑" panose="020B0503020204020204" pitchFamily="34" charset="-122"/>
                <a:ea typeface="微软雅黑" panose="020B0503020204020204" pitchFamily="34" charset="-122"/>
              </a:rPr>
              <a:t>环 境 监 测 之</a:t>
            </a:r>
            <a:br>
              <a:rPr lang="en-US" altLang="zh-CN" dirty="0" smtClean="0">
                <a:solidFill>
                  <a:srgbClr val="00B0F0"/>
                </a:solidFill>
              </a:rPr>
            </a:br>
            <a:r>
              <a:rPr lang="en-US" altLang="zh-CN" dirty="0" smtClean="0">
                <a:solidFill>
                  <a:srgbClr val="00B0F0"/>
                </a:solidFill>
              </a:rPr>
              <a:t>              </a:t>
            </a:r>
            <a:r>
              <a:rPr lang="zh-CN" altLang="en-US" dirty="0" smtClean="0">
                <a:solidFill>
                  <a:srgbClr val="00B0F0"/>
                </a:solidFill>
              </a:rPr>
              <a:t>           </a:t>
            </a:r>
            <a:br>
              <a:rPr lang="en-US" altLang="zh-CN" dirty="0" smtClean="0">
                <a:solidFill>
                  <a:srgbClr val="00B0F0"/>
                </a:solidFill>
              </a:rPr>
            </a:br>
            <a:r>
              <a:rPr lang="en-US" altLang="zh-CN" dirty="0" smtClean="0">
                <a:solidFill>
                  <a:srgbClr val="00B0F0"/>
                </a:solidFill>
              </a:rPr>
              <a:t>                             </a:t>
            </a:r>
            <a:r>
              <a:rPr lang="zh-CN" altLang="en-US" dirty="0" smtClean="0">
                <a:solidFill>
                  <a:srgbClr val="00B0F0"/>
                </a:solidFill>
                <a:latin typeface="微软雅黑" panose="020B0503020204020204" pitchFamily="34" charset="-122"/>
                <a:ea typeface="微软雅黑" panose="020B0503020204020204" pitchFamily="34" charset="-122"/>
              </a:rPr>
              <a:t>土 壤 采 样</a:t>
            </a: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012339" y="38605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674839" y="47964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607175" y="47969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539511" y="47964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496" y="0"/>
            <a:ext cx="8856984" cy="923330"/>
          </a:xfrm>
          <a:prstGeom prst="rect">
            <a:avLst/>
          </a:prstGeom>
          <a:noFill/>
        </p:spPr>
        <p:txBody>
          <a:bodyPr wrap="square" rtlCol="0">
            <a:spAutoFit/>
          </a:bodyPr>
          <a:lstStyle/>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 3.</a:t>
            </a:r>
            <a:r>
              <a:rPr lang="zh-CN" altLang="en-US" dirty="0" smtClean="0"/>
              <a:t>不同的土壤类型都要布点。</a:t>
            </a:r>
            <a:r>
              <a:rPr lang="en-US" altLang="zh-CN" dirty="0" smtClean="0"/>
              <a:t>     </a:t>
            </a:r>
            <a:endParaRPr lang="en-US" altLang="zh-CN" dirty="0" smtClean="0"/>
          </a:p>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4.</a:t>
            </a:r>
            <a:r>
              <a:rPr lang="zh-CN" altLang="en-US" dirty="0" smtClean="0"/>
              <a:t>要在非污染区的同类土壤中布设一个或几个对照采样点。</a:t>
            </a:r>
            <a:endParaRPr lang="en-US" altLang="zh-CN" dirty="0" smtClean="0"/>
          </a:p>
        </p:txBody>
      </p:sp>
      <p:sp>
        <p:nvSpPr>
          <p:cNvPr id="5" name="TextBox 4"/>
          <p:cNvSpPr txBox="1"/>
          <p:nvPr/>
        </p:nvSpPr>
        <p:spPr>
          <a:xfrm>
            <a:off x="35496" y="836712"/>
            <a:ext cx="2592288" cy="400110"/>
          </a:xfrm>
          <a:prstGeom prst="rect">
            <a:avLst/>
          </a:prstGeom>
          <a:noFill/>
        </p:spPr>
        <p:txBody>
          <a:bodyPr wrap="square" rtlCol="0">
            <a:spAutoFit/>
          </a:bodyPr>
          <a:lstStyle/>
          <a:p>
            <a:r>
              <a:rPr lang="zh-CN" altLang="en-US" sz="2000" dirty="0" smtClean="0"/>
              <a:t>（二）布点方法</a:t>
            </a:r>
            <a:endParaRPr lang="zh-CN" altLang="en-US" sz="2000" dirty="0"/>
          </a:p>
        </p:txBody>
      </p:sp>
      <p:sp>
        <p:nvSpPr>
          <p:cNvPr id="9" name="TextBox 8"/>
          <p:cNvSpPr txBox="1"/>
          <p:nvPr/>
        </p:nvSpPr>
        <p:spPr>
          <a:xfrm>
            <a:off x="35496" y="1117890"/>
            <a:ext cx="8856984" cy="4662815"/>
          </a:xfrm>
          <a:prstGeom prst="rect">
            <a:avLst/>
          </a:prstGeom>
          <a:noFill/>
        </p:spPr>
        <p:txBody>
          <a:bodyPr wrap="square" rtlCol="0">
            <a:spAutoFit/>
          </a:bodyPr>
          <a:lstStyle/>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1.</a:t>
            </a:r>
            <a:r>
              <a:rPr lang="zh-CN" altLang="en-US" dirty="0" smtClean="0"/>
              <a:t>简单随机</a:t>
            </a:r>
            <a:endParaRPr lang="en-US" altLang="zh-CN" dirty="0" smtClean="0"/>
          </a:p>
          <a:p>
            <a:pPr>
              <a:lnSpc>
                <a:spcPct val="150000"/>
              </a:lnSpc>
            </a:pPr>
            <a:r>
              <a:rPr lang="zh-CN" altLang="en-US" dirty="0" smtClean="0"/>
              <a:t>        将监测单元分成网格，每个网格编上号码，决定采样点样品数后，随机抽取规定的样品数的样品，其样本号码对应的网格号，即为采样点。</a:t>
            </a:r>
            <a:r>
              <a:rPr lang="zh-CN" altLang="en-US" dirty="0" smtClean="0">
                <a:solidFill>
                  <a:srgbClr val="FF0000"/>
                </a:solidFill>
              </a:rPr>
              <a:t>掷骰子、抽签、查随机数表</a:t>
            </a:r>
            <a:endParaRPr lang="en-US" altLang="zh-CN" dirty="0" smtClean="0">
              <a:solidFill>
                <a:srgbClr val="FF0000"/>
              </a:solidFill>
            </a:endParaRPr>
          </a:p>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 2.</a:t>
            </a:r>
            <a:r>
              <a:rPr lang="zh-CN" altLang="en-US" dirty="0" smtClean="0"/>
              <a:t>分块随机</a:t>
            </a:r>
            <a:endParaRPr lang="en-US" altLang="zh-CN" dirty="0" smtClean="0"/>
          </a:p>
          <a:p>
            <a:pPr>
              <a:lnSpc>
                <a:spcPct val="150000"/>
              </a:lnSpc>
            </a:pPr>
            <a:r>
              <a:rPr lang="zh-CN" altLang="en-US" dirty="0" smtClean="0"/>
              <a:t>        根据收集的资料，如果监测区域内的土壤有明显的几种类型，则可将区域分成几块，每块内污染物较均匀，块间的差异较明显。将每块作为一个监测单元，在每个监测单元内再随机布点。</a:t>
            </a:r>
            <a:endParaRPr lang="en-US" altLang="zh-CN" dirty="0" smtClean="0">
              <a:solidFill>
                <a:srgbClr val="FF0000"/>
              </a:solidFill>
            </a:endParaRPr>
          </a:p>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3.</a:t>
            </a:r>
            <a:r>
              <a:rPr lang="zh-CN" altLang="en-US" dirty="0" smtClean="0"/>
              <a:t>系统随机</a:t>
            </a:r>
            <a:endParaRPr lang="en-US" altLang="zh-CN" dirty="0" smtClean="0"/>
          </a:p>
          <a:p>
            <a:pPr>
              <a:lnSpc>
                <a:spcPct val="150000"/>
              </a:lnSpc>
            </a:pPr>
            <a:r>
              <a:rPr lang="zh-CN" altLang="en-US" dirty="0" smtClean="0"/>
              <a:t>        将监测区域分成面积相等的几部分（网格划分），每网格内布设一采样点，这种布点称为系统随机布点。如果区域内土壤污染物含量变化较大，系统随机布点比简单随机布点所采样品的代表性要好。</a:t>
            </a:r>
            <a:endParaRPr lang="en-US" altLang="zh-CN" dirty="0" smtClean="0"/>
          </a:p>
        </p:txBody>
      </p:sp>
      <p:pic>
        <p:nvPicPr>
          <p:cNvPr id="1026" name="Picture 2"/>
          <p:cNvPicPr>
            <a:picLocks noChangeAspect="1" noChangeArrowheads="1"/>
          </p:cNvPicPr>
          <p:nvPr/>
        </p:nvPicPr>
        <p:blipFill>
          <a:blip r:embed="rId2" cstate="print"/>
          <a:srcRect/>
          <a:stretch>
            <a:fillRect/>
          </a:stretch>
        </p:blipFill>
        <p:spPr bwMode="auto">
          <a:xfrm>
            <a:off x="3419871" y="5229200"/>
            <a:ext cx="4675924" cy="1512168"/>
          </a:xfrm>
          <a:prstGeom prst="rect">
            <a:avLst/>
          </a:prstGeom>
          <a:noFill/>
          <a:ln w="9525">
            <a:noFill/>
            <a:miter lim="800000"/>
            <a:headEnd/>
            <a:tailEnd/>
          </a:ln>
        </p:spPr>
      </p:pic>
      <p:sp>
        <p:nvSpPr>
          <p:cNvPr id="6" name="TextBox 5"/>
          <p:cNvSpPr txBox="1"/>
          <p:nvPr/>
        </p:nvSpPr>
        <p:spPr>
          <a:xfrm>
            <a:off x="35496" y="5765194"/>
            <a:ext cx="2592288" cy="400110"/>
          </a:xfrm>
          <a:prstGeom prst="rect">
            <a:avLst/>
          </a:prstGeom>
          <a:noFill/>
        </p:spPr>
        <p:txBody>
          <a:bodyPr wrap="square" rtlCol="0">
            <a:spAutoFit/>
          </a:bodyPr>
          <a:lstStyle/>
          <a:p>
            <a:r>
              <a:rPr lang="zh-CN" altLang="en-US" sz="2000" dirty="0" smtClean="0"/>
              <a:t>（三）布点情况</a:t>
            </a: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07504" y="116632"/>
          <a:ext cx="8928992" cy="6590911"/>
        </p:xfrm>
        <a:graphic>
          <a:graphicData uri="http://schemas.openxmlformats.org/drawingml/2006/table">
            <a:tbl>
              <a:tblPr firstRow="1" bandRow="1">
                <a:tableStyleId>{5C22544A-7EE6-4342-B048-85BDC9FD1C3A}</a:tableStyleId>
              </a:tblPr>
              <a:tblGrid>
                <a:gridCol w="1576568"/>
                <a:gridCol w="4586166"/>
                <a:gridCol w="2766258"/>
              </a:tblGrid>
              <a:tr h="458233">
                <a:tc>
                  <a:txBody>
                    <a:bodyPr/>
                    <a:lstStyle/>
                    <a:p>
                      <a:pPr algn="ctr">
                        <a:lnSpc>
                          <a:spcPct val="100000"/>
                        </a:lnSpc>
                      </a:pPr>
                      <a:r>
                        <a:rPr lang="zh-CN" altLang="en-US" sz="1600" dirty="0" smtClean="0"/>
                        <a:t>内</a:t>
                      </a:r>
                      <a:r>
                        <a:rPr lang="zh-CN" altLang="en-US" sz="1600" baseline="0" dirty="0" smtClean="0"/>
                        <a:t>  </a:t>
                      </a:r>
                      <a:r>
                        <a:rPr lang="zh-CN" altLang="en-US" sz="1600" dirty="0" smtClean="0"/>
                        <a:t>容</a:t>
                      </a:r>
                      <a:endParaRPr lang="zh-CN" altLang="en-US" sz="1600" b="1" dirty="0"/>
                    </a:p>
                  </a:txBody>
                  <a:tcPr anchor="ctr"/>
                </a:tc>
                <a:tc>
                  <a:txBody>
                    <a:bodyPr/>
                    <a:lstStyle/>
                    <a:p>
                      <a:pPr algn="ctr">
                        <a:lnSpc>
                          <a:spcPct val="100000"/>
                        </a:lnSpc>
                      </a:pPr>
                      <a:r>
                        <a:rPr lang="zh-CN" altLang="en-US" sz="1600" dirty="0" smtClean="0"/>
                        <a:t>布</a:t>
                      </a:r>
                      <a:r>
                        <a:rPr lang="zh-CN" altLang="en-US" sz="1600" baseline="0" dirty="0" smtClean="0"/>
                        <a:t>  </a:t>
                      </a:r>
                      <a:r>
                        <a:rPr lang="zh-CN" altLang="en-US" sz="1600" dirty="0" smtClean="0"/>
                        <a:t>点  数</a:t>
                      </a:r>
                      <a:endParaRPr lang="zh-CN" altLang="en-US" sz="1600" dirty="0"/>
                    </a:p>
                  </a:txBody>
                  <a:tcPr anchor="ctr"/>
                </a:tc>
                <a:tc>
                  <a:txBody>
                    <a:bodyPr/>
                    <a:lstStyle/>
                    <a:p>
                      <a:pPr algn="ctr">
                        <a:lnSpc>
                          <a:spcPct val="100000"/>
                        </a:lnSpc>
                      </a:pPr>
                      <a:r>
                        <a:rPr lang="zh-CN" altLang="en-US" sz="1600" dirty="0" smtClean="0"/>
                        <a:t>使  用  条  件</a:t>
                      </a:r>
                      <a:endParaRPr lang="zh-CN" altLang="en-US" sz="1600" dirty="0"/>
                    </a:p>
                  </a:txBody>
                  <a:tcPr anchor="ctr"/>
                </a:tc>
              </a:tr>
              <a:tr h="458233">
                <a:tc>
                  <a:txBody>
                    <a:bodyPr/>
                    <a:lstStyle/>
                    <a:p>
                      <a:pPr algn="ctr">
                        <a:lnSpc>
                          <a:spcPct val="100000"/>
                        </a:lnSpc>
                      </a:pPr>
                      <a:r>
                        <a:rPr lang="zh-CN" altLang="en-US" sz="1600" dirty="0" smtClean="0"/>
                        <a:t>区域环境背景土壤采样</a:t>
                      </a:r>
                      <a:endParaRPr lang="zh-CN" altLang="en-US" sz="1600" dirty="0"/>
                    </a:p>
                  </a:txBody>
                  <a:tcPr anchor="ctr"/>
                </a:tc>
                <a:tc gridSpan="2">
                  <a:txBody>
                    <a:bodyPr/>
                    <a:lstStyle/>
                    <a:p>
                      <a:pPr algn="l">
                        <a:lnSpc>
                          <a:spcPct val="100000"/>
                        </a:lnSpc>
                      </a:pPr>
                      <a:r>
                        <a:rPr lang="zh-CN" altLang="en-US" sz="1600" dirty="0" smtClean="0"/>
                        <a:t>选择网距、网格布点，区域内的网格结点数即为土壤采样点数量。</a:t>
                      </a:r>
                      <a:endParaRPr lang="zh-CN" altLang="en-US" sz="1600" dirty="0"/>
                    </a:p>
                  </a:txBody>
                  <a:tcPr anchor="ctr"/>
                </a:tc>
                <a:tc hMerge="1">
                  <a:tcPr/>
                </a:tc>
              </a:tr>
              <a:tr h="458233">
                <a:tc>
                  <a:txBody>
                    <a:bodyPr/>
                    <a:lstStyle/>
                    <a:p>
                      <a:pPr algn="ctr">
                        <a:lnSpc>
                          <a:spcPct val="100000"/>
                        </a:lnSpc>
                      </a:pPr>
                      <a:r>
                        <a:rPr lang="zh-CN" altLang="en-US" sz="1600" dirty="0" smtClean="0"/>
                        <a:t>城市土壤采样</a:t>
                      </a:r>
                      <a:endParaRPr lang="zh-CN" altLang="en-US" sz="1600" dirty="0"/>
                    </a:p>
                  </a:txBody>
                  <a:tcPr anchor="ctr"/>
                </a:tc>
                <a:tc gridSpan="2">
                  <a:txBody>
                    <a:bodyPr/>
                    <a:lstStyle/>
                    <a:p>
                      <a:pPr algn="l">
                        <a:lnSpc>
                          <a:spcPct val="100000"/>
                        </a:lnSpc>
                      </a:pPr>
                      <a:r>
                        <a:rPr lang="zh-CN" altLang="en-US" sz="1600" dirty="0" smtClean="0"/>
                        <a:t>以网距</a:t>
                      </a:r>
                      <a:r>
                        <a:rPr lang="en-US" altLang="zh-CN" sz="1600" dirty="0" smtClean="0"/>
                        <a:t>2000m</a:t>
                      </a:r>
                      <a:r>
                        <a:rPr lang="zh-CN" altLang="en-US" sz="1600" dirty="0" smtClean="0"/>
                        <a:t>的网格布设为主，功能区布设为辅，每个网格设一个采样点。</a:t>
                      </a:r>
                      <a:endParaRPr lang="zh-CN" altLang="en-US" sz="1600" dirty="0"/>
                    </a:p>
                  </a:txBody>
                  <a:tcPr anchor="ctr"/>
                </a:tc>
                <a:tc hMerge="1">
                  <a:tcPr/>
                </a:tc>
              </a:tr>
              <a:tr h="458233">
                <a:tc>
                  <a:txBody>
                    <a:bodyPr/>
                    <a:lstStyle/>
                    <a:p>
                      <a:pPr algn="ctr">
                        <a:lnSpc>
                          <a:spcPct val="100000"/>
                        </a:lnSpc>
                      </a:pPr>
                      <a:r>
                        <a:rPr lang="zh-CN" altLang="en-US" sz="1600" dirty="0" smtClean="0"/>
                        <a:t>农田土壤采样</a:t>
                      </a:r>
                      <a:endParaRPr lang="zh-CN" altLang="en-US" sz="1600" dirty="0"/>
                    </a:p>
                  </a:txBody>
                  <a:tcPr anchor="ctr"/>
                </a:tc>
                <a:tc gridSpan="2">
                  <a:txBody>
                    <a:bodyPr/>
                    <a:lstStyle/>
                    <a:p>
                      <a:pPr algn="l">
                        <a:lnSpc>
                          <a:spcPct val="100000"/>
                        </a:lnSpc>
                      </a:pPr>
                      <a:r>
                        <a:rPr lang="zh-CN" altLang="en-US" sz="1600" dirty="0" smtClean="0"/>
                        <a:t>根据调查目的、调查精度和调查区域环境状况等因素确定，每个土壤单元可设</a:t>
                      </a:r>
                      <a:r>
                        <a:rPr lang="en-US" altLang="zh-CN" sz="1600" kern="1200" dirty="0" smtClean="0"/>
                        <a:t>3</a:t>
                      </a:r>
                      <a:r>
                        <a:rPr lang="zh-CN" altLang="en-US" sz="1600" kern="1200" dirty="0" smtClean="0"/>
                        <a:t>～</a:t>
                      </a:r>
                      <a:r>
                        <a:rPr lang="en-US" altLang="zh-CN" sz="1600" kern="1200" dirty="0" smtClean="0"/>
                        <a:t>7</a:t>
                      </a:r>
                      <a:r>
                        <a:rPr lang="zh-CN" altLang="en-US" sz="1600" dirty="0" smtClean="0"/>
                        <a:t>个采样区（每个单元以</a:t>
                      </a:r>
                      <a:r>
                        <a:rPr lang="en-US" altLang="zh-CN" sz="1600" kern="1200" dirty="0" smtClean="0"/>
                        <a:t>200m×200m</a:t>
                      </a:r>
                      <a:r>
                        <a:rPr lang="zh-CN" altLang="en-US" sz="1600" dirty="0" smtClean="0"/>
                        <a:t>为宜）。每个采样区的样品应为混合样。</a:t>
                      </a:r>
                      <a:endParaRPr lang="zh-CN" altLang="en-US" sz="1600" dirty="0"/>
                    </a:p>
                  </a:txBody>
                  <a:tcPr anchor="ctr"/>
                </a:tc>
                <a:tc hMerge="1">
                  <a:tcPr/>
                </a:tc>
              </a:tr>
              <a:tr h="458233">
                <a:tc row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建设项目土壤环境评价监测土壤采样</a:t>
                      </a:r>
                      <a:endParaRPr lang="zh-CN" altLang="en-US" sz="1600" dirty="0" smtClean="0"/>
                    </a:p>
                    <a:p>
                      <a:pPr marL="0" marR="0" indent="0" algn="ctr" defTabSz="914400" rtl="0" eaLnBrk="1" fontAlgn="auto" latinLnBrk="0" hangingPunct="1">
                        <a:lnSpc>
                          <a:spcPct val="100000"/>
                        </a:lnSpc>
                        <a:spcBef>
                          <a:spcPts val="0"/>
                        </a:spcBef>
                        <a:spcAft>
                          <a:spcPts val="0"/>
                        </a:spcAft>
                        <a:buClrTx/>
                        <a:buSzTx/>
                        <a:buFontTx/>
                        <a:buNone/>
                        <a:defRPr/>
                      </a:pPr>
                      <a:endParaRPr lang="zh-CN" altLang="en-US" sz="1600" dirty="0"/>
                    </a:p>
                  </a:txBody>
                  <a:tcPr anchor="ctr"/>
                </a:tc>
                <a:tc gridSpan="2">
                  <a:txBody>
                    <a:bodyPr/>
                    <a:lstStyle/>
                    <a:p>
                      <a:pPr algn="l">
                        <a:lnSpc>
                          <a:spcPct val="100000"/>
                        </a:lnSpc>
                      </a:pPr>
                      <a:r>
                        <a:rPr lang="zh-CN" altLang="en-US" sz="1600" dirty="0" smtClean="0"/>
                        <a:t>每</a:t>
                      </a:r>
                      <a:r>
                        <a:rPr lang="en-US" altLang="zh-CN" sz="1600" kern="1200" dirty="0" smtClean="0"/>
                        <a:t>100</a:t>
                      </a:r>
                      <a:r>
                        <a:rPr lang="zh-CN" altLang="en-US" sz="1600" dirty="0" smtClean="0"/>
                        <a:t>公顷占地不少于</a:t>
                      </a:r>
                      <a:r>
                        <a:rPr lang="en-US" altLang="zh-CN" sz="1600" kern="1200" dirty="0" smtClean="0"/>
                        <a:t>5</a:t>
                      </a:r>
                      <a:r>
                        <a:rPr lang="zh-CN" altLang="en-US" sz="1600" dirty="0" smtClean="0"/>
                        <a:t>个，且总数不少于</a:t>
                      </a:r>
                      <a:r>
                        <a:rPr lang="en-US" altLang="zh-CN" sz="1600" kern="1200" dirty="0" smtClean="0"/>
                        <a:t>5</a:t>
                      </a:r>
                      <a:r>
                        <a:rPr lang="zh-CN" altLang="en-US" sz="1600" dirty="0" smtClean="0"/>
                        <a:t>个采样点。</a:t>
                      </a:r>
                      <a:endParaRPr lang="zh-CN" altLang="en-US" sz="1600" dirty="0"/>
                    </a:p>
                  </a:txBody>
                  <a:tcPr anchor="ctr"/>
                </a:tc>
                <a:tc hMerge="1">
                  <a:tcPr/>
                </a:tc>
              </a:tr>
              <a:tr h="458233">
                <a:tc vMerge="1">
                  <a:tcPr/>
                </a:tc>
                <a:tc>
                  <a:txBody>
                    <a:bodyPr/>
                    <a:lstStyle/>
                    <a:p>
                      <a:pPr algn="l">
                        <a:lnSpc>
                          <a:spcPct val="100000"/>
                        </a:lnSpc>
                      </a:pPr>
                      <a:r>
                        <a:rPr lang="en-US" altLang="zh-CN" sz="1600" kern="1200" dirty="0" smtClean="0"/>
                        <a:t>1</a:t>
                      </a:r>
                      <a:r>
                        <a:rPr lang="zh-CN" altLang="en-US" sz="1600" dirty="0" smtClean="0"/>
                        <a:t>个柱状样采样点。</a:t>
                      </a:r>
                      <a:endParaRPr lang="zh-CN" altLang="en-US" sz="1600" dirty="0"/>
                    </a:p>
                  </a:txBody>
                  <a:tcPr anchor="ctr"/>
                </a:tc>
                <a:tc>
                  <a:txBody>
                    <a:bodyPr/>
                    <a:lstStyle/>
                    <a:p>
                      <a:pPr algn="l">
                        <a:lnSpc>
                          <a:spcPct val="100000"/>
                        </a:lnSpc>
                      </a:pPr>
                      <a:r>
                        <a:rPr lang="zh-CN" altLang="en-US" sz="1600" dirty="0" smtClean="0"/>
                        <a:t>小型建设项目</a:t>
                      </a:r>
                      <a:endParaRPr lang="zh-CN" altLang="en-US" sz="1600" dirty="0"/>
                    </a:p>
                  </a:txBody>
                  <a:tcPr anchor="ctr"/>
                </a:tc>
              </a:tr>
              <a:tr h="458233">
                <a:tc vMerge="1">
                  <a:tcPr/>
                </a:tc>
                <a:tc>
                  <a:txBody>
                    <a:bodyPr/>
                    <a:lstStyle/>
                    <a:p>
                      <a:pPr algn="l">
                        <a:lnSpc>
                          <a:spcPct val="100000"/>
                        </a:lnSpc>
                      </a:pPr>
                      <a:r>
                        <a:rPr lang="zh-CN" altLang="en-US" sz="1600" dirty="0" smtClean="0"/>
                        <a:t>不少于</a:t>
                      </a:r>
                      <a:r>
                        <a:rPr lang="en-US" altLang="zh-CN" sz="1600" kern="1200" dirty="0" smtClean="0"/>
                        <a:t>3</a:t>
                      </a:r>
                      <a:r>
                        <a:rPr lang="zh-CN" altLang="en-US" sz="1600" dirty="0" smtClean="0"/>
                        <a:t>个柱状样采样点。</a:t>
                      </a:r>
                      <a:endParaRPr lang="zh-CN" altLang="en-US" sz="1600" dirty="0"/>
                    </a:p>
                  </a:txBody>
                  <a:tcPr anchor="ctr"/>
                </a:tc>
                <a:tc>
                  <a:txBody>
                    <a:bodyPr/>
                    <a:lstStyle/>
                    <a:p>
                      <a:pPr algn="l">
                        <a:lnSpc>
                          <a:spcPct val="100000"/>
                        </a:lnSpc>
                      </a:pPr>
                      <a:r>
                        <a:rPr lang="zh-CN" altLang="en-US" sz="1600" dirty="0" smtClean="0"/>
                        <a:t>大中型建设项目</a:t>
                      </a:r>
                      <a:endParaRPr lang="zh-CN" altLang="en-US" sz="1600" dirty="0"/>
                    </a:p>
                  </a:txBody>
                  <a:tcPr anchor="ctr"/>
                </a:tc>
              </a:tr>
              <a:tr h="458233">
                <a:tc vMerge="1">
                  <a:tcPr/>
                </a:tc>
                <a:tc>
                  <a:txBody>
                    <a:bodyPr/>
                    <a:lstStyle/>
                    <a:p>
                      <a:pPr algn="l">
                        <a:lnSpc>
                          <a:spcPct val="100000"/>
                        </a:lnSpc>
                      </a:pPr>
                      <a:r>
                        <a:rPr lang="zh-CN" altLang="en-US" sz="1600" dirty="0" smtClean="0"/>
                        <a:t>不少于</a:t>
                      </a:r>
                      <a:r>
                        <a:rPr lang="en-US" altLang="zh-CN" sz="1600" kern="1200" dirty="0" smtClean="0"/>
                        <a:t>5</a:t>
                      </a:r>
                      <a:r>
                        <a:rPr lang="zh-CN" altLang="en-US" sz="1600" dirty="0" smtClean="0"/>
                        <a:t>个柱状样采样点。</a:t>
                      </a:r>
                      <a:endParaRPr lang="zh-CN" altLang="en-US" sz="1600" dirty="0"/>
                    </a:p>
                  </a:txBody>
                  <a:tcPr anchor="ctr"/>
                </a:tc>
                <a:tc>
                  <a:txBody>
                    <a:bodyPr/>
                    <a:lstStyle/>
                    <a:p>
                      <a:pPr algn="l">
                        <a:lnSpc>
                          <a:spcPct val="100000"/>
                        </a:lnSpc>
                      </a:pPr>
                      <a:r>
                        <a:rPr lang="zh-CN" altLang="en-US" sz="1600" dirty="0" smtClean="0"/>
                        <a:t>特大性建设项目或对土壤环境影响敏感的建设项目</a:t>
                      </a:r>
                      <a:endParaRPr lang="zh-CN" altLang="en-US" sz="1600" dirty="0"/>
                    </a:p>
                  </a:txBody>
                  <a:tcPr anchor="ctr"/>
                </a:tc>
              </a:tr>
              <a:tr h="458233">
                <a:tc row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污染事故监测土壤采样</a:t>
                      </a:r>
                      <a:endParaRPr lang="zh-CN" altLang="en-US" sz="1600" dirty="0" smtClean="0"/>
                    </a:p>
                    <a:p>
                      <a:pPr algn="ctr">
                        <a:lnSpc>
                          <a:spcPct val="100000"/>
                        </a:lnSpc>
                      </a:pPr>
                      <a:endParaRPr lang="zh-CN" altLang="en-US" sz="1600" dirty="0"/>
                    </a:p>
                  </a:txBody>
                  <a:tcPr anchor="ctr"/>
                </a:tc>
                <a:tc>
                  <a:txBody>
                    <a:bodyPr/>
                    <a:lstStyle/>
                    <a:p>
                      <a:pPr algn="l">
                        <a:lnSpc>
                          <a:spcPct val="100000"/>
                        </a:lnSpc>
                      </a:pPr>
                      <a:r>
                        <a:rPr lang="zh-CN" altLang="en-US" sz="1600" dirty="0" smtClean="0"/>
                        <a:t>打扫后采集表层</a:t>
                      </a:r>
                      <a:r>
                        <a:rPr lang="en-US" altLang="zh-CN" sz="1600" kern="1200" dirty="0" smtClean="0"/>
                        <a:t>5cm</a:t>
                      </a:r>
                      <a:r>
                        <a:rPr lang="zh-CN" altLang="en-US" sz="1600" dirty="0" smtClean="0"/>
                        <a:t>土样，采样点数不少于</a:t>
                      </a:r>
                      <a:r>
                        <a:rPr lang="en-US" altLang="zh-CN" sz="1600" kern="1200" dirty="0" smtClean="0"/>
                        <a:t>3</a:t>
                      </a:r>
                      <a:r>
                        <a:rPr lang="zh-CN" altLang="en-US" sz="1600" dirty="0" smtClean="0"/>
                        <a:t>个。</a:t>
                      </a:r>
                      <a:endParaRPr lang="zh-CN" altLang="en-US" sz="1600" dirty="0"/>
                    </a:p>
                  </a:txBody>
                  <a:tcPr anchor="ctr"/>
                </a:tc>
                <a:tc>
                  <a:txBody>
                    <a:bodyPr/>
                    <a:lstStyle/>
                    <a:p>
                      <a:pPr algn="l">
                        <a:lnSpc>
                          <a:spcPct val="100000"/>
                        </a:lnSpc>
                      </a:pPr>
                      <a:r>
                        <a:rPr lang="zh-CN" altLang="en-US" sz="1600" dirty="0" smtClean="0"/>
                        <a:t>固体污染物抛洒型</a:t>
                      </a:r>
                      <a:endParaRPr lang="zh-CN" altLang="en-US" sz="1600" dirty="0"/>
                    </a:p>
                  </a:txBody>
                  <a:tcPr anchor="ctr"/>
                </a:tc>
              </a:tr>
              <a:tr h="458233">
                <a:tc vMerge="1">
                  <a:tcPr/>
                </a:tc>
                <a:tc>
                  <a:txBody>
                    <a:bodyPr/>
                    <a:lstStyle/>
                    <a:p>
                      <a:pPr algn="l">
                        <a:lnSpc>
                          <a:spcPct val="100000"/>
                        </a:lnSpc>
                      </a:pPr>
                      <a:r>
                        <a:rPr lang="zh-CN" altLang="en-US" sz="1600" dirty="0" smtClean="0"/>
                        <a:t>分层采样，事故发生点由近到远，采样点数由密渐疏，采样深度由深及浅。采样点不少于</a:t>
                      </a:r>
                      <a:r>
                        <a:rPr lang="en-US" altLang="zh-CN" sz="1600" kern="1200" dirty="0" smtClean="0"/>
                        <a:t>5</a:t>
                      </a:r>
                      <a:r>
                        <a:rPr lang="zh-CN" altLang="en-US" sz="1600" dirty="0" smtClean="0"/>
                        <a:t>个。</a:t>
                      </a:r>
                      <a:endParaRPr lang="zh-CN" altLang="en-US" sz="1600" dirty="0"/>
                    </a:p>
                  </a:txBody>
                  <a:tcPr anchor="ctr"/>
                </a:tc>
                <a:tc>
                  <a:txBody>
                    <a:bodyPr/>
                    <a:lstStyle/>
                    <a:p>
                      <a:pPr algn="l">
                        <a:lnSpc>
                          <a:spcPct val="100000"/>
                        </a:lnSpc>
                      </a:pPr>
                      <a:r>
                        <a:rPr lang="zh-CN" altLang="en-US" sz="1600" dirty="0" smtClean="0"/>
                        <a:t>液体倾翻污染型，污染物向低洼处流动的同时向深度方向渗透并向两侧横向方向扩散。</a:t>
                      </a:r>
                      <a:endParaRPr lang="zh-CN" altLang="en-US" sz="1600" dirty="0"/>
                    </a:p>
                  </a:txBody>
                  <a:tcPr anchor="ctr"/>
                </a:tc>
              </a:tr>
              <a:tr h="458233">
                <a:tc vMerge="1">
                  <a:tcPr/>
                </a:tc>
                <a:tc>
                  <a:txBody>
                    <a:bodyPr/>
                    <a:lstStyle/>
                    <a:p>
                      <a:pPr algn="l">
                        <a:lnSpc>
                          <a:spcPct val="100000"/>
                        </a:lnSpc>
                      </a:pPr>
                      <a:r>
                        <a:rPr lang="zh-CN" altLang="en-US" sz="1600" dirty="0" smtClean="0"/>
                        <a:t>以放射性同心圆方式布点，爆炸中心采分层样，周围采表层土（</a:t>
                      </a:r>
                      <a:r>
                        <a:rPr lang="en-US" altLang="zh-CN" sz="1600" kern="1200" dirty="0" smtClean="0"/>
                        <a:t>0</a:t>
                      </a:r>
                      <a:r>
                        <a:rPr lang="zh-CN" altLang="en-US" sz="1600" kern="1200" dirty="0" smtClean="0"/>
                        <a:t>～</a:t>
                      </a:r>
                      <a:r>
                        <a:rPr lang="en-US" altLang="zh-CN" sz="1600" kern="1200" dirty="0" smtClean="0"/>
                        <a:t>20cm</a:t>
                      </a:r>
                      <a:r>
                        <a:rPr lang="zh-CN" altLang="en-US" sz="1600" dirty="0" smtClean="0"/>
                        <a:t>）。采样点不少于</a:t>
                      </a:r>
                      <a:r>
                        <a:rPr lang="en-US" altLang="zh-CN" sz="1600" kern="1200" dirty="0" smtClean="0"/>
                        <a:t>5</a:t>
                      </a:r>
                      <a:r>
                        <a:rPr lang="zh-CN" altLang="en-US" sz="1600" dirty="0" smtClean="0"/>
                        <a:t>个。</a:t>
                      </a:r>
                      <a:endParaRPr lang="zh-CN" altLang="en-US" sz="1600" dirty="0"/>
                    </a:p>
                  </a:txBody>
                  <a:tcPr anchor="ctr"/>
                </a:tc>
                <a:tc>
                  <a:txBody>
                    <a:bodyPr/>
                    <a:lstStyle/>
                    <a:p>
                      <a:pPr algn="l">
                        <a:lnSpc>
                          <a:spcPct val="100000"/>
                        </a:lnSpc>
                      </a:pPr>
                      <a:r>
                        <a:rPr lang="zh-CN" altLang="en-US" sz="1600" dirty="0" smtClean="0"/>
                        <a:t>爆炸污染型</a:t>
                      </a:r>
                      <a:endParaRPr lang="zh-CN" altLang="en-US" sz="1600" dirty="0"/>
                    </a:p>
                  </a:txBody>
                  <a:tcPr anchor="ctr"/>
                </a:tc>
              </a:tr>
              <a:tr h="458233">
                <a:tc vMerge="1">
                  <a:tcPr/>
                </a:tc>
                <a:tc gridSpan="2">
                  <a:txBody>
                    <a:bodyPr/>
                    <a:lstStyle/>
                    <a:p>
                      <a:pPr algn="l">
                        <a:lnSpc>
                          <a:spcPct val="100000"/>
                        </a:lnSpc>
                      </a:pPr>
                      <a:r>
                        <a:rPr lang="zh-CN" altLang="en-US" sz="1600" dirty="0" smtClean="0"/>
                        <a:t>监测同时，设置</a:t>
                      </a:r>
                      <a:r>
                        <a:rPr lang="en-US" altLang="zh-CN" sz="1600" kern="1200" dirty="0" smtClean="0"/>
                        <a:t>2</a:t>
                      </a:r>
                      <a:r>
                        <a:rPr lang="zh-CN" altLang="en-US" sz="1600" kern="1200" dirty="0" smtClean="0"/>
                        <a:t>～</a:t>
                      </a:r>
                      <a:r>
                        <a:rPr lang="en-US" altLang="zh-CN" sz="1600" kern="1200" dirty="0" smtClean="0"/>
                        <a:t>3</a:t>
                      </a:r>
                      <a:r>
                        <a:rPr lang="zh-CN" altLang="en-US" sz="1600" dirty="0" smtClean="0"/>
                        <a:t>个背景参照点。</a:t>
                      </a:r>
                      <a:endParaRPr lang="zh-CN" altLang="en-US" sz="1600" dirty="0"/>
                    </a:p>
                  </a:txBody>
                  <a:tcPr anchor="ctr"/>
                </a:tc>
                <a:tc hMerge="1">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5496" y="620688"/>
            <a:ext cx="8928992" cy="3960440"/>
          </a:xfrm>
        </p:spPr>
        <p:txBody>
          <a:bodyPr>
            <a:normAutofit/>
          </a:bodyPr>
          <a:lstStyle/>
          <a:p>
            <a:pPr marL="0" indent="0">
              <a:lnSpc>
                <a:spcPct val="150000"/>
              </a:lnSpc>
              <a:spcBef>
                <a:spcPts val="0"/>
              </a:spcBef>
              <a:buNone/>
            </a:pPr>
            <a:r>
              <a:rPr lang="zh-CN" altLang="en-US" sz="1800" dirty="0" smtClean="0"/>
              <a:t>        由于样品本身存在着空间分布的不均一性，为更好的代表取样区域的土壤性状，采用以地块为单位，多点取样，再混合成一个混合样品。</a:t>
            </a:r>
            <a:endParaRPr lang="en-US" altLang="zh-CN" sz="1800" dirty="0" smtClean="0"/>
          </a:p>
          <a:p>
            <a:pPr marL="0" indent="0">
              <a:lnSpc>
                <a:spcPct val="150000"/>
              </a:lnSpc>
              <a:spcBef>
                <a:spcPts val="0"/>
              </a:spcBef>
              <a:buNone/>
            </a:pPr>
            <a:endParaRPr lang="en-US" altLang="zh-CN" sz="1800" dirty="0" smtClean="0"/>
          </a:p>
          <a:p>
            <a:pPr marL="0" indent="0">
              <a:lnSpc>
                <a:spcPct val="150000"/>
              </a:lnSpc>
              <a:spcBef>
                <a:spcPts val="0"/>
              </a:spcBef>
              <a:buNone/>
            </a:pPr>
            <a:endParaRPr lang="zh-CN" altLang="en-US" sz="1800" dirty="0"/>
          </a:p>
        </p:txBody>
      </p:sp>
      <p:sp>
        <p:nvSpPr>
          <p:cNvPr id="2" name="标题 1"/>
          <p:cNvSpPr>
            <a:spLocks noGrp="1"/>
          </p:cNvSpPr>
          <p:nvPr>
            <p:ph type="title"/>
          </p:nvPr>
        </p:nvSpPr>
        <p:spPr>
          <a:xfrm>
            <a:off x="35496" y="116632"/>
            <a:ext cx="5184576" cy="490066"/>
          </a:xfrm>
        </p:spPr>
        <p:txBody>
          <a:bodyPr>
            <a:noAutofit/>
          </a:bodyPr>
          <a:lstStyle/>
          <a:p>
            <a:pPr algn="l">
              <a:lnSpc>
                <a:spcPct val="150000"/>
              </a:lnSpc>
            </a:pPr>
            <a:r>
              <a:rPr lang="zh-CN" altLang="en-US" sz="2000" dirty="0" smtClean="0">
                <a:latin typeface="+mn-lt"/>
                <a:ea typeface="+mn-ea"/>
                <a:cs typeface="+mn-cs"/>
              </a:rPr>
              <a:t>（四）混合样品采集布点方法</a:t>
            </a:r>
            <a:endParaRPr lang="zh-CN" altLang="en-US" sz="2000" dirty="0">
              <a:latin typeface="+mn-lt"/>
              <a:ea typeface="+mn-ea"/>
              <a:cs typeface="+mn-cs"/>
            </a:endParaRPr>
          </a:p>
        </p:txBody>
      </p:sp>
      <p:graphicFrame>
        <p:nvGraphicFramePr>
          <p:cNvPr id="7" name="表格 6"/>
          <p:cNvGraphicFramePr>
            <a:graphicFrameLocks noGrp="1"/>
          </p:cNvGraphicFramePr>
          <p:nvPr/>
        </p:nvGraphicFramePr>
        <p:xfrm>
          <a:off x="251520" y="1620376"/>
          <a:ext cx="8712968" cy="2916456"/>
        </p:xfrm>
        <a:graphic>
          <a:graphicData uri="http://schemas.openxmlformats.org/drawingml/2006/table">
            <a:tbl>
              <a:tblPr firstRow="1" bandRow="1">
                <a:tableStyleId>{5C22544A-7EE6-4342-B048-85BDC9FD1C3A}</a:tableStyleId>
              </a:tblPr>
              <a:tblGrid>
                <a:gridCol w="1152128"/>
                <a:gridCol w="2304256"/>
                <a:gridCol w="5256584"/>
              </a:tblGrid>
              <a:tr h="370840">
                <a:tc>
                  <a:txBody>
                    <a:bodyPr/>
                    <a:lstStyle/>
                    <a:p>
                      <a:pPr algn="ctr"/>
                      <a:r>
                        <a:rPr lang="zh-CN" altLang="en-US" sz="1600" dirty="0" smtClean="0"/>
                        <a:t>布点方法</a:t>
                      </a:r>
                      <a:endParaRPr lang="zh-CN" altLang="en-US" sz="1600" dirty="0">
                        <a:solidFill>
                          <a:schemeClr val="tx1"/>
                        </a:solidFill>
                      </a:endParaRPr>
                    </a:p>
                  </a:txBody>
                  <a:tcPr anchor="ctr"/>
                </a:tc>
                <a:tc>
                  <a:txBody>
                    <a:bodyPr/>
                    <a:lstStyle/>
                    <a:p>
                      <a:pPr algn="ctr"/>
                      <a:r>
                        <a:rPr lang="zh-CN" altLang="en-US" sz="1600" dirty="0" smtClean="0"/>
                        <a:t>布  点  数</a:t>
                      </a:r>
                      <a:endParaRPr lang="zh-CN" altLang="en-US" sz="1600" dirty="0">
                        <a:solidFill>
                          <a:schemeClr val="tx1"/>
                        </a:solidFill>
                      </a:endParaRPr>
                    </a:p>
                  </a:txBody>
                  <a:tcPr anchor="ctr"/>
                </a:tc>
                <a:tc>
                  <a:txBody>
                    <a:bodyPr/>
                    <a:lstStyle/>
                    <a:p>
                      <a:pPr algn="ctr"/>
                      <a:r>
                        <a:rPr lang="zh-CN" altLang="en-US" sz="1600" dirty="0" smtClean="0"/>
                        <a:t>适  用  条  件</a:t>
                      </a:r>
                      <a:endParaRPr lang="zh-CN" altLang="en-US" sz="1600" dirty="0">
                        <a:solidFill>
                          <a:schemeClr val="tx1"/>
                        </a:solidFill>
                      </a:endParaRPr>
                    </a:p>
                  </a:txBody>
                  <a:tcPr anchor="ctr"/>
                </a:tc>
              </a:tr>
              <a:tr h="645696">
                <a:tc>
                  <a:txBody>
                    <a:bodyPr/>
                    <a:lstStyle/>
                    <a:p>
                      <a:pPr algn="ctr"/>
                      <a:r>
                        <a:rPr lang="zh-CN" altLang="en-US" sz="1600" dirty="0" smtClean="0"/>
                        <a:t>对角线法</a:t>
                      </a:r>
                      <a:endParaRPr lang="zh-CN" altLang="en-US" sz="1600" dirty="0">
                        <a:solidFill>
                          <a:schemeClr val="tx1"/>
                        </a:solidFill>
                      </a:endParaRPr>
                    </a:p>
                  </a:txBody>
                  <a:tcPr anchor="ctr"/>
                </a:tc>
                <a:tc>
                  <a:txBody>
                    <a:bodyPr/>
                    <a:lstStyle/>
                    <a:p>
                      <a:pPr algn="ctr"/>
                      <a:r>
                        <a:rPr lang="zh-CN" altLang="en-US" sz="1600" smtClean="0"/>
                        <a:t>对角线</a:t>
                      </a:r>
                      <a:r>
                        <a:rPr lang="zh-CN" altLang="en-US" sz="1600" dirty="0" smtClean="0"/>
                        <a:t>分五等份，以等分点为采样分点</a:t>
                      </a:r>
                      <a:endParaRPr lang="zh-CN" altLang="en-US" sz="1600" dirty="0">
                        <a:solidFill>
                          <a:schemeClr val="tx1"/>
                        </a:solidFill>
                      </a:endParaRPr>
                    </a:p>
                  </a:txBody>
                  <a:tcPr anchor="ctr"/>
                </a:tc>
                <a:tc>
                  <a:txBody>
                    <a:bodyPr/>
                    <a:lstStyle/>
                    <a:p>
                      <a:r>
                        <a:rPr lang="zh-CN" altLang="en-US" sz="1600" dirty="0" smtClean="0"/>
                        <a:t>适用于污灌农田土壤</a:t>
                      </a:r>
                      <a:endParaRPr lang="zh-CN" altLang="en-US" sz="1600" dirty="0">
                        <a:solidFill>
                          <a:schemeClr val="tx1"/>
                        </a:solidFill>
                      </a:endParaRPr>
                    </a:p>
                  </a:txBody>
                  <a:tcPr anchor="ctr"/>
                </a:tc>
              </a:tr>
              <a:tr h="370840">
                <a:tc>
                  <a:txBody>
                    <a:bodyPr/>
                    <a:lstStyle/>
                    <a:p>
                      <a:pPr algn="ctr"/>
                      <a:r>
                        <a:rPr lang="zh-CN" altLang="en-US" sz="1600" dirty="0" smtClean="0"/>
                        <a:t>梅花点法</a:t>
                      </a:r>
                      <a:endParaRPr lang="zh-CN" altLang="en-US" sz="1600" dirty="0">
                        <a:solidFill>
                          <a:schemeClr val="tx1"/>
                        </a:solidFill>
                      </a:endParaRPr>
                    </a:p>
                  </a:txBody>
                  <a:tcPr anchor="ctr"/>
                </a:tc>
                <a:tc>
                  <a:txBody>
                    <a:bodyPr/>
                    <a:lstStyle/>
                    <a:p>
                      <a:pPr algn="ctr"/>
                      <a:r>
                        <a:rPr lang="en-US" altLang="zh-CN" sz="1600" kern="1200" dirty="0" smtClean="0"/>
                        <a:t>5</a:t>
                      </a:r>
                      <a:r>
                        <a:rPr lang="zh-CN" altLang="en-US" sz="1600" dirty="0" smtClean="0"/>
                        <a:t>个左右</a:t>
                      </a:r>
                      <a:endParaRPr lang="zh-CN" altLang="en-US" sz="1600" dirty="0">
                        <a:solidFill>
                          <a:schemeClr val="tx1"/>
                        </a:solidFill>
                      </a:endParaRPr>
                    </a:p>
                  </a:txBody>
                  <a:tcPr anchor="ctr"/>
                </a:tc>
                <a:tc>
                  <a:txBody>
                    <a:bodyPr/>
                    <a:lstStyle/>
                    <a:p>
                      <a:r>
                        <a:rPr lang="zh-CN" altLang="en-US" sz="1600" dirty="0" smtClean="0"/>
                        <a:t>适宜于面积较小、地势平坦、土壤组成和受污染程度相对比较均匀的地块。</a:t>
                      </a:r>
                      <a:endParaRPr lang="zh-CN" altLang="en-US" sz="1600" dirty="0">
                        <a:solidFill>
                          <a:schemeClr val="tx1"/>
                        </a:solidFill>
                      </a:endParaRPr>
                    </a:p>
                  </a:txBody>
                  <a:tcPr anchor="ctr"/>
                </a:tc>
              </a:tr>
              <a:tr h="370840">
                <a:tc rowSpan="2">
                  <a:txBody>
                    <a:bodyPr/>
                    <a:lstStyle/>
                    <a:p>
                      <a:pPr algn="ctr"/>
                      <a:r>
                        <a:rPr lang="zh-CN" altLang="en-US" sz="1600" dirty="0" smtClean="0"/>
                        <a:t>棋盘式法</a:t>
                      </a:r>
                      <a:endParaRPr lang="zh-CN" altLang="en-US" sz="1600" dirty="0">
                        <a:solidFill>
                          <a:schemeClr val="tx1"/>
                        </a:solidFill>
                      </a:endParaRPr>
                    </a:p>
                  </a:txBody>
                  <a:tcPr anchor="ctr"/>
                </a:tc>
                <a:tc>
                  <a:txBody>
                    <a:bodyPr/>
                    <a:lstStyle/>
                    <a:p>
                      <a:pPr algn="ctr"/>
                      <a:r>
                        <a:rPr lang="en-US" altLang="zh-CN" sz="1600" kern="1200" dirty="0" smtClean="0"/>
                        <a:t>10</a:t>
                      </a:r>
                      <a:r>
                        <a:rPr lang="zh-CN" altLang="en-US" sz="1600" dirty="0" smtClean="0"/>
                        <a:t>个左右</a:t>
                      </a:r>
                      <a:endParaRPr lang="zh-CN" altLang="en-US" sz="1600" dirty="0">
                        <a:solidFill>
                          <a:schemeClr val="tx1"/>
                        </a:solidFill>
                      </a:endParaRPr>
                    </a:p>
                  </a:txBody>
                  <a:tcPr anchor="ctr"/>
                </a:tc>
                <a:tc>
                  <a:txBody>
                    <a:bodyPr/>
                    <a:lstStyle/>
                    <a:p>
                      <a:r>
                        <a:rPr lang="zh-CN" altLang="en-US" sz="1600" dirty="0" smtClean="0"/>
                        <a:t>适宜于中等面积、地势平坦、土壤不够均匀的地块。</a:t>
                      </a:r>
                      <a:endParaRPr lang="zh-CN" altLang="en-US" sz="1600" dirty="0">
                        <a:solidFill>
                          <a:schemeClr val="tx1"/>
                        </a:solidFill>
                      </a:endParaRPr>
                    </a:p>
                  </a:txBody>
                  <a:tcPr anchor="ctr"/>
                </a:tc>
              </a:tr>
              <a:tr h="370840">
                <a:tc vMerge="1">
                  <a:tcPr/>
                </a:tc>
                <a:tc>
                  <a:txBody>
                    <a:bodyPr/>
                    <a:lstStyle/>
                    <a:p>
                      <a:pPr algn="ctr"/>
                      <a:r>
                        <a:rPr lang="en-US" altLang="zh-CN" sz="1600" kern="1200" dirty="0" smtClean="0"/>
                        <a:t>20</a:t>
                      </a:r>
                      <a:r>
                        <a:rPr lang="zh-CN" altLang="en-US" sz="1600" dirty="0" smtClean="0"/>
                        <a:t>个左右</a:t>
                      </a:r>
                      <a:endParaRPr lang="zh-CN" altLang="en-US" sz="1600" dirty="0">
                        <a:solidFill>
                          <a:schemeClr val="tx1"/>
                        </a:solidFill>
                      </a:endParaRPr>
                    </a:p>
                  </a:txBody>
                  <a:tcPr anchor="ctr"/>
                </a:tc>
                <a:tc>
                  <a:txBody>
                    <a:bodyPr/>
                    <a:lstStyle/>
                    <a:p>
                      <a:r>
                        <a:rPr lang="zh-CN" altLang="en-US" sz="1600" dirty="0" smtClean="0"/>
                        <a:t>适宜于受污泥、垃圾等固体废物污染的土壤。</a:t>
                      </a:r>
                      <a:endParaRPr lang="zh-CN" altLang="en-US" sz="1600" dirty="0">
                        <a:solidFill>
                          <a:schemeClr val="tx1"/>
                        </a:solidFill>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t>蛇形法</a:t>
                      </a:r>
                      <a:endParaRPr lang="zh-CN" altLang="en-US" sz="1600" dirty="0" smtClean="0"/>
                    </a:p>
                    <a:p>
                      <a:pPr algn="ctr"/>
                      <a:endParaRPr lang="zh-CN" altLang="en-US" sz="1600" dirty="0">
                        <a:solidFill>
                          <a:schemeClr val="tx1"/>
                        </a:solidFill>
                      </a:endParaRPr>
                    </a:p>
                  </a:txBody>
                  <a:tcPr anchor="ctr"/>
                </a:tc>
                <a:tc>
                  <a:txBody>
                    <a:bodyPr/>
                    <a:lstStyle/>
                    <a:p>
                      <a:pPr algn="ctr"/>
                      <a:r>
                        <a:rPr lang="en-US" altLang="zh-CN" sz="1600" kern="1200" dirty="0" smtClean="0"/>
                        <a:t>15</a:t>
                      </a:r>
                      <a:r>
                        <a:rPr lang="zh-CN" altLang="en-US" sz="1600" dirty="0" smtClean="0"/>
                        <a:t>个左右</a:t>
                      </a:r>
                      <a:endParaRPr lang="zh-CN" altLang="en-US" sz="1600" dirty="0">
                        <a:solidFill>
                          <a:schemeClr val="tx1"/>
                        </a:solidFill>
                      </a:endParaRPr>
                    </a:p>
                  </a:txBody>
                  <a:tcPr anchor="ctr"/>
                </a:tc>
                <a:tc>
                  <a:txBody>
                    <a:bodyPr/>
                    <a:lstStyle/>
                    <a:p>
                      <a:r>
                        <a:rPr lang="zh-CN" altLang="en-US" sz="1600" dirty="0" smtClean="0"/>
                        <a:t>适宜于面积较大、土壤不够均匀且地势不平坦的地块，多用于农业污染型土壤。</a:t>
                      </a:r>
                      <a:endParaRPr lang="zh-CN" altLang="en-US" sz="1600" dirty="0">
                        <a:solidFill>
                          <a:schemeClr val="tx1"/>
                        </a:solidFill>
                      </a:endParaRPr>
                    </a:p>
                  </a:txBody>
                  <a:tcPr anchor="ctr"/>
                </a:tc>
              </a:tr>
            </a:tbl>
          </a:graphicData>
        </a:graphic>
      </p:graphicFrame>
      <p:sp>
        <p:nvSpPr>
          <p:cNvPr id="8" name="矩形 7"/>
          <p:cNvSpPr/>
          <p:nvPr/>
        </p:nvSpPr>
        <p:spPr>
          <a:xfrm>
            <a:off x="1259632" y="4653136"/>
            <a:ext cx="640871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 name="直接连接符 9"/>
          <p:cNvCxnSpPr/>
          <p:nvPr/>
        </p:nvCxnSpPr>
        <p:spPr>
          <a:xfrm>
            <a:off x="2699792" y="46531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0"/>
            <a:endCxn id="8" idx="2"/>
          </p:cNvCxnSpPr>
          <p:nvPr/>
        </p:nvCxnSpPr>
        <p:spPr>
          <a:xfrm>
            <a:off x="4463988" y="46531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084168" y="46531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259632" y="4653136"/>
            <a:ext cx="1440160"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a:off x="4659923" y="4822158"/>
            <a:ext cx="1245577" cy="1559170"/>
          </a:xfrm>
          <a:custGeom>
            <a:avLst/>
            <a:gdLst>
              <a:gd name="connsiteX0" fmla="*/ 0 w 1245577"/>
              <a:gd name="connsiteY0" fmla="*/ 84993 h 1559170"/>
              <a:gd name="connsiteX1" fmla="*/ 527539 w 1245577"/>
              <a:gd name="connsiteY1" fmla="*/ 67408 h 1559170"/>
              <a:gd name="connsiteX2" fmla="*/ 351692 w 1245577"/>
              <a:gd name="connsiteY2" fmla="*/ 489439 h 1559170"/>
              <a:gd name="connsiteX3" fmla="*/ 888023 w 1245577"/>
              <a:gd name="connsiteY3" fmla="*/ 568570 h 1559170"/>
              <a:gd name="connsiteX4" fmla="*/ 553915 w 1245577"/>
              <a:gd name="connsiteY4" fmla="*/ 1016977 h 1559170"/>
              <a:gd name="connsiteX5" fmla="*/ 1178169 w 1245577"/>
              <a:gd name="connsiteY5" fmla="*/ 1060939 h 1559170"/>
              <a:gd name="connsiteX6" fmla="*/ 958362 w 1245577"/>
              <a:gd name="connsiteY6" fmla="*/ 1482970 h 1559170"/>
              <a:gd name="connsiteX7" fmla="*/ 940777 w 1245577"/>
              <a:gd name="connsiteY7" fmla="*/ 1518139 h 155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577" h="1559170">
                <a:moveTo>
                  <a:pt x="0" y="84993"/>
                </a:moveTo>
                <a:cubicBezTo>
                  <a:pt x="234462" y="42496"/>
                  <a:pt x="468924" y="0"/>
                  <a:pt x="527539" y="67408"/>
                </a:cubicBezTo>
                <a:cubicBezTo>
                  <a:pt x="586154" y="134816"/>
                  <a:pt x="291611" y="405912"/>
                  <a:pt x="351692" y="489439"/>
                </a:cubicBezTo>
                <a:cubicBezTo>
                  <a:pt x="411773" y="572966"/>
                  <a:pt x="854319" y="480647"/>
                  <a:pt x="888023" y="568570"/>
                </a:cubicBezTo>
                <a:cubicBezTo>
                  <a:pt x="921727" y="656493"/>
                  <a:pt x="505557" y="934916"/>
                  <a:pt x="553915" y="1016977"/>
                </a:cubicBezTo>
                <a:cubicBezTo>
                  <a:pt x="602273" y="1099038"/>
                  <a:pt x="1110761" y="983274"/>
                  <a:pt x="1178169" y="1060939"/>
                </a:cubicBezTo>
                <a:cubicBezTo>
                  <a:pt x="1245577" y="1138604"/>
                  <a:pt x="997927" y="1406770"/>
                  <a:pt x="958362" y="1482970"/>
                </a:cubicBezTo>
                <a:cubicBezTo>
                  <a:pt x="918797" y="1559170"/>
                  <a:pt x="929787" y="1538654"/>
                  <a:pt x="940777" y="15181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5" name="直接连接符 24"/>
          <p:cNvCxnSpPr/>
          <p:nvPr/>
        </p:nvCxnSpPr>
        <p:spPr>
          <a:xfrm>
            <a:off x="6084168" y="5085184"/>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084168" y="5589240"/>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84168" y="602128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444208" y="46531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876256" y="46531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308304" y="4653136"/>
            <a:ext cx="0"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627784" y="465313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267744" y="508518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907704" y="551723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547664" y="602128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259632" y="638132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644008" y="486916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48064" y="486916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004048" y="530120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508104" y="537321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131840" y="501317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4067944" y="501317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3563888" y="551723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a:off x="5580112" y="630932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5796136" y="587727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a:off x="5148064" y="5805264"/>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3131840" y="594928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p:nvSpPr>
        <p:spPr>
          <a:xfrm>
            <a:off x="4067944" y="594928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a:off x="6228184" y="479715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a:off x="6228184" y="530120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6660232" y="479715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6588224" y="530120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p:cNvSpPr/>
          <p:nvPr/>
        </p:nvSpPr>
        <p:spPr>
          <a:xfrm>
            <a:off x="7092280" y="530120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7092280" y="479715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a:off x="7452320" y="479715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a:off x="7452320" y="5301208"/>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p:cNvSpPr/>
          <p:nvPr/>
        </p:nvSpPr>
        <p:spPr>
          <a:xfrm>
            <a:off x="7092280" y="573325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6660232" y="573325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a:off x="6228184" y="573325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6228184" y="623731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6588224" y="623731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p:cNvSpPr/>
          <p:nvPr/>
        </p:nvSpPr>
        <p:spPr>
          <a:xfrm>
            <a:off x="7092280" y="623731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7452320" y="6237312"/>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p:cNvSpPr/>
          <p:nvPr/>
        </p:nvSpPr>
        <p:spPr>
          <a:xfrm>
            <a:off x="7447384" y="573325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TextBox 82"/>
          <p:cNvSpPr txBox="1"/>
          <p:nvPr/>
        </p:nvSpPr>
        <p:spPr>
          <a:xfrm>
            <a:off x="1547664" y="6453336"/>
            <a:ext cx="864096" cy="276999"/>
          </a:xfrm>
          <a:prstGeom prst="rect">
            <a:avLst/>
          </a:prstGeom>
          <a:noFill/>
        </p:spPr>
        <p:txBody>
          <a:bodyPr wrap="square" rtlCol="0">
            <a:spAutoFit/>
          </a:bodyPr>
          <a:lstStyle/>
          <a:p>
            <a:r>
              <a:rPr lang="zh-CN" altLang="en-US" sz="1200" dirty="0" smtClean="0"/>
              <a:t>对角线法</a:t>
            </a:r>
            <a:endParaRPr lang="zh-CN" altLang="en-US" sz="1200" dirty="0"/>
          </a:p>
        </p:txBody>
      </p:sp>
      <p:sp>
        <p:nvSpPr>
          <p:cNvPr id="84" name="TextBox 83"/>
          <p:cNvSpPr txBox="1"/>
          <p:nvPr/>
        </p:nvSpPr>
        <p:spPr>
          <a:xfrm>
            <a:off x="3131840" y="6453336"/>
            <a:ext cx="864096" cy="276999"/>
          </a:xfrm>
          <a:prstGeom prst="rect">
            <a:avLst/>
          </a:prstGeom>
          <a:noFill/>
        </p:spPr>
        <p:txBody>
          <a:bodyPr wrap="square" rtlCol="0">
            <a:spAutoFit/>
          </a:bodyPr>
          <a:lstStyle/>
          <a:p>
            <a:r>
              <a:rPr lang="zh-CN" altLang="en-US" sz="1200" dirty="0" smtClean="0"/>
              <a:t>梅花点法</a:t>
            </a:r>
            <a:endParaRPr lang="zh-CN" altLang="en-US" sz="1200" dirty="0"/>
          </a:p>
        </p:txBody>
      </p:sp>
      <p:sp>
        <p:nvSpPr>
          <p:cNvPr id="85" name="TextBox 84"/>
          <p:cNvSpPr txBox="1"/>
          <p:nvPr/>
        </p:nvSpPr>
        <p:spPr>
          <a:xfrm>
            <a:off x="4860032" y="6453336"/>
            <a:ext cx="864096" cy="276999"/>
          </a:xfrm>
          <a:prstGeom prst="rect">
            <a:avLst/>
          </a:prstGeom>
          <a:noFill/>
        </p:spPr>
        <p:txBody>
          <a:bodyPr wrap="square" rtlCol="0">
            <a:spAutoFit/>
          </a:bodyPr>
          <a:lstStyle/>
          <a:p>
            <a:r>
              <a:rPr lang="zh-CN" altLang="en-US" sz="1200" dirty="0" smtClean="0"/>
              <a:t>蛇形法</a:t>
            </a:r>
            <a:endParaRPr lang="zh-CN" altLang="en-US" sz="1200" dirty="0"/>
          </a:p>
        </p:txBody>
      </p:sp>
      <p:sp>
        <p:nvSpPr>
          <p:cNvPr id="86" name="TextBox 85"/>
          <p:cNvSpPr txBox="1"/>
          <p:nvPr/>
        </p:nvSpPr>
        <p:spPr>
          <a:xfrm>
            <a:off x="6444208" y="6453336"/>
            <a:ext cx="864096" cy="276999"/>
          </a:xfrm>
          <a:prstGeom prst="rect">
            <a:avLst/>
          </a:prstGeom>
          <a:noFill/>
        </p:spPr>
        <p:txBody>
          <a:bodyPr wrap="square" rtlCol="0">
            <a:spAutoFit/>
          </a:bodyPr>
          <a:lstStyle/>
          <a:p>
            <a:r>
              <a:rPr lang="zh-CN" altLang="en-US" sz="1200" dirty="0" smtClean="0"/>
              <a:t>棋盘式法</a:t>
            </a:r>
            <a:endParaRPr lang="zh-CN" alt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44624"/>
            <a:ext cx="3106688" cy="504056"/>
          </a:xfrm>
        </p:spPr>
        <p:txBody>
          <a:bodyPr>
            <a:normAutofit/>
          </a:bodyPr>
          <a:lstStyle/>
          <a:p>
            <a:pPr algn="l"/>
            <a:r>
              <a:rPr lang="zh-CN" altLang="en-US" sz="2400" dirty="0" smtClean="0">
                <a:latin typeface="+mn-ea"/>
                <a:ea typeface="+mn-ea"/>
              </a:rPr>
              <a:t>四、样品采集</a:t>
            </a:r>
            <a:endParaRPr lang="zh-CN" altLang="en-US" sz="2400" dirty="0">
              <a:latin typeface="+mn-ea"/>
              <a:ea typeface="+mn-ea"/>
            </a:endParaRPr>
          </a:p>
        </p:txBody>
      </p:sp>
      <p:sp>
        <p:nvSpPr>
          <p:cNvPr id="3" name="内容占位符 2"/>
          <p:cNvSpPr>
            <a:spLocks noGrp="1"/>
          </p:cNvSpPr>
          <p:nvPr>
            <p:ph idx="1"/>
          </p:nvPr>
        </p:nvSpPr>
        <p:spPr>
          <a:xfrm>
            <a:off x="35496" y="432048"/>
            <a:ext cx="9001000" cy="6381328"/>
          </a:xfrm>
        </p:spPr>
        <p:txBody>
          <a:bodyPr>
            <a:normAutofit fontScale="25000" lnSpcReduction="20000"/>
          </a:bodyPr>
          <a:lstStyle/>
          <a:p>
            <a:pPr marL="0" indent="0">
              <a:lnSpc>
                <a:spcPct val="170000"/>
              </a:lnSpc>
              <a:spcBef>
                <a:spcPts val="0"/>
              </a:spcBef>
              <a:buNone/>
            </a:pPr>
            <a:r>
              <a:rPr lang="zh-CN" altLang="en-US" sz="8000" dirty="0" smtClean="0"/>
              <a:t>（一）采样阶段</a:t>
            </a:r>
            <a:endParaRPr lang="en-US" altLang="zh-CN" sz="8000" dirty="0" smtClean="0"/>
          </a:p>
          <a:p>
            <a:pPr marL="0" indent="0">
              <a:lnSpc>
                <a:spcPct val="170000"/>
              </a:lnSpc>
              <a:spcBef>
                <a:spcPts val="0"/>
              </a:spcBef>
              <a:buNone/>
            </a:pPr>
            <a:r>
              <a:rPr lang="zh-CN" altLang="en-US" sz="7200" dirty="0" smtClean="0"/>
              <a:t>        样品采集一般按三个阶段进行：</a:t>
            </a:r>
            <a:endParaRPr lang="zh-CN" altLang="en-US" sz="7200" dirty="0" smtClean="0"/>
          </a:p>
          <a:p>
            <a:pPr marL="0" indent="0">
              <a:lnSpc>
                <a:spcPct val="170000"/>
              </a:lnSpc>
              <a:spcBef>
                <a:spcPts val="0"/>
              </a:spcBef>
              <a:buNone/>
            </a:pPr>
            <a:r>
              <a:rPr lang="zh-CN" altLang="en-US" sz="7200" dirty="0" smtClean="0"/>
              <a:t>        </a:t>
            </a:r>
            <a:r>
              <a:rPr lang="en-US" altLang="zh-CN" sz="7200" dirty="0" smtClean="0">
                <a:latin typeface="Times New Roman" panose="02020603050405020304" pitchFamily="18" charset="0"/>
                <a:cs typeface="Times New Roman" panose="02020603050405020304" pitchFamily="18" charset="0"/>
              </a:rPr>
              <a:t>1.</a:t>
            </a:r>
            <a:r>
              <a:rPr lang="zh-CN" altLang="en-US" sz="7200" dirty="0" smtClean="0"/>
              <a:t>前期采样：根据背景资料与现场考察结果，采集一定数量的样品分析测定，用于初步验证污染物空间分异性和判断土壤污染程度，为制定监测方案（选择布点方式和确定监测项目及样品数量）提供依据，前期采样可与现场调查同时进行。</a:t>
            </a:r>
            <a:endParaRPr lang="zh-CN" altLang="en-US" sz="7200" dirty="0" smtClean="0"/>
          </a:p>
          <a:p>
            <a:pPr marL="0" indent="0">
              <a:lnSpc>
                <a:spcPct val="170000"/>
              </a:lnSpc>
              <a:spcBef>
                <a:spcPts val="0"/>
              </a:spcBef>
              <a:buNone/>
            </a:pPr>
            <a:r>
              <a:rPr lang="zh-CN" altLang="en-US" sz="7200" dirty="0" smtClean="0"/>
              <a:t>        </a:t>
            </a:r>
            <a:r>
              <a:rPr lang="en-US" altLang="zh-CN" sz="7200" dirty="0" smtClean="0">
                <a:latin typeface="Times New Roman" panose="02020603050405020304" pitchFamily="18" charset="0"/>
                <a:cs typeface="Times New Roman" panose="02020603050405020304" pitchFamily="18" charset="0"/>
              </a:rPr>
              <a:t>2.</a:t>
            </a:r>
            <a:r>
              <a:rPr lang="zh-CN" altLang="en-US" sz="7200" dirty="0" smtClean="0"/>
              <a:t>正式采样：按照监测方案，实施现场采样。</a:t>
            </a:r>
            <a:endParaRPr lang="zh-CN" altLang="en-US" sz="7200" dirty="0" smtClean="0"/>
          </a:p>
          <a:p>
            <a:pPr marL="0" indent="0">
              <a:lnSpc>
                <a:spcPct val="170000"/>
              </a:lnSpc>
              <a:spcBef>
                <a:spcPts val="0"/>
              </a:spcBef>
              <a:buNone/>
            </a:pPr>
            <a:r>
              <a:rPr lang="zh-CN" altLang="en-US" sz="7200" dirty="0" smtClean="0"/>
              <a:t>        </a:t>
            </a:r>
            <a:r>
              <a:rPr lang="en-US" altLang="zh-CN" sz="7200" dirty="0" smtClean="0">
                <a:latin typeface="Times New Roman" panose="02020603050405020304" pitchFamily="18" charset="0"/>
                <a:cs typeface="Times New Roman" panose="02020603050405020304" pitchFamily="18" charset="0"/>
              </a:rPr>
              <a:t>3.</a:t>
            </a:r>
            <a:r>
              <a:rPr lang="zh-CN" altLang="en-US" sz="7200" dirty="0" smtClean="0"/>
              <a:t>补充采样：正式采样测试后，发现布设的样点没有满足总体设计需要，则要进行增设采样点补充采样。</a:t>
            </a:r>
            <a:endParaRPr lang="zh-CN" altLang="en-US" sz="7200" dirty="0" smtClean="0"/>
          </a:p>
          <a:p>
            <a:pPr marL="0" indent="0">
              <a:lnSpc>
                <a:spcPct val="170000"/>
              </a:lnSpc>
              <a:spcBef>
                <a:spcPts val="0"/>
              </a:spcBef>
              <a:buNone/>
            </a:pPr>
            <a:r>
              <a:rPr lang="zh-CN" altLang="en-US" sz="7200" dirty="0" smtClean="0"/>
              <a:t>        面积较小的土壤污染调查和突发性土壤污染事故调查可直接采样。</a:t>
            </a:r>
            <a:endParaRPr lang="en-US" altLang="zh-CN" sz="7200" dirty="0" smtClean="0"/>
          </a:p>
          <a:p>
            <a:pPr marL="0" indent="0">
              <a:lnSpc>
                <a:spcPct val="170000"/>
              </a:lnSpc>
              <a:spcBef>
                <a:spcPts val="0"/>
              </a:spcBef>
              <a:buNone/>
            </a:pPr>
            <a:r>
              <a:rPr lang="zh-CN" altLang="en-US" sz="8000" dirty="0" smtClean="0"/>
              <a:t>（二）采样深度</a:t>
            </a:r>
            <a:endParaRPr lang="en-US" altLang="zh-CN" sz="8000" dirty="0" smtClean="0"/>
          </a:p>
          <a:p>
            <a:pPr marL="0" indent="0">
              <a:lnSpc>
                <a:spcPct val="170000"/>
              </a:lnSpc>
              <a:spcBef>
                <a:spcPts val="0"/>
              </a:spcBef>
              <a:buNone/>
            </a:pPr>
            <a:r>
              <a:rPr lang="zh-CN" altLang="en-US" sz="7200" dirty="0" smtClean="0"/>
              <a:t>        采样深度视采样监测目的而定：</a:t>
            </a:r>
            <a:endParaRPr lang="en-US" altLang="zh-CN" sz="7200" dirty="0" smtClean="0"/>
          </a:p>
          <a:p>
            <a:pPr marL="0" indent="0">
              <a:lnSpc>
                <a:spcPct val="170000"/>
              </a:lnSpc>
              <a:spcBef>
                <a:spcPts val="0"/>
              </a:spcBef>
              <a:buNone/>
            </a:pPr>
            <a:r>
              <a:rPr lang="en-US" altLang="zh-CN" sz="7200" dirty="0" smtClean="0"/>
              <a:t>       </a:t>
            </a:r>
            <a:r>
              <a:rPr lang="en-US" altLang="zh-CN" sz="7200" dirty="0" smtClean="0">
                <a:latin typeface="Times New Roman" panose="02020603050405020304" pitchFamily="18" charset="0"/>
                <a:cs typeface="Times New Roman" panose="02020603050405020304" pitchFamily="18" charset="0"/>
              </a:rPr>
              <a:t> 1.</a:t>
            </a:r>
            <a:r>
              <a:rPr lang="zh-CN" altLang="en-US" sz="7200" dirty="0" smtClean="0"/>
              <a:t>一般了解土壤污染状况：取</a:t>
            </a:r>
            <a:r>
              <a:rPr lang="en-US" altLang="zh-CN" sz="7200" dirty="0" smtClean="0">
                <a:latin typeface="Times New Roman" panose="02020603050405020304" pitchFamily="18" charset="0"/>
                <a:cs typeface="Times New Roman" panose="02020603050405020304" pitchFamily="18" charset="0"/>
              </a:rPr>
              <a:t>0</a:t>
            </a:r>
            <a:r>
              <a:rPr lang="zh-CN" altLang="en-US" sz="7200" dirty="0" smtClean="0">
                <a:latin typeface="Times New Roman" panose="02020603050405020304" pitchFamily="18" charset="0"/>
                <a:cs typeface="Times New Roman" panose="02020603050405020304" pitchFamily="18" charset="0"/>
              </a:rPr>
              <a:t>～</a:t>
            </a:r>
            <a:r>
              <a:rPr lang="en-US" altLang="zh-CN" sz="7200" dirty="0" smtClean="0">
                <a:latin typeface="Times New Roman" panose="02020603050405020304" pitchFamily="18" charset="0"/>
                <a:cs typeface="Times New Roman" panose="02020603050405020304" pitchFamily="18" charset="0"/>
              </a:rPr>
              <a:t>15cm</a:t>
            </a:r>
            <a:r>
              <a:rPr lang="zh-CN" altLang="en-US" sz="7200" dirty="0" smtClean="0"/>
              <a:t>或</a:t>
            </a:r>
            <a:r>
              <a:rPr lang="en-US" altLang="zh-CN" sz="7200" dirty="0" smtClean="0">
                <a:latin typeface="Times New Roman" panose="02020603050405020304" pitchFamily="18" charset="0"/>
                <a:cs typeface="Times New Roman" panose="02020603050405020304" pitchFamily="18" charset="0"/>
              </a:rPr>
              <a:t>0</a:t>
            </a:r>
            <a:r>
              <a:rPr lang="zh-CN" altLang="en-US" sz="7200" dirty="0" smtClean="0">
                <a:latin typeface="Times New Roman" panose="02020603050405020304" pitchFamily="18" charset="0"/>
                <a:cs typeface="Times New Roman" panose="02020603050405020304" pitchFamily="18" charset="0"/>
              </a:rPr>
              <a:t>～</a:t>
            </a:r>
            <a:r>
              <a:rPr lang="en-US" altLang="zh-CN" sz="7200" dirty="0" smtClean="0">
                <a:latin typeface="Times New Roman" panose="02020603050405020304" pitchFamily="18" charset="0"/>
                <a:cs typeface="Times New Roman" panose="02020603050405020304" pitchFamily="18" charset="0"/>
              </a:rPr>
              <a:t>20cm</a:t>
            </a:r>
            <a:r>
              <a:rPr lang="zh-CN" altLang="en-US" sz="7200" dirty="0" smtClean="0"/>
              <a:t>表层（或耕层）土壤，种植果林类农作物采</a:t>
            </a:r>
            <a:r>
              <a:rPr lang="en-US" altLang="zh-CN" sz="7200" dirty="0" smtClean="0">
                <a:latin typeface="Times New Roman" panose="02020603050405020304" pitchFamily="18" charset="0"/>
                <a:cs typeface="Times New Roman" panose="02020603050405020304" pitchFamily="18" charset="0"/>
              </a:rPr>
              <a:t>0</a:t>
            </a:r>
            <a:r>
              <a:rPr lang="zh-CN" altLang="en-US" sz="7200" dirty="0" smtClean="0">
                <a:latin typeface="Times New Roman" panose="02020603050405020304" pitchFamily="18" charset="0"/>
                <a:cs typeface="Times New Roman" panose="02020603050405020304" pitchFamily="18" charset="0"/>
              </a:rPr>
              <a:t>～</a:t>
            </a:r>
            <a:r>
              <a:rPr lang="en-US" altLang="zh-CN" sz="7200" dirty="0" smtClean="0">
                <a:latin typeface="Times New Roman" panose="02020603050405020304" pitchFamily="18" charset="0"/>
                <a:cs typeface="Times New Roman" panose="02020603050405020304" pitchFamily="18" charset="0"/>
              </a:rPr>
              <a:t>60cm</a:t>
            </a:r>
            <a:r>
              <a:rPr lang="zh-CN" altLang="en-US" sz="7200" dirty="0" smtClean="0">
                <a:latin typeface="Times New Roman" panose="02020603050405020304" pitchFamily="18" charset="0"/>
                <a:cs typeface="Times New Roman" panose="02020603050405020304" pitchFamily="18" charset="0"/>
              </a:rPr>
              <a:t>。</a:t>
            </a:r>
            <a:endParaRPr lang="en-US" altLang="zh-CN" sz="7200" dirty="0" smtClean="0">
              <a:latin typeface="Times New Roman" panose="02020603050405020304" pitchFamily="18" charset="0"/>
              <a:cs typeface="Times New Roman" panose="02020603050405020304" pitchFamily="18" charset="0"/>
            </a:endParaRPr>
          </a:p>
          <a:p>
            <a:pPr marL="0" indent="0">
              <a:lnSpc>
                <a:spcPct val="170000"/>
              </a:lnSpc>
              <a:spcBef>
                <a:spcPts val="0"/>
              </a:spcBef>
              <a:buNone/>
            </a:pPr>
            <a:r>
              <a:rPr lang="en-US" altLang="zh-CN" sz="7200" dirty="0" smtClean="0"/>
              <a:t>        </a:t>
            </a:r>
            <a:r>
              <a:rPr lang="en-US" altLang="zh-CN" sz="7200" dirty="0" smtClean="0">
                <a:latin typeface="Times New Roman" panose="02020603050405020304" pitchFamily="18" charset="0"/>
                <a:cs typeface="Times New Roman" panose="02020603050405020304" pitchFamily="18" charset="0"/>
              </a:rPr>
              <a:t>2.</a:t>
            </a:r>
            <a:r>
              <a:rPr lang="zh-CN" altLang="en-US" sz="7200" dirty="0" smtClean="0"/>
              <a:t>了解土壤污染对植物或农作物的影响：采样深度通常在耕层地表以下</a:t>
            </a:r>
            <a:r>
              <a:rPr lang="en-US" altLang="zh-CN" sz="7200" dirty="0" smtClean="0">
                <a:latin typeface="Times New Roman" panose="02020603050405020304" pitchFamily="18" charset="0"/>
                <a:cs typeface="Times New Roman" panose="02020603050405020304" pitchFamily="18" charset="0"/>
              </a:rPr>
              <a:t>15</a:t>
            </a:r>
            <a:r>
              <a:rPr lang="zh-CN" altLang="en-US" sz="7200" dirty="0" smtClean="0">
                <a:latin typeface="Times New Roman" panose="02020603050405020304" pitchFamily="18" charset="0"/>
                <a:cs typeface="Times New Roman" panose="02020603050405020304" pitchFamily="18" charset="0"/>
              </a:rPr>
              <a:t>～</a:t>
            </a:r>
            <a:r>
              <a:rPr lang="en-US" altLang="zh-CN" sz="7200" dirty="0" smtClean="0">
                <a:latin typeface="Times New Roman" panose="02020603050405020304" pitchFamily="18" charset="0"/>
                <a:cs typeface="Times New Roman" panose="02020603050405020304" pitchFamily="18" charset="0"/>
              </a:rPr>
              <a:t>30cm</a:t>
            </a:r>
            <a:r>
              <a:rPr lang="zh-CN" altLang="en-US" sz="7200" dirty="0" smtClean="0"/>
              <a:t>处，对于根深的作物，也可取</a:t>
            </a:r>
            <a:r>
              <a:rPr lang="en-US" altLang="zh-CN" sz="7200" dirty="0" smtClean="0">
                <a:latin typeface="Times New Roman" panose="02020603050405020304" pitchFamily="18" charset="0"/>
                <a:cs typeface="Times New Roman" panose="02020603050405020304" pitchFamily="18" charset="0"/>
              </a:rPr>
              <a:t>50cm</a:t>
            </a:r>
            <a:r>
              <a:rPr lang="zh-CN" altLang="en-US" sz="7200" dirty="0" smtClean="0"/>
              <a:t>处的土壤样品。</a:t>
            </a:r>
            <a:endParaRPr lang="en-US" altLang="zh-CN" sz="7200"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35496" y="188640"/>
            <a:ext cx="9001000" cy="1338828"/>
          </a:xfrm>
          <a:prstGeom prst="rect">
            <a:avLst/>
          </a:prstGeom>
          <a:noFill/>
        </p:spPr>
        <p:txBody>
          <a:bodyPr wrap="square" rtlCol="0">
            <a:spAutoFit/>
          </a:bodyPr>
          <a:lstStyle/>
          <a:p>
            <a:pPr>
              <a:lnSpc>
                <a:spcPct val="150000"/>
              </a:lnSpc>
            </a:pPr>
            <a:r>
              <a:rPr lang="en-US" altLang="zh-CN" dirty="0" smtClean="0"/>
              <a:t>        </a:t>
            </a:r>
            <a:r>
              <a:rPr lang="en-US" altLang="zh-CN" dirty="0" smtClean="0">
                <a:latin typeface="Times New Roman" panose="02020603050405020304" pitchFamily="18" charset="0"/>
                <a:cs typeface="Times New Roman" panose="02020603050405020304" pitchFamily="18" charset="0"/>
              </a:rPr>
              <a:t> 3.</a:t>
            </a:r>
            <a:r>
              <a:rPr lang="zh-CN" altLang="en-US" dirty="0" smtClean="0"/>
              <a:t>了解污染物质在土壤中的垂直分布：沿土壤剖面层次分层取样，每个柱状样取样深度都为</a:t>
            </a:r>
            <a:r>
              <a:rPr lang="en-US" altLang="zh-CN" dirty="0" smtClean="0">
                <a:latin typeface="Times New Roman" panose="02020603050405020304" pitchFamily="18" charset="0"/>
                <a:cs typeface="Times New Roman" panose="02020603050405020304" pitchFamily="18" charset="0"/>
              </a:rPr>
              <a:t>100cm</a:t>
            </a:r>
            <a:r>
              <a:rPr lang="zh-CN" altLang="en-US" dirty="0" smtClean="0"/>
              <a:t>，分取三个土样；表层样（</a:t>
            </a:r>
            <a:r>
              <a:rPr lang="en-US" altLang="zh-CN" dirty="0" smtClean="0">
                <a:latin typeface="Times New Roman" panose="02020603050405020304" pitchFamily="18" charset="0"/>
                <a:cs typeface="Times New Roman" panose="02020603050405020304" pitchFamily="18" charset="0"/>
              </a:rPr>
              <a:t>0</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20cm</a:t>
            </a:r>
            <a:r>
              <a:rPr lang="zh-CN" altLang="en-US" dirty="0" smtClean="0"/>
              <a:t>）、中层样（</a:t>
            </a:r>
            <a:r>
              <a:rPr lang="en-US" altLang="zh-CN" dirty="0" smtClean="0">
                <a:latin typeface="Times New Roman" panose="02020603050405020304" pitchFamily="18" charset="0"/>
                <a:cs typeface="Times New Roman" panose="02020603050405020304" pitchFamily="18" charset="0"/>
              </a:rPr>
              <a:t>20</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60cm</a:t>
            </a:r>
            <a:r>
              <a:rPr lang="zh-CN" altLang="en-US" dirty="0" smtClean="0"/>
              <a:t>）、深层样（</a:t>
            </a:r>
            <a:r>
              <a:rPr lang="en-US" altLang="zh-CN" dirty="0" smtClean="0">
                <a:latin typeface="Times New Roman" panose="02020603050405020304" pitchFamily="18" charset="0"/>
                <a:cs typeface="Times New Roman" panose="02020603050405020304" pitchFamily="18" charset="0"/>
              </a:rPr>
              <a:t>60</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100cm</a:t>
            </a:r>
            <a:r>
              <a:rPr lang="zh-CN" altLang="en-US" dirty="0" smtClean="0"/>
              <a:t>）。</a:t>
            </a:r>
            <a:endParaRPr lang="zh-CN" altLang="en-US" dirty="0"/>
          </a:p>
        </p:txBody>
      </p:sp>
      <p:sp>
        <p:nvSpPr>
          <p:cNvPr id="5" name="TextBox 4"/>
          <p:cNvSpPr txBox="1"/>
          <p:nvPr/>
        </p:nvSpPr>
        <p:spPr>
          <a:xfrm>
            <a:off x="35496" y="1556792"/>
            <a:ext cx="2376264" cy="400110"/>
          </a:xfrm>
          <a:prstGeom prst="rect">
            <a:avLst/>
          </a:prstGeom>
          <a:noFill/>
        </p:spPr>
        <p:txBody>
          <a:bodyPr wrap="square" rtlCol="0">
            <a:spAutoFit/>
          </a:bodyPr>
          <a:lstStyle/>
          <a:p>
            <a:r>
              <a:rPr lang="zh-CN" altLang="en-US" sz="2000" dirty="0" smtClean="0"/>
              <a:t>（三）采样特点</a:t>
            </a:r>
            <a:endParaRPr lang="zh-CN" altLang="en-US" sz="2000" dirty="0" smtClean="0"/>
          </a:p>
        </p:txBody>
      </p:sp>
      <p:graphicFrame>
        <p:nvGraphicFramePr>
          <p:cNvPr id="6" name="表格 5"/>
          <p:cNvGraphicFramePr>
            <a:graphicFrameLocks noGrp="1"/>
          </p:cNvGraphicFramePr>
          <p:nvPr/>
        </p:nvGraphicFramePr>
        <p:xfrm>
          <a:off x="323528" y="2060848"/>
          <a:ext cx="8496944" cy="3997960"/>
        </p:xfrm>
        <a:graphic>
          <a:graphicData uri="http://schemas.openxmlformats.org/drawingml/2006/table">
            <a:tbl>
              <a:tblPr firstRow="1" bandRow="1">
                <a:tableStyleId>{5C22544A-7EE6-4342-B048-85BDC9FD1C3A}</a:tableStyleId>
              </a:tblPr>
              <a:tblGrid>
                <a:gridCol w="1667624"/>
                <a:gridCol w="6829320"/>
              </a:tblGrid>
              <a:tr h="370840">
                <a:tc>
                  <a:txBody>
                    <a:bodyPr/>
                    <a:lstStyle/>
                    <a:p>
                      <a:pPr algn="ctr"/>
                      <a:r>
                        <a:rPr lang="zh-CN" altLang="en-US" sz="1600" dirty="0" smtClean="0"/>
                        <a:t>内  容</a:t>
                      </a:r>
                      <a:endParaRPr lang="zh-CN" altLang="en-US" sz="1600" dirty="0"/>
                    </a:p>
                  </a:txBody>
                  <a:tcPr anchor="ctr"/>
                </a:tc>
                <a:tc>
                  <a:txBody>
                    <a:bodyPr/>
                    <a:lstStyle/>
                    <a:p>
                      <a:pPr algn="ctr"/>
                      <a:r>
                        <a:rPr lang="zh-CN" altLang="en-US" sz="1600" dirty="0" smtClean="0"/>
                        <a:t>采  样  特  点</a:t>
                      </a:r>
                      <a:endParaRPr lang="zh-CN" altLang="en-US" sz="1600" dirty="0"/>
                    </a:p>
                  </a:txBody>
                  <a:tcPr anchor="ctr"/>
                </a:tc>
              </a:tr>
              <a:tr h="370840">
                <a:tc>
                  <a:txBody>
                    <a:bodyPr/>
                    <a:lstStyle/>
                    <a:p>
                      <a:pPr algn="ctr"/>
                      <a:r>
                        <a:rPr lang="zh-CN" altLang="en-US" sz="1600" dirty="0" smtClean="0"/>
                        <a:t>区域环境背景土壤采样</a:t>
                      </a:r>
                      <a:endParaRPr lang="zh-CN" altLang="en-US" sz="1600" dirty="0"/>
                    </a:p>
                  </a:txBody>
                  <a:tcPr anchor="ctr"/>
                </a:tc>
                <a:tc>
                  <a:txBody>
                    <a:bodyPr/>
                    <a:lstStyle/>
                    <a:p>
                      <a:pPr algn="l"/>
                      <a:r>
                        <a:rPr lang="zh-CN" altLang="en-US" sz="1600" dirty="0" smtClean="0">
                          <a:latin typeface="Times New Roman" panose="02020603050405020304" pitchFamily="18" charset="0"/>
                          <a:cs typeface="Times New Roman" panose="02020603050405020304" pitchFamily="18" charset="0"/>
                        </a:rPr>
                        <a:t>①</a:t>
                      </a:r>
                      <a:r>
                        <a:rPr lang="zh-CN" altLang="en-US" sz="1600" dirty="0" smtClean="0"/>
                        <a:t>宜在地形相对平坦、稳定、植被良好的地点设采样点；</a:t>
                      </a:r>
                      <a:endParaRPr lang="en-US" altLang="zh-CN" sz="1600" dirty="0" smtClean="0"/>
                    </a:p>
                    <a:p>
                      <a:pPr algn="l"/>
                      <a:r>
                        <a:rPr lang="zh-CN" altLang="zh-CN" sz="1600" kern="1200" dirty="0" smtClean="0">
                          <a:solidFill>
                            <a:schemeClr val="dk1"/>
                          </a:solidFill>
                          <a:latin typeface="Times New Roman" panose="02020603050405020304" pitchFamily="18" charset="0"/>
                          <a:ea typeface="+mn-ea"/>
                          <a:cs typeface="Times New Roman" panose="02020603050405020304" pitchFamily="18" charset="0"/>
                        </a:rPr>
                        <a:t>②</a:t>
                      </a:r>
                      <a:r>
                        <a:rPr lang="zh-CN" altLang="en-US" sz="1600" dirty="0" smtClean="0"/>
                        <a:t>不宜在坡脚、坑洼、城镇、道路、沟渠、粪坑等处及水土流失严重和土被破坏处设采样点，采样点离铁路、公路至少</a:t>
                      </a:r>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300m</a:t>
                      </a:r>
                      <a:r>
                        <a:rPr lang="zh-CN" altLang="en-US" sz="1600" dirty="0" smtClean="0"/>
                        <a:t>以上；</a:t>
                      </a:r>
                      <a:endParaRPr lang="en-US" altLang="zh-CN" sz="1600" dirty="0" smtClean="0"/>
                    </a:p>
                    <a:p>
                      <a:pPr algn="l"/>
                      <a:r>
                        <a:rPr lang="zh-CN" altLang="en-US" sz="1600" kern="1200" dirty="0" smtClean="0">
                          <a:solidFill>
                            <a:schemeClr val="dk1"/>
                          </a:solidFill>
                          <a:latin typeface="Times New Roman" panose="02020603050405020304" pitchFamily="18" charset="0"/>
                          <a:ea typeface="+mn-ea"/>
                          <a:cs typeface="Times New Roman" panose="02020603050405020304" pitchFamily="18" charset="0"/>
                        </a:rPr>
                        <a:t>③</a:t>
                      </a:r>
                      <a:r>
                        <a:rPr lang="zh-CN" altLang="en-US" sz="1600" dirty="0" smtClean="0"/>
                        <a:t>选择不施或少施化肥、农药的地块采样点，避免人为活动的影响。</a:t>
                      </a:r>
                      <a:endParaRPr lang="en-US" altLang="zh-CN" sz="1600" dirty="0" smtClean="0"/>
                    </a:p>
                  </a:txBody>
                  <a:tcPr anchor="ctr"/>
                </a:tc>
              </a:tr>
              <a:tr h="370840">
                <a:tc>
                  <a:txBody>
                    <a:bodyPr/>
                    <a:lstStyle/>
                    <a:p>
                      <a:pPr algn="ctr"/>
                      <a:r>
                        <a:rPr lang="zh-CN" altLang="en-US" sz="1600" dirty="0" smtClean="0"/>
                        <a:t>农田土壤采样</a:t>
                      </a:r>
                      <a:endParaRPr lang="zh-CN" altLang="en-US" sz="1600" dirty="0"/>
                    </a:p>
                  </a:txBody>
                  <a:tcPr anchor="ctr"/>
                </a:tc>
                <a:tc>
                  <a:txBody>
                    <a:bodyPr/>
                    <a:lstStyle/>
                    <a:p>
                      <a:pPr algn="l"/>
                      <a:r>
                        <a:rPr lang="zh-CN" altLang="en-US" sz="1600" dirty="0" smtClean="0"/>
                        <a:t>①为保证样品的代表性，减少监测费用，采集混合样；</a:t>
                      </a:r>
                      <a:endParaRPr lang="en-US" altLang="zh-CN" sz="1600" dirty="0" smtClean="0"/>
                    </a:p>
                    <a:p>
                      <a:pPr algn="l"/>
                      <a:r>
                        <a:rPr lang="zh-CN" altLang="zh-CN" sz="1600" dirty="0" smtClean="0"/>
                        <a:t>②</a:t>
                      </a:r>
                      <a:r>
                        <a:rPr lang="zh-CN" altLang="en-US" sz="1600" dirty="0" smtClean="0"/>
                        <a:t>每个采样区的样品为农田土壤混合样。</a:t>
                      </a:r>
                      <a:endParaRPr lang="zh-CN" altLang="en-US" sz="1600" dirty="0"/>
                    </a:p>
                  </a:txBody>
                  <a:tcPr anchor="ctr"/>
                </a:tc>
              </a:tr>
              <a:tr h="370840">
                <a:tc>
                  <a:txBody>
                    <a:bodyPr/>
                    <a:lstStyle/>
                    <a:p>
                      <a:pPr algn="ctr"/>
                      <a:r>
                        <a:rPr lang="zh-CN" altLang="en-US" sz="1600" dirty="0" smtClean="0"/>
                        <a:t>建设项目土壤环境评价监测采样</a:t>
                      </a:r>
                      <a:endParaRPr lang="zh-CN" altLang="en-US" sz="1600" dirty="0"/>
                    </a:p>
                  </a:txBody>
                  <a:tcPr anchor="ctr"/>
                </a:tc>
                <a:tc>
                  <a:txBody>
                    <a:bodyPr/>
                    <a:lstStyle/>
                    <a:p>
                      <a:pPr algn="l"/>
                      <a:r>
                        <a:rPr lang="zh-CN" altLang="en-US" sz="1600" dirty="0" smtClean="0"/>
                        <a:t>①一般不采集混合样，损失了污染物空间分布的信息，不利于掌握  工程及生产对土壤影响状况；</a:t>
                      </a:r>
                      <a:endParaRPr lang="en-US" altLang="zh-CN" sz="1600" dirty="0" smtClean="0"/>
                    </a:p>
                    <a:p>
                      <a:pPr algn="l"/>
                      <a:r>
                        <a:rPr lang="zh-CN" altLang="zh-CN" sz="1600" dirty="0" smtClean="0"/>
                        <a:t>②</a:t>
                      </a:r>
                      <a:r>
                        <a:rPr lang="zh-CN" altLang="en-US" sz="1600" dirty="0" smtClean="0"/>
                        <a:t>采用分层采样。</a:t>
                      </a:r>
                      <a:endParaRPr lang="zh-CN" altLang="en-US" sz="1600" dirty="0"/>
                    </a:p>
                  </a:txBody>
                  <a:tcPr anchor="ctr"/>
                </a:tc>
              </a:tr>
              <a:tr h="370840">
                <a:tc>
                  <a:txBody>
                    <a:bodyPr/>
                    <a:lstStyle/>
                    <a:p>
                      <a:pPr algn="ctr"/>
                      <a:r>
                        <a:rPr lang="zh-CN" altLang="en-US" sz="1600" dirty="0" smtClean="0"/>
                        <a:t>城市土壤采样</a:t>
                      </a:r>
                      <a:endParaRPr lang="zh-CN" altLang="en-US" sz="1600" dirty="0"/>
                    </a:p>
                  </a:txBody>
                  <a:tcPr anchor="ctr"/>
                </a:tc>
                <a:tc>
                  <a:txBody>
                    <a:bodyPr/>
                    <a:lstStyle/>
                    <a:p>
                      <a:pPr algn="l"/>
                      <a:r>
                        <a:rPr lang="zh-CN" altLang="en-US" sz="1600" dirty="0" smtClean="0"/>
                        <a:t>①分两层取样，上层（</a:t>
                      </a:r>
                      <a:r>
                        <a:rPr lang="en-US" altLang="zh-CN" sz="1600" dirty="0" smtClean="0">
                          <a:latin typeface="Times New Roman" panose="02020603050405020304" pitchFamily="18" charset="0"/>
                          <a:cs typeface="Times New Roman" panose="02020603050405020304" pitchFamily="18" charset="0"/>
                        </a:rPr>
                        <a:t>0</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30cm</a:t>
                      </a:r>
                      <a:r>
                        <a:rPr lang="zh-CN" altLang="en-US" sz="1600" dirty="0" smtClean="0"/>
                        <a:t>）可能是回填土或受人为影响大的部分，下层（</a:t>
                      </a:r>
                      <a:r>
                        <a:rPr lang="en-US" altLang="zh-CN" sz="1600" kern="1200" dirty="0" smtClean="0">
                          <a:solidFill>
                            <a:schemeClr val="dk1"/>
                          </a:solidFill>
                          <a:latin typeface="Times New Roman" panose="02020603050405020304" pitchFamily="18" charset="0"/>
                          <a:ea typeface="+mn-ea"/>
                          <a:cs typeface="Times New Roman" panose="02020603050405020304" pitchFamily="18" charset="0"/>
                        </a:rPr>
                        <a:t>30</a:t>
                      </a:r>
                      <a:r>
                        <a:rPr lang="zh-CN" altLang="en-US" sz="1600" kern="1200" dirty="0" smtClean="0">
                          <a:solidFill>
                            <a:schemeClr val="dk1"/>
                          </a:solidFill>
                          <a:latin typeface="Times New Roman" panose="02020603050405020304" pitchFamily="18" charset="0"/>
                          <a:ea typeface="+mn-ea"/>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60cm</a:t>
                      </a:r>
                      <a:r>
                        <a:rPr lang="zh-CN" altLang="en-US" sz="1600" dirty="0" smtClean="0"/>
                        <a:t>）为人为影响较小部分。</a:t>
                      </a:r>
                      <a:endParaRPr lang="zh-CN" altLang="en-US" sz="1600" dirty="0"/>
                    </a:p>
                  </a:txBody>
                  <a:tcPr anchor="ctr"/>
                </a:tc>
              </a:tr>
              <a:tr h="370840">
                <a:tc>
                  <a:txBody>
                    <a:bodyPr/>
                    <a:lstStyle/>
                    <a:p>
                      <a:pPr algn="ctr"/>
                      <a:r>
                        <a:rPr lang="zh-CN" altLang="en-US" sz="1600" dirty="0" smtClean="0"/>
                        <a:t>污染事故监测土壤采样</a:t>
                      </a:r>
                      <a:endParaRPr lang="zh-CN" altLang="en-US" sz="1600" dirty="0"/>
                    </a:p>
                  </a:txBody>
                  <a:tcPr anchor="ctr"/>
                </a:tc>
                <a:tc>
                  <a:txBody>
                    <a:bodyPr/>
                    <a:lstStyle/>
                    <a:p>
                      <a:pPr algn="l"/>
                      <a:r>
                        <a:rPr lang="zh-CN" altLang="en-US" sz="1600" dirty="0" smtClean="0"/>
                        <a:t>①及时采样，根据污染类型合理布点采样，确定污染物污染范围。</a:t>
                      </a:r>
                      <a:endParaRPr lang="zh-CN" altLang="en-US" sz="1600" dirty="0"/>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2000" b="-2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5496" y="116632"/>
            <a:ext cx="9001000" cy="4464496"/>
          </a:xfrm>
        </p:spPr>
        <p:txBody>
          <a:bodyPr>
            <a:noAutofit/>
          </a:bodyPr>
          <a:lstStyle/>
          <a:p>
            <a:pPr marL="0" indent="0">
              <a:lnSpc>
                <a:spcPct val="150000"/>
              </a:lnSpc>
              <a:spcBef>
                <a:spcPts val="0"/>
              </a:spcBef>
              <a:buNone/>
            </a:pPr>
            <a:r>
              <a:rPr lang="zh-CN" altLang="en-US" sz="2000" dirty="0" smtClean="0"/>
              <a:t>（四）取样方法</a:t>
            </a:r>
            <a:endParaRPr lang="en-US" altLang="zh-CN" sz="20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 1.</a:t>
            </a:r>
            <a:r>
              <a:rPr lang="zh-CN" altLang="en-US" sz="1800" dirty="0" smtClean="0"/>
              <a:t>铁锹、铁铲、竹片等直接取样；</a:t>
            </a:r>
            <a:endParaRPr lang="en-US" altLang="zh-CN" sz="18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t>采样筒取样；</a:t>
            </a:r>
            <a:endParaRPr lang="en-US" altLang="zh-CN" sz="18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3.</a:t>
            </a:r>
            <a:r>
              <a:rPr lang="zh-CN" altLang="en-US" sz="1800" dirty="0" smtClean="0"/>
              <a:t>土钻取样；</a:t>
            </a:r>
            <a:endParaRPr lang="en-US" altLang="zh-CN" sz="18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4.</a:t>
            </a:r>
            <a:r>
              <a:rPr lang="zh-CN" altLang="en-US" sz="1800" dirty="0" smtClean="0"/>
              <a:t>挖坑剖面取样。</a:t>
            </a:r>
            <a:endParaRPr lang="en-US" altLang="zh-CN" sz="1800" dirty="0" smtClean="0"/>
          </a:p>
          <a:p>
            <a:pPr marL="0" indent="0">
              <a:lnSpc>
                <a:spcPct val="150000"/>
              </a:lnSpc>
              <a:spcBef>
                <a:spcPts val="0"/>
              </a:spcBef>
              <a:buNone/>
            </a:pPr>
            <a:r>
              <a:rPr lang="zh-CN" altLang="en-US" sz="1800" dirty="0" smtClean="0"/>
              <a:t>        地表层：铁锹、铁铲、竹片等直接取样。</a:t>
            </a:r>
            <a:endParaRPr lang="en-US" altLang="zh-CN" sz="1800" dirty="0" smtClean="0"/>
          </a:p>
          <a:p>
            <a:pPr marL="0" indent="0">
              <a:lnSpc>
                <a:spcPct val="150000"/>
              </a:lnSpc>
              <a:spcBef>
                <a:spcPts val="0"/>
              </a:spcBef>
              <a:buNone/>
            </a:pPr>
            <a:r>
              <a:rPr lang="zh-CN" altLang="en-US" sz="1800" dirty="0" smtClean="0"/>
              <a:t>        分层取样：手工操作或机械操作土钻，进入一定深度的土壤，将土柱提上，按需要分割取样；或铁锹、铁铲等挖一剖面，分层取样。</a:t>
            </a:r>
            <a:endParaRPr lang="en-US" altLang="zh-CN" sz="1800" dirty="0" smtClean="0"/>
          </a:p>
          <a:p>
            <a:pPr marL="0" indent="0">
              <a:lnSpc>
                <a:spcPct val="150000"/>
              </a:lnSpc>
              <a:spcBef>
                <a:spcPts val="0"/>
              </a:spcBef>
              <a:buNone/>
            </a:pPr>
            <a:r>
              <a:rPr lang="zh-CN" altLang="en-US" sz="2000" dirty="0" smtClean="0"/>
              <a:t>（五）取样量</a:t>
            </a:r>
            <a:endParaRPr lang="en-US" altLang="zh-CN" sz="2000" dirty="0" smtClean="0"/>
          </a:p>
          <a:p>
            <a:pPr marL="0" indent="0">
              <a:lnSpc>
                <a:spcPct val="150000"/>
              </a:lnSpc>
              <a:spcBef>
                <a:spcPts val="0"/>
              </a:spcBef>
              <a:buNone/>
            </a:pPr>
            <a:r>
              <a:rPr lang="zh-CN" altLang="en-US" sz="1800" dirty="0" smtClean="0"/>
              <a:t>         各点（层）取</a:t>
            </a:r>
            <a:r>
              <a:rPr lang="en-US" altLang="zh-CN" sz="1800" dirty="0" smtClean="0">
                <a:latin typeface="Times New Roman" panose="02020603050405020304" pitchFamily="18" charset="0"/>
                <a:cs typeface="Times New Roman" panose="02020603050405020304" pitchFamily="18" charset="0"/>
              </a:rPr>
              <a:t>1kg</a:t>
            </a:r>
            <a:r>
              <a:rPr lang="zh-CN" altLang="en-US" sz="1800" dirty="0" smtClean="0"/>
              <a:t>土样装入样品袋，对多点均量混合的样品可反复多次按四分法弃取。</a:t>
            </a:r>
            <a:endParaRPr lang="en-US" altLang="zh-CN" sz="1800" dirty="0" smtClean="0"/>
          </a:p>
        </p:txBody>
      </p:sp>
      <p:pic>
        <p:nvPicPr>
          <p:cNvPr id="5" name="图片 4" descr="timg (15).jpg"/>
          <p:cNvPicPr>
            <a:picLocks noChangeAspect="1"/>
          </p:cNvPicPr>
          <p:nvPr/>
        </p:nvPicPr>
        <p:blipFill>
          <a:blip r:embed="rId2" cstate="print"/>
          <a:stretch>
            <a:fillRect/>
          </a:stretch>
        </p:blipFill>
        <p:spPr>
          <a:xfrm>
            <a:off x="1259632" y="4509120"/>
            <a:ext cx="3174432" cy="1801490"/>
          </a:xfrm>
          <a:prstGeom prst="rect">
            <a:avLst/>
          </a:prstGeom>
        </p:spPr>
      </p:pic>
      <p:pic>
        <p:nvPicPr>
          <p:cNvPr id="6" name="图片 5" descr="timg.jpg"/>
          <p:cNvPicPr>
            <a:picLocks noChangeAspect="1"/>
          </p:cNvPicPr>
          <p:nvPr/>
        </p:nvPicPr>
        <p:blipFill>
          <a:blip r:embed="rId3" cstate="print"/>
          <a:stretch>
            <a:fillRect/>
          </a:stretch>
        </p:blipFill>
        <p:spPr>
          <a:xfrm>
            <a:off x="5652120" y="4507954"/>
            <a:ext cx="1495425" cy="16573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130622"/>
            <a:ext cx="3250704" cy="490066"/>
          </a:xfrm>
        </p:spPr>
        <p:txBody>
          <a:bodyPr>
            <a:normAutofit/>
          </a:bodyPr>
          <a:lstStyle/>
          <a:p>
            <a:pPr algn="l"/>
            <a:r>
              <a:rPr lang="zh-CN" altLang="en-US" sz="2000" dirty="0" smtClean="0">
                <a:latin typeface="+mn-ea"/>
                <a:ea typeface="+mn-ea"/>
              </a:rPr>
              <a:t>（六）采样记录</a:t>
            </a:r>
            <a:endParaRPr lang="zh-CN" altLang="en-US" sz="2000" dirty="0">
              <a:latin typeface="+mn-ea"/>
              <a:ea typeface="+mn-ea"/>
            </a:endParaRPr>
          </a:p>
        </p:txBody>
      </p:sp>
      <p:sp>
        <p:nvSpPr>
          <p:cNvPr id="4" name="TextBox 3"/>
          <p:cNvSpPr txBox="1"/>
          <p:nvPr/>
        </p:nvSpPr>
        <p:spPr>
          <a:xfrm>
            <a:off x="35496" y="3861048"/>
            <a:ext cx="2016224" cy="369332"/>
          </a:xfrm>
          <a:prstGeom prst="rect">
            <a:avLst/>
          </a:prstGeom>
          <a:noFill/>
        </p:spPr>
        <p:txBody>
          <a:bodyPr wrap="square" rtlCol="0">
            <a:spAutoFit/>
          </a:bodyPr>
          <a:lstStyle/>
          <a:p>
            <a:r>
              <a:rPr lang="en-US" altLang="zh-CN" dirty="0" smtClean="0"/>
              <a:t>        </a:t>
            </a:r>
            <a:r>
              <a:rPr lang="en-US" altLang="zh-CN" dirty="0" smtClean="0">
                <a:latin typeface="Times New Roman" panose="02020603050405020304" pitchFamily="18" charset="0"/>
                <a:cs typeface="Times New Roman" panose="02020603050405020304" pitchFamily="18" charset="0"/>
              </a:rPr>
              <a:t>2.</a:t>
            </a:r>
            <a:r>
              <a:rPr lang="zh-CN" altLang="en-US" dirty="0" smtClean="0"/>
              <a:t>样品标签</a:t>
            </a:r>
            <a:endParaRPr lang="zh-CN" altLang="en-US" dirty="0"/>
          </a:p>
        </p:txBody>
      </p:sp>
      <p:sp>
        <p:nvSpPr>
          <p:cNvPr id="5" name="TextBox 4"/>
          <p:cNvSpPr txBox="1"/>
          <p:nvPr/>
        </p:nvSpPr>
        <p:spPr>
          <a:xfrm>
            <a:off x="35496" y="620688"/>
            <a:ext cx="2016224" cy="369332"/>
          </a:xfrm>
          <a:prstGeom prst="rect">
            <a:avLst/>
          </a:prstGeom>
          <a:noFill/>
        </p:spPr>
        <p:txBody>
          <a:bodyPr wrap="square" rtlCol="0">
            <a:spAutoFit/>
          </a:bodyPr>
          <a:lstStyle/>
          <a:p>
            <a:r>
              <a:rPr lang="en-US" altLang="zh-CN" dirty="0" smtClean="0"/>
              <a:t>        </a:t>
            </a:r>
            <a:r>
              <a:rPr lang="en-US" altLang="zh-CN" dirty="0" smtClean="0">
                <a:latin typeface="Times New Roman" panose="02020603050405020304" pitchFamily="18" charset="0"/>
                <a:cs typeface="Times New Roman" panose="02020603050405020304" pitchFamily="18" charset="0"/>
              </a:rPr>
              <a:t>1.</a:t>
            </a:r>
            <a:r>
              <a:rPr lang="zh-CN" altLang="en-US" dirty="0" smtClean="0"/>
              <a:t>现场记录</a:t>
            </a:r>
            <a:endParaRPr lang="zh-CN" altLang="en-US" dirty="0"/>
          </a:p>
        </p:txBody>
      </p:sp>
      <p:pic>
        <p:nvPicPr>
          <p:cNvPr id="1026" name="Picture 2"/>
          <p:cNvPicPr>
            <a:picLocks noChangeAspect="1" noChangeArrowheads="1"/>
          </p:cNvPicPr>
          <p:nvPr/>
        </p:nvPicPr>
        <p:blipFill>
          <a:blip r:embed="rId1" cstate="print"/>
          <a:srcRect/>
          <a:stretch>
            <a:fillRect/>
          </a:stretch>
        </p:blipFill>
        <p:spPr bwMode="auto">
          <a:xfrm>
            <a:off x="2627784" y="4077072"/>
            <a:ext cx="3451194" cy="2664296"/>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611560" y="1016893"/>
            <a:ext cx="7709829" cy="2844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548680"/>
            <a:ext cx="2808312" cy="490066"/>
          </a:xfrm>
        </p:spPr>
        <p:txBody>
          <a:bodyPr>
            <a:noAutofit/>
          </a:bodyPr>
          <a:lstStyle/>
          <a:p>
            <a:pPr algn="l">
              <a:lnSpc>
                <a:spcPct val="150000"/>
              </a:lnSpc>
            </a:pPr>
            <a:r>
              <a:rPr lang="zh-CN" altLang="en-US" sz="2000" dirty="0" smtClean="0">
                <a:latin typeface="+mn-ea"/>
                <a:ea typeface="+mn-ea"/>
              </a:rPr>
              <a:t>（七）注意事项</a:t>
            </a:r>
            <a:endParaRPr lang="zh-CN" altLang="en-US" sz="2000" dirty="0">
              <a:latin typeface="+mn-ea"/>
              <a:ea typeface="+mn-ea"/>
            </a:endParaRPr>
          </a:p>
        </p:txBody>
      </p:sp>
      <p:sp>
        <p:nvSpPr>
          <p:cNvPr id="3" name="内容占位符 2"/>
          <p:cNvSpPr>
            <a:spLocks noGrp="1"/>
          </p:cNvSpPr>
          <p:nvPr>
            <p:ph idx="1"/>
          </p:nvPr>
        </p:nvSpPr>
        <p:spPr>
          <a:xfrm>
            <a:off x="35496" y="980728"/>
            <a:ext cx="9108504" cy="3240360"/>
          </a:xfrm>
        </p:spPr>
        <p:txBody>
          <a:bodyPr>
            <a:noAutofit/>
          </a:bodyPr>
          <a:lstStyle/>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t>对照采样点不能设在田边、沟边、路边或堆肥边。</a:t>
            </a:r>
            <a:endParaRPr lang="en-US" altLang="zh-CN" sz="1800" dirty="0" smtClean="0"/>
          </a:p>
          <a:p>
            <a:pPr marL="0" indent="0">
              <a:lnSpc>
                <a:spcPct val="150000"/>
              </a:lnSpc>
              <a:spcBef>
                <a:spcPts val="0"/>
              </a:spcBef>
              <a:buNone/>
            </a:pPr>
            <a:r>
              <a:rPr lang="en-US" altLang="zh-CN" sz="1800" dirty="0" smtClean="0"/>
              <a:t>        2.</a:t>
            </a:r>
            <a:r>
              <a:rPr lang="zh-CN" altLang="en-US" sz="1800" dirty="0" smtClean="0"/>
              <a:t>测有机物的土壤样品要存放棕色玻璃瓶内。</a:t>
            </a:r>
            <a:endParaRPr lang="en-US" altLang="zh-CN" sz="1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altLang="zh-CN" sz="1800" dirty="0" smtClean="0">
                <a:latin typeface="Times New Roman" panose="02020603050405020304" pitchFamily="18" charset="0"/>
                <a:cs typeface="Times New Roman" panose="02020603050405020304" pitchFamily="18" charset="0"/>
              </a:rPr>
              <a:t>        3.</a:t>
            </a:r>
            <a:r>
              <a:rPr lang="zh-CN" altLang="en-US" sz="1800" dirty="0" smtClean="0"/>
              <a:t>有腐蚀性或要测定挥发性化合物，用广口瓶装样；含易分解有机物的待测定样品采集后置于低温（</a:t>
            </a:r>
            <a:r>
              <a:rPr lang="en-US" altLang="zh-CN" sz="1800" dirty="0" smtClean="0">
                <a:latin typeface="Times New Roman" panose="02020603050405020304" pitchFamily="18" charset="0"/>
                <a:cs typeface="Times New Roman" panose="02020603050405020304" pitchFamily="18" charset="0"/>
              </a:rPr>
              <a:t>4</a:t>
            </a:r>
            <a:r>
              <a:rPr lang="zh-CN" altLang="en-US" sz="1800" dirty="0" smtClean="0">
                <a:latin typeface="Times New Roman" panose="02020603050405020304" pitchFamily="18" charset="0"/>
                <a:cs typeface="Times New Roman" panose="02020603050405020304" pitchFamily="18" charset="0"/>
              </a:rPr>
              <a:t>℃</a:t>
            </a:r>
            <a:r>
              <a:rPr lang="zh-CN" altLang="en-US" sz="1800" dirty="0" smtClean="0"/>
              <a:t>以下）中保存。</a:t>
            </a:r>
            <a:endParaRPr lang="en-US" altLang="zh-CN" sz="18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4.</a:t>
            </a:r>
            <a:r>
              <a:rPr lang="zh-CN" altLang="en-US" sz="1800" dirty="0" smtClean="0"/>
              <a:t>分层采样次序：自下而上，先采剖面的底层样品，再采中层样品，最后采上层样品。</a:t>
            </a:r>
            <a:endParaRPr lang="en-US" altLang="zh-CN" sz="1800" dirty="0" smtClean="0"/>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5.</a:t>
            </a:r>
            <a:r>
              <a:rPr lang="zh-CN" altLang="en-US" sz="1800" dirty="0" smtClean="0"/>
              <a:t>测重金属的样品，则应避免使用金属器具取样。可用竹片或竹刀去除与金属采样器接触的部分土壤，再用其取样。</a:t>
            </a:r>
            <a:endParaRPr lang="zh-CN" altLang="en-US" sz="1800" dirty="0"/>
          </a:p>
        </p:txBody>
      </p:sp>
      <p:sp>
        <p:nvSpPr>
          <p:cNvPr id="4" name="标题 1"/>
          <p:cNvSpPr txBox="1"/>
          <p:nvPr/>
        </p:nvSpPr>
        <p:spPr>
          <a:xfrm>
            <a:off x="35496" y="4091062"/>
            <a:ext cx="1512168" cy="49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mn-ea"/>
                <a:ea typeface="+mn-ea"/>
                <a:cs typeface="+mj-cs"/>
              </a:rPr>
              <a:t>五、依据</a:t>
            </a:r>
            <a:endParaRPr kumimoji="0" lang="zh-CN" altLang="en-US" sz="2400" b="0" i="0" u="none" strike="noStrike" kern="1200" cap="none" spc="0" normalizeH="0" baseline="0" noProof="0" dirty="0">
              <a:ln>
                <a:noFill/>
              </a:ln>
              <a:solidFill>
                <a:schemeClr val="tx1"/>
              </a:solidFill>
              <a:effectLst/>
              <a:uLnTx/>
              <a:uFillTx/>
              <a:latin typeface="+mn-ea"/>
              <a:ea typeface="+mn-ea"/>
              <a:cs typeface="+mj-cs"/>
            </a:endParaRPr>
          </a:p>
        </p:txBody>
      </p:sp>
      <p:sp>
        <p:nvSpPr>
          <p:cNvPr id="5" name="内容占位符 2"/>
          <p:cNvSpPr txBox="1"/>
          <p:nvPr/>
        </p:nvSpPr>
        <p:spPr>
          <a:xfrm>
            <a:off x="35496" y="4581128"/>
            <a:ext cx="9001000" cy="1440160"/>
          </a:xfrm>
          <a:prstGeom prst="rect">
            <a:avLst/>
          </a:prstGeom>
        </p:spPr>
        <p:txBody>
          <a:bodyPr vert="horz" lIns="91440" tIns="45720" rIns="91440" bIns="45720" rtlCol="0">
            <a:normAutofit/>
          </a:bodyPr>
          <a:lstStyle/>
          <a:p>
            <a:pPr lvl="0">
              <a:lnSpc>
                <a:spcPct val="150000"/>
              </a:lnSpc>
            </a:pPr>
            <a:r>
              <a:rPr lang="en-US" altLang="zh-CN" dirty="0" smtClean="0"/>
              <a:t>        </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土壤环境监测技术规范</a:t>
            </a:r>
            <a:r>
              <a:rPr lang="en-US" altLang="zh-CN" dirty="0" smtClean="0"/>
              <a:t>》</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lang="en-US" altLang="zh-CN" dirty="0" smtClean="0">
                <a:latin typeface="Times New Roman" panose="02020603050405020304" pitchFamily="18" charset="0"/>
                <a:cs typeface="Times New Roman" panose="02020603050405020304" pitchFamily="18" charset="0"/>
              </a:rPr>
              <a:t>HJ/T166—2004</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algn="l" defTabSz="914400" rtl="0" eaLnBrk="1" fontAlgn="auto" latinLnBrk="0" hangingPunct="1">
              <a:lnSpc>
                <a:spcPct val="150000"/>
              </a:lnSpc>
              <a:buClrTx/>
              <a:buSzTx/>
              <a:buFont typeface="Arial" panose="020B0604020202020204" pitchFamily="34" charset="0"/>
              <a:buNone/>
              <a:defRPr/>
            </a:pPr>
            <a:r>
              <a:rPr lang="en-US" altLang="zh-CN" dirty="0" smtClean="0"/>
              <a:t>        2.《</a:t>
            </a:r>
            <a:r>
              <a:rPr lang="zh-CN" altLang="en-US" dirty="0" smtClean="0"/>
              <a:t>农田土壤环境质量监测技术规范</a:t>
            </a:r>
            <a:r>
              <a:rPr lang="en-US" altLang="zh-CN" dirty="0" smtClean="0"/>
              <a:t>》</a:t>
            </a:r>
            <a:r>
              <a:rPr lang="zh-CN" altLang="en-US" dirty="0" smtClean="0"/>
              <a:t>（</a:t>
            </a:r>
            <a:r>
              <a:rPr lang="en-US" altLang="zh-CN" dirty="0" smtClean="0">
                <a:latin typeface="Times New Roman" panose="02020603050405020304" pitchFamily="18" charset="0"/>
                <a:cs typeface="Times New Roman" panose="02020603050405020304" pitchFamily="18" charset="0"/>
              </a:rPr>
              <a:t>NY/T395—2012</a:t>
            </a:r>
            <a:r>
              <a:rPr lang="zh-CN" altLang="en-US" dirty="0" smtClean="0"/>
              <a:t>）</a:t>
            </a:r>
            <a:endParaRPr lang="en-US" altLang="zh-CN" dirty="0" smtClean="0"/>
          </a:p>
          <a:p>
            <a:pPr marL="0" marR="0" lvl="0" algn="l" defTabSz="914400" rtl="0" eaLnBrk="1" fontAlgn="auto" latinLnBrk="0" hangingPunct="1">
              <a:lnSpc>
                <a:spcPct val="150000"/>
              </a:lnSpc>
              <a:buClrTx/>
              <a:buSzTx/>
              <a:buFont typeface="Arial" panose="020B0604020202020204" pitchFamily="34" charset="0"/>
              <a:buNone/>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3.《</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土壤环境质量标准</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lang="en-US" altLang="zh-CN" dirty="0" smtClean="0">
                <a:latin typeface="Times New Roman" panose="02020603050405020304" pitchFamily="18" charset="0"/>
                <a:cs typeface="Times New Roman" panose="02020603050405020304" pitchFamily="18" charset="0"/>
              </a:rPr>
              <a:t>GB15618—1995</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37555" y="3968750"/>
            <a:ext cx="29914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7720" y="423100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3575" y="4907915"/>
            <a:ext cx="74485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69023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28305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627784" y="2996952"/>
            <a:ext cx="2520280" cy="648072"/>
          </a:xfrm>
        </p:spPr>
        <p:txBody>
          <a:bodyPr anchor="ctr" anchorCtr="0">
            <a:normAutofit/>
          </a:bodyPr>
          <a:lstStyle/>
          <a:p>
            <a:pPr>
              <a:buNone/>
              <a:defRPr/>
            </a:pPr>
            <a:r>
              <a:rPr lang="zh-CN" altLang="en-US" sz="2400" dirty="0" smtClean="0">
                <a:solidFill>
                  <a:srgbClr val="FF0000"/>
                </a:solidFill>
                <a:latin typeface="微软雅黑" panose="020B0503020204020204" pitchFamily="34" charset="-122"/>
                <a:ea typeface="微软雅黑" panose="020B0503020204020204" pitchFamily="34" charset="-122"/>
              </a:rPr>
              <a:t>三、采样布点</a:t>
            </a:r>
            <a:endParaRPr lang="zh-CN" altLang="en-US" sz="2400" dirty="0" smtClean="0">
              <a:solidFill>
                <a:srgbClr val="FF0000"/>
              </a:solidFill>
              <a:latin typeface="微软雅黑" panose="020B0503020204020204" pitchFamily="34" charset="-122"/>
              <a:ea typeface="微软雅黑" panose="020B0503020204020204" pitchFamily="34" charset="-122"/>
            </a:endParaRPr>
          </a:p>
        </p:txBody>
      </p:sp>
      <p:sp>
        <p:nvSpPr>
          <p:cNvPr id="4" name="内容占位符 2"/>
          <p:cNvSpPr txBox="1"/>
          <p:nvPr/>
        </p:nvSpPr>
        <p:spPr>
          <a:xfrm>
            <a:off x="683568" y="620688"/>
            <a:ext cx="1800200"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tx1"/>
                </a:solidFill>
                <a:effectLst/>
                <a:uLnTx/>
                <a:uFillTx/>
                <a:latin typeface="+mn-lt"/>
                <a:ea typeface="+mn-ea"/>
                <a:cs typeface="+mn-cs"/>
              </a:rPr>
              <a:t>目 录：</a:t>
            </a:r>
            <a:endParaRPr kumimoji="0" lang="zh-CN" alt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内容占位符 2"/>
          <p:cNvSpPr txBox="1"/>
          <p:nvPr/>
        </p:nvSpPr>
        <p:spPr>
          <a:xfrm>
            <a:off x="2627784" y="1340768"/>
            <a:ext cx="2304256" cy="648072"/>
          </a:xfrm>
          <a:prstGeom prst="rect">
            <a:avLst/>
          </a:prstGeom>
        </p:spPr>
        <p:txBody>
          <a:bodyPr vert="horz" lIns="91440" tIns="45720" rIns="91440" bIns="45720" rtlCol="0" anchor="ctr" anchorCtr="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dirty="0" smtClean="0">
                <a:solidFill>
                  <a:srgbClr val="FF0000"/>
                </a:solidFill>
                <a:latin typeface="微软雅黑" panose="020B0503020204020204" pitchFamily="34" charset="-122"/>
                <a:ea typeface="微软雅黑" panose="020B0503020204020204" pitchFamily="34" charset="-122"/>
              </a:rPr>
              <a:t>一、基本概念</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6" name="内容占位符 2"/>
          <p:cNvSpPr txBox="1"/>
          <p:nvPr/>
        </p:nvSpPr>
        <p:spPr>
          <a:xfrm>
            <a:off x="2627784" y="2132856"/>
            <a:ext cx="2664296" cy="648072"/>
          </a:xfrm>
          <a:prstGeom prst="rect">
            <a:avLst/>
          </a:prstGeom>
        </p:spPr>
        <p:txBody>
          <a:bodyPr vert="horz" lIns="91440" tIns="45720" rIns="91440" bIns="45720" rtlCol="0" anchor="ctr" anchorCtr="0">
            <a:normAutofit/>
          </a:bodyPr>
          <a:lstStyle/>
          <a:p>
            <a:pPr marL="342900" indent="-342900">
              <a:spcBef>
                <a:spcPct val="20000"/>
              </a:spcBef>
              <a:defRPr/>
            </a:pPr>
            <a:r>
              <a:rPr lang="zh-CN" altLang="en-US" sz="2400" dirty="0" smtClean="0">
                <a:solidFill>
                  <a:srgbClr val="FF0000"/>
                </a:solidFill>
                <a:latin typeface="微软雅黑" panose="020B0503020204020204" pitchFamily="34" charset="-122"/>
                <a:ea typeface="微软雅黑" panose="020B0503020204020204" pitchFamily="34" charset="-122"/>
              </a:rPr>
              <a:t>二、采样前准备</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7" name="内容占位符 2"/>
          <p:cNvSpPr txBox="1"/>
          <p:nvPr/>
        </p:nvSpPr>
        <p:spPr>
          <a:xfrm>
            <a:off x="2627784" y="3933056"/>
            <a:ext cx="2448272" cy="720080"/>
          </a:xfrm>
          <a:prstGeom prst="rect">
            <a:avLst/>
          </a:prstGeom>
        </p:spPr>
        <p:txBody>
          <a:bodyPr vert="horz" lIns="91440" tIns="45720" rIns="91440" bIns="45720" rtlCol="0" anchor="ctr" anchorCtr="0">
            <a:normAutofit/>
          </a:bodyPr>
          <a:lstStyle/>
          <a:p>
            <a:pPr marL="342900" indent="-342900">
              <a:spcBef>
                <a:spcPct val="20000"/>
              </a:spcBef>
            </a:pPr>
            <a:r>
              <a:rPr lang="zh-CN" altLang="en-US" sz="2400" dirty="0" smtClean="0">
                <a:solidFill>
                  <a:srgbClr val="FF0000"/>
                </a:solidFill>
                <a:latin typeface="微软雅黑" panose="020B0503020204020204" pitchFamily="34" charset="-122"/>
                <a:ea typeface="微软雅黑" panose="020B0503020204020204" pitchFamily="34" charset="-122"/>
              </a:rPr>
              <a:t>四、样品采集</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8" name="内容占位符 2"/>
          <p:cNvSpPr txBox="1"/>
          <p:nvPr/>
        </p:nvSpPr>
        <p:spPr>
          <a:xfrm>
            <a:off x="2627784" y="4941168"/>
            <a:ext cx="2376264" cy="720080"/>
          </a:xfrm>
          <a:prstGeom prst="rect">
            <a:avLst/>
          </a:prstGeom>
        </p:spPr>
        <p:txBody>
          <a:bodyPr vert="horz" lIns="91440" tIns="45720" rIns="91440" bIns="45720" rtlCol="0" anchor="ctr" anchorCtr="0">
            <a:normAutofit/>
          </a:bodyPr>
          <a:lstStyle/>
          <a:p>
            <a:pPr marL="342900" indent="-342900">
              <a:spcBef>
                <a:spcPct val="20000"/>
              </a:spcBef>
            </a:pPr>
            <a:r>
              <a:rPr lang="zh-CN" altLang="en-US" sz="2400" dirty="0" smtClean="0">
                <a:solidFill>
                  <a:srgbClr val="FF0000"/>
                </a:solidFill>
                <a:latin typeface="微软雅黑" panose="020B0503020204020204" pitchFamily="34" charset="-122"/>
                <a:ea typeface="微软雅黑" panose="020B0503020204020204" pitchFamily="34" charset="-122"/>
              </a:rPr>
              <a:t>五、编制依据</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44624"/>
            <a:ext cx="3394720" cy="850106"/>
          </a:xfrm>
        </p:spPr>
        <p:txBody>
          <a:bodyPr>
            <a:normAutofit/>
          </a:bodyPr>
          <a:lstStyle/>
          <a:p>
            <a:pPr algn="l"/>
            <a:r>
              <a:rPr lang="zh-CN" altLang="en-US" sz="2400" dirty="0" smtClean="0"/>
              <a:t>一、基本概念</a:t>
            </a:r>
            <a:endParaRPr lang="zh-CN" altLang="en-US" sz="2400" dirty="0"/>
          </a:p>
        </p:txBody>
      </p:sp>
      <p:sp>
        <p:nvSpPr>
          <p:cNvPr id="3" name="内容占位符 2"/>
          <p:cNvSpPr>
            <a:spLocks noGrp="1"/>
          </p:cNvSpPr>
          <p:nvPr>
            <p:ph idx="1"/>
          </p:nvPr>
        </p:nvSpPr>
        <p:spPr>
          <a:xfrm>
            <a:off x="35496" y="836712"/>
            <a:ext cx="8928992" cy="5040560"/>
          </a:xfrm>
        </p:spPr>
        <p:txBody>
          <a:bodyPr>
            <a:normAutofit/>
          </a:bodyPr>
          <a:lstStyle/>
          <a:p>
            <a:pPr marL="0" indent="0">
              <a:lnSpc>
                <a:spcPct val="150000"/>
              </a:lnSpc>
              <a:spcBef>
                <a:spcPts val="0"/>
              </a:spcBef>
              <a:buNone/>
            </a:pPr>
            <a:r>
              <a:rPr lang="zh-CN" altLang="en-US" sz="1800" b="1" dirty="0" smtClean="0"/>
              <a:t>（一）土壤：</a:t>
            </a:r>
            <a:r>
              <a:rPr lang="zh-CN" altLang="en-US" sz="1800" dirty="0" smtClean="0"/>
              <a:t>连续覆被于地球陆地表面具有肥力的疏松物质</a:t>
            </a:r>
            <a:r>
              <a:rPr lang="en-US" altLang="zh-CN" sz="1800" dirty="0" smtClean="0"/>
              <a:t>,</a:t>
            </a:r>
            <a:r>
              <a:rPr lang="zh-CN" altLang="en-US" sz="1800" dirty="0" smtClean="0"/>
              <a:t>是随着气候、生物、母质、地形和时间因素变化而变化的历史自然体。</a:t>
            </a:r>
            <a:endParaRPr lang="en-US" altLang="zh-CN" sz="1800" dirty="0" smtClean="0"/>
          </a:p>
          <a:p>
            <a:pPr marL="0" indent="0">
              <a:lnSpc>
                <a:spcPct val="150000"/>
              </a:lnSpc>
              <a:spcBef>
                <a:spcPts val="0"/>
              </a:spcBef>
              <a:buNone/>
            </a:pPr>
            <a:r>
              <a:rPr lang="zh-CN" altLang="en-US" sz="1800" b="1" dirty="0" smtClean="0"/>
              <a:t>（二）土壤背景：</a:t>
            </a:r>
            <a:r>
              <a:rPr lang="zh-CN" altLang="en-US" sz="1800" dirty="0" smtClean="0"/>
              <a:t>区域内很少受人类活动影响和不受或未明显受现代工业污染与破坏的情况下</a:t>
            </a:r>
            <a:r>
              <a:rPr lang="en-US" altLang="zh-CN" sz="1800" dirty="0" smtClean="0"/>
              <a:t>,</a:t>
            </a:r>
            <a:r>
              <a:rPr lang="zh-CN" altLang="en-US" sz="1800" dirty="0" smtClean="0"/>
              <a:t>土壤原来固有的化学组成和元素含量水平。</a:t>
            </a:r>
            <a:endParaRPr lang="en-US" altLang="zh-CN" sz="1800" dirty="0" smtClean="0"/>
          </a:p>
          <a:p>
            <a:pPr marL="0" indent="0">
              <a:lnSpc>
                <a:spcPct val="150000"/>
              </a:lnSpc>
              <a:spcBef>
                <a:spcPts val="0"/>
              </a:spcBef>
              <a:buNone/>
            </a:pPr>
            <a:r>
              <a:rPr lang="zh-CN" altLang="en-US" sz="1800" b="1" dirty="0" smtClean="0"/>
              <a:t>（三）土壤监测类型：</a:t>
            </a:r>
            <a:r>
              <a:rPr lang="zh-CN" altLang="en-US" sz="1800" dirty="0" smtClean="0"/>
              <a:t>根据土壤监测目的，土壤环境监测有</a:t>
            </a:r>
            <a:r>
              <a:rPr lang="en-US" altLang="zh-CN" sz="1800" dirty="0" smtClean="0"/>
              <a:t>4 </a:t>
            </a:r>
            <a:r>
              <a:rPr lang="zh-CN" altLang="en-US" sz="1800" dirty="0" smtClean="0"/>
              <a:t>种主要类型：</a:t>
            </a:r>
            <a:r>
              <a:rPr lang="zh-CN" altLang="en-US" sz="1800" dirty="0" smtClean="0">
                <a:solidFill>
                  <a:srgbClr val="FF0000"/>
                </a:solidFill>
              </a:rPr>
              <a:t>区域土壤环境背景监测</a:t>
            </a:r>
            <a:r>
              <a:rPr lang="zh-CN" altLang="en-US" sz="1800" dirty="0" smtClean="0"/>
              <a:t>、</a:t>
            </a:r>
            <a:r>
              <a:rPr lang="zh-CN" altLang="en-US" sz="1800" dirty="0" smtClean="0">
                <a:solidFill>
                  <a:srgbClr val="FF0000"/>
                </a:solidFill>
              </a:rPr>
              <a:t>农田土壤环境质量监测</a:t>
            </a:r>
            <a:r>
              <a:rPr lang="zh-CN" altLang="en-US" sz="1800" dirty="0" smtClean="0"/>
              <a:t>、</a:t>
            </a:r>
            <a:r>
              <a:rPr lang="zh-CN" altLang="en-US" sz="1800" dirty="0" smtClean="0">
                <a:solidFill>
                  <a:srgbClr val="FF0000"/>
                </a:solidFill>
              </a:rPr>
              <a:t>建设项目土壤环境评价监测</a:t>
            </a:r>
            <a:r>
              <a:rPr lang="zh-CN" altLang="en-US" sz="1800" dirty="0" smtClean="0"/>
              <a:t>和</a:t>
            </a:r>
            <a:r>
              <a:rPr lang="zh-CN" altLang="en-US" sz="1800" dirty="0" smtClean="0">
                <a:solidFill>
                  <a:srgbClr val="FF0000"/>
                </a:solidFill>
              </a:rPr>
              <a:t>土壤污染事故监测</a:t>
            </a:r>
            <a:r>
              <a:rPr lang="zh-CN" altLang="en-US" sz="1800" dirty="0" smtClean="0"/>
              <a:t>。</a:t>
            </a:r>
            <a:endParaRPr lang="en-US" altLang="zh-CN" sz="1800" dirty="0" smtClean="0"/>
          </a:p>
          <a:p>
            <a:pPr marL="0" indent="0">
              <a:lnSpc>
                <a:spcPct val="150000"/>
              </a:lnSpc>
              <a:spcBef>
                <a:spcPts val="0"/>
              </a:spcBef>
              <a:buNone/>
            </a:pPr>
            <a:r>
              <a:rPr lang="zh-CN" altLang="en-US" sz="1800" b="1" dirty="0" smtClean="0"/>
              <a:t>（四）监测单元：</a:t>
            </a:r>
            <a:r>
              <a:rPr lang="zh-CN" altLang="en-US" sz="1800" dirty="0" smtClean="0"/>
              <a:t>按地形</a:t>
            </a:r>
            <a:r>
              <a:rPr lang="en-US" altLang="zh-CN" sz="1800" dirty="0" smtClean="0"/>
              <a:t>—</a:t>
            </a:r>
            <a:r>
              <a:rPr lang="zh-CN" altLang="en-US" sz="1800" dirty="0" smtClean="0"/>
              <a:t>成土母质</a:t>
            </a:r>
            <a:r>
              <a:rPr lang="en-US" altLang="zh-CN" sz="1800" dirty="0" smtClean="0"/>
              <a:t>—</a:t>
            </a:r>
            <a:r>
              <a:rPr lang="zh-CN" altLang="en-US" sz="1800" dirty="0" smtClean="0"/>
              <a:t>土壤类型</a:t>
            </a:r>
            <a:r>
              <a:rPr lang="en-US" altLang="zh-CN" sz="1800" dirty="0" smtClean="0"/>
              <a:t>—</a:t>
            </a:r>
            <a:r>
              <a:rPr lang="zh-CN" altLang="en-US" sz="1800" dirty="0" smtClean="0"/>
              <a:t>环境影响划分的监测区域范围。</a:t>
            </a:r>
            <a:endParaRPr lang="en-US" altLang="zh-CN" sz="1800" b="1" dirty="0" smtClean="0"/>
          </a:p>
          <a:p>
            <a:pPr marL="0" indent="0">
              <a:lnSpc>
                <a:spcPct val="150000"/>
              </a:lnSpc>
              <a:spcBef>
                <a:spcPts val="0"/>
              </a:spcBef>
              <a:buNone/>
            </a:pPr>
            <a:r>
              <a:rPr lang="zh-CN" altLang="en-US" sz="1800" b="1" dirty="0" smtClean="0"/>
              <a:t>（五）土壤剖面：</a:t>
            </a:r>
            <a:r>
              <a:rPr lang="zh-CN" altLang="en-US" sz="1800" dirty="0" smtClean="0"/>
              <a:t>按土壤特征，将表土竖直向下的土壤平面划分成的不同层面的取样区域，在各层中部位多点取样，等量混匀。或根据研究的目的采取不同层的土壤样品。</a:t>
            </a:r>
            <a:endParaRPr lang="en-US" altLang="zh-CN" sz="1800" dirty="0" smtClean="0"/>
          </a:p>
          <a:p>
            <a:pPr marL="0" indent="0">
              <a:lnSpc>
                <a:spcPct val="150000"/>
              </a:lnSpc>
              <a:spcBef>
                <a:spcPts val="0"/>
              </a:spcBef>
              <a:buNone/>
            </a:pPr>
            <a:r>
              <a:rPr lang="zh-CN" altLang="en-US" sz="1800" b="1" dirty="0" smtClean="0"/>
              <a:t>（六）土壤混合样：</a:t>
            </a:r>
            <a:r>
              <a:rPr lang="zh-CN" altLang="en-US" sz="1800" dirty="0" smtClean="0"/>
              <a:t>在农田耕作层采集若干点的等量耕作层土壤并经混合均匀后的土壤样品，组成混合样的分点数要在</a:t>
            </a:r>
            <a:r>
              <a:rPr lang="en-US" altLang="zh-CN" sz="1800" dirty="0" smtClean="0">
                <a:latin typeface="Times New Roman" panose="02020603050405020304" pitchFamily="18" charset="0"/>
                <a:cs typeface="Times New Roman" panose="02020603050405020304" pitchFamily="18" charset="0"/>
              </a:rPr>
              <a:t>5</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20 </a:t>
            </a:r>
            <a:r>
              <a:rPr lang="zh-CN" altLang="en-US" sz="1800" dirty="0" smtClean="0"/>
              <a:t>个。</a:t>
            </a:r>
            <a:endParaRPr lang="en-US" altLang="zh-CN" sz="1800" dirty="0" smtClean="0"/>
          </a:p>
          <a:p>
            <a:pPr marL="0" indent="0">
              <a:lnSpc>
                <a:spcPct val="150000"/>
              </a:lnSpc>
              <a:spcBef>
                <a:spcPts val="0"/>
              </a:spcBef>
              <a:buNone/>
            </a:pPr>
            <a:r>
              <a:rPr lang="zh-CN" altLang="en-US" sz="1800" b="1" dirty="0" smtClean="0"/>
              <a:t>（七）土壤采样：</a:t>
            </a:r>
            <a:r>
              <a:rPr lang="zh-CN" altLang="en-US" sz="1800" dirty="0" smtClean="0"/>
              <a:t>土壤采样是指采集土壤样品的方法，包括采样的布设和取样技术。</a:t>
            </a:r>
            <a:endParaRPr lang="zh-CN" altLang="en-US" sz="1800" dirty="0" smtClean="0"/>
          </a:p>
          <a:p>
            <a:pPr>
              <a:buNone/>
            </a:pPr>
            <a:endParaRPr lang="en-US" altLang="zh-CN" sz="2000" dirty="0" smtClean="0"/>
          </a:p>
          <a:p>
            <a:pPr marL="0" indent="0">
              <a:spcBef>
                <a:spcPts val="0"/>
              </a:spcBef>
              <a:buNone/>
            </a:pPr>
            <a:endParaRPr lang="en-US" altLang="zh-CN"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116632"/>
            <a:ext cx="2674640" cy="634082"/>
          </a:xfrm>
        </p:spPr>
        <p:txBody>
          <a:bodyPr>
            <a:normAutofit/>
          </a:bodyPr>
          <a:lstStyle/>
          <a:p>
            <a:pPr algn="l"/>
            <a:r>
              <a:rPr lang="zh-CN" altLang="en-US" sz="2400" dirty="0" smtClean="0"/>
              <a:t>二、采样前准备</a:t>
            </a:r>
            <a:endParaRPr lang="zh-CN" altLang="en-US" sz="2400" dirty="0"/>
          </a:p>
        </p:txBody>
      </p:sp>
      <p:sp>
        <p:nvSpPr>
          <p:cNvPr id="3" name="内容占位符 2"/>
          <p:cNvSpPr>
            <a:spLocks noGrp="1"/>
          </p:cNvSpPr>
          <p:nvPr>
            <p:ph idx="1"/>
          </p:nvPr>
        </p:nvSpPr>
        <p:spPr>
          <a:xfrm>
            <a:off x="35496" y="692696"/>
            <a:ext cx="8928992" cy="5184576"/>
          </a:xfrm>
        </p:spPr>
        <p:txBody>
          <a:bodyPr>
            <a:noAutofit/>
          </a:bodyPr>
          <a:lstStyle/>
          <a:p>
            <a:pPr marL="0">
              <a:lnSpc>
                <a:spcPct val="170000"/>
              </a:lnSpc>
              <a:buNone/>
            </a:pPr>
            <a:r>
              <a:rPr lang="zh-CN" altLang="en-US" sz="2000" dirty="0" smtClean="0"/>
              <a:t>（一）资料收集</a:t>
            </a:r>
            <a:endParaRPr lang="en-US" altLang="zh-CN" sz="2000" dirty="0" smtClean="0"/>
          </a:p>
          <a:p>
            <a:pPr marL="0" indent="0">
              <a:lnSpc>
                <a:spcPct val="150000"/>
              </a:lnSpc>
              <a:spcBef>
                <a:spcPts val="0"/>
              </a:spcBef>
              <a:buNone/>
            </a:pPr>
            <a:r>
              <a:rPr lang="zh-CN" altLang="en-US" sz="1800" dirty="0" smtClean="0"/>
              <a:t>        </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t>收集包括监测区域的交通图、地质图、地形图等资料，供制作采样工作图和标注采样点位用。</a:t>
            </a:r>
            <a:endParaRPr lang="en-US" altLang="zh-CN" sz="1800" dirty="0" smtClean="0"/>
          </a:p>
          <a:p>
            <a:pPr marL="0" indent="0">
              <a:lnSpc>
                <a:spcPct val="150000"/>
              </a:lnSpc>
              <a:spcBef>
                <a:spcPts val="0"/>
              </a:spcBef>
              <a:buNone/>
            </a:pPr>
            <a:r>
              <a:rPr lang="zh-CN" altLang="en-US" sz="1800" dirty="0" smtClean="0"/>
              <a:t>       </a:t>
            </a:r>
            <a:r>
              <a:rPr lang="zh-CN" altLang="en-US" sz="1800" dirty="0" smtClean="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t>收集包括监测区域土类、成土母质等土壤信息资料。</a:t>
            </a:r>
            <a:endParaRPr lang="en-US" altLang="zh-CN" sz="1800" dirty="0" smtClean="0"/>
          </a:p>
          <a:p>
            <a:pPr marL="0" indent="0">
              <a:lnSpc>
                <a:spcPct val="150000"/>
              </a:lnSpc>
              <a:spcBef>
                <a:spcPts val="0"/>
              </a:spcBef>
              <a:buNone/>
            </a:pPr>
            <a:r>
              <a:rPr lang="zh-CN" altLang="en-US" sz="1800" dirty="0" smtClean="0"/>
              <a:t>       </a:t>
            </a:r>
            <a:r>
              <a:rPr lang="zh-CN" altLang="en-US" sz="1800" dirty="0" smtClean="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3.</a:t>
            </a:r>
            <a:r>
              <a:rPr lang="zh-CN" altLang="en-US" sz="1800" dirty="0" smtClean="0"/>
              <a:t>收集监测区域气候资料（温度、降水量和蒸发量）、水文资料。</a:t>
            </a:r>
            <a:endParaRPr lang="en-US" altLang="zh-CN" sz="1800" dirty="0" smtClean="0"/>
          </a:p>
          <a:p>
            <a:pPr marL="0" indent="0">
              <a:lnSpc>
                <a:spcPct val="150000"/>
              </a:lnSpc>
              <a:spcBef>
                <a:spcPts val="0"/>
              </a:spcBef>
              <a:buNone/>
            </a:pPr>
            <a:r>
              <a:rPr lang="zh-CN" altLang="en-US" sz="1800" dirty="0" smtClean="0"/>
              <a:t>       </a:t>
            </a:r>
            <a:r>
              <a:rPr lang="zh-CN" altLang="en-US" sz="1800" dirty="0" smtClean="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4.</a:t>
            </a:r>
            <a:r>
              <a:rPr lang="zh-CN" altLang="en-US" sz="1800" dirty="0" smtClean="0"/>
              <a:t>收集监测区域工农业生产及排污、污灌、化肥农药施用情况资料。</a:t>
            </a:r>
            <a:r>
              <a:rPr lang="zh-CN" altLang="en-US" sz="1800" dirty="0" smtClean="0">
                <a:solidFill>
                  <a:srgbClr val="0070C0"/>
                </a:solidFill>
              </a:rPr>
              <a:t>（农田土壤环境质量监测）</a:t>
            </a:r>
            <a:endParaRPr lang="en-US" altLang="zh-CN" sz="1800" dirty="0" smtClean="0">
              <a:solidFill>
                <a:srgbClr val="0070C0"/>
              </a:solidFill>
            </a:endParaRPr>
          </a:p>
          <a:p>
            <a:pPr marL="0" indent="0">
              <a:lnSpc>
                <a:spcPct val="150000"/>
              </a:lnSpc>
              <a:spcBef>
                <a:spcPts val="0"/>
              </a:spcBef>
              <a:buNone/>
            </a:pPr>
            <a:r>
              <a:rPr lang="zh-CN" altLang="en-US" sz="1800" dirty="0" smtClean="0"/>
              <a:t>        </a:t>
            </a:r>
            <a:r>
              <a:rPr lang="en-US" altLang="zh-CN" sz="1800" dirty="0" smtClean="0">
                <a:latin typeface="Times New Roman" panose="02020603050405020304" pitchFamily="18" charset="0"/>
                <a:cs typeface="Times New Roman" panose="02020603050405020304" pitchFamily="18" charset="0"/>
              </a:rPr>
              <a:t>5.</a:t>
            </a:r>
            <a:r>
              <a:rPr lang="zh-CN" altLang="en-US" sz="1800" dirty="0" smtClean="0"/>
              <a:t>收集工程建设或生产过程对土壤造成影响的环境研究资料。</a:t>
            </a:r>
            <a:r>
              <a:rPr lang="zh-CN" altLang="en-US" sz="1800" dirty="0" smtClean="0">
                <a:solidFill>
                  <a:srgbClr val="0070C0"/>
                </a:solidFill>
              </a:rPr>
              <a:t>（建设项目土壤环境评价监测）</a:t>
            </a:r>
            <a:endParaRPr lang="en-US" altLang="zh-CN" sz="1800" dirty="0" smtClean="0">
              <a:solidFill>
                <a:srgbClr val="0070C0"/>
              </a:solidFill>
            </a:endParaRPr>
          </a:p>
          <a:p>
            <a:pPr marL="0" indent="0">
              <a:lnSpc>
                <a:spcPct val="150000"/>
              </a:lnSpc>
              <a:spcBef>
                <a:spcPts val="0"/>
              </a:spcBef>
              <a:buNone/>
            </a:pPr>
            <a:r>
              <a:rPr lang="en-US" altLang="zh-CN" sz="1800" dirty="0" smtClean="0"/>
              <a:t>        </a:t>
            </a:r>
            <a:r>
              <a:rPr lang="en-US" altLang="zh-CN" sz="1800" dirty="0" smtClean="0">
                <a:latin typeface="Times New Roman" panose="02020603050405020304" pitchFamily="18" charset="0"/>
                <a:cs typeface="Times New Roman" panose="02020603050405020304" pitchFamily="18" charset="0"/>
              </a:rPr>
              <a:t>6.</a:t>
            </a:r>
            <a:r>
              <a:rPr lang="zh-CN" altLang="en-US" sz="1800" dirty="0" smtClean="0"/>
              <a:t>收集造成土壤污染事故的主要污染物及其毒性、稳定性等资料。</a:t>
            </a:r>
            <a:r>
              <a:rPr lang="zh-CN" altLang="en-US" sz="1800" dirty="0" smtClean="0">
                <a:solidFill>
                  <a:srgbClr val="0070C0"/>
                </a:solidFill>
              </a:rPr>
              <a:t>（土壤污染事故监测）</a:t>
            </a:r>
            <a:endParaRPr lang="en-US" altLang="zh-CN" sz="1800" dirty="0" smtClean="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35496" y="260648"/>
            <a:ext cx="2160240" cy="400110"/>
          </a:xfrm>
          <a:prstGeom prst="rect">
            <a:avLst/>
          </a:prstGeom>
          <a:noFill/>
        </p:spPr>
        <p:txBody>
          <a:bodyPr wrap="square" rtlCol="0">
            <a:spAutoFit/>
          </a:bodyPr>
          <a:lstStyle/>
          <a:p>
            <a:r>
              <a:rPr lang="zh-CN" altLang="en-US" sz="2000" dirty="0" smtClean="0"/>
              <a:t>（二）现场调查</a:t>
            </a:r>
            <a:endParaRPr lang="zh-CN" altLang="en-US" sz="2000" dirty="0"/>
          </a:p>
        </p:txBody>
      </p:sp>
      <p:sp>
        <p:nvSpPr>
          <p:cNvPr id="6" name="TextBox 5"/>
          <p:cNvSpPr txBox="1"/>
          <p:nvPr/>
        </p:nvSpPr>
        <p:spPr>
          <a:xfrm>
            <a:off x="35496" y="692696"/>
            <a:ext cx="8640960" cy="369332"/>
          </a:xfrm>
          <a:prstGeom prst="rect">
            <a:avLst/>
          </a:prstGeom>
          <a:noFill/>
        </p:spPr>
        <p:txBody>
          <a:bodyPr wrap="square" rtlCol="0">
            <a:spAutoFit/>
          </a:bodyPr>
          <a:lstStyle/>
          <a:p>
            <a:r>
              <a:rPr lang="zh-CN" altLang="en-US" dirty="0" smtClean="0"/>
              <a:t>        将现场调查得到的信息进行整理和利用，丰富采样工作图的内容。（采集土样）</a:t>
            </a:r>
            <a:endParaRPr lang="zh-CN" altLang="en-US" dirty="0"/>
          </a:p>
        </p:txBody>
      </p:sp>
      <p:sp>
        <p:nvSpPr>
          <p:cNvPr id="7" name="TextBox 6"/>
          <p:cNvSpPr txBox="1"/>
          <p:nvPr/>
        </p:nvSpPr>
        <p:spPr>
          <a:xfrm>
            <a:off x="0" y="1268760"/>
            <a:ext cx="2160240" cy="400110"/>
          </a:xfrm>
          <a:prstGeom prst="rect">
            <a:avLst/>
          </a:prstGeom>
          <a:noFill/>
        </p:spPr>
        <p:txBody>
          <a:bodyPr wrap="square" rtlCol="0">
            <a:spAutoFit/>
          </a:bodyPr>
          <a:lstStyle/>
          <a:p>
            <a:r>
              <a:rPr lang="zh-CN" altLang="en-US" sz="2000" dirty="0" smtClean="0"/>
              <a:t>（三）采样器具</a:t>
            </a:r>
            <a:endParaRPr lang="zh-CN" altLang="en-US" sz="2000" dirty="0"/>
          </a:p>
        </p:txBody>
      </p:sp>
      <p:sp>
        <p:nvSpPr>
          <p:cNvPr id="8" name="TextBox 7"/>
          <p:cNvSpPr txBox="1"/>
          <p:nvPr/>
        </p:nvSpPr>
        <p:spPr>
          <a:xfrm>
            <a:off x="35496" y="1591398"/>
            <a:ext cx="8568952" cy="2629690"/>
          </a:xfrm>
          <a:prstGeom prst="rect">
            <a:avLst/>
          </a:prstGeom>
          <a:noFill/>
        </p:spPr>
        <p:txBody>
          <a:bodyPr wrap="square" rtlCol="0">
            <a:spAutoFit/>
          </a:bodyPr>
          <a:lstStyle/>
          <a:p>
            <a:pPr>
              <a:lnSpc>
                <a:spcPct val="150000"/>
              </a:lnSpc>
            </a:pPr>
            <a:r>
              <a:rPr lang="en-US" altLang="zh-CN" dirty="0" smtClean="0"/>
              <a:t>         </a:t>
            </a:r>
            <a:r>
              <a:rPr lang="en-US" altLang="zh-CN" b="1" dirty="0" smtClean="0">
                <a:latin typeface="Times New Roman" panose="02020603050405020304" pitchFamily="18" charset="0"/>
                <a:cs typeface="Times New Roman" panose="02020603050405020304" pitchFamily="18" charset="0"/>
              </a:rPr>
              <a:t>1.</a:t>
            </a:r>
            <a:r>
              <a:rPr lang="zh-CN" altLang="en-US" b="1" dirty="0" smtClean="0"/>
              <a:t>工具类：</a:t>
            </a:r>
            <a:r>
              <a:rPr lang="zh-CN" altLang="en-US" dirty="0" smtClean="0"/>
              <a:t>铁锹、铁铲、圆状取土钻、螺旋取土钻、竹片以及适合特殊采样要求的工具等。</a:t>
            </a:r>
            <a:endParaRPr lang="en-US" altLang="zh-CN" dirty="0" smtClean="0"/>
          </a:p>
          <a:p>
            <a:pPr>
              <a:lnSpc>
                <a:spcPct val="150000"/>
              </a:lnSpc>
            </a:pPr>
            <a:r>
              <a:rPr lang="zh-CN" altLang="en-US" dirty="0" smtClean="0"/>
              <a:t>         </a:t>
            </a:r>
            <a:r>
              <a:rPr lang="en-US" altLang="zh-CN" b="1" dirty="0" smtClean="0">
                <a:latin typeface="Times New Roman" panose="02020603050405020304" pitchFamily="18" charset="0"/>
                <a:cs typeface="Times New Roman" panose="02020603050405020304" pitchFamily="18" charset="0"/>
              </a:rPr>
              <a:t>2.</a:t>
            </a:r>
            <a:r>
              <a:rPr lang="zh-CN" altLang="en-US" b="1" dirty="0" smtClean="0"/>
              <a:t>器材类：</a:t>
            </a:r>
            <a:r>
              <a:rPr lang="en-US" altLang="zh-CN" dirty="0" smtClean="0">
                <a:latin typeface="Times New Roman" panose="02020603050405020304" pitchFamily="18" charset="0"/>
                <a:cs typeface="Times New Roman" panose="02020603050405020304" pitchFamily="18" charset="0"/>
              </a:rPr>
              <a:t>GPS</a:t>
            </a:r>
            <a:r>
              <a:rPr lang="zh-CN" altLang="en-US" dirty="0" smtClean="0"/>
              <a:t>、罗盘、照相机、胶卷、卷尺、铝盒、样品袋、样品箱等。</a:t>
            </a:r>
            <a:endParaRPr lang="en-US" altLang="zh-CN" dirty="0" smtClean="0"/>
          </a:p>
          <a:p>
            <a:pPr>
              <a:lnSpc>
                <a:spcPct val="150000"/>
              </a:lnSpc>
            </a:pPr>
            <a:r>
              <a:rPr lang="zh-CN" altLang="en-US" dirty="0" smtClean="0"/>
              <a:t>         </a:t>
            </a:r>
            <a:r>
              <a:rPr lang="en-US" altLang="zh-CN" b="1" dirty="0" smtClean="0">
                <a:latin typeface="Times New Roman" panose="02020603050405020304" pitchFamily="18" charset="0"/>
                <a:cs typeface="Times New Roman" panose="02020603050405020304" pitchFamily="18" charset="0"/>
              </a:rPr>
              <a:t>3.</a:t>
            </a:r>
            <a:r>
              <a:rPr lang="zh-CN" altLang="en-US" b="1" dirty="0" smtClean="0"/>
              <a:t>文具类：</a:t>
            </a:r>
            <a:r>
              <a:rPr lang="zh-CN" altLang="en-US" dirty="0" smtClean="0"/>
              <a:t>样品标签、采样记录表、铅笔、资料夹等。</a:t>
            </a:r>
            <a:endParaRPr lang="en-US" altLang="zh-CN" dirty="0" smtClean="0"/>
          </a:p>
          <a:p>
            <a:pPr>
              <a:lnSpc>
                <a:spcPct val="150000"/>
              </a:lnSpc>
            </a:pPr>
            <a:r>
              <a:rPr lang="zh-CN" altLang="en-US" b="1" dirty="0" smtClean="0"/>
              <a:t>         </a:t>
            </a:r>
            <a:r>
              <a:rPr lang="en-US" altLang="zh-CN" b="1" dirty="0" smtClean="0">
                <a:latin typeface="Times New Roman" panose="02020603050405020304" pitchFamily="18" charset="0"/>
                <a:cs typeface="Times New Roman" panose="02020603050405020304" pitchFamily="18" charset="0"/>
              </a:rPr>
              <a:t>4.</a:t>
            </a:r>
            <a:r>
              <a:rPr lang="zh-CN" altLang="en-US" b="1" dirty="0" smtClean="0"/>
              <a:t>安全防护用品：</a:t>
            </a:r>
            <a:r>
              <a:rPr lang="zh-CN" altLang="en-US" dirty="0" smtClean="0"/>
              <a:t>工作服、工作鞋、安全帽、药品箱等。</a:t>
            </a:r>
            <a:endParaRPr lang="en-US" altLang="zh-CN" dirty="0" smtClean="0"/>
          </a:p>
          <a:p>
            <a:pPr>
              <a:lnSpc>
                <a:spcPct val="150000"/>
              </a:lnSpc>
            </a:pPr>
            <a:r>
              <a:rPr lang="zh-CN" altLang="en-US" dirty="0" smtClean="0"/>
              <a:t>         </a:t>
            </a:r>
            <a:r>
              <a:rPr lang="en-US" altLang="zh-CN" b="1" dirty="0" smtClean="0">
                <a:latin typeface="Times New Roman" panose="02020603050405020304" pitchFamily="18" charset="0"/>
                <a:cs typeface="Times New Roman" panose="02020603050405020304" pitchFamily="18" charset="0"/>
              </a:rPr>
              <a:t>5.</a:t>
            </a:r>
            <a:r>
              <a:rPr lang="zh-CN" altLang="en-US" b="1" dirty="0" smtClean="0"/>
              <a:t>采样用车辆</a:t>
            </a:r>
            <a:endParaRPr lang="zh-CN" altLang="en-US" dirty="0"/>
          </a:p>
        </p:txBody>
      </p:sp>
      <p:sp>
        <p:nvSpPr>
          <p:cNvPr id="10" name="TextBox 9"/>
          <p:cNvSpPr txBox="1"/>
          <p:nvPr/>
        </p:nvSpPr>
        <p:spPr>
          <a:xfrm>
            <a:off x="35496" y="4077072"/>
            <a:ext cx="9001000" cy="1938992"/>
          </a:xfrm>
          <a:prstGeom prst="rect">
            <a:avLst/>
          </a:prstGeom>
          <a:noFill/>
        </p:spPr>
        <p:txBody>
          <a:bodyPr wrap="square" rtlCol="0">
            <a:spAutoFit/>
          </a:bodyPr>
          <a:lstStyle/>
          <a:p>
            <a:pPr>
              <a:lnSpc>
                <a:spcPct val="150000"/>
              </a:lnSpc>
            </a:pPr>
            <a:r>
              <a:rPr lang="zh-CN" altLang="en-US" sz="1600" dirty="0" smtClean="0"/>
              <a:t>        注：</a:t>
            </a:r>
            <a:r>
              <a:rPr lang="zh-CN" altLang="en-US" sz="1600" dirty="0" smtClean="0">
                <a:latin typeface="Calibri" panose="020F0502020204030204"/>
                <a:cs typeface="Calibri" panose="020F0502020204030204"/>
              </a:rPr>
              <a:t>①</a:t>
            </a:r>
            <a:r>
              <a:rPr lang="zh-CN" altLang="en-US" sz="1600" dirty="0" smtClean="0"/>
              <a:t>采集表层土壤样品，可用小型铁铲。②研究土壤一般物理性质，如土壤容重、孔隙率和持水特性等，可利用环刀。③最常用的采样工具是土钻，土钻分手工操作和机械操作两类，手工操作的土钻式样甚多，有采集浅层土样的矮柄土钻</a:t>
            </a:r>
            <a:r>
              <a:rPr lang="en-US" altLang="zh-CN" sz="1600" dirty="0" smtClean="0"/>
              <a:t>,</a:t>
            </a:r>
            <a:r>
              <a:rPr lang="zh-CN" altLang="en-US" sz="1600" dirty="0" smtClean="0"/>
              <a:t>观察</a:t>
            </a:r>
            <a:r>
              <a:rPr lang="en-US" altLang="zh-CN" sz="1600" dirty="0" smtClean="0"/>
              <a:t>1</a:t>
            </a:r>
            <a:r>
              <a:rPr lang="zh-CN" altLang="en-US" sz="1600" dirty="0" smtClean="0"/>
              <a:t>米左右土层内剖面特征的螺丝头土钻，后者进土省力，尤其适用于观察地下水位变化，但采集土样量小。④采集供化学分析或不需原状土的物理分析用的土样时，用开口式土钻。⑤采集不破坏土壤结构或形状的原状土样</a:t>
            </a:r>
            <a:r>
              <a:rPr lang="en-US" altLang="zh-CN" sz="1600" dirty="0" smtClean="0"/>
              <a:t>,</a:t>
            </a:r>
            <a:r>
              <a:rPr lang="zh-CN" altLang="en-US" sz="1600" dirty="0" smtClean="0"/>
              <a:t>用套筒式土钻。</a:t>
            </a: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2fa828ba61ea8d320048d289e0a304e251f58fc.jpg"/>
          <p:cNvPicPr>
            <a:picLocks noChangeAspect="1"/>
          </p:cNvPicPr>
          <p:nvPr/>
        </p:nvPicPr>
        <p:blipFill>
          <a:blip r:embed="rId1" cstate="print"/>
          <a:stretch>
            <a:fillRect/>
          </a:stretch>
        </p:blipFill>
        <p:spPr>
          <a:xfrm>
            <a:off x="386148" y="260648"/>
            <a:ext cx="4041836" cy="2664296"/>
          </a:xfrm>
          <a:prstGeom prst="rect">
            <a:avLst/>
          </a:prstGeom>
        </p:spPr>
      </p:pic>
      <p:pic>
        <p:nvPicPr>
          <p:cNvPr id="5" name="图片 4" descr="timg (3).jpg"/>
          <p:cNvPicPr>
            <a:picLocks noChangeAspect="1"/>
          </p:cNvPicPr>
          <p:nvPr/>
        </p:nvPicPr>
        <p:blipFill>
          <a:blip r:embed="rId2" cstate="print"/>
          <a:stretch>
            <a:fillRect/>
          </a:stretch>
        </p:blipFill>
        <p:spPr>
          <a:xfrm>
            <a:off x="467544" y="3266983"/>
            <a:ext cx="3960440" cy="2970329"/>
          </a:xfrm>
          <a:prstGeom prst="rect">
            <a:avLst/>
          </a:prstGeom>
        </p:spPr>
      </p:pic>
      <p:pic>
        <p:nvPicPr>
          <p:cNvPr id="6" name="图片 5" descr="timg (2).jpg"/>
          <p:cNvPicPr>
            <a:picLocks noChangeAspect="1"/>
          </p:cNvPicPr>
          <p:nvPr/>
        </p:nvPicPr>
        <p:blipFill>
          <a:blip r:embed="rId3" cstate="print"/>
          <a:stretch>
            <a:fillRect/>
          </a:stretch>
        </p:blipFill>
        <p:spPr>
          <a:xfrm>
            <a:off x="4860032" y="260648"/>
            <a:ext cx="3600400" cy="2700300"/>
          </a:xfrm>
          <a:prstGeom prst="rect">
            <a:avLst/>
          </a:prstGeom>
        </p:spPr>
      </p:pic>
      <p:pic>
        <p:nvPicPr>
          <p:cNvPr id="8" name="图片 7" descr="timg (4).jpg"/>
          <p:cNvPicPr>
            <a:picLocks noChangeAspect="1"/>
          </p:cNvPicPr>
          <p:nvPr/>
        </p:nvPicPr>
        <p:blipFill>
          <a:blip r:embed="rId4" cstate="print"/>
          <a:stretch>
            <a:fillRect/>
          </a:stretch>
        </p:blipFill>
        <p:spPr>
          <a:xfrm>
            <a:off x="4788024" y="3284984"/>
            <a:ext cx="3939762" cy="29523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116632"/>
            <a:ext cx="2808312" cy="490066"/>
          </a:xfrm>
        </p:spPr>
        <p:txBody>
          <a:bodyPr>
            <a:noAutofit/>
          </a:bodyPr>
          <a:lstStyle/>
          <a:p>
            <a:pPr algn="l"/>
            <a:r>
              <a:rPr lang="zh-CN" altLang="en-US" sz="2000" dirty="0" smtClean="0">
                <a:latin typeface="+mn-ea"/>
                <a:ea typeface="+mn-ea"/>
              </a:rPr>
              <a:t>（四）监测因子的选择</a:t>
            </a:r>
            <a:endParaRPr lang="zh-CN" altLang="en-US" sz="2000" dirty="0">
              <a:latin typeface="+mn-ea"/>
              <a:ea typeface="+mn-ea"/>
            </a:endParaRPr>
          </a:p>
        </p:txBody>
      </p:sp>
      <p:sp>
        <p:nvSpPr>
          <p:cNvPr id="3" name="内容占位符 2"/>
          <p:cNvSpPr>
            <a:spLocks noGrp="1"/>
          </p:cNvSpPr>
          <p:nvPr>
            <p:ph idx="1"/>
          </p:nvPr>
        </p:nvSpPr>
        <p:spPr>
          <a:xfrm>
            <a:off x="323528" y="836712"/>
            <a:ext cx="504056" cy="3384377"/>
          </a:xfrm>
          <a:ln>
            <a:solidFill>
              <a:schemeClr val="accent1"/>
            </a:solidFill>
          </a:ln>
        </p:spPr>
        <p:txBody>
          <a:bodyPr vert="eaVert" anchor="ctr" anchorCtr="0">
            <a:normAutofit/>
          </a:bodyPr>
          <a:lstStyle/>
          <a:p>
            <a:pPr algn="ctr">
              <a:buNone/>
            </a:pPr>
            <a:r>
              <a:rPr lang="zh-CN" altLang="en-US" sz="1600" dirty="0" smtClean="0"/>
              <a:t>监  测  因  子</a:t>
            </a:r>
            <a:endParaRPr lang="zh-CN" altLang="en-US" sz="1600" dirty="0"/>
          </a:p>
        </p:txBody>
      </p:sp>
      <p:cxnSp>
        <p:nvCxnSpPr>
          <p:cNvPr id="5" name="直接箭头连接符 4"/>
          <p:cNvCxnSpPr/>
          <p:nvPr/>
        </p:nvCxnSpPr>
        <p:spPr>
          <a:xfrm>
            <a:off x="827584" y="1268761"/>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827584" y="256490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27584" y="3789041"/>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19672" y="1130842"/>
            <a:ext cx="1008112" cy="338554"/>
          </a:xfrm>
          <a:prstGeom prst="rect">
            <a:avLst/>
          </a:prstGeom>
          <a:noFill/>
          <a:ln>
            <a:solidFill>
              <a:schemeClr val="accent1"/>
            </a:solidFill>
          </a:ln>
        </p:spPr>
        <p:txBody>
          <a:bodyPr wrap="square" rtlCol="0" anchor="ctr">
            <a:spAutoFit/>
          </a:bodyPr>
          <a:lstStyle/>
          <a:p>
            <a:r>
              <a:rPr lang="zh-CN" altLang="en-US" sz="1600" dirty="0" smtClean="0"/>
              <a:t>常规项目</a:t>
            </a:r>
            <a:endParaRPr lang="zh-CN" altLang="en-US" sz="1600" dirty="0"/>
          </a:p>
        </p:txBody>
      </p:sp>
      <p:sp>
        <p:nvSpPr>
          <p:cNvPr id="10" name="TextBox 9"/>
          <p:cNvSpPr txBox="1"/>
          <p:nvPr/>
        </p:nvSpPr>
        <p:spPr>
          <a:xfrm>
            <a:off x="1619672" y="2364270"/>
            <a:ext cx="1008112" cy="338554"/>
          </a:xfrm>
          <a:prstGeom prst="rect">
            <a:avLst/>
          </a:prstGeom>
          <a:noFill/>
          <a:ln>
            <a:solidFill>
              <a:schemeClr val="accent1"/>
            </a:solidFill>
          </a:ln>
        </p:spPr>
        <p:txBody>
          <a:bodyPr wrap="square" rtlCol="0" anchor="ctr">
            <a:spAutoFit/>
          </a:bodyPr>
          <a:lstStyle/>
          <a:p>
            <a:r>
              <a:rPr lang="zh-CN" altLang="en-US" sz="1600" dirty="0" smtClean="0"/>
              <a:t>特定项目</a:t>
            </a:r>
            <a:endParaRPr lang="zh-CN" altLang="en-US" sz="1600" dirty="0"/>
          </a:p>
        </p:txBody>
      </p:sp>
      <p:sp>
        <p:nvSpPr>
          <p:cNvPr id="11" name="TextBox 10"/>
          <p:cNvSpPr txBox="1"/>
          <p:nvPr/>
        </p:nvSpPr>
        <p:spPr>
          <a:xfrm>
            <a:off x="1619672" y="3660414"/>
            <a:ext cx="1008112" cy="338554"/>
          </a:xfrm>
          <a:prstGeom prst="rect">
            <a:avLst/>
          </a:prstGeom>
          <a:noFill/>
          <a:ln>
            <a:solidFill>
              <a:schemeClr val="accent1"/>
            </a:solidFill>
          </a:ln>
        </p:spPr>
        <p:txBody>
          <a:bodyPr wrap="square" rtlCol="0" anchor="ctr">
            <a:spAutoFit/>
          </a:bodyPr>
          <a:lstStyle/>
          <a:p>
            <a:r>
              <a:rPr lang="zh-CN" altLang="en-US" sz="1600" dirty="0" smtClean="0"/>
              <a:t>选测项目</a:t>
            </a:r>
            <a:endParaRPr lang="zh-CN" altLang="en-US" sz="1600" dirty="0"/>
          </a:p>
        </p:txBody>
      </p:sp>
      <p:cxnSp>
        <p:nvCxnSpPr>
          <p:cNvPr id="22" name="直接箭头连接符 21"/>
          <p:cNvCxnSpPr/>
          <p:nvPr/>
        </p:nvCxnSpPr>
        <p:spPr>
          <a:xfrm flipV="1">
            <a:off x="2627784" y="1268761"/>
            <a:ext cx="72008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627784" y="2564905"/>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2627784" y="3789041"/>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47864" y="972018"/>
            <a:ext cx="5256584" cy="584775"/>
          </a:xfrm>
          <a:prstGeom prst="rect">
            <a:avLst/>
          </a:prstGeom>
          <a:noFill/>
          <a:ln>
            <a:solidFill>
              <a:schemeClr val="accent1">
                <a:shade val="50000"/>
              </a:schemeClr>
            </a:solidFill>
          </a:ln>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GB15618</a:t>
            </a:r>
            <a:r>
              <a:rPr lang="zh-CN" altLang="en-US" sz="1600" dirty="0" smtClean="0"/>
              <a:t>所要求控制的污染物：</a:t>
            </a:r>
            <a:r>
              <a:rPr lang="en-US" altLang="zh-CN" sz="1600" dirty="0" smtClean="0">
                <a:latin typeface="Times New Roman" panose="02020603050405020304" pitchFamily="18" charset="0"/>
                <a:cs typeface="Times New Roman" panose="02020603050405020304" pitchFamily="18" charset="0"/>
              </a:rPr>
              <a:t>pH</a:t>
            </a:r>
            <a:r>
              <a:rPr lang="zh-CN" altLang="en-US" sz="1600" dirty="0" smtClean="0"/>
              <a:t>、阳离子交换量、镉、汞、砷、铜、铅、铬、锌、镍、六六六、滴滴涕。</a:t>
            </a:r>
            <a:endParaRPr lang="zh-CN" altLang="en-US" sz="1600" dirty="0"/>
          </a:p>
        </p:txBody>
      </p:sp>
      <p:sp>
        <p:nvSpPr>
          <p:cNvPr id="30" name="TextBox 29"/>
          <p:cNvSpPr txBox="1"/>
          <p:nvPr/>
        </p:nvSpPr>
        <p:spPr>
          <a:xfrm>
            <a:off x="3347864" y="2063751"/>
            <a:ext cx="5328592" cy="1077218"/>
          </a:xfrm>
          <a:prstGeom prst="rect">
            <a:avLst/>
          </a:prstGeom>
          <a:noFill/>
          <a:ln>
            <a:solidFill>
              <a:schemeClr val="accent1">
                <a:shade val="50000"/>
              </a:schemeClr>
            </a:solidFill>
          </a:ln>
        </p:spPr>
        <p:txBody>
          <a:bodyPr wrap="square" rtlCol="0">
            <a:spAutoFit/>
          </a:bodyPr>
          <a:lstStyle/>
          <a:p>
            <a:r>
              <a:rPr lang="zh-CN" altLang="en-US" sz="1600" dirty="0" smtClean="0"/>
              <a:t>根据当地环境污染状况，确认在土壤中积累较多、对环境危害较大、影响范围广、毒性较强的污染物，或者污染事故对土壤环境造成严重不良影响的物质，具体项目由各地自行确定。</a:t>
            </a:r>
            <a:endParaRPr lang="zh-CN" altLang="en-US" sz="1600" dirty="0"/>
          </a:p>
        </p:txBody>
      </p:sp>
      <p:sp>
        <p:nvSpPr>
          <p:cNvPr id="31" name="TextBox 30"/>
          <p:cNvSpPr txBox="1"/>
          <p:nvPr/>
        </p:nvSpPr>
        <p:spPr>
          <a:xfrm>
            <a:off x="611560" y="4365105"/>
            <a:ext cx="2664296" cy="1323439"/>
          </a:xfrm>
          <a:prstGeom prst="rect">
            <a:avLst/>
          </a:prstGeom>
          <a:noFill/>
          <a:ln>
            <a:solidFill>
              <a:schemeClr val="tx1"/>
            </a:solidFill>
            <a:prstDash val="dash"/>
          </a:ln>
        </p:spPr>
        <p:txBody>
          <a:bodyPr wrap="square" rtlCol="0">
            <a:spAutoFit/>
          </a:bodyPr>
          <a:lstStyle/>
          <a:p>
            <a:r>
              <a:rPr lang="zh-CN" altLang="en-US" sz="1600" dirty="0" smtClean="0"/>
              <a:t>包括在土壤中积累较少的污染物、由于环境污染导致土壤性状发生改变的土壤性状指标以及生态环境指标等，由各地自行选择测定。</a:t>
            </a:r>
            <a:endParaRPr lang="zh-CN" altLang="en-US" sz="1600" dirty="0"/>
          </a:p>
        </p:txBody>
      </p:sp>
      <p:grpSp>
        <p:nvGrpSpPr>
          <p:cNvPr id="62" name="组合 61"/>
          <p:cNvGrpSpPr/>
          <p:nvPr/>
        </p:nvGrpSpPr>
        <p:grpSpPr>
          <a:xfrm>
            <a:off x="3347864" y="3225751"/>
            <a:ext cx="5472608" cy="3083570"/>
            <a:chOff x="3419872" y="3657798"/>
            <a:chExt cx="5472608" cy="3083570"/>
          </a:xfrm>
        </p:grpSpPr>
        <p:cxnSp>
          <p:nvCxnSpPr>
            <p:cNvPr id="44" name="直接连接符 43"/>
            <p:cNvCxnSpPr/>
            <p:nvPr/>
          </p:nvCxnSpPr>
          <p:spPr>
            <a:xfrm>
              <a:off x="3419872" y="3801814"/>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419872" y="380181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3419872" y="4593902"/>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3419872" y="5385990"/>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3419872" y="6178078"/>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644008" y="3657798"/>
              <a:ext cx="4248472" cy="369332"/>
            </a:xfrm>
            <a:prstGeom prst="rect">
              <a:avLst/>
            </a:prstGeom>
            <a:noFill/>
            <a:ln>
              <a:solidFill>
                <a:schemeClr val="accent1">
                  <a:shade val="50000"/>
                </a:schemeClr>
              </a:solidFill>
            </a:ln>
          </p:spPr>
          <p:txBody>
            <a:bodyPr wrap="square" rtlCol="0">
              <a:spAutoFit/>
            </a:bodyPr>
            <a:lstStyle/>
            <a:p>
              <a:r>
                <a:rPr lang="zh-CN" altLang="en-US" dirty="0" smtClean="0"/>
                <a:t>全盐量、硼、氟、氮、磷、钾等</a:t>
              </a:r>
              <a:endParaRPr lang="zh-CN" altLang="en-US" dirty="0"/>
            </a:p>
          </p:txBody>
        </p:sp>
        <p:sp>
          <p:nvSpPr>
            <p:cNvPr id="53" name="TextBox 52"/>
            <p:cNvSpPr txBox="1"/>
            <p:nvPr/>
          </p:nvSpPr>
          <p:spPr>
            <a:xfrm>
              <a:off x="4644008" y="4233862"/>
              <a:ext cx="4248472" cy="646331"/>
            </a:xfrm>
            <a:prstGeom prst="rect">
              <a:avLst/>
            </a:prstGeom>
            <a:noFill/>
            <a:ln>
              <a:solidFill>
                <a:schemeClr val="accent1">
                  <a:shade val="50000"/>
                </a:schemeClr>
              </a:solidFill>
            </a:ln>
          </p:spPr>
          <p:txBody>
            <a:bodyPr wrap="square" rtlCol="0">
              <a:spAutoFit/>
            </a:bodyPr>
            <a:lstStyle/>
            <a:p>
              <a:r>
                <a:rPr lang="zh-CN" altLang="en-US" dirty="0" smtClean="0"/>
                <a:t>氰化物、六价铬、挥发酚、烷基汞、苯并</a:t>
              </a:r>
              <a:r>
                <a:rPr lang="en-US" altLang="zh-CN" dirty="0" smtClean="0">
                  <a:latin typeface="Times New Roman" panose="02020603050405020304" pitchFamily="18" charset="0"/>
                  <a:cs typeface="Times New Roman" panose="02020603050405020304" pitchFamily="18" charset="0"/>
                </a:rPr>
                <a:t>[a]</a:t>
              </a:r>
              <a:r>
                <a:rPr lang="zh-CN" altLang="en-US" dirty="0" smtClean="0"/>
                <a:t>芘、有机质、硫化物、石油类等</a:t>
              </a:r>
              <a:endParaRPr lang="zh-CN" altLang="en-US" dirty="0"/>
            </a:p>
          </p:txBody>
        </p:sp>
        <p:sp>
          <p:nvSpPr>
            <p:cNvPr id="54" name="TextBox 53"/>
            <p:cNvSpPr txBox="1"/>
            <p:nvPr/>
          </p:nvSpPr>
          <p:spPr>
            <a:xfrm>
              <a:off x="4644008" y="5025950"/>
              <a:ext cx="4248472" cy="646331"/>
            </a:xfrm>
            <a:prstGeom prst="rect">
              <a:avLst/>
            </a:prstGeom>
            <a:noFill/>
            <a:ln>
              <a:solidFill>
                <a:schemeClr val="accent1">
                  <a:shade val="50000"/>
                </a:schemeClr>
              </a:solidFill>
            </a:ln>
          </p:spPr>
          <p:txBody>
            <a:bodyPr wrap="square" rtlCol="0">
              <a:spAutoFit/>
            </a:bodyPr>
            <a:lstStyle/>
            <a:p>
              <a:r>
                <a:rPr lang="zh-CN" altLang="en-US" dirty="0" smtClean="0"/>
                <a:t>苯、挥发性卤代烃、有机磷农药、</a:t>
              </a:r>
              <a:r>
                <a:rPr lang="en-US" altLang="zh-CN" sz="1600" dirty="0" smtClean="0">
                  <a:latin typeface="Times New Roman" panose="02020603050405020304" pitchFamily="18" charset="0"/>
                  <a:cs typeface="Times New Roman" panose="02020603050405020304" pitchFamily="18" charset="0"/>
                </a:rPr>
                <a:t>PCB</a:t>
              </a:r>
              <a:r>
                <a:rPr lang="zh-CN" altLang="en-US" sz="1600" dirty="0" smtClean="0">
                  <a:latin typeface="Times New Roman" panose="02020603050405020304" pitchFamily="18" charset="0"/>
                  <a:cs typeface="Times New Roman" panose="02020603050405020304" pitchFamily="18" charset="0"/>
                </a:rPr>
                <a:t>（多氯联苯）</a:t>
              </a:r>
              <a:r>
                <a:rPr lang="zh-CN" altLang="en-US" dirty="0" smtClean="0"/>
                <a:t>、</a:t>
              </a:r>
              <a:r>
                <a:rPr lang="en-US" altLang="zh-CN" sz="1600" dirty="0" smtClean="0">
                  <a:latin typeface="Times New Roman" panose="02020603050405020304" pitchFamily="18" charset="0"/>
                  <a:cs typeface="Times New Roman" panose="02020603050405020304" pitchFamily="18" charset="0"/>
                </a:rPr>
                <a:t>PAH</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（多环芳烃）</a:t>
              </a:r>
              <a:r>
                <a:rPr lang="zh-CN" altLang="en-US" dirty="0" smtClean="0"/>
                <a:t>等</a:t>
              </a:r>
              <a:endParaRPr lang="zh-CN" altLang="en-US" dirty="0"/>
            </a:p>
          </p:txBody>
        </p:sp>
        <p:sp>
          <p:nvSpPr>
            <p:cNvPr id="55" name="TextBox 54"/>
            <p:cNvSpPr txBox="1"/>
            <p:nvPr/>
          </p:nvSpPr>
          <p:spPr>
            <a:xfrm>
              <a:off x="4644008" y="5818038"/>
              <a:ext cx="4248472" cy="923330"/>
            </a:xfrm>
            <a:prstGeom prst="rect">
              <a:avLst/>
            </a:prstGeom>
            <a:noFill/>
            <a:ln>
              <a:solidFill>
                <a:schemeClr val="accent1">
                  <a:shade val="50000"/>
                </a:schemeClr>
              </a:solidFill>
            </a:ln>
          </p:spPr>
          <p:txBody>
            <a:bodyPr wrap="square" rtlCol="0">
              <a:spAutoFit/>
            </a:bodyPr>
            <a:lstStyle/>
            <a:p>
              <a:r>
                <a:rPr lang="zh-CN" altLang="en-US" dirty="0" smtClean="0"/>
                <a:t>结合态铝（酸雨区）、硒、钒、氧化稀土总量、钼、铁、锰、镁、钙、钠、铝、硅、放射性比活度等</a:t>
              </a:r>
              <a:endParaRPr lang="zh-CN" altLang="en-US" dirty="0"/>
            </a:p>
          </p:txBody>
        </p:sp>
      </p:grpSp>
      <p:sp>
        <p:nvSpPr>
          <p:cNvPr id="57" name="TextBox 56"/>
          <p:cNvSpPr txBox="1"/>
          <p:nvPr/>
        </p:nvSpPr>
        <p:spPr>
          <a:xfrm>
            <a:off x="3419872" y="3356993"/>
            <a:ext cx="1008112" cy="338554"/>
          </a:xfrm>
          <a:prstGeom prst="rect">
            <a:avLst/>
          </a:prstGeom>
          <a:noFill/>
          <a:ln>
            <a:noFill/>
          </a:ln>
        </p:spPr>
        <p:txBody>
          <a:bodyPr wrap="square" rtlCol="0" anchor="ctr">
            <a:spAutoFit/>
          </a:bodyPr>
          <a:lstStyle/>
          <a:p>
            <a:r>
              <a:rPr lang="zh-CN" altLang="en-US" sz="1600" dirty="0" smtClean="0"/>
              <a:t>影响产量</a:t>
            </a:r>
            <a:endParaRPr lang="zh-CN" altLang="en-US" sz="1600" dirty="0"/>
          </a:p>
        </p:txBody>
      </p:sp>
      <p:sp>
        <p:nvSpPr>
          <p:cNvPr id="58" name="TextBox 57"/>
          <p:cNvSpPr txBox="1"/>
          <p:nvPr/>
        </p:nvSpPr>
        <p:spPr>
          <a:xfrm>
            <a:off x="3419872" y="4149081"/>
            <a:ext cx="1008112" cy="338554"/>
          </a:xfrm>
          <a:prstGeom prst="rect">
            <a:avLst/>
          </a:prstGeom>
          <a:noFill/>
          <a:ln>
            <a:noFill/>
          </a:ln>
        </p:spPr>
        <p:txBody>
          <a:bodyPr wrap="square" rtlCol="0" anchor="ctr">
            <a:spAutoFit/>
          </a:bodyPr>
          <a:lstStyle/>
          <a:p>
            <a:r>
              <a:rPr lang="zh-CN" altLang="en-US" sz="1600" dirty="0" smtClean="0"/>
              <a:t>污水灌溉</a:t>
            </a:r>
            <a:endParaRPr lang="zh-CN" altLang="en-US" sz="1600" dirty="0"/>
          </a:p>
        </p:txBody>
      </p:sp>
      <p:sp>
        <p:nvSpPr>
          <p:cNvPr id="59" name="TextBox 58"/>
          <p:cNvSpPr txBox="1"/>
          <p:nvPr/>
        </p:nvSpPr>
        <p:spPr>
          <a:xfrm>
            <a:off x="3419872" y="4932458"/>
            <a:ext cx="1152128" cy="584775"/>
          </a:xfrm>
          <a:prstGeom prst="rect">
            <a:avLst/>
          </a:prstGeom>
          <a:noFill/>
          <a:ln>
            <a:noFill/>
          </a:ln>
        </p:spPr>
        <p:txBody>
          <a:bodyPr wrap="square" rtlCol="0" anchor="ctr">
            <a:spAutoFit/>
          </a:bodyPr>
          <a:lstStyle/>
          <a:p>
            <a:r>
              <a:rPr lang="en-US" altLang="zh-CN" sz="1600" dirty="0" smtClean="0">
                <a:latin typeface="Times New Roman" panose="02020603050405020304" pitchFamily="18" charset="0"/>
                <a:cs typeface="Times New Roman" panose="02020603050405020304" pitchFamily="18" charset="0"/>
              </a:rPr>
              <a:t>POPs</a:t>
            </a:r>
            <a:r>
              <a:rPr lang="en-US" altLang="zh-CN" sz="1600" dirty="0" smtClean="0"/>
              <a:t> </a:t>
            </a:r>
            <a:r>
              <a:rPr lang="zh-CN" altLang="en-US" sz="1600" dirty="0" smtClean="0"/>
              <a:t>与高毒类农药</a:t>
            </a:r>
            <a:endParaRPr lang="zh-CN" altLang="en-US" sz="1600" dirty="0"/>
          </a:p>
        </p:txBody>
      </p:sp>
      <p:sp>
        <p:nvSpPr>
          <p:cNvPr id="60" name="TextBox 59"/>
          <p:cNvSpPr txBox="1"/>
          <p:nvPr/>
        </p:nvSpPr>
        <p:spPr>
          <a:xfrm>
            <a:off x="3419872" y="5733257"/>
            <a:ext cx="1008112" cy="338554"/>
          </a:xfrm>
          <a:prstGeom prst="rect">
            <a:avLst/>
          </a:prstGeom>
          <a:noFill/>
          <a:ln>
            <a:noFill/>
          </a:ln>
        </p:spPr>
        <p:txBody>
          <a:bodyPr wrap="square" rtlCol="0" anchor="ctr">
            <a:spAutoFit/>
          </a:bodyPr>
          <a:lstStyle/>
          <a:p>
            <a:r>
              <a:rPr lang="zh-CN" altLang="en-US" sz="1600" dirty="0" smtClean="0"/>
              <a:t>其他项目</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496" y="116632"/>
            <a:ext cx="3600400" cy="418058"/>
          </a:xfrm>
        </p:spPr>
        <p:txBody>
          <a:bodyPr>
            <a:noAutofit/>
          </a:bodyPr>
          <a:lstStyle/>
          <a:p>
            <a:pPr algn="l"/>
            <a:r>
              <a:rPr lang="zh-CN" altLang="en-US" sz="2400" dirty="0" smtClean="0"/>
              <a:t>三、采样布点</a:t>
            </a:r>
            <a:endParaRPr lang="zh-CN" altLang="en-US" sz="2400" dirty="0"/>
          </a:p>
        </p:txBody>
      </p:sp>
      <p:sp>
        <p:nvSpPr>
          <p:cNvPr id="3" name="内容占位符 2"/>
          <p:cNvSpPr>
            <a:spLocks noGrp="1"/>
          </p:cNvSpPr>
          <p:nvPr>
            <p:ph idx="1"/>
          </p:nvPr>
        </p:nvSpPr>
        <p:spPr>
          <a:xfrm>
            <a:off x="35496" y="548680"/>
            <a:ext cx="9001000" cy="5976664"/>
          </a:xfrm>
        </p:spPr>
        <p:txBody>
          <a:bodyPr>
            <a:normAutofit fontScale="25000" lnSpcReduction="20000"/>
          </a:bodyPr>
          <a:lstStyle/>
          <a:p>
            <a:pPr marL="0" indent="0">
              <a:lnSpc>
                <a:spcPct val="170000"/>
              </a:lnSpc>
              <a:spcBef>
                <a:spcPts val="0"/>
              </a:spcBef>
              <a:buNone/>
            </a:pPr>
            <a:r>
              <a:rPr lang="zh-CN" altLang="en-US" sz="8000" dirty="0" smtClean="0"/>
              <a:t>（一）采样原则</a:t>
            </a:r>
            <a:endParaRPr lang="en-US" altLang="zh-CN" sz="8000" dirty="0" smtClean="0"/>
          </a:p>
          <a:p>
            <a:pPr marL="0" indent="0">
              <a:lnSpc>
                <a:spcPct val="170000"/>
              </a:lnSpc>
              <a:spcBef>
                <a:spcPts val="0"/>
              </a:spcBef>
              <a:buNone/>
            </a:pPr>
            <a:r>
              <a:rPr lang="en-US" altLang="zh-CN" sz="7200" dirty="0" smtClean="0"/>
              <a:t>       </a:t>
            </a:r>
            <a:r>
              <a:rPr lang="en-US" altLang="zh-CN" sz="7200" dirty="0" smtClean="0">
                <a:latin typeface="Times New Roman" panose="02020603050405020304" pitchFamily="18" charset="0"/>
                <a:cs typeface="Times New Roman" panose="02020603050405020304" pitchFamily="18" charset="0"/>
              </a:rPr>
              <a:t> 1.</a:t>
            </a:r>
            <a:r>
              <a:rPr lang="zh-CN" altLang="en-US" sz="7200" dirty="0" smtClean="0"/>
              <a:t>按照等量、随机和多点混合的原则。</a:t>
            </a:r>
            <a:endParaRPr lang="en-US" altLang="zh-CN" sz="7200" dirty="0" smtClean="0"/>
          </a:p>
          <a:p>
            <a:pPr marL="0" indent="0">
              <a:lnSpc>
                <a:spcPct val="170000"/>
              </a:lnSpc>
              <a:spcBef>
                <a:spcPts val="0"/>
              </a:spcBef>
              <a:buNone/>
            </a:pPr>
            <a:r>
              <a:rPr lang="en-US" altLang="zh-CN" sz="7200" dirty="0" smtClean="0"/>
              <a:t>        </a:t>
            </a:r>
            <a:r>
              <a:rPr lang="zh-CN" altLang="en-US" sz="7200" dirty="0" smtClean="0"/>
              <a:t>（</a:t>
            </a:r>
            <a:r>
              <a:rPr lang="en-US" altLang="zh-CN" sz="7200" dirty="0" smtClean="0">
                <a:latin typeface="Times New Roman" panose="02020603050405020304" pitchFamily="18" charset="0"/>
                <a:cs typeface="Times New Roman" panose="02020603050405020304" pitchFamily="18" charset="0"/>
              </a:rPr>
              <a:t>1</a:t>
            </a:r>
            <a:r>
              <a:rPr lang="zh-CN" altLang="en-US" sz="7200" dirty="0" smtClean="0"/>
              <a:t>）等量，即要求每一点采取土样深度要一致，采样量要一致（</a:t>
            </a:r>
            <a:r>
              <a:rPr lang="en-US" altLang="zh-CN" sz="7200" dirty="0" smtClean="0">
                <a:latin typeface="Times New Roman" panose="02020603050405020304" pitchFamily="18" charset="0"/>
                <a:cs typeface="Times New Roman" panose="02020603050405020304" pitchFamily="18" charset="0"/>
              </a:rPr>
              <a:t>1kg</a:t>
            </a:r>
            <a:r>
              <a:rPr lang="zh-CN" altLang="en-US" sz="7200" dirty="0" smtClean="0"/>
              <a:t>左右</a:t>
            </a:r>
            <a:r>
              <a:rPr lang="en-US" altLang="zh-CN" sz="7200" dirty="0" smtClean="0"/>
              <a:t> </a:t>
            </a:r>
            <a:r>
              <a:rPr lang="zh-CN" altLang="en-US" sz="7200" dirty="0" smtClean="0"/>
              <a:t>）。</a:t>
            </a:r>
            <a:endParaRPr lang="en-US" altLang="zh-CN" sz="7200" dirty="0" smtClean="0"/>
          </a:p>
          <a:p>
            <a:pPr marL="0" indent="0">
              <a:lnSpc>
                <a:spcPct val="170000"/>
              </a:lnSpc>
              <a:spcBef>
                <a:spcPts val="0"/>
              </a:spcBef>
              <a:buNone/>
            </a:pPr>
            <a:r>
              <a:rPr lang="zh-CN" altLang="en-US" sz="7200" dirty="0" smtClean="0"/>
              <a:t>        （</a:t>
            </a:r>
            <a:r>
              <a:rPr lang="en-US" altLang="zh-CN" sz="7200" dirty="0" smtClean="0">
                <a:latin typeface="Times New Roman" panose="02020603050405020304" pitchFamily="18" charset="0"/>
                <a:cs typeface="Times New Roman" panose="02020603050405020304" pitchFamily="18" charset="0"/>
              </a:rPr>
              <a:t>2</a:t>
            </a:r>
            <a:r>
              <a:rPr lang="zh-CN" altLang="en-US" sz="7200" dirty="0" smtClean="0"/>
              <a:t>）随机，即每一个采样点都是任意选取的，尽量排除人为因素，使采样单元内的所有点都有同等机会被采到。</a:t>
            </a:r>
            <a:endParaRPr lang="en-US" altLang="zh-CN" sz="7200" dirty="0" smtClean="0"/>
          </a:p>
          <a:p>
            <a:pPr marL="0" indent="0">
              <a:lnSpc>
                <a:spcPct val="170000"/>
              </a:lnSpc>
              <a:spcBef>
                <a:spcPts val="0"/>
              </a:spcBef>
              <a:buNone/>
            </a:pPr>
            <a:r>
              <a:rPr lang="zh-CN" altLang="en-US" sz="7200" dirty="0" smtClean="0"/>
              <a:t>        （</a:t>
            </a:r>
            <a:r>
              <a:rPr lang="en-US" altLang="zh-CN" sz="7200" dirty="0" smtClean="0">
                <a:latin typeface="Times New Roman" panose="02020603050405020304" pitchFamily="18" charset="0"/>
                <a:cs typeface="Times New Roman" panose="02020603050405020304" pitchFamily="18" charset="0"/>
              </a:rPr>
              <a:t>3</a:t>
            </a:r>
            <a:r>
              <a:rPr lang="zh-CN" altLang="en-US" sz="7200" dirty="0" smtClean="0"/>
              <a:t>）多点混合，即把一个采样单元内各点所采的土样均匀混合构成一个混合样品，以提高样品的代表性。</a:t>
            </a:r>
            <a:endParaRPr lang="en-US" altLang="zh-CN" sz="7200" dirty="0" smtClean="0"/>
          </a:p>
          <a:p>
            <a:pPr marL="0" indent="0">
              <a:lnSpc>
                <a:spcPct val="170000"/>
              </a:lnSpc>
              <a:spcBef>
                <a:spcPts val="0"/>
              </a:spcBef>
              <a:buNone/>
            </a:pPr>
            <a:r>
              <a:rPr lang="en-US" altLang="zh-CN" sz="7200" dirty="0" smtClean="0"/>
              <a:t>       </a:t>
            </a:r>
            <a:r>
              <a:rPr lang="en-US" altLang="zh-CN" sz="7200" dirty="0" smtClean="0">
                <a:latin typeface="Times New Roman" panose="02020603050405020304" pitchFamily="18" charset="0"/>
                <a:cs typeface="Times New Roman" panose="02020603050405020304" pitchFamily="18" charset="0"/>
              </a:rPr>
              <a:t> 2.</a:t>
            </a:r>
            <a:r>
              <a:rPr lang="zh-CN" altLang="en-US" sz="7200" dirty="0" smtClean="0"/>
              <a:t>污染地区布点应密集，根据土壤污染发生原因考虑布点：</a:t>
            </a:r>
            <a:endParaRPr lang="en-US" altLang="zh-CN" sz="7200" dirty="0" smtClean="0"/>
          </a:p>
          <a:p>
            <a:pPr marL="0" indent="0">
              <a:lnSpc>
                <a:spcPct val="170000"/>
              </a:lnSpc>
              <a:spcBef>
                <a:spcPts val="0"/>
              </a:spcBef>
              <a:buNone/>
            </a:pPr>
            <a:r>
              <a:rPr lang="en-US" altLang="zh-CN" sz="7200" dirty="0" smtClean="0"/>
              <a:t>        </a:t>
            </a:r>
            <a:r>
              <a:rPr lang="zh-CN" altLang="en-US" sz="7200" dirty="0" smtClean="0"/>
              <a:t>（</a:t>
            </a:r>
            <a:r>
              <a:rPr lang="en-US" altLang="zh-CN" sz="7200" dirty="0" smtClean="0">
                <a:latin typeface="Times New Roman" panose="02020603050405020304" pitchFamily="18" charset="0"/>
                <a:cs typeface="Times New Roman" panose="02020603050405020304" pitchFamily="18" charset="0"/>
              </a:rPr>
              <a:t>1</a:t>
            </a:r>
            <a:r>
              <a:rPr lang="zh-CN" altLang="en-US" sz="7200" dirty="0" smtClean="0"/>
              <a:t>）大气污染物、固体废物污染引起：布点以污染源为中心，在主导风向、地表水径流方向等因素来确实布点。</a:t>
            </a:r>
            <a:endParaRPr lang="en-US" altLang="zh-CN" sz="7200" dirty="0" smtClean="0"/>
          </a:p>
          <a:p>
            <a:pPr marL="0" indent="0">
              <a:lnSpc>
                <a:spcPct val="170000"/>
              </a:lnSpc>
              <a:spcBef>
                <a:spcPts val="0"/>
              </a:spcBef>
              <a:buNone/>
            </a:pPr>
            <a:r>
              <a:rPr lang="en-US" altLang="zh-CN" sz="7200" dirty="0" smtClean="0"/>
              <a:t>        </a:t>
            </a:r>
            <a:r>
              <a:rPr lang="zh-CN" altLang="en-US" sz="7200" dirty="0" smtClean="0"/>
              <a:t>（</a:t>
            </a:r>
            <a:r>
              <a:rPr lang="en-US" altLang="zh-CN" sz="7200" dirty="0" smtClean="0">
                <a:latin typeface="Times New Roman" panose="02020603050405020304" pitchFamily="18" charset="0"/>
                <a:cs typeface="Times New Roman" panose="02020603050405020304" pitchFamily="18" charset="0"/>
              </a:rPr>
              <a:t>2</a:t>
            </a:r>
            <a:r>
              <a:rPr lang="zh-CN" altLang="en-US" sz="7200" dirty="0" smtClean="0"/>
              <a:t>）污水或被污水污染的河水灌溉农田引起：采样点被水流方向带状布点，采样点自纳污口起由密渐疏。</a:t>
            </a:r>
            <a:r>
              <a:rPr lang="en-US" altLang="zh-CN" sz="7200" dirty="0" smtClean="0"/>
              <a:t>        </a:t>
            </a:r>
            <a:endParaRPr lang="en-US" altLang="zh-CN" sz="7200" dirty="0" smtClean="0"/>
          </a:p>
          <a:p>
            <a:pPr marL="0" indent="0">
              <a:lnSpc>
                <a:spcPct val="170000"/>
              </a:lnSpc>
              <a:spcBef>
                <a:spcPts val="0"/>
              </a:spcBef>
              <a:buNone/>
            </a:pPr>
            <a:r>
              <a:rPr lang="en-US" altLang="zh-CN" sz="7200" dirty="0" smtClean="0"/>
              <a:t>        </a:t>
            </a:r>
            <a:r>
              <a:rPr lang="zh-CN" altLang="en-US" sz="7200" dirty="0" smtClean="0"/>
              <a:t>（</a:t>
            </a:r>
            <a:r>
              <a:rPr lang="en-US" altLang="zh-CN" sz="7200" dirty="0" smtClean="0">
                <a:latin typeface="Times New Roman" panose="02020603050405020304" pitchFamily="18" charset="0"/>
                <a:cs typeface="Times New Roman" panose="02020603050405020304" pitchFamily="18" charset="0"/>
              </a:rPr>
              <a:t>3</a:t>
            </a:r>
            <a:r>
              <a:rPr lang="zh-CN" altLang="en-US" sz="7200" dirty="0" smtClean="0"/>
              <a:t>）农用化学物（化肥、农药）引起：均匀布点。</a:t>
            </a:r>
            <a:endParaRPr lang="en-US" altLang="zh-CN" sz="7200" dirty="0" smtClean="0"/>
          </a:p>
          <a:p>
            <a:pPr marL="0" indent="0">
              <a:lnSpc>
                <a:spcPct val="170000"/>
              </a:lnSpc>
              <a:spcBef>
                <a:spcPts val="0"/>
              </a:spcBef>
              <a:buNone/>
            </a:pPr>
            <a:r>
              <a:rPr lang="en-US" altLang="zh-CN" sz="7200" dirty="0" smtClean="0"/>
              <a:t>        </a:t>
            </a:r>
            <a:r>
              <a:rPr lang="zh-CN" altLang="en-US" sz="7200" dirty="0" smtClean="0"/>
              <a:t>（</a:t>
            </a:r>
            <a:r>
              <a:rPr lang="en-US" altLang="zh-CN" sz="7200" dirty="0" smtClean="0">
                <a:latin typeface="Times New Roman" panose="02020603050405020304" pitchFamily="18" charset="0"/>
                <a:cs typeface="Times New Roman" panose="02020603050405020304" pitchFamily="18" charset="0"/>
              </a:rPr>
              <a:t>4</a:t>
            </a:r>
            <a:r>
              <a:rPr lang="zh-CN" altLang="en-US" sz="7200" dirty="0" smtClean="0"/>
              <a:t>）综合污染性，采用综合放射状、均匀、带状布点法。</a:t>
            </a:r>
            <a:endParaRPr lang="en-US" altLang="zh-CN" sz="7200" dirty="0" smtClean="0"/>
          </a:p>
          <a:p>
            <a:pPr marL="0" indent="0">
              <a:lnSpc>
                <a:spcPct val="170000"/>
              </a:lnSpc>
              <a:spcBef>
                <a:spcPts val="0"/>
              </a:spcBef>
              <a:buNone/>
            </a:pPr>
            <a:r>
              <a:rPr lang="en-US" altLang="zh-CN" sz="7200" dirty="0" smtClean="0"/>
              <a:t>         </a:t>
            </a:r>
            <a:endParaRPr lang="en-US" altLang="zh-CN" sz="7200"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5337</Words>
  <Application>WPS 演示</Application>
  <PresentationFormat>全屏显示(4:3)</PresentationFormat>
  <Paragraphs>349</Paragraphs>
  <Slides>18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宋体</vt:lpstr>
      <vt:lpstr>Wingdings</vt:lpstr>
      <vt:lpstr>微软雅黑</vt:lpstr>
      <vt:lpstr>Times New Roman</vt:lpstr>
      <vt:lpstr>Calibri</vt:lpstr>
      <vt:lpstr>Arial Unicode MS</vt:lpstr>
      <vt:lpstr>楷体</vt:lpstr>
      <vt:lpstr>汉仪旗黑-85S</vt:lpstr>
      <vt:lpstr>黑体</vt:lpstr>
      <vt:lpstr>Office 主题</vt:lpstr>
      <vt:lpstr> 环 境 监 测 之                                                        土 壤 采 样</vt:lpstr>
      <vt:lpstr>PowerPoint 演示文稿</vt:lpstr>
      <vt:lpstr>PowerPoint 演示文稿</vt:lpstr>
      <vt:lpstr>一、基本概念</vt:lpstr>
      <vt:lpstr>二、采样前准备</vt:lpstr>
      <vt:lpstr>PowerPoint 演示文稿</vt:lpstr>
      <vt:lpstr>PowerPoint 演示文稿</vt:lpstr>
      <vt:lpstr>（四）监测因子的选择</vt:lpstr>
      <vt:lpstr>三、采样布点</vt:lpstr>
      <vt:lpstr>PowerPoint 演示文稿</vt:lpstr>
      <vt:lpstr>PowerPoint 演示文稿</vt:lpstr>
      <vt:lpstr>（四）混合样品采集布点方法</vt:lpstr>
      <vt:lpstr>四、样品采集</vt:lpstr>
      <vt:lpstr>PowerPoint 演示文稿</vt:lpstr>
      <vt:lpstr>PowerPoint 演示文稿</vt:lpstr>
      <vt:lpstr>（六）采样记录</vt:lpstr>
      <vt:lpstr>（七）注意事项</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环 境 监 测 之 土 壤 采 样</dc:title>
  <dc:creator>admin</dc:creator>
  <cp:lastModifiedBy>little fairy</cp:lastModifiedBy>
  <cp:revision>87</cp:revision>
  <dcterms:created xsi:type="dcterms:W3CDTF">2017-04-11T05:54:00Z</dcterms:created>
  <dcterms:modified xsi:type="dcterms:W3CDTF">2024-04-30T07:56:09Z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A57BD32B159B4734AE6B6467567EB3E6_13</vt:lpwstr>
  </property>
  <property fmtid="{D5CDD505-2E9C-101B-9397-08002B2CF9AE}" pid="3" name="KSOProductBuildVer">
    <vt:lpwstr>2052-12.1.0.16417</vt:lpwstr>
  </property>
</Properties>
</file>