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2" r:id="rId3"/>
  </p:sldMasterIdLst>
  <p:notesMasterIdLst>
    <p:notesMasterId r:id="rId5"/>
  </p:notesMasterIdLst>
  <p:handoutMasterIdLst>
    <p:handoutMasterId r:id="rId51"/>
  </p:handoutMasterIdLst>
  <p:sldIdLst>
    <p:sldId id="256" r:id="rId4"/>
    <p:sldId id="326" r:id="rId6"/>
    <p:sldId id="257" r:id="rId7"/>
    <p:sldId id="280" r:id="rId8"/>
    <p:sldId id="284" r:id="rId9"/>
    <p:sldId id="285" r:id="rId10"/>
    <p:sldId id="286" r:id="rId11"/>
    <p:sldId id="287" r:id="rId12"/>
    <p:sldId id="288" r:id="rId13"/>
    <p:sldId id="259" r:id="rId14"/>
    <p:sldId id="289" r:id="rId15"/>
    <p:sldId id="290" r:id="rId16"/>
    <p:sldId id="291" r:id="rId17"/>
    <p:sldId id="293" r:id="rId18"/>
    <p:sldId id="292" r:id="rId19"/>
    <p:sldId id="294" r:id="rId20"/>
    <p:sldId id="295" r:id="rId21"/>
    <p:sldId id="296" r:id="rId22"/>
    <p:sldId id="297" r:id="rId23"/>
    <p:sldId id="298" r:id="rId24"/>
    <p:sldId id="258" r:id="rId25"/>
    <p:sldId id="268" r:id="rId26"/>
    <p:sldId id="281" r:id="rId27"/>
    <p:sldId id="261" r:id="rId28"/>
    <p:sldId id="270" r:id="rId29"/>
    <p:sldId id="283" r:id="rId30"/>
    <p:sldId id="299" r:id="rId31"/>
    <p:sldId id="300" r:id="rId32"/>
    <p:sldId id="302" r:id="rId33"/>
    <p:sldId id="301" r:id="rId34"/>
    <p:sldId id="303" r:id="rId35"/>
    <p:sldId id="304" r:id="rId36"/>
    <p:sldId id="305" r:id="rId37"/>
    <p:sldId id="306" r:id="rId38"/>
    <p:sldId id="307" r:id="rId39"/>
    <p:sldId id="308" r:id="rId40"/>
    <p:sldId id="309" r:id="rId41"/>
    <p:sldId id="310" r:id="rId42"/>
    <p:sldId id="312" r:id="rId43"/>
    <p:sldId id="313" r:id="rId44"/>
    <p:sldId id="314" r:id="rId45"/>
    <p:sldId id="315" r:id="rId46"/>
    <p:sldId id="316" r:id="rId47"/>
    <p:sldId id="317" r:id="rId48"/>
    <p:sldId id="318" r:id="rId49"/>
    <p:sldId id="328" r:id="rId50"/>
  </p:sldIdLst>
  <p:sldSz cx="12192000" cy="6858000" type="screen4x3"/>
  <p:notesSz cx="6858000" cy="9144000"/>
  <p:embeddedFontLst>
    <p:embeddedFont>
      <p:font typeface="微软雅黑" panose="020B0503020204020204" pitchFamily="34" charset="-122"/>
      <p:regular r:id="rId56"/>
    </p:embeddedFont>
    <p:embeddedFont>
      <p:font typeface="Calibri Light" panose="020F0302020204030204" charset="0"/>
      <p:regular r:id="rId57"/>
      <p:italic r:id="rId58"/>
    </p:embeddedFont>
    <p:embeddedFont>
      <p:font typeface="Calibri" panose="020F0502020204030204" charset="0"/>
      <p:regular r:id="rId59"/>
      <p:bold r:id="rId60"/>
      <p:italic r:id="rId61"/>
      <p:boldItalic r:id="rId62"/>
    </p:embeddedFont>
    <p:embeddedFont>
      <p:font typeface="楷体" panose="02010609060101010101" charset="-122"/>
      <p:regular r:id="rId63"/>
    </p:embeddedFont>
  </p:embeddedFontLst>
  <p:custDataLst>
    <p:tags r:id="rId6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3" userDrawn="1">
          <p15:clr>
            <a:srgbClr val="A4A3A4"/>
          </p15:clr>
        </p15:guide>
        <p15:guide id="2" orient="horz" pos="2032" userDrawn="1">
          <p15:clr>
            <a:srgbClr val="A4A3A4"/>
          </p15:clr>
        </p15:guide>
        <p15:guide id="3" orient="horz" pos="2273" userDrawn="1">
          <p15:clr>
            <a:srgbClr val="A4A3A4"/>
          </p15:clr>
        </p15:guide>
        <p15:guide id="4" orient="horz" pos="2659" userDrawn="1">
          <p15:clr>
            <a:srgbClr val="A4A3A4"/>
          </p15:clr>
        </p15:guide>
        <p15:guide id="5" orient="horz" pos="3181" userDrawn="1">
          <p15:clr>
            <a:srgbClr val="A4A3A4"/>
          </p15:clr>
        </p15:guide>
        <p15:guide id="6" orient="horz" pos="3384" userDrawn="1">
          <p15:clr>
            <a:srgbClr val="A4A3A4"/>
          </p15:clr>
        </p15:guide>
        <p15:guide id="7" orient="horz" pos="2908" userDrawn="1">
          <p15:clr>
            <a:srgbClr val="A4A3A4"/>
          </p15:clr>
        </p15:guide>
        <p15:guide id="8" orient="horz" pos="1616" userDrawn="1">
          <p15:clr>
            <a:srgbClr val="A4A3A4"/>
          </p15:clr>
        </p15:guide>
        <p15:guide id="9" pos="3836" userDrawn="1">
          <p15:clr>
            <a:srgbClr val="A4A3A4"/>
          </p15:clr>
        </p15:guide>
        <p15:guide id="10" pos="776" userDrawn="1">
          <p15:clr>
            <a:srgbClr val="A4A3A4"/>
          </p15:clr>
        </p15:guide>
        <p15:guide id="11" pos="6896" userDrawn="1">
          <p15:clr>
            <a:srgbClr val="A4A3A4"/>
          </p15:clr>
        </p15:guide>
        <p15:guide id="12" pos="4136" userDrawn="1">
          <p15:clr>
            <a:srgbClr val="A4A3A4"/>
          </p15:clr>
        </p15:guide>
        <p15:guide id="13" pos="4421" userDrawn="1">
          <p15:clr>
            <a:srgbClr val="A4A3A4"/>
          </p15:clr>
        </p15:guide>
        <p15:guide id="14" pos="4883" userDrawn="1">
          <p15:clr>
            <a:srgbClr val="A4A3A4"/>
          </p15:clr>
        </p15:guide>
        <p15:guide id="15" pos="2116" userDrawn="1">
          <p15:clr>
            <a:srgbClr val="A4A3A4"/>
          </p15:clr>
        </p15:guide>
        <p15:guide id="16" pos="279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FF1313"/>
    <a:srgbClr val="F7B902"/>
    <a:srgbClr val="282830"/>
    <a:srgbClr val="594A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深色样式 1 - 强调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16" autoAdjust="0"/>
    <p:restoredTop sz="94660"/>
  </p:normalViewPr>
  <p:slideViewPr>
    <p:cSldViewPr snapToGrid="0" showGuides="1">
      <p:cViewPr varScale="1">
        <p:scale>
          <a:sx n="105" d="100"/>
          <a:sy n="105" d="100"/>
        </p:scale>
        <p:origin x="114" y="138"/>
      </p:cViewPr>
      <p:guideLst>
        <p:guide orient="horz" pos="2123"/>
        <p:guide orient="horz" pos="2032"/>
        <p:guide orient="horz" pos="2273"/>
        <p:guide orient="horz" pos="2659"/>
        <p:guide orient="horz" pos="3181"/>
        <p:guide orient="horz" pos="3384"/>
        <p:guide orient="horz" pos="2908"/>
        <p:guide orient="horz" pos="1616"/>
        <p:guide pos="3836"/>
        <p:guide pos="776"/>
        <p:guide pos="6896"/>
        <p:guide pos="4136"/>
        <p:guide pos="4421"/>
        <p:guide pos="4883"/>
        <p:guide pos="2116"/>
        <p:guide pos="2797"/>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4" Type="http://schemas.openxmlformats.org/officeDocument/2006/relationships/tags" Target="tags/tag90.xml"/><Relationship Id="rId63" Type="http://schemas.openxmlformats.org/officeDocument/2006/relationships/font" Target="fonts/font8.fntdata"/><Relationship Id="rId62" Type="http://schemas.openxmlformats.org/officeDocument/2006/relationships/font" Target="fonts/font7.fntdata"/><Relationship Id="rId61" Type="http://schemas.openxmlformats.org/officeDocument/2006/relationships/font" Target="fonts/font6.fntdata"/><Relationship Id="rId60" Type="http://schemas.openxmlformats.org/officeDocument/2006/relationships/font" Target="fonts/font5.fntdata"/><Relationship Id="rId6" Type="http://schemas.openxmlformats.org/officeDocument/2006/relationships/slide" Target="slides/slide2.xml"/><Relationship Id="rId59" Type="http://schemas.openxmlformats.org/officeDocument/2006/relationships/font" Target="fonts/font4.fntdata"/><Relationship Id="rId58" Type="http://schemas.openxmlformats.org/officeDocument/2006/relationships/font" Target="fonts/font3.fntdata"/><Relationship Id="rId57" Type="http://schemas.openxmlformats.org/officeDocument/2006/relationships/font" Target="fonts/font2.fntdata"/><Relationship Id="rId56" Type="http://schemas.openxmlformats.org/officeDocument/2006/relationships/font" Target="fonts/font1.fntdata"/><Relationship Id="rId55" Type="http://schemas.openxmlformats.org/officeDocument/2006/relationships/commentAuthors" Target="commentAuthors.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handoutMaster" Target="handoutMasters/handoutMaster1.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免 费 资 料 关 注 公 众 号 : 安 全 生 产 管 理</a:t>
            </a:r>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image" Target="../media/image3.png"/><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ofety1">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C5A8D4-8E72-446C-AA1B-EBD6F1925E7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04519913-8645-4F3E-AAB5-4B4F23A00C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10" name="图片 9" descr="C:\Users\Administrator\Desktop\1.png1"/>
          <p:cNvPicPr>
            <a:picLocks noChangeAspect="1"/>
          </p:cNvPicPr>
          <p:nvPr userDrawn="1"/>
        </p:nvPicPr>
        <p:blipFill>
          <a:blip r:embed="rId2"/>
          <a:srcRect/>
          <a:stretch>
            <a:fillRect/>
          </a:stretch>
        </p:blipFill>
        <p:spPr>
          <a:xfrm>
            <a:off x="1487170" y="548640"/>
            <a:ext cx="9282430" cy="574802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1"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10" name="图片 9" descr="C:\Users\Administrator\Desktop\1.png1"/>
          <p:cNvPicPr>
            <a:picLocks noChangeAspect="1"/>
          </p:cNvPicPr>
          <p:nvPr userDrawn="1">
            <p:custDataLst>
              <p:tags r:id="rId5"/>
            </p:custDataLst>
          </p:nvPr>
        </p:nvPicPr>
        <p:blipFill>
          <a:blip r:embed="rId6"/>
          <a:srcRect/>
          <a:stretch>
            <a:fillRect/>
          </a:stretch>
        </p:blipFill>
        <p:spPr>
          <a:xfrm>
            <a:off x="1487170" y="548640"/>
            <a:ext cx="9282430" cy="574802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fade/>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fety">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fade/>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0892" y="5688330"/>
            <a:ext cx="7063870" cy="47434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8" Type="http://schemas.openxmlformats.org/officeDocument/2006/relationships/theme" Target="../theme/theme2.xml"/><Relationship Id="rId17" Type="http://schemas.openxmlformats.org/officeDocument/2006/relationships/tags" Target="../tags/tag71.xml"/><Relationship Id="rId16" Type="http://schemas.openxmlformats.org/officeDocument/2006/relationships/tags" Target="../tags/tag70.xml"/><Relationship Id="rId15" Type="http://schemas.openxmlformats.org/officeDocument/2006/relationships/tags" Target="../tags/tag69.xml"/><Relationship Id="rId14" Type="http://schemas.openxmlformats.org/officeDocument/2006/relationships/tags" Target="../tags/tag68.xml"/><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5A8D4-8E72-446C-AA1B-EBD6F1925E7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19913-8645-4F3E-AAB5-4B4F23A00CED}" type="slidenum">
              <a:rPr lang="zh-CN" altLang="en-US" smtClean="0"/>
            </a:fld>
            <a:endParaRPr lang="zh-CN" altLang="en-US"/>
          </a:p>
        </p:txBody>
      </p:sp>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250" advClick="0" advTm="0">
        <p:fade/>
      </p:transition>
    </mc:Choice>
    <mc:Fallback>
      <p:transition spd="slow" advClick="0"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11.jpeg"/><Relationship Id="rId2" Type="http://schemas.openxmlformats.org/officeDocument/2006/relationships/tags" Target="../tags/tag78.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tags" Target="../tags/tag79.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7.xml"/><Relationship Id="rId4" Type="http://schemas.openxmlformats.org/officeDocument/2006/relationships/image" Target="../media/image1.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7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slide" Target="slide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vmlDrawing" Target="../drawings/vmlDrawing1.vml"/><Relationship Id="rId5" Type="http://schemas.openxmlformats.org/officeDocument/2006/relationships/slideLayout" Target="../slideLayouts/slideLayout1.xml"/><Relationship Id="rId4" Type="http://schemas.openxmlformats.org/officeDocument/2006/relationships/image" Target="../media/image19.wmf"/><Relationship Id="rId3" Type="http://schemas.openxmlformats.org/officeDocument/2006/relationships/oleObject" Target="../embeddings/oleObject2.bin"/><Relationship Id="rId2" Type="http://schemas.openxmlformats.org/officeDocument/2006/relationships/image" Target="../media/image18.wmf"/><Relationship Id="rId1"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vmlDrawing" Target="../drawings/vmlDrawing2.vml"/><Relationship Id="rId3" Type="http://schemas.openxmlformats.org/officeDocument/2006/relationships/slideLayout" Target="../slideLayouts/slideLayout1.xml"/><Relationship Id="rId2" Type="http://schemas.openxmlformats.org/officeDocument/2006/relationships/image" Target="../media/image20.wmf"/><Relationship Id="rId1"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89.xml"/><Relationship Id="rId7" Type="http://schemas.openxmlformats.org/officeDocument/2006/relationships/hyperlink" Target="http://www.bofety.com/" TargetMode="External"/><Relationship Id="rId6" Type="http://schemas.openxmlformats.org/officeDocument/2006/relationships/tags" Target="../tags/tag88.xml"/><Relationship Id="rId5" Type="http://schemas.openxmlformats.org/officeDocument/2006/relationships/image" Target="../media/image23.jpeg"/><Relationship Id="rId4" Type="http://schemas.openxmlformats.org/officeDocument/2006/relationships/tags" Target="../tags/tag87.xml"/><Relationship Id="rId3" Type="http://schemas.openxmlformats.org/officeDocument/2006/relationships/image" Target="../media/image22.jpeg"/><Relationship Id="rId2" Type="http://schemas.openxmlformats.org/officeDocument/2006/relationships/tags" Target="../tags/tag86.xml"/><Relationship Id="rId1" Type="http://schemas.openxmlformats.org/officeDocument/2006/relationships/tags" Target="../tags/tag8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450850" y="2732962"/>
            <a:ext cx="11290300" cy="2630170"/>
          </a:xfrm>
          <a:prstGeom prst="rect">
            <a:avLst/>
          </a:prstGeom>
          <a:noFill/>
        </p:spPr>
        <p:txBody>
          <a:bodyPr wrap="square" rtlCol="0">
            <a:spAutoFit/>
          </a:bodyPr>
          <a:lstStyle/>
          <a:p>
            <a:pPr algn="ctr">
              <a:spcBef>
                <a:spcPct val="50000"/>
              </a:spcBef>
            </a:pPr>
            <a:r>
              <a:rPr kumimoji="1" lang="zh-CN" altLang="en-US" sz="6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危害辨识、风险评价与</a:t>
            </a:r>
            <a:r>
              <a:rPr kumimoji="1" lang="zh-CN" altLang="en-US" sz="6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控制</a:t>
            </a:r>
            <a:endParaRPr kumimoji="1" lang="en-US" altLang="zh-CN" sz="6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spcBef>
                <a:spcPct val="50000"/>
              </a:spcBef>
            </a:pPr>
            <a:endParaRPr kumimoji="1" lang="en-US" altLang="zh-CN" sz="6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3" name="图片 42"/>
          <p:cNvPicPr>
            <a:picLocks noChangeAspect="1"/>
          </p:cNvPicPr>
          <p:nvPr/>
        </p:nvPicPr>
        <p:blipFill rotWithShape="1">
          <a:blip r:embed="rId1"/>
          <a:srcRect l="25721" b="54024"/>
          <a:stretch>
            <a:fillRect/>
          </a:stretch>
        </p:blipFill>
        <p:spPr>
          <a:xfrm>
            <a:off x="-58994" y="4221163"/>
            <a:ext cx="5479362" cy="2651585"/>
          </a:xfrm>
          <a:prstGeom prst="rect">
            <a:avLst/>
          </a:prstGeom>
        </p:spPr>
      </p:pic>
      <p:pic>
        <p:nvPicPr>
          <p:cNvPr id="45" name="图片 44"/>
          <p:cNvPicPr>
            <a:picLocks noChangeAspect="1"/>
          </p:cNvPicPr>
          <p:nvPr/>
        </p:nvPicPr>
        <p:blipFill rotWithShape="1">
          <a:blip r:embed="rId2"/>
          <a:srcRect t="58179" r="32505"/>
          <a:stretch>
            <a:fillRect/>
          </a:stretch>
        </p:blipFill>
        <p:spPr>
          <a:xfrm>
            <a:off x="7644908" y="-29498"/>
            <a:ext cx="4596253" cy="2480799"/>
          </a:xfrm>
          <a:prstGeom prst="rect">
            <a:avLst/>
          </a:prstGeom>
        </p:spPr>
      </p:pic>
      <p:sp>
        <p:nvSpPr>
          <p:cNvPr id="3" name="文本框 2" descr="7b0a2020202022776f7264617274223a20227b5c2269645c223a32353030343531362c5c227469645c223a31333439377d220a7d0a"/>
          <p:cNvSpPr txBox="1"/>
          <p:nvPr>
            <p:custDataLst>
              <p:tags r:id="rId3"/>
            </p:custDataLst>
          </p:nvPr>
        </p:nvSpPr>
        <p:spPr>
          <a:xfrm>
            <a:off x="7644765" y="403529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7194765" y="528322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5"/>
            </p:custDataLst>
          </p:nvPr>
        </p:nvSpPr>
        <p:spPr>
          <a:xfrm>
            <a:off x="8437880" y="528383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6"/>
            </p:custDataLst>
          </p:nvPr>
        </p:nvSpPr>
        <p:spPr>
          <a:xfrm>
            <a:off x="9680995" y="528322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t="21376" b="22102"/>
          <a:stretch>
            <a:fillRect/>
          </a:stretch>
        </p:blipFill>
        <p:spPr>
          <a:xfrm>
            <a:off x="0" y="0"/>
            <a:ext cx="12209173" cy="4025900"/>
          </a:xfrm>
          <a:prstGeom prst="rect">
            <a:avLst/>
          </a:prstGeom>
        </p:spPr>
      </p:pic>
      <p:sp>
        <p:nvSpPr>
          <p:cNvPr id="7" name="Rectangle 5"/>
          <p:cNvSpPr>
            <a:spLocks noChangeArrowheads="1"/>
          </p:cNvSpPr>
          <p:nvPr/>
        </p:nvSpPr>
        <p:spPr bwMode="auto">
          <a:xfrm>
            <a:off x="1231900" y="4443412"/>
            <a:ext cx="9715499" cy="185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552" tIns="36776" rIns="73552" bIns="36776">
            <a:spAutoFit/>
          </a:bodyPr>
          <a:lstStyle/>
          <a:p>
            <a:pPr algn="ctr">
              <a:lnSpc>
                <a:spcPct val="120000"/>
              </a:lnSpc>
              <a:spcBef>
                <a:spcPct val="50000"/>
              </a:spcBef>
            </a:pPr>
            <a:r>
              <a:rPr kumimoji="1" lang="zh-CN" altLang="en-US" sz="4000" b="1" dirty="0">
                <a:solidFill>
                  <a:srgbClr val="F7B902"/>
                </a:solidFill>
                <a:latin typeface="Arial" panose="020B0604020202020204" pitchFamily="34" charset="0"/>
                <a:ea typeface="微软雅黑" panose="020B0503020204020204" pitchFamily="34" charset="-122"/>
                <a:sym typeface="Arial" panose="020B0604020202020204" pitchFamily="34" charset="0"/>
              </a:rPr>
              <a:t>危害辨识、风险评价与风险控制</a:t>
            </a:r>
            <a:endParaRPr kumimoji="1" lang="zh-CN" altLang="en-US" sz="4000" b="1" dirty="0">
              <a:solidFill>
                <a:srgbClr val="F7B902"/>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spcBef>
                <a:spcPct val="50000"/>
              </a:spcBef>
            </a:pPr>
            <a:r>
              <a:rPr kumimoji="1" lang="zh-CN" altLang="en-US" sz="4000" b="1" dirty="0">
                <a:solidFill>
                  <a:srgbClr val="F7B902"/>
                </a:solidFill>
                <a:latin typeface="Arial" panose="020B0604020202020204" pitchFamily="34" charset="0"/>
                <a:ea typeface="微软雅黑" panose="020B0503020204020204" pitchFamily="34" charset="-122"/>
                <a:sym typeface="Arial" panose="020B0604020202020204" pitchFamily="34" charset="0"/>
              </a:rPr>
              <a:t>的基本步骤及关键环节分析</a:t>
            </a:r>
            <a:endParaRPr kumimoji="1" lang="zh-CN" altLang="en-US" sz="4000" b="1" dirty="0">
              <a:solidFill>
                <a:srgbClr val="F7B902"/>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pic>
        <p:nvPicPr>
          <p:cNvPr id="27" name="图片 26" descr="〔微信公众号：安全生产管理〕二维码（浅蓝）"/>
          <p:cNvPicPr>
            <a:picLocks noChangeAspect="1"/>
          </p:cNvPicPr>
          <p:nvPr>
            <p:custDataLst>
              <p:tags r:id="rId2"/>
            </p:custDataLst>
          </p:nvPr>
        </p:nvPicPr>
        <p:blipFill>
          <a:blip r:embed="rId3">
            <a:alphaModFix amt="20000"/>
          </a:blip>
          <a:stretch>
            <a:fillRect/>
          </a:stretch>
        </p:blipFill>
        <p:spPr>
          <a:xfrm>
            <a:off x="11376992" y="-225"/>
            <a:ext cx="824466" cy="8244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p:cNvSpPr txBox="1"/>
          <p:nvPr/>
        </p:nvSpPr>
        <p:spPr>
          <a:xfrm>
            <a:off x="3048000" y="398616"/>
            <a:ext cx="5676900" cy="584775"/>
          </a:xfrm>
          <a:prstGeom prst="rect">
            <a:avLst/>
          </a:prstGeom>
          <a:noFill/>
        </p:spPr>
        <p:txBody>
          <a:bodyPr wrap="square" rtlCol="0">
            <a:spAutoFit/>
          </a:bodyPr>
          <a:lstStyle/>
          <a:p>
            <a:pPr algn="ctr"/>
            <a:r>
              <a:rPr lang="en-US" altLang="zh-CN" sz="3200" b="1" dirty="0" smtClean="0">
                <a:solidFill>
                  <a:srgbClr val="F7B902"/>
                </a:solidFill>
                <a:latin typeface="Arial" panose="020B0604020202020204" pitchFamily="34" charset="0"/>
                <a:ea typeface="微软雅黑" panose="020B0503020204020204" pitchFamily="34" charset="-122"/>
                <a:sym typeface="Arial" panose="020B0604020202020204" pitchFamily="34" charset="0"/>
              </a:rPr>
              <a:t>1</a:t>
            </a:r>
            <a:r>
              <a:rPr lang="zh-CN" altLang="en-US" sz="3200" b="1" dirty="0" smtClean="0">
                <a:solidFill>
                  <a:srgbClr val="F7B902"/>
                </a:solidFill>
                <a:latin typeface="Arial" panose="020B0604020202020204" pitchFamily="34" charset="0"/>
                <a:ea typeface="微软雅黑" panose="020B0503020204020204" pitchFamily="34" charset="-122"/>
                <a:sym typeface="Arial" panose="020B0604020202020204" pitchFamily="34" charset="0"/>
              </a:rPr>
              <a:t>、基本步骤</a:t>
            </a:r>
            <a:endParaRPr lang="zh-CN" altLang="en-US" sz="3200" b="1" dirty="0">
              <a:solidFill>
                <a:srgbClr val="F7B902"/>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075" name="Picture 3" descr="D:\QQ图片2017110813392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15306" y="1444186"/>
            <a:ext cx="8523287" cy="5426514"/>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48000" y="398616"/>
            <a:ext cx="5676900" cy="584775"/>
          </a:xfrm>
          <a:prstGeom prst="rect">
            <a:avLst/>
          </a:prstGeom>
          <a:noFill/>
        </p:spPr>
        <p:txBody>
          <a:bodyPr wrap="square" rtlCol="0">
            <a:spAutoFit/>
          </a:bodyPr>
          <a:lstStyle/>
          <a:p>
            <a:pPr algn="ctr"/>
            <a:r>
              <a:rPr lang="en-US" altLang="zh-CN" sz="3200" b="1" dirty="0" smtClean="0">
                <a:solidFill>
                  <a:srgbClr val="F7B902"/>
                </a:solidFill>
                <a:latin typeface="Arial" panose="020B0604020202020204" pitchFamily="34" charset="0"/>
                <a:ea typeface="微软雅黑" panose="020B0503020204020204" pitchFamily="34" charset="-122"/>
                <a:sym typeface="Arial" panose="020B0604020202020204" pitchFamily="34" charset="0"/>
              </a:rPr>
              <a:t>2</a:t>
            </a:r>
            <a:r>
              <a:rPr lang="zh-CN" altLang="en-US" sz="3200" b="1" dirty="0" smtClean="0">
                <a:solidFill>
                  <a:srgbClr val="F7B902"/>
                </a:solidFill>
                <a:latin typeface="Arial" panose="020B0604020202020204" pitchFamily="34" charset="0"/>
                <a:ea typeface="微软雅黑" panose="020B0503020204020204" pitchFamily="34" charset="-122"/>
                <a:sym typeface="Arial" panose="020B0604020202020204" pitchFamily="34" charset="0"/>
              </a:rPr>
              <a:t>、关键环节</a:t>
            </a:r>
            <a:endParaRPr lang="zh-CN" altLang="en-US" sz="3200" b="1" dirty="0">
              <a:solidFill>
                <a:srgbClr val="F7B902"/>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1592263" y="1467535"/>
            <a:ext cx="9194800" cy="1221938"/>
          </a:xfrm>
          <a:prstGeom prst="rect">
            <a:avLst/>
          </a:prstGeom>
        </p:spPr>
        <p:txBody>
          <a:bodyPr wrap="square">
            <a:spAutoFit/>
          </a:bodyPr>
          <a:lstStyle/>
          <a:p>
            <a:pPr>
              <a:lnSpc>
                <a:spcPct val="150000"/>
              </a:lnSpc>
              <a:buFont typeface="Wingdings" panose="05000000000000000000" pitchFamily="2" charset="2"/>
              <a:buNone/>
            </a:pPr>
            <a:r>
              <a:rPr kumimoji="1" lang="en-US" altLang="zh-CN" sz="2600" b="1"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2.1 </a:t>
            </a:r>
            <a:r>
              <a:rPr kumimoji="1" lang="zh-CN" altLang="en-US" sz="2600" b="1"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总体策划能力</a:t>
            </a:r>
            <a:r>
              <a:rPr kumimoji="1" lang="en-US" altLang="zh-CN" sz="2600" b="1"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r>
              <a:rPr kumimoji="1" lang="zh-CN" altLang="en-US" sz="2600" b="1"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编制</a:t>
            </a:r>
            <a:r>
              <a:rPr kumimoji="1" lang="en-US" altLang="zh-CN" sz="2600" b="1"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r>
              <a:rPr kumimoji="1" lang="zh-CN" altLang="en-US" sz="2600" b="1"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危害辨识、风险评价与风险控制的策划实施方案</a:t>
            </a:r>
            <a:r>
              <a:rPr kumimoji="1" lang="en-US" altLang="zh-CN"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r>
              <a:rPr kumimoji="1" lang="zh-CN" altLang="en-US"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endParaRPr kumimoji="1" lang="en-US" altLang="zh-CN" sz="2600" b="1"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7"/>
          <p:cNvSpPr>
            <a:spLocks noChangeArrowheads="1"/>
          </p:cNvSpPr>
          <p:nvPr/>
        </p:nvSpPr>
        <p:spPr bwMode="auto">
          <a:xfrm>
            <a:off x="3281362" y="3417590"/>
            <a:ext cx="5530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en-US" altLang="zh-CN"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）辨识</a:t>
            </a:r>
            <a:r>
              <a:rPr kumimoji="1"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、评价目的、范围</a:t>
            </a:r>
            <a:endParaRPr kumimoji="1"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8"/>
          <p:cNvSpPr>
            <a:spLocks noChangeArrowheads="1"/>
          </p:cNvSpPr>
          <p:nvPr/>
        </p:nvSpPr>
        <p:spPr bwMode="auto">
          <a:xfrm>
            <a:off x="3281361" y="3938290"/>
            <a:ext cx="48466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en-US" altLang="zh-CN"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a:t>
            </a: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）辨识</a:t>
            </a:r>
            <a:r>
              <a:rPr kumimoji="1"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、评价时间要求</a:t>
            </a:r>
            <a:endParaRPr kumimoji="1"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9"/>
          <p:cNvSpPr>
            <a:spLocks noChangeArrowheads="1"/>
          </p:cNvSpPr>
          <p:nvPr/>
        </p:nvSpPr>
        <p:spPr bwMode="auto">
          <a:xfrm>
            <a:off x="3281362" y="4484390"/>
            <a:ext cx="5530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None/>
            </a:pP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en-US" altLang="zh-CN"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3</a:t>
            </a: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）辨识</a:t>
            </a:r>
            <a:r>
              <a:rPr kumimoji="1"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、评价工作组任务分工</a:t>
            </a:r>
            <a:endParaRPr kumimoji="1"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10"/>
          <p:cNvSpPr>
            <a:spLocks noChangeArrowheads="1"/>
          </p:cNvSpPr>
          <p:nvPr/>
        </p:nvSpPr>
        <p:spPr bwMode="auto">
          <a:xfrm>
            <a:off x="3281361" y="5043190"/>
            <a:ext cx="5392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en-US" altLang="zh-CN"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4</a:t>
            </a: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）辨识</a:t>
            </a:r>
            <a:r>
              <a:rPr kumimoji="1"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、评价工作流程介绍</a:t>
            </a:r>
            <a:endParaRPr kumimoji="1"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11"/>
          <p:cNvSpPr>
            <a:spLocks noChangeArrowheads="1"/>
          </p:cNvSpPr>
          <p:nvPr/>
        </p:nvSpPr>
        <p:spPr bwMode="auto">
          <a:xfrm>
            <a:off x="3281361" y="5563890"/>
            <a:ext cx="5138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en-US" altLang="zh-CN"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5</a:t>
            </a: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）辨识</a:t>
            </a:r>
            <a:r>
              <a:rPr kumimoji="1"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、评价工作质量要求</a:t>
            </a:r>
            <a:endParaRPr kumimoji="1"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6"/>
          <p:cNvSpPr>
            <a:spLocks noChangeArrowheads="1"/>
          </p:cNvSpPr>
          <p:nvPr/>
        </p:nvSpPr>
        <p:spPr bwMode="auto">
          <a:xfrm>
            <a:off x="2079625" y="2833688"/>
            <a:ext cx="1628775" cy="457200"/>
          </a:xfrm>
          <a:prstGeom prst="rect">
            <a:avLst/>
          </a:prstGeom>
          <a:solidFill>
            <a:schemeClr val="bg1">
              <a:alpha val="21960"/>
            </a:schemeClr>
          </a:solidFill>
          <a:ln>
            <a:noFill/>
          </a:ln>
        </p:spPr>
        <p:txBody>
          <a:bodyPr wrap="square">
            <a:spAutoFit/>
          </a:bodyPr>
          <a:lstStyle/>
          <a:p>
            <a:pPr>
              <a:buFont typeface="Wingdings" panose="05000000000000000000" pitchFamily="2" charset="2"/>
              <a:buNone/>
            </a:pPr>
            <a:r>
              <a:rPr kumimoji="1" lang="zh-CN" altLang="en-US" sz="2400" b="1" dirty="0">
                <a:solidFill>
                  <a:srgbClr val="00B0F0"/>
                </a:solidFill>
                <a:latin typeface="Arial" panose="020B0604020202020204" pitchFamily="34" charset="0"/>
                <a:ea typeface="微软雅黑" panose="020B0503020204020204" pitchFamily="34" charset="-122"/>
                <a:sym typeface="Arial" panose="020B0604020202020204" pitchFamily="34" charset="0"/>
              </a:rPr>
              <a:t>要点如下：</a:t>
            </a:r>
            <a:endParaRPr kumimoji="1" lang="zh-CN" altLang="en-US" sz="2400" b="1" dirty="0">
              <a:solidFill>
                <a:srgbClr val="00B0F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49363" y="896035"/>
            <a:ext cx="4795837" cy="492443"/>
          </a:xfrm>
          <a:prstGeom prst="rect">
            <a:avLst/>
          </a:prstGeom>
        </p:spPr>
        <p:txBody>
          <a:bodyPr wrap="square">
            <a:spAutoFit/>
          </a:bodyPr>
          <a:lstStyle/>
          <a:p>
            <a:pPr>
              <a:buFont typeface="Wingdings" panose="05000000000000000000" pitchFamily="2" charset="2"/>
              <a:buNone/>
            </a:pPr>
            <a:r>
              <a:rPr kumimoji="1" lang="en-US" altLang="zh-CN"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2.2  </a:t>
            </a:r>
            <a:r>
              <a:rPr kumimoji="1" lang="zh-CN" altLang="en-US"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要</a:t>
            </a:r>
            <a:r>
              <a:rPr kumimoji="1" lang="zh-CN" altLang="en-US" sz="2600" b="1"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收集那些资料？</a:t>
            </a:r>
            <a:endParaRPr kumimoji="1" lang="zh-CN" altLang="en-US" sz="2600" b="1"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6"/>
          <p:cNvSpPr>
            <a:spLocks noChangeArrowheads="1"/>
          </p:cNvSpPr>
          <p:nvPr/>
        </p:nvSpPr>
        <p:spPr bwMode="auto">
          <a:xfrm>
            <a:off x="2018506" y="1601788"/>
            <a:ext cx="1628775" cy="457200"/>
          </a:xfrm>
          <a:prstGeom prst="rect">
            <a:avLst/>
          </a:prstGeom>
          <a:solidFill>
            <a:schemeClr val="bg1">
              <a:alpha val="21960"/>
            </a:schemeClr>
          </a:solidFill>
          <a:ln>
            <a:noFill/>
          </a:ln>
        </p:spPr>
        <p:txBody>
          <a:bodyPr wrap="square">
            <a:spAutoFit/>
          </a:bodyPr>
          <a:lstStyle/>
          <a:p>
            <a:pPr>
              <a:buFont typeface="Wingdings" panose="05000000000000000000" pitchFamily="2" charset="2"/>
              <a:buNone/>
            </a:pPr>
            <a:r>
              <a:rPr kumimoji="1" lang="zh-CN" altLang="en-US" sz="2400" b="1" dirty="0">
                <a:solidFill>
                  <a:srgbClr val="00B0F0"/>
                </a:solidFill>
                <a:latin typeface="Arial" panose="020B0604020202020204" pitchFamily="34" charset="0"/>
                <a:ea typeface="微软雅黑" panose="020B0503020204020204" pitchFamily="34" charset="-122"/>
                <a:sym typeface="Arial" panose="020B0604020202020204" pitchFamily="34" charset="0"/>
              </a:rPr>
              <a:t>要点如下：</a:t>
            </a:r>
            <a:endParaRPr kumimoji="1" lang="zh-CN" altLang="en-US" sz="2400" b="1" dirty="0">
              <a:solidFill>
                <a:srgbClr val="00B0F0"/>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7"/>
          <p:cNvSpPr>
            <a:spLocks noChangeArrowheads="1"/>
          </p:cNvSpPr>
          <p:nvPr/>
        </p:nvSpPr>
        <p:spPr bwMode="auto">
          <a:xfrm>
            <a:off x="2832893" y="2377480"/>
            <a:ext cx="5530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en-US" altLang="zh-CN"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重要工艺流程图</a:t>
            </a:r>
            <a:endParaRPr kumimoji="1"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8"/>
          <p:cNvSpPr>
            <a:spLocks noChangeArrowheads="1"/>
          </p:cNvSpPr>
          <p:nvPr/>
        </p:nvSpPr>
        <p:spPr bwMode="auto">
          <a:xfrm>
            <a:off x="2832892" y="2898180"/>
            <a:ext cx="48466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en-US" altLang="zh-CN"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a:t>
            </a: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）重要作业区平面位置图</a:t>
            </a:r>
            <a:endParaRPr kumimoji="1"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9"/>
          <p:cNvSpPr>
            <a:spLocks noChangeArrowheads="1"/>
          </p:cNvSpPr>
          <p:nvPr/>
        </p:nvSpPr>
        <p:spPr bwMode="auto">
          <a:xfrm>
            <a:off x="2832893" y="3444280"/>
            <a:ext cx="5530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None/>
            </a:pP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en-US" altLang="zh-CN"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3</a:t>
            </a: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）危险材料清单</a:t>
            </a:r>
            <a:endParaRPr kumimoji="1"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10"/>
          <p:cNvSpPr>
            <a:spLocks noChangeArrowheads="1"/>
          </p:cNvSpPr>
          <p:nvPr/>
        </p:nvSpPr>
        <p:spPr bwMode="auto">
          <a:xfrm>
            <a:off x="2832892" y="4003080"/>
            <a:ext cx="68318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en-US" altLang="zh-CN"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4</a:t>
            </a: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）近几年职业健康安全事故、事件清单</a:t>
            </a:r>
            <a:endParaRPr kumimoji="1"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11"/>
          <p:cNvSpPr>
            <a:spLocks noChangeArrowheads="1"/>
          </p:cNvSpPr>
          <p:nvPr/>
        </p:nvSpPr>
        <p:spPr bwMode="auto">
          <a:xfrm>
            <a:off x="2832892" y="4523780"/>
            <a:ext cx="65905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en-US" altLang="zh-CN"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5</a:t>
            </a: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）组织适用的有关</a:t>
            </a:r>
            <a:r>
              <a:rPr kumimoji="1" lang="en-US" altLang="zh-CN"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OSH</a:t>
            </a: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法律法规清单</a:t>
            </a:r>
            <a:endParaRPr kumimoji="1"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1"/>
          <p:cNvSpPr>
            <a:spLocks noChangeArrowheads="1"/>
          </p:cNvSpPr>
          <p:nvPr/>
        </p:nvSpPr>
        <p:spPr bwMode="auto">
          <a:xfrm>
            <a:off x="2813446" y="5043290"/>
            <a:ext cx="7549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en-US" altLang="zh-CN"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6</a:t>
            </a: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）组织现行有关</a:t>
            </a:r>
            <a:r>
              <a:rPr kumimoji="1" lang="en-US" altLang="zh-CN"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OSH</a:t>
            </a:r>
            <a:r>
              <a:rPr kumimoji="1"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管理的规章制度及表格清单</a:t>
            </a:r>
            <a:endParaRPr kumimoji="1"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49363" y="896035"/>
            <a:ext cx="8834437" cy="492443"/>
          </a:xfrm>
          <a:prstGeom prst="rect">
            <a:avLst/>
          </a:prstGeom>
        </p:spPr>
        <p:txBody>
          <a:bodyPr wrap="square">
            <a:spAutoFit/>
          </a:bodyPr>
          <a:lstStyle/>
          <a:p>
            <a:pPr>
              <a:buFont typeface="Wingdings" panose="05000000000000000000" pitchFamily="2" charset="2"/>
              <a:buNone/>
            </a:pPr>
            <a:r>
              <a:rPr kumimoji="1" lang="en-US" altLang="zh-CN"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2.3  </a:t>
            </a:r>
            <a:r>
              <a:rPr kumimoji="1" lang="zh-CN" altLang="en-US"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为</a:t>
            </a:r>
            <a:r>
              <a:rPr kumimoji="1" lang="zh-CN" altLang="en-US" sz="2600" b="1"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什麽要建立主要作业单元的危害提示表及如何建立？</a:t>
            </a:r>
            <a:endParaRPr kumimoji="1" lang="zh-CN" altLang="en-US" sz="2600" b="1"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6"/>
          <p:cNvSpPr>
            <a:spLocks noChangeArrowheads="1"/>
          </p:cNvSpPr>
          <p:nvPr/>
        </p:nvSpPr>
        <p:spPr bwMode="auto">
          <a:xfrm>
            <a:off x="2018506" y="1601788"/>
            <a:ext cx="1628775" cy="457200"/>
          </a:xfrm>
          <a:prstGeom prst="rect">
            <a:avLst/>
          </a:prstGeom>
          <a:solidFill>
            <a:schemeClr val="bg1">
              <a:alpha val="21960"/>
            </a:schemeClr>
          </a:solidFill>
          <a:ln>
            <a:noFill/>
          </a:ln>
        </p:spPr>
        <p:txBody>
          <a:bodyPr wrap="square">
            <a:spAutoFit/>
          </a:bodyPr>
          <a:lstStyle/>
          <a:p>
            <a:pPr>
              <a:buFont typeface="Wingdings" panose="05000000000000000000" pitchFamily="2" charset="2"/>
              <a:buNone/>
            </a:pPr>
            <a:r>
              <a:rPr kumimoji="1" lang="zh-CN" altLang="en-US" sz="2400" b="1" dirty="0">
                <a:solidFill>
                  <a:srgbClr val="00B0F0"/>
                </a:solidFill>
                <a:latin typeface="Arial" panose="020B0604020202020204" pitchFamily="34" charset="0"/>
                <a:ea typeface="微软雅黑" panose="020B0503020204020204" pitchFamily="34" charset="-122"/>
                <a:sym typeface="Arial" panose="020B0604020202020204" pitchFamily="34" charset="0"/>
              </a:rPr>
              <a:t>要点如下：</a:t>
            </a:r>
            <a:endParaRPr kumimoji="1" lang="zh-CN" altLang="en-US" sz="2400" b="1" dirty="0">
              <a:solidFill>
                <a:srgbClr val="00B0F0"/>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7"/>
          <p:cNvSpPr>
            <a:spLocks noChangeArrowheads="1"/>
          </p:cNvSpPr>
          <p:nvPr/>
        </p:nvSpPr>
        <p:spPr bwMode="auto">
          <a:xfrm>
            <a:off x="2832893" y="2377480"/>
            <a:ext cx="5530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kumimoji="1"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kumimoji="1"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）建立危害提示表的目的</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6"/>
          <p:cNvSpPr>
            <a:spLocks noChangeArrowheads="1"/>
          </p:cNvSpPr>
          <p:nvPr/>
        </p:nvSpPr>
        <p:spPr bwMode="auto">
          <a:xfrm>
            <a:off x="1916112" y="3113088"/>
            <a:ext cx="8167687" cy="250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kumimoji="1"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组成危害辨识、危险评价工作组的人员尽管主要来自各管理岗位和生产岗位，但每人的工作背景及实际经验不尽然相同，因此，有必要列出各主要作业单元的危害提示表帮助那些对本单元不太熟悉的评价人员开展辨识工作。 </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kumimoji="1" lang="zh-CN" altLang="en-US" sz="2000" b="1" dirty="0">
                <a:solidFill>
                  <a:schemeClr val="accent4">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       </a:t>
            </a:r>
            <a:r>
              <a:rPr kumimoji="1" lang="zh-CN" altLang="en-US" sz="2400" b="1" dirty="0">
                <a:solidFill>
                  <a:schemeClr val="accent4">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辨识不遗漏、辨识正确、参考</a:t>
            </a:r>
            <a:r>
              <a:rPr kumimoji="1" lang="zh-CN" altLang="en-US" sz="2400" b="1" dirty="0" smtClean="0">
                <a:solidFill>
                  <a:schemeClr val="accent4">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作用！</a:t>
            </a:r>
            <a:endParaRPr kumimoji="1" lang="zh-CN" altLang="en-US" sz="2400" b="1" dirty="0">
              <a:solidFill>
                <a:schemeClr val="accent4">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105693" y="942380"/>
            <a:ext cx="5530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kumimoji="1"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a:t>
            </a:r>
            <a:r>
              <a:rPr kumimoji="1"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）建立危害提示表应遵循的原则</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5"/>
          <p:cNvSpPr>
            <a:spLocks noChangeArrowheads="1"/>
          </p:cNvSpPr>
          <p:nvPr/>
        </p:nvSpPr>
        <p:spPr bwMode="auto">
          <a:xfrm>
            <a:off x="1373188" y="1849437"/>
            <a:ext cx="901541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just" defTabSz="0">
              <a:lnSpc>
                <a:spcPct val="150000"/>
              </a:lnSpc>
              <a:buFont typeface="Wingdings" panose="05000000000000000000" pitchFamily="2" charset="2"/>
              <a:buChar char="Ø"/>
              <a:tabLst>
                <a:tab pos="838200" algn="l"/>
              </a:tabLst>
            </a:pPr>
            <a:r>
              <a:rPr kumimoji="1"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建立危害提示表的单元应该是企业的主要作业单元，即该单元的失效会影响到整个企业的职业安全健康绩效；</a:t>
            </a:r>
            <a:endParaRPr kumimoji="1"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1" algn="just" defTabSz="0">
              <a:lnSpc>
                <a:spcPct val="150000"/>
              </a:lnSpc>
              <a:buFont typeface="Wingdings" panose="05000000000000000000" pitchFamily="2" charset="2"/>
              <a:buChar char="Ø"/>
              <a:tabLst>
                <a:tab pos="838200" algn="l"/>
              </a:tabLst>
            </a:pPr>
            <a:r>
              <a:rPr kumimoji="1"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 危害提示表中的危害应该满足如下要求之一：</a:t>
            </a:r>
            <a:endParaRPr kumimoji="1"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indent="571500" algn="just" defTabSz="0" eaLnBrk="0" hangingPunct="0">
              <a:lnSpc>
                <a:spcPct val="150000"/>
              </a:lnSpc>
              <a:tabLst>
                <a:tab pos="838200" algn="l"/>
              </a:tabLst>
            </a:pPr>
            <a:r>
              <a:rPr kumimoji="1"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n    </a:t>
            </a:r>
            <a:r>
              <a:rPr kumimoji="1"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具有重大或关键影响</a:t>
            </a:r>
            <a:endParaRPr kumimoji="1"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indent="571500" algn="just" defTabSz="0" eaLnBrk="0" hangingPunct="0">
              <a:lnSpc>
                <a:spcPct val="150000"/>
              </a:lnSpc>
              <a:tabLst>
                <a:tab pos="838200" algn="l"/>
              </a:tabLst>
            </a:pPr>
            <a:r>
              <a:rPr kumimoji="1"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n    </a:t>
            </a:r>
            <a:r>
              <a:rPr kumimoji="1"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本企业未发生，但行业中其他企业发生过事故的危害</a:t>
            </a:r>
            <a:endParaRPr kumimoji="1"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indent="571500" algn="just" defTabSz="0" eaLnBrk="0" hangingPunct="0">
              <a:lnSpc>
                <a:spcPct val="150000"/>
              </a:lnSpc>
              <a:tabLst>
                <a:tab pos="838200" algn="l"/>
              </a:tabLst>
            </a:pPr>
            <a:r>
              <a:rPr kumimoji="1"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n  </a:t>
            </a:r>
            <a:r>
              <a:rPr kumimoji="1"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本企业历史上发生过，很长一段时间未再发生的重大事故（工艺条件未发生重大变化）</a:t>
            </a:r>
            <a:endParaRPr kumimoji="1"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indent="571500" algn="just" defTabSz="0" eaLnBrk="0" hangingPunct="0">
              <a:lnSpc>
                <a:spcPct val="150000"/>
              </a:lnSpc>
              <a:tabLst>
                <a:tab pos="838200" algn="l"/>
              </a:tabLst>
            </a:pPr>
            <a:r>
              <a:rPr kumimoji="1"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n    </a:t>
            </a:r>
            <a:r>
              <a:rPr kumimoji="1"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新工艺、新材料、新设施中存在辨识、评价人员容易疏忽的危害</a:t>
            </a:r>
            <a:endParaRPr kumimoji="1"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indent="571500" algn="just" defTabSz="0" eaLnBrk="0" hangingPunct="0">
              <a:lnSpc>
                <a:spcPct val="150000"/>
              </a:lnSpc>
              <a:tabLst>
                <a:tab pos="838200" algn="l"/>
              </a:tabLst>
            </a:pPr>
            <a:r>
              <a:rPr kumimoji="1"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n    </a:t>
            </a:r>
            <a:r>
              <a:rPr kumimoji="1"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有关</a:t>
            </a:r>
            <a:r>
              <a:rPr kumimoji="1"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OSH</a:t>
            </a:r>
            <a:r>
              <a:rPr kumimoji="1"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法律、法规禁止的危害</a:t>
            </a:r>
            <a:endParaRPr kumimoji="1"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indent="571500" algn="just" defTabSz="0" eaLnBrk="0" hangingPunct="0">
              <a:lnSpc>
                <a:spcPct val="150000"/>
              </a:lnSpc>
              <a:tabLst>
                <a:tab pos="838200" algn="l"/>
              </a:tabLst>
            </a:pPr>
            <a:r>
              <a:rPr kumimoji="1"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n    </a:t>
            </a:r>
            <a:r>
              <a:rPr kumimoji="1"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相关方强烈关注的行为或危害</a:t>
            </a:r>
            <a:endParaRPr kumimoji="1"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49363" y="896035"/>
            <a:ext cx="8834437" cy="492443"/>
          </a:xfrm>
          <a:prstGeom prst="rect">
            <a:avLst/>
          </a:prstGeom>
        </p:spPr>
        <p:txBody>
          <a:bodyPr wrap="square">
            <a:spAutoFit/>
          </a:bodyPr>
          <a:lstStyle/>
          <a:p>
            <a:pPr>
              <a:buFont typeface="Wingdings" panose="05000000000000000000" pitchFamily="2" charset="2"/>
              <a:buNone/>
            </a:pPr>
            <a:r>
              <a:rPr kumimoji="1" lang="en-US" altLang="zh-CN"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2.4  </a:t>
            </a:r>
            <a:r>
              <a:rPr kumimoji="1" lang="zh-CN" altLang="en-US"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如何划分作业单元？</a:t>
            </a:r>
            <a:endParaRPr kumimoji="1" lang="zh-CN" altLang="en-US" sz="2600" b="1"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5"/>
          <p:cNvGrpSpPr/>
          <p:nvPr/>
        </p:nvGrpSpPr>
        <p:grpSpPr bwMode="auto">
          <a:xfrm>
            <a:off x="1558950" y="1662681"/>
            <a:ext cx="8334350" cy="4922005"/>
            <a:chOff x="242" y="866"/>
            <a:chExt cx="5334" cy="3161"/>
          </a:xfrm>
        </p:grpSpPr>
        <p:pic>
          <p:nvPicPr>
            <p:cNvPr id="8" name="Picture 6" descr="冲压线"/>
            <p:cNvPicPr>
              <a:picLocks noChangeAspect="1" noChangeArrowheads="1"/>
            </p:cNvPicPr>
            <p:nvPr/>
          </p:nvPicPr>
          <p:blipFill>
            <a:blip r:embed="rId1"/>
            <a:srcRect/>
            <a:stretch>
              <a:fillRect/>
            </a:stretch>
          </p:blipFill>
          <p:spPr bwMode="auto">
            <a:xfrm>
              <a:off x="3944" y="1200"/>
              <a:ext cx="1632" cy="1056"/>
            </a:xfrm>
            <a:prstGeom prst="rect">
              <a:avLst/>
            </a:prstGeom>
            <a:noFill/>
            <a:effectLst>
              <a:outerShdw dist="35921" dir="2700000" algn="ctr" rotWithShape="0">
                <a:srgbClr val="808080"/>
              </a:outerShdw>
            </a:effectLst>
          </p:spPr>
        </p:pic>
        <p:pic>
          <p:nvPicPr>
            <p:cNvPr id="9" name="Picture 7" descr="涂装电泳"/>
            <p:cNvPicPr>
              <a:picLocks noChangeAspect="1" noChangeArrowheads="1"/>
            </p:cNvPicPr>
            <p:nvPr/>
          </p:nvPicPr>
          <p:blipFill>
            <a:blip r:embed="rId2"/>
            <a:srcRect/>
            <a:stretch>
              <a:fillRect/>
            </a:stretch>
          </p:blipFill>
          <p:spPr bwMode="auto">
            <a:xfrm>
              <a:off x="242" y="1151"/>
              <a:ext cx="1105" cy="1105"/>
            </a:xfrm>
            <a:prstGeom prst="rect">
              <a:avLst/>
            </a:prstGeom>
            <a:noFill/>
            <a:effectLst>
              <a:outerShdw dist="35921" dir="2700000" algn="ctr" rotWithShape="0">
                <a:srgbClr val="808080"/>
              </a:outerShdw>
            </a:effectLst>
          </p:spPr>
        </p:pic>
        <p:pic>
          <p:nvPicPr>
            <p:cNvPr id="10" name="Picture 8" descr="焊装"/>
            <p:cNvPicPr>
              <a:picLocks noChangeAspect="1" noChangeArrowheads="1"/>
            </p:cNvPicPr>
            <p:nvPr/>
          </p:nvPicPr>
          <p:blipFill>
            <a:blip r:embed="rId3"/>
            <a:srcRect/>
            <a:stretch>
              <a:fillRect/>
            </a:stretch>
          </p:blipFill>
          <p:spPr bwMode="auto">
            <a:xfrm>
              <a:off x="2064" y="1168"/>
              <a:ext cx="1248" cy="1104"/>
            </a:xfrm>
            <a:prstGeom prst="rect">
              <a:avLst/>
            </a:prstGeom>
            <a:noFill/>
            <a:effectLst>
              <a:outerShdw dist="35921" dir="2700000" algn="ctr" rotWithShape="0">
                <a:srgbClr val="808080"/>
              </a:outerShdw>
            </a:effectLst>
          </p:spPr>
        </p:pic>
        <p:pic>
          <p:nvPicPr>
            <p:cNvPr id="11" name="Picture 9" descr="总装"/>
            <p:cNvPicPr>
              <a:picLocks noChangeAspect="1" noChangeArrowheads="1"/>
            </p:cNvPicPr>
            <p:nvPr/>
          </p:nvPicPr>
          <p:blipFill>
            <a:blip r:embed="rId4"/>
            <a:srcRect/>
            <a:stretch>
              <a:fillRect/>
            </a:stretch>
          </p:blipFill>
          <p:spPr bwMode="auto">
            <a:xfrm>
              <a:off x="2064" y="2407"/>
              <a:ext cx="3504" cy="1188"/>
            </a:xfrm>
            <a:prstGeom prst="rect">
              <a:avLst/>
            </a:prstGeom>
            <a:noFill/>
            <a:effectLst>
              <a:outerShdw dist="35921" dir="2700000" algn="ctr" rotWithShape="0">
                <a:srgbClr val="808080"/>
              </a:outerShdw>
            </a:effectLst>
          </p:spPr>
        </p:pic>
        <p:sp>
          <p:nvSpPr>
            <p:cNvPr id="13" name="Rectangle 10"/>
            <p:cNvSpPr>
              <a:spLocks noChangeArrowheads="1"/>
            </p:cNvSpPr>
            <p:nvPr/>
          </p:nvSpPr>
          <p:spPr bwMode="auto">
            <a:xfrm>
              <a:off x="4539" y="899"/>
              <a:ext cx="446"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p>
              <a:pPr eaLnBrk="0" hangingPunct="0"/>
              <a:r>
                <a:rPr kumimoji="1"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冲压</a:t>
              </a:r>
              <a:endParaRPr kumimoji="1"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1"/>
            <p:cNvSpPr>
              <a:spLocks noChangeArrowheads="1"/>
            </p:cNvSpPr>
            <p:nvPr/>
          </p:nvSpPr>
          <p:spPr bwMode="auto">
            <a:xfrm>
              <a:off x="2496" y="899"/>
              <a:ext cx="446"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p>
              <a:pPr eaLnBrk="0" hangingPunct="0"/>
              <a:r>
                <a:rPr kumimoji="1"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焊装</a:t>
              </a:r>
              <a:endParaRPr kumimoji="1"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2"/>
            <p:cNvSpPr>
              <a:spLocks noChangeArrowheads="1"/>
            </p:cNvSpPr>
            <p:nvPr/>
          </p:nvSpPr>
          <p:spPr bwMode="auto">
            <a:xfrm>
              <a:off x="595" y="866"/>
              <a:ext cx="54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p>
              <a:pPr eaLnBrk="0" hangingPunct="0"/>
              <a:r>
                <a:rPr kumimoji="1"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涂装</a:t>
              </a:r>
              <a:endParaRPr kumimoji="1"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3"/>
            <p:cNvSpPr>
              <a:spLocks noChangeArrowheads="1"/>
            </p:cNvSpPr>
            <p:nvPr/>
          </p:nvSpPr>
          <p:spPr bwMode="auto">
            <a:xfrm>
              <a:off x="3816" y="3770"/>
              <a:ext cx="446"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p>
              <a:pPr eaLnBrk="0" hangingPunct="0"/>
              <a:r>
                <a:rPr kumimoji="1"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总装</a:t>
              </a:r>
              <a:endParaRPr kumimoji="1"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AutoShape 14"/>
            <p:cNvSpPr>
              <a:spLocks noChangeArrowheads="1"/>
            </p:cNvSpPr>
            <p:nvPr/>
          </p:nvSpPr>
          <p:spPr bwMode="auto">
            <a:xfrm>
              <a:off x="3504" y="1584"/>
              <a:ext cx="192" cy="192"/>
            </a:xfrm>
            <a:prstGeom prst="leftArrow">
              <a:avLst>
                <a:gd name="adj1" fmla="val 50000"/>
                <a:gd name="adj2" fmla="val 25000"/>
              </a:avLst>
            </a:prstGeom>
            <a:ln>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8" name="AutoShape 15"/>
            <p:cNvSpPr>
              <a:spLocks noChangeArrowheads="1"/>
            </p:cNvSpPr>
            <p:nvPr/>
          </p:nvSpPr>
          <p:spPr bwMode="auto">
            <a:xfrm>
              <a:off x="1602" y="1584"/>
              <a:ext cx="192" cy="192"/>
            </a:xfrm>
            <a:prstGeom prst="leftArrow">
              <a:avLst>
                <a:gd name="adj1" fmla="val 50000"/>
                <a:gd name="adj2" fmla="val 25000"/>
              </a:avLst>
            </a:prstGeom>
            <a:ln>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16"/>
            <p:cNvSpPr>
              <a:spLocks noChangeArrowheads="1"/>
            </p:cNvSpPr>
            <p:nvPr/>
          </p:nvSpPr>
          <p:spPr bwMode="auto">
            <a:xfrm rot="5367579">
              <a:off x="1168" y="2628"/>
              <a:ext cx="594" cy="476"/>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ln>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zh-CN" altLang="en-US"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pic>
        <p:nvPicPr>
          <p:cNvPr id="48" name="图片 47" descr="3"/>
          <p:cNvPicPr>
            <a:picLocks noChangeAspect="1"/>
          </p:cNvPicPr>
          <p:nvPr>
            <p:custDataLst>
              <p:tags r:id="rId5"/>
            </p:custDataLst>
          </p:nvPr>
        </p:nvPicPr>
        <p:blipFill>
          <a:blip r:embed="rId6">
            <a:alphaModFix amt="30000"/>
          </a:blip>
          <a:stretch>
            <a:fillRect/>
          </a:stretch>
        </p:blipFill>
        <p:spPr>
          <a:xfrm>
            <a:off x="7296150" y="4062095"/>
            <a:ext cx="2584450" cy="2806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49363" y="896035"/>
            <a:ext cx="8834437" cy="492443"/>
          </a:xfrm>
          <a:prstGeom prst="rect">
            <a:avLst/>
          </a:prstGeom>
        </p:spPr>
        <p:txBody>
          <a:bodyPr wrap="square">
            <a:spAutoFit/>
          </a:bodyPr>
          <a:lstStyle/>
          <a:p>
            <a:pPr>
              <a:buFont typeface="Wingdings" panose="05000000000000000000" pitchFamily="2" charset="2"/>
              <a:buNone/>
            </a:pPr>
            <a:r>
              <a:rPr kumimoji="1" lang="en-US" altLang="zh-CN"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2.5  </a:t>
            </a:r>
            <a:r>
              <a:rPr kumimoji="1" lang="zh-CN" altLang="en-US"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开展危害辨识需要考虑的因素？</a:t>
            </a:r>
            <a:endParaRPr kumimoji="1" lang="zh-CN" altLang="en-US" sz="2600" b="1"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7"/>
          <p:cNvSpPr>
            <a:spLocks noChangeArrowheads="1"/>
          </p:cNvSpPr>
          <p:nvPr/>
        </p:nvSpPr>
        <p:spPr bwMode="auto">
          <a:xfrm>
            <a:off x="1334292" y="1666280"/>
            <a:ext cx="8990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kumimoji="1"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kumimoji="1"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班组进行危害辨识、风险评价活动时应考虑的内容</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a:spLocks noChangeArrowheads="1"/>
          </p:cNvSpPr>
          <p:nvPr/>
        </p:nvSpPr>
        <p:spPr bwMode="auto">
          <a:xfrm>
            <a:off x="1927780" y="2354263"/>
            <a:ext cx="4054315" cy="3323987"/>
          </a:xfrm>
          <a:prstGeom prst="rect">
            <a:avLst/>
          </a:prstGeom>
          <a:noFill/>
          <a:ln w="9525">
            <a:noFill/>
            <a:miter lim="800000"/>
          </a:ln>
          <a:effectLst/>
        </p:spPr>
        <p:txBody>
          <a:bodyPr wrap="none">
            <a:spAutoFit/>
          </a:bodyPr>
          <a:lstStyle/>
          <a:p>
            <a:pPr>
              <a:lnSpc>
                <a:spcPct val="150000"/>
              </a:lnSpc>
              <a:buFont typeface="Wingdings" panose="05000000000000000000" pitchFamily="2" charset="2"/>
              <a:buChar char="Ø"/>
              <a:defRPr/>
            </a:pPr>
            <a:r>
              <a:rPr kumimoji="1"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本班组风险点；</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Ø"/>
              <a:defRPr/>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各风险点可能发生事故的类别；</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Ø"/>
              <a:defRPr/>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过去发生事故情况；</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Ø"/>
              <a:defRPr/>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不安全条件；</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Ø"/>
              <a:defRPr/>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不安全行为；</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Ø"/>
              <a:defRPr/>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操作规程不当之处；</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Ø"/>
              <a:defRPr/>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控制措施。</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1042191" y="853480"/>
            <a:ext cx="9878221"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ct val="50000"/>
              </a:spcBef>
            </a:pPr>
            <a:r>
              <a:rPr kumimoji="1"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r>
              <a:rPr kumimoji="1"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）安全管理</a:t>
            </a:r>
            <a:r>
              <a:rPr kumimoji="1" lang="zh-CN" altLang="en-US" sz="2400" b="1" smtClean="0">
                <a:solidFill>
                  <a:schemeClr val="bg1"/>
                </a:solidFill>
                <a:latin typeface="Arial" panose="020B0604020202020204" pitchFamily="34" charset="0"/>
                <a:ea typeface="微软雅黑" panose="020B0503020204020204" pitchFamily="34" charset="-122"/>
                <a:sym typeface="Arial" panose="020B0604020202020204" pitchFamily="34" charset="0"/>
              </a:rPr>
              <a:t>人员</a:t>
            </a:r>
            <a:r>
              <a:rPr kumimoji="1" lang="zh-CN" altLang="en-US" sz="2400" b="1" smtClean="0">
                <a:solidFill>
                  <a:schemeClr val="bg1"/>
                </a:solidFill>
                <a:latin typeface="Arial" panose="020B0604020202020204" pitchFamily="34" charset="0"/>
                <a:ea typeface="微软雅黑" panose="020B0503020204020204" pitchFamily="34" charset="-122"/>
                <a:sym typeface="Arial" panose="020B0604020202020204" pitchFamily="34" charset="0"/>
              </a:rPr>
              <a:t>和科技人员</a:t>
            </a:r>
            <a:r>
              <a:rPr kumimoji="1"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进行危害辨识、风险评价活动时应考虑的内容</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6"/>
          <p:cNvSpPr>
            <a:spLocks noChangeArrowheads="1"/>
          </p:cNvSpPr>
          <p:nvPr/>
        </p:nvSpPr>
        <p:spPr bwMode="auto">
          <a:xfrm>
            <a:off x="1801813" y="2247900"/>
            <a:ext cx="6335712" cy="3785652"/>
          </a:xfrm>
          <a:prstGeom prst="rect">
            <a:avLst/>
          </a:prstGeom>
          <a:noFill/>
          <a:ln w="9525">
            <a:noFill/>
            <a:miter lim="800000"/>
          </a:ln>
          <a:effectLst/>
        </p:spPr>
        <p:txBody>
          <a:bodyPr>
            <a:spAutoFit/>
          </a:bodyPr>
          <a:lstStyle/>
          <a:p>
            <a:pPr>
              <a:lnSpc>
                <a:spcPct val="150000"/>
              </a:lnSpc>
              <a:buFont typeface="Wingdings" panose="05000000000000000000" pitchFamily="2" charset="2"/>
              <a:buChar char="Ø"/>
              <a:defRPr/>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设备名称、容积、温度、压力及设备性能；</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Ø"/>
              <a:defRPr/>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岗位日常维护范围；</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Ø"/>
              <a:defRPr/>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事故类别、风险等级、对友邻危害及措施；</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Ø"/>
              <a:defRPr/>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正常操作过程中的风险，操作失误存在的风险，生产工具、附件存在的缺陷；</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Ø"/>
              <a:defRPr/>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人的不安全行为；</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Ø"/>
              <a:defRPr/>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工艺、设备的固有缺陷；</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Ø"/>
              <a:defRPr/>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工艺布局是否合理；</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860550" y="1390652"/>
            <a:ext cx="5943600" cy="4247317"/>
          </a:xfrm>
          <a:prstGeom prst="rect">
            <a:avLst/>
          </a:prstGeom>
          <a:noFill/>
          <a:ln w="9525">
            <a:noFill/>
            <a:miter lim="800000"/>
          </a:ln>
          <a:effectLst/>
        </p:spPr>
        <p:txBody>
          <a:bodyPr>
            <a:spAutoFit/>
          </a:bodyPr>
          <a:lstStyle/>
          <a:p>
            <a:pPr>
              <a:lnSpc>
                <a:spcPct val="150000"/>
              </a:lnSpc>
              <a:buFont typeface="Wingdings" panose="05000000000000000000" pitchFamily="2" charset="2"/>
              <a:buChar char="Ø"/>
              <a:defRPr/>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工人接触风险的频度；</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Ø"/>
              <a:defRPr/>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易燃、易爆、有毒物品使用有无安全措施；</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Ø"/>
              <a:defRPr/>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有无安全防护设施，符合有关规范否；</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Ø"/>
              <a:defRPr/>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安全通道是否符合规范；</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Ø"/>
              <a:defRPr/>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安全操作规程有何缺陷；</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Ø"/>
              <a:defRPr/>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风险场所有无安全标志；</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Ø"/>
              <a:defRPr/>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故障处理措施；</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Ø"/>
              <a:defRPr/>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事故处理应急方法；</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Ø"/>
              <a:defRPr/>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过去事故状况。</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49363" y="896035"/>
            <a:ext cx="8834437" cy="492443"/>
          </a:xfrm>
          <a:prstGeom prst="rect">
            <a:avLst/>
          </a:prstGeom>
        </p:spPr>
        <p:txBody>
          <a:bodyPr wrap="square">
            <a:spAutoFit/>
          </a:bodyPr>
          <a:lstStyle/>
          <a:p>
            <a:pPr>
              <a:buFont typeface="Wingdings" panose="05000000000000000000" pitchFamily="2" charset="2"/>
              <a:buNone/>
            </a:pPr>
            <a:r>
              <a:rPr kumimoji="1" lang="en-US" altLang="zh-CN"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2.6  </a:t>
            </a:r>
            <a:r>
              <a:rPr kumimoji="1" lang="zh-CN" altLang="en-US"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危险危害因素的分类？</a:t>
            </a:r>
            <a:endParaRPr kumimoji="1" lang="zh-CN" altLang="en-US" sz="2600" b="1"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7"/>
          <p:cNvSpPr>
            <a:spLocks noChangeArrowheads="1"/>
          </p:cNvSpPr>
          <p:nvPr/>
        </p:nvSpPr>
        <p:spPr bwMode="auto">
          <a:xfrm>
            <a:off x="1334292" y="1666280"/>
            <a:ext cx="8990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kumimoji="1"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kumimoji="1"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）按导致事故和职业危害的直接原因进行分类</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 Box 6"/>
          <p:cNvSpPr txBox="1">
            <a:spLocks noChangeArrowheads="1"/>
          </p:cNvSpPr>
          <p:nvPr/>
        </p:nvSpPr>
        <p:spPr bwMode="auto">
          <a:xfrm>
            <a:off x="1554956" y="2465388"/>
            <a:ext cx="3255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Ø"/>
            </a:pPr>
            <a:r>
              <a:rPr kumimoji="1" lang="en-US" altLang="zh-CN" sz="2000" dirty="0">
                <a:solidFill>
                  <a:schemeClr val="bg1"/>
                </a:solidFill>
                <a:ea typeface="微软雅黑" panose="020B0503020204020204" pitchFamily="34" charset="-122"/>
                <a:sym typeface="Arial" panose="020B0604020202020204" pitchFamily="34" charset="0"/>
              </a:rPr>
              <a:t> </a:t>
            </a:r>
            <a:r>
              <a:rPr kumimoji="1" lang="zh-CN" altLang="en-US" sz="2000" dirty="0">
                <a:solidFill>
                  <a:schemeClr val="bg1"/>
                </a:solidFill>
                <a:ea typeface="微软雅黑" panose="020B0503020204020204" pitchFamily="34" charset="-122"/>
                <a:sym typeface="Arial" panose="020B0604020202020204" pitchFamily="34" charset="0"/>
              </a:rPr>
              <a:t>物理性风险、危害因素</a:t>
            </a:r>
            <a:endParaRPr kumimoji="1" lang="zh-CN" altLang="en-US" sz="2000" dirty="0">
              <a:solidFill>
                <a:schemeClr val="bg1"/>
              </a:solidFill>
              <a:ea typeface="微软雅黑" panose="020B0503020204020204" pitchFamily="34" charset="-122"/>
              <a:sym typeface="Arial" panose="020B0604020202020204" pitchFamily="34" charset="0"/>
            </a:endParaRPr>
          </a:p>
        </p:txBody>
      </p:sp>
      <p:sp>
        <p:nvSpPr>
          <p:cNvPr id="9" name="Text Box 7"/>
          <p:cNvSpPr txBox="1">
            <a:spLocks noChangeArrowheads="1"/>
          </p:cNvSpPr>
          <p:nvPr/>
        </p:nvSpPr>
        <p:spPr bwMode="auto">
          <a:xfrm>
            <a:off x="1554956" y="3030538"/>
            <a:ext cx="3255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Ø"/>
            </a:pPr>
            <a:r>
              <a:rPr kumimoji="1" lang="en-US" altLang="zh-CN" sz="2000" dirty="0">
                <a:solidFill>
                  <a:schemeClr val="bg1"/>
                </a:solidFill>
                <a:ea typeface="微软雅黑" panose="020B0503020204020204" pitchFamily="34" charset="-122"/>
                <a:sym typeface="Arial" panose="020B0604020202020204" pitchFamily="34" charset="0"/>
              </a:rPr>
              <a:t> </a:t>
            </a:r>
            <a:r>
              <a:rPr kumimoji="1" lang="zh-CN" altLang="en-US" sz="2000" dirty="0">
                <a:solidFill>
                  <a:schemeClr val="bg1"/>
                </a:solidFill>
                <a:ea typeface="微软雅黑" panose="020B0503020204020204" pitchFamily="34" charset="-122"/>
                <a:sym typeface="Arial" panose="020B0604020202020204" pitchFamily="34" charset="0"/>
              </a:rPr>
              <a:t>化学性风险、危害因素</a:t>
            </a:r>
            <a:endParaRPr kumimoji="1" lang="zh-CN" altLang="en-US" sz="2000" dirty="0">
              <a:solidFill>
                <a:schemeClr val="bg1"/>
              </a:solidFill>
              <a:ea typeface="微软雅黑" panose="020B0503020204020204" pitchFamily="34" charset="-122"/>
              <a:sym typeface="Arial" panose="020B0604020202020204" pitchFamily="34" charset="0"/>
            </a:endParaRPr>
          </a:p>
        </p:txBody>
      </p:sp>
      <p:sp>
        <p:nvSpPr>
          <p:cNvPr id="10" name="Text Box 8"/>
          <p:cNvSpPr txBox="1">
            <a:spLocks noChangeArrowheads="1"/>
          </p:cNvSpPr>
          <p:nvPr/>
        </p:nvSpPr>
        <p:spPr bwMode="auto">
          <a:xfrm>
            <a:off x="1554956" y="3557588"/>
            <a:ext cx="3328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Ø"/>
            </a:pPr>
            <a:r>
              <a:rPr kumimoji="1" lang="en-US" altLang="zh-CN" sz="2000" dirty="0">
                <a:solidFill>
                  <a:schemeClr val="bg1"/>
                </a:solidFill>
                <a:ea typeface="微软雅黑" panose="020B0503020204020204" pitchFamily="34" charset="-122"/>
                <a:sym typeface="Arial" panose="020B0604020202020204" pitchFamily="34" charset="0"/>
              </a:rPr>
              <a:t> </a:t>
            </a:r>
            <a:r>
              <a:rPr kumimoji="1" lang="zh-CN" altLang="en-US" sz="2000" dirty="0">
                <a:solidFill>
                  <a:schemeClr val="bg1"/>
                </a:solidFill>
                <a:ea typeface="微软雅黑" panose="020B0503020204020204" pitchFamily="34" charset="-122"/>
                <a:sym typeface="Arial" panose="020B0604020202020204" pitchFamily="34" charset="0"/>
              </a:rPr>
              <a:t>生物性风险、危害因素</a:t>
            </a:r>
            <a:endParaRPr kumimoji="1" lang="zh-CN" altLang="en-US" sz="2000" dirty="0">
              <a:solidFill>
                <a:schemeClr val="bg1"/>
              </a:solidFill>
              <a:ea typeface="微软雅黑" panose="020B0503020204020204" pitchFamily="34" charset="-122"/>
              <a:sym typeface="Arial" panose="020B0604020202020204" pitchFamily="34" charset="0"/>
            </a:endParaRPr>
          </a:p>
        </p:txBody>
      </p:sp>
      <p:sp>
        <p:nvSpPr>
          <p:cNvPr id="11" name="Text Box 9">
            <a:hlinkClick r:id="rId1" action="ppaction://hlinksldjump"/>
          </p:cNvPr>
          <p:cNvSpPr txBox="1">
            <a:spLocks noChangeArrowheads="1"/>
          </p:cNvSpPr>
          <p:nvPr/>
        </p:nvSpPr>
        <p:spPr bwMode="auto">
          <a:xfrm>
            <a:off x="1554956" y="4052888"/>
            <a:ext cx="4048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Ø"/>
            </a:pPr>
            <a:r>
              <a:rPr kumimoji="1" lang="en-US" altLang="zh-CN" sz="2000" dirty="0">
                <a:solidFill>
                  <a:schemeClr val="bg1"/>
                </a:solidFill>
                <a:ea typeface="微软雅黑" panose="020B0503020204020204" pitchFamily="34" charset="-122"/>
                <a:sym typeface="Arial" panose="020B0604020202020204" pitchFamily="34" charset="0"/>
              </a:rPr>
              <a:t> </a:t>
            </a:r>
            <a:r>
              <a:rPr kumimoji="1" lang="zh-CN" altLang="en-US" sz="2000" dirty="0">
                <a:solidFill>
                  <a:schemeClr val="bg1"/>
                </a:solidFill>
                <a:ea typeface="微软雅黑" panose="020B0503020204020204" pitchFamily="34" charset="-122"/>
                <a:sym typeface="Arial" panose="020B0604020202020204" pitchFamily="34" charset="0"/>
              </a:rPr>
              <a:t>心理、生理性风险、危害因素</a:t>
            </a:r>
            <a:endParaRPr kumimoji="1" lang="zh-CN" altLang="en-US" sz="2000" dirty="0">
              <a:solidFill>
                <a:schemeClr val="bg1"/>
              </a:solidFill>
              <a:ea typeface="微软雅黑" panose="020B0503020204020204" pitchFamily="34" charset="-122"/>
              <a:sym typeface="Arial" panose="020B0604020202020204" pitchFamily="34" charset="0"/>
            </a:endParaRPr>
          </a:p>
        </p:txBody>
      </p:sp>
      <p:sp>
        <p:nvSpPr>
          <p:cNvPr id="12" name="Text Box 10"/>
          <p:cNvSpPr txBox="1">
            <a:spLocks noChangeArrowheads="1"/>
          </p:cNvSpPr>
          <p:nvPr/>
        </p:nvSpPr>
        <p:spPr bwMode="auto">
          <a:xfrm>
            <a:off x="1542256" y="4554538"/>
            <a:ext cx="3325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Ø"/>
            </a:pPr>
            <a:r>
              <a:rPr kumimoji="1" lang="en-US" altLang="zh-CN" sz="2000" dirty="0">
                <a:solidFill>
                  <a:schemeClr val="bg1"/>
                </a:solidFill>
                <a:ea typeface="微软雅黑" panose="020B0503020204020204" pitchFamily="34" charset="-122"/>
                <a:sym typeface="Arial" panose="020B0604020202020204" pitchFamily="34" charset="0"/>
              </a:rPr>
              <a:t> </a:t>
            </a:r>
            <a:r>
              <a:rPr kumimoji="1" lang="zh-CN" altLang="en-US" sz="2000" dirty="0">
                <a:solidFill>
                  <a:schemeClr val="bg1"/>
                </a:solidFill>
                <a:ea typeface="微软雅黑" panose="020B0503020204020204" pitchFamily="34" charset="-122"/>
                <a:sym typeface="Arial" panose="020B0604020202020204" pitchFamily="34" charset="0"/>
              </a:rPr>
              <a:t>行为性风险、危害因素</a:t>
            </a:r>
            <a:endParaRPr kumimoji="1" lang="zh-CN" altLang="en-US" sz="2000" dirty="0">
              <a:solidFill>
                <a:schemeClr val="bg1"/>
              </a:solidFill>
              <a:ea typeface="微软雅黑" panose="020B0503020204020204" pitchFamily="34" charset="-122"/>
              <a:sym typeface="Arial" panose="020B0604020202020204" pitchFamily="34" charset="0"/>
            </a:endParaRPr>
          </a:p>
        </p:txBody>
      </p:sp>
      <p:sp>
        <p:nvSpPr>
          <p:cNvPr id="13" name="Text Box 11"/>
          <p:cNvSpPr txBox="1">
            <a:spLocks noChangeArrowheads="1"/>
          </p:cNvSpPr>
          <p:nvPr/>
        </p:nvSpPr>
        <p:spPr bwMode="auto">
          <a:xfrm>
            <a:off x="1562893" y="5054600"/>
            <a:ext cx="3049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Ø"/>
            </a:pPr>
            <a:r>
              <a:rPr kumimoji="1" lang="en-US" altLang="zh-CN" sz="2000" dirty="0">
                <a:solidFill>
                  <a:schemeClr val="bg1"/>
                </a:solidFill>
                <a:ea typeface="微软雅黑" panose="020B0503020204020204" pitchFamily="34" charset="-122"/>
                <a:sym typeface="Arial" panose="020B0604020202020204" pitchFamily="34" charset="0"/>
              </a:rPr>
              <a:t> </a:t>
            </a:r>
            <a:r>
              <a:rPr kumimoji="1" lang="zh-CN" altLang="en-US" sz="2000" dirty="0">
                <a:solidFill>
                  <a:schemeClr val="bg1"/>
                </a:solidFill>
                <a:ea typeface="微软雅黑" panose="020B0503020204020204" pitchFamily="34" charset="-122"/>
                <a:sym typeface="Arial" panose="020B0604020202020204" pitchFamily="34" charset="0"/>
              </a:rPr>
              <a:t>其他风险、危害因素</a:t>
            </a:r>
            <a:endParaRPr kumimoji="1" lang="zh-CN" altLang="en-US" sz="2000" dirty="0">
              <a:solidFill>
                <a:schemeClr val="bg1"/>
              </a:solidFill>
              <a:ea typeface="微软雅黑" panose="020B0503020204020204" pitchFamily="34" charset="-122"/>
              <a:sym typeface="Arial" panose="020B0604020202020204" pitchFamily="34" charset="0"/>
            </a:endParaRPr>
          </a:p>
        </p:txBody>
      </p:sp>
      <p:sp>
        <p:nvSpPr>
          <p:cNvPr id="14"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4"/>
          <p:cNvSpPr txBox="1">
            <a:spLocks noChangeArrowheads="1"/>
          </p:cNvSpPr>
          <p:nvPr/>
        </p:nvSpPr>
        <p:spPr bwMode="auto">
          <a:xfrm>
            <a:off x="1181100" y="923925"/>
            <a:ext cx="3886200" cy="492443"/>
          </a:xfrm>
          <a:prstGeom prst="rect">
            <a:avLst/>
          </a:prstGeom>
          <a:noFill/>
          <a:ln w="9525">
            <a:noFill/>
            <a:miter lim="800000"/>
          </a:ln>
          <a:effectLst/>
        </p:spPr>
        <p:txBody>
          <a:bodyPr wrap="square">
            <a:spAutoFit/>
          </a:bodyPr>
          <a:lstStyle/>
          <a:p>
            <a:pPr eaLnBrk="0" hangingPunct="0">
              <a:defRPr/>
            </a:pPr>
            <a:r>
              <a:rPr lang="zh-CN" altLang="en-US" sz="2600" b="1" dirty="0">
                <a:solidFill>
                  <a:schemeClr val="bg1"/>
                </a:solidFill>
                <a:latin typeface="Arial" panose="020B0604020202020204" pitchFamily="34" charset="0"/>
                <a:ea typeface="微软雅黑" panose="020B0503020204020204" pitchFamily="34" charset="-122"/>
                <a:sym typeface="Arial" panose="020B0604020202020204" pitchFamily="34" charset="0"/>
              </a:rPr>
              <a:t>物理性危险、危害因素</a:t>
            </a:r>
            <a:endParaRPr lang="zh-CN" altLang="en-US" sz="2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Box 5"/>
          <p:cNvSpPr txBox="1">
            <a:spLocks noChangeArrowheads="1"/>
          </p:cNvSpPr>
          <p:nvPr/>
        </p:nvSpPr>
        <p:spPr bwMode="auto">
          <a:xfrm>
            <a:off x="1098550" y="2062165"/>
            <a:ext cx="2590800" cy="3785652"/>
          </a:xfrm>
          <a:prstGeom prst="rect">
            <a:avLst/>
          </a:prstGeom>
          <a:noFill/>
          <a:ln w="9525">
            <a:noFill/>
            <a:miter lim="800000"/>
          </a:ln>
          <a:effectLst/>
        </p:spPr>
        <p:txBody>
          <a:bodyPr>
            <a:spAutoFit/>
          </a:bodyPr>
          <a:lstStyle/>
          <a:p>
            <a:pPr eaLnBrk="0" hangingPunct="0">
              <a:lnSpc>
                <a:spcPct val="150000"/>
              </a:lnSpc>
              <a:buClr>
                <a:schemeClr val="accent2"/>
              </a:buClr>
              <a:buSzPts val="2000"/>
              <a:buFont typeface="Times New Roman" panose="02020603050405020304" pitchFamily="18" charset="0"/>
              <a:buChar char="•"/>
              <a:defRPr/>
            </a:pPr>
            <a:r>
              <a:rPr lang="zh-CN" altLang="en-US" sz="20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设备</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、设施缺陷</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防护缺陷</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电危害</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噪声危害</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振动危害</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电磁辐射</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运动物危害</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明火 </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Box 6"/>
          <p:cNvSpPr txBox="1">
            <a:spLocks noChangeArrowheads="1"/>
          </p:cNvSpPr>
          <p:nvPr/>
        </p:nvSpPr>
        <p:spPr bwMode="auto">
          <a:xfrm>
            <a:off x="4679950" y="2112965"/>
            <a:ext cx="3733800" cy="3323987"/>
          </a:xfrm>
          <a:prstGeom prst="rect">
            <a:avLst/>
          </a:prstGeom>
          <a:noFill/>
          <a:ln w="9525">
            <a:noFill/>
            <a:miter lim="800000"/>
          </a:ln>
          <a:effectLst/>
        </p:spPr>
        <p:txBody>
          <a:bodyPr>
            <a:spAutoFit/>
          </a:bodyPr>
          <a:lstStyle/>
          <a:p>
            <a:pPr eaLnBrk="0" hangingPunct="0">
              <a:lnSpc>
                <a:spcPct val="150000"/>
              </a:lnSpc>
              <a:buClr>
                <a:schemeClr val="accent2"/>
              </a:buClr>
              <a:buSzPts val="2000"/>
              <a:buFont typeface="Courier New" panose="02070309020205020404" pitchFamily="49" charset="0"/>
              <a:buChar char="•"/>
              <a:defRPr/>
            </a:pPr>
            <a:r>
              <a:rPr lang="zh-CN" altLang="en-US" sz="20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能</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造成灼伤的高温物质</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能造成冻伤的低温物质</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粉尘与气溶胶</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作业环境不良</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信号缺陷</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标志缺陷</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其他物理性危险和危害因素</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Line 7"/>
          <p:cNvSpPr>
            <a:spLocks noChangeShapeType="1"/>
          </p:cNvSpPr>
          <p:nvPr/>
        </p:nvSpPr>
        <p:spPr bwMode="auto">
          <a:xfrm>
            <a:off x="1162050" y="1506538"/>
            <a:ext cx="3517900" cy="0"/>
          </a:xfrm>
          <a:prstGeom prst="line">
            <a:avLst/>
          </a:prstGeom>
          <a:noFill/>
          <a:ln w="28575">
            <a:solidFill>
              <a:srgbClr val="FFC000"/>
            </a:solidFill>
            <a:round/>
          </a:ln>
          <a:extLst>
            <a:ext uri="{909E8E84-426E-40DD-AFC4-6F175D3DCCD1}">
              <a14:hiddenFill xmlns:a14="http://schemas.microsoft.com/office/drawing/2010/main">
                <a:noFill/>
              </a14:hiddenFill>
            </a:ext>
          </a:extLst>
        </p:spPr>
        <p:txBody>
          <a:bodyPr wrap="none" anchor="ct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4"/>
          <p:cNvSpPr txBox="1">
            <a:spLocks noChangeArrowheads="1"/>
          </p:cNvSpPr>
          <p:nvPr/>
        </p:nvSpPr>
        <p:spPr bwMode="auto">
          <a:xfrm>
            <a:off x="754063" y="1204913"/>
            <a:ext cx="4038600" cy="492443"/>
          </a:xfrm>
          <a:prstGeom prst="rect">
            <a:avLst/>
          </a:prstGeom>
          <a:noFill/>
          <a:ln w="9525">
            <a:noFill/>
            <a:miter lim="800000"/>
          </a:ln>
          <a:effectLst/>
        </p:spPr>
        <p:txBody>
          <a:bodyPr>
            <a:spAutoFit/>
          </a:bodyPr>
          <a:lstStyle/>
          <a:p>
            <a:pPr eaLnBrk="0" hangingPunct="0">
              <a:defRPr/>
            </a:pPr>
            <a:r>
              <a:rPr lang="zh-CN" altLang="en-US" sz="2600" b="1" dirty="0">
                <a:solidFill>
                  <a:schemeClr val="bg1"/>
                </a:solidFill>
                <a:latin typeface="Arial" panose="020B0604020202020204" pitchFamily="34" charset="0"/>
                <a:ea typeface="微软雅黑" panose="020B0503020204020204" pitchFamily="34" charset="-122"/>
                <a:sym typeface="Arial" panose="020B0604020202020204" pitchFamily="34" charset="0"/>
              </a:rPr>
              <a:t>化学性危险、危害因素</a:t>
            </a:r>
            <a:endParaRPr lang="zh-CN" altLang="en-US" sz="2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 Box 5"/>
          <p:cNvSpPr txBox="1">
            <a:spLocks noChangeArrowheads="1"/>
          </p:cNvSpPr>
          <p:nvPr/>
        </p:nvSpPr>
        <p:spPr bwMode="auto">
          <a:xfrm>
            <a:off x="754063" y="1990725"/>
            <a:ext cx="3733800" cy="2400657"/>
          </a:xfrm>
          <a:prstGeom prst="rect">
            <a:avLst/>
          </a:prstGeom>
          <a:noFill/>
          <a:ln w="9525">
            <a:noFill/>
            <a:miter lim="800000"/>
          </a:ln>
          <a:effectLst/>
        </p:spPr>
        <p:txBody>
          <a:bodyPr>
            <a:spAutoFit/>
          </a:bodyPr>
          <a:lstStyle/>
          <a:p>
            <a:pPr eaLnBrk="0" hangingPunct="0">
              <a:lnSpc>
                <a:spcPct val="150000"/>
              </a:lnSpc>
              <a:buClr>
                <a:schemeClr val="accent2"/>
              </a:buClr>
              <a:buSzPts val="2000"/>
              <a:buFont typeface="Times New Roman" panose="02020603050405020304" pitchFamily="18" charset="0"/>
              <a:buChar char="•"/>
              <a:defRPr/>
            </a:pPr>
            <a:r>
              <a:rPr lang="en-US" altLang="zh-CN" sz="2000" b="1" dirty="0" smtClean="0">
                <a:solidFill>
                  <a:srgbClr val="3333FF"/>
                </a:solidFill>
                <a:latin typeface="Arial" panose="020B0604020202020204" pitchFamily="34" charset="0"/>
                <a:ea typeface="微软雅黑" panose="020B0503020204020204" pitchFamily="34" charset="-122"/>
                <a:sym typeface="Arial" panose="020B0604020202020204" pitchFamily="34" charset="0"/>
              </a:rPr>
              <a:t> </a:t>
            </a:r>
            <a:r>
              <a:rPr lang="zh-CN" altLang="en-US" sz="20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易燃易爆</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性物质</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Times New Roman" panose="02020603050405020304" pitchFamily="18"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自燃性物质</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Times New Roman" panose="02020603050405020304" pitchFamily="18"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有毒物质</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Times New Roman" panose="02020603050405020304" pitchFamily="18"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腐蚀性物质</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Times New Roman" panose="02020603050405020304" pitchFamily="18"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其他化学性危险、危害因素</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Line 6"/>
          <p:cNvSpPr>
            <a:spLocks noChangeShapeType="1"/>
          </p:cNvSpPr>
          <p:nvPr/>
        </p:nvSpPr>
        <p:spPr bwMode="auto">
          <a:xfrm>
            <a:off x="830263" y="1790700"/>
            <a:ext cx="3657600" cy="0"/>
          </a:xfrm>
          <a:prstGeom prst="line">
            <a:avLst/>
          </a:prstGeom>
          <a:noFill/>
          <a:ln w="28575">
            <a:solidFill>
              <a:srgbClr val="F7B902"/>
            </a:solidFill>
            <a:round/>
          </a:ln>
          <a:extLst>
            <a:ext uri="{909E8E84-426E-40DD-AFC4-6F175D3DCCD1}">
              <a14:hiddenFill xmlns:a14="http://schemas.microsoft.com/office/drawing/2010/main">
                <a:noFill/>
              </a14:hiddenFill>
            </a:ext>
          </a:extLst>
        </p:spPr>
        <p:txBody>
          <a:bodyPr wrap="none"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Text Box 7"/>
          <p:cNvSpPr txBox="1">
            <a:spLocks noChangeArrowheads="1"/>
          </p:cNvSpPr>
          <p:nvPr/>
        </p:nvSpPr>
        <p:spPr bwMode="auto">
          <a:xfrm>
            <a:off x="6494463" y="2024063"/>
            <a:ext cx="3733800" cy="2400657"/>
          </a:xfrm>
          <a:prstGeom prst="rect">
            <a:avLst/>
          </a:prstGeom>
          <a:noFill/>
          <a:ln w="9525">
            <a:noFill/>
            <a:miter lim="800000"/>
          </a:ln>
          <a:effectLst/>
        </p:spPr>
        <p:txBody>
          <a:bodyPr>
            <a:spAutoFit/>
          </a:bodyPr>
          <a:lstStyle/>
          <a:p>
            <a:pPr eaLnBrk="0" hangingPunct="0">
              <a:lnSpc>
                <a:spcPct val="150000"/>
              </a:lnSpc>
              <a:buClr>
                <a:schemeClr val="accent2"/>
              </a:buClr>
              <a:buSzPts val="2000"/>
              <a:buFont typeface="Courier New" panose="02070309020205020404" pitchFamily="49" charset="0"/>
              <a:buChar char="•"/>
              <a:defRPr/>
            </a:pPr>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zh-CN" altLang="en-US" sz="20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致病</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微生物</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传染病媒介物</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致害动物</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致害植物</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其他生物性危险、危害因素</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Box 8"/>
          <p:cNvSpPr txBox="1">
            <a:spLocks noChangeArrowheads="1"/>
          </p:cNvSpPr>
          <p:nvPr/>
        </p:nvSpPr>
        <p:spPr bwMode="auto">
          <a:xfrm>
            <a:off x="6494463" y="1195388"/>
            <a:ext cx="4114800" cy="492443"/>
          </a:xfrm>
          <a:prstGeom prst="rect">
            <a:avLst/>
          </a:prstGeom>
          <a:noFill/>
          <a:ln w="9525">
            <a:noFill/>
            <a:miter lim="800000"/>
          </a:ln>
          <a:effectLst/>
        </p:spPr>
        <p:txBody>
          <a:bodyPr>
            <a:spAutoFit/>
          </a:bodyPr>
          <a:lstStyle/>
          <a:p>
            <a:pPr eaLnBrk="0" hangingPunct="0">
              <a:defRPr/>
            </a:pPr>
            <a:r>
              <a:rPr lang="zh-CN" altLang="en-US" sz="2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生物性危险、危害因素</a:t>
            </a:r>
            <a:endParaRPr lang="zh-CN" altLang="en-US" sz="2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3" name="Line 9"/>
          <p:cNvSpPr>
            <a:spLocks noChangeShapeType="1"/>
          </p:cNvSpPr>
          <p:nvPr/>
        </p:nvSpPr>
        <p:spPr bwMode="auto">
          <a:xfrm>
            <a:off x="6570663" y="1795463"/>
            <a:ext cx="3657600" cy="0"/>
          </a:xfrm>
          <a:prstGeom prst="line">
            <a:avLst/>
          </a:prstGeom>
          <a:ln w="28575"/>
        </p:spPr>
        <p:style>
          <a:lnRef idx="1">
            <a:schemeClr val="accent6"/>
          </a:lnRef>
          <a:fillRef idx="0">
            <a:schemeClr val="accent6"/>
          </a:fillRef>
          <a:effectRef idx="0">
            <a:schemeClr val="accent6"/>
          </a:effectRef>
          <a:fontRef idx="minor">
            <a:schemeClr val="tx1"/>
          </a:fontRef>
        </p:style>
        <p:txBody>
          <a:bodyPr wrap="none" anchor="ct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34" name="Object 10"/>
          <p:cNvGraphicFramePr/>
          <p:nvPr/>
        </p:nvGraphicFramePr>
        <p:xfrm>
          <a:off x="1116013" y="4924927"/>
          <a:ext cx="2008187" cy="1307598"/>
        </p:xfrm>
        <a:graphic>
          <a:graphicData uri="http://schemas.openxmlformats.org/presentationml/2006/ole">
            <mc:AlternateContent xmlns:mc="http://schemas.openxmlformats.org/markup-compatibility/2006">
              <mc:Choice xmlns:v="urn:schemas-microsoft-com:vml" Requires="v">
                <p:oleObj spid="_x0000_s4124" name="Clip" r:id="rId1" imgW="21897975" imgH="21259800" progId="MS_ClipArt_Gallery.5">
                  <p:embed/>
                </p:oleObj>
              </mc:Choice>
              <mc:Fallback>
                <p:oleObj name="Clip" r:id="rId1" imgW="21897975" imgH="21259800" progId="MS_ClipArt_Gallery.5">
                  <p:embed/>
                  <p:pic>
                    <p:nvPicPr>
                      <p:cNvPr id="0" name="图片 41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4924927"/>
                        <a:ext cx="2008187" cy="1307598"/>
                      </a:xfrm>
                      <a:prstGeom prst="rect">
                        <a:avLst/>
                      </a:prstGeom>
                      <a:noFill/>
                      <a:ln>
                        <a:noFill/>
                      </a:ln>
                      <a:effectLst/>
                    </p:spPr>
                  </p:pic>
                </p:oleObj>
              </mc:Fallback>
            </mc:AlternateContent>
          </a:graphicData>
        </a:graphic>
      </p:graphicFrame>
      <p:graphicFrame>
        <p:nvGraphicFramePr>
          <p:cNvPr id="35" name="Object 11"/>
          <p:cNvGraphicFramePr/>
          <p:nvPr/>
        </p:nvGraphicFramePr>
        <p:xfrm>
          <a:off x="10228263" y="2225853"/>
          <a:ext cx="1241425" cy="1676400"/>
        </p:xfrm>
        <a:graphic>
          <a:graphicData uri="http://schemas.openxmlformats.org/presentationml/2006/ole">
            <mc:AlternateContent xmlns:mc="http://schemas.openxmlformats.org/markup-compatibility/2006">
              <mc:Choice xmlns:v="urn:schemas-microsoft-com:vml" Requires="v">
                <p:oleObj spid="_x0000_s4125" name="Clip" r:id="rId3" imgW="15354300" imgH="21583650" progId="MS_ClipArt_Gallery.5">
                  <p:embed/>
                </p:oleObj>
              </mc:Choice>
              <mc:Fallback>
                <p:oleObj name="Clip" r:id="rId3" imgW="15354300" imgH="21583650" progId="MS_ClipArt_Gallery.5">
                  <p:embed/>
                  <p:pic>
                    <p:nvPicPr>
                      <p:cNvPr id="0" name="图片 411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8263" y="2225853"/>
                        <a:ext cx="12414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5"/>
          <p:cNvSpPr txBox="1">
            <a:spLocks noChangeArrowheads="1"/>
          </p:cNvSpPr>
          <p:nvPr/>
        </p:nvSpPr>
        <p:spPr bwMode="auto">
          <a:xfrm>
            <a:off x="755650" y="765175"/>
            <a:ext cx="4876800" cy="492443"/>
          </a:xfrm>
          <a:prstGeom prst="rect">
            <a:avLst/>
          </a:prstGeom>
          <a:noFill/>
          <a:ln w="9525">
            <a:noFill/>
            <a:miter lim="800000"/>
          </a:ln>
          <a:effectLst/>
        </p:spPr>
        <p:txBody>
          <a:bodyPr>
            <a:spAutoFit/>
          </a:bodyPr>
          <a:lstStyle/>
          <a:p>
            <a:pPr eaLnBrk="0" hangingPunct="0">
              <a:defRPr/>
            </a:pPr>
            <a:r>
              <a:rPr lang="zh-CN" altLang="en-US" sz="2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心理、生理性危险、危害因素</a:t>
            </a:r>
            <a:endParaRPr lang="zh-CN" altLang="en-US" sz="2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2" name="Text Box 6"/>
          <p:cNvSpPr txBox="1">
            <a:spLocks noChangeArrowheads="1"/>
          </p:cNvSpPr>
          <p:nvPr/>
        </p:nvSpPr>
        <p:spPr bwMode="auto">
          <a:xfrm>
            <a:off x="755650" y="1565275"/>
            <a:ext cx="4191000" cy="2862322"/>
          </a:xfrm>
          <a:prstGeom prst="rect">
            <a:avLst/>
          </a:prstGeom>
          <a:noFill/>
          <a:ln w="9525">
            <a:noFill/>
            <a:miter lim="800000"/>
          </a:ln>
          <a:effectLst/>
        </p:spPr>
        <p:txBody>
          <a:bodyPr>
            <a:spAutoFit/>
          </a:bodyPr>
          <a:lstStyle/>
          <a:p>
            <a:pPr eaLnBrk="0" hangingPunct="0">
              <a:lnSpc>
                <a:spcPct val="150000"/>
              </a:lnSpc>
              <a:buClr>
                <a:schemeClr val="accent2"/>
              </a:buClr>
              <a:buSzPts val="2000"/>
              <a:buFont typeface="Courier New" panose="02070309020205020404" pitchFamily="49" charset="0"/>
              <a:buChar char="•"/>
              <a:defRPr/>
            </a:pPr>
            <a:r>
              <a:rPr lang="en-US" altLang="zh-CN"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 </a:t>
            </a:r>
            <a:r>
              <a:rPr lang="zh-CN" altLang="en-US"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负荷超限</a:t>
            </a:r>
            <a:endParaRPr lang="zh-CN" altLang="en-US"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 健康状况异常</a:t>
            </a:r>
            <a:endParaRPr lang="zh-CN" altLang="en-US"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 从事禁忌作业</a:t>
            </a:r>
            <a:endParaRPr lang="zh-CN" altLang="en-US"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 心理异常</a:t>
            </a:r>
            <a:endParaRPr lang="zh-CN" altLang="en-US"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 辨识功能缺陷</a:t>
            </a:r>
            <a:endParaRPr lang="zh-CN" altLang="en-US"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 其他心理、生理性危险危害因素</a:t>
            </a:r>
            <a:endParaRPr lang="zh-CN" altLang="en-US"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8" name="Line 7"/>
          <p:cNvSpPr>
            <a:spLocks noChangeShapeType="1"/>
          </p:cNvSpPr>
          <p:nvPr/>
        </p:nvSpPr>
        <p:spPr bwMode="auto">
          <a:xfrm>
            <a:off x="803275" y="1336675"/>
            <a:ext cx="4800600" cy="0"/>
          </a:xfrm>
          <a:prstGeom prst="line">
            <a:avLst/>
          </a:prstGeom>
          <a:ln w="28575"/>
        </p:spPr>
        <p:style>
          <a:lnRef idx="1">
            <a:schemeClr val="accent4"/>
          </a:lnRef>
          <a:fillRef idx="0">
            <a:schemeClr val="accent4"/>
          </a:fillRef>
          <a:effectRef idx="0">
            <a:schemeClr val="accent4"/>
          </a:effectRef>
          <a:fontRef idx="minor">
            <a:schemeClr val="tx1"/>
          </a:fontRef>
        </p:style>
        <p:txBody>
          <a:bodyPr wrap="none" anchor="ctr"/>
          <a:lstStyle/>
          <a:p>
            <a:endParaRPr lang="zh-CN" altLang="en-US">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9" name="Text Box 8"/>
          <p:cNvSpPr txBox="1">
            <a:spLocks noChangeArrowheads="1"/>
          </p:cNvSpPr>
          <p:nvPr/>
        </p:nvSpPr>
        <p:spPr bwMode="auto">
          <a:xfrm>
            <a:off x="6305550" y="2873375"/>
            <a:ext cx="3733800" cy="2862322"/>
          </a:xfrm>
          <a:prstGeom prst="rect">
            <a:avLst/>
          </a:prstGeom>
          <a:noFill/>
          <a:ln w="9525">
            <a:noFill/>
            <a:miter lim="800000"/>
          </a:ln>
          <a:effectLst/>
        </p:spPr>
        <p:txBody>
          <a:bodyPr>
            <a:spAutoFit/>
          </a:bodyPr>
          <a:lstStyle/>
          <a:p>
            <a:pPr eaLnBrk="0" hangingPunct="0">
              <a:lnSpc>
                <a:spcPct val="150000"/>
              </a:lnSpc>
              <a:buClr>
                <a:schemeClr val="accent2"/>
              </a:buClr>
              <a:buSzPts val="2000"/>
              <a:buFont typeface="Courier New" panose="02070309020205020404" pitchFamily="49" charset="0"/>
              <a:buChar char="•"/>
              <a:defRPr/>
            </a:pPr>
            <a:r>
              <a:rPr lang="en-US" altLang="zh-CN"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 </a:t>
            </a:r>
            <a:r>
              <a:rPr lang="zh-CN" altLang="en-US"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指挥错误</a:t>
            </a:r>
            <a:endParaRPr lang="zh-CN" altLang="en-US"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 操作失误</a:t>
            </a:r>
            <a:endParaRPr lang="zh-CN" altLang="en-US"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 监护失误</a:t>
            </a:r>
            <a:endParaRPr lang="zh-CN" altLang="en-US"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 其他错误</a:t>
            </a:r>
            <a:endParaRPr lang="zh-CN" altLang="en-US"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 其他行为性危险和有害因素</a:t>
            </a:r>
            <a:endParaRPr lang="zh-CN" altLang="en-US"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algn="just" eaLnBrk="0" hangingPunct="0">
              <a:lnSpc>
                <a:spcPct val="150000"/>
              </a:lnSpc>
              <a:defRPr/>
            </a:pPr>
            <a:endParaRPr lang="en-US" altLang="zh-CN" sz="2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0" name="Text Box 9"/>
          <p:cNvSpPr txBox="1">
            <a:spLocks noChangeArrowheads="1"/>
          </p:cNvSpPr>
          <p:nvPr/>
        </p:nvSpPr>
        <p:spPr bwMode="auto">
          <a:xfrm>
            <a:off x="6475412" y="1897062"/>
            <a:ext cx="3810000" cy="492443"/>
          </a:xfrm>
          <a:prstGeom prst="rect">
            <a:avLst/>
          </a:prstGeom>
          <a:noFill/>
          <a:ln w="9525">
            <a:noFill/>
            <a:miter lim="800000"/>
          </a:ln>
          <a:effectLst/>
        </p:spPr>
        <p:txBody>
          <a:bodyPr>
            <a:spAutoFit/>
          </a:bodyPr>
          <a:lstStyle/>
          <a:p>
            <a:pPr eaLnBrk="0" hangingPunct="0">
              <a:defRPr/>
            </a:pPr>
            <a:r>
              <a:rPr lang="zh-CN" altLang="en-US" sz="2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行为性危险、危害因素</a:t>
            </a:r>
            <a:endParaRPr lang="zh-CN" altLang="en-US" sz="2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1" name="Line 10"/>
          <p:cNvSpPr>
            <a:spLocks noChangeShapeType="1"/>
          </p:cNvSpPr>
          <p:nvPr/>
        </p:nvSpPr>
        <p:spPr bwMode="auto">
          <a:xfrm>
            <a:off x="6551612" y="2535237"/>
            <a:ext cx="3657600" cy="0"/>
          </a:xfrm>
          <a:prstGeom prst="line">
            <a:avLst/>
          </a:prstGeom>
          <a:ln w="28575"/>
        </p:spPr>
        <p:style>
          <a:lnRef idx="1">
            <a:schemeClr val="accent6"/>
          </a:lnRef>
          <a:fillRef idx="0">
            <a:schemeClr val="accent6"/>
          </a:fillRef>
          <a:effectRef idx="0">
            <a:schemeClr val="accent6"/>
          </a:effectRef>
          <a:fontRef idx="minor">
            <a:schemeClr val="tx1"/>
          </a:fontRef>
        </p:style>
        <p:txBody>
          <a:bodyPr wrap="none" anchor="ctr"/>
          <a:lstStyle/>
          <a:p>
            <a:endParaRPr lang="zh-CN" altLang="en-US">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3"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4"/>
          <p:cNvSpPr txBox="1">
            <a:spLocks noChangeArrowheads="1"/>
          </p:cNvSpPr>
          <p:nvPr/>
        </p:nvSpPr>
        <p:spPr bwMode="auto">
          <a:xfrm>
            <a:off x="3383755" y="1470978"/>
            <a:ext cx="3960813" cy="492443"/>
          </a:xfrm>
          <a:prstGeom prst="rect">
            <a:avLst/>
          </a:prstGeom>
          <a:noFill/>
          <a:ln w="9525" algn="ctr">
            <a:noFill/>
            <a:miter lim="800000"/>
          </a:ln>
          <a:effectLst/>
        </p:spPr>
        <p:txBody>
          <a:bodyPr>
            <a:spAutoFit/>
          </a:bodyPr>
          <a:lstStyle/>
          <a:p>
            <a:pPr>
              <a:buFont typeface="Wingdings" panose="05000000000000000000" pitchFamily="2" charset="2"/>
              <a:buChar char="Ø"/>
              <a:defRPr/>
            </a:pPr>
            <a:r>
              <a:rPr lang="en-US" altLang="zh-CN" sz="2600" b="1"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zh-CN" altLang="en-US" sz="2600" b="1" dirty="0">
                <a:solidFill>
                  <a:schemeClr val="bg1"/>
                </a:solidFill>
                <a:latin typeface="Arial" panose="020B0604020202020204" pitchFamily="34" charset="0"/>
                <a:ea typeface="微软雅黑" panose="020B0503020204020204" pitchFamily="34" charset="-122"/>
                <a:sym typeface="Arial" panose="020B0604020202020204" pitchFamily="34" charset="0"/>
              </a:rPr>
              <a:t>其他风险、危害因素</a:t>
            </a:r>
            <a:endParaRPr lang="zh-CN" altLang="en-US" sz="2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 Box 5"/>
          <p:cNvSpPr txBox="1">
            <a:spLocks noChangeArrowheads="1"/>
          </p:cNvSpPr>
          <p:nvPr/>
        </p:nvSpPr>
        <p:spPr bwMode="auto">
          <a:xfrm>
            <a:off x="3723481" y="2239964"/>
            <a:ext cx="3733800" cy="3724096"/>
          </a:xfrm>
          <a:prstGeom prst="rect">
            <a:avLst/>
          </a:prstGeom>
          <a:noFill/>
          <a:ln w="9525">
            <a:noFill/>
            <a:miter lim="800000"/>
          </a:ln>
          <a:effectLst/>
        </p:spPr>
        <p:txBody>
          <a:bodyPr>
            <a:spAutoFit/>
          </a:bodyPr>
          <a:lstStyle/>
          <a:p>
            <a:pPr eaLnBrk="0" hangingPunct="0">
              <a:buClr>
                <a:schemeClr val="accent2"/>
              </a:buClr>
              <a:buSzPts val="2000"/>
              <a:buFont typeface="Courier New" panose="02070309020205020404" pitchFamily="49" charset="0"/>
              <a:buNone/>
              <a:defRPr/>
            </a:pP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自然灾害，如：</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buClr>
                <a:schemeClr val="accent2"/>
              </a:buClr>
              <a:buSzPts val="2000"/>
              <a:buFont typeface="Courier New" panose="02070309020205020404" pitchFamily="49" charset="0"/>
              <a:buNone/>
              <a:defRPr/>
            </a:pPr>
            <a:endPar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地震</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洪水</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飓风</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海啸</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冰雹</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0" hangingPunct="0">
              <a:lnSpc>
                <a:spcPct val="150000"/>
              </a:lnSpc>
              <a:buClr>
                <a:schemeClr val="accent2"/>
              </a:buClr>
              <a:buSzPts val="2000"/>
              <a:buFont typeface="Courier New" panose="02070309020205020404" pitchFamily="49" charset="0"/>
              <a:buChar char="•"/>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雪灾</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4"/>
          <p:cNvSpPr>
            <a:spLocks noChangeArrowheads="1"/>
          </p:cNvSpPr>
          <p:nvPr/>
        </p:nvSpPr>
        <p:spPr bwMode="auto">
          <a:xfrm>
            <a:off x="2328674" y="835965"/>
            <a:ext cx="1811714" cy="461665"/>
          </a:xfrm>
          <a:prstGeom prst="rect">
            <a:avLst/>
          </a:prstGeom>
          <a:noFill/>
          <a:ln w="28575">
            <a:solidFill>
              <a:schemeClr val="tx2"/>
            </a:solidFill>
            <a:miter lim="800000"/>
          </a:ln>
          <a:extLst>
            <a:ext uri="{909E8E84-426E-40DD-AFC4-6F175D3DCCD1}">
              <a14:hiddenFill xmlns:a14="http://schemas.microsoft.com/office/drawing/2010/main">
                <a:solidFill>
                  <a:srgbClr val="FFFFFF"/>
                </a:solidFill>
              </a14:hiddenFill>
            </a:ext>
          </a:extLst>
        </p:spPr>
        <p:txBody>
          <a:bodyPr wrap="none">
            <a:spAutoFit/>
          </a:bodyPr>
          <a:lstStyle/>
          <a:p>
            <a:pPr algn="dist"/>
            <a:r>
              <a:rPr kumimoji="1" lang="zh-CN" altLang="en-US" sz="2400" b="1" dirty="0">
                <a:solidFill>
                  <a:srgbClr val="F7B902"/>
                </a:solidFill>
                <a:latin typeface="Arial" panose="020B0604020202020204" pitchFamily="34" charset="0"/>
                <a:ea typeface="微软雅黑" panose="020B0503020204020204" pitchFamily="34" charset="-122"/>
                <a:sym typeface="Arial" panose="020B0604020202020204" pitchFamily="34" charset="0"/>
              </a:rPr>
              <a:t>危害辨识</a:t>
            </a:r>
            <a:r>
              <a:rPr kumimoji="1" lang="zh-CN" altLang="en-US" sz="2400" b="1" dirty="0" smtClean="0">
                <a:solidFill>
                  <a:srgbClr val="F7B902"/>
                </a:solidFill>
                <a:latin typeface="Arial" panose="020B0604020202020204" pitchFamily="34" charset="0"/>
                <a:ea typeface="微软雅黑" panose="020B0503020204020204" pitchFamily="34" charset="-122"/>
                <a:sym typeface="Arial" panose="020B0604020202020204" pitchFamily="34" charset="0"/>
              </a:rPr>
              <a:t>表</a:t>
            </a:r>
            <a:r>
              <a:rPr kumimoji="1" lang="en-US" altLang="zh-CN" sz="2400" b="1" dirty="0" smtClean="0">
                <a:solidFill>
                  <a:srgbClr val="F7B902"/>
                </a:solidFill>
                <a:latin typeface="Arial" panose="020B0604020202020204" pitchFamily="34" charset="0"/>
                <a:ea typeface="微软雅黑" panose="020B0503020204020204" pitchFamily="34" charset="-122"/>
                <a:sym typeface="Arial" panose="020B0604020202020204" pitchFamily="34" charset="0"/>
              </a:rPr>
              <a:t>:</a:t>
            </a:r>
            <a:endParaRPr kumimoji="1" lang="zh-CN" altLang="en-US" sz="2400" b="1" dirty="0">
              <a:solidFill>
                <a:srgbClr val="F7B902"/>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graphicFrame>
        <p:nvGraphicFramePr>
          <p:cNvPr id="3" name="表格 2"/>
          <p:cNvGraphicFramePr>
            <a:graphicFrameLocks noGrp="1"/>
          </p:cNvGraphicFramePr>
          <p:nvPr>
            <p:custDataLst>
              <p:tags r:id="rId1"/>
            </p:custDataLst>
          </p:nvPr>
        </p:nvGraphicFramePr>
        <p:xfrm>
          <a:off x="2108200" y="2218266"/>
          <a:ext cx="8559800" cy="2306320"/>
        </p:xfrm>
        <a:graphic>
          <a:graphicData uri="http://schemas.openxmlformats.org/drawingml/2006/table">
            <a:tbl>
              <a:tblPr firstRow="1" bandRow="1">
                <a:tableStyleId>{E929F9F4-4A8F-4326-A1B4-22849713DDAB}</a:tableStyleId>
              </a:tblPr>
              <a:tblGrid>
                <a:gridCol w="962978"/>
                <a:gridCol w="1778833"/>
                <a:gridCol w="1979454"/>
                <a:gridCol w="3838535"/>
              </a:tblGrid>
              <a:tr h="370840">
                <a:tc>
                  <a:txBody>
                    <a:bodyPr/>
                    <a:lstStyle/>
                    <a:p>
                      <a:pPr algn="ctr"/>
                      <a:endParaRPr lang="en-US" altLang="zh-CN" sz="1600" dirty="0" smtClean="0">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600" dirty="0" smtClean="0">
                          <a:latin typeface="Arial" panose="020B0604020202020204" pitchFamily="34" charset="0"/>
                          <a:ea typeface="微软雅黑" panose="020B0503020204020204" pitchFamily="34" charset="-122"/>
                          <a:sym typeface="Arial" panose="020B0604020202020204" pitchFamily="34" charset="0"/>
                        </a:rPr>
                        <a:t>序号</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endParaRPr lang="en-US" altLang="zh-CN" sz="1600" dirty="0" smtClean="0">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600" dirty="0" smtClean="0">
                          <a:latin typeface="Arial" panose="020B0604020202020204" pitchFamily="34" charset="0"/>
                          <a:ea typeface="微软雅黑" panose="020B0503020204020204" pitchFamily="34" charset="-122"/>
                          <a:sym typeface="Arial" panose="020B0604020202020204" pitchFamily="34" charset="0"/>
                        </a:rPr>
                        <a:t>作业场所</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endParaRPr lang="en-US" altLang="zh-CN" sz="1600" dirty="0" smtClean="0">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600" dirty="0" smtClean="0">
                          <a:latin typeface="Arial" panose="020B0604020202020204" pitchFamily="34" charset="0"/>
                          <a:ea typeface="微软雅黑" panose="020B0503020204020204" pitchFamily="34" charset="-122"/>
                          <a:sym typeface="Arial" panose="020B0604020202020204" pitchFamily="34" charset="0"/>
                        </a:rPr>
                        <a:t>作业活动</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endParaRPr lang="en-US" altLang="zh-CN" sz="1600" dirty="0" smtClean="0">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600" dirty="0" smtClean="0">
                          <a:latin typeface="Arial" panose="020B0604020202020204" pitchFamily="34" charset="0"/>
                          <a:ea typeface="微软雅黑" panose="020B0503020204020204" pitchFamily="34" charset="-122"/>
                          <a:sym typeface="Arial" panose="020B0604020202020204" pitchFamily="34" charset="0"/>
                        </a:rPr>
                        <a:t>危险、危害因素</a:t>
                      </a:r>
                      <a:endParaRPr lang="en-US" altLang="zh-CN" sz="1600" dirty="0" smtClean="0">
                        <a:latin typeface="Arial" panose="020B0604020202020204" pitchFamily="34" charset="0"/>
                        <a:ea typeface="微软雅黑" panose="020B0503020204020204" pitchFamily="34" charset="-122"/>
                        <a:sym typeface="Arial" panose="020B0604020202020204" pitchFamily="34" charset="0"/>
                      </a:endParaRPr>
                    </a:p>
                    <a:p>
                      <a:pPr algn="ct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a:txBody>
                  <a:tcPr/>
                </a:tc>
              </a:tr>
              <a:tr h="370840">
                <a:tc>
                  <a:txBody>
                    <a:bodyPr/>
                    <a:lstStyle/>
                    <a:p>
                      <a:pPr algn="ctr"/>
                      <a:r>
                        <a:rPr lang="en-US" altLang="zh-CN" sz="16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1</a:t>
                      </a:r>
                      <a:endPar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a:tc>
                <a:tc rowSpan="2">
                  <a:txBody>
                    <a:bodyPr/>
                    <a:lstStyle/>
                    <a:p>
                      <a:pPr algn="ctr"/>
                      <a:endParaRPr lang="en-US" altLang="zh-CN" sz="1600" dirty="0" smtClean="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6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磨煤机</a:t>
                      </a:r>
                      <a:endPar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r>
                        <a:rPr lang="zh-CN" altLang="en-US" sz="16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磨煤机正常作业</a:t>
                      </a:r>
                      <a:endParaRPr lang="en-US" altLang="zh-CN" sz="1600" dirty="0" smtClean="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spcAft>
                          <a:spcPts val="0"/>
                        </a:spcAft>
                      </a:pPr>
                      <a:r>
                        <a:rPr lang="zh-CN" sz="160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磨煤机发出的噪声威胁员工的健康</a:t>
                      </a:r>
                      <a:r>
                        <a:rPr lang="zh-CN" sz="1600" kern="100" dirty="0" smtClean="0">
                          <a:solidFill>
                            <a:schemeClr val="tx1"/>
                          </a:solidFill>
                          <a:effectLst/>
                          <a:latin typeface="Arial" panose="020B0604020202020204" pitchFamily="34" charset="0"/>
                          <a:ea typeface="微软雅黑" panose="020B0503020204020204" pitchFamily="34" charset="-122"/>
                          <a:sym typeface="Arial" panose="020B0604020202020204" pitchFamily="34" charset="0"/>
                        </a:rPr>
                        <a:t>安全</a:t>
                      </a:r>
                      <a:endParaRPr lang="en-US" altLang="zh-CN" sz="1600" kern="100" dirty="0" smtClean="0">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nchor="ctr"/>
                </a:tc>
              </a:tr>
              <a:tr h="370840">
                <a:tc>
                  <a:txBody>
                    <a:bodyPr/>
                    <a:lstStyle/>
                    <a:p>
                      <a:pPr algn="ctr"/>
                      <a:r>
                        <a:rPr lang="en-US" altLang="zh-CN" sz="16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2</a:t>
                      </a:r>
                      <a:endPar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a:tc>
                <a:tc vMerge="1">
                  <a:tcPr/>
                </a:tc>
                <a:tc rowSpan="3">
                  <a:txBody>
                    <a:bodyPr/>
                    <a:lstStyle/>
                    <a:p>
                      <a:pPr algn="ctr"/>
                      <a:endParaRPr lang="en-US" altLang="zh-CN" sz="1600" dirty="0" smtClean="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algn="ctr"/>
                      <a:endParaRPr lang="en-US" altLang="zh-CN" sz="1600" dirty="0" smtClean="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6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检修磨煤机</a:t>
                      </a:r>
                      <a:endPar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spcAft>
                          <a:spcPts val="0"/>
                        </a:spcAft>
                      </a:pPr>
                      <a:r>
                        <a:rPr lang="zh-CN" sz="1600" kern="100" dirty="0" smtClean="0">
                          <a:solidFill>
                            <a:schemeClr val="tx1"/>
                          </a:solidFill>
                          <a:effectLst/>
                          <a:latin typeface="Arial" panose="020B0604020202020204" pitchFamily="34" charset="0"/>
                          <a:ea typeface="微软雅黑" panose="020B0503020204020204" pitchFamily="34" charset="-122"/>
                          <a:sym typeface="Arial" panose="020B0604020202020204" pitchFamily="34" charset="0"/>
                        </a:rPr>
                        <a:t>检修</a:t>
                      </a:r>
                      <a:r>
                        <a:rPr lang="zh-CN" sz="160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门关不严或未关闭，热风伤</a:t>
                      </a:r>
                      <a:r>
                        <a:rPr lang="zh-CN" sz="1600" kern="100" dirty="0" smtClean="0">
                          <a:solidFill>
                            <a:schemeClr val="tx1"/>
                          </a:solidFill>
                          <a:effectLst/>
                          <a:latin typeface="Arial" panose="020B0604020202020204" pitchFamily="34" charset="0"/>
                          <a:ea typeface="微软雅黑" panose="020B0503020204020204" pitchFamily="34" charset="-122"/>
                          <a:sym typeface="Arial" panose="020B0604020202020204" pitchFamily="34" charset="0"/>
                        </a:rPr>
                        <a:t>人</a:t>
                      </a:r>
                      <a:endParaRPr lang="en-US" altLang="zh-CN" sz="1600" kern="100" dirty="0" smtClean="0">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nchor="ctr"/>
                </a:tc>
              </a:tr>
              <a:tr h="370840">
                <a:tc>
                  <a:txBody>
                    <a:bodyPr/>
                    <a:lstStyle/>
                    <a:p>
                      <a:pPr algn="ctr"/>
                      <a:r>
                        <a:rPr lang="en-US" altLang="zh-CN" sz="16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3</a:t>
                      </a:r>
                      <a:endPar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a:tc>
                <a:tc rowSpan="2">
                  <a:txBody>
                    <a:bodyPr/>
                    <a:lstStyle/>
                    <a:p>
                      <a:pPr algn="ctr"/>
                      <a:endParaRPr lang="en-US" altLang="zh-CN" sz="1600" dirty="0" smtClean="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6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磨煤机</a:t>
                      </a:r>
                      <a:endPar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a:tc>
                <a:tc vMerge="1">
                  <a:tcPr/>
                </a:tc>
                <a:tc>
                  <a:txBody>
                    <a:bodyPr/>
                    <a:lstStyle/>
                    <a:p>
                      <a:pPr algn="ctr">
                        <a:spcAft>
                          <a:spcPts val="0"/>
                        </a:spcAft>
                      </a:pPr>
                      <a:r>
                        <a:rPr lang="zh-CN" sz="1600" kern="100" dirty="0" smtClean="0">
                          <a:solidFill>
                            <a:schemeClr val="tx1"/>
                          </a:solidFill>
                          <a:effectLst/>
                          <a:latin typeface="Arial" panose="020B0604020202020204" pitchFamily="34" charset="0"/>
                          <a:ea typeface="微软雅黑" panose="020B0503020204020204" pitchFamily="34" charset="-122"/>
                          <a:sym typeface="Arial" panose="020B0604020202020204" pitchFamily="34" charset="0"/>
                        </a:rPr>
                        <a:t>磨</a:t>
                      </a:r>
                      <a:r>
                        <a:rPr lang="zh-CN" sz="160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煤机未停稳就急于作业，转动部分伤</a:t>
                      </a:r>
                      <a:r>
                        <a:rPr lang="zh-CN" sz="1600" kern="100" dirty="0" smtClean="0">
                          <a:solidFill>
                            <a:schemeClr val="tx1"/>
                          </a:solidFill>
                          <a:effectLst/>
                          <a:latin typeface="Arial" panose="020B0604020202020204" pitchFamily="34" charset="0"/>
                          <a:ea typeface="微软雅黑" panose="020B0503020204020204" pitchFamily="34" charset="-122"/>
                          <a:sym typeface="Arial" panose="020B0604020202020204" pitchFamily="34" charset="0"/>
                        </a:rPr>
                        <a:t>人</a:t>
                      </a:r>
                      <a:endParaRPr lang="en-US" altLang="zh-CN" sz="1600" kern="100" dirty="0" smtClean="0">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nchor="ctr"/>
                </a:tc>
              </a:tr>
              <a:tr h="370840">
                <a:tc>
                  <a:txBody>
                    <a:bodyPr/>
                    <a:lstStyle/>
                    <a:p>
                      <a:pPr algn="ctr"/>
                      <a:r>
                        <a:rPr lang="en-US" altLang="zh-CN" sz="16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4</a:t>
                      </a:r>
                      <a:endPar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a:tc>
                <a:tc vMerge="1">
                  <a:tcPr/>
                </a:tc>
                <a:tc vMerge="1">
                  <a:tcPr/>
                </a:tc>
                <a:tc>
                  <a:txBody>
                    <a:bodyPr/>
                    <a:lstStyle/>
                    <a:p>
                      <a:pPr algn="ctr">
                        <a:spcAft>
                          <a:spcPts val="0"/>
                        </a:spcAft>
                      </a:pPr>
                      <a:r>
                        <a:rPr lang="zh-CN" sz="1600" kern="100" dirty="0" smtClean="0">
                          <a:solidFill>
                            <a:schemeClr val="tx1"/>
                          </a:solidFill>
                          <a:effectLst/>
                          <a:latin typeface="Arial" panose="020B0604020202020204" pitchFamily="34" charset="0"/>
                          <a:ea typeface="微软雅黑" panose="020B0503020204020204" pitchFamily="34" charset="-122"/>
                          <a:sym typeface="Arial" panose="020B0604020202020204" pitchFamily="34" charset="0"/>
                        </a:rPr>
                        <a:t>停</a:t>
                      </a:r>
                      <a:r>
                        <a:rPr lang="zh-CN" sz="160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送电操作中误操作，导致电弧伤</a:t>
                      </a:r>
                      <a:r>
                        <a:rPr lang="zh-CN" sz="1600" kern="100" dirty="0" smtClean="0">
                          <a:solidFill>
                            <a:schemeClr val="tx1"/>
                          </a:solidFill>
                          <a:effectLst/>
                          <a:latin typeface="Arial" panose="020B0604020202020204" pitchFamily="34" charset="0"/>
                          <a:ea typeface="微软雅黑" panose="020B0503020204020204" pitchFamily="34" charset="-122"/>
                          <a:sym typeface="Arial" panose="020B0604020202020204" pitchFamily="34" charset="0"/>
                        </a:rPr>
                        <a:t>人</a:t>
                      </a:r>
                      <a:endParaRPr lang="en-US" altLang="zh-CN" sz="1600" kern="100" dirty="0" smtClean="0">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1249363" y="896035"/>
            <a:ext cx="8834437" cy="492443"/>
          </a:xfrm>
          <a:prstGeom prst="rect">
            <a:avLst/>
          </a:prstGeom>
        </p:spPr>
        <p:txBody>
          <a:bodyPr wrap="square">
            <a:spAutoFit/>
          </a:bodyPr>
          <a:lstStyle/>
          <a:p>
            <a:pPr>
              <a:buFont typeface="Wingdings" panose="05000000000000000000" pitchFamily="2" charset="2"/>
              <a:buNone/>
            </a:pPr>
            <a:r>
              <a:rPr kumimoji="1" lang="en-US" altLang="zh-CN"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2.7  </a:t>
            </a:r>
            <a:r>
              <a:rPr kumimoji="1" lang="zh-CN" altLang="en-US"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重大危险源辨识</a:t>
            </a:r>
            <a:endParaRPr kumimoji="1" lang="zh-CN" altLang="en-US" sz="2600" b="1"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7"/>
          <p:cNvSpPr>
            <a:spLocks noChangeArrowheads="1"/>
          </p:cNvSpPr>
          <p:nvPr/>
        </p:nvSpPr>
        <p:spPr bwMode="auto">
          <a:xfrm>
            <a:off x="1334293" y="1666280"/>
            <a:ext cx="3504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kumimoji="1"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kumimoji="1"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）辨识证据</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Box 5"/>
          <p:cNvSpPr txBox="1">
            <a:spLocks noChangeArrowheads="1"/>
          </p:cNvSpPr>
          <p:nvPr/>
        </p:nvSpPr>
        <p:spPr bwMode="auto">
          <a:xfrm>
            <a:off x="2082800" y="2276505"/>
            <a:ext cx="3797695" cy="400110"/>
          </a:xfrm>
          <a:prstGeom prst="rect">
            <a:avLst/>
          </a:prstGeom>
          <a:noFill/>
          <a:ln w="9525">
            <a:noFill/>
            <a:miter lim="800000"/>
          </a:ln>
          <a:effectLst/>
        </p:spPr>
        <p:txBody>
          <a:bodyPr wrap="square">
            <a:spAutoFit/>
          </a:bodyPr>
          <a:lstStyle/>
          <a:p>
            <a:pPr>
              <a:spcBef>
                <a:spcPct val="50000"/>
              </a:spcBef>
              <a:defRPr/>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物质的危险特性及其数量</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7"/>
          <p:cNvSpPr>
            <a:spLocks noChangeArrowheads="1"/>
          </p:cNvSpPr>
          <p:nvPr/>
        </p:nvSpPr>
        <p:spPr bwMode="auto">
          <a:xfrm>
            <a:off x="1372393" y="2790915"/>
            <a:ext cx="3504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kumimoji="1"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r>
              <a:rPr kumimoji="1"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）重大危险源的分类</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 Box 7"/>
          <p:cNvSpPr txBox="1">
            <a:spLocks noChangeArrowheads="1"/>
          </p:cNvSpPr>
          <p:nvPr/>
        </p:nvSpPr>
        <p:spPr bwMode="auto">
          <a:xfrm>
            <a:off x="2141538" y="3447197"/>
            <a:ext cx="495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000" dirty="0" smtClean="0">
                <a:solidFill>
                  <a:schemeClr val="bg1"/>
                </a:solidFill>
                <a:ea typeface="微软雅黑" panose="020B0503020204020204" pitchFamily="34" charset="-122"/>
                <a:sym typeface="Arial" panose="020B0604020202020204" pitchFamily="34" charset="0"/>
              </a:rPr>
              <a:t>A . </a:t>
            </a:r>
            <a:r>
              <a:rPr kumimoji="1" lang="zh-CN" altLang="en-US" sz="2000" dirty="0" smtClean="0">
                <a:solidFill>
                  <a:schemeClr val="bg1"/>
                </a:solidFill>
                <a:ea typeface="微软雅黑" panose="020B0503020204020204" pitchFamily="34" charset="-122"/>
                <a:sym typeface="Arial" panose="020B0604020202020204" pitchFamily="34" charset="0"/>
              </a:rPr>
              <a:t>生产</a:t>
            </a:r>
            <a:r>
              <a:rPr kumimoji="1" lang="zh-CN" altLang="en-US" sz="2000" dirty="0">
                <a:solidFill>
                  <a:schemeClr val="bg1"/>
                </a:solidFill>
                <a:ea typeface="微软雅黑" panose="020B0503020204020204" pitchFamily="34" charset="-122"/>
                <a:sym typeface="Arial" panose="020B0604020202020204" pitchFamily="34" charset="0"/>
              </a:rPr>
              <a:t>场所重大危险源</a:t>
            </a:r>
            <a:endParaRPr kumimoji="1" lang="zh-CN" altLang="en-US" sz="2000" dirty="0">
              <a:solidFill>
                <a:schemeClr val="bg1"/>
              </a:solidFill>
              <a:ea typeface="微软雅黑" panose="020B0503020204020204" pitchFamily="34" charset="-122"/>
              <a:sym typeface="Arial" panose="020B0604020202020204" pitchFamily="34" charset="0"/>
            </a:endParaRPr>
          </a:p>
        </p:txBody>
      </p:sp>
      <p:sp>
        <p:nvSpPr>
          <p:cNvPr id="50" name="Text Box 8"/>
          <p:cNvSpPr txBox="1">
            <a:spLocks noChangeArrowheads="1"/>
          </p:cNvSpPr>
          <p:nvPr/>
        </p:nvSpPr>
        <p:spPr bwMode="auto">
          <a:xfrm>
            <a:off x="2179638" y="3907572"/>
            <a:ext cx="495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000" dirty="0" smtClean="0">
                <a:solidFill>
                  <a:schemeClr val="bg1"/>
                </a:solidFill>
                <a:ea typeface="微软雅黑" panose="020B0503020204020204" pitchFamily="34" charset="-122"/>
                <a:sym typeface="Arial" panose="020B0604020202020204" pitchFamily="34" charset="0"/>
              </a:rPr>
              <a:t>B . </a:t>
            </a:r>
            <a:r>
              <a:rPr kumimoji="1" lang="zh-CN" altLang="en-US" sz="2000" dirty="0" smtClean="0">
                <a:solidFill>
                  <a:schemeClr val="bg1"/>
                </a:solidFill>
                <a:ea typeface="微软雅黑" panose="020B0503020204020204" pitchFamily="34" charset="-122"/>
                <a:sym typeface="Arial" panose="020B0604020202020204" pitchFamily="34" charset="0"/>
              </a:rPr>
              <a:t>贮存</a:t>
            </a:r>
            <a:r>
              <a:rPr kumimoji="1" lang="zh-CN" altLang="en-US" sz="2000" dirty="0">
                <a:solidFill>
                  <a:schemeClr val="bg1"/>
                </a:solidFill>
                <a:ea typeface="微软雅黑" panose="020B0503020204020204" pitchFamily="34" charset="-122"/>
                <a:sym typeface="Arial" panose="020B0604020202020204" pitchFamily="34" charset="0"/>
              </a:rPr>
              <a:t>区重大危险源</a:t>
            </a:r>
            <a:endParaRPr kumimoji="1" lang="zh-CN" altLang="en-US" sz="2000" dirty="0">
              <a:solidFill>
                <a:schemeClr val="bg1"/>
              </a:solidFill>
              <a:ea typeface="微软雅黑" panose="020B0503020204020204" pitchFamily="34" charset="-122"/>
              <a:sym typeface="Arial" panose="020B0604020202020204" pitchFamily="34" charset="0"/>
            </a:endParaRPr>
          </a:p>
        </p:txBody>
      </p:sp>
      <p:sp>
        <p:nvSpPr>
          <p:cNvPr id="51" name="Text Box 9"/>
          <p:cNvSpPr txBox="1">
            <a:spLocks noChangeArrowheads="1"/>
          </p:cNvSpPr>
          <p:nvPr/>
        </p:nvSpPr>
        <p:spPr bwMode="auto">
          <a:xfrm>
            <a:off x="2651126" y="4364772"/>
            <a:ext cx="4445000" cy="45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50000"/>
              </a:spcBef>
              <a:buFont typeface="Wingdings" panose="05000000000000000000" pitchFamily="2" charset="2"/>
              <a:buChar char="Ø"/>
            </a:pPr>
            <a:r>
              <a:rPr kumimoji="1" lang="en-US" altLang="zh-CN" sz="2000" dirty="0">
                <a:solidFill>
                  <a:schemeClr val="bg1"/>
                </a:solidFill>
                <a:ea typeface="微软雅黑" panose="020B0503020204020204" pitchFamily="34" charset="-122"/>
                <a:sym typeface="Arial" panose="020B0604020202020204" pitchFamily="34" charset="0"/>
              </a:rPr>
              <a:t> </a:t>
            </a:r>
            <a:r>
              <a:rPr kumimoji="1" lang="zh-CN" altLang="en-US" sz="2000" dirty="0">
                <a:solidFill>
                  <a:schemeClr val="bg1"/>
                </a:solidFill>
                <a:ea typeface="微软雅黑" panose="020B0503020204020204" pitchFamily="34" charset="-122"/>
                <a:sym typeface="Arial" panose="020B0604020202020204" pitchFamily="34" charset="0"/>
              </a:rPr>
              <a:t>爆炸性物质名称及临界量</a:t>
            </a:r>
            <a:endParaRPr kumimoji="1" lang="zh-CN" altLang="en-US" sz="2000" dirty="0">
              <a:solidFill>
                <a:schemeClr val="bg1"/>
              </a:solidFill>
              <a:ea typeface="微软雅黑" panose="020B0503020204020204" pitchFamily="34" charset="-122"/>
              <a:sym typeface="Arial" panose="020B0604020202020204" pitchFamily="34" charset="0"/>
            </a:endParaRPr>
          </a:p>
        </p:txBody>
      </p:sp>
      <p:sp>
        <p:nvSpPr>
          <p:cNvPr id="52" name="Text Box 10"/>
          <p:cNvSpPr txBox="1">
            <a:spLocks noChangeArrowheads="1"/>
          </p:cNvSpPr>
          <p:nvPr/>
        </p:nvSpPr>
        <p:spPr bwMode="auto">
          <a:xfrm>
            <a:off x="2638426" y="4841022"/>
            <a:ext cx="3822700" cy="45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50000"/>
              </a:spcBef>
              <a:buFont typeface="Wingdings" panose="05000000000000000000" pitchFamily="2" charset="2"/>
              <a:buChar char="Ø"/>
            </a:pPr>
            <a:r>
              <a:rPr kumimoji="1" lang="en-US" altLang="zh-CN" sz="2000">
                <a:solidFill>
                  <a:schemeClr val="bg1"/>
                </a:solidFill>
                <a:ea typeface="微软雅黑" panose="020B0503020204020204" pitchFamily="34" charset="-122"/>
                <a:sym typeface="Arial" panose="020B0604020202020204" pitchFamily="34" charset="0"/>
              </a:rPr>
              <a:t> </a:t>
            </a:r>
            <a:r>
              <a:rPr kumimoji="1" lang="zh-CN" altLang="en-US" sz="2000">
                <a:solidFill>
                  <a:schemeClr val="bg1"/>
                </a:solidFill>
                <a:ea typeface="微软雅黑" panose="020B0503020204020204" pitchFamily="34" charset="-122"/>
                <a:sym typeface="Arial" panose="020B0604020202020204" pitchFamily="34" charset="0"/>
              </a:rPr>
              <a:t>易燃物质名称及临界量</a:t>
            </a:r>
            <a:endParaRPr kumimoji="1" lang="zh-CN" altLang="en-US" sz="2000">
              <a:solidFill>
                <a:schemeClr val="bg1"/>
              </a:solidFill>
              <a:ea typeface="微软雅黑" panose="020B0503020204020204" pitchFamily="34" charset="-122"/>
              <a:sym typeface="Arial" panose="020B0604020202020204" pitchFamily="34" charset="0"/>
            </a:endParaRPr>
          </a:p>
        </p:txBody>
      </p:sp>
      <p:sp>
        <p:nvSpPr>
          <p:cNvPr id="53" name="Text Box 11"/>
          <p:cNvSpPr txBox="1">
            <a:spLocks noChangeArrowheads="1"/>
          </p:cNvSpPr>
          <p:nvPr/>
        </p:nvSpPr>
        <p:spPr bwMode="auto">
          <a:xfrm>
            <a:off x="2651126" y="5304572"/>
            <a:ext cx="4597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50000"/>
              </a:spcBef>
              <a:buFont typeface="Wingdings" panose="05000000000000000000" pitchFamily="2" charset="2"/>
              <a:buChar char="Ø"/>
            </a:pPr>
            <a:r>
              <a:rPr kumimoji="1" lang="en-US" altLang="zh-CN" sz="2000">
                <a:solidFill>
                  <a:schemeClr val="bg1"/>
                </a:solidFill>
                <a:ea typeface="微软雅黑" panose="020B0503020204020204" pitchFamily="34" charset="-122"/>
                <a:sym typeface="Arial" panose="020B0604020202020204" pitchFamily="34" charset="0"/>
              </a:rPr>
              <a:t> </a:t>
            </a:r>
            <a:r>
              <a:rPr kumimoji="1" lang="zh-CN" altLang="en-US" sz="2000">
                <a:solidFill>
                  <a:schemeClr val="bg1"/>
                </a:solidFill>
                <a:ea typeface="微软雅黑" panose="020B0503020204020204" pitchFamily="34" charset="-122"/>
                <a:sym typeface="Arial" panose="020B0604020202020204" pitchFamily="34" charset="0"/>
              </a:rPr>
              <a:t>活性化学物质名称及临界量</a:t>
            </a:r>
            <a:endParaRPr kumimoji="1" lang="zh-CN" altLang="en-US" sz="2000">
              <a:solidFill>
                <a:schemeClr val="bg1"/>
              </a:solidFill>
              <a:ea typeface="微软雅黑" panose="020B0503020204020204" pitchFamily="34" charset="-122"/>
              <a:sym typeface="Arial" panose="020B0604020202020204" pitchFamily="34" charset="0"/>
            </a:endParaRPr>
          </a:p>
        </p:txBody>
      </p:sp>
      <p:sp>
        <p:nvSpPr>
          <p:cNvPr id="54" name="Text Box 12"/>
          <p:cNvSpPr txBox="1">
            <a:spLocks noChangeArrowheads="1"/>
          </p:cNvSpPr>
          <p:nvPr/>
        </p:nvSpPr>
        <p:spPr bwMode="auto">
          <a:xfrm>
            <a:off x="2625726" y="5755422"/>
            <a:ext cx="3822700" cy="45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50000"/>
              </a:spcBef>
              <a:buFont typeface="Wingdings" panose="05000000000000000000" pitchFamily="2" charset="2"/>
              <a:buChar char="Ø"/>
            </a:pPr>
            <a:r>
              <a:rPr kumimoji="1" lang="en-US" altLang="zh-CN" sz="2000">
                <a:solidFill>
                  <a:schemeClr val="bg1"/>
                </a:solidFill>
                <a:ea typeface="微软雅黑" panose="020B0503020204020204" pitchFamily="34" charset="-122"/>
                <a:sym typeface="Arial" panose="020B0604020202020204" pitchFamily="34" charset="0"/>
              </a:rPr>
              <a:t> </a:t>
            </a:r>
            <a:r>
              <a:rPr kumimoji="1" lang="zh-CN" altLang="en-US" sz="2000">
                <a:solidFill>
                  <a:schemeClr val="bg1"/>
                </a:solidFill>
                <a:ea typeface="微软雅黑" panose="020B0503020204020204" pitchFamily="34" charset="-122"/>
                <a:sym typeface="Arial" panose="020B0604020202020204" pitchFamily="34" charset="0"/>
              </a:rPr>
              <a:t>有毒物质名称及临界量</a:t>
            </a:r>
            <a:endParaRPr kumimoji="1" lang="zh-CN" altLang="en-US" sz="2000">
              <a:solidFill>
                <a:schemeClr val="bg1"/>
              </a:solidFill>
              <a:ea typeface="微软雅黑" panose="020B0503020204020204" pitchFamily="34" charset="-122"/>
              <a:sym typeface="Arial" panose="020B0604020202020204" pitchFamily="34" charset="0"/>
            </a:endParaRPr>
          </a:p>
        </p:txBody>
      </p:sp>
      <p:sp>
        <p:nvSpPr>
          <p:cNvPr id="55"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1461293" y="1127215"/>
            <a:ext cx="3504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kumimoji="1"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3</a:t>
            </a:r>
            <a:r>
              <a:rPr kumimoji="1"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）重大危险源</a:t>
            </a: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类别</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Text Box 5"/>
          <p:cNvSpPr txBox="1">
            <a:spLocks noChangeArrowheads="1"/>
          </p:cNvSpPr>
          <p:nvPr/>
        </p:nvSpPr>
        <p:spPr bwMode="auto">
          <a:xfrm>
            <a:off x="2034382" y="2127221"/>
            <a:ext cx="3890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Wingdings" panose="05000000000000000000" pitchFamily="2" charset="2"/>
              <a:buNone/>
            </a:pPr>
            <a:r>
              <a:rPr kumimoji="1" lang="en-US" altLang="zh-CN" sz="2000" dirty="0" smtClean="0">
                <a:solidFill>
                  <a:schemeClr val="bg1"/>
                </a:solidFill>
                <a:ea typeface="微软雅黑" panose="020B0503020204020204" pitchFamily="34" charset="-122"/>
                <a:sym typeface="Arial" panose="020B0604020202020204" pitchFamily="34" charset="0"/>
              </a:rPr>
              <a:t>*  </a:t>
            </a:r>
            <a:r>
              <a:rPr kumimoji="1" lang="en-US" altLang="zh-CN" sz="2400" b="1" dirty="0" smtClean="0">
                <a:solidFill>
                  <a:srgbClr val="F7B902"/>
                </a:solidFill>
                <a:ea typeface="微软雅黑" panose="020B0503020204020204" pitchFamily="34" charset="-122"/>
                <a:sym typeface="Arial" panose="020B0604020202020204" pitchFamily="34" charset="0"/>
              </a:rPr>
              <a:t>26</a:t>
            </a:r>
            <a:r>
              <a:rPr kumimoji="1" lang="zh-CN" altLang="en-US" sz="2000" dirty="0">
                <a:solidFill>
                  <a:schemeClr val="bg1"/>
                </a:solidFill>
                <a:ea typeface="微软雅黑" panose="020B0503020204020204" pitchFamily="34" charset="-122"/>
                <a:sym typeface="Arial" panose="020B0604020202020204" pitchFamily="34" charset="0"/>
              </a:rPr>
              <a:t>种爆炸性物质</a:t>
            </a:r>
            <a:endParaRPr kumimoji="1" lang="zh-CN" altLang="en-US" sz="2000" dirty="0">
              <a:solidFill>
                <a:schemeClr val="bg1"/>
              </a:solidFill>
              <a:ea typeface="微软雅黑" panose="020B0503020204020204" pitchFamily="34" charset="-122"/>
              <a:sym typeface="Arial" panose="020B0604020202020204" pitchFamily="34" charset="0"/>
            </a:endParaRPr>
          </a:p>
        </p:txBody>
      </p:sp>
      <p:sp>
        <p:nvSpPr>
          <p:cNvPr id="4" name="Text Box 6"/>
          <p:cNvSpPr txBox="1">
            <a:spLocks noChangeArrowheads="1"/>
          </p:cNvSpPr>
          <p:nvPr/>
        </p:nvSpPr>
        <p:spPr bwMode="auto">
          <a:xfrm>
            <a:off x="2034382" y="2673321"/>
            <a:ext cx="3009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Wingdings" panose="05000000000000000000" pitchFamily="2" charset="2"/>
              <a:buNone/>
            </a:pPr>
            <a:r>
              <a:rPr kumimoji="1" lang="en-US" altLang="zh-CN" sz="2000" dirty="0" smtClean="0">
                <a:solidFill>
                  <a:schemeClr val="bg1"/>
                </a:solidFill>
                <a:ea typeface="微软雅黑" panose="020B0503020204020204" pitchFamily="34" charset="-122"/>
                <a:sym typeface="Arial" panose="020B0604020202020204" pitchFamily="34" charset="0"/>
              </a:rPr>
              <a:t>*  </a:t>
            </a:r>
            <a:r>
              <a:rPr kumimoji="1" lang="en-US" altLang="zh-CN" sz="2400" b="1" dirty="0" smtClean="0">
                <a:solidFill>
                  <a:srgbClr val="F7B902"/>
                </a:solidFill>
                <a:ea typeface="微软雅黑" panose="020B0503020204020204" pitchFamily="34" charset="-122"/>
                <a:sym typeface="Arial" panose="020B0604020202020204" pitchFamily="34" charset="0"/>
              </a:rPr>
              <a:t>34</a:t>
            </a:r>
            <a:r>
              <a:rPr kumimoji="1" lang="zh-CN" altLang="en-US" sz="2000" dirty="0">
                <a:solidFill>
                  <a:schemeClr val="bg1"/>
                </a:solidFill>
                <a:ea typeface="微软雅黑" panose="020B0503020204020204" pitchFamily="34" charset="-122"/>
                <a:sym typeface="Arial" panose="020B0604020202020204" pitchFamily="34" charset="0"/>
              </a:rPr>
              <a:t>种易燃物质</a:t>
            </a:r>
            <a:endParaRPr kumimoji="1" lang="zh-CN" altLang="en-US" sz="2000" dirty="0">
              <a:solidFill>
                <a:schemeClr val="bg1"/>
              </a:solidFill>
              <a:ea typeface="微软雅黑" panose="020B0503020204020204" pitchFamily="34" charset="-122"/>
              <a:sym typeface="Arial" panose="020B0604020202020204" pitchFamily="34" charset="0"/>
            </a:endParaRPr>
          </a:p>
        </p:txBody>
      </p:sp>
      <p:sp>
        <p:nvSpPr>
          <p:cNvPr id="5" name="Text Box 7"/>
          <p:cNvSpPr txBox="1">
            <a:spLocks noChangeArrowheads="1"/>
          </p:cNvSpPr>
          <p:nvPr/>
        </p:nvSpPr>
        <p:spPr bwMode="auto">
          <a:xfrm>
            <a:off x="2034382" y="3247996"/>
            <a:ext cx="3568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Wingdings" panose="05000000000000000000" pitchFamily="2" charset="2"/>
              <a:buNone/>
            </a:pPr>
            <a:r>
              <a:rPr kumimoji="1" lang="en-US" altLang="zh-CN" sz="2000" dirty="0" smtClean="0">
                <a:solidFill>
                  <a:schemeClr val="bg1"/>
                </a:solidFill>
                <a:ea typeface="微软雅黑" panose="020B0503020204020204" pitchFamily="34" charset="-122"/>
                <a:sym typeface="Arial" panose="020B0604020202020204" pitchFamily="34" charset="0"/>
              </a:rPr>
              <a:t>*  </a:t>
            </a:r>
            <a:r>
              <a:rPr kumimoji="1" lang="en-US" altLang="zh-CN" sz="2400" b="1" dirty="0" smtClean="0">
                <a:solidFill>
                  <a:srgbClr val="F7B902"/>
                </a:solidFill>
                <a:ea typeface="微软雅黑" panose="020B0503020204020204" pitchFamily="34" charset="-122"/>
                <a:sym typeface="Arial" panose="020B0604020202020204" pitchFamily="34" charset="0"/>
              </a:rPr>
              <a:t>21</a:t>
            </a:r>
            <a:r>
              <a:rPr kumimoji="1" lang="zh-CN" altLang="en-US" sz="2000" dirty="0">
                <a:solidFill>
                  <a:schemeClr val="bg1"/>
                </a:solidFill>
                <a:ea typeface="微软雅黑" panose="020B0503020204020204" pitchFamily="34" charset="-122"/>
                <a:sym typeface="Arial" panose="020B0604020202020204" pitchFamily="34" charset="0"/>
              </a:rPr>
              <a:t>种活性化学物质</a:t>
            </a:r>
            <a:endParaRPr kumimoji="1" lang="zh-CN" altLang="en-US" sz="2000" dirty="0">
              <a:solidFill>
                <a:schemeClr val="bg1"/>
              </a:solidFill>
              <a:ea typeface="微软雅黑" panose="020B0503020204020204" pitchFamily="34" charset="-122"/>
              <a:sym typeface="Arial" panose="020B0604020202020204" pitchFamily="34" charset="0"/>
            </a:endParaRPr>
          </a:p>
        </p:txBody>
      </p:sp>
      <p:sp>
        <p:nvSpPr>
          <p:cNvPr id="6" name="Text Box 8"/>
          <p:cNvSpPr txBox="1">
            <a:spLocks noChangeArrowheads="1"/>
          </p:cNvSpPr>
          <p:nvPr/>
        </p:nvSpPr>
        <p:spPr bwMode="auto">
          <a:xfrm>
            <a:off x="2034382" y="3832196"/>
            <a:ext cx="3009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Wingdings" panose="05000000000000000000" pitchFamily="2" charset="2"/>
              <a:buNone/>
            </a:pPr>
            <a:r>
              <a:rPr kumimoji="1" lang="en-US" altLang="zh-CN" sz="2000" dirty="0" smtClean="0">
                <a:solidFill>
                  <a:schemeClr val="bg1"/>
                </a:solidFill>
                <a:ea typeface="微软雅黑" panose="020B0503020204020204" pitchFamily="34" charset="-122"/>
                <a:sym typeface="Arial" panose="020B0604020202020204" pitchFamily="34" charset="0"/>
              </a:rPr>
              <a:t>* </a:t>
            </a:r>
            <a:r>
              <a:rPr kumimoji="1" lang="en-US" altLang="zh-CN" sz="2400" b="1" dirty="0" smtClean="0">
                <a:solidFill>
                  <a:srgbClr val="F7B902"/>
                </a:solidFill>
                <a:ea typeface="微软雅黑" panose="020B0503020204020204" pitchFamily="34" charset="-122"/>
                <a:sym typeface="Arial" panose="020B0604020202020204" pitchFamily="34" charset="0"/>
              </a:rPr>
              <a:t> 61</a:t>
            </a:r>
            <a:r>
              <a:rPr kumimoji="1" lang="zh-CN" altLang="en-US" sz="2000" dirty="0">
                <a:solidFill>
                  <a:schemeClr val="bg1"/>
                </a:solidFill>
                <a:ea typeface="微软雅黑" panose="020B0503020204020204" pitchFamily="34" charset="-122"/>
                <a:sym typeface="Arial" panose="020B0604020202020204" pitchFamily="34" charset="0"/>
              </a:rPr>
              <a:t>种有毒物质</a:t>
            </a:r>
            <a:endParaRPr kumimoji="1" lang="zh-CN" altLang="en-US" sz="2000" dirty="0">
              <a:solidFill>
                <a:schemeClr val="bg1"/>
              </a:solidFill>
              <a:ea typeface="微软雅黑" panose="020B0503020204020204" pitchFamily="34" charset="-122"/>
              <a:sym typeface="Arial" panose="020B0604020202020204" pitchFamily="34" charset="0"/>
            </a:endParaRPr>
          </a:p>
        </p:txBody>
      </p:sp>
      <p:sp>
        <p:nvSpPr>
          <p:cNvPr id="7" name="Text Box 4"/>
          <p:cNvSpPr txBox="1">
            <a:spLocks noChangeArrowheads="1"/>
          </p:cNvSpPr>
          <p:nvPr/>
        </p:nvSpPr>
        <p:spPr bwMode="auto">
          <a:xfrm>
            <a:off x="6040438" y="1065947"/>
            <a:ext cx="4191000" cy="52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50000"/>
              </a:spcBef>
              <a:buFont typeface="Wingdings" panose="05000000000000000000" pitchFamily="2" charset="2"/>
              <a:buNone/>
            </a:pPr>
            <a:r>
              <a:rPr kumimoji="1" lang="zh-CN" altLang="en-US" sz="2400" b="1" dirty="0" smtClean="0">
                <a:solidFill>
                  <a:schemeClr val="bg1"/>
                </a:solidFill>
                <a:ea typeface="微软雅黑" panose="020B0503020204020204" pitchFamily="34" charset="-122"/>
                <a:sym typeface="Arial" panose="020B0604020202020204" pitchFamily="34" charset="0"/>
              </a:rPr>
              <a:t>（</a:t>
            </a:r>
            <a:r>
              <a:rPr kumimoji="1" lang="en-US" altLang="zh-CN" sz="2400" b="1" dirty="0" smtClean="0">
                <a:solidFill>
                  <a:schemeClr val="bg1"/>
                </a:solidFill>
                <a:ea typeface="微软雅黑" panose="020B0503020204020204" pitchFamily="34" charset="-122"/>
                <a:sym typeface="Arial" panose="020B0604020202020204" pitchFamily="34" charset="0"/>
              </a:rPr>
              <a:t>4</a:t>
            </a:r>
            <a:r>
              <a:rPr kumimoji="1" lang="zh-CN" altLang="en-US" sz="2400" b="1" dirty="0" smtClean="0">
                <a:solidFill>
                  <a:schemeClr val="bg1"/>
                </a:solidFill>
                <a:ea typeface="微软雅黑" panose="020B0503020204020204" pitchFamily="34" charset="-122"/>
                <a:sym typeface="Arial" panose="020B0604020202020204" pitchFamily="34" charset="0"/>
              </a:rPr>
              <a:t>）重大</a:t>
            </a:r>
            <a:r>
              <a:rPr kumimoji="1" lang="zh-CN" altLang="en-US" sz="2400" b="1" dirty="0">
                <a:solidFill>
                  <a:schemeClr val="bg1"/>
                </a:solidFill>
                <a:ea typeface="微软雅黑" panose="020B0503020204020204" pitchFamily="34" charset="-122"/>
                <a:sym typeface="Arial" panose="020B0604020202020204" pitchFamily="34" charset="0"/>
              </a:rPr>
              <a:t>危险源辨识方法</a:t>
            </a:r>
            <a:endParaRPr kumimoji="1" lang="zh-CN" altLang="en-US" sz="2400" b="1" dirty="0">
              <a:solidFill>
                <a:schemeClr val="bg1"/>
              </a:solidFill>
              <a:ea typeface="微软雅黑" panose="020B0503020204020204" pitchFamily="34" charset="-122"/>
              <a:sym typeface="Arial" panose="020B0604020202020204" pitchFamily="34" charset="0"/>
            </a:endParaRPr>
          </a:p>
        </p:txBody>
      </p:sp>
      <p:sp>
        <p:nvSpPr>
          <p:cNvPr id="8" name="Text Box 5"/>
          <p:cNvSpPr txBox="1">
            <a:spLocks noChangeArrowheads="1"/>
          </p:cNvSpPr>
          <p:nvPr/>
        </p:nvSpPr>
        <p:spPr bwMode="auto">
          <a:xfrm>
            <a:off x="6103938" y="2205772"/>
            <a:ext cx="3009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Wingdings" panose="05000000000000000000" pitchFamily="2" charset="2"/>
              <a:buNone/>
            </a:pPr>
            <a:r>
              <a:rPr kumimoji="1" lang="zh-CN" altLang="en-US" sz="2000" dirty="0">
                <a:solidFill>
                  <a:schemeClr val="bg1"/>
                </a:solidFill>
                <a:ea typeface="微软雅黑" panose="020B0503020204020204" pitchFamily="34" charset="-122"/>
                <a:sym typeface="Arial" panose="020B0604020202020204" pitchFamily="34" charset="0"/>
              </a:rPr>
              <a:t>（</a:t>
            </a:r>
            <a:r>
              <a:rPr kumimoji="1" lang="en-US" altLang="zh-CN" sz="2000" dirty="0">
                <a:solidFill>
                  <a:schemeClr val="bg1"/>
                </a:solidFill>
                <a:ea typeface="微软雅黑" panose="020B0503020204020204" pitchFamily="34" charset="-122"/>
                <a:sym typeface="Arial" panose="020B0604020202020204" pitchFamily="34" charset="0"/>
              </a:rPr>
              <a:t>1</a:t>
            </a:r>
            <a:r>
              <a:rPr kumimoji="1" lang="zh-CN" altLang="en-US" sz="2000" dirty="0">
                <a:solidFill>
                  <a:schemeClr val="bg1"/>
                </a:solidFill>
                <a:ea typeface="微软雅黑" panose="020B0503020204020204" pitchFamily="34" charset="-122"/>
                <a:sym typeface="Arial" panose="020B0604020202020204" pitchFamily="34" charset="0"/>
              </a:rPr>
              <a:t>）单一物质存贮</a:t>
            </a:r>
            <a:endParaRPr kumimoji="1" lang="zh-CN" altLang="en-US" sz="2000" dirty="0">
              <a:solidFill>
                <a:schemeClr val="bg1"/>
              </a:solidFill>
              <a:ea typeface="微软雅黑" panose="020B0503020204020204" pitchFamily="34" charset="-122"/>
              <a:sym typeface="Arial" panose="020B0604020202020204" pitchFamily="34" charset="0"/>
            </a:endParaRPr>
          </a:p>
        </p:txBody>
      </p:sp>
      <p:sp>
        <p:nvSpPr>
          <p:cNvPr id="9" name="Text Box 6"/>
          <p:cNvSpPr txBox="1">
            <a:spLocks noChangeArrowheads="1"/>
          </p:cNvSpPr>
          <p:nvPr/>
        </p:nvSpPr>
        <p:spPr bwMode="auto">
          <a:xfrm>
            <a:off x="6103938" y="2713772"/>
            <a:ext cx="3856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Wingdings" panose="05000000000000000000" pitchFamily="2" charset="2"/>
              <a:buNone/>
            </a:pPr>
            <a:r>
              <a:rPr kumimoji="1" lang="zh-CN" altLang="en-US" sz="2000" dirty="0">
                <a:solidFill>
                  <a:schemeClr val="bg1"/>
                </a:solidFill>
                <a:ea typeface="微软雅黑" panose="020B0503020204020204" pitchFamily="34" charset="-122"/>
                <a:sym typeface="Arial" panose="020B0604020202020204" pitchFamily="34" charset="0"/>
              </a:rPr>
              <a:t>（</a:t>
            </a:r>
            <a:r>
              <a:rPr kumimoji="1" lang="en-US" altLang="zh-CN" sz="2000" dirty="0">
                <a:solidFill>
                  <a:schemeClr val="bg1"/>
                </a:solidFill>
                <a:ea typeface="微软雅黑" panose="020B0503020204020204" pitchFamily="34" charset="-122"/>
                <a:sym typeface="Arial" panose="020B0604020202020204" pitchFamily="34" charset="0"/>
              </a:rPr>
              <a:t>2</a:t>
            </a:r>
            <a:r>
              <a:rPr kumimoji="1" lang="zh-CN" altLang="en-US" sz="2000" dirty="0">
                <a:solidFill>
                  <a:schemeClr val="bg1"/>
                </a:solidFill>
                <a:ea typeface="微软雅黑" panose="020B0503020204020204" pitchFamily="34" charset="-122"/>
                <a:sym typeface="Arial" panose="020B0604020202020204" pitchFamily="34" charset="0"/>
              </a:rPr>
              <a:t>）多种物质混合存贮</a:t>
            </a:r>
            <a:endParaRPr kumimoji="1" lang="zh-CN" altLang="en-US" sz="2000" dirty="0">
              <a:solidFill>
                <a:schemeClr val="bg1"/>
              </a:solidFill>
              <a:ea typeface="微软雅黑" panose="020B0503020204020204" pitchFamily="34" charset="-122"/>
              <a:sym typeface="Arial" panose="020B0604020202020204" pitchFamily="34" charset="0"/>
            </a:endParaRPr>
          </a:p>
        </p:txBody>
      </p:sp>
      <p:grpSp>
        <p:nvGrpSpPr>
          <p:cNvPr id="10" name="Group 7"/>
          <p:cNvGrpSpPr/>
          <p:nvPr/>
        </p:nvGrpSpPr>
        <p:grpSpPr bwMode="auto">
          <a:xfrm>
            <a:off x="6276976" y="3301147"/>
            <a:ext cx="3252787" cy="768350"/>
            <a:chOff x="1152" y="2264"/>
            <a:chExt cx="2049" cy="484"/>
          </a:xfrm>
        </p:grpSpPr>
        <p:grpSp>
          <p:nvGrpSpPr>
            <p:cNvPr id="11" name="Group 8"/>
            <p:cNvGrpSpPr/>
            <p:nvPr/>
          </p:nvGrpSpPr>
          <p:grpSpPr bwMode="auto">
            <a:xfrm>
              <a:off x="1152" y="2264"/>
              <a:ext cx="408" cy="484"/>
              <a:chOff x="1152" y="2264"/>
              <a:chExt cx="408" cy="484"/>
            </a:xfrm>
          </p:grpSpPr>
          <p:sp>
            <p:nvSpPr>
              <p:cNvPr id="28" name="Rectangle 9"/>
              <p:cNvSpPr>
                <a:spLocks noChangeArrowheads="1"/>
              </p:cNvSpPr>
              <p:nvPr/>
            </p:nvSpPr>
            <p:spPr bwMode="auto">
              <a:xfrm>
                <a:off x="1152" y="2496"/>
                <a:ext cx="34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rPr>
                  <a:t>Q1</a:t>
                </a:r>
                <a:endParaRPr kumimoji="1"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10"/>
              <p:cNvSpPr>
                <a:spLocks noChangeArrowheads="1"/>
              </p:cNvSpPr>
              <p:nvPr/>
            </p:nvSpPr>
            <p:spPr bwMode="auto">
              <a:xfrm>
                <a:off x="1152" y="2264"/>
                <a:ext cx="29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rPr>
                  <a:t>q1</a:t>
                </a:r>
                <a:endParaRPr kumimoji="1"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Line 11"/>
              <p:cNvSpPr>
                <a:spLocks noChangeShapeType="1"/>
              </p:cNvSpPr>
              <p:nvPr/>
            </p:nvSpPr>
            <p:spPr bwMode="auto">
              <a:xfrm>
                <a:off x="1176" y="2528"/>
                <a:ext cx="192" cy="0"/>
              </a:xfrm>
              <a:prstGeom prst="line">
                <a:avLst/>
              </a:prstGeom>
            </p:spPr>
            <p:style>
              <a:lnRef idx="1">
                <a:schemeClr val="accent4"/>
              </a:lnRef>
              <a:fillRef idx="0">
                <a:schemeClr val="accent4"/>
              </a:fillRef>
              <a:effectRef idx="0">
                <a:schemeClr val="accent4"/>
              </a:effectRef>
              <a:fontRef idx="minor">
                <a:schemeClr val="tx1"/>
              </a:fontRef>
            </p:style>
            <p:txBody>
              <a:bodyPr wrap="none"/>
              <a:lstStyle/>
              <a:p>
                <a:endPar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Line 12"/>
              <p:cNvSpPr>
                <a:spLocks noChangeShapeType="1"/>
              </p:cNvSpPr>
              <p:nvPr/>
            </p:nvSpPr>
            <p:spPr bwMode="auto">
              <a:xfrm>
                <a:off x="1416" y="2528"/>
                <a:ext cx="144" cy="0"/>
              </a:xfrm>
              <a:prstGeom prst="line">
                <a:avLst/>
              </a:prstGeom>
            </p:spPr>
            <p:style>
              <a:lnRef idx="1">
                <a:schemeClr val="accent4"/>
              </a:lnRef>
              <a:fillRef idx="0">
                <a:schemeClr val="accent4"/>
              </a:fillRef>
              <a:effectRef idx="0">
                <a:schemeClr val="accent4"/>
              </a:effectRef>
              <a:fontRef idx="minor">
                <a:schemeClr val="tx1"/>
              </a:fontRef>
            </p:style>
            <p:txBody>
              <a:bodyPr wrap="none"/>
              <a:lstStyle/>
              <a:p>
                <a:endPar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Line 13"/>
              <p:cNvSpPr>
                <a:spLocks noChangeShapeType="1"/>
              </p:cNvSpPr>
              <p:nvPr/>
            </p:nvSpPr>
            <p:spPr bwMode="auto">
              <a:xfrm>
                <a:off x="1480" y="2480"/>
                <a:ext cx="0" cy="96"/>
              </a:xfrm>
              <a:prstGeom prst="line">
                <a:avLst/>
              </a:prstGeom>
            </p:spPr>
            <p:style>
              <a:lnRef idx="1">
                <a:schemeClr val="accent4"/>
              </a:lnRef>
              <a:fillRef idx="0">
                <a:schemeClr val="accent4"/>
              </a:fillRef>
              <a:effectRef idx="0">
                <a:schemeClr val="accent4"/>
              </a:effectRef>
              <a:fontRef idx="minor">
                <a:schemeClr val="tx1"/>
              </a:fontRef>
            </p:style>
            <p:txBody>
              <a:bodyPr wrap="none"/>
              <a:lstStyle/>
              <a:p>
                <a:endPar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4"/>
            <p:cNvGrpSpPr/>
            <p:nvPr/>
          </p:nvGrpSpPr>
          <p:grpSpPr bwMode="auto">
            <a:xfrm>
              <a:off x="1600" y="2264"/>
              <a:ext cx="408" cy="484"/>
              <a:chOff x="1152" y="2264"/>
              <a:chExt cx="408" cy="484"/>
            </a:xfrm>
          </p:grpSpPr>
          <p:sp>
            <p:nvSpPr>
              <p:cNvPr id="23" name="Rectangle 15"/>
              <p:cNvSpPr>
                <a:spLocks noChangeArrowheads="1"/>
              </p:cNvSpPr>
              <p:nvPr/>
            </p:nvSpPr>
            <p:spPr bwMode="auto">
              <a:xfrm>
                <a:off x="1152" y="2496"/>
                <a:ext cx="34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Q2</a:t>
                </a:r>
                <a:endParaRPr kumimoji="1"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16"/>
              <p:cNvSpPr>
                <a:spLocks noChangeArrowheads="1"/>
              </p:cNvSpPr>
              <p:nvPr/>
            </p:nvSpPr>
            <p:spPr bwMode="auto">
              <a:xfrm>
                <a:off x="1152" y="2264"/>
                <a:ext cx="29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rPr>
                  <a:t>q2</a:t>
                </a:r>
                <a:endParaRPr kumimoji="1"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Line 17"/>
              <p:cNvSpPr>
                <a:spLocks noChangeShapeType="1"/>
              </p:cNvSpPr>
              <p:nvPr/>
            </p:nvSpPr>
            <p:spPr bwMode="auto">
              <a:xfrm>
                <a:off x="1176" y="2528"/>
                <a:ext cx="192" cy="0"/>
              </a:xfrm>
              <a:prstGeom prst="line">
                <a:avLst/>
              </a:prstGeom>
            </p:spPr>
            <p:style>
              <a:lnRef idx="1">
                <a:schemeClr val="accent4"/>
              </a:lnRef>
              <a:fillRef idx="0">
                <a:schemeClr val="accent4"/>
              </a:fillRef>
              <a:effectRef idx="0">
                <a:schemeClr val="accent4"/>
              </a:effectRef>
              <a:fontRef idx="minor">
                <a:schemeClr val="tx1"/>
              </a:fontRef>
            </p:style>
            <p:txBody>
              <a:bodyPr wrap="none"/>
              <a:lstStyle/>
              <a:p>
                <a:endPar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Line 18"/>
              <p:cNvSpPr>
                <a:spLocks noChangeShapeType="1"/>
              </p:cNvSpPr>
              <p:nvPr/>
            </p:nvSpPr>
            <p:spPr bwMode="auto">
              <a:xfrm>
                <a:off x="1416" y="2528"/>
                <a:ext cx="144" cy="0"/>
              </a:xfrm>
              <a:prstGeom prst="line">
                <a:avLst/>
              </a:prstGeom>
            </p:spPr>
            <p:style>
              <a:lnRef idx="1">
                <a:schemeClr val="accent4"/>
              </a:lnRef>
              <a:fillRef idx="0">
                <a:schemeClr val="accent4"/>
              </a:fillRef>
              <a:effectRef idx="0">
                <a:schemeClr val="accent4"/>
              </a:effectRef>
              <a:fontRef idx="minor">
                <a:schemeClr val="tx1"/>
              </a:fontRef>
            </p:style>
            <p:txBody>
              <a:bodyPr wrap="none"/>
              <a:lstStyle/>
              <a:p>
                <a:endPar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Line 19"/>
              <p:cNvSpPr>
                <a:spLocks noChangeShapeType="1"/>
              </p:cNvSpPr>
              <p:nvPr/>
            </p:nvSpPr>
            <p:spPr bwMode="auto">
              <a:xfrm>
                <a:off x="1480" y="2480"/>
                <a:ext cx="0" cy="96"/>
              </a:xfrm>
              <a:prstGeom prst="line">
                <a:avLst/>
              </a:prstGeom>
            </p:spPr>
            <p:style>
              <a:lnRef idx="1">
                <a:schemeClr val="accent4"/>
              </a:lnRef>
              <a:fillRef idx="0">
                <a:schemeClr val="accent4"/>
              </a:fillRef>
              <a:effectRef idx="0">
                <a:schemeClr val="accent4"/>
              </a:effectRef>
              <a:fontRef idx="minor">
                <a:schemeClr val="tx1"/>
              </a:fontRef>
            </p:style>
            <p:txBody>
              <a:bodyPr wrap="none"/>
              <a:lstStyle/>
              <a:p>
                <a:endPar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Line 20"/>
            <p:cNvSpPr>
              <a:spLocks noChangeShapeType="1"/>
            </p:cNvSpPr>
            <p:nvPr/>
          </p:nvSpPr>
          <p:spPr bwMode="auto">
            <a:xfrm>
              <a:off x="2048" y="2528"/>
              <a:ext cx="384" cy="0"/>
            </a:xfrm>
            <a:prstGeom prst="line">
              <a:avLst/>
            </a:prstGeom>
          </p:spPr>
          <p:style>
            <a:lnRef idx="1">
              <a:schemeClr val="accent4"/>
            </a:lnRef>
            <a:fillRef idx="0">
              <a:schemeClr val="accent4"/>
            </a:fillRef>
            <a:effectRef idx="0">
              <a:schemeClr val="accent4"/>
            </a:effectRef>
            <a:fontRef idx="minor">
              <a:schemeClr val="tx1"/>
            </a:fontRef>
          </p:style>
          <p:txBody>
            <a:bodyPr wrap="none"/>
            <a:lstStyle/>
            <a:p>
              <a:endPar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4" name="Group 21"/>
            <p:cNvGrpSpPr/>
            <p:nvPr/>
          </p:nvGrpSpPr>
          <p:grpSpPr bwMode="auto">
            <a:xfrm>
              <a:off x="2635" y="2264"/>
              <a:ext cx="331" cy="484"/>
              <a:chOff x="2464" y="2264"/>
              <a:chExt cx="331" cy="484"/>
            </a:xfrm>
          </p:grpSpPr>
          <p:sp>
            <p:nvSpPr>
              <p:cNvPr id="20" name="Rectangle 22"/>
              <p:cNvSpPr>
                <a:spLocks noChangeArrowheads="1"/>
              </p:cNvSpPr>
              <p:nvPr/>
            </p:nvSpPr>
            <p:spPr bwMode="auto">
              <a:xfrm>
                <a:off x="2464" y="2496"/>
                <a:ext cx="33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rPr>
                  <a:t>Qn</a:t>
                </a:r>
                <a:endParaRPr kumimoji="1"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3"/>
              <p:cNvSpPr>
                <a:spLocks noChangeArrowheads="1"/>
              </p:cNvSpPr>
              <p:nvPr/>
            </p:nvSpPr>
            <p:spPr bwMode="auto">
              <a:xfrm>
                <a:off x="2464" y="2264"/>
                <a:ext cx="29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rPr>
                  <a:t>qn</a:t>
                </a:r>
                <a:endParaRPr kumimoji="1"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Line 24"/>
              <p:cNvSpPr>
                <a:spLocks noChangeShapeType="1"/>
              </p:cNvSpPr>
              <p:nvPr/>
            </p:nvSpPr>
            <p:spPr bwMode="auto">
              <a:xfrm>
                <a:off x="2488" y="2528"/>
                <a:ext cx="192" cy="0"/>
              </a:xfrm>
              <a:prstGeom prst="line">
                <a:avLst/>
              </a:prstGeom>
            </p:spPr>
            <p:style>
              <a:lnRef idx="1">
                <a:schemeClr val="accent4"/>
              </a:lnRef>
              <a:fillRef idx="0">
                <a:schemeClr val="accent4"/>
              </a:fillRef>
              <a:effectRef idx="0">
                <a:schemeClr val="accent4"/>
              </a:effectRef>
              <a:fontRef idx="minor">
                <a:schemeClr val="tx1"/>
              </a:fontRef>
            </p:style>
            <p:txBody>
              <a:bodyPr wrap="none"/>
              <a:lstStyle/>
              <a:p>
                <a:endPar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25"/>
            <p:cNvGrpSpPr/>
            <p:nvPr/>
          </p:nvGrpSpPr>
          <p:grpSpPr bwMode="auto">
            <a:xfrm>
              <a:off x="2464" y="2480"/>
              <a:ext cx="144" cy="96"/>
              <a:chOff x="1512" y="3200"/>
              <a:chExt cx="144" cy="96"/>
            </a:xfrm>
          </p:grpSpPr>
          <p:sp>
            <p:nvSpPr>
              <p:cNvPr id="18" name="Line 26"/>
              <p:cNvSpPr>
                <a:spLocks noChangeShapeType="1"/>
              </p:cNvSpPr>
              <p:nvPr/>
            </p:nvSpPr>
            <p:spPr bwMode="auto">
              <a:xfrm>
                <a:off x="1512" y="3248"/>
                <a:ext cx="144" cy="0"/>
              </a:xfrm>
              <a:prstGeom prst="line">
                <a:avLst/>
              </a:prstGeom>
            </p:spPr>
            <p:style>
              <a:lnRef idx="1">
                <a:schemeClr val="accent4"/>
              </a:lnRef>
              <a:fillRef idx="0">
                <a:schemeClr val="accent4"/>
              </a:fillRef>
              <a:effectRef idx="0">
                <a:schemeClr val="accent4"/>
              </a:effectRef>
              <a:fontRef idx="minor">
                <a:schemeClr val="tx1"/>
              </a:fontRef>
            </p:style>
            <p:txBody>
              <a:bodyPr wrap="none"/>
              <a:lstStyle/>
              <a:p>
                <a:endPar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Line 27"/>
              <p:cNvSpPr>
                <a:spLocks noChangeShapeType="1"/>
              </p:cNvSpPr>
              <p:nvPr/>
            </p:nvSpPr>
            <p:spPr bwMode="auto">
              <a:xfrm>
                <a:off x="1576" y="3200"/>
                <a:ext cx="0" cy="96"/>
              </a:xfrm>
              <a:prstGeom prst="line">
                <a:avLst/>
              </a:prstGeom>
            </p:spPr>
            <p:style>
              <a:lnRef idx="1">
                <a:schemeClr val="accent4"/>
              </a:lnRef>
              <a:fillRef idx="0">
                <a:schemeClr val="accent4"/>
              </a:fillRef>
              <a:effectRef idx="0">
                <a:schemeClr val="accent4"/>
              </a:effectRef>
              <a:fontRef idx="minor">
                <a:schemeClr val="tx1"/>
              </a:fontRef>
            </p:style>
            <p:txBody>
              <a:bodyPr wrap="none"/>
              <a:lstStyle/>
              <a:p>
                <a:endPar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Rectangle 28"/>
            <p:cNvSpPr>
              <a:spLocks noChangeArrowheads="1"/>
            </p:cNvSpPr>
            <p:nvPr/>
          </p:nvSpPr>
          <p:spPr bwMode="auto">
            <a:xfrm>
              <a:off x="2814" y="2392"/>
              <a:ext cx="2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kumimoji="1"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29"/>
            <p:cNvSpPr>
              <a:spLocks noChangeArrowheads="1"/>
            </p:cNvSpPr>
            <p:nvPr/>
          </p:nvSpPr>
          <p:spPr bwMode="auto">
            <a:xfrm>
              <a:off x="2990" y="2384"/>
              <a:ext cx="21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kumimoji="1"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1249363" y="896035"/>
            <a:ext cx="8834437" cy="492443"/>
          </a:xfrm>
          <a:prstGeom prst="rect">
            <a:avLst/>
          </a:prstGeom>
        </p:spPr>
        <p:txBody>
          <a:bodyPr wrap="square">
            <a:spAutoFit/>
          </a:bodyPr>
          <a:lstStyle/>
          <a:p>
            <a:pPr>
              <a:buFont typeface="Wingdings" panose="05000000000000000000" pitchFamily="2" charset="2"/>
              <a:buNone/>
            </a:pPr>
            <a:r>
              <a:rPr kumimoji="1" lang="en-US" altLang="zh-CN"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2.8  </a:t>
            </a:r>
            <a:r>
              <a:rPr kumimoji="1" lang="zh-CN" altLang="en-US"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危险、有害因素辨识方法</a:t>
            </a:r>
            <a:endParaRPr kumimoji="1" lang="zh-CN" altLang="en-US" sz="2600" b="1"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Box 5"/>
          <p:cNvSpPr txBox="1">
            <a:spLocks noChangeArrowheads="1"/>
          </p:cNvSpPr>
          <p:nvPr/>
        </p:nvSpPr>
        <p:spPr bwMode="auto">
          <a:xfrm>
            <a:off x="1454944" y="1833563"/>
            <a:ext cx="7199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dirty="0">
                <a:solidFill>
                  <a:schemeClr val="bg1"/>
                </a:solidFill>
                <a:ea typeface="微软雅黑" panose="020B0503020204020204" pitchFamily="34" charset="-122"/>
                <a:sym typeface="Arial" panose="020B0604020202020204" pitchFamily="34" charset="0"/>
              </a:rPr>
              <a:t>（</a:t>
            </a:r>
            <a:r>
              <a:rPr kumimoji="1" lang="en-US" altLang="zh-CN" sz="2400" b="1" dirty="0">
                <a:solidFill>
                  <a:schemeClr val="bg1"/>
                </a:solidFill>
                <a:ea typeface="微软雅黑" panose="020B0503020204020204" pitchFamily="34" charset="-122"/>
                <a:sym typeface="Arial" panose="020B0604020202020204" pitchFamily="34" charset="0"/>
              </a:rPr>
              <a:t>1</a:t>
            </a:r>
            <a:r>
              <a:rPr kumimoji="1" lang="zh-CN" altLang="en-US" sz="2400" b="1" dirty="0">
                <a:solidFill>
                  <a:schemeClr val="bg1"/>
                </a:solidFill>
                <a:ea typeface="微软雅黑" panose="020B0503020204020204" pitchFamily="34" charset="-122"/>
                <a:sym typeface="Arial" panose="020B0604020202020204" pitchFamily="34" charset="0"/>
              </a:rPr>
              <a:t>）直观经验分析方法 </a:t>
            </a:r>
            <a:endParaRPr kumimoji="1" lang="zh-CN" altLang="en-US" sz="2400" b="1" dirty="0">
              <a:solidFill>
                <a:schemeClr val="bg1"/>
              </a:solidFill>
              <a:ea typeface="微软雅黑" panose="020B0503020204020204" pitchFamily="34" charset="-122"/>
              <a:sym typeface="Arial" panose="020B0604020202020204" pitchFamily="34" charset="0"/>
            </a:endParaRPr>
          </a:p>
        </p:txBody>
      </p:sp>
      <p:sp>
        <p:nvSpPr>
          <p:cNvPr id="30" name="Text Box 6"/>
          <p:cNvSpPr txBox="1">
            <a:spLocks noChangeArrowheads="1"/>
          </p:cNvSpPr>
          <p:nvPr/>
        </p:nvSpPr>
        <p:spPr bwMode="auto">
          <a:xfrm>
            <a:off x="1658144" y="2482850"/>
            <a:ext cx="9205119"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kumimoji="1" lang="en-US" altLang="zh-CN" sz="2000" dirty="0">
                <a:solidFill>
                  <a:schemeClr val="bg1"/>
                </a:solidFill>
                <a:ea typeface="微软雅黑" panose="020B0503020204020204" pitchFamily="34" charset="-122"/>
                <a:sym typeface="Arial" panose="020B0604020202020204" pitchFamily="34" charset="0"/>
              </a:rPr>
              <a:t>       </a:t>
            </a:r>
            <a:r>
              <a:rPr kumimoji="1" lang="zh-CN" altLang="en-US" sz="2000" dirty="0">
                <a:solidFill>
                  <a:schemeClr val="bg1"/>
                </a:solidFill>
                <a:ea typeface="微软雅黑" panose="020B0503020204020204" pitchFamily="34" charset="-122"/>
                <a:sym typeface="Arial" panose="020B0604020202020204" pitchFamily="34" charset="0"/>
              </a:rPr>
              <a:t>直观经验分析方法适用于有可供参考先例、有以往经验可以借鉴的建设。</a:t>
            </a:r>
            <a:endParaRPr kumimoji="1" lang="zh-CN" altLang="en-US" sz="2000" dirty="0">
              <a:solidFill>
                <a:schemeClr val="bg1"/>
              </a:solidFill>
              <a:ea typeface="微软雅黑" panose="020B0503020204020204" pitchFamily="34" charset="-122"/>
              <a:sym typeface="Arial" panose="020B0604020202020204" pitchFamily="34" charset="0"/>
            </a:endParaRPr>
          </a:p>
          <a:p>
            <a:pPr eaLnBrk="1" hangingPunct="1">
              <a:lnSpc>
                <a:spcPct val="150000"/>
              </a:lnSpc>
            </a:pPr>
            <a:r>
              <a:rPr kumimoji="1" lang="en-US" altLang="zh-CN" sz="2000" b="1" dirty="0" smtClean="0">
                <a:solidFill>
                  <a:srgbClr val="00B0F0"/>
                </a:solidFill>
                <a:ea typeface="微软雅黑" panose="020B0503020204020204" pitchFamily="34" charset="-122"/>
                <a:sym typeface="Arial" panose="020B0604020202020204" pitchFamily="34" charset="0"/>
              </a:rPr>
              <a:t>A . </a:t>
            </a:r>
            <a:r>
              <a:rPr kumimoji="1" lang="zh-CN" altLang="en-US" sz="2000" b="1" dirty="0" smtClean="0">
                <a:solidFill>
                  <a:srgbClr val="00B0F0"/>
                </a:solidFill>
                <a:ea typeface="微软雅黑" panose="020B0503020204020204" pitchFamily="34" charset="-122"/>
                <a:sym typeface="Arial" panose="020B0604020202020204" pitchFamily="34" charset="0"/>
              </a:rPr>
              <a:t>对照</a:t>
            </a:r>
            <a:r>
              <a:rPr kumimoji="1" lang="zh-CN" altLang="en-US" sz="2000" b="1" dirty="0">
                <a:solidFill>
                  <a:srgbClr val="00B0F0"/>
                </a:solidFill>
                <a:ea typeface="微软雅黑" panose="020B0503020204020204" pitchFamily="34" charset="-122"/>
                <a:sym typeface="Arial" panose="020B0604020202020204" pitchFamily="34" charset="0"/>
              </a:rPr>
              <a:t>、经验法</a:t>
            </a:r>
            <a:endParaRPr kumimoji="1" lang="zh-CN" altLang="en-US" sz="2000" b="1" dirty="0">
              <a:solidFill>
                <a:srgbClr val="00B0F0"/>
              </a:solidFill>
              <a:ea typeface="微软雅黑" panose="020B0503020204020204" pitchFamily="34" charset="-122"/>
              <a:sym typeface="Arial" panose="020B0604020202020204" pitchFamily="34" charset="0"/>
            </a:endParaRPr>
          </a:p>
          <a:p>
            <a:pPr eaLnBrk="1" hangingPunct="1">
              <a:lnSpc>
                <a:spcPct val="150000"/>
              </a:lnSpc>
            </a:pPr>
            <a:r>
              <a:rPr kumimoji="1" lang="zh-CN" altLang="en-US" sz="2000" dirty="0">
                <a:solidFill>
                  <a:schemeClr val="bg1"/>
                </a:solidFill>
                <a:ea typeface="微软雅黑" panose="020B0503020204020204" pitchFamily="34" charset="-122"/>
                <a:sym typeface="Arial" panose="020B0604020202020204" pitchFamily="34" charset="0"/>
              </a:rPr>
              <a:t>        对照、经验法是对照有关标准、法规、检查表或依靠分析人员的观察分析能力，借助于经验和判断能力直观对评价对象的危险、有害因素进行分析的方法。</a:t>
            </a:r>
            <a:endParaRPr kumimoji="1" lang="zh-CN" altLang="en-US" sz="2000" dirty="0">
              <a:solidFill>
                <a:schemeClr val="bg1"/>
              </a:solidFill>
              <a:ea typeface="微软雅黑" panose="020B0503020204020204" pitchFamily="34" charset="-122"/>
              <a:sym typeface="Arial" panose="020B0604020202020204" pitchFamily="34" charset="0"/>
            </a:endParaRPr>
          </a:p>
          <a:p>
            <a:pPr eaLnBrk="1" hangingPunct="1">
              <a:lnSpc>
                <a:spcPct val="150000"/>
              </a:lnSpc>
            </a:pPr>
            <a:r>
              <a:rPr kumimoji="1" lang="en-US" altLang="zh-CN" sz="2000" b="1" dirty="0" smtClean="0">
                <a:solidFill>
                  <a:srgbClr val="00B0F0"/>
                </a:solidFill>
                <a:ea typeface="微软雅黑" panose="020B0503020204020204" pitchFamily="34" charset="-122"/>
                <a:sym typeface="Arial" panose="020B0604020202020204" pitchFamily="34" charset="0"/>
              </a:rPr>
              <a:t>B . </a:t>
            </a:r>
            <a:r>
              <a:rPr kumimoji="1" lang="zh-CN" altLang="en-US" sz="2000" b="1" dirty="0" smtClean="0">
                <a:solidFill>
                  <a:srgbClr val="00B0F0"/>
                </a:solidFill>
                <a:ea typeface="微软雅黑" panose="020B0503020204020204" pitchFamily="34" charset="-122"/>
                <a:sym typeface="Arial" panose="020B0604020202020204" pitchFamily="34" charset="0"/>
              </a:rPr>
              <a:t>类比</a:t>
            </a:r>
            <a:r>
              <a:rPr kumimoji="1" lang="zh-CN" altLang="en-US" sz="2000" b="1" dirty="0">
                <a:solidFill>
                  <a:srgbClr val="00B0F0"/>
                </a:solidFill>
                <a:ea typeface="微软雅黑" panose="020B0503020204020204" pitchFamily="34" charset="-122"/>
                <a:sym typeface="Arial" panose="020B0604020202020204" pitchFamily="34" charset="0"/>
              </a:rPr>
              <a:t>方法</a:t>
            </a:r>
            <a:endParaRPr kumimoji="1" lang="zh-CN" altLang="en-US" sz="2000" b="1" dirty="0">
              <a:solidFill>
                <a:srgbClr val="00B0F0"/>
              </a:solidFill>
              <a:ea typeface="微软雅黑" panose="020B0503020204020204" pitchFamily="34" charset="-122"/>
              <a:sym typeface="Arial" panose="020B0604020202020204" pitchFamily="34" charset="0"/>
            </a:endParaRPr>
          </a:p>
          <a:p>
            <a:pPr eaLnBrk="1" hangingPunct="1">
              <a:lnSpc>
                <a:spcPct val="150000"/>
              </a:lnSpc>
            </a:pPr>
            <a:r>
              <a:rPr kumimoji="1" lang="zh-CN" altLang="en-US" sz="2000" dirty="0">
                <a:solidFill>
                  <a:schemeClr val="bg1"/>
                </a:solidFill>
                <a:ea typeface="微软雅黑" panose="020B0503020204020204" pitchFamily="34" charset="-122"/>
                <a:sym typeface="Arial" panose="020B0604020202020204" pitchFamily="34" charset="0"/>
              </a:rPr>
              <a:t>       类比方法是利用相同或相似工程系统或作业条件的经验和劳动安全卫生的统计资料来类推、分析评价对象的危险、有害因素。</a:t>
            </a:r>
            <a:endParaRPr kumimoji="1" lang="zh-CN" altLang="en-US" sz="2000" dirty="0">
              <a:solidFill>
                <a:schemeClr val="bg1"/>
              </a:solidFill>
              <a:ea typeface="微软雅黑" panose="020B0503020204020204" pitchFamily="34" charset="-122"/>
              <a:sym typeface="Arial" panose="020B0604020202020204" pitchFamily="34" charset="0"/>
            </a:endParaRPr>
          </a:p>
        </p:txBody>
      </p:sp>
      <p:sp>
        <p:nvSpPr>
          <p:cNvPr id="31"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962150" y="1725613"/>
            <a:ext cx="895826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kumimoji="1" lang="zh-CN" altLang="en-US" sz="2400" b="1" dirty="0">
                <a:solidFill>
                  <a:schemeClr val="bg1"/>
                </a:solidFill>
                <a:ea typeface="微软雅黑" panose="020B0503020204020204" pitchFamily="34" charset="-122"/>
                <a:sym typeface="Arial" panose="020B0604020202020204" pitchFamily="34" charset="0"/>
              </a:rPr>
              <a:t>（</a:t>
            </a:r>
            <a:r>
              <a:rPr kumimoji="1" lang="en-US" altLang="zh-CN" sz="2400" b="1" dirty="0">
                <a:solidFill>
                  <a:schemeClr val="bg1"/>
                </a:solidFill>
                <a:ea typeface="微软雅黑" panose="020B0503020204020204" pitchFamily="34" charset="-122"/>
                <a:sym typeface="Arial" panose="020B0604020202020204" pitchFamily="34" charset="0"/>
              </a:rPr>
              <a:t>2</a:t>
            </a:r>
            <a:r>
              <a:rPr kumimoji="1" lang="zh-CN" altLang="en-US" sz="2400" b="1" dirty="0">
                <a:solidFill>
                  <a:schemeClr val="bg1"/>
                </a:solidFill>
                <a:ea typeface="微软雅黑" panose="020B0503020204020204" pitchFamily="34" charset="-122"/>
                <a:sym typeface="Arial" panose="020B0604020202020204" pitchFamily="34" charset="0"/>
              </a:rPr>
              <a:t>）系统安全分析方法</a:t>
            </a:r>
            <a:endParaRPr kumimoji="1" lang="zh-CN" altLang="en-US" sz="2400" b="1" dirty="0">
              <a:solidFill>
                <a:schemeClr val="bg1"/>
              </a:solidFill>
              <a:ea typeface="微软雅黑" panose="020B0503020204020204" pitchFamily="34" charset="-122"/>
              <a:sym typeface="Arial" panose="020B0604020202020204" pitchFamily="34" charset="0"/>
            </a:endParaRPr>
          </a:p>
          <a:p>
            <a:pPr eaLnBrk="1" hangingPunct="1">
              <a:lnSpc>
                <a:spcPct val="150000"/>
              </a:lnSpc>
            </a:pPr>
            <a:endParaRPr kumimoji="1" lang="zh-CN" altLang="en-US" sz="2400" dirty="0">
              <a:solidFill>
                <a:schemeClr val="bg1"/>
              </a:solidFill>
              <a:ea typeface="微软雅黑" panose="020B0503020204020204" pitchFamily="34" charset="-122"/>
              <a:sym typeface="Arial" panose="020B0604020202020204" pitchFamily="34" charset="0"/>
            </a:endParaRPr>
          </a:p>
          <a:p>
            <a:pPr eaLnBrk="1" hangingPunct="1">
              <a:lnSpc>
                <a:spcPct val="150000"/>
              </a:lnSpc>
            </a:pPr>
            <a:r>
              <a:rPr kumimoji="1" lang="zh-CN" altLang="en-US" sz="2000" dirty="0">
                <a:solidFill>
                  <a:schemeClr val="bg1"/>
                </a:solidFill>
                <a:ea typeface="微软雅黑" panose="020B0503020204020204" pitchFamily="34" charset="-122"/>
                <a:sym typeface="Arial" panose="020B0604020202020204" pitchFamily="34" charset="0"/>
              </a:rPr>
              <a:t>      </a:t>
            </a:r>
            <a:r>
              <a:rPr kumimoji="1" lang="zh-CN" altLang="en-US" sz="2000" dirty="0" smtClean="0">
                <a:solidFill>
                  <a:schemeClr val="bg1"/>
                </a:solidFill>
                <a:ea typeface="微软雅黑" panose="020B0503020204020204" pitchFamily="34" charset="-122"/>
                <a:sym typeface="Arial" panose="020B0604020202020204" pitchFamily="34" charset="0"/>
              </a:rPr>
              <a:t> 系统安全</a:t>
            </a:r>
            <a:r>
              <a:rPr kumimoji="1" lang="zh-CN" altLang="en-US" sz="2000" dirty="0">
                <a:solidFill>
                  <a:schemeClr val="bg1"/>
                </a:solidFill>
                <a:ea typeface="微软雅黑" panose="020B0503020204020204" pitchFamily="34" charset="-122"/>
                <a:sym typeface="Arial" panose="020B0604020202020204" pitchFamily="34" charset="0"/>
              </a:rPr>
              <a:t>分析方法是应用系统安全工程评价方法的部分方法进行危险、有害因素辨识</a:t>
            </a:r>
            <a:r>
              <a:rPr kumimoji="1" lang="zh-CN" altLang="en-US" sz="2000">
                <a:solidFill>
                  <a:schemeClr val="bg1"/>
                </a:solidFill>
                <a:ea typeface="微软雅黑" panose="020B0503020204020204" pitchFamily="34" charset="-122"/>
                <a:sym typeface="Arial" panose="020B0604020202020204" pitchFamily="34" charset="0"/>
              </a:rPr>
              <a:t>。</a:t>
            </a:r>
            <a:r>
              <a:rPr kumimoji="1" lang="zh-CN" altLang="en-US" sz="2000" smtClean="0">
                <a:solidFill>
                  <a:schemeClr val="bg1"/>
                </a:solidFill>
                <a:ea typeface="微软雅黑" panose="020B0503020204020204" pitchFamily="34" charset="-122"/>
                <a:sym typeface="Arial" panose="020B0604020202020204" pitchFamily="34" charset="0"/>
              </a:rPr>
              <a:t>系统安全分析</a:t>
            </a:r>
            <a:r>
              <a:rPr kumimoji="1" lang="zh-CN" altLang="en-US" sz="2000" dirty="0">
                <a:solidFill>
                  <a:schemeClr val="bg1"/>
                </a:solidFill>
                <a:ea typeface="微软雅黑" panose="020B0503020204020204" pitchFamily="34" charset="-122"/>
                <a:sym typeface="Arial" panose="020B0604020202020204" pitchFamily="34" charset="0"/>
              </a:rPr>
              <a:t>方法常用于复杂、没有事故经验的新开发系统。常用的系统安全分析方法有事件树、事故树等。 </a:t>
            </a:r>
            <a:endParaRPr kumimoji="1" lang="zh-CN" altLang="en-US" sz="2000" dirty="0">
              <a:solidFill>
                <a:schemeClr val="bg1"/>
              </a:solidFill>
              <a:ea typeface="微软雅黑" panose="020B0503020204020204" pitchFamily="34" charset="-122"/>
              <a:sym typeface="Arial" panose="020B0604020202020204" pitchFamily="34" charset="0"/>
            </a:endParaRPr>
          </a:p>
        </p:txBody>
      </p:sp>
      <p:sp>
        <p:nvSpPr>
          <p:cNvPr id="3"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58058"/>
            <a:ext cx="3067664" cy="707886"/>
          </a:xfrm>
          <a:prstGeom prst="rect">
            <a:avLst/>
          </a:prstGeom>
          <a:noFill/>
        </p:spPr>
        <p:txBody>
          <a:bodyPr wrap="square" rtlCol="0">
            <a:spAutoFit/>
          </a:bodyPr>
          <a:lstStyle/>
          <a:p>
            <a:pPr algn="ctr"/>
            <a:r>
              <a:rPr lang="zh-CN" altLang="en-US" sz="4000" b="1" dirty="0" smtClean="0">
                <a:solidFill>
                  <a:srgbClr val="F7B902"/>
                </a:solidFill>
                <a:latin typeface="Arial" panose="020B0604020202020204" pitchFamily="34" charset="0"/>
                <a:ea typeface="微软雅黑" panose="020B0503020204020204" pitchFamily="34" charset="-122"/>
                <a:sym typeface="Arial" panose="020B0604020202020204" pitchFamily="34" charset="0"/>
              </a:rPr>
              <a:t>主要内容</a:t>
            </a:r>
            <a:endParaRPr lang="zh-CN" altLang="en-US" sz="4000" b="1" dirty="0">
              <a:solidFill>
                <a:srgbClr val="F7B9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a:off x="1178842" y="2148146"/>
            <a:ext cx="1516855" cy="1516855"/>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7" name="组合 36"/>
          <p:cNvGrpSpPr/>
          <p:nvPr/>
        </p:nvGrpSpPr>
        <p:grpSpPr>
          <a:xfrm>
            <a:off x="3944148" y="2148146"/>
            <a:ext cx="1516855" cy="1516855"/>
            <a:chOff x="3888043" y="2930652"/>
            <a:chExt cx="1769807" cy="1769807"/>
          </a:xfrm>
        </p:grpSpPr>
        <p:sp>
          <p:nvSpPr>
            <p:cNvPr id="27" name="椭圆 26"/>
            <p:cNvSpPr/>
            <p:nvPr/>
          </p:nvSpPr>
          <p:spPr>
            <a:xfrm>
              <a:off x="3888043"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KSO_Shape"/>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组合 37"/>
          <p:cNvGrpSpPr/>
          <p:nvPr/>
        </p:nvGrpSpPr>
        <p:grpSpPr>
          <a:xfrm>
            <a:off x="6696754" y="2148146"/>
            <a:ext cx="1516855" cy="1516855"/>
            <a:chOff x="6494599" y="2930652"/>
            <a:chExt cx="1769807" cy="1769807"/>
          </a:xfrm>
        </p:grpSpPr>
        <p:sp>
          <p:nvSpPr>
            <p:cNvPr id="29" name="椭圆 28"/>
            <p:cNvSpPr/>
            <p:nvPr/>
          </p:nvSpPr>
          <p:spPr>
            <a:xfrm>
              <a:off x="6494599"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KSO_Shape"/>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组合 38"/>
          <p:cNvGrpSpPr/>
          <p:nvPr/>
        </p:nvGrpSpPr>
        <p:grpSpPr>
          <a:xfrm>
            <a:off x="9411260" y="2148146"/>
            <a:ext cx="1516855" cy="1516855"/>
            <a:chOff x="8776009" y="2930652"/>
            <a:chExt cx="1769807" cy="1769807"/>
          </a:xfrm>
        </p:grpSpPr>
        <p:sp>
          <p:nvSpPr>
            <p:cNvPr id="31" name="椭圆 30"/>
            <p:cNvSpPr/>
            <p:nvPr/>
          </p:nvSpPr>
          <p:spPr>
            <a:xfrm>
              <a:off x="8776009"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KSO_Shape"/>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665525" y="3898386"/>
            <a:ext cx="2604540" cy="2607373"/>
            <a:chOff x="1004340" y="4927086"/>
            <a:chExt cx="2324100" cy="2607373"/>
          </a:xfrm>
        </p:grpSpPr>
        <p:sp>
          <p:nvSpPr>
            <p:cNvPr id="40" name="文本框 39"/>
            <p:cNvSpPr txBox="1"/>
            <p:nvPr/>
          </p:nvSpPr>
          <p:spPr>
            <a:xfrm>
              <a:off x="1307981" y="4927086"/>
              <a:ext cx="1603494" cy="461665"/>
            </a:xfrm>
            <a:prstGeom prst="rect">
              <a:avLst/>
            </a:prstGeom>
            <a:noFill/>
          </p:spPr>
          <p:txBody>
            <a:bodyPr wrap="square" rtlCol="0">
              <a:spAutoFit/>
            </a:bodyPr>
            <a:lstStyle/>
            <a:p>
              <a:pPr algn="ctr"/>
              <a:r>
                <a:rPr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基本概念</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文本框 43"/>
            <p:cNvSpPr txBox="1"/>
            <p:nvPr/>
          </p:nvSpPr>
          <p:spPr>
            <a:xfrm>
              <a:off x="1004340" y="5480050"/>
              <a:ext cx="2324100" cy="2054409"/>
            </a:xfrm>
            <a:prstGeom prst="rect">
              <a:avLst/>
            </a:prstGeom>
            <a:noFill/>
          </p:spPr>
          <p:txBody>
            <a:bodyPr wrap="square" rtlCol="0">
              <a:spAutoFit/>
            </a:bodyPr>
            <a:lstStyle/>
            <a:p>
              <a:pPr>
                <a:lnSpc>
                  <a:spcPct val="150000"/>
                </a:lnSpc>
              </a:pPr>
              <a:r>
                <a:rPr lang="en-US" altLang="zh-CN" sz="17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lang="zh-CN" altLang="en-US" sz="17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、什么是安全？</a:t>
              </a:r>
              <a:endParaRPr lang="en-US" altLang="zh-CN" sz="17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en-US" altLang="zh-CN" sz="17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a:t>
              </a:r>
              <a:r>
                <a:rPr lang="zh-CN" altLang="en-US" sz="17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、什么是事故？</a:t>
              </a:r>
              <a:endParaRPr lang="en-US" altLang="zh-CN" sz="1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en-US" altLang="zh-CN" sz="17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3</a:t>
              </a:r>
              <a:r>
                <a:rPr lang="zh-CN" altLang="en-US" sz="17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、什么是事故隐患？</a:t>
              </a:r>
              <a:endParaRPr lang="en-US" altLang="zh-CN" sz="17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en-US" altLang="zh-CN" sz="17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4</a:t>
              </a:r>
              <a:r>
                <a:rPr lang="zh-CN" altLang="en-US" sz="17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、什么是风险（危险）？</a:t>
              </a:r>
              <a:endParaRPr lang="en-US" altLang="zh-CN" sz="17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en-US" altLang="zh-CN" sz="17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5</a:t>
              </a:r>
              <a:r>
                <a:rPr lang="zh-CN" altLang="en-US" sz="17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、什么是可承受的风险？</a:t>
              </a:r>
              <a:endParaRPr lang="en-US" altLang="zh-CN" sz="17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文本框 40"/>
          <p:cNvSpPr txBox="1"/>
          <p:nvPr/>
        </p:nvSpPr>
        <p:spPr>
          <a:xfrm>
            <a:off x="3394522" y="3898386"/>
            <a:ext cx="2520423" cy="830997"/>
          </a:xfrm>
          <a:prstGeom prst="rect">
            <a:avLst/>
          </a:prstGeom>
          <a:noFill/>
        </p:spPr>
        <p:txBody>
          <a:bodyPr wrap="square" rtlCol="0">
            <a:spAutoFit/>
          </a:bodyPr>
          <a:lstStyle/>
          <a:p>
            <a:pPr>
              <a:spcBef>
                <a:spcPct val="50000"/>
              </a:spcBef>
            </a:pP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安全生产管理工作内容与分类</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文本框 41"/>
          <p:cNvSpPr txBox="1"/>
          <p:nvPr/>
        </p:nvSpPr>
        <p:spPr>
          <a:xfrm>
            <a:off x="5784850" y="3898386"/>
            <a:ext cx="3155950" cy="1421928"/>
          </a:xfrm>
          <a:prstGeom prst="rect">
            <a:avLst/>
          </a:prstGeom>
          <a:noFill/>
        </p:spPr>
        <p:txBody>
          <a:bodyPr wrap="square" rtlCol="0">
            <a:spAutoFit/>
          </a:bodyPr>
          <a:lstStyle/>
          <a:p>
            <a:pPr algn="ctr">
              <a:lnSpc>
                <a:spcPct val="120000"/>
              </a:lnSpc>
              <a:spcBef>
                <a:spcPct val="50000"/>
              </a:spcBef>
            </a:pP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危害辨识、风险评价与风险</a:t>
            </a:r>
            <a:r>
              <a:rPr kumimoji="1"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控制的</a:t>
            </a: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基本步骤及关键环节分析</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文本框 42"/>
          <p:cNvSpPr txBox="1"/>
          <p:nvPr/>
        </p:nvSpPr>
        <p:spPr>
          <a:xfrm>
            <a:off x="9042401" y="3898386"/>
            <a:ext cx="2819400" cy="1421928"/>
          </a:xfrm>
          <a:prstGeom prst="rect">
            <a:avLst/>
          </a:prstGeom>
          <a:noFill/>
        </p:spPr>
        <p:txBody>
          <a:bodyPr wrap="square" rtlCol="0">
            <a:spAutoFit/>
          </a:bodyPr>
          <a:lstStyle/>
          <a:p>
            <a:pPr algn="ctr">
              <a:lnSpc>
                <a:spcPct val="120000"/>
              </a:lnSpc>
              <a:spcBef>
                <a:spcPct val="50000"/>
              </a:spcBef>
            </a:pP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关于危害辨识、风险评价与风险控制工作的几点认识</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26" name="Picture 2" descr="D:\172ad6d9f877d51df311d978b585b569.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04346" y="2607507"/>
            <a:ext cx="668954" cy="668954"/>
          </a:xfrm>
          <a:prstGeom prst="rect">
            <a:avLst/>
          </a:prstGeom>
          <a:noFill/>
          <a:extLst>
            <a:ext uri="{909E8E84-426E-40DD-AFC4-6F175D3DCCD1}">
              <a14:hiddenFill xmlns:a14="http://schemas.microsoft.com/office/drawing/2010/main">
                <a:solidFill>
                  <a:srgbClr val="FFFFFF"/>
                </a:solidFill>
              </a14:hiddenFill>
            </a:ext>
          </a:extLst>
        </p:spPr>
      </p:pic>
      <p:sp>
        <p:nvSpPr>
          <p:cNvPr id="30"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0">
        <p14:flip dir="r"/>
      </p:transition>
    </mc:Choice>
    <mc:Fallback>
      <p:transition spd="slow" advClick="0" advTm="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981200" y="1728788"/>
            <a:ext cx="34544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4800" b="1" i="1" dirty="0">
                <a:solidFill>
                  <a:srgbClr val="FFC000"/>
                </a:solidFill>
                <a:latin typeface="Arial" panose="020B0604020202020204" pitchFamily="34" charset="0"/>
                <a:ea typeface="微软雅黑" panose="020B0503020204020204" pitchFamily="34" charset="-122"/>
                <a:sym typeface="Arial" panose="020B0604020202020204" pitchFamily="34" charset="0"/>
              </a:rPr>
              <a:t>Ｄ＝ＬＥＣ</a:t>
            </a:r>
            <a:endParaRPr lang="zh-CN" altLang="en-US" sz="4800" b="1" i="1" dirty="0">
              <a:solidFill>
                <a:srgbClr val="FFC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Rectangle 6"/>
          <p:cNvSpPr>
            <a:spLocks noChangeArrowheads="1"/>
          </p:cNvSpPr>
          <p:nvPr/>
        </p:nvSpPr>
        <p:spPr bwMode="auto">
          <a:xfrm>
            <a:off x="2044700" y="2916238"/>
            <a:ext cx="67818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spcBef>
                <a:spcPct val="10000"/>
              </a:spcBef>
              <a:buClr>
                <a:schemeClr val="folHlink"/>
              </a:buClr>
              <a:buSzPct val="60000"/>
              <a:buFont typeface="Wingdings" panose="05000000000000000000" pitchFamily="2" charset="2"/>
              <a:buNone/>
            </a:pPr>
            <a:r>
              <a:rPr kumimoji="1" lang="en-US" altLang="zh-CN" sz="2000" i="1"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kumimoji="1" lang="zh-CN" altLang="en-US" sz="2000" i="1" dirty="0">
                <a:solidFill>
                  <a:schemeClr val="bg1"/>
                </a:solidFill>
                <a:latin typeface="Arial" panose="020B0604020202020204" pitchFamily="34" charset="0"/>
                <a:ea typeface="微软雅黑" panose="020B0503020204020204" pitchFamily="34" charset="-122"/>
                <a:sym typeface="Arial" panose="020B0604020202020204" pitchFamily="34" charset="0"/>
              </a:rPr>
              <a:t>Ｌ</a:t>
            </a:r>
            <a:r>
              <a:rPr kumimoji="1"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发生事故的可能性大小</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spcBef>
                <a:spcPct val="10000"/>
              </a:spcBef>
              <a:buClr>
                <a:schemeClr val="folHlink"/>
              </a:buClr>
              <a:buSzPct val="60000"/>
              <a:buFont typeface="Wingdings" panose="05000000000000000000" pitchFamily="2" charset="2"/>
              <a:buNone/>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kumimoji="1" lang="zh-CN" altLang="en-US" sz="2000" i="1" dirty="0">
                <a:solidFill>
                  <a:schemeClr val="bg1"/>
                </a:solidFill>
                <a:latin typeface="Arial" panose="020B0604020202020204" pitchFamily="34" charset="0"/>
                <a:ea typeface="微软雅黑" panose="020B0503020204020204" pitchFamily="34" charset="-122"/>
                <a:sym typeface="Arial" panose="020B0604020202020204" pitchFamily="34" charset="0"/>
              </a:rPr>
              <a:t>Ｅ</a:t>
            </a:r>
            <a:r>
              <a:rPr kumimoji="1"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人体暴露在这种危险环境中的频繁程度</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spcBef>
                <a:spcPct val="10000"/>
              </a:spcBef>
              <a:buClr>
                <a:schemeClr val="folHlink"/>
              </a:buClr>
              <a:buSzPct val="60000"/>
              <a:buFont typeface="Wingdings" panose="05000000000000000000" pitchFamily="2" charset="2"/>
              <a:buNone/>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kumimoji="1" lang="zh-CN" altLang="en-US" sz="2000" i="1" dirty="0">
                <a:solidFill>
                  <a:schemeClr val="bg1"/>
                </a:solidFill>
                <a:latin typeface="Arial" panose="020B0604020202020204" pitchFamily="34" charset="0"/>
                <a:ea typeface="微软雅黑" panose="020B0503020204020204" pitchFamily="34" charset="-122"/>
                <a:sym typeface="Arial" panose="020B0604020202020204" pitchFamily="34" charset="0"/>
              </a:rPr>
              <a:t>Ｃ</a:t>
            </a:r>
            <a:r>
              <a:rPr kumimoji="1"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一旦发生事故会造成的损失后果</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spcBef>
                <a:spcPct val="10000"/>
              </a:spcBef>
              <a:buClr>
                <a:schemeClr val="folHlink"/>
              </a:buClr>
              <a:buSzPct val="60000"/>
              <a:buFont typeface="Wingdings" panose="05000000000000000000" pitchFamily="2" charset="2"/>
              <a:buNone/>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kumimoji="1" lang="zh-CN" altLang="en-US" sz="2000" i="1" dirty="0">
                <a:solidFill>
                  <a:schemeClr val="bg1"/>
                </a:solidFill>
                <a:latin typeface="Arial" panose="020B0604020202020204" pitchFamily="34" charset="0"/>
                <a:ea typeface="微软雅黑" panose="020B0503020204020204" pitchFamily="34" charset="-122"/>
                <a:sym typeface="Arial" panose="020B0604020202020204" pitchFamily="34" charset="0"/>
              </a:rPr>
              <a:t>Ｄ</a:t>
            </a:r>
            <a:r>
              <a:rPr kumimoji="1"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危险性</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1249363" y="896035"/>
            <a:ext cx="8834437" cy="492443"/>
          </a:xfrm>
          <a:prstGeom prst="rect">
            <a:avLst/>
          </a:prstGeom>
        </p:spPr>
        <p:txBody>
          <a:bodyPr wrap="square">
            <a:spAutoFit/>
          </a:bodyPr>
          <a:lstStyle/>
          <a:p>
            <a:pPr>
              <a:buFont typeface="Wingdings" panose="05000000000000000000" pitchFamily="2" charset="2"/>
              <a:buNone/>
            </a:pPr>
            <a:r>
              <a:rPr kumimoji="1" lang="en-US" altLang="zh-CN"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2.9  </a:t>
            </a:r>
            <a:r>
              <a:rPr kumimoji="1" lang="zh-CN" altLang="en-US"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作业条件风险性评价法（</a:t>
            </a:r>
            <a:r>
              <a:rPr kumimoji="1" lang="en-US" altLang="zh-CN"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LEC</a:t>
            </a:r>
            <a:r>
              <a:rPr kumimoji="1" lang="zh-CN" altLang="en-US" sz="2600" b="1"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法</a:t>
            </a:r>
            <a:r>
              <a:rPr kumimoji="1" lang="zh-CN" altLang="en-US"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endParaRPr kumimoji="1" lang="zh-CN" altLang="en-US" sz="2600" b="1"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custDataLst>
              <p:tags r:id="rId1"/>
            </p:custDataLst>
          </p:nvPr>
        </p:nvGraphicFramePr>
        <p:xfrm>
          <a:off x="2197100" y="2497666"/>
          <a:ext cx="8128000" cy="3053080"/>
        </p:xfrm>
        <a:graphic>
          <a:graphicData uri="http://schemas.openxmlformats.org/drawingml/2006/table">
            <a:tbl>
              <a:tblPr firstRow="1" bandRow="1">
                <a:tableStyleId>{17292A2E-F333-43FB-9621-5CBBE7FDCDCB}</a:tableStyleId>
              </a:tblPr>
              <a:tblGrid>
                <a:gridCol w="2946400"/>
                <a:gridCol w="5181600"/>
              </a:tblGrid>
              <a:tr h="370840">
                <a:tc>
                  <a:txBody>
                    <a:bodyPr/>
                    <a:lstStyle/>
                    <a:p>
                      <a:pPr algn="ctr"/>
                      <a:r>
                        <a:rPr lang="zh-CN" altLang="en-US" sz="2400" dirty="0" smtClean="0">
                          <a:solidFill>
                            <a:srgbClr val="282830"/>
                          </a:solidFill>
                          <a:latin typeface="Arial" panose="020B0604020202020204" pitchFamily="34" charset="0"/>
                          <a:ea typeface="微软雅黑" panose="020B0503020204020204" pitchFamily="34" charset="-122"/>
                          <a:sym typeface="Arial" panose="020B0604020202020204" pitchFamily="34" charset="0"/>
                        </a:rPr>
                        <a:t>分数值</a:t>
                      </a:r>
                      <a:endParaRPr lang="zh-CN" altLang="en-US" sz="2400" dirty="0">
                        <a:solidFill>
                          <a:srgbClr val="282830"/>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r>
                        <a:rPr lang="zh-CN" altLang="en-US" sz="2400" dirty="0" smtClean="0">
                          <a:solidFill>
                            <a:srgbClr val="282830"/>
                          </a:solidFill>
                          <a:latin typeface="Arial" panose="020B0604020202020204" pitchFamily="34" charset="0"/>
                          <a:ea typeface="微软雅黑" panose="020B0503020204020204" pitchFamily="34" charset="-122"/>
                          <a:sym typeface="Arial" panose="020B0604020202020204" pitchFamily="34" charset="0"/>
                        </a:rPr>
                        <a:t>事故发生的可能性</a:t>
                      </a:r>
                      <a:endParaRPr lang="zh-CN" altLang="en-US" sz="2400" dirty="0">
                        <a:solidFill>
                          <a:srgbClr val="282830"/>
                        </a:solidFill>
                        <a:latin typeface="Arial" panose="020B0604020202020204" pitchFamily="34" charset="0"/>
                        <a:ea typeface="微软雅黑" panose="020B0503020204020204" pitchFamily="34" charset="-122"/>
                        <a:sym typeface="Arial" panose="020B0604020202020204" pitchFamily="34" charset="0"/>
                      </a:endParaRPr>
                    </a:p>
                  </a:txBody>
                  <a:tcP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10</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完全可以预料到</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6</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相当可能</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可能，但不经常</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可能性小，完全意外</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很不可能，完全意外</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极不可能</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实际不可能</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r>
            </a:tbl>
          </a:graphicData>
        </a:graphic>
      </p:graphicFrame>
      <p:sp>
        <p:nvSpPr>
          <p:cNvPr id="5" name="矩形 4"/>
          <p:cNvSpPr/>
          <p:nvPr/>
        </p:nvSpPr>
        <p:spPr>
          <a:xfrm>
            <a:off x="3128963" y="1772335"/>
            <a:ext cx="6510337" cy="461665"/>
          </a:xfrm>
          <a:prstGeom prst="rect">
            <a:avLst/>
          </a:prstGeom>
        </p:spPr>
        <p:txBody>
          <a:bodyPr wrap="square">
            <a:spAutoFit/>
          </a:bodyPr>
          <a:lstStyle/>
          <a:p>
            <a:pPr algn="ctr">
              <a:buFont typeface="Wingdings" panose="05000000000000000000" pitchFamily="2" charset="2"/>
              <a:buNone/>
            </a:pPr>
            <a:r>
              <a:rPr kumimoji="1"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事故发生的可能性（</a:t>
            </a:r>
            <a:r>
              <a:rPr kumimoji="1"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L</a:t>
            </a:r>
            <a:r>
              <a:rPr kumimoji="1"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2197100" y="2497666"/>
          <a:ext cx="8128000" cy="2621280"/>
        </p:xfrm>
        <a:graphic>
          <a:graphicData uri="http://schemas.openxmlformats.org/drawingml/2006/table">
            <a:tbl>
              <a:tblPr firstRow="1" bandRow="1">
                <a:tableStyleId>{17292A2E-F333-43FB-9621-5CBBE7FDCDCB}</a:tableStyleId>
              </a:tblPr>
              <a:tblGrid>
                <a:gridCol w="2730500"/>
                <a:gridCol w="5397500"/>
              </a:tblGrid>
              <a:tr h="370840">
                <a:tc>
                  <a:txBody>
                    <a:bodyPr/>
                    <a:lstStyle/>
                    <a:p>
                      <a:pPr algn="ctr"/>
                      <a:r>
                        <a:rPr lang="zh-CN" altLang="en-US" sz="2000" dirty="0" smtClean="0">
                          <a:solidFill>
                            <a:srgbClr val="282830"/>
                          </a:solidFill>
                          <a:latin typeface="Arial" panose="020B0604020202020204" pitchFamily="34" charset="0"/>
                          <a:ea typeface="微软雅黑" panose="020B0503020204020204" pitchFamily="34" charset="-122"/>
                          <a:sym typeface="Arial" panose="020B0604020202020204" pitchFamily="34" charset="0"/>
                        </a:rPr>
                        <a:t>分数值</a:t>
                      </a:r>
                      <a:endParaRPr lang="zh-CN" altLang="en-US" sz="2000" dirty="0">
                        <a:solidFill>
                          <a:srgbClr val="282830"/>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r>
                        <a:rPr lang="zh-CN" altLang="en-US" sz="2000" dirty="0" smtClean="0">
                          <a:solidFill>
                            <a:srgbClr val="282830"/>
                          </a:solidFill>
                          <a:latin typeface="Arial" panose="020B0604020202020204" pitchFamily="34" charset="0"/>
                          <a:ea typeface="微软雅黑" panose="020B0503020204020204" pitchFamily="34" charset="-122"/>
                          <a:sym typeface="Arial" panose="020B0604020202020204" pitchFamily="34" charset="0"/>
                        </a:rPr>
                        <a:t>人员暴露于危险环境的频繁程度</a:t>
                      </a:r>
                      <a:endParaRPr lang="zh-CN" altLang="en-US" sz="2000" dirty="0">
                        <a:solidFill>
                          <a:srgbClr val="282830"/>
                        </a:solidFill>
                        <a:latin typeface="Arial" panose="020B0604020202020204" pitchFamily="34" charset="0"/>
                        <a:ea typeface="微软雅黑" panose="020B0503020204020204" pitchFamily="34" charset="-122"/>
                        <a:sym typeface="Arial" panose="020B0604020202020204" pitchFamily="34" charset="0"/>
                      </a:endParaRPr>
                    </a:p>
                  </a:txBody>
                  <a:tcP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10</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连续暴露</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6</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每天工作时间内暴露</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每周一次，或偶然暴露</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每月一次暴露</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每年几次暴露</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非常罕见的暴露</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r>
            </a:tbl>
          </a:graphicData>
        </a:graphic>
      </p:graphicFrame>
      <p:sp>
        <p:nvSpPr>
          <p:cNvPr id="3" name="矩形 2"/>
          <p:cNvSpPr/>
          <p:nvPr/>
        </p:nvSpPr>
        <p:spPr>
          <a:xfrm>
            <a:off x="3344863" y="1746935"/>
            <a:ext cx="6510337" cy="461665"/>
          </a:xfrm>
          <a:prstGeom prst="rect">
            <a:avLst/>
          </a:prstGeom>
        </p:spPr>
        <p:txBody>
          <a:bodyPr wrap="square">
            <a:spAutoFit/>
          </a:bodyPr>
          <a:lstStyle/>
          <a:p>
            <a:r>
              <a:rPr lang="zh-CN"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人员暴露于危险环境的频繁程度（</a:t>
            </a:r>
            <a:r>
              <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E</a:t>
            </a:r>
            <a:r>
              <a:rPr lang="zh-CN"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2197100" y="2497666"/>
          <a:ext cx="8128000" cy="2621280"/>
        </p:xfrm>
        <a:graphic>
          <a:graphicData uri="http://schemas.openxmlformats.org/drawingml/2006/table">
            <a:tbl>
              <a:tblPr firstRow="1" bandRow="1">
                <a:tableStyleId>{17292A2E-F333-43FB-9621-5CBBE7FDCDCB}</a:tableStyleId>
              </a:tblPr>
              <a:tblGrid>
                <a:gridCol w="2730500"/>
                <a:gridCol w="5397500"/>
              </a:tblGrid>
              <a:tr h="370840">
                <a:tc>
                  <a:txBody>
                    <a:bodyPr/>
                    <a:lstStyle/>
                    <a:p>
                      <a:pPr algn="ctr"/>
                      <a:r>
                        <a:rPr lang="zh-CN" altLang="en-US" sz="2000" dirty="0" smtClean="0">
                          <a:solidFill>
                            <a:srgbClr val="282830"/>
                          </a:solidFill>
                          <a:latin typeface="Arial" panose="020B0604020202020204" pitchFamily="34" charset="0"/>
                          <a:ea typeface="微软雅黑" panose="020B0503020204020204" pitchFamily="34" charset="-122"/>
                          <a:sym typeface="Arial" panose="020B0604020202020204" pitchFamily="34" charset="0"/>
                        </a:rPr>
                        <a:t>分数值</a:t>
                      </a:r>
                      <a:endParaRPr lang="zh-CN" altLang="en-US" sz="2000" dirty="0">
                        <a:solidFill>
                          <a:srgbClr val="282830"/>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r>
                        <a:rPr lang="zh-CN" altLang="en-US" sz="2000" dirty="0" smtClean="0">
                          <a:solidFill>
                            <a:srgbClr val="282830"/>
                          </a:solidFill>
                          <a:latin typeface="Arial" panose="020B0604020202020204" pitchFamily="34" charset="0"/>
                          <a:ea typeface="微软雅黑" panose="020B0503020204020204" pitchFamily="34" charset="-122"/>
                          <a:sym typeface="Arial" panose="020B0604020202020204" pitchFamily="34" charset="0"/>
                        </a:rPr>
                        <a:t>发生事故可能造成的后果</a:t>
                      </a:r>
                      <a:endParaRPr lang="zh-CN" altLang="en-US" sz="2000" dirty="0">
                        <a:solidFill>
                          <a:srgbClr val="282830"/>
                        </a:solidFill>
                        <a:latin typeface="Arial" panose="020B0604020202020204" pitchFamily="34" charset="0"/>
                        <a:ea typeface="微软雅黑" panose="020B0503020204020204" pitchFamily="34" charset="-122"/>
                        <a:sym typeface="Arial" panose="020B0604020202020204" pitchFamily="34" charset="0"/>
                      </a:endParaRPr>
                    </a:p>
                  </a:txBody>
                  <a:tcP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100</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spcBef>
                          <a:spcPts val="300"/>
                        </a:spcBef>
                        <a:spcAft>
                          <a:spcPts val="300"/>
                        </a:spcAft>
                      </a:pPr>
                      <a:r>
                        <a:rPr lang="zh-CN" sz="1600" b="0" kern="100"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大灾难，许多人死亡，或造成重大财产损失</a:t>
                      </a:r>
                      <a:endParaRPr lang="zh-CN" sz="1200" b="0" kern="100"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nchor="ct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40</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spcBef>
                          <a:spcPts val="300"/>
                        </a:spcBef>
                        <a:spcAft>
                          <a:spcPts val="300"/>
                        </a:spcAft>
                      </a:pPr>
                      <a:r>
                        <a:rPr lang="zh-CN" sz="1600" b="0" kern="100"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灾难，数人死亡，或造成很大财产损失</a:t>
                      </a:r>
                      <a:endParaRPr lang="zh-CN" sz="1200" b="0" kern="100"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nchor="ct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15</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spcBef>
                          <a:spcPts val="300"/>
                        </a:spcBef>
                        <a:spcAft>
                          <a:spcPts val="300"/>
                        </a:spcAft>
                      </a:pPr>
                      <a:r>
                        <a:rPr lang="zh-CN" sz="1600" b="0" kern="100"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非常严重，一人死亡，或造成一定的财产损失</a:t>
                      </a:r>
                      <a:endParaRPr lang="zh-CN" sz="1200" b="0" kern="100"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nchor="ct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7</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spcBef>
                          <a:spcPts val="300"/>
                        </a:spcBef>
                        <a:spcAft>
                          <a:spcPts val="300"/>
                        </a:spcAft>
                      </a:pPr>
                      <a:r>
                        <a:rPr lang="zh-CN" sz="1600" b="0" kern="100"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严重，重伤，或较小的财产损失</a:t>
                      </a:r>
                      <a:endParaRPr lang="zh-CN" sz="1200" b="0" kern="100"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nchor="ct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spcBef>
                          <a:spcPts val="300"/>
                        </a:spcBef>
                        <a:spcAft>
                          <a:spcPts val="300"/>
                        </a:spcAft>
                      </a:pPr>
                      <a:r>
                        <a:rPr lang="zh-CN" sz="1600" b="0" kern="100"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重大，致残，或很小的财产损失</a:t>
                      </a:r>
                      <a:endParaRPr lang="zh-CN" sz="1200" b="0" kern="100"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nchor="ct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spcBef>
                          <a:spcPts val="300"/>
                        </a:spcBef>
                        <a:spcAft>
                          <a:spcPts val="300"/>
                        </a:spcAft>
                      </a:pPr>
                      <a:r>
                        <a:rPr lang="zh-CN" sz="1600" b="0" kern="100" dirty="0">
                          <a:solidFill>
                            <a:schemeClr val="bg1"/>
                          </a:solidFill>
                          <a:effectLst/>
                          <a:latin typeface="Arial" panose="020B0604020202020204" pitchFamily="34" charset="0"/>
                          <a:ea typeface="微软雅黑" panose="020B0503020204020204" pitchFamily="34" charset="-122"/>
                          <a:sym typeface="Arial" panose="020B0604020202020204" pitchFamily="34" charset="0"/>
                        </a:rPr>
                        <a:t>引人注目，不利于基本的安全卫生要求</a:t>
                      </a:r>
                      <a:endParaRPr lang="zh-CN" sz="1200" b="0" kern="100"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nchor="ctr"/>
                </a:tc>
              </a:tr>
            </a:tbl>
          </a:graphicData>
        </a:graphic>
      </p:graphicFrame>
      <p:sp>
        <p:nvSpPr>
          <p:cNvPr id="3" name="矩形 2"/>
          <p:cNvSpPr/>
          <p:nvPr/>
        </p:nvSpPr>
        <p:spPr>
          <a:xfrm>
            <a:off x="3763963" y="1741270"/>
            <a:ext cx="6510337" cy="461665"/>
          </a:xfrm>
          <a:prstGeom prst="rect">
            <a:avLst/>
          </a:prstGeom>
        </p:spPr>
        <p:txBody>
          <a:bodyPr wrap="square">
            <a:spAutoFit/>
          </a:bodyPr>
          <a:lstStyle/>
          <a:p>
            <a:r>
              <a:rPr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发生事故可能造成的后果（</a:t>
            </a:r>
            <a:r>
              <a:rPr lang="en-US" altLang="zh-CN"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C</a:t>
            </a:r>
            <a:r>
              <a:rPr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2197100" y="2497666"/>
          <a:ext cx="8128000" cy="2250440"/>
        </p:xfrm>
        <a:graphic>
          <a:graphicData uri="http://schemas.openxmlformats.org/drawingml/2006/table">
            <a:tbl>
              <a:tblPr firstRow="1" bandRow="1">
                <a:tableStyleId>{17292A2E-F333-43FB-9621-5CBBE7FDCDCB}</a:tableStyleId>
              </a:tblPr>
              <a:tblGrid>
                <a:gridCol w="2730500"/>
                <a:gridCol w="5397500"/>
              </a:tblGrid>
              <a:tr h="370840">
                <a:tc>
                  <a:txBody>
                    <a:bodyPr/>
                    <a:lstStyle/>
                    <a:p>
                      <a:pPr algn="ctr"/>
                      <a:r>
                        <a:rPr lang="en-US" altLang="zh-CN" sz="2000" dirty="0" smtClean="0">
                          <a:solidFill>
                            <a:srgbClr val="282830"/>
                          </a:solidFill>
                          <a:latin typeface="Arial" panose="020B0604020202020204" pitchFamily="34" charset="0"/>
                          <a:ea typeface="微软雅黑" panose="020B0503020204020204" pitchFamily="34" charset="-122"/>
                          <a:sym typeface="Arial" panose="020B0604020202020204" pitchFamily="34" charset="0"/>
                        </a:rPr>
                        <a:t>D</a:t>
                      </a:r>
                      <a:r>
                        <a:rPr lang="zh-CN" altLang="en-US" sz="2000" dirty="0" smtClean="0">
                          <a:solidFill>
                            <a:srgbClr val="282830"/>
                          </a:solidFill>
                          <a:latin typeface="Arial" panose="020B0604020202020204" pitchFamily="34" charset="0"/>
                          <a:ea typeface="微软雅黑" panose="020B0503020204020204" pitchFamily="34" charset="-122"/>
                          <a:sym typeface="Arial" panose="020B0604020202020204" pitchFamily="34" charset="0"/>
                        </a:rPr>
                        <a:t>值</a:t>
                      </a:r>
                      <a:endParaRPr lang="zh-CN" altLang="en-US" sz="2000" dirty="0">
                        <a:solidFill>
                          <a:srgbClr val="282830"/>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r>
                        <a:rPr lang="zh-CN" altLang="en-US" sz="2000" dirty="0" smtClean="0">
                          <a:solidFill>
                            <a:srgbClr val="282830"/>
                          </a:solidFill>
                          <a:latin typeface="Arial" panose="020B0604020202020204" pitchFamily="34" charset="0"/>
                          <a:ea typeface="微软雅黑" panose="020B0503020204020204" pitchFamily="34" charset="-122"/>
                          <a:sym typeface="Arial" panose="020B0604020202020204" pitchFamily="34" charset="0"/>
                        </a:rPr>
                        <a:t>危险等级</a:t>
                      </a:r>
                      <a:endParaRPr lang="zh-CN" altLang="en-US" sz="2000" dirty="0">
                        <a:solidFill>
                          <a:srgbClr val="282830"/>
                        </a:solidFill>
                        <a:latin typeface="Arial" panose="020B0604020202020204" pitchFamily="34" charset="0"/>
                        <a:ea typeface="微软雅黑" panose="020B0503020204020204" pitchFamily="34" charset="-122"/>
                        <a:sym typeface="Arial" panose="020B0604020202020204" pitchFamily="34" charset="0"/>
                      </a:endParaRPr>
                    </a:p>
                  </a:txBody>
                  <a:tcP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600" baseline="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320</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spcBef>
                          <a:spcPts val="300"/>
                        </a:spcBef>
                        <a:spcAft>
                          <a:spcPts val="300"/>
                        </a:spcAft>
                      </a:pPr>
                      <a:r>
                        <a:rPr lang="en-US" altLang="zh-CN" sz="1600" b="0" kern="100" dirty="0" smtClean="0">
                          <a:solidFill>
                            <a:schemeClr val="bg1"/>
                          </a:solidFill>
                          <a:effectLst/>
                          <a:latin typeface="Arial" panose="020B0604020202020204" pitchFamily="34" charset="0"/>
                          <a:ea typeface="微软雅黑" panose="020B0503020204020204" pitchFamily="34" charset="-122"/>
                          <a:sym typeface="Arial" panose="020B0604020202020204" pitchFamily="34" charset="0"/>
                        </a:rPr>
                        <a:t>5</a:t>
                      </a:r>
                      <a:r>
                        <a:rPr lang="zh-CN" altLang="en-US" sz="1600" b="0" kern="100" dirty="0" smtClean="0">
                          <a:solidFill>
                            <a:schemeClr val="bg1"/>
                          </a:solidFill>
                          <a:effectLst/>
                          <a:latin typeface="Arial" panose="020B0604020202020204" pitchFamily="34" charset="0"/>
                          <a:ea typeface="微软雅黑" panose="020B0503020204020204" pitchFamily="34" charset="-122"/>
                          <a:sym typeface="Arial" panose="020B0604020202020204" pitchFamily="34" charset="0"/>
                        </a:rPr>
                        <a:t>级</a:t>
                      </a:r>
                      <a:endParaRPr lang="zh-CN" sz="1200" b="0" kern="100"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nchor="ct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160 ≦ D&lt; 320</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spcBef>
                          <a:spcPts val="300"/>
                        </a:spcBef>
                        <a:spcAft>
                          <a:spcPts val="300"/>
                        </a:spcAft>
                      </a:pPr>
                      <a:r>
                        <a:rPr lang="en-US" altLang="zh-CN" sz="1600" b="0" kern="100" dirty="0" smtClean="0">
                          <a:solidFill>
                            <a:schemeClr val="bg1"/>
                          </a:solidFill>
                          <a:effectLst/>
                          <a:latin typeface="Arial" panose="020B0604020202020204" pitchFamily="34" charset="0"/>
                          <a:ea typeface="微软雅黑" panose="020B0503020204020204" pitchFamily="34" charset="-122"/>
                          <a:sym typeface="Arial" panose="020B0604020202020204" pitchFamily="34" charset="0"/>
                        </a:rPr>
                        <a:t>4</a:t>
                      </a:r>
                      <a:r>
                        <a:rPr lang="zh-CN" altLang="en-US" sz="1600" b="0" kern="100" dirty="0" smtClean="0">
                          <a:solidFill>
                            <a:schemeClr val="bg1"/>
                          </a:solidFill>
                          <a:effectLst/>
                          <a:latin typeface="Arial" panose="020B0604020202020204" pitchFamily="34" charset="0"/>
                          <a:ea typeface="微软雅黑" panose="020B0503020204020204" pitchFamily="34" charset="-122"/>
                          <a:sym typeface="Arial" panose="020B0604020202020204" pitchFamily="34" charset="0"/>
                        </a:rPr>
                        <a:t>级</a:t>
                      </a:r>
                      <a:endParaRPr lang="zh-CN" sz="1200" b="0" kern="100"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nchor="ct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70 ≦ D&lt; 160</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spcBef>
                          <a:spcPts val="300"/>
                        </a:spcBef>
                        <a:spcAft>
                          <a:spcPts val="300"/>
                        </a:spcAft>
                      </a:pPr>
                      <a:r>
                        <a:rPr lang="en-US" altLang="zh-CN" sz="1600" b="0" kern="100" dirty="0" smtClean="0">
                          <a:solidFill>
                            <a:schemeClr val="bg1"/>
                          </a:solidFill>
                          <a:effectLst/>
                          <a:latin typeface="Arial" panose="020B0604020202020204" pitchFamily="34" charset="0"/>
                          <a:ea typeface="微软雅黑" panose="020B0503020204020204" pitchFamily="34" charset="-122"/>
                          <a:sym typeface="Arial" panose="020B0604020202020204" pitchFamily="34" charset="0"/>
                        </a:rPr>
                        <a:t>3</a:t>
                      </a:r>
                      <a:r>
                        <a:rPr lang="zh-CN" altLang="en-US" sz="1600" b="0" kern="100" dirty="0" smtClean="0">
                          <a:solidFill>
                            <a:schemeClr val="bg1"/>
                          </a:solidFill>
                          <a:effectLst/>
                          <a:latin typeface="Arial" panose="020B0604020202020204" pitchFamily="34" charset="0"/>
                          <a:ea typeface="微软雅黑" panose="020B0503020204020204" pitchFamily="34" charset="-122"/>
                          <a:sym typeface="Arial" panose="020B0604020202020204" pitchFamily="34" charset="0"/>
                        </a:rPr>
                        <a:t>级</a:t>
                      </a:r>
                      <a:endParaRPr lang="zh-CN" sz="1200" b="0" kern="100"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nchor="ct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20 ≦ D&lt; 320</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spcBef>
                          <a:spcPts val="300"/>
                        </a:spcBef>
                        <a:spcAft>
                          <a:spcPts val="300"/>
                        </a:spcAft>
                      </a:pPr>
                      <a:r>
                        <a:rPr lang="en-US" altLang="zh-CN" sz="1600" b="0" kern="100" dirty="0" smtClean="0">
                          <a:solidFill>
                            <a:schemeClr val="bg1"/>
                          </a:solidFill>
                          <a:effectLst/>
                          <a:latin typeface="Arial" panose="020B0604020202020204" pitchFamily="34" charset="0"/>
                          <a:ea typeface="微软雅黑" panose="020B0503020204020204" pitchFamily="34" charset="-122"/>
                          <a:sym typeface="Arial" panose="020B0604020202020204" pitchFamily="34" charset="0"/>
                        </a:rPr>
                        <a:t>2</a:t>
                      </a:r>
                      <a:r>
                        <a:rPr lang="zh-CN" altLang="en-US" sz="1600" b="0" kern="100" dirty="0" smtClean="0">
                          <a:solidFill>
                            <a:schemeClr val="bg1"/>
                          </a:solidFill>
                          <a:effectLst/>
                          <a:latin typeface="Arial" panose="020B0604020202020204" pitchFamily="34" charset="0"/>
                          <a:ea typeface="微软雅黑" panose="020B0503020204020204" pitchFamily="34" charset="-122"/>
                          <a:sym typeface="Arial" panose="020B0604020202020204" pitchFamily="34" charset="0"/>
                        </a:rPr>
                        <a:t>级</a:t>
                      </a:r>
                      <a:endParaRPr lang="zh-CN" sz="1200" b="0" kern="100"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nchor="ctr"/>
                </a:tc>
              </a:tr>
              <a:tr h="370840">
                <a:tc>
                  <a:txBody>
                    <a:bodyPr/>
                    <a:lstStyle/>
                    <a:p>
                      <a:pPr algn="ct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D&lt; 20</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a:tc>
                <a:tc>
                  <a:txBody>
                    <a:bodyPr/>
                    <a:lstStyle/>
                    <a:p>
                      <a:pPr algn="ctr">
                        <a:spcBef>
                          <a:spcPts val="300"/>
                        </a:spcBef>
                        <a:spcAft>
                          <a:spcPts val="300"/>
                        </a:spcAft>
                      </a:pPr>
                      <a:r>
                        <a:rPr lang="en-US" altLang="zh-CN" sz="1600" b="0" kern="100" dirty="0" smtClean="0">
                          <a:solidFill>
                            <a:schemeClr val="bg1"/>
                          </a:solidFill>
                          <a:effectLst/>
                          <a:latin typeface="Arial" panose="020B0604020202020204" pitchFamily="34" charset="0"/>
                          <a:ea typeface="微软雅黑" panose="020B0503020204020204" pitchFamily="34" charset="-122"/>
                          <a:sym typeface="Arial" panose="020B0604020202020204" pitchFamily="34" charset="0"/>
                        </a:rPr>
                        <a:t>1</a:t>
                      </a:r>
                      <a:r>
                        <a:rPr lang="zh-CN" altLang="en-US" sz="1600" b="0" kern="100" dirty="0" smtClean="0">
                          <a:solidFill>
                            <a:schemeClr val="bg1"/>
                          </a:solidFill>
                          <a:effectLst/>
                          <a:latin typeface="Arial" panose="020B0604020202020204" pitchFamily="34" charset="0"/>
                          <a:ea typeface="微软雅黑" panose="020B0503020204020204" pitchFamily="34" charset="-122"/>
                          <a:sym typeface="Arial" panose="020B0604020202020204" pitchFamily="34" charset="0"/>
                        </a:rPr>
                        <a:t>级</a:t>
                      </a:r>
                      <a:endParaRPr lang="zh-CN" sz="1200" b="0" kern="100"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nchor="ctr"/>
                </a:tc>
              </a:tr>
            </a:tbl>
          </a:graphicData>
        </a:graphic>
      </p:graphicFrame>
      <p:sp>
        <p:nvSpPr>
          <p:cNvPr id="3"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49363" y="896035"/>
            <a:ext cx="8834437" cy="492443"/>
          </a:xfrm>
          <a:prstGeom prst="rect">
            <a:avLst/>
          </a:prstGeom>
        </p:spPr>
        <p:txBody>
          <a:bodyPr wrap="square">
            <a:spAutoFit/>
          </a:bodyPr>
          <a:lstStyle/>
          <a:p>
            <a:pPr>
              <a:buFont typeface="Wingdings" panose="05000000000000000000" pitchFamily="2" charset="2"/>
              <a:buNone/>
            </a:pPr>
            <a:r>
              <a:rPr kumimoji="1" lang="en-US" altLang="zh-CN"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2.10  </a:t>
            </a:r>
            <a:r>
              <a:rPr kumimoji="1" lang="zh-CN" altLang="en-US"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风险控制措施的分级原理</a:t>
            </a:r>
            <a:endParaRPr kumimoji="1" lang="zh-CN" altLang="en-US" sz="2600" b="1"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1600200" y="1609636"/>
            <a:ext cx="9271000" cy="1338828"/>
          </a:xfrm>
          <a:prstGeom prst="rect">
            <a:avLst/>
          </a:prstGeom>
        </p:spPr>
        <p:txBody>
          <a:bodyPr wrap="square">
            <a:spAutoFit/>
          </a:bodyPr>
          <a:lstStyle/>
          <a:p>
            <a:pPr>
              <a:lnSpc>
                <a:spcPct val="150000"/>
              </a:lnSpc>
            </a:pPr>
            <a:r>
              <a:rPr lang="en-US" altLang="zh-CN"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zh-CN" altLang="zh-CN"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危险</a:t>
            </a:r>
            <a:r>
              <a:rPr lang="zh-CN"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源应实行分级管理。各级机构除对本级负责的危险源应根据要求进行必要的定期检查、隐患处理或上报、危险因素控制措施的制定和落实外，同时应督促下一级作好危险源管理工作。</a:t>
            </a:r>
            <a:endParaRPr lang="zh-CN"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6" name="对象 5"/>
          <p:cNvGraphicFramePr>
            <a:graphicFrameLocks noChangeAspect="1"/>
          </p:cNvGraphicFramePr>
          <p:nvPr/>
        </p:nvGraphicFramePr>
        <p:xfrm>
          <a:off x="4337050" y="3124666"/>
          <a:ext cx="3517900" cy="3098334"/>
        </p:xfrm>
        <a:graphic>
          <a:graphicData uri="http://schemas.openxmlformats.org/presentationml/2006/ole">
            <mc:AlternateContent xmlns:mc="http://schemas.openxmlformats.org/markup-compatibility/2006">
              <mc:Choice xmlns:v="urn:schemas-microsoft-com:vml" Requires="v">
                <p:oleObj spid="_x0000_s7184" name="" r:id="rId1" imgW="2794635" imgH="2449830" progId="Visio.Drawing.6">
                  <p:embed/>
                </p:oleObj>
              </mc:Choice>
              <mc:Fallback>
                <p:oleObj name="" r:id="rId1" imgW="2794635" imgH="2449830" progId="Visio.Drawing.6">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7050" y="3124666"/>
                        <a:ext cx="3517900" cy="3098334"/>
                      </a:xfrm>
                      <a:prstGeom prst="rect">
                        <a:avLst/>
                      </a:prstGeom>
                      <a:noFill/>
                    </p:spPr>
                  </p:pic>
                </p:oleObj>
              </mc:Fallback>
            </mc:AlternateContent>
          </a:graphicData>
        </a:graphic>
      </p:graphicFrame>
      <p:sp>
        <p:nvSpPr>
          <p:cNvPr id="7"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49363" y="896035"/>
            <a:ext cx="8834437" cy="492443"/>
          </a:xfrm>
          <a:prstGeom prst="rect">
            <a:avLst/>
          </a:prstGeom>
        </p:spPr>
        <p:txBody>
          <a:bodyPr wrap="square">
            <a:spAutoFit/>
          </a:bodyPr>
          <a:lstStyle/>
          <a:p>
            <a:pPr>
              <a:buFont typeface="Wingdings" panose="05000000000000000000" pitchFamily="2" charset="2"/>
              <a:buNone/>
            </a:pPr>
            <a:r>
              <a:rPr kumimoji="1" lang="en-US" altLang="zh-CN"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2.11 </a:t>
            </a:r>
            <a:r>
              <a:rPr kumimoji="1" lang="zh-CN" altLang="en-US"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作出风险控制措施决策需要考虑的因素</a:t>
            </a:r>
            <a:endParaRPr kumimoji="1" lang="zh-CN" altLang="en-US" sz="2600" b="1"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Text Box 18"/>
          <p:cNvSpPr txBox="1">
            <a:spLocks noChangeArrowheads="1"/>
          </p:cNvSpPr>
          <p:nvPr/>
        </p:nvSpPr>
        <p:spPr bwMode="auto">
          <a:xfrm>
            <a:off x="1497013" y="1671638"/>
            <a:ext cx="2962275" cy="406400"/>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000" b="1" dirty="0">
                <a:solidFill>
                  <a:schemeClr val="bg1"/>
                </a:solidFill>
                <a:ea typeface="微软雅黑" panose="020B0503020204020204" pitchFamily="34" charset="-122"/>
                <a:sym typeface="Arial" panose="020B0604020202020204" pitchFamily="34" charset="0"/>
              </a:rPr>
              <a:t>风险水平控制示意图：</a:t>
            </a:r>
            <a:endParaRPr kumimoji="1" lang="zh-CN" altLang="en-US" sz="2000" b="1" dirty="0">
              <a:solidFill>
                <a:schemeClr val="bg1"/>
              </a:solidFill>
              <a:ea typeface="微软雅黑" panose="020B0503020204020204" pitchFamily="34" charset="-122"/>
              <a:sym typeface="Arial" panose="020B0604020202020204" pitchFamily="34" charset="0"/>
            </a:endParaRPr>
          </a:p>
        </p:txBody>
      </p:sp>
      <p:grpSp>
        <p:nvGrpSpPr>
          <p:cNvPr id="4" name="Group 5"/>
          <p:cNvGrpSpPr/>
          <p:nvPr/>
        </p:nvGrpSpPr>
        <p:grpSpPr bwMode="auto">
          <a:xfrm>
            <a:off x="1912939" y="2506663"/>
            <a:ext cx="8305800" cy="3605213"/>
            <a:chOff x="288" y="1425"/>
            <a:chExt cx="5232" cy="2271"/>
          </a:xfrm>
        </p:grpSpPr>
        <p:sp>
          <p:nvSpPr>
            <p:cNvPr id="5" name="AutoShape 6"/>
            <p:cNvSpPr>
              <a:spLocks noChangeArrowheads="1"/>
            </p:cNvSpPr>
            <p:nvPr/>
          </p:nvSpPr>
          <p:spPr bwMode="auto">
            <a:xfrm>
              <a:off x="1253" y="1425"/>
              <a:ext cx="2896" cy="2271"/>
            </a:xfrm>
            <a:prstGeom prst="triangle">
              <a:avLst>
                <a:gd name="adj" fmla="val 50000"/>
              </a:avLst>
            </a:prstGeom>
          </p:spPr>
          <p:style>
            <a:lnRef idx="2">
              <a:schemeClr val="accent4"/>
            </a:lnRef>
            <a:fillRef idx="1">
              <a:schemeClr val="lt1"/>
            </a:fillRef>
            <a:effectRef idx="0">
              <a:schemeClr val="accent4"/>
            </a:effectRef>
            <a:fontRef idx="minor">
              <a:schemeClr val="dk1"/>
            </a:fontRef>
          </p:style>
          <p:txBody>
            <a:bodyPr wrap="none" anchor="ctr"/>
            <a:lstStyle/>
            <a:p>
              <a:pPr algn="ctr"/>
              <a:endParaRPr lang="zh-CN" altLang="zh-CN">
                <a:latin typeface="Arial" panose="020B0604020202020204" pitchFamily="34" charset="0"/>
                <a:ea typeface="微软雅黑" panose="020B0503020204020204" pitchFamily="34" charset="-122"/>
                <a:sym typeface="Arial" panose="020B0604020202020204" pitchFamily="34" charset="0"/>
              </a:endParaRPr>
            </a:p>
          </p:txBody>
        </p:sp>
        <p:sp>
          <p:nvSpPr>
            <p:cNvPr id="6" name="Line 7"/>
            <p:cNvSpPr>
              <a:spLocks noChangeShapeType="1"/>
            </p:cNvSpPr>
            <p:nvPr/>
          </p:nvSpPr>
          <p:spPr bwMode="auto">
            <a:xfrm>
              <a:off x="1253" y="1992"/>
              <a:ext cx="4267" cy="0"/>
            </a:xfrm>
            <a:prstGeom prst="line">
              <a:avLst/>
            </a:prstGeom>
            <a:noFill/>
            <a:ln w="28575">
              <a:solidFill>
                <a:srgbClr val="FF0000"/>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Line 8"/>
            <p:cNvSpPr>
              <a:spLocks noChangeShapeType="1"/>
            </p:cNvSpPr>
            <p:nvPr/>
          </p:nvSpPr>
          <p:spPr bwMode="auto">
            <a:xfrm>
              <a:off x="1253" y="3231"/>
              <a:ext cx="4267" cy="0"/>
            </a:xfrm>
            <a:prstGeom prst="line">
              <a:avLst/>
            </a:prstGeom>
            <a:noFill/>
            <a:ln w="28575">
              <a:solidFill>
                <a:srgbClr val="F7B902"/>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Text Box 9" descr="信纸"/>
            <p:cNvSpPr txBox="1">
              <a:spLocks noChangeArrowheads="1"/>
            </p:cNvSpPr>
            <p:nvPr/>
          </p:nvSpPr>
          <p:spPr bwMode="auto">
            <a:xfrm>
              <a:off x="3285" y="1683"/>
              <a:ext cx="1625" cy="256"/>
            </a:xfrm>
            <a:prstGeom prst="rect">
              <a:avLst/>
            </a:prstGeom>
            <a:blipFill dpi="0" rotWithShape="0">
              <a:blip r:embed="rId1"/>
              <a:srcRect/>
              <a:tile tx="0" ty="0" sx="100000" sy="100000" flip="none" algn="tl"/>
            </a:blipFill>
            <a:ln w="9525">
              <a:solidFill>
                <a:schemeClr val="tx1"/>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000" b="1" dirty="0">
                  <a:ea typeface="微软雅黑" panose="020B0503020204020204" pitchFamily="34" charset="-122"/>
                  <a:sym typeface="Arial" panose="020B0604020202020204" pitchFamily="34" charset="0"/>
                </a:rPr>
                <a:t>不可承受的风险</a:t>
              </a:r>
              <a:endParaRPr kumimoji="1" lang="zh-CN" altLang="en-US" sz="2000" b="1" dirty="0">
                <a:ea typeface="微软雅黑" panose="020B0503020204020204" pitchFamily="34" charset="-122"/>
                <a:sym typeface="Arial" panose="020B0604020202020204" pitchFamily="34" charset="0"/>
              </a:endParaRPr>
            </a:p>
          </p:txBody>
        </p:sp>
        <p:sp>
          <p:nvSpPr>
            <p:cNvPr id="9" name="Text Box 10" descr="信纸"/>
            <p:cNvSpPr txBox="1">
              <a:spLocks noChangeArrowheads="1"/>
            </p:cNvSpPr>
            <p:nvPr/>
          </p:nvSpPr>
          <p:spPr bwMode="auto">
            <a:xfrm>
              <a:off x="3742" y="2457"/>
              <a:ext cx="1626" cy="256"/>
            </a:xfrm>
            <a:prstGeom prst="rect">
              <a:avLst/>
            </a:prstGeom>
            <a:blipFill dpi="0" rotWithShape="0">
              <a:blip r:embed="rId1"/>
              <a:srcRect/>
              <a:tile tx="0" ty="0" sx="100000" sy="100000" flip="none" algn="tl"/>
            </a:blipFill>
            <a:ln w="9525" algn="ctr">
              <a:solidFill>
                <a:schemeClr val="tx1"/>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000" b="1">
                  <a:ea typeface="微软雅黑" panose="020B0503020204020204" pitchFamily="34" charset="-122"/>
                  <a:sym typeface="Arial" panose="020B0604020202020204" pitchFamily="34" charset="0"/>
                </a:rPr>
                <a:t>尽可能降低的风险</a:t>
              </a:r>
              <a:endParaRPr kumimoji="1" lang="zh-CN" altLang="en-US" sz="2000" b="1">
                <a:ea typeface="微软雅黑" panose="020B0503020204020204" pitchFamily="34" charset="-122"/>
                <a:sym typeface="Arial" panose="020B0604020202020204" pitchFamily="34" charset="0"/>
              </a:endParaRPr>
            </a:p>
          </p:txBody>
        </p:sp>
        <p:sp>
          <p:nvSpPr>
            <p:cNvPr id="10" name="Text Box 11" descr="信纸"/>
            <p:cNvSpPr txBox="1">
              <a:spLocks noChangeArrowheads="1"/>
            </p:cNvSpPr>
            <p:nvPr/>
          </p:nvSpPr>
          <p:spPr bwMode="auto">
            <a:xfrm>
              <a:off x="4250" y="3335"/>
              <a:ext cx="1270" cy="256"/>
            </a:xfrm>
            <a:prstGeom prst="rect">
              <a:avLst/>
            </a:prstGeom>
            <a:blipFill dpi="0" rotWithShape="0">
              <a:blip r:embed="rId1"/>
              <a:srcRect/>
              <a:tile tx="0" ty="0" sx="100000" sy="100000" flip="none" algn="tl"/>
            </a:blipFill>
            <a:ln w="9525" algn="ctr">
              <a:solidFill>
                <a:schemeClr val="tx1"/>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000" b="1">
                  <a:ea typeface="微软雅黑" panose="020B0503020204020204" pitchFamily="34" charset="-122"/>
                  <a:sym typeface="Arial" panose="020B0604020202020204" pitchFamily="34" charset="0"/>
                </a:rPr>
                <a:t>可容许的风险</a:t>
              </a:r>
              <a:endParaRPr kumimoji="1" lang="zh-CN" altLang="en-US" sz="2000" b="1">
                <a:ea typeface="微软雅黑" panose="020B0503020204020204" pitchFamily="34" charset="-122"/>
                <a:sym typeface="Arial" panose="020B0604020202020204" pitchFamily="34" charset="0"/>
              </a:endParaRPr>
            </a:p>
          </p:txBody>
        </p:sp>
        <p:sp>
          <p:nvSpPr>
            <p:cNvPr id="11" name="Line 12"/>
            <p:cNvSpPr>
              <a:spLocks noChangeShapeType="1"/>
            </p:cNvSpPr>
            <p:nvPr/>
          </p:nvSpPr>
          <p:spPr bwMode="auto">
            <a:xfrm flipH="1">
              <a:off x="2726" y="1838"/>
              <a:ext cx="457" cy="0"/>
            </a:xfrm>
            <a:prstGeom prst="line">
              <a:avLst/>
            </a:prstGeom>
            <a:ln w="28575">
              <a:tailEnd type="triangle" w="med" len="lg"/>
            </a:ln>
          </p:spPr>
          <p:style>
            <a:lnRef idx="1">
              <a:schemeClr val="accent4"/>
            </a:lnRef>
            <a:fillRef idx="0">
              <a:schemeClr val="accent4"/>
            </a:fillRef>
            <a:effectRef idx="0">
              <a:schemeClr val="accent4"/>
            </a:effectRef>
            <a:fontRef idx="minor">
              <a:schemeClr val="tx1"/>
            </a:fontRef>
          </p:style>
          <p:txBody>
            <a:bodyPr wrap="none"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Line 13"/>
            <p:cNvSpPr>
              <a:spLocks noChangeShapeType="1"/>
            </p:cNvSpPr>
            <p:nvPr/>
          </p:nvSpPr>
          <p:spPr bwMode="auto">
            <a:xfrm flipH="1">
              <a:off x="3196" y="2599"/>
              <a:ext cx="457" cy="0"/>
            </a:xfrm>
            <a:prstGeom prst="line">
              <a:avLst/>
            </a:prstGeom>
            <a:ln w="28575">
              <a:tailEnd type="triangle" w="med" len="lg"/>
            </a:ln>
          </p:spPr>
          <p:style>
            <a:lnRef idx="1">
              <a:schemeClr val="accent4"/>
            </a:lnRef>
            <a:fillRef idx="0">
              <a:schemeClr val="accent4"/>
            </a:fillRef>
            <a:effectRef idx="0">
              <a:schemeClr val="accent4"/>
            </a:effectRef>
            <a:fontRef idx="minor">
              <a:schemeClr val="tx1"/>
            </a:fontRef>
          </p:style>
          <p:txBody>
            <a:bodyPr wrap="none"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Line 14"/>
            <p:cNvSpPr>
              <a:spLocks noChangeShapeType="1"/>
            </p:cNvSpPr>
            <p:nvPr/>
          </p:nvSpPr>
          <p:spPr bwMode="auto">
            <a:xfrm flipH="1">
              <a:off x="3768" y="3490"/>
              <a:ext cx="457" cy="0"/>
            </a:xfrm>
            <a:prstGeom prst="line">
              <a:avLst/>
            </a:prstGeom>
            <a:ln w="28575">
              <a:tailEnd type="triangle" w="med" len="lg"/>
            </a:ln>
          </p:spPr>
          <p:style>
            <a:lnRef idx="1">
              <a:schemeClr val="accent4"/>
            </a:lnRef>
            <a:fillRef idx="0">
              <a:schemeClr val="accent4"/>
            </a:fillRef>
            <a:effectRef idx="0">
              <a:schemeClr val="accent4"/>
            </a:effectRef>
            <a:fontRef idx="minor">
              <a:schemeClr val="tx1"/>
            </a:fontRef>
          </p:style>
          <p:txBody>
            <a:bodyPr wrap="none"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Line 15"/>
            <p:cNvSpPr>
              <a:spLocks noChangeShapeType="1"/>
            </p:cNvSpPr>
            <p:nvPr/>
          </p:nvSpPr>
          <p:spPr bwMode="auto">
            <a:xfrm flipH="1">
              <a:off x="288" y="3696"/>
              <a:ext cx="1371" cy="0"/>
            </a:xfrm>
            <a:prstGeom prst="line">
              <a:avLst/>
            </a:prstGeom>
            <a:ln w="28575"/>
          </p:spPr>
          <p:style>
            <a:lnRef idx="1">
              <a:schemeClr val="accent4"/>
            </a:lnRef>
            <a:fillRef idx="0">
              <a:schemeClr val="accent4"/>
            </a:fillRef>
            <a:effectRef idx="0">
              <a:schemeClr val="accent4"/>
            </a:effectRef>
            <a:fontRef idx="minor">
              <a:schemeClr val="tx1"/>
            </a:fontRef>
          </p:style>
          <p:txBody>
            <a:bodyPr wrap="none"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Line 16"/>
            <p:cNvSpPr>
              <a:spLocks noChangeShapeType="1"/>
            </p:cNvSpPr>
            <p:nvPr/>
          </p:nvSpPr>
          <p:spPr bwMode="auto">
            <a:xfrm flipV="1">
              <a:off x="593" y="1683"/>
              <a:ext cx="0" cy="2013"/>
            </a:xfrm>
            <a:prstGeom prst="line">
              <a:avLst/>
            </a:prstGeom>
            <a:noFill/>
            <a:ln w="28575">
              <a:solidFill>
                <a:srgbClr val="F7B902"/>
              </a:solidFill>
              <a:rou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Text Box 17" descr="信纸"/>
            <p:cNvSpPr txBox="1">
              <a:spLocks noChangeArrowheads="1"/>
            </p:cNvSpPr>
            <p:nvPr/>
          </p:nvSpPr>
          <p:spPr bwMode="auto">
            <a:xfrm>
              <a:off x="288" y="1425"/>
              <a:ext cx="660" cy="256"/>
            </a:xfrm>
            <a:prstGeom prst="rect">
              <a:avLst/>
            </a:prstGeom>
            <a:blipFill dpi="0" rotWithShape="0">
              <a:blip r:embed="rId1"/>
              <a:srcRect/>
              <a:tile tx="0" ty="0" sx="100000" sy="100000" flip="none" algn="tl"/>
            </a:blipFill>
            <a:ln w="9525" algn="ctr">
              <a:solidFill>
                <a:schemeClr val="tx1"/>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000" b="1" dirty="0">
                  <a:ea typeface="微软雅黑" panose="020B0503020204020204" pitchFamily="34" charset="-122"/>
                  <a:sym typeface="Arial" panose="020B0604020202020204" pitchFamily="34" charset="0"/>
                </a:rPr>
                <a:t>风险性</a:t>
              </a:r>
              <a:endParaRPr kumimoji="1" lang="zh-CN" altLang="en-US" sz="2000" b="1" dirty="0">
                <a:ea typeface="微软雅黑" panose="020B0503020204020204" pitchFamily="34" charset="-122"/>
                <a:sym typeface="Arial" panose="020B0604020202020204" pitchFamily="34" charset="0"/>
              </a:endParaRPr>
            </a:p>
          </p:txBody>
        </p:sp>
      </p:grpSp>
      <p:sp>
        <p:nvSpPr>
          <p:cNvPr id="17"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49363" y="896035"/>
            <a:ext cx="8834437" cy="492443"/>
          </a:xfrm>
          <a:prstGeom prst="rect">
            <a:avLst/>
          </a:prstGeom>
        </p:spPr>
        <p:txBody>
          <a:bodyPr wrap="square">
            <a:spAutoFit/>
          </a:bodyPr>
          <a:lstStyle/>
          <a:p>
            <a:pPr>
              <a:buFont typeface="Wingdings" panose="05000000000000000000" pitchFamily="2" charset="2"/>
              <a:buNone/>
            </a:pPr>
            <a:r>
              <a:rPr kumimoji="1" lang="en-US" altLang="zh-CN"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2.12  </a:t>
            </a:r>
            <a:r>
              <a:rPr kumimoji="1" lang="zh-CN" altLang="en-US"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事故预防与控制的基本原则</a:t>
            </a:r>
            <a:endParaRPr kumimoji="1" lang="zh-CN" altLang="en-US" sz="2600" b="1"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5"/>
          <p:cNvGrpSpPr/>
          <p:nvPr/>
        </p:nvGrpSpPr>
        <p:grpSpPr bwMode="auto">
          <a:xfrm>
            <a:off x="3532981" y="1888536"/>
            <a:ext cx="4267200" cy="3657600"/>
            <a:chOff x="864" y="960"/>
            <a:chExt cx="3392" cy="2888"/>
          </a:xfrm>
        </p:grpSpPr>
        <p:grpSp>
          <p:nvGrpSpPr>
            <p:cNvPr id="4" name="Group 6"/>
            <p:cNvGrpSpPr/>
            <p:nvPr/>
          </p:nvGrpSpPr>
          <p:grpSpPr bwMode="auto">
            <a:xfrm>
              <a:off x="2064" y="960"/>
              <a:ext cx="912" cy="863"/>
              <a:chOff x="2064" y="960"/>
              <a:chExt cx="912" cy="863"/>
            </a:xfrm>
          </p:grpSpPr>
          <p:sp>
            <p:nvSpPr>
              <p:cNvPr id="16" name="Oval 7"/>
              <p:cNvSpPr>
                <a:spLocks noChangeArrowheads="1"/>
              </p:cNvSpPr>
              <p:nvPr/>
            </p:nvSpPr>
            <p:spPr bwMode="auto">
              <a:xfrm>
                <a:off x="2064" y="960"/>
                <a:ext cx="912" cy="863"/>
              </a:xfrm>
              <a:prstGeom prst="ellipse">
                <a:avLst/>
              </a:prstGeom>
              <a:solidFill>
                <a:schemeClr val="accent1"/>
              </a:solidFill>
              <a:ln w="9525">
                <a:solidFill>
                  <a:schemeClr val="bg1"/>
                </a:solidFill>
                <a:round/>
              </a:ln>
            </p:spPr>
            <p:txBody>
              <a:bodyPr wrap="none" anchor="ct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 Box 8"/>
              <p:cNvSpPr txBox="1">
                <a:spLocks noChangeArrowheads="1"/>
              </p:cNvSpPr>
              <p:nvPr/>
            </p:nvSpPr>
            <p:spPr bwMode="auto">
              <a:xfrm>
                <a:off x="2256" y="1212"/>
                <a:ext cx="62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52" tIns="36776" rIns="73552" bIns="36776">
                <a:spAutoFit/>
              </a:bodyPr>
              <a:lstStyle>
                <a:lvl1pPr defTabSz="734695" eaLnBrk="0" hangingPunct="0">
                  <a:defRPr>
                    <a:solidFill>
                      <a:schemeClr val="tx1"/>
                    </a:solidFill>
                    <a:latin typeface="Arial" panose="020B0604020202020204" pitchFamily="34" charset="0"/>
                    <a:ea typeface="宋体" panose="02010600030101010101" pitchFamily="2" charset="-122"/>
                  </a:defRPr>
                </a:lvl1pPr>
                <a:lvl2pPr marL="742950" indent="-285750" defTabSz="734695" eaLnBrk="0" hangingPunct="0">
                  <a:defRPr>
                    <a:solidFill>
                      <a:schemeClr val="tx1"/>
                    </a:solidFill>
                    <a:latin typeface="Arial" panose="020B0604020202020204" pitchFamily="34" charset="0"/>
                    <a:ea typeface="宋体" panose="02010600030101010101" pitchFamily="2" charset="-122"/>
                  </a:defRPr>
                </a:lvl2pPr>
                <a:lvl3pPr marL="1143000" indent="-228600" defTabSz="734695" eaLnBrk="0" hangingPunct="0">
                  <a:defRPr>
                    <a:solidFill>
                      <a:schemeClr val="tx1"/>
                    </a:solidFill>
                    <a:latin typeface="Arial" panose="020B0604020202020204" pitchFamily="34" charset="0"/>
                    <a:ea typeface="宋体" panose="02010600030101010101" pitchFamily="2" charset="-122"/>
                  </a:defRPr>
                </a:lvl3pPr>
                <a:lvl4pPr marL="1600200" indent="-228600" defTabSz="734695" eaLnBrk="0" hangingPunct="0">
                  <a:defRPr>
                    <a:solidFill>
                      <a:schemeClr val="tx1"/>
                    </a:solidFill>
                    <a:latin typeface="Arial" panose="020B0604020202020204" pitchFamily="34" charset="0"/>
                    <a:ea typeface="宋体" panose="02010600030101010101" pitchFamily="2" charset="-122"/>
                  </a:defRPr>
                </a:lvl4pPr>
                <a:lvl5pPr marL="2057400" indent="-228600" defTabSz="734695" eaLnBrk="0" hangingPunct="0">
                  <a:defRPr>
                    <a:solidFill>
                      <a:schemeClr val="tx1"/>
                    </a:solidFill>
                    <a:latin typeface="Arial" panose="020B0604020202020204" pitchFamily="34" charset="0"/>
                    <a:ea typeface="宋体" panose="02010600030101010101" pitchFamily="2" charset="-122"/>
                  </a:defRPr>
                </a:lvl5pPr>
                <a:lvl6pPr marL="2514600" indent="-228600" defTabSz="7346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7346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7346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7346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sz="2000" b="1" dirty="0">
                    <a:solidFill>
                      <a:schemeClr val="bg1"/>
                    </a:solidFill>
                    <a:ea typeface="微软雅黑" panose="020B0503020204020204" pitchFamily="34" charset="-122"/>
                    <a:sym typeface="Arial" panose="020B0604020202020204" pitchFamily="34" charset="0"/>
                  </a:rPr>
                  <a:t>技  术</a:t>
                </a:r>
                <a:endParaRPr kumimoji="1" lang="zh-CN" altLang="en-US" sz="2000" b="1" dirty="0">
                  <a:solidFill>
                    <a:schemeClr val="bg1"/>
                  </a:solidFill>
                  <a:ea typeface="微软雅黑" panose="020B0503020204020204" pitchFamily="34" charset="-122"/>
                  <a:sym typeface="Arial" panose="020B0604020202020204" pitchFamily="34" charset="0"/>
                </a:endParaRPr>
              </a:p>
            </p:txBody>
          </p:sp>
        </p:grpSp>
        <p:sp>
          <p:nvSpPr>
            <p:cNvPr id="5" name="Oval 9"/>
            <p:cNvSpPr>
              <a:spLocks noChangeArrowheads="1"/>
            </p:cNvSpPr>
            <p:nvPr/>
          </p:nvSpPr>
          <p:spPr bwMode="auto">
            <a:xfrm>
              <a:off x="2064" y="2111"/>
              <a:ext cx="1008" cy="1008"/>
            </a:xfrm>
            <a:prstGeom prst="ellipse">
              <a:avLst/>
            </a:prstGeom>
            <a:solidFill>
              <a:srgbClr val="92D050"/>
            </a:solidFill>
            <a:ln w="9525">
              <a:solidFill>
                <a:schemeClr val="bg1"/>
              </a:solidFill>
              <a:round/>
            </a:ln>
          </p:spPr>
          <p:txBody>
            <a:bodyPr wrap="none" anchor="ct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Text Box 10"/>
            <p:cNvSpPr txBox="1">
              <a:spLocks noChangeArrowheads="1"/>
            </p:cNvSpPr>
            <p:nvPr/>
          </p:nvSpPr>
          <p:spPr bwMode="auto">
            <a:xfrm>
              <a:off x="2256" y="2448"/>
              <a:ext cx="62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52" tIns="36776" rIns="73552" bIns="36776">
              <a:spAutoFit/>
            </a:bodyPr>
            <a:lstStyle>
              <a:lvl1pPr defTabSz="734695" eaLnBrk="0" hangingPunct="0">
                <a:defRPr>
                  <a:solidFill>
                    <a:schemeClr val="tx1"/>
                  </a:solidFill>
                  <a:latin typeface="Arial" panose="020B0604020202020204" pitchFamily="34" charset="0"/>
                  <a:ea typeface="宋体" panose="02010600030101010101" pitchFamily="2" charset="-122"/>
                </a:defRPr>
              </a:lvl1pPr>
              <a:lvl2pPr marL="742950" indent="-285750" defTabSz="734695" eaLnBrk="0" hangingPunct="0">
                <a:defRPr>
                  <a:solidFill>
                    <a:schemeClr val="tx1"/>
                  </a:solidFill>
                  <a:latin typeface="Arial" panose="020B0604020202020204" pitchFamily="34" charset="0"/>
                  <a:ea typeface="宋体" panose="02010600030101010101" pitchFamily="2" charset="-122"/>
                </a:defRPr>
              </a:lvl2pPr>
              <a:lvl3pPr marL="1143000" indent="-228600" defTabSz="734695" eaLnBrk="0" hangingPunct="0">
                <a:defRPr>
                  <a:solidFill>
                    <a:schemeClr val="tx1"/>
                  </a:solidFill>
                  <a:latin typeface="Arial" panose="020B0604020202020204" pitchFamily="34" charset="0"/>
                  <a:ea typeface="宋体" panose="02010600030101010101" pitchFamily="2" charset="-122"/>
                </a:defRPr>
              </a:lvl3pPr>
              <a:lvl4pPr marL="1600200" indent="-228600" defTabSz="734695" eaLnBrk="0" hangingPunct="0">
                <a:defRPr>
                  <a:solidFill>
                    <a:schemeClr val="tx1"/>
                  </a:solidFill>
                  <a:latin typeface="Arial" panose="020B0604020202020204" pitchFamily="34" charset="0"/>
                  <a:ea typeface="宋体" panose="02010600030101010101" pitchFamily="2" charset="-122"/>
                </a:defRPr>
              </a:lvl4pPr>
              <a:lvl5pPr marL="2057400" indent="-228600" defTabSz="734695" eaLnBrk="0" hangingPunct="0">
                <a:defRPr>
                  <a:solidFill>
                    <a:schemeClr val="tx1"/>
                  </a:solidFill>
                  <a:latin typeface="Arial" panose="020B0604020202020204" pitchFamily="34" charset="0"/>
                  <a:ea typeface="宋体" panose="02010600030101010101" pitchFamily="2" charset="-122"/>
                </a:defRPr>
              </a:lvl5pPr>
              <a:lvl6pPr marL="2514600" indent="-228600" defTabSz="7346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7346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7346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7346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sz="2000" b="1" dirty="0">
                  <a:solidFill>
                    <a:schemeClr val="bg1"/>
                  </a:solidFill>
                  <a:ea typeface="微软雅黑" panose="020B0503020204020204" pitchFamily="34" charset="-122"/>
                  <a:sym typeface="Arial" panose="020B0604020202020204" pitchFamily="34" charset="0"/>
                </a:rPr>
                <a:t>安  全</a:t>
              </a:r>
              <a:endParaRPr kumimoji="1" lang="zh-CN" altLang="en-US" sz="2000" b="1" dirty="0">
                <a:solidFill>
                  <a:schemeClr val="bg1"/>
                </a:solidFill>
                <a:ea typeface="微软雅黑" panose="020B0503020204020204" pitchFamily="34" charset="-122"/>
                <a:sym typeface="Arial" panose="020B0604020202020204" pitchFamily="34" charset="0"/>
              </a:endParaRPr>
            </a:p>
          </p:txBody>
        </p:sp>
        <p:grpSp>
          <p:nvGrpSpPr>
            <p:cNvPr id="7" name="Group 11"/>
            <p:cNvGrpSpPr/>
            <p:nvPr/>
          </p:nvGrpSpPr>
          <p:grpSpPr bwMode="auto">
            <a:xfrm>
              <a:off x="3408" y="3024"/>
              <a:ext cx="848" cy="824"/>
              <a:chOff x="3472" y="3072"/>
              <a:chExt cx="848" cy="824"/>
            </a:xfrm>
          </p:grpSpPr>
          <p:sp>
            <p:nvSpPr>
              <p:cNvPr id="14" name="Oval 12"/>
              <p:cNvSpPr>
                <a:spLocks noChangeArrowheads="1"/>
              </p:cNvSpPr>
              <p:nvPr/>
            </p:nvSpPr>
            <p:spPr bwMode="auto">
              <a:xfrm>
                <a:off x="3472" y="3072"/>
                <a:ext cx="848" cy="824"/>
              </a:xfrm>
              <a:prstGeom prst="ellipse">
                <a:avLst/>
              </a:prstGeom>
              <a:solidFill>
                <a:schemeClr val="accent1"/>
              </a:solidFill>
              <a:ln w="9525">
                <a:solidFill>
                  <a:schemeClr val="bg1"/>
                </a:solidFill>
                <a:round/>
              </a:ln>
            </p:spPr>
            <p:txBody>
              <a:bodyPr wrap="none" anchor="ct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 Box 13"/>
              <p:cNvSpPr txBox="1">
                <a:spLocks noChangeArrowheads="1"/>
              </p:cNvSpPr>
              <p:nvPr/>
            </p:nvSpPr>
            <p:spPr bwMode="auto">
              <a:xfrm>
                <a:off x="3664" y="3286"/>
                <a:ext cx="623"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52" tIns="36776" rIns="73552" bIns="36776">
                <a:spAutoFit/>
              </a:bodyPr>
              <a:lstStyle>
                <a:lvl1pPr defTabSz="734695" eaLnBrk="0" hangingPunct="0">
                  <a:defRPr>
                    <a:solidFill>
                      <a:schemeClr val="tx1"/>
                    </a:solidFill>
                    <a:latin typeface="Arial" panose="020B0604020202020204" pitchFamily="34" charset="0"/>
                    <a:ea typeface="宋体" panose="02010600030101010101" pitchFamily="2" charset="-122"/>
                  </a:defRPr>
                </a:lvl1pPr>
                <a:lvl2pPr marL="742950" indent="-285750" defTabSz="734695" eaLnBrk="0" hangingPunct="0">
                  <a:defRPr>
                    <a:solidFill>
                      <a:schemeClr val="tx1"/>
                    </a:solidFill>
                    <a:latin typeface="Arial" panose="020B0604020202020204" pitchFamily="34" charset="0"/>
                    <a:ea typeface="宋体" panose="02010600030101010101" pitchFamily="2" charset="-122"/>
                  </a:defRPr>
                </a:lvl2pPr>
                <a:lvl3pPr marL="1143000" indent="-228600" defTabSz="734695" eaLnBrk="0" hangingPunct="0">
                  <a:defRPr>
                    <a:solidFill>
                      <a:schemeClr val="tx1"/>
                    </a:solidFill>
                    <a:latin typeface="Arial" panose="020B0604020202020204" pitchFamily="34" charset="0"/>
                    <a:ea typeface="宋体" panose="02010600030101010101" pitchFamily="2" charset="-122"/>
                  </a:defRPr>
                </a:lvl3pPr>
                <a:lvl4pPr marL="1600200" indent="-228600" defTabSz="734695" eaLnBrk="0" hangingPunct="0">
                  <a:defRPr>
                    <a:solidFill>
                      <a:schemeClr val="tx1"/>
                    </a:solidFill>
                    <a:latin typeface="Arial" panose="020B0604020202020204" pitchFamily="34" charset="0"/>
                    <a:ea typeface="宋体" panose="02010600030101010101" pitchFamily="2" charset="-122"/>
                  </a:defRPr>
                </a:lvl4pPr>
                <a:lvl5pPr marL="2057400" indent="-228600" defTabSz="734695" eaLnBrk="0" hangingPunct="0">
                  <a:defRPr>
                    <a:solidFill>
                      <a:schemeClr val="tx1"/>
                    </a:solidFill>
                    <a:latin typeface="Arial" panose="020B0604020202020204" pitchFamily="34" charset="0"/>
                    <a:ea typeface="宋体" panose="02010600030101010101" pitchFamily="2" charset="-122"/>
                  </a:defRPr>
                </a:lvl5pPr>
                <a:lvl6pPr marL="2514600" indent="-228600" defTabSz="7346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7346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7346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7346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sz="2000" b="1" dirty="0">
                    <a:solidFill>
                      <a:schemeClr val="bg1"/>
                    </a:solidFill>
                    <a:ea typeface="微软雅黑" panose="020B0503020204020204" pitchFamily="34" charset="-122"/>
                    <a:sym typeface="Arial" panose="020B0604020202020204" pitchFamily="34" charset="0"/>
                  </a:rPr>
                  <a:t>管  理</a:t>
                </a:r>
                <a:endParaRPr kumimoji="1" lang="zh-CN" altLang="en-US" sz="2000" b="1" dirty="0">
                  <a:solidFill>
                    <a:schemeClr val="bg1"/>
                  </a:solidFill>
                  <a:ea typeface="微软雅黑" panose="020B0503020204020204" pitchFamily="34" charset="-122"/>
                  <a:sym typeface="Arial" panose="020B0604020202020204" pitchFamily="34" charset="0"/>
                </a:endParaRPr>
              </a:p>
            </p:txBody>
          </p:sp>
        </p:grpSp>
        <p:grpSp>
          <p:nvGrpSpPr>
            <p:cNvPr id="8" name="Group 14"/>
            <p:cNvGrpSpPr/>
            <p:nvPr/>
          </p:nvGrpSpPr>
          <p:grpSpPr bwMode="auto">
            <a:xfrm>
              <a:off x="864" y="2976"/>
              <a:ext cx="816" cy="815"/>
              <a:chOff x="672" y="3024"/>
              <a:chExt cx="816" cy="815"/>
            </a:xfrm>
          </p:grpSpPr>
          <p:sp>
            <p:nvSpPr>
              <p:cNvPr id="12" name="Oval 15"/>
              <p:cNvSpPr>
                <a:spLocks noChangeArrowheads="1"/>
              </p:cNvSpPr>
              <p:nvPr/>
            </p:nvSpPr>
            <p:spPr bwMode="auto">
              <a:xfrm>
                <a:off x="672" y="3024"/>
                <a:ext cx="816" cy="815"/>
              </a:xfrm>
              <a:prstGeom prst="ellipse">
                <a:avLst/>
              </a:prstGeom>
              <a:solidFill>
                <a:schemeClr val="accent1"/>
              </a:solidFill>
              <a:ln w="9525">
                <a:solidFill>
                  <a:schemeClr val="bg1"/>
                </a:solidFill>
                <a:round/>
              </a:ln>
            </p:spPr>
            <p:txBody>
              <a:bodyPr wrap="none" anchor="ct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 Box 16"/>
              <p:cNvSpPr txBox="1">
                <a:spLocks noChangeArrowheads="1"/>
              </p:cNvSpPr>
              <p:nvPr/>
            </p:nvSpPr>
            <p:spPr bwMode="auto">
              <a:xfrm>
                <a:off x="768" y="3264"/>
                <a:ext cx="623"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52" tIns="36776" rIns="73552" bIns="36776">
                <a:spAutoFit/>
              </a:bodyPr>
              <a:lstStyle>
                <a:lvl1pPr defTabSz="734695" eaLnBrk="0" hangingPunct="0">
                  <a:defRPr>
                    <a:solidFill>
                      <a:schemeClr val="tx1"/>
                    </a:solidFill>
                    <a:latin typeface="Arial" panose="020B0604020202020204" pitchFamily="34" charset="0"/>
                    <a:ea typeface="宋体" panose="02010600030101010101" pitchFamily="2" charset="-122"/>
                  </a:defRPr>
                </a:lvl1pPr>
                <a:lvl2pPr marL="742950" indent="-285750" defTabSz="734695" eaLnBrk="0" hangingPunct="0">
                  <a:defRPr>
                    <a:solidFill>
                      <a:schemeClr val="tx1"/>
                    </a:solidFill>
                    <a:latin typeface="Arial" panose="020B0604020202020204" pitchFamily="34" charset="0"/>
                    <a:ea typeface="宋体" panose="02010600030101010101" pitchFamily="2" charset="-122"/>
                  </a:defRPr>
                </a:lvl2pPr>
                <a:lvl3pPr marL="1143000" indent="-228600" defTabSz="734695" eaLnBrk="0" hangingPunct="0">
                  <a:defRPr>
                    <a:solidFill>
                      <a:schemeClr val="tx1"/>
                    </a:solidFill>
                    <a:latin typeface="Arial" panose="020B0604020202020204" pitchFamily="34" charset="0"/>
                    <a:ea typeface="宋体" panose="02010600030101010101" pitchFamily="2" charset="-122"/>
                  </a:defRPr>
                </a:lvl3pPr>
                <a:lvl4pPr marL="1600200" indent="-228600" defTabSz="734695" eaLnBrk="0" hangingPunct="0">
                  <a:defRPr>
                    <a:solidFill>
                      <a:schemeClr val="tx1"/>
                    </a:solidFill>
                    <a:latin typeface="Arial" panose="020B0604020202020204" pitchFamily="34" charset="0"/>
                    <a:ea typeface="宋体" panose="02010600030101010101" pitchFamily="2" charset="-122"/>
                  </a:defRPr>
                </a:lvl4pPr>
                <a:lvl5pPr marL="2057400" indent="-228600" defTabSz="734695" eaLnBrk="0" hangingPunct="0">
                  <a:defRPr>
                    <a:solidFill>
                      <a:schemeClr val="tx1"/>
                    </a:solidFill>
                    <a:latin typeface="Arial" panose="020B0604020202020204" pitchFamily="34" charset="0"/>
                    <a:ea typeface="宋体" panose="02010600030101010101" pitchFamily="2" charset="-122"/>
                  </a:defRPr>
                </a:lvl5pPr>
                <a:lvl6pPr marL="2514600" indent="-228600" defTabSz="7346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7346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7346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7346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sz="2000" b="1" dirty="0">
                    <a:solidFill>
                      <a:schemeClr val="bg1"/>
                    </a:solidFill>
                    <a:ea typeface="微软雅黑" panose="020B0503020204020204" pitchFamily="34" charset="-122"/>
                    <a:sym typeface="Arial" panose="020B0604020202020204" pitchFamily="34" charset="0"/>
                  </a:rPr>
                  <a:t>教 育</a:t>
                </a:r>
                <a:endParaRPr kumimoji="1" lang="zh-CN" altLang="en-US" sz="2000" b="1" dirty="0">
                  <a:solidFill>
                    <a:schemeClr val="bg1"/>
                  </a:solidFill>
                  <a:ea typeface="微软雅黑" panose="020B0503020204020204" pitchFamily="34" charset="-122"/>
                  <a:sym typeface="Arial" panose="020B0604020202020204" pitchFamily="34" charset="0"/>
                </a:endParaRPr>
              </a:p>
            </p:txBody>
          </p:sp>
        </p:grpSp>
        <p:sp>
          <p:nvSpPr>
            <p:cNvPr id="9" name="Line 17"/>
            <p:cNvSpPr>
              <a:spLocks noChangeShapeType="1"/>
            </p:cNvSpPr>
            <p:nvPr/>
          </p:nvSpPr>
          <p:spPr bwMode="auto">
            <a:xfrm>
              <a:off x="2544" y="1823"/>
              <a:ext cx="1" cy="288"/>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Line 18"/>
            <p:cNvSpPr>
              <a:spLocks noChangeShapeType="1"/>
            </p:cNvSpPr>
            <p:nvPr/>
          </p:nvSpPr>
          <p:spPr bwMode="auto">
            <a:xfrm flipH="1">
              <a:off x="1632" y="2880"/>
              <a:ext cx="528" cy="288"/>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Line 19"/>
            <p:cNvSpPr>
              <a:spLocks noChangeShapeType="1"/>
            </p:cNvSpPr>
            <p:nvPr/>
          </p:nvSpPr>
          <p:spPr bwMode="auto">
            <a:xfrm>
              <a:off x="2976" y="2929"/>
              <a:ext cx="528" cy="288"/>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501775" y="1763713"/>
            <a:ext cx="51689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buFontTx/>
              <a:buChar char="•"/>
            </a:pPr>
            <a:r>
              <a:rPr kumimoji="1" lang="en-US" altLang="zh-CN" sz="2000" dirty="0">
                <a:solidFill>
                  <a:srgbClr val="92D050"/>
                </a:solidFill>
                <a:ea typeface="微软雅黑" panose="020B0503020204020204" pitchFamily="34" charset="-122"/>
                <a:sym typeface="Arial" panose="020B0604020202020204" pitchFamily="34" charset="0"/>
              </a:rPr>
              <a:t> </a:t>
            </a:r>
            <a:r>
              <a:rPr kumimoji="1" lang="zh-CN" altLang="en-US" sz="2000" dirty="0">
                <a:solidFill>
                  <a:srgbClr val="92D050"/>
                </a:solidFill>
                <a:ea typeface="微软雅黑" panose="020B0503020204020204" pitchFamily="34" charset="-122"/>
                <a:sym typeface="Arial" panose="020B0604020202020204" pitchFamily="34" charset="0"/>
              </a:rPr>
              <a:t>防止事故发生的安全技术</a:t>
            </a:r>
            <a:endParaRPr kumimoji="1" lang="zh-CN" altLang="en-US" sz="2000" dirty="0">
              <a:solidFill>
                <a:srgbClr val="92D050"/>
              </a:solidFill>
              <a:ea typeface="微软雅黑" panose="020B0503020204020204" pitchFamily="34" charset="-122"/>
              <a:sym typeface="Arial" panose="020B0604020202020204" pitchFamily="34" charset="0"/>
            </a:endParaRPr>
          </a:p>
          <a:p>
            <a:pPr eaLnBrk="1" hangingPunct="1">
              <a:lnSpc>
                <a:spcPct val="150000"/>
              </a:lnSpc>
            </a:pPr>
            <a:r>
              <a:rPr kumimoji="1" lang="zh-CN" altLang="en-US" sz="2000" dirty="0">
                <a:solidFill>
                  <a:schemeClr val="bg1"/>
                </a:solidFill>
                <a:ea typeface="微软雅黑" panose="020B0503020204020204" pitchFamily="34" charset="-122"/>
                <a:sym typeface="Arial" panose="020B0604020202020204" pitchFamily="34" charset="0"/>
              </a:rPr>
              <a:t>    </a:t>
            </a:r>
            <a:r>
              <a:rPr kumimoji="1" lang="en-US" altLang="zh-CN" sz="2000" dirty="0">
                <a:solidFill>
                  <a:schemeClr val="bg1"/>
                </a:solidFill>
                <a:ea typeface="微软雅黑" panose="020B0503020204020204" pitchFamily="34" charset="-122"/>
                <a:sym typeface="Arial" panose="020B0604020202020204" pitchFamily="34" charset="0"/>
              </a:rPr>
              <a:t>1</a:t>
            </a:r>
            <a:r>
              <a:rPr kumimoji="1" lang="zh-CN" altLang="en-US" sz="2000" dirty="0">
                <a:solidFill>
                  <a:schemeClr val="bg1"/>
                </a:solidFill>
                <a:ea typeface="微软雅黑" panose="020B0503020204020204" pitchFamily="34" charset="-122"/>
                <a:sym typeface="Arial" panose="020B0604020202020204" pitchFamily="34" charset="0"/>
              </a:rPr>
              <a:t>、消除危险源</a:t>
            </a:r>
            <a:endParaRPr kumimoji="1" lang="zh-CN" altLang="en-US" sz="2000" dirty="0">
              <a:solidFill>
                <a:schemeClr val="bg1"/>
              </a:solidFill>
              <a:ea typeface="微软雅黑" panose="020B0503020204020204" pitchFamily="34" charset="-122"/>
              <a:sym typeface="Arial" panose="020B0604020202020204" pitchFamily="34" charset="0"/>
            </a:endParaRPr>
          </a:p>
          <a:p>
            <a:pPr eaLnBrk="1" hangingPunct="1">
              <a:lnSpc>
                <a:spcPct val="150000"/>
              </a:lnSpc>
            </a:pPr>
            <a:r>
              <a:rPr kumimoji="1" lang="zh-CN" altLang="en-US" sz="2000" dirty="0">
                <a:solidFill>
                  <a:schemeClr val="bg1"/>
                </a:solidFill>
                <a:ea typeface="微软雅黑" panose="020B0503020204020204" pitchFamily="34" charset="-122"/>
                <a:sym typeface="Arial" panose="020B0604020202020204" pitchFamily="34" charset="0"/>
              </a:rPr>
              <a:t>   </a:t>
            </a:r>
            <a:r>
              <a:rPr kumimoji="1" lang="en-US" altLang="zh-CN" sz="2000" dirty="0">
                <a:solidFill>
                  <a:schemeClr val="bg1"/>
                </a:solidFill>
                <a:ea typeface="微软雅黑" panose="020B0503020204020204" pitchFamily="34" charset="-122"/>
                <a:sym typeface="Arial" panose="020B0604020202020204" pitchFamily="34" charset="0"/>
              </a:rPr>
              <a:t>2</a:t>
            </a:r>
            <a:r>
              <a:rPr kumimoji="1" lang="zh-CN" altLang="en-US" sz="2000" dirty="0">
                <a:solidFill>
                  <a:schemeClr val="bg1"/>
                </a:solidFill>
                <a:ea typeface="微软雅黑" panose="020B0503020204020204" pitchFamily="34" charset="-122"/>
                <a:sym typeface="Arial" panose="020B0604020202020204" pitchFamily="34" charset="0"/>
              </a:rPr>
              <a:t>、限制能量或危险物质</a:t>
            </a:r>
            <a:endParaRPr kumimoji="1" lang="zh-CN" altLang="en-US" sz="2000" dirty="0">
              <a:solidFill>
                <a:schemeClr val="bg1"/>
              </a:solidFill>
              <a:ea typeface="微软雅黑" panose="020B0503020204020204" pitchFamily="34" charset="-122"/>
              <a:sym typeface="Arial" panose="020B0604020202020204" pitchFamily="34" charset="0"/>
            </a:endParaRPr>
          </a:p>
          <a:p>
            <a:pPr eaLnBrk="1" hangingPunct="1">
              <a:lnSpc>
                <a:spcPct val="150000"/>
              </a:lnSpc>
            </a:pPr>
            <a:r>
              <a:rPr kumimoji="1" lang="zh-CN" altLang="en-US" sz="2000" dirty="0">
                <a:solidFill>
                  <a:schemeClr val="bg1"/>
                </a:solidFill>
                <a:ea typeface="微软雅黑" panose="020B0503020204020204" pitchFamily="34" charset="-122"/>
                <a:sym typeface="Arial" panose="020B0604020202020204" pitchFamily="34" charset="0"/>
              </a:rPr>
              <a:t>   </a:t>
            </a:r>
            <a:r>
              <a:rPr kumimoji="1" lang="en-US" altLang="zh-CN" sz="2000" dirty="0">
                <a:solidFill>
                  <a:schemeClr val="bg1"/>
                </a:solidFill>
                <a:ea typeface="微软雅黑" panose="020B0503020204020204" pitchFamily="34" charset="-122"/>
                <a:sym typeface="Arial" panose="020B0604020202020204" pitchFamily="34" charset="0"/>
              </a:rPr>
              <a:t>3</a:t>
            </a:r>
            <a:r>
              <a:rPr kumimoji="1" lang="zh-CN" altLang="en-US" sz="2000" dirty="0">
                <a:solidFill>
                  <a:schemeClr val="bg1"/>
                </a:solidFill>
                <a:ea typeface="微软雅黑" panose="020B0503020204020204" pitchFamily="34" charset="-122"/>
                <a:sym typeface="Arial" panose="020B0604020202020204" pitchFamily="34" charset="0"/>
              </a:rPr>
              <a:t>、隔离 </a:t>
            </a:r>
            <a:endParaRPr kumimoji="1" lang="zh-CN" altLang="en-US" sz="2000" dirty="0">
              <a:solidFill>
                <a:schemeClr val="bg1"/>
              </a:solidFill>
              <a:ea typeface="微软雅黑" panose="020B0503020204020204" pitchFamily="34" charset="-122"/>
              <a:sym typeface="Arial" panose="020B0604020202020204" pitchFamily="34" charset="0"/>
            </a:endParaRPr>
          </a:p>
          <a:p>
            <a:pPr algn="just" eaLnBrk="1" hangingPunct="1">
              <a:lnSpc>
                <a:spcPct val="150000"/>
              </a:lnSpc>
              <a:buFontTx/>
              <a:buChar char="•"/>
            </a:pPr>
            <a:r>
              <a:rPr kumimoji="1" lang="zh-CN" altLang="en-US" sz="2000" dirty="0">
                <a:solidFill>
                  <a:srgbClr val="92D050"/>
                </a:solidFill>
                <a:ea typeface="微软雅黑" panose="020B0503020204020204" pitchFamily="34" charset="-122"/>
                <a:sym typeface="Arial" panose="020B0604020202020204" pitchFamily="34" charset="0"/>
              </a:rPr>
              <a:t> 避免或减少事故损失的安全技术</a:t>
            </a:r>
            <a:endParaRPr kumimoji="1" lang="zh-CN" altLang="en-US" sz="2000" dirty="0">
              <a:solidFill>
                <a:srgbClr val="92D050"/>
              </a:solidFill>
              <a:ea typeface="微软雅黑" panose="020B0503020204020204" pitchFamily="34" charset="-122"/>
              <a:sym typeface="Arial" panose="020B0604020202020204" pitchFamily="34" charset="0"/>
            </a:endParaRPr>
          </a:p>
          <a:p>
            <a:pPr eaLnBrk="1" hangingPunct="1">
              <a:lnSpc>
                <a:spcPct val="150000"/>
              </a:lnSpc>
            </a:pPr>
            <a:r>
              <a:rPr kumimoji="1" lang="zh-CN" altLang="en-US" sz="2000" dirty="0">
                <a:solidFill>
                  <a:schemeClr val="bg1"/>
                </a:solidFill>
                <a:ea typeface="微软雅黑" panose="020B0503020204020204" pitchFamily="34" charset="-122"/>
                <a:sym typeface="Arial" panose="020B0604020202020204" pitchFamily="34" charset="0"/>
              </a:rPr>
              <a:t>     </a:t>
            </a:r>
            <a:r>
              <a:rPr kumimoji="1" lang="en-US" altLang="zh-CN" sz="2000" dirty="0">
                <a:solidFill>
                  <a:schemeClr val="bg1"/>
                </a:solidFill>
                <a:ea typeface="微软雅黑" panose="020B0503020204020204" pitchFamily="34" charset="-122"/>
                <a:sym typeface="Arial" panose="020B0604020202020204" pitchFamily="34" charset="0"/>
              </a:rPr>
              <a:t>1</a:t>
            </a:r>
            <a:r>
              <a:rPr kumimoji="1" lang="zh-CN" altLang="en-US" sz="2000" dirty="0">
                <a:solidFill>
                  <a:schemeClr val="bg1"/>
                </a:solidFill>
                <a:ea typeface="微软雅黑" panose="020B0503020204020204" pitchFamily="34" charset="-122"/>
                <a:sym typeface="Arial" panose="020B0604020202020204" pitchFamily="34" charset="0"/>
              </a:rPr>
              <a:t>、隔离：远离、封闭、缓冲</a:t>
            </a:r>
            <a:endParaRPr kumimoji="1" lang="zh-CN" altLang="en-US" sz="2000" dirty="0">
              <a:solidFill>
                <a:schemeClr val="bg1"/>
              </a:solidFill>
              <a:ea typeface="微软雅黑" panose="020B0503020204020204" pitchFamily="34" charset="-122"/>
              <a:sym typeface="Arial" panose="020B0604020202020204" pitchFamily="34" charset="0"/>
            </a:endParaRPr>
          </a:p>
          <a:p>
            <a:pPr eaLnBrk="1" hangingPunct="1">
              <a:lnSpc>
                <a:spcPct val="150000"/>
              </a:lnSpc>
            </a:pPr>
            <a:r>
              <a:rPr kumimoji="1" lang="zh-CN" altLang="en-US" sz="2000" dirty="0">
                <a:solidFill>
                  <a:schemeClr val="bg1"/>
                </a:solidFill>
                <a:ea typeface="微软雅黑" panose="020B0503020204020204" pitchFamily="34" charset="-122"/>
                <a:sym typeface="Arial" panose="020B0604020202020204" pitchFamily="34" charset="0"/>
              </a:rPr>
              <a:t>    </a:t>
            </a:r>
            <a:r>
              <a:rPr kumimoji="1" lang="en-US" altLang="zh-CN" sz="2000" dirty="0">
                <a:solidFill>
                  <a:schemeClr val="bg1"/>
                </a:solidFill>
                <a:ea typeface="微软雅黑" panose="020B0503020204020204" pitchFamily="34" charset="-122"/>
                <a:sym typeface="Arial" panose="020B0604020202020204" pitchFamily="34" charset="0"/>
              </a:rPr>
              <a:t>2</a:t>
            </a:r>
            <a:r>
              <a:rPr kumimoji="1" lang="zh-CN" altLang="en-US" sz="2000" dirty="0">
                <a:solidFill>
                  <a:schemeClr val="bg1"/>
                </a:solidFill>
                <a:ea typeface="微软雅黑" panose="020B0503020204020204" pitchFamily="34" charset="-122"/>
                <a:sym typeface="Arial" panose="020B0604020202020204" pitchFamily="34" charset="0"/>
              </a:rPr>
              <a:t>、个体防护</a:t>
            </a:r>
            <a:endParaRPr kumimoji="1" lang="zh-CN" altLang="en-US" sz="2000" dirty="0">
              <a:solidFill>
                <a:schemeClr val="bg1"/>
              </a:solidFill>
              <a:ea typeface="微软雅黑" panose="020B0503020204020204" pitchFamily="34" charset="-122"/>
              <a:sym typeface="Arial" panose="020B0604020202020204" pitchFamily="34" charset="0"/>
            </a:endParaRPr>
          </a:p>
          <a:p>
            <a:pPr eaLnBrk="1" hangingPunct="1">
              <a:lnSpc>
                <a:spcPct val="150000"/>
              </a:lnSpc>
            </a:pPr>
            <a:r>
              <a:rPr kumimoji="1" lang="zh-CN" altLang="en-US" sz="2000" dirty="0">
                <a:solidFill>
                  <a:schemeClr val="bg1"/>
                </a:solidFill>
                <a:ea typeface="微软雅黑" panose="020B0503020204020204" pitchFamily="34" charset="-122"/>
                <a:sym typeface="Arial" panose="020B0604020202020204" pitchFamily="34" charset="0"/>
              </a:rPr>
              <a:t>    </a:t>
            </a:r>
            <a:r>
              <a:rPr kumimoji="1" lang="en-US" altLang="zh-CN" sz="2000" dirty="0">
                <a:solidFill>
                  <a:schemeClr val="bg1"/>
                </a:solidFill>
                <a:ea typeface="微软雅黑" panose="020B0503020204020204" pitchFamily="34" charset="-122"/>
                <a:sym typeface="Arial" panose="020B0604020202020204" pitchFamily="34" charset="0"/>
              </a:rPr>
              <a:t>3</a:t>
            </a:r>
            <a:r>
              <a:rPr kumimoji="1" lang="zh-CN" altLang="en-US" sz="2000" dirty="0">
                <a:solidFill>
                  <a:schemeClr val="bg1"/>
                </a:solidFill>
                <a:ea typeface="微软雅黑" panose="020B0503020204020204" pitchFamily="34" charset="-122"/>
                <a:sym typeface="Arial" panose="020B0604020202020204" pitchFamily="34" charset="0"/>
              </a:rPr>
              <a:t>、薄弱环节</a:t>
            </a:r>
            <a:endParaRPr kumimoji="1" lang="zh-CN" altLang="en-US" sz="2000" dirty="0">
              <a:solidFill>
                <a:schemeClr val="bg1"/>
              </a:solidFill>
              <a:ea typeface="微软雅黑" panose="020B0503020204020204" pitchFamily="34" charset="-122"/>
              <a:sym typeface="Arial" panose="020B0604020202020204" pitchFamily="34" charset="0"/>
            </a:endParaRPr>
          </a:p>
          <a:p>
            <a:pPr eaLnBrk="1" hangingPunct="1">
              <a:lnSpc>
                <a:spcPct val="150000"/>
              </a:lnSpc>
            </a:pPr>
            <a:r>
              <a:rPr kumimoji="1" lang="zh-CN" altLang="en-US" sz="2000" dirty="0">
                <a:solidFill>
                  <a:schemeClr val="bg1"/>
                </a:solidFill>
                <a:ea typeface="微软雅黑" panose="020B0503020204020204" pitchFamily="34" charset="-122"/>
                <a:sym typeface="Arial" panose="020B0604020202020204" pitchFamily="34" charset="0"/>
              </a:rPr>
              <a:t>    </a:t>
            </a:r>
            <a:r>
              <a:rPr kumimoji="1" lang="en-US" altLang="zh-CN" sz="2000" dirty="0">
                <a:solidFill>
                  <a:schemeClr val="bg1"/>
                </a:solidFill>
                <a:ea typeface="微软雅黑" panose="020B0503020204020204" pitchFamily="34" charset="-122"/>
                <a:sym typeface="Arial" panose="020B0604020202020204" pitchFamily="34" charset="0"/>
              </a:rPr>
              <a:t>4</a:t>
            </a:r>
            <a:r>
              <a:rPr kumimoji="1" lang="zh-CN" altLang="en-US" sz="2000" dirty="0">
                <a:solidFill>
                  <a:schemeClr val="bg1"/>
                </a:solidFill>
                <a:ea typeface="微软雅黑" panose="020B0503020204020204" pitchFamily="34" charset="-122"/>
                <a:sym typeface="Arial" panose="020B0604020202020204" pitchFamily="34" charset="0"/>
              </a:rPr>
              <a:t>、避难与援救</a:t>
            </a:r>
            <a:endParaRPr kumimoji="1" lang="zh-CN" altLang="en-US" sz="2000" dirty="0">
              <a:solidFill>
                <a:schemeClr val="bg1"/>
              </a:solidFill>
              <a:ea typeface="微软雅黑" panose="020B0503020204020204" pitchFamily="34" charset="-122"/>
              <a:sym typeface="Arial" panose="020B0604020202020204" pitchFamily="34" charset="0"/>
            </a:endParaRPr>
          </a:p>
        </p:txBody>
      </p:sp>
      <p:sp>
        <p:nvSpPr>
          <p:cNvPr id="4" name="Rectangle 5"/>
          <p:cNvSpPr>
            <a:spLocks noChangeArrowheads="1"/>
          </p:cNvSpPr>
          <p:nvPr/>
        </p:nvSpPr>
        <p:spPr bwMode="auto">
          <a:xfrm>
            <a:off x="-1435100" y="798513"/>
            <a:ext cx="800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）安全技术对策</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4"/>
          <p:cNvSpPr>
            <a:spLocks noChangeArrowheads="1"/>
          </p:cNvSpPr>
          <p:nvPr/>
        </p:nvSpPr>
        <p:spPr bwMode="auto">
          <a:xfrm>
            <a:off x="4953000" y="7493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zh-CN" altLang="en-US" sz="260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2600" b="1"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r>
              <a:rPr lang="zh-CN" altLang="en-US" sz="2600" b="1" dirty="0">
                <a:solidFill>
                  <a:schemeClr val="bg1"/>
                </a:solidFill>
                <a:latin typeface="Arial" panose="020B0604020202020204" pitchFamily="34" charset="0"/>
                <a:ea typeface="微软雅黑" panose="020B0503020204020204" pitchFamily="34" charset="-122"/>
                <a:sym typeface="Arial" panose="020B0604020202020204" pitchFamily="34" charset="0"/>
              </a:rPr>
              <a:t>）安全教育对策</a:t>
            </a:r>
            <a:endParaRPr lang="zh-CN" altLang="en-US" sz="2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5" descr="Rectangle: Click to edit Master text styles&#10;Second level&#10;Third level&#10;Fourth level&#10;Fifth level"/>
          <p:cNvSpPr>
            <a:spLocks noChangeArrowheads="1"/>
          </p:cNvSpPr>
          <p:nvPr/>
        </p:nvSpPr>
        <p:spPr bwMode="auto">
          <a:xfrm>
            <a:off x="6784975" y="1803400"/>
            <a:ext cx="54070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50000"/>
              </a:lnSpc>
              <a:spcBef>
                <a:spcPct val="20000"/>
              </a:spcBef>
              <a:buFontTx/>
              <a:buChar char="•"/>
            </a:pPr>
            <a:r>
              <a:rPr lang="zh-CN" altLang="en-US" sz="2000" dirty="0">
                <a:solidFill>
                  <a:srgbClr val="92D050"/>
                </a:solidFill>
                <a:latin typeface="Arial" panose="020B0604020202020204" pitchFamily="34" charset="0"/>
                <a:ea typeface="微软雅黑" panose="020B0503020204020204" pitchFamily="34" charset="-122"/>
                <a:sym typeface="Arial" panose="020B0604020202020204" pitchFamily="34" charset="0"/>
              </a:rPr>
              <a:t>安全教育的内容</a:t>
            </a:r>
            <a:endParaRPr lang="zh-CN" altLang="en-US" sz="2000" dirty="0">
              <a:solidFill>
                <a:srgbClr val="92D050"/>
              </a:solidFill>
              <a:latin typeface="Arial" panose="020B0604020202020204" pitchFamily="34" charset="0"/>
              <a:ea typeface="微软雅黑" panose="020B0503020204020204" pitchFamily="34" charset="-122"/>
              <a:sym typeface="Arial" panose="020B0604020202020204" pitchFamily="34" charset="0"/>
            </a:endParaRPr>
          </a:p>
          <a:p>
            <a:pPr marL="742950" lvl="1" indent="-285750">
              <a:lnSpc>
                <a:spcPct val="150000"/>
              </a:lnSpc>
              <a:spcBef>
                <a:spcPct val="20000"/>
              </a:spcBef>
              <a:buFontTx/>
              <a:buChar cha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安全态度教育</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742950" lvl="1" indent="-285750">
              <a:lnSpc>
                <a:spcPct val="150000"/>
              </a:lnSpc>
              <a:spcBef>
                <a:spcPct val="20000"/>
              </a:spcBef>
              <a:buFontTx/>
              <a:buChar cha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安全知识教育</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742950" lvl="1" indent="-285750">
              <a:lnSpc>
                <a:spcPct val="150000"/>
              </a:lnSpc>
              <a:spcBef>
                <a:spcPct val="20000"/>
              </a:spcBef>
              <a:buFontTx/>
              <a:buChar cha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安全技能教育</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ct val="20000"/>
              </a:spcBef>
              <a:buFontTx/>
              <a:buChar char="•"/>
            </a:pPr>
            <a:r>
              <a:rPr lang="zh-CN" altLang="en-US" sz="2000" dirty="0">
                <a:solidFill>
                  <a:srgbClr val="92D050"/>
                </a:solidFill>
                <a:latin typeface="Arial" panose="020B0604020202020204" pitchFamily="34" charset="0"/>
                <a:ea typeface="微软雅黑" panose="020B0503020204020204" pitchFamily="34" charset="-122"/>
                <a:sym typeface="Arial" panose="020B0604020202020204" pitchFamily="34" charset="0"/>
              </a:rPr>
              <a:t>安全教育的对象</a:t>
            </a:r>
            <a:endParaRPr lang="zh-CN" altLang="en-US" sz="2000" dirty="0">
              <a:solidFill>
                <a:srgbClr val="92D050"/>
              </a:solidFill>
              <a:latin typeface="Arial" panose="020B0604020202020204" pitchFamily="34" charset="0"/>
              <a:ea typeface="微软雅黑" panose="020B0503020204020204" pitchFamily="34" charset="-122"/>
              <a:sym typeface="Arial" panose="020B0604020202020204" pitchFamily="34" charset="0"/>
            </a:endParaRPr>
          </a:p>
          <a:p>
            <a:pPr marL="742950" lvl="1" indent="-285750">
              <a:lnSpc>
                <a:spcPct val="150000"/>
              </a:lnSpc>
              <a:spcBef>
                <a:spcPct val="20000"/>
              </a:spcBef>
              <a:buFontTx/>
              <a:buChar cha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对管理人员的教育</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742950" lvl="1" indent="-285750">
              <a:lnSpc>
                <a:spcPct val="150000"/>
              </a:lnSpc>
              <a:spcBef>
                <a:spcPct val="20000"/>
              </a:spcBef>
              <a:buFontTx/>
              <a:buChar cha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生产岗位职工安全教育</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1143000" lvl="2" indent="-228600">
              <a:spcBef>
                <a:spcPct val="20000"/>
              </a:spcBef>
              <a:buFontTx/>
              <a:buChar char="•"/>
            </a:pP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1143000" lvl="2" indent="-228600">
              <a:spcBef>
                <a:spcPct val="20000"/>
              </a:spcBef>
              <a:buFontTx/>
              <a:buChar char="•"/>
            </a:pPr>
            <a:endPar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508000" y="5334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zh-CN" altLang="en-US" sz="2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2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3</a:t>
            </a:r>
            <a:r>
              <a:rPr lang="zh-CN" altLang="en-US" sz="2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）安全</a:t>
            </a:r>
            <a:r>
              <a:rPr lang="zh-CN" altLang="en-US" sz="2600" b="1" dirty="0">
                <a:solidFill>
                  <a:schemeClr val="bg1"/>
                </a:solidFill>
                <a:latin typeface="Arial" panose="020B0604020202020204" pitchFamily="34" charset="0"/>
                <a:ea typeface="微软雅黑" panose="020B0503020204020204" pitchFamily="34" charset="-122"/>
                <a:sym typeface="Arial" panose="020B0604020202020204" pitchFamily="34" charset="0"/>
              </a:rPr>
              <a:t>管理</a:t>
            </a:r>
            <a:r>
              <a:rPr lang="zh-CN" altLang="en-US" sz="2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对策</a:t>
            </a:r>
            <a:endParaRPr lang="zh-CN" altLang="en-US" sz="2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Rectangle 5" descr="Rectangle: Click to edit Master text styles&#10;Second level&#10;Third level&#10;Fourth level&#10;Fifth level"/>
          <p:cNvSpPr>
            <a:spLocks noChangeArrowheads="1"/>
          </p:cNvSpPr>
          <p:nvPr/>
        </p:nvSpPr>
        <p:spPr bwMode="auto">
          <a:xfrm>
            <a:off x="2703513" y="1346200"/>
            <a:ext cx="475138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50000"/>
              </a:lnSpc>
              <a:spcBef>
                <a:spcPct val="20000"/>
              </a:spcBef>
              <a:buFontTx/>
              <a:buChar char="•"/>
            </a:pPr>
            <a:r>
              <a:rPr lang="zh-CN" altLang="en-US" dirty="0">
                <a:solidFill>
                  <a:srgbClr val="92D050"/>
                </a:solidFill>
                <a:latin typeface="Arial" panose="020B0604020202020204" pitchFamily="34" charset="0"/>
                <a:ea typeface="微软雅黑" panose="020B0503020204020204" pitchFamily="34" charset="-122"/>
                <a:sym typeface="Arial" panose="020B0604020202020204" pitchFamily="34" charset="0"/>
              </a:rPr>
              <a:t>安全检查</a:t>
            </a:r>
            <a:endParaRPr lang="zh-CN" altLang="en-US" dirty="0">
              <a:solidFill>
                <a:srgbClr val="92D050"/>
              </a:solidFill>
              <a:latin typeface="Arial" panose="020B0604020202020204" pitchFamily="34" charset="0"/>
              <a:ea typeface="微软雅黑" panose="020B0503020204020204" pitchFamily="34" charset="-122"/>
              <a:sym typeface="Arial" panose="020B0604020202020204" pitchFamily="34" charset="0"/>
            </a:endParaRPr>
          </a:p>
          <a:p>
            <a:pPr marL="742950" lvl="1" indent="-285750">
              <a:lnSpc>
                <a:spcPct val="150000"/>
              </a:lnSpc>
              <a:spcBef>
                <a:spcPct val="20000"/>
              </a:spcBef>
              <a:buFontTx/>
              <a:buChar char="–"/>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安全检查的内容</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742950" lvl="1" indent="-285750">
              <a:lnSpc>
                <a:spcPct val="150000"/>
              </a:lnSpc>
              <a:spcBef>
                <a:spcPct val="20000"/>
              </a:spcBef>
              <a:buFontTx/>
              <a:buChar char="–"/>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安全检查方式</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ct val="20000"/>
              </a:spcBef>
              <a:buFontTx/>
              <a:buChar char="•"/>
            </a:pPr>
            <a:r>
              <a:rPr lang="zh-CN" altLang="en-US" dirty="0">
                <a:solidFill>
                  <a:srgbClr val="92D050"/>
                </a:solidFill>
                <a:latin typeface="Arial" panose="020B0604020202020204" pitchFamily="34" charset="0"/>
                <a:ea typeface="微软雅黑" panose="020B0503020204020204" pitchFamily="34" charset="-122"/>
                <a:sym typeface="Arial" panose="020B0604020202020204" pitchFamily="34" charset="0"/>
              </a:rPr>
              <a:t>安全审查</a:t>
            </a:r>
            <a:endParaRPr lang="zh-CN" altLang="en-US" dirty="0">
              <a:solidFill>
                <a:srgbClr val="92D050"/>
              </a:solidFill>
              <a:latin typeface="Arial" panose="020B0604020202020204" pitchFamily="34" charset="0"/>
              <a:ea typeface="微软雅黑" panose="020B0503020204020204" pitchFamily="34" charset="-122"/>
              <a:sym typeface="Arial" panose="020B0604020202020204" pitchFamily="34" charset="0"/>
            </a:endParaRPr>
          </a:p>
          <a:p>
            <a:pPr marL="742950" lvl="1" indent="-285750">
              <a:lnSpc>
                <a:spcPct val="150000"/>
              </a:lnSpc>
              <a:spcBef>
                <a:spcPct val="20000"/>
              </a:spcBef>
              <a:buFontTx/>
              <a:buChar char="–"/>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可行性研究审查</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742950" lvl="1" indent="-285750">
              <a:lnSpc>
                <a:spcPct val="150000"/>
              </a:lnSpc>
              <a:spcBef>
                <a:spcPct val="20000"/>
              </a:spcBef>
              <a:buFontTx/>
              <a:buChar char="–"/>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初步设计审查</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742950" lvl="1" indent="-285750">
              <a:lnSpc>
                <a:spcPct val="150000"/>
              </a:lnSpc>
              <a:spcBef>
                <a:spcPct val="20000"/>
              </a:spcBef>
              <a:buFontTx/>
              <a:buChar char="–"/>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竣工验收审查</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ct val="20000"/>
              </a:spcBef>
              <a:buFontTx/>
              <a:buChar char="•"/>
            </a:pPr>
            <a:r>
              <a:rPr lang="zh-CN" altLang="en-US" dirty="0">
                <a:solidFill>
                  <a:srgbClr val="92D050"/>
                </a:solidFill>
                <a:latin typeface="Arial" panose="020B0604020202020204" pitchFamily="34" charset="0"/>
                <a:ea typeface="微软雅黑" panose="020B0503020204020204" pitchFamily="34" charset="-122"/>
                <a:sym typeface="Arial" panose="020B0604020202020204" pitchFamily="34" charset="0"/>
              </a:rPr>
              <a:t>安全评价</a:t>
            </a:r>
            <a:endParaRPr lang="zh-CN" altLang="en-US" dirty="0">
              <a:solidFill>
                <a:srgbClr val="92D050"/>
              </a:solidFill>
              <a:latin typeface="Arial" panose="020B0604020202020204" pitchFamily="34" charset="0"/>
              <a:ea typeface="微软雅黑" panose="020B0503020204020204" pitchFamily="34" charset="-122"/>
              <a:sym typeface="Arial" panose="020B0604020202020204" pitchFamily="34" charset="0"/>
            </a:endParaRPr>
          </a:p>
          <a:p>
            <a:pPr marL="742950" lvl="1" indent="-285750">
              <a:lnSpc>
                <a:spcPct val="150000"/>
              </a:lnSpc>
              <a:spcBef>
                <a:spcPct val="20000"/>
              </a:spcBef>
              <a:buFontTx/>
              <a:buChar char="–"/>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安全预评价</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742950" lvl="1" indent="-285750">
              <a:lnSpc>
                <a:spcPct val="150000"/>
              </a:lnSpc>
              <a:spcBef>
                <a:spcPct val="20000"/>
              </a:spcBef>
              <a:buFontTx/>
              <a:buChar char="–"/>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安全验收评价</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ct val="20000"/>
              </a:spcBef>
              <a:buFontTx/>
              <a:buChar char="•"/>
            </a:pPr>
            <a:r>
              <a:rPr lang="zh-CN" altLang="en-US" dirty="0">
                <a:solidFill>
                  <a:srgbClr val="92D050"/>
                </a:solidFill>
                <a:latin typeface="Arial" panose="020B0604020202020204" pitchFamily="34" charset="0"/>
                <a:ea typeface="微软雅黑" panose="020B0503020204020204" pitchFamily="34" charset="-122"/>
                <a:sym typeface="Arial" panose="020B0604020202020204" pitchFamily="34" charset="0"/>
              </a:rPr>
              <a:t>安全管理体系</a:t>
            </a:r>
            <a:endParaRPr lang="zh-CN" altLang="en-US" dirty="0">
              <a:solidFill>
                <a:srgbClr val="92D050"/>
              </a:solidFill>
              <a:latin typeface="Arial" panose="020B0604020202020204" pitchFamily="34" charset="0"/>
              <a:ea typeface="微软雅黑" panose="020B0503020204020204" pitchFamily="34" charset="-122"/>
              <a:sym typeface="Arial" panose="020B0604020202020204" pitchFamily="34" charset="0"/>
            </a:endParaRPr>
          </a:p>
          <a:p>
            <a:pPr marL="742950" lvl="1" indent="-285750">
              <a:lnSpc>
                <a:spcPct val="90000"/>
              </a:lnSpc>
              <a:spcBef>
                <a:spcPct val="20000"/>
              </a:spcBef>
              <a:buFontTx/>
              <a:buChar char="–"/>
            </a:pP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742950" lvl="1" indent="-285750">
              <a:lnSpc>
                <a:spcPct val="90000"/>
              </a:lnSpc>
              <a:spcBef>
                <a:spcPct val="20000"/>
              </a:spcBef>
            </a:pPr>
            <a:endPar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19500" y="383458"/>
            <a:ext cx="5676900" cy="584775"/>
          </a:xfrm>
          <a:prstGeom prst="rect">
            <a:avLst/>
          </a:prstGeom>
          <a:noFill/>
        </p:spPr>
        <p:txBody>
          <a:bodyPr wrap="square" rtlCol="0">
            <a:spAutoFit/>
          </a:bodyPr>
          <a:lstStyle/>
          <a:p>
            <a:pPr algn="ctr"/>
            <a:r>
              <a:rPr lang="zh-CN" altLang="en-US" sz="3200" b="1" dirty="0" smtClean="0">
                <a:solidFill>
                  <a:srgbClr val="F7B902"/>
                </a:solidFill>
                <a:latin typeface="Arial" panose="020B0604020202020204" pitchFamily="34" charset="0"/>
                <a:ea typeface="微软雅黑" panose="020B0503020204020204" pitchFamily="34" charset="-122"/>
                <a:sym typeface="Arial" panose="020B0604020202020204" pitchFamily="34" charset="0"/>
              </a:rPr>
              <a:t>概念一：什么是安全？</a:t>
            </a:r>
            <a:endParaRPr lang="zh-CN" altLang="en-US" sz="3200" b="1" dirty="0">
              <a:solidFill>
                <a:srgbClr val="F7B9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5"/>
          <p:cNvSpPr>
            <a:spLocks noChangeArrowheads="1"/>
          </p:cNvSpPr>
          <p:nvPr/>
        </p:nvSpPr>
        <p:spPr bwMode="auto">
          <a:xfrm>
            <a:off x="2360613" y="2182812"/>
            <a:ext cx="7667625" cy="296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52" tIns="36776" rIns="73552" bIns="36776">
            <a:spAutoFit/>
          </a:bodyPr>
          <a:lstStyle/>
          <a:p>
            <a:pPr marL="735330" lvl="1" indent="-367030" defTabSz="734695">
              <a:lnSpc>
                <a:spcPct val="130000"/>
              </a:lnSpc>
              <a:spcBef>
                <a:spcPct val="50000"/>
              </a:spcBef>
            </a:pPr>
            <a:r>
              <a:rPr kumimoji="1"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rPr>
              <a:t>A</a:t>
            </a:r>
            <a:r>
              <a:rPr kumimoji="1" lang="en-US" altLang="zh-CN"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kumimoji="1" lang="zh-CN" alt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多年来</a:t>
            </a:r>
            <a:r>
              <a:rPr kumimoji="1"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一直没有发生事故</a:t>
            </a:r>
            <a:endParaRPr kumimoji="1"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368300" indent="-368300" defTabSz="734695">
              <a:lnSpc>
                <a:spcPct val="130000"/>
              </a:lnSpc>
              <a:spcBef>
                <a:spcPct val="50000"/>
              </a:spcBef>
            </a:pPr>
            <a:r>
              <a:rPr kumimoji="1"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kumimoji="1" lang="en-US" altLang="zh-CN"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B. </a:t>
            </a:r>
            <a:r>
              <a:rPr kumimoji="1" lang="zh-CN" alt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生产</a:t>
            </a:r>
            <a:r>
              <a:rPr kumimoji="1"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经营条件达到法律法规要求</a:t>
            </a:r>
            <a:endParaRPr kumimoji="1"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368300" indent="-368300" defTabSz="734695">
              <a:lnSpc>
                <a:spcPct val="130000"/>
              </a:lnSpc>
              <a:spcBef>
                <a:spcPct val="50000"/>
              </a:spcBef>
            </a:pPr>
            <a:r>
              <a:rPr kumimoji="1"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kumimoji="1" lang="en-US" altLang="zh-CN"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C. </a:t>
            </a:r>
            <a:r>
              <a:rPr kumimoji="1" lang="zh-CN" alt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建立</a:t>
            </a:r>
            <a:r>
              <a:rPr kumimoji="1"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并保持了职业安全健康管理体系</a:t>
            </a:r>
            <a:endParaRPr kumimoji="1"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368300" indent="-368300" defTabSz="734695">
              <a:lnSpc>
                <a:spcPct val="130000"/>
              </a:lnSpc>
              <a:spcBef>
                <a:spcPct val="50000"/>
              </a:spcBef>
            </a:pPr>
            <a:r>
              <a:rPr kumimoji="1"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kumimoji="1" lang="en-US" altLang="zh-CN"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D. </a:t>
            </a:r>
            <a:r>
              <a:rPr kumimoji="1" lang="zh-CN" alt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不可</a:t>
            </a:r>
            <a:r>
              <a:rPr kumimoji="1"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接受风险得到有效控制</a:t>
            </a:r>
            <a:endParaRPr kumimoji="1"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49363" y="896035"/>
            <a:ext cx="8834437" cy="492443"/>
          </a:xfrm>
          <a:prstGeom prst="rect">
            <a:avLst/>
          </a:prstGeom>
        </p:spPr>
        <p:txBody>
          <a:bodyPr wrap="square">
            <a:spAutoFit/>
          </a:bodyPr>
          <a:lstStyle/>
          <a:p>
            <a:pPr>
              <a:buFont typeface="Wingdings" panose="05000000000000000000" pitchFamily="2" charset="2"/>
              <a:buNone/>
            </a:pPr>
            <a:r>
              <a:rPr kumimoji="1" lang="en-US" altLang="zh-CN"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2.13  </a:t>
            </a:r>
            <a:r>
              <a:rPr kumimoji="1" lang="zh-CN" altLang="en-US" sz="2600" b="1"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选择风险控制措施的顺序与原则</a:t>
            </a:r>
            <a:endParaRPr kumimoji="1" lang="zh-CN" altLang="en-US" sz="2600" b="1"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5"/>
          <p:cNvGrpSpPr/>
          <p:nvPr/>
        </p:nvGrpSpPr>
        <p:grpSpPr bwMode="auto">
          <a:xfrm>
            <a:off x="2331244" y="2336800"/>
            <a:ext cx="6934200" cy="1905000"/>
            <a:chOff x="768" y="1296"/>
            <a:chExt cx="4368" cy="1200"/>
          </a:xfrm>
        </p:grpSpPr>
        <p:sp>
          <p:nvSpPr>
            <p:cNvPr id="4" name="Oval 6" descr="白色大理石"/>
            <p:cNvSpPr>
              <a:spLocks noChangeArrowheads="1"/>
            </p:cNvSpPr>
            <p:nvPr/>
          </p:nvSpPr>
          <p:spPr bwMode="auto">
            <a:xfrm>
              <a:off x="768" y="1296"/>
              <a:ext cx="1248" cy="1200"/>
            </a:xfrm>
            <a:prstGeom prst="ellipse">
              <a:avLst/>
            </a:prstGeom>
            <a:ln w="28575"/>
          </p:spPr>
          <p:style>
            <a:lnRef idx="2">
              <a:schemeClr val="accent4"/>
            </a:lnRef>
            <a:fillRef idx="1">
              <a:schemeClr val="lt1"/>
            </a:fillRef>
            <a:effectRef idx="0">
              <a:schemeClr val="accent4"/>
            </a:effectRef>
            <a:fontRef idx="minor">
              <a:schemeClr val="dk1"/>
            </a:fontRef>
          </p:style>
          <p:txBody>
            <a:bodyPr wrap="none" anchor="ctr"/>
            <a:lstStyle/>
            <a:p>
              <a:pPr algn="ctr"/>
              <a:endParaRPr lang="zh-CN" altLang="zh-CN" sz="200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Oval 7" descr="画布"/>
            <p:cNvSpPr>
              <a:spLocks noChangeArrowheads="1"/>
            </p:cNvSpPr>
            <p:nvPr/>
          </p:nvSpPr>
          <p:spPr bwMode="auto">
            <a:xfrm>
              <a:off x="3888" y="1296"/>
              <a:ext cx="1248" cy="327"/>
            </a:xfrm>
            <a:prstGeom prst="ellipse">
              <a:avLst/>
            </a:prstGeom>
            <a:ln w="28575"/>
          </p:spPr>
          <p:style>
            <a:lnRef idx="2">
              <a:schemeClr val="accent4"/>
            </a:lnRef>
            <a:fillRef idx="1">
              <a:schemeClr val="lt1"/>
            </a:fillRef>
            <a:effectRef idx="0">
              <a:schemeClr val="accent4"/>
            </a:effectRef>
            <a:fontRef idx="minor">
              <a:schemeClr val="dk1"/>
            </a:fontRef>
          </p:style>
          <p:txBody>
            <a:bodyPr>
              <a:spAutoFit/>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Line 8"/>
            <p:cNvSpPr>
              <a:spLocks noChangeShapeType="1"/>
            </p:cNvSpPr>
            <p:nvPr/>
          </p:nvSpPr>
          <p:spPr bwMode="auto">
            <a:xfrm>
              <a:off x="2016" y="1920"/>
              <a:ext cx="1872" cy="0"/>
            </a:xfrm>
            <a:prstGeom prst="line">
              <a:avLst/>
            </a:prstGeom>
            <a:ln w="28575">
              <a:tailEnd type="triangle" w="lg" len="lg"/>
            </a:ln>
          </p:spPr>
          <p:style>
            <a:lnRef idx="1">
              <a:schemeClr val="accent4"/>
            </a:lnRef>
            <a:fillRef idx="0">
              <a:schemeClr val="accent4"/>
            </a:fillRef>
            <a:effectRef idx="0">
              <a:schemeClr val="accent4"/>
            </a:effectRef>
            <a:fontRef idx="minor">
              <a:schemeClr val="tx1"/>
            </a:fontRef>
          </p:style>
          <p:txBody>
            <a:bodyPr wrap="none"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Text Box 9"/>
            <p:cNvSpPr txBox="1">
              <a:spLocks noChangeArrowheads="1"/>
            </p:cNvSpPr>
            <p:nvPr/>
          </p:nvSpPr>
          <p:spPr bwMode="auto">
            <a:xfrm>
              <a:off x="912" y="1740"/>
              <a:ext cx="960" cy="333"/>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sz="2800" b="1" dirty="0">
                  <a:ea typeface="微软雅黑" panose="020B0503020204020204" pitchFamily="34" charset="-122"/>
                  <a:sym typeface="Arial" panose="020B0604020202020204" pitchFamily="34" charset="0"/>
                </a:rPr>
                <a:t>风  险</a:t>
              </a:r>
              <a:endParaRPr kumimoji="1" lang="zh-CN" altLang="en-US" sz="2800" b="1" dirty="0">
                <a:ea typeface="微软雅黑" panose="020B0503020204020204" pitchFamily="34" charset="-122"/>
                <a:sym typeface="Arial" panose="020B0604020202020204" pitchFamily="34" charset="0"/>
              </a:endParaRPr>
            </a:p>
          </p:txBody>
        </p:sp>
        <p:sp>
          <p:nvSpPr>
            <p:cNvPr id="8" name="Text Box 10" descr="信纸"/>
            <p:cNvSpPr txBox="1">
              <a:spLocks noChangeArrowheads="1"/>
            </p:cNvSpPr>
            <p:nvPr/>
          </p:nvSpPr>
          <p:spPr bwMode="auto">
            <a:xfrm>
              <a:off x="2400" y="1548"/>
              <a:ext cx="960" cy="333"/>
            </a:xfrm>
            <a:prstGeom prst="rect">
              <a:avLst/>
            </a:prstGeom>
            <a:blipFill dpi="0" rotWithShape="0">
              <a:blip r:embed="rId1"/>
              <a:srcRect/>
              <a:tile tx="0" ty="0" sx="100000" sy="100000" flip="none" algn="tl"/>
            </a:blipFill>
            <a:ln w="9525">
              <a:solidFill>
                <a:schemeClr val="bg1"/>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sz="2800" b="1" dirty="0">
                  <a:solidFill>
                    <a:srgbClr val="FF0000"/>
                  </a:solidFill>
                  <a:ea typeface="微软雅黑" panose="020B0503020204020204" pitchFamily="34" charset="-122"/>
                  <a:sym typeface="Arial" panose="020B0604020202020204" pitchFamily="34" charset="0"/>
                </a:rPr>
                <a:t>途  径</a:t>
              </a:r>
              <a:endParaRPr kumimoji="1" lang="zh-CN" altLang="en-US" sz="2800" b="1" dirty="0">
                <a:solidFill>
                  <a:srgbClr val="FF0000"/>
                </a:solidFill>
                <a:ea typeface="微软雅黑" panose="020B0503020204020204" pitchFamily="34" charset="-122"/>
                <a:sym typeface="Arial" panose="020B0604020202020204" pitchFamily="34" charset="0"/>
              </a:endParaRPr>
            </a:p>
          </p:txBody>
        </p:sp>
        <p:sp>
          <p:nvSpPr>
            <p:cNvPr id="9" name="Text Box 11"/>
            <p:cNvSpPr txBox="1">
              <a:spLocks noChangeArrowheads="1"/>
            </p:cNvSpPr>
            <p:nvPr/>
          </p:nvSpPr>
          <p:spPr bwMode="auto">
            <a:xfrm>
              <a:off x="4032" y="1740"/>
              <a:ext cx="960" cy="333"/>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sz="2800" b="1" dirty="0">
                  <a:solidFill>
                    <a:srgbClr val="FF0000"/>
                  </a:solidFill>
                  <a:ea typeface="微软雅黑" panose="020B0503020204020204" pitchFamily="34" charset="-122"/>
                  <a:sym typeface="Arial" panose="020B0604020202020204" pitchFamily="34" charset="0"/>
                </a:rPr>
                <a:t>接受者</a:t>
              </a:r>
              <a:endParaRPr kumimoji="1" lang="zh-CN" altLang="en-US" sz="2800" b="1" dirty="0">
                <a:solidFill>
                  <a:srgbClr val="FF0000"/>
                </a:solidFill>
                <a:ea typeface="微软雅黑" panose="020B0503020204020204" pitchFamily="34" charset="-122"/>
                <a:sym typeface="Arial" panose="020B0604020202020204" pitchFamily="34" charset="0"/>
              </a:endParaRPr>
            </a:p>
          </p:txBody>
        </p:sp>
      </p:grpSp>
      <p:sp>
        <p:nvSpPr>
          <p:cNvPr id="10"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bwMode="auto">
          <a:xfrm>
            <a:off x="2376488" y="1259682"/>
            <a:ext cx="7631113" cy="4105275"/>
            <a:chOff x="432" y="1093"/>
            <a:chExt cx="4807" cy="2586"/>
          </a:xfrm>
        </p:grpSpPr>
        <p:sp>
          <p:nvSpPr>
            <p:cNvPr id="5" name="Rectangle 6"/>
            <p:cNvSpPr>
              <a:spLocks noChangeArrowheads="1"/>
            </p:cNvSpPr>
            <p:nvPr/>
          </p:nvSpPr>
          <p:spPr bwMode="auto">
            <a:xfrm>
              <a:off x="1111" y="3180"/>
              <a:ext cx="4114" cy="272"/>
            </a:xfrm>
            <a:prstGeom prst="rect">
              <a:avLst/>
            </a:prstGeom>
            <a:noFill/>
            <a:ln w="25400">
              <a:no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chemeClr val="accent1">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8"/>
            <p:cNvSpPr>
              <a:spLocks noChangeArrowheads="1"/>
            </p:cNvSpPr>
            <p:nvPr/>
          </p:nvSpPr>
          <p:spPr bwMode="auto">
            <a:xfrm>
              <a:off x="2215" y="2656"/>
              <a:ext cx="3010" cy="272"/>
            </a:xfrm>
            <a:prstGeom prst="rect">
              <a:avLst/>
            </a:prstGeom>
            <a:noFill/>
            <a:ln w="25400">
              <a:no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9"/>
            <p:cNvSpPr>
              <a:spLocks noChangeArrowheads="1"/>
            </p:cNvSpPr>
            <p:nvPr/>
          </p:nvSpPr>
          <p:spPr bwMode="auto">
            <a:xfrm>
              <a:off x="2791" y="2380"/>
              <a:ext cx="2434" cy="272"/>
            </a:xfrm>
            <a:prstGeom prst="rect">
              <a:avLst/>
            </a:prstGeom>
            <a:noFill/>
            <a:ln w="25400">
              <a:solidFill>
                <a:schemeClr val="tx2"/>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10"/>
            <p:cNvSpPr>
              <a:spLocks noChangeArrowheads="1"/>
            </p:cNvSpPr>
            <p:nvPr/>
          </p:nvSpPr>
          <p:spPr bwMode="auto">
            <a:xfrm>
              <a:off x="3367" y="2116"/>
              <a:ext cx="1858" cy="272"/>
            </a:xfrm>
            <a:prstGeom prst="rect">
              <a:avLst/>
            </a:prstGeom>
            <a:noFill/>
            <a:ln w="25400">
              <a:solidFill>
                <a:schemeClr val="accent1">
                  <a:lumMod val="60000"/>
                  <a:lumOff val="40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11"/>
            <p:cNvSpPr>
              <a:spLocks noChangeArrowheads="1"/>
            </p:cNvSpPr>
            <p:nvPr/>
          </p:nvSpPr>
          <p:spPr bwMode="auto">
            <a:xfrm>
              <a:off x="3847" y="1840"/>
              <a:ext cx="1378" cy="272"/>
            </a:xfrm>
            <a:prstGeom prst="rect">
              <a:avLst/>
            </a:prstGeom>
            <a:noFill/>
            <a:ln w="25400">
              <a:solidFill>
                <a:schemeClr val="accent1">
                  <a:lumMod val="60000"/>
                  <a:lumOff val="40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2"/>
            <p:cNvSpPr>
              <a:spLocks noChangeArrowheads="1"/>
            </p:cNvSpPr>
            <p:nvPr/>
          </p:nvSpPr>
          <p:spPr bwMode="auto">
            <a:xfrm>
              <a:off x="4279" y="1548"/>
              <a:ext cx="946" cy="272"/>
            </a:xfrm>
            <a:prstGeom prst="rect">
              <a:avLst/>
            </a:prstGeom>
            <a:noFill/>
            <a:ln w="25400">
              <a:solidFill>
                <a:schemeClr val="accent1">
                  <a:lumMod val="60000"/>
                  <a:lumOff val="40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3"/>
            <p:cNvSpPr>
              <a:spLocks noChangeArrowheads="1"/>
            </p:cNvSpPr>
            <p:nvPr/>
          </p:nvSpPr>
          <p:spPr bwMode="auto">
            <a:xfrm>
              <a:off x="583" y="3446"/>
              <a:ext cx="4624" cy="233"/>
            </a:xfrm>
            <a:prstGeom prst="rect">
              <a:avLst/>
            </a:prstGeom>
            <a:noFill/>
            <a:ln w="9525">
              <a:solidFill>
                <a:schemeClr val="accent1">
                  <a:lumMod val="60000"/>
                  <a:lumOff val="40000"/>
                </a:schemeClr>
              </a:solidFill>
              <a:miter lim="800000"/>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eaLnBrk="0" hangingPunct="0"/>
              <a:r>
                <a:rPr kumimoji="1"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kumimoji="1" lang="zh-CN" altLang="en-US" dirty="0" smtClean="0">
                  <a:solidFill>
                    <a:srgbClr val="FFC000"/>
                  </a:solidFill>
                  <a:latin typeface="Arial" panose="020B0604020202020204" pitchFamily="34" charset="0"/>
                  <a:ea typeface="微软雅黑" panose="020B0503020204020204" pitchFamily="34" charset="-122"/>
                  <a:sym typeface="Arial" panose="020B0604020202020204" pitchFamily="34" charset="0"/>
                </a:rPr>
                <a:t>停止</a:t>
              </a:r>
              <a:r>
                <a:rPr kumimoji="1" lang="zh-CN" altLang="en-US" dirty="0">
                  <a:solidFill>
                    <a:srgbClr val="FFC000"/>
                  </a:solidFill>
                  <a:latin typeface="Arial" panose="020B0604020202020204" pitchFamily="34" charset="0"/>
                  <a:ea typeface="微软雅黑" panose="020B0503020204020204" pitchFamily="34" charset="-122"/>
                  <a:sym typeface="Arial" panose="020B0604020202020204" pitchFamily="34" charset="0"/>
                </a:rPr>
                <a:t>使用该危害性物质，或以无害物代替</a:t>
              </a:r>
              <a:endParaRPr kumimoji="1" lang="zh-TW" altLang="en-US" dirty="0">
                <a:solidFill>
                  <a:srgbClr val="FFC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4"/>
            <p:cNvSpPr>
              <a:spLocks noChangeArrowheads="1"/>
            </p:cNvSpPr>
            <p:nvPr/>
          </p:nvSpPr>
          <p:spPr bwMode="auto">
            <a:xfrm>
              <a:off x="1117" y="3214"/>
              <a:ext cx="4093" cy="233"/>
            </a:xfrm>
            <a:prstGeom prst="rect">
              <a:avLst/>
            </a:prstGeom>
            <a:noFill/>
            <a:ln w="9525">
              <a:solidFill>
                <a:schemeClr val="accent1">
                  <a:lumMod val="60000"/>
                  <a:lumOff val="40000"/>
                </a:schemeClr>
              </a:solidFill>
              <a:miter lim="800000"/>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eaLnBrk="0" hangingPunct="0"/>
              <a:r>
                <a:rPr kumimoji="1"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kumimoji="1" lang="zh-CN" altLang="en-US" dirty="0" smtClean="0">
                  <a:solidFill>
                    <a:srgbClr val="00B0F0"/>
                  </a:solidFill>
                  <a:latin typeface="Arial" panose="020B0604020202020204" pitchFamily="34" charset="0"/>
                  <a:ea typeface="微软雅黑" panose="020B0503020204020204" pitchFamily="34" charset="-122"/>
                  <a:sym typeface="Arial" panose="020B0604020202020204" pitchFamily="34" charset="0"/>
                </a:rPr>
                <a:t>改</a:t>
              </a:r>
              <a:r>
                <a:rPr kumimoji="1" lang="zh-CN" altLang="en-US" dirty="0">
                  <a:solidFill>
                    <a:srgbClr val="00B0F0"/>
                  </a:solidFill>
                  <a:latin typeface="Arial" panose="020B0604020202020204" pitchFamily="34" charset="0"/>
                  <a:ea typeface="微软雅黑" panose="020B0503020204020204" pitchFamily="34" charset="-122"/>
                  <a:sym typeface="Arial" panose="020B0604020202020204" pitchFamily="34" charset="0"/>
                </a:rPr>
                <a:t>使用危害性较低的物质</a:t>
              </a:r>
              <a:endParaRPr kumimoji="1" lang="zh-TW" altLang="en-US" dirty="0">
                <a:solidFill>
                  <a:srgbClr val="00B0F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5"/>
            <p:cNvSpPr>
              <a:spLocks noChangeArrowheads="1"/>
            </p:cNvSpPr>
            <p:nvPr/>
          </p:nvSpPr>
          <p:spPr bwMode="auto">
            <a:xfrm>
              <a:off x="1637" y="2902"/>
              <a:ext cx="3580" cy="233"/>
            </a:xfrm>
            <a:prstGeom prst="rect">
              <a:avLst/>
            </a:prstGeom>
            <a:noFill/>
            <a:ln w="9525">
              <a:solidFill>
                <a:schemeClr val="accent1">
                  <a:lumMod val="60000"/>
                  <a:lumOff val="40000"/>
                </a:schemeClr>
              </a:solidFill>
              <a:miter lim="800000"/>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eaLnBrk="0" hangingPunct="0"/>
              <a:r>
                <a:rPr kumimoji="1"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kumimoji="1" lang="zh-CN" altLang="en-US" dirty="0" smtClean="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修改</a:t>
              </a:r>
              <a:r>
                <a:rPr kumimoji="1" lang="zh-CN" altLang="en-US"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程序以减轻危害性</a:t>
              </a:r>
              <a:endParaRPr kumimoji="1" lang="zh-TW" altLang="en-US" dirty="0">
                <a:solidFill>
                  <a:schemeClr val="accent6">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6"/>
            <p:cNvSpPr>
              <a:spLocks noChangeArrowheads="1"/>
            </p:cNvSpPr>
            <p:nvPr/>
          </p:nvSpPr>
          <p:spPr bwMode="auto">
            <a:xfrm>
              <a:off x="2214" y="2638"/>
              <a:ext cx="3009" cy="233"/>
            </a:xfrm>
            <a:prstGeom prst="rect">
              <a:avLst/>
            </a:prstGeom>
            <a:noFill/>
            <a:ln w="9525">
              <a:solidFill>
                <a:schemeClr val="accent1">
                  <a:lumMod val="60000"/>
                  <a:lumOff val="40000"/>
                </a:schemeClr>
              </a:solidFill>
              <a:miter lim="800000"/>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eaLnBrk="0" hangingPunct="0"/>
              <a:r>
                <a:rPr kumimoji="1"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kumimoji="1" lang="zh-CN" altLang="en-US" dirty="0" smtClean="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隔离</a:t>
              </a:r>
              <a:r>
                <a:rPr kumimoji="1" lang="zh-CN" altLang="en-US"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人员或危害</a:t>
              </a:r>
              <a:endParaRPr kumimoji="1" lang="zh-TW" altLang="en-US"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7"/>
            <p:cNvSpPr>
              <a:spLocks noChangeArrowheads="1"/>
            </p:cNvSpPr>
            <p:nvPr/>
          </p:nvSpPr>
          <p:spPr bwMode="auto">
            <a:xfrm>
              <a:off x="2784" y="2369"/>
              <a:ext cx="2422" cy="233"/>
            </a:xfrm>
            <a:prstGeom prst="rect">
              <a:avLst/>
            </a:prstGeom>
            <a:noFill/>
            <a:ln w="9525">
              <a:solidFill>
                <a:schemeClr val="accent1">
                  <a:lumMod val="60000"/>
                  <a:lumOff val="40000"/>
                </a:schemeClr>
              </a:solid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r>
                <a:rPr kumimoji="1"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kumimoji="1" lang="zh-CN" altLang="en-US" dirty="0" smtClean="0">
                  <a:solidFill>
                    <a:srgbClr val="FFC000"/>
                  </a:solidFill>
                  <a:latin typeface="Arial" panose="020B0604020202020204" pitchFamily="34" charset="0"/>
                  <a:ea typeface="微软雅黑" panose="020B0503020204020204" pitchFamily="34" charset="-122"/>
                  <a:sym typeface="Arial" panose="020B0604020202020204" pitchFamily="34" charset="0"/>
                </a:rPr>
                <a:t>局限</a:t>
              </a:r>
              <a:r>
                <a:rPr kumimoji="1" lang="zh-CN" altLang="en-US" dirty="0">
                  <a:solidFill>
                    <a:srgbClr val="FFC000"/>
                  </a:solidFill>
                  <a:latin typeface="Arial" panose="020B0604020202020204" pitchFamily="34" charset="0"/>
                  <a:ea typeface="微软雅黑" panose="020B0503020204020204" pitchFamily="34" charset="-122"/>
                  <a:sym typeface="Arial" panose="020B0604020202020204" pitchFamily="34" charset="0"/>
                </a:rPr>
                <a:t>危害</a:t>
              </a:r>
              <a:endParaRPr kumimoji="1" lang="zh-TW" altLang="en-US" dirty="0">
                <a:solidFill>
                  <a:srgbClr val="FFC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18"/>
            <p:cNvSpPr>
              <a:spLocks noChangeArrowheads="1"/>
            </p:cNvSpPr>
            <p:nvPr/>
          </p:nvSpPr>
          <p:spPr bwMode="auto">
            <a:xfrm>
              <a:off x="3374" y="2110"/>
              <a:ext cx="1840" cy="233"/>
            </a:xfrm>
            <a:prstGeom prst="rect">
              <a:avLst/>
            </a:prstGeom>
            <a:noFill/>
            <a:ln w="9525">
              <a:noFill/>
              <a:miter lim="800000"/>
            </a:ln>
            <a:effectLst/>
          </p:spPr>
          <p:txBody>
            <a:bodyPr lIns="92075" tIns="46038" rIns="92075" bIns="46038">
              <a:spAutoFit/>
            </a:bodyPr>
            <a:lstStyle/>
            <a:p>
              <a:pPr eaLnBrk="0" hangingPunct="0">
                <a:defRPr/>
              </a:pPr>
              <a:r>
                <a:rPr kumimoji="1"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kumimoji="1" lang="zh-CN" altLang="en-US" dirty="0" smtClean="0">
                  <a:solidFill>
                    <a:srgbClr val="92D050"/>
                  </a:solidFill>
                  <a:latin typeface="Arial" panose="020B0604020202020204" pitchFamily="34" charset="0"/>
                  <a:ea typeface="微软雅黑" panose="020B0503020204020204" pitchFamily="34" charset="-122"/>
                  <a:sym typeface="Arial" panose="020B0604020202020204" pitchFamily="34" charset="0"/>
                </a:rPr>
                <a:t>工程</a:t>
              </a:r>
              <a:r>
                <a:rPr kumimoji="1" lang="zh-CN" altLang="en-US" dirty="0">
                  <a:solidFill>
                    <a:srgbClr val="92D050"/>
                  </a:solidFill>
                  <a:latin typeface="Arial" panose="020B0604020202020204" pitchFamily="34" charset="0"/>
                  <a:ea typeface="微软雅黑" panose="020B0503020204020204" pitchFamily="34" charset="-122"/>
                  <a:sym typeface="Arial" panose="020B0604020202020204" pitchFamily="34" charset="0"/>
                </a:rPr>
                <a:t>技术控制</a:t>
              </a:r>
              <a:endParaRPr kumimoji="1" lang="zh-TW" altLang="en-US" dirty="0">
                <a:solidFill>
                  <a:srgbClr val="92D05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9"/>
            <p:cNvSpPr>
              <a:spLocks noChangeArrowheads="1"/>
            </p:cNvSpPr>
            <p:nvPr/>
          </p:nvSpPr>
          <p:spPr bwMode="auto">
            <a:xfrm>
              <a:off x="3846" y="1834"/>
              <a:ext cx="1358" cy="233"/>
            </a:xfrm>
            <a:prstGeom prst="rect">
              <a:avLst/>
            </a:prstGeom>
            <a:noFill/>
            <a:ln w="9525">
              <a:noFill/>
              <a:miter lim="800000"/>
            </a:ln>
            <a:effectLst/>
          </p:spPr>
          <p:txBody>
            <a:bodyPr lIns="92075" tIns="46038" rIns="92075" bIns="46038">
              <a:spAutoFit/>
            </a:bodyPr>
            <a:lstStyle/>
            <a:p>
              <a:pPr eaLnBrk="0" hangingPunct="0">
                <a:defRPr/>
              </a:pPr>
              <a:r>
                <a:rPr kumimoji="1" lang="zh-CN" altLang="en-US" dirty="0" smtClean="0">
                  <a:solidFill>
                    <a:schemeClr val="bg1"/>
                  </a:solidFill>
                  <a:effectLst>
                    <a:outerShdw blurRad="38100" dist="38100" dir="2700000" algn="tl">
                      <a:srgbClr val="C0C0C0"/>
                    </a:outerShdw>
                  </a:effectLst>
                  <a:latin typeface="Arial" panose="020B0604020202020204" pitchFamily="34" charset="0"/>
                  <a:ea typeface="微软雅黑" panose="020B0503020204020204" pitchFamily="34" charset="-122"/>
                  <a:sym typeface="Arial" panose="020B0604020202020204" pitchFamily="34" charset="0"/>
                </a:rPr>
                <a:t>  </a:t>
              </a:r>
              <a:r>
                <a:rPr kumimoji="1" lang="zh-CN" altLang="en-US" dirty="0" smtClean="0">
                  <a:solidFill>
                    <a:schemeClr val="accent1">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管理控制</a:t>
              </a:r>
              <a:endParaRPr kumimoji="1" lang="zh-TW" altLang="en-US" dirty="0">
                <a:solidFill>
                  <a:schemeClr val="accent1">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20"/>
            <p:cNvSpPr>
              <a:spLocks noChangeArrowheads="1"/>
            </p:cNvSpPr>
            <p:nvPr/>
          </p:nvSpPr>
          <p:spPr bwMode="auto">
            <a:xfrm>
              <a:off x="4279" y="1564"/>
              <a:ext cx="960" cy="23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eaLnBrk="0" hangingPunct="0"/>
              <a:r>
                <a:rPr kumimoji="1"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kumimoji="1"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个体</a:t>
              </a:r>
              <a:r>
                <a:rPr kumimoji="1"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防护</a:t>
              </a:r>
              <a:endParaRPr kumimoji="1" lang="zh-TW"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Oval 21"/>
            <p:cNvSpPr>
              <a:spLocks noChangeArrowheads="1"/>
            </p:cNvSpPr>
            <p:nvPr/>
          </p:nvSpPr>
          <p:spPr bwMode="auto">
            <a:xfrm>
              <a:off x="1406" y="1372"/>
              <a:ext cx="418" cy="416"/>
            </a:xfrm>
            <a:prstGeom prst="ellipse">
              <a:avLst/>
            </a:prstGeom>
            <a:noFill/>
            <a:ln w="25400">
              <a:solidFill>
                <a:schemeClr val="accent1">
                  <a:lumMod val="60000"/>
                  <a:lumOff val="40000"/>
                </a:schemeClr>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chemeClr val="accent1">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Line 22"/>
            <p:cNvSpPr>
              <a:spLocks noChangeShapeType="1"/>
            </p:cNvSpPr>
            <p:nvPr/>
          </p:nvSpPr>
          <p:spPr bwMode="auto">
            <a:xfrm>
              <a:off x="1639" y="3188"/>
              <a:ext cx="144" cy="0"/>
            </a:xfrm>
            <a:prstGeom prst="line">
              <a:avLst/>
            </a:prstGeom>
            <a:noFill/>
            <a:ln w="25400">
              <a:no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Line 23"/>
            <p:cNvSpPr>
              <a:spLocks noChangeShapeType="1"/>
            </p:cNvSpPr>
            <p:nvPr/>
          </p:nvSpPr>
          <p:spPr bwMode="auto">
            <a:xfrm>
              <a:off x="1639" y="2516"/>
              <a:ext cx="336" cy="144"/>
            </a:xfrm>
            <a:prstGeom prst="line">
              <a:avLst/>
            </a:prstGeom>
            <a:noFill/>
            <a:ln w="25400">
              <a:solidFill>
                <a:schemeClr val="accent1">
                  <a:lumMod val="60000"/>
                  <a:lumOff val="40000"/>
                </a:scheme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Line 24"/>
            <p:cNvSpPr>
              <a:spLocks noChangeShapeType="1"/>
            </p:cNvSpPr>
            <p:nvPr/>
          </p:nvSpPr>
          <p:spPr bwMode="auto">
            <a:xfrm>
              <a:off x="1975" y="2660"/>
              <a:ext cx="0" cy="240"/>
            </a:xfrm>
            <a:prstGeom prst="line">
              <a:avLst/>
            </a:prstGeom>
            <a:noFill/>
            <a:ln w="25400">
              <a:solidFill>
                <a:schemeClr val="accent1">
                  <a:lumMod val="60000"/>
                  <a:lumOff val="40000"/>
                </a:scheme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Line 25"/>
            <p:cNvSpPr>
              <a:spLocks noChangeShapeType="1"/>
            </p:cNvSpPr>
            <p:nvPr/>
          </p:nvSpPr>
          <p:spPr bwMode="auto">
            <a:xfrm>
              <a:off x="1975" y="2900"/>
              <a:ext cx="96" cy="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Line 26"/>
            <p:cNvSpPr>
              <a:spLocks noChangeShapeType="1"/>
            </p:cNvSpPr>
            <p:nvPr/>
          </p:nvSpPr>
          <p:spPr bwMode="auto">
            <a:xfrm flipV="1">
              <a:off x="1639" y="1796"/>
              <a:ext cx="0" cy="1392"/>
            </a:xfrm>
            <a:prstGeom prst="line">
              <a:avLst/>
            </a:prstGeom>
            <a:noFill/>
            <a:ln w="25400">
              <a:solidFill>
                <a:schemeClr val="accent1">
                  <a:lumMod val="60000"/>
                  <a:lumOff val="40000"/>
                </a:scheme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Line 27"/>
            <p:cNvSpPr>
              <a:spLocks noChangeShapeType="1"/>
            </p:cNvSpPr>
            <p:nvPr/>
          </p:nvSpPr>
          <p:spPr bwMode="auto">
            <a:xfrm>
              <a:off x="1639" y="2084"/>
              <a:ext cx="288" cy="144"/>
            </a:xfrm>
            <a:prstGeom prst="line">
              <a:avLst/>
            </a:prstGeom>
            <a:noFill/>
            <a:ln w="25400">
              <a:solidFill>
                <a:schemeClr val="accent1">
                  <a:lumMod val="60000"/>
                  <a:lumOff val="40000"/>
                </a:scheme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Line 28"/>
            <p:cNvSpPr>
              <a:spLocks noChangeShapeType="1"/>
            </p:cNvSpPr>
            <p:nvPr/>
          </p:nvSpPr>
          <p:spPr bwMode="auto">
            <a:xfrm>
              <a:off x="1927" y="2228"/>
              <a:ext cx="0" cy="144"/>
            </a:xfrm>
            <a:prstGeom prst="line">
              <a:avLst/>
            </a:prstGeom>
            <a:noFill/>
            <a:ln w="25400">
              <a:solidFill>
                <a:schemeClr val="accent1">
                  <a:lumMod val="60000"/>
                  <a:lumOff val="40000"/>
                </a:schemeClr>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AutoShape 29"/>
            <p:cNvSpPr>
              <a:spLocks noChangeArrowheads="1"/>
            </p:cNvSpPr>
            <p:nvPr/>
          </p:nvSpPr>
          <p:spPr bwMode="auto">
            <a:xfrm>
              <a:off x="624" y="2228"/>
              <a:ext cx="384" cy="528"/>
            </a:xfrm>
            <a:prstGeom prst="upArrow">
              <a:avLst>
                <a:gd name="adj1" fmla="val 50000"/>
                <a:gd name="adj2" fmla="val 73047"/>
              </a:avLst>
            </a:prstGeom>
            <a:solidFill>
              <a:schemeClr val="folHlink"/>
            </a:solidFill>
            <a:ln w="9525">
              <a:solidFill>
                <a:srgbClr val="000000"/>
              </a:solidFill>
              <a:miter lim="800000"/>
              <a:headEnd type="none" w="sm" len="sm"/>
              <a:tailEnd type="none" w="sm" len="sm"/>
            </a:ln>
          </p:spPr>
          <p:txBody>
            <a:bodyPr wrap="none" anchor="ct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AutoShape 30"/>
            <p:cNvSpPr>
              <a:spLocks noChangeArrowheads="1"/>
            </p:cNvSpPr>
            <p:nvPr/>
          </p:nvSpPr>
          <p:spPr bwMode="auto">
            <a:xfrm>
              <a:off x="576" y="1396"/>
              <a:ext cx="384" cy="528"/>
            </a:xfrm>
            <a:prstGeom prst="upArrow">
              <a:avLst>
                <a:gd name="adj1" fmla="val 50000"/>
                <a:gd name="adj2" fmla="val 73047"/>
              </a:avLst>
            </a:prstGeom>
            <a:solidFill>
              <a:srgbClr val="CC3300"/>
            </a:solidFill>
            <a:ln w="9525">
              <a:solidFill>
                <a:srgbClr val="000000"/>
              </a:solidFill>
              <a:miter lim="800000"/>
              <a:headEnd type="none" w="sm" len="sm"/>
              <a:tailEnd type="none" w="sm" len="sm"/>
            </a:ln>
          </p:spPr>
          <p:txBody>
            <a:bodyPr wrap="none" anchor="ct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Box 31"/>
            <p:cNvSpPr txBox="1">
              <a:spLocks noChangeArrowheads="1"/>
            </p:cNvSpPr>
            <p:nvPr/>
          </p:nvSpPr>
          <p:spPr bwMode="auto">
            <a:xfrm>
              <a:off x="459" y="2788"/>
              <a:ext cx="698" cy="233"/>
            </a:xfrm>
            <a:prstGeom prst="rect">
              <a:avLst/>
            </a:prstGeom>
            <a:noFill/>
            <a:ln w="9525">
              <a:solidFill>
                <a:schemeClr val="bg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zh-CN" altLang="en-US" b="1" dirty="0">
                  <a:solidFill>
                    <a:srgbClr val="FFC000"/>
                  </a:solidFill>
                  <a:ea typeface="微软雅黑" panose="020B0503020204020204" pitchFamily="34" charset="-122"/>
                  <a:sym typeface="Arial" panose="020B0604020202020204" pitchFamily="34" charset="0"/>
                </a:rPr>
                <a:t>消除风险</a:t>
              </a:r>
              <a:endParaRPr kumimoji="1" lang="zh-TW" altLang="en-US" b="1" dirty="0">
                <a:solidFill>
                  <a:srgbClr val="FFC000"/>
                </a:solidFill>
                <a:ea typeface="微软雅黑" panose="020B0503020204020204" pitchFamily="34" charset="-122"/>
                <a:sym typeface="Arial" panose="020B0604020202020204" pitchFamily="34" charset="0"/>
              </a:endParaRPr>
            </a:p>
          </p:txBody>
        </p:sp>
        <p:sp>
          <p:nvSpPr>
            <p:cNvPr id="31" name="Text Box 32"/>
            <p:cNvSpPr txBox="1">
              <a:spLocks noChangeArrowheads="1"/>
            </p:cNvSpPr>
            <p:nvPr/>
          </p:nvSpPr>
          <p:spPr bwMode="auto">
            <a:xfrm>
              <a:off x="475" y="1957"/>
              <a:ext cx="698" cy="233"/>
            </a:xfrm>
            <a:prstGeom prst="rect">
              <a:avLst/>
            </a:prstGeom>
            <a:noFill/>
            <a:ln w="9525">
              <a:solidFill>
                <a:schemeClr val="bg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zh-CN" altLang="en-US" b="1" dirty="0">
                  <a:solidFill>
                    <a:schemeClr val="bg1"/>
                  </a:solidFill>
                  <a:ea typeface="微软雅黑" panose="020B0503020204020204" pitchFamily="34" charset="-122"/>
                  <a:sym typeface="Arial" panose="020B0604020202020204" pitchFamily="34" charset="0"/>
                </a:rPr>
                <a:t>降低风险</a:t>
              </a:r>
              <a:endParaRPr kumimoji="1" lang="zh-TW" altLang="en-US" b="1" dirty="0">
                <a:solidFill>
                  <a:schemeClr val="bg1"/>
                </a:solidFill>
                <a:ea typeface="微软雅黑" panose="020B0503020204020204" pitchFamily="34" charset="-122"/>
                <a:sym typeface="Arial" panose="020B0604020202020204" pitchFamily="34" charset="0"/>
              </a:endParaRPr>
            </a:p>
          </p:txBody>
        </p:sp>
        <p:sp>
          <p:nvSpPr>
            <p:cNvPr id="32" name="Text Box 33"/>
            <p:cNvSpPr txBox="1">
              <a:spLocks noChangeArrowheads="1"/>
            </p:cNvSpPr>
            <p:nvPr/>
          </p:nvSpPr>
          <p:spPr bwMode="auto">
            <a:xfrm>
              <a:off x="432" y="1093"/>
              <a:ext cx="698" cy="233"/>
            </a:xfrm>
            <a:prstGeom prst="rect">
              <a:avLst/>
            </a:prstGeom>
            <a:noFill/>
            <a:ln w="9525">
              <a:solidFill>
                <a:schemeClr val="bg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zh-CN" altLang="en-US" b="1" dirty="0">
                  <a:solidFill>
                    <a:schemeClr val="bg1"/>
                  </a:solidFill>
                  <a:ea typeface="微软雅黑" panose="020B0503020204020204" pitchFamily="34" charset="-122"/>
                  <a:sym typeface="Arial" panose="020B0604020202020204" pitchFamily="34" charset="0"/>
                </a:rPr>
                <a:t>个体防护</a:t>
              </a:r>
              <a:endParaRPr kumimoji="1" lang="zh-TW" altLang="en-US" b="1" dirty="0">
                <a:solidFill>
                  <a:schemeClr val="bg1"/>
                </a:solidFill>
                <a:ea typeface="微软雅黑" panose="020B0503020204020204" pitchFamily="34" charset="-122"/>
                <a:sym typeface="Arial" panose="020B0604020202020204" pitchFamily="34" charset="0"/>
              </a:endParaRPr>
            </a:p>
          </p:txBody>
        </p:sp>
      </p:grpSp>
      <p:sp>
        <p:nvSpPr>
          <p:cNvPr id="33"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576513" y="2133600"/>
            <a:ext cx="7389812" cy="183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50000"/>
              </a:spcBef>
            </a:pPr>
            <a:r>
              <a:rPr kumimoji="1" lang="zh-CN" altLang="en-US" sz="4000" b="1" dirty="0">
                <a:solidFill>
                  <a:srgbClr val="F7B902"/>
                </a:solidFill>
                <a:ea typeface="微软雅黑" panose="020B0503020204020204" pitchFamily="34" charset="-122"/>
                <a:sym typeface="Arial" panose="020B0604020202020204" pitchFamily="34" charset="0"/>
              </a:rPr>
              <a:t>关于危害辨识、风险评价与风险控制工作的几点认识</a:t>
            </a:r>
            <a:endParaRPr kumimoji="1" lang="zh-CN" altLang="en-US" sz="4000" b="1" dirty="0">
              <a:solidFill>
                <a:srgbClr val="F7B902"/>
              </a:solidFill>
              <a:ea typeface="微软雅黑" panose="020B0503020204020204" pitchFamily="34" charset="-122"/>
              <a:sym typeface="Arial" panose="020B0604020202020204" pitchFamily="34" charset="0"/>
            </a:endParaRPr>
          </a:p>
        </p:txBody>
      </p:sp>
      <p:sp>
        <p:nvSpPr>
          <p:cNvPr id="4"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900112" y="908050"/>
            <a:ext cx="8993187" cy="113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buFontTx/>
              <a:buChar char="•"/>
            </a:pPr>
            <a:r>
              <a:rPr lang="zh-CN" altLang="en-US" sz="2400" b="1" dirty="0">
                <a:solidFill>
                  <a:srgbClr val="FFC000"/>
                </a:solidFill>
                <a:ea typeface="微软雅黑" panose="020B0503020204020204" pitchFamily="34" charset="-122"/>
                <a:sym typeface="Arial" panose="020B0604020202020204" pitchFamily="34" charset="0"/>
              </a:rPr>
              <a:t>危害辨识、风险评价与风险控制的策划是企业安全生产工作的最核心内容</a:t>
            </a:r>
            <a:endParaRPr lang="zh-CN" altLang="en-US" sz="2400" b="1" dirty="0">
              <a:solidFill>
                <a:srgbClr val="FFC000"/>
              </a:solidFill>
              <a:ea typeface="微软雅黑" panose="020B0503020204020204" pitchFamily="34" charset="-122"/>
              <a:sym typeface="Arial" panose="020B0604020202020204" pitchFamily="34" charset="0"/>
            </a:endParaRPr>
          </a:p>
        </p:txBody>
      </p:sp>
      <p:sp>
        <p:nvSpPr>
          <p:cNvPr id="5" name="Text Box 5"/>
          <p:cNvSpPr txBox="1">
            <a:spLocks noChangeArrowheads="1"/>
          </p:cNvSpPr>
          <p:nvPr/>
        </p:nvSpPr>
        <p:spPr bwMode="auto">
          <a:xfrm>
            <a:off x="1042987" y="2482850"/>
            <a:ext cx="8850312"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lang="en-US" altLang="zh-CN" sz="2000" dirty="0">
                <a:solidFill>
                  <a:schemeClr val="bg1"/>
                </a:solidFill>
                <a:ea typeface="微软雅黑" panose="020B0503020204020204" pitchFamily="34" charset="-122"/>
                <a:sym typeface="Arial" panose="020B0604020202020204" pitchFamily="34" charset="0"/>
              </a:rPr>
              <a:t>    </a:t>
            </a:r>
            <a:r>
              <a:rPr lang="en-US" altLang="zh-CN" sz="2000" dirty="0" smtClean="0">
                <a:solidFill>
                  <a:schemeClr val="bg1"/>
                </a:solidFill>
                <a:ea typeface="微软雅黑" panose="020B0503020204020204" pitchFamily="34" charset="-122"/>
                <a:sym typeface="Arial" panose="020B0604020202020204" pitchFamily="34" charset="0"/>
              </a:rPr>
              <a:t>   </a:t>
            </a:r>
            <a:r>
              <a:rPr lang="zh-CN" altLang="en-US" sz="2000" b="1" dirty="0" smtClean="0">
                <a:solidFill>
                  <a:schemeClr val="bg1"/>
                </a:solidFill>
                <a:ea typeface="微软雅黑" panose="020B0503020204020204" pitchFamily="34" charset="-122"/>
                <a:sym typeface="Arial" panose="020B0604020202020204" pitchFamily="34" charset="0"/>
              </a:rPr>
              <a:t>企业</a:t>
            </a:r>
            <a:r>
              <a:rPr lang="zh-CN" altLang="en-US" sz="2000" b="1" dirty="0">
                <a:solidFill>
                  <a:schemeClr val="bg1"/>
                </a:solidFill>
                <a:ea typeface="微软雅黑" panose="020B0503020204020204" pitchFamily="34" charset="-122"/>
                <a:sym typeface="Arial" panose="020B0604020202020204" pitchFamily="34" charset="0"/>
              </a:rPr>
              <a:t>开展安全生产工作的最高目标就是确保生产活动中人的健康与安全；欲确保生产活动中人的健康与安全就必须搞清楚生产活动中及周围有哪些危险源及危害人的途径、后果等；据此提出风险控制措施来确保人的健康与安全。</a:t>
            </a:r>
            <a:endParaRPr lang="zh-CN" altLang="en-US" sz="2000" b="1" dirty="0">
              <a:solidFill>
                <a:schemeClr val="bg1"/>
              </a:solidFill>
              <a:ea typeface="微软雅黑" panose="020B0503020204020204" pitchFamily="34" charset="-122"/>
              <a:sym typeface="Arial" panose="020B0604020202020204" pitchFamily="34" charset="0"/>
            </a:endParaRPr>
          </a:p>
          <a:p>
            <a:pPr eaLnBrk="1" hangingPunct="1">
              <a:lnSpc>
                <a:spcPct val="150000"/>
              </a:lnSpc>
              <a:spcBef>
                <a:spcPct val="5000"/>
              </a:spcBef>
            </a:pPr>
            <a:r>
              <a:rPr lang="zh-CN" altLang="en-US" sz="2000" b="1" dirty="0">
                <a:solidFill>
                  <a:schemeClr val="bg1"/>
                </a:solidFill>
                <a:ea typeface="微软雅黑" panose="020B0503020204020204" pitchFamily="34" charset="-122"/>
                <a:sym typeface="Arial" panose="020B0604020202020204" pitchFamily="34" charset="0"/>
              </a:rPr>
              <a:t>    </a:t>
            </a:r>
            <a:endParaRPr lang="zh-CN" altLang="en-US" sz="2000" b="1" dirty="0">
              <a:solidFill>
                <a:schemeClr val="bg1"/>
              </a:solidFill>
              <a:ea typeface="微软雅黑" panose="020B0503020204020204" pitchFamily="34" charset="-122"/>
              <a:sym typeface="Arial" panose="020B0604020202020204" pitchFamily="34" charset="0"/>
            </a:endParaRPr>
          </a:p>
        </p:txBody>
      </p:sp>
      <p:sp>
        <p:nvSpPr>
          <p:cNvPr id="6"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971550" y="1125538"/>
            <a:ext cx="8832850" cy="113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buFontTx/>
              <a:buChar char="•"/>
            </a:pPr>
            <a:r>
              <a:rPr lang="zh-CN" altLang="en-US" sz="2400" b="1" dirty="0">
                <a:solidFill>
                  <a:srgbClr val="F7B902"/>
                </a:solidFill>
                <a:ea typeface="微软雅黑" panose="020B0503020204020204" pitchFamily="34" charset="-122"/>
                <a:sym typeface="Arial" panose="020B0604020202020204" pitchFamily="34" charset="0"/>
              </a:rPr>
              <a:t>开展危害辨识、风险评价与风险控制的策划活动的最高境界是切实提高企业全员的安全意识</a:t>
            </a:r>
            <a:endParaRPr lang="zh-CN" altLang="en-US" sz="2400" b="1" dirty="0">
              <a:solidFill>
                <a:srgbClr val="F7B902"/>
              </a:solidFill>
              <a:ea typeface="微软雅黑" panose="020B0503020204020204" pitchFamily="34" charset="-122"/>
              <a:sym typeface="Arial" panose="020B0604020202020204" pitchFamily="34" charset="0"/>
            </a:endParaRPr>
          </a:p>
        </p:txBody>
      </p:sp>
      <p:sp>
        <p:nvSpPr>
          <p:cNvPr id="4" name="Text Box 5"/>
          <p:cNvSpPr txBox="1">
            <a:spLocks noChangeArrowheads="1"/>
          </p:cNvSpPr>
          <p:nvPr/>
        </p:nvSpPr>
        <p:spPr bwMode="auto">
          <a:xfrm>
            <a:off x="1347788" y="2516188"/>
            <a:ext cx="7489825" cy="45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50000"/>
              </a:spcBef>
            </a:pPr>
            <a:r>
              <a:rPr lang="en-US" altLang="zh-CN" sz="2000" b="1" dirty="0">
                <a:solidFill>
                  <a:schemeClr val="bg1"/>
                </a:solidFill>
                <a:ea typeface="微软雅黑" panose="020B0503020204020204" pitchFamily="34" charset="-122"/>
                <a:sym typeface="Arial" panose="020B0604020202020204" pitchFamily="34" charset="0"/>
              </a:rPr>
              <a:t>1</a:t>
            </a:r>
            <a:r>
              <a:rPr lang="zh-CN" altLang="en-US" sz="2000" b="1" dirty="0">
                <a:solidFill>
                  <a:schemeClr val="bg1"/>
                </a:solidFill>
                <a:ea typeface="微软雅黑" panose="020B0503020204020204" pitchFamily="34" charset="-122"/>
                <a:sym typeface="Arial" panose="020B0604020202020204" pitchFamily="34" charset="0"/>
              </a:rPr>
              <a:t>、开展活动是手段，过程的程序化、标准化是保障；</a:t>
            </a:r>
            <a:endParaRPr lang="zh-CN" altLang="en-US" sz="2000" b="1" dirty="0">
              <a:solidFill>
                <a:schemeClr val="bg1"/>
              </a:solidFill>
              <a:ea typeface="微软雅黑" panose="020B0503020204020204" pitchFamily="34" charset="-122"/>
              <a:sym typeface="Arial" panose="020B0604020202020204" pitchFamily="34" charset="0"/>
            </a:endParaRPr>
          </a:p>
        </p:txBody>
      </p:sp>
      <p:sp>
        <p:nvSpPr>
          <p:cNvPr id="5" name="Text Box 6"/>
          <p:cNvSpPr txBox="1">
            <a:spLocks noChangeArrowheads="1"/>
          </p:cNvSpPr>
          <p:nvPr/>
        </p:nvSpPr>
        <p:spPr bwMode="auto">
          <a:xfrm>
            <a:off x="1363663" y="3157538"/>
            <a:ext cx="7402513" cy="45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50000"/>
              </a:spcBef>
            </a:pPr>
            <a:r>
              <a:rPr lang="en-US" altLang="zh-CN" sz="2000" b="1" dirty="0">
                <a:solidFill>
                  <a:schemeClr val="bg1"/>
                </a:solidFill>
                <a:ea typeface="微软雅黑" panose="020B0503020204020204" pitchFamily="34" charset="-122"/>
                <a:sym typeface="Arial" panose="020B0604020202020204" pitchFamily="34" charset="0"/>
              </a:rPr>
              <a:t>2</a:t>
            </a:r>
            <a:r>
              <a:rPr lang="zh-CN" altLang="en-US" sz="2000" b="1" dirty="0">
                <a:solidFill>
                  <a:schemeClr val="bg1"/>
                </a:solidFill>
                <a:ea typeface="微软雅黑" panose="020B0503020204020204" pitchFamily="34" charset="-122"/>
                <a:sym typeface="Arial" panose="020B0604020202020204" pitchFamily="34" charset="0"/>
              </a:rPr>
              <a:t>、企业自高层领导至普通员工全员参与此项活动；</a:t>
            </a:r>
            <a:endParaRPr lang="zh-CN" altLang="en-US" sz="2000" b="1" dirty="0">
              <a:solidFill>
                <a:schemeClr val="bg1"/>
              </a:solidFill>
              <a:ea typeface="微软雅黑" panose="020B0503020204020204" pitchFamily="34" charset="-122"/>
              <a:sym typeface="Arial" panose="020B0604020202020204" pitchFamily="34" charset="0"/>
            </a:endParaRPr>
          </a:p>
        </p:txBody>
      </p:sp>
      <p:sp>
        <p:nvSpPr>
          <p:cNvPr id="6" name="Text Box 7"/>
          <p:cNvSpPr txBox="1">
            <a:spLocks noChangeArrowheads="1"/>
          </p:cNvSpPr>
          <p:nvPr/>
        </p:nvSpPr>
        <p:spPr bwMode="auto">
          <a:xfrm>
            <a:off x="1365251" y="3733800"/>
            <a:ext cx="9555162"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lang="en-US" altLang="zh-CN" sz="2000" b="1" dirty="0">
                <a:solidFill>
                  <a:schemeClr val="bg1"/>
                </a:solidFill>
                <a:ea typeface="微软雅黑" panose="020B0503020204020204" pitchFamily="34" charset="-122"/>
                <a:sym typeface="Arial" panose="020B0604020202020204" pitchFamily="34" charset="0"/>
              </a:rPr>
              <a:t>3</a:t>
            </a:r>
            <a:r>
              <a:rPr lang="zh-CN" altLang="en-US" sz="2000" b="1" dirty="0">
                <a:solidFill>
                  <a:schemeClr val="bg1"/>
                </a:solidFill>
                <a:ea typeface="微软雅黑" panose="020B0503020204020204" pitchFamily="34" charset="-122"/>
                <a:sym typeface="Arial" panose="020B0604020202020204" pitchFamily="34" charset="0"/>
              </a:rPr>
              <a:t>、熟悉本岗位</a:t>
            </a:r>
            <a:r>
              <a:rPr lang="zh-CN" altLang="en-US" sz="2000" b="1">
                <a:solidFill>
                  <a:schemeClr val="bg1"/>
                </a:solidFill>
                <a:ea typeface="微软雅黑" panose="020B0503020204020204" pitchFamily="34" charset="-122"/>
                <a:sym typeface="Arial" panose="020B0604020202020204" pitchFamily="34" charset="0"/>
              </a:rPr>
              <a:t>有</a:t>
            </a:r>
            <a:r>
              <a:rPr lang="zh-CN" altLang="en-US" sz="2000" b="1" smtClean="0">
                <a:solidFill>
                  <a:schemeClr val="bg1"/>
                </a:solidFill>
                <a:ea typeface="微软雅黑" panose="020B0503020204020204" pitchFamily="34" charset="-122"/>
                <a:sym typeface="Arial" panose="020B0604020202020204" pitchFamily="34" charset="0"/>
              </a:rPr>
              <a:t>那些</a:t>
            </a:r>
            <a:r>
              <a:rPr lang="zh-CN" altLang="en-US" sz="2000" b="1" dirty="0">
                <a:solidFill>
                  <a:schemeClr val="bg1"/>
                </a:solidFill>
                <a:ea typeface="微软雅黑" panose="020B0503020204020204" pitchFamily="34" charset="-122"/>
                <a:sym typeface="Arial" panose="020B0604020202020204" pitchFamily="34" charset="0"/>
              </a:rPr>
              <a:t>危险源？一旦发生各种事故，熟悉如何处理？总之，由“要我安全”向“我要安全”观念地转变；</a:t>
            </a:r>
            <a:endParaRPr lang="zh-CN" altLang="en-US" sz="2000" b="1" dirty="0">
              <a:solidFill>
                <a:schemeClr val="bg1"/>
              </a:solidFill>
              <a:ea typeface="微软雅黑" panose="020B0503020204020204" pitchFamily="34" charset="-122"/>
              <a:sym typeface="Arial" panose="020B0604020202020204" pitchFamily="34" charset="0"/>
            </a:endParaRPr>
          </a:p>
        </p:txBody>
      </p:sp>
      <p:sp>
        <p:nvSpPr>
          <p:cNvPr id="7"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971550" y="1125538"/>
            <a:ext cx="8566150" cy="113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buFontTx/>
              <a:buChar char="•"/>
            </a:pPr>
            <a:r>
              <a:rPr lang="zh-CN" altLang="en-US" sz="2400" b="1" dirty="0">
                <a:solidFill>
                  <a:srgbClr val="F7B902"/>
                </a:solidFill>
                <a:ea typeface="微软雅黑" panose="020B0503020204020204" pitchFamily="34" charset="-122"/>
                <a:sym typeface="Arial" panose="020B0604020202020204" pitchFamily="34" charset="0"/>
              </a:rPr>
              <a:t>开展危害辨识、风险评价与风险控制的策划活动的成功的保障在于建立一支高素质的安全管理队伍</a:t>
            </a:r>
            <a:endParaRPr lang="zh-CN" altLang="en-US" sz="2400" b="1" dirty="0">
              <a:solidFill>
                <a:srgbClr val="F7B902"/>
              </a:solidFill>
              <a:ea typeface="微软雅黑" panose="020B0503020204020204" pitchFamily="34" charset="-122"/>
              <a:sym typeface="Arial" panose="020B0604020202020204" pitchFamily="34" charset="0"/>
            </a:endParaRPr>
          </a:p>
        </p:txBody>
      </p:sp>
      <p:sp>
        <p:nvSpPr>
          <p:cNvPr id="4" name="Text Box 5"/>
          <p:cNvSpPr txBox="1">
            <a:spLocks noChangeArrowheads="1"/>
          </p:cNvSpPr>
          <p:nvPr/>
        </p:nvSpPr>
        <p:spPr bwMode="auto">
          <a:xfrm>
            <a:off x="1374775" y="2449513"/>
            <a:ext cx="6913563"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50000"/>
              </a:spcBef>
            </a:pPr>
            <a:r>
              <a:rPr lang="en-US" altLang="zh-CN" sz="2000" b="1" dirty="0">
                <a:solidFill>
                  <a:schemeClr val="bg1"/>
                </a:solidFill>
                <a:ea typeface="微软雅黑" panose="020B0503020204020204" pitchFamily="34" charset="-122"/>
                <a:sym typeface="Arial" panose="020B0604020202020204" pitchFamily="34" charset="0"/>
              </a:rPr>
              <a:t>1</a:t>
            </a:r>
            <a:r>
              <a:rPr lang="zh-CN" altLang="en-US" sz="2000" b="1" dirty="0">
                <a:solidFill>
                  <a:schemeClr val="bg1"/>
                </a:solidFill>
                <a:ea typeface="微软雅黑" panose="020B0503020204020204" pitchFamily="34" charset="-122"/>
                <a:sym typeface="Arial" panose="020B0604020202020204" pitchFamily="34" charset="0"/>
              </a:rPr>
              <a:t>、企业必须依靠自身高素质的安全管理队伍</a:t>
            </a:r>
            <a:endParaRPr lang="zh-CN" altLang="en-US" sz="2000" b="1" dirty="0">
              <a:solidFill>
                <a:schemeClr val="bg1"/>
              </a:solidFill>
              <a:ea typeface="微软雅黑" panose="020B0503020204020204" pitchFamily="34" charset="-122"/>
              <a:sym typeface="Arial" panose="020B0604020202020204" pitchFamily="34" charset="0"/>
            </a:endParaRPr>
          </a:p>
        </p:txBody>
      </p:sp>
      <p:sp>
        <p:nvSpPr>
          <p:cNvPr id="5" name="Text Box 6"/>
          <p:cNvSpPr txBox="1">
            <a:spLocks noChangeArrowheads="1"/>
          </p:cNvSpPr>
          <p:nvPr/>
        </p:nvSpPr>
        <p:spPr bwMode="auto">
          <a:xfrm>
            <a:off x="1390650" y="3009900"/>
            <a:ext cx="6913563" cy="45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50000"/>
              </a:spcBef>
            </a:pPr>
            <a:r>
              <a:rPr lang="en-US" altLang="zh-CN" sz="2000" b="1" dirty="0">
                <a:solidFill>
                  <a:schemeClr val="bg1"/>
                </a:solidFill>
                <a:ea typeface="微软雅黑" panose="020B0503020204020204" pitchFamily="34" charset="-122"/>
                <a:sym typeface="Arial" panose="020B0604020202020204" pitchFamily="34" charset="0"/>
              </a:rPr>
              <a:t>2</a:t>
            </a:r>
            <a:r>
              <a:rPr lang="zh-CN" altLang="en-US" sz="2000" b="1" dirty="0">
                <a:solidFill>
                  <a:schemeClr val="bg1"/>
                </a:solidFill>
                <a:ea typeface="微软雅黑" panose="020B0503020204020204" pitchFamily="34" charset="-122"/>
                <a:sym typeface="Arial" panose="020B0604020202020204" pitchFamily="34" charset="0"/>
              </a:rPr>
              <a:t>、高素质的安全管理队伍的具体要求：</a:t>
            </a:r>
            <a:endParaRPr lang="zh-CN" altLang="en-US" sz="2000" b="1" dirty="0">
              <a:solidFill>
                <a:schemeClr val="bg1"/>
              </a:solidFill>
              <a:ea typeface="微软雅黑" panose="020B0503020204020204" pitchFamily="34" charset="-122"/>
              <a:sym typeface="Arial" panose="020B0604020202020204" pitchFamily="34" charset="0"/>
            </a:endParaRPr>
          </a:p>
        </p:txBody>
      </p:sp>
      <p:sp>
        <p:nvSpPr>
          <p:cNvPr id="6" name="Text Box 7"/>
          <p:cNvSpPr txBox="1">
            <a:spLocks noChangeArrowheads="1"/>
          </p:cNvSpPr>
          <p:nvPr/>
        </p:nvSpPr>
        <p:spPr bwMode="auto">
          <a:xfrm>
            <a:off x="1676400" y="3606800"/>
            <a:ext cx="6913563" cy="45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50000"/>
              </a:spcBef>
            </a:pPr>
            <a:r>
              <a:rPr lang="en-US" altLang="zh-CN" sz="2000" dirty="0">
                <a:solidFill>
                  <a:schemeClr val="bg1"/>
                </a:solidFill>
                <a:ea typeface="微软雅黑" panose="020B0503020204020204" pitchFamily="34" charset="-122"/>
                <a:sym typeface="Arial" panose="020B0604020202020204" pitchFamily="34" charset="0"/>
              </a:rPr>
              <a:t>1</a:t>
            </a:r>
            <a:r>
              <a:rPr lang="zh-CN" altLang="en-US" sz="2000" dirty="0">
                <a:solidFill>
                  <a:schemeClr val="bg1"/>
                </a:solidFill>
                <a:ea typeface="微软雅黑" panose="020B0503020204020204" pitchFamily="34" charset="-122"/>
                <a:sym typeface="Arial" panose="020B0604020202020204" pitchFamily="34" charset="0"/>
              </a:rPr>
              <a:t>）具备</a:t>
            </a:r>
            <a:r>
              <a:rPr lang="en-US" altLang="zh-CN" sz="2000" dirty="0">
                <a:solidFill>
                  <a:schemeClr val="bg1"/>
                </a:solidFill>
                <a:ea typeface="微软雅黑" panose="020B0503020204020204" pitchFamily="34" charset="-122"/>
                <a:sym typeface="Arial" panose="020B0604020202020204" pitchFamily="34" charset="0"/>
              </a:rPr>
              <a:t>OSHMS</a:t>
            </a:r>
            <a:r>
              <a:rPr lang="zh-CN" altLang="en-US" sz="2000" dirty="0">
                <a:solidFill>
                  <a:schemeClr val="bg1"/>
                </a:solidFill>
                <a:ea typeface="微软雅黑" panose="020B0503020204020204" pitchFamily="34" charset="-122"/>
                <a:sym typeface="Arial" panose="020B0604020202020204" pitchFamily="34" charset="0"/>
              </a:rPr>
              <a:t>、安全评价等知识</a:t>
            </a:r>
            <a:endParaRPr lang="zh-CN" altLang="en-US" sz="2000" dirty="0">
              <a:solidFill>
                <a:schemeClr val="bg1"/>
              </a:solidFill>
              <a:ea typeface="微软雅黑" panose="020B0503020204020204" pitchFamily="34" charset="-122"/>
              <a:sym typeface="Arial" panose="020B0604020202020204" pitchFamily="34" charset="0"/>
            </a:endParaRPr>
          </a:p>
        </p:txBody>
      </p:sp>
      <p:sp>
        <p:nvSpPr>
          <p:cNvPr id="7" name="Text Box 8"/>
          <p:cNvSpPr txBox="1">
            <a:spLocks noChangeArrowheads="1"/>
          </p:cNvSpPr>
          <p:nvPr/>
        </p:nvSpPr>
        <p:spPr bwMode="auto">
          <a:xfrm>
            <a:off x="1677988" y="4095750"/>
            <a:ext cx="6913562" cy="45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50000"/>
              </a:spcBef>
            </a:pPr>
            <a:r>
              <a:rPr lang="en-US" altLang="zh-CN" sz="2000">
                <a:solidFill>
                  <a:schemeClr val="bg1"/>
                </a:solidFill>
                <a:ea typeface="微软雅黑" panose="020B0503020204020204" pitchFamily="34" charset="-122"/>
                <a:sym typeface="Arial" panose="020B0604020202020204" pitchFamily="34" charset="0"/>
              </a:rPr>
              <a:t>2</a:t>
            </a:r>
            <a:r>
              <a:rPr lang="zh-CN" altLang="en-US" sz="2000">
                <a:solidFill>
                  <a:schemeClr val="bg1"/>
                </a:solidFill>
                <a:ea typeface="微软雅黑" panose="020B0503020204020204" pitchFamily="34" charset="-122"/>
                <a:sym typeface="Arial" panose="020B0604020202020204" pitchFamily="34" charset="0"/>
              </a:rPr>
              <a:t>）熟练掌握</a:t>
            </a:r>
            <a:r>
              <a:rPr lang="en-US" altLang="zh-CN" sz="2000">
                <a:solidFill>
                  <a:schemeClr val="bg1"/>
                </a:solidFill>
                <a:ea typeface="微软雅黑" panose="020B0503020204020204" pitchFamily="34" charset="-122"/>
                <a:sym typeface="Arial" panose="020B0604020202020204" pitchFamily="34" charset="0"/>
              </a:rPr>
              <a:t>OFFICE</a:t>
            </a:r>
            <a:r>
              <a:rPr lang="zh-CN" altLang="en-US" sz="2000">
                <a:solidFill>
                  <a:schemeClr val="bg1"/>
                </a:solidFill>
                <a:ea typeface="微软雅黑" panose="020B0503020204020204" pitchFamily="34" charset="-122"/>
                <a:sym typeface="Arial" panose="020B0604020202020204" pitchFamily="34" charset="0"/>
              </a:rPr>
              <a:t>、</a:t>
            </a:r>
            <a:r>
              <a:rPr lang="en-US" altLang="zh-CN" sz="2000">
                <a:solidFill>
                  <a:schemeClr val="bg1"/>
                </a:solidFill>
                <a:ea typeface="微软雅黑" panose="020B0503020204020204" pitchFamily="34" charset="-122"/>
                <a:sym typeface="Arial" panose="020B0604020202020204" pitchFamily="34" charset="0"/>
              </a:rPr>
              <a:t>VISIO</a:t>
            </a:r>
            <a:r>
              <a:rPr lang="zh-CN" altLang="en-US" sz="2000">
                <a:solidFill>
                  <a:schemeClr val="bg1"/>
                </a:solidFill>
                <a:ea typeface="微软雅黑" panose="020B0503020204020204" pitchFamily="34" charset="-122"/>
                <a:sym typeface="Arial" panose="020B0604020202020204" pitchFamily="34" charset="0"/>
              </a:rPr>
              <a:t>等相关知识</a:t>
            </a:r>
            <a:endParaRPr lang="zh-CN" altLang="en-US" sz="2000">
              <a:solidFill>
                <a:schemeClr val="bg1"/>
              </a:solidFill>
              <a:ea typeface="微软雅黑" panose="020B0503020204020204" pitchFamily="34" charset="-122"/>
              <a:sym typeface="Arial" panose="020B0604020202020204" pitchFamily="34" charset="0"/>
            </a:endParaRPr>
          </a:p>
        </p:txBody>
      </p:sp>
      <p:sp>
        <p:nvSpPr>
          <p:cNvPr id="8" name="Text Box 9"/>
          <p:cNvSpPr txBox="1">
            <a:spLocks noChangeArrowheads="1"/>
          </p:cNvSpPr>
          <p:nvPr/>
        </p:nvSpPr>
        <p:spPr bwMode="auto">
          <a:xfrm>
            <a:off x="1693863" y="4629150"/>
            <a:ext cx="6913562" cy="45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50000"/>
              </a:spcBef>
            </a:pPr>
            <a:r>
              <a:rPr lang="en-US" altLang="zh-CN" sz="2000">
                <a:solidFill>
                  <a:schemeClr val="bg1"/>
                </a:solidFill>
                <a:ea typeface="微软雅黑" panose="020B0503020204020204" pitchFamily="34" charset="-122"/>
                <a:sym typeface="Arial" panose="020B0604020202020204" pitchFamily="34" charset="0"/>
              </a:rPr>
              <a:t>3</a:t>
            </a:r>
            <a:r>
              <a:rPr lang="zh-CN" altLang="en-US" sz="2000">
                <a:solidFill>
                  <a:schemeClr val="bg1"/>
                </a:solidFill>
                <a:ea typeface="微软雅黑" panose="020B0503020204020204" pitchFamily="34" charset="-122"/>
                <a:sym typeface="Arial" panose="020B0604020202020204" pitchFamily="34" charset="0"/>
              </a:rPr>
              <a:t>）丰富的现场安全管理、生产实践知识</a:t>
            </a:r>
            <a:endParaRPr lang="zh-CN" altLang="en-US" sz="2000">
              <a:solidFill>
                <a:schemeClr val="bg1"/>
              </a:solidFill>
              <a:ea typeface="微软雅黑" panose="020B0503020204020204" pitchFamily="34" charset="-122"/>
              <a:sym typeface="Arial" panose="020B0604020202020204" pitchFamily="34" charset="0"/>
            </a:endParaRPr>
          </a:p>
        </p:txBody>
      </p:sp>
      <p:sp>
        <p:nvSpPr>
          <p:cNvPr id="9" name="Text Box 10"/>
          <p:cNvSpPr txBox="1">
            <a:spLocks noChangeArrowheads="1"/>
          </p:cNvSpPr>
          <p:nvPr/>
        </p:nvSpPr>
        <p:spPr bwMode="auto">
          <a:xfrm>
            <a:off x="1693863" y="5146675"/>
            <a:ext cx="6913562" cy="45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50000"/>
              </a:spcBef>
            </a:pPr>
            <a:r>
              <a:rPr lang="en-US" altLang="zh-CN" sz="2000">
                <a:solidFill>
                  <a:schemeClr val="bg1"/>
                </a:solidFill>
                <a:ea typeface="微软雅黑" panose="020B0503020204020204" pitchFamily="34" charset="-122"/>
                <a:sym typeface="Arial" panose="020B0604020202020204" pitchFamily="34" charset="0"/>
              </a:rPr>
              <a:t>4</a:t>
            </a:r>
            <a:r>
              <a:rPr lang="zh-CN" altLang="en-US" sz="2000">
                <a:solidFill>
                  <a:schemeClr val="bg1"/>
                </a:solidFill>
                <a:ea typeface="微软雅黑" panose="020B0503020204020204" pitchFamily="34" charset="-122"/>
                <a:sym typeface="Arial" panose="020B0604020202020204" pitchFamily="34" charset="0"/>
              </a:rPr>
              <a:t>）成员具备良好的团结、协作精神</a:t>
            </a:r>
            <a:endParaRPr lang="zh-CN" altLang="en-US" sz="2000">
              <a:solidFill>
                <a:schemeClr val="bg1"/>
              </a:solidFill>
              <a:ea typeface="微软雅黑" panose="020B0503020204020204" pitchFamily="34" charset="-122"/>
              <a:sym typeface="Arial" panose="020B0604020202020204" pitchFamily="34" charset="0"/>
            </a:endParaRPr>
          </a:p>
        </p:txBody>
      </p:sp>
      <p:sp>
        <p:nvSpPr>
          <p:cNvPr id="10"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86065" y="4149090"/>
            <a:ext cx="388556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2371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250" advClick="0" advTm="0">
        <p:fad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19500" y="383458"/>
            <a:ext cx="5676900" cy="584775"/>
          </a:xfrm>
          <a:prstGeom prst="rect">
            <a:avLst/>
          </a:prstGeom>
          <a:noFill/>
        </p:spPr>
        <p:txBody>
          <a:bodyPr wrap="square" rtlCol="0">
            <a:spAutoFit/>
          </a:bodyPr>
          <a:lstStyle/>
          <a:p>
            <a:pPr algn="ctr"/>
            <a:r>
              <a:rPr lang="zh-CN" altLang="en-US" sz="3200" b="1" dirty="0" smtClean="0">
                <a:solidFill>
                  <a:srgbClr val="F7B902"/>
                </a:solidFill>
                <a:latin typeface="Arial" panose="020B0604020202020204" pitchFamily="34" charset="0"/>
                <a:ea typeface="微软雅黑" panose="020B0503020204020204" pitchFamily="34" charset="-122"/>
                <a:sym typeface="Arial" panose="020B0604020202020204" pitchFamily="34" charset="0"/>
              </a:rPr>
              <a:t>概念二：什么是事故？</a:t>
            </a:r>
            <a:endParaRPr lang="zh-CN" altLang="en-US" sz="3200" b="1" dirty="0">
              <a:solidFill>
                <a:srgbClr val="F7B9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5"/>
          <p:cNvSpPr>
            <a:spLocks noChangeArrowheads="1"/>
          </p:cNvSpPr>
          <p:nvPr/>
        </p:nvSpPr>
        <p:spPr bwMode="auto">
          <a:xfrm>
            <a:off x="1358106" y="2227941"/>
            <a:ext cx="9501187" cy="64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552" tIns="36776" rIns="73552" bIns="36776">
            <a:spAutoFit/>
          </a:bodyPr>
          <a:lstStyle/>
          <a:p>
            <a:pPr>
              <a:lnSpc>
                <a:spcPct val="150000"/>
              </a:lnSpc>
              <a:spcBef>
                <a:spcPct val="50000"/>
              </a:spcBef>
            </a:pPr>
            <a:r>
              <a:rPr kumimoji="1"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造成死亡、疾病、伤害、财产损失或其它损失的意外事件。</a:t>
            </a:r>
            <a:endParaRPr kumimoji="1"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051" name="Picture 3" descr="D:\908d2eac7024b0ca738b71cdb37aef08.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517900" y="2588242"/>
            <a:ext cx="5181600" cy="5144269"/>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19500" y="383458"/>
            <a:ext cx="5676900" cy="584775"/>
          </a:xfrm>
          <a:prstGeom prst="rect">
            <a:avLst/>
          </a:prstGeom>
          <a:noFill/>
        </p:spPr>
        <p:txBody>
          <a:bodyPr wrap="square" rtlCol="0">
            <a:spAutoFit/>
          </a:bodyPr>
          <a:lstStyle/>
          <a:p>
            <a:pPr algn="ctr"/>
            <a:r>
              <a:rPr lang="zh-CN" altLang="en-US" sz="3200" b="1" dirty="0" smtClean="0">
                <a:solidFill>
                  <a:srgbClr val="F7B902"/>
                </a:solidFill>
                <a:latin typeface="Arial" panose="020B0604020202020204" pitchFamily="34" charset="0"/>
                <a:ea typeface="微软雅黑" panose="020B0503020204020204" pitchFamily="34" charset="-122"/>
                <a:sym typeface="Arial" panose="020B0604020202020204" pitchFamily="34" charset="0"/>
              </a:rPr>
              <a:t>概念</a:t>
            </a:r>
            <a:r>
              <a:rPr lang="zh-CN" altLang="en-US" sz="3200" b="1" dirty="0">
                <a:solidFill>
                  <a:srgbClr val="F7B902"/>
                </a:solidFill>
                <a:latin typeface="Arial" panose="020B0604020202020204" pitchFamily="34" charset="0"/>
                <a:ea typeface="微软雅黑" panose="020B0503020204020204" pitchFamily="34" charset="-122"/>
                <a:sym typeface="Arial" panose="020B0604020202020204" pitchFamily="34" charset="0"/>
              </a:rPr>
              <a:t>三</a:t>
            </a:r>
            <a:r>
              <a:rPr lang="zh-CN" altLang="en-US" sz="3200" b="1" dirty="0" smtClean="0">
                <a:solidFill>
                  <a:srgbClr val="F7B902"/>
                </a:solidFill>
                <a:latin typeface="Arial" panose="020B0604020202020204" pitchFamily="34" charset="0"/>
                <a:ea typeface="微软雅黑" panose="020B0503020204020204" pitchFamily="34" charset="-122"/>
                <a:sym typeface="Arial" panose="020B0604020202020204" pitchFamily="34" charset="0"/>
              </a:rPr>
              <a:t>：什么是事故隐患？</a:t>
            </a:r>
            <a:endParaRPr lang="zh-CN" altLang="en-US" sz="3200" b="1" dirty="0">
              <a:solidFill>
                <a:srgbClr val="F7B9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4"/>
          <p:cNvSpPr>
            <a:spLocks noChangeArrowheads="1"/>
          </p:cNvSpPr>
          <p:nvPr/>
        </p:nvSpPr>
        <p:spPr bwMode="auto">
          <a:xfrm>
            <a:off x="1315243" y="2086453"/>
            <a:ext cx="9605169" cy="355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nSpc>
                <a:spcPct val="150000"/>
              </a:lnSpc>
              <a:spcAft>
                <a:spcPts val="1800"/>
              </a:spcAft>
            </a:pPr>
            <a:r>
              <a:rPr kumimoji="1"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kumimoji="1"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安全生产事故隐患（以下简称事故隐患），是指生产经营单位违反安全生产法律、法规、规章、标准、规程和安全生产管理制度的规定，或者因其他因素在生产经营活动中存在可能导致事故发生的物的危险状态、人的不安全行为和管理上的缺陷。 </a:t>
            </a:r>
            <a:endParaRPr kumimoji="1"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spcAft>
                <a:spcPts val="1800"/>
              </a:spcAft>
            </a:pP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kumimoji="1"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事故隐患分为一般事故隐患和重大事故隐患。</a:t>
            </a: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一般事故隐患，是指危害和整改难度较小</a:t>
            </a:r>
            <a:r>
              <a:rPr kumimoji="1"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kumimoji="1" lang="zh-CN" altLang="en-US" sz="2000" smtClean="0">
                <a:solidFill>
                  <a:schemeClr val="bg1"/>
                </a:solidFill>
                <a:latin typeface="Arial" panose="020B0604020202020204" pitchFamily="34" charset="0"/>
                <a:ea typeface="微软雅黑" panose="020B0503020204020204" pitchFamily="34" charset="-122"/>
                <a:sym typeface="Arial" panose="020B0604020202020204" pitchFamily="34" charset="0"/>
              </a:rPr>
              <a:t>发现后</a:t>
            </a:r>
            <a:r>
              <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能够立即整改排除的隐患。重大事故隐患，是指危害和整改难度较大，应当全部或者局部停产停业，并经过一定时间整改治理方能排除的隐患，或者因外部因素影响致使生产经营单位自身难以排除的隐患。   </a:t>
            </a:r>
            <a:endParaRPr kumimoji="1"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19500" y="383458"/>
            <a:ext cx="5676900" cy="584775"/>
          </a:xfrm>
          <a:prstGeom prst="rect">
            <a:avLst/>
          </a:prstGeom>
          <a:noFill/>
        </p:spPr>
        <p:txBody>
          <a:bodyPr wrap="square" rtlCol="0">
            <a:spAutoFit/>
          </a:bodyPr>
          <a:lstStyle/>
          <a:p>
            <a:pPr defTabSz="734695">
              <a:defRPr/>
            </a:pPr>
            <a:r>
              <a:rPr kumimoji="1" lang="zh-CN" altLang="en-US" sz="3200" b="1" dirty="0">
                <a:solidFill>
                  <a:srgbClr val="F7B902"/>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引发事故的四个基本要素</a:t>
            </a:r>
            <a:endParaRPr kumimoji="1" lang="zh-CN" altLang="en-US" sz="3200" b="1" dirty="0">
              <a:solidFill>
                <a:srgbClr val="F7B902"/>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Text Box 6"/>
          <p:cNvSpPr txBox="1">
            <a:spLocks noChangeArrowheads="1"/>
          </p:cNvSpPr>
          <p:nvPr/>
        </p:nvSpPr>
        <p:spPr bwMode="auto">
          <a:xfrm>
            <a:off x="8166098" y="2098368"/>
            <a:ext cx="2333626" cy="382047"/>
          </a:xfrm>
          <a:prstGeom prst="rect">
            <a:avLst/>
          </a:prstGeom>
          <a:noFill/>
          <a:ln w="9525">
            <a:noFill/>
            <a:miter lim="800000"/>
          </a:ln>
          <a:effectLst/>
        </p:spPr>
        <p:txBody>
          <a:bodyPr wrap="square" lIns="73552" tIns="36776" rIns="73552" bIns="36776">
            <a:spAutoFit/>
          </a:bodyPr>
          <a:lstStyle/>
          <a:p>
            <a:pPr algn="ctr" defTabSz="734695">
              <a:spcBef>
                <a:spcPct val="50000"/>
              </a:spcBef>
              <a:defRPr/>
            </a:pPr>
            <a:r>
              <a:rPr kumimoji="1"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环境的不安全条件</a:t>
            </a:r>
            <a:endParaRPr kumimoji="1"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Line 10"/>
          <p:cNvSpPr>
            <a:spLocks noChangeShapeType="1"/>
          </p:cNvSpPr>
          <p:nvPr/>
        </p:nvSpPr>
        <p:spPr bwMode="auto">
          <a:xfrm>
            <a:off x="3425825" y="2279354"/>
            <a:ext cx="958850" cy="596785"/>
          </a:xfrm>
          <a:prstGeom prst="line">
            <a:avLst/>
          </a:prstGeom>
          <a:noFill/>
          <a:ln w="12700">
            <a:solidFill>
              <a:schemeClr val="bg1"/>
            </a:solidFill>
            <a:round/>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Line 11"/>
          <p:cNvSpPr>
            <a:spLocks noChangeShapeType="1"/>
          </p:cNvSpPr>
          <p:nvPr/>
        </p:nvSpPr>
        <p:spPr bwMode="auto">
          <a:xfrm flipV="1">
            <a:off x="3854228" y="4300804"/>
            <a:ext cx="1063847" cy="766223"/>
          </a:xfrm>
          <a:prstGeom prst="line">
            <a:avLst/>
          </a:prstGeom>
          <a:noFill/>
          <a:ln w="12700">
            <a:solidFill>
              <a:schemeClr val="bg1"/>
            </a:solidFill>
            <a:round/>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Line 12"/>
          <p:cNvSpPr>
            <a:spLocks noChangeShapeType="1"/>
          </p:cNvSpPr>
          <p:nvPr/>
        </p:nvSpPr>
        <p:spPr bwMode="auto">
          <a:xfrm flipV="1">
            <a:off x="6950074" y="2457677"/>
            <a:ext cx="1064724" cy="590322"/>
          </a:xfrm>
          <a:prstGeom prst="line">
            <a:avLst/>
          </a:prstGeom>
          <a:noFill/>
          <a:ln w="9525">
            <a:solidFill>
              <a:schemeClr val="bg1"/>
            </a:solidFill>
            <a:round/>
            <a:headEnd type="triangle" w="med" len="me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Line 13"/>
          <p:cNvSpPr>
            <a:spLocks noChangeShapeType="1"/>
          </p:cNvSpPr>
          <p:nvPr/>
        </p:nvSpPr>
        <p:spPr bwMode="auto">
          <a:xfrm>
            <a:off x="7042149" y="4492624"/>
            <a:ext cx="1022349" cy="766762"/>
          </a:xfrm>
          <a:prstGeom prst="line">
            <a:avLst/>
          </a:prstGeom>
          <a:noFill/>
          <a:ln w="9525">
            <a:solidFill>
              <a:schemeClr val="bg1"/>
            </a:solidFill>
            <a:round/>
            <a:headEnd type="triangle" w="med" len="me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爆炸形 1 13"/>
          <p:cNvSpPr/>
          <p:nvPr/>
        </p:nvSpPr>
        <p:spPr>
          <a:xfrm rot="376313">
            <a:off x="4409828" y="2882667"/>
            <a:ext cx="2937122" cy="1740695"/>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Text Box 9"/>
          <p:cNvSpPr txBox="1">
            <a:spLocks noChangeArrowheads="1"/>
          </p:cNvSpPr>
          <p:nvPr/>
        </p:nvSpPr>
        <p:spPr bwMode="auto">
          <a:xfrm>
            <a:off x="5273675" y="3500437"/>
            <a:ext cx="1193800" cy="50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552" tIns="36776" rIns="73552" bIns="36776">
            <a:spAutoFit/>
          </a:bodyPr>
          <a:lstStyle>
            <a:lvl1pPr defTabSz="734695" eaLnBrk="0" hangingPunct="0">
              <a:defRPr>
                <a:solidFill>
                  <a:schemeClr val="tx1"/>
                </a:solidFill>
                <a:latin typeface="Arial" panose="020B0604020202020204" pitchFamily="34" charset="0"/>
                <a:ea typeface="宋体" panose="02010600030101010101" pitchFamily="2" charset="-122"/>
              </a:defRPr>
            </a:lvl1pPr>
            <a:lvl2pPr marL="742950" indent="-285750" defTabSz="734695" eaLnBrk="0" hangingPunct="0">
              <a:defRPr>
                <a:solidFill>
                  <a:schemeClr val="tx1"/>
                </a:solidFill>
                <a:latin typeface="Arial" panose="020B0604020202020204" pitchFamily="34" charset="0"/>
                <a:ea typeface="宋体" panose="02010600030101010101" pitchFamily="2" charset="-122"/>
              </a:defRPr>
            </a:lvl2pPr>
            <a:lvl3pPr marL="1143000" indent="-228600" defTabSz="734695" eaLnBrk="0" hangingPunct="0">
              <a:defRPr>
                <a:solidFill>
                  <a:schemeClr val="tx1"/>
                </a:solidFill>
                <a:latin typeface="Arial" panose="020B0604020202020204" pitchFamily="34" charset="0"/>
                <a:ea typeface="宋体" panose="02010600030101010101" pitchFamily="2" charset="-122"/>
              </a:defRPr>
            </a:lvl3pPr>
            <a:lvl4pPr marL="1600200" indent="-228600" defTabSz="734695" eaLnBrk="0" hangingPunct="0">
              <a:defRPr>
                <a:solidFill>
                  <a:schemeClr val="tx1"/>
                </a:solidFill>
                <a:latin typeface="Arial" panose="020B0604020202020204" pitchFamily="34" charset="0"/>
                <a:ea typeface="宋体" panose="02010600030101010101" pitchFamily="2" charset="-122"/>
              </a:defRPr>
            </a:lvl4pPr>
            <a:lvl5pPr marL="2057400" indent="-228600" defTabSz="734695" eaLnBrk="0" hangingPunct="0">
              <a:defRPr>
                <a:solidFill>
                  <a:schemeClr val="tx1"/>
                </a:solidFill>
                <a:latin typeface="Arial" panose="020B0604020202020204" pitchFamily="34" charset="0"/>
                <a:ea typeface="宋体" panose="02010600030101010101" pitchFamily="2" charset="-122"/>
              </a:defRPr>
            </a:lvl5pPr>
            <a:lvl6pPr marL="2514600" indent="-228600" defTabSz="7346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7346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7346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7346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sz="2800" b="1" dirty="0">
                <a:solidFill>
                  <a:schemeClr val="bg1"/>
                </a:solidFill>
                <a:ea typeface="微软雅黑" panose="020B0503020204020204" pitchFamily="34" charset="-122"/>
                <a:sym typeface="Arial" panose="020B0604020202020204" pitchFamily="34" charset="0"/>
              </a:rPr>
              <a:t>事  故</a:t>
            </a:r>
            <a:endParaRPr kumimoji="1" lang="zh-CN" altLang="en-US" sz="2800" b="1" dirty="0">
              <a:solidFill>
                <a:schemeClr val="bg1"/>
              </a:solidFill>
              <a:ea typeface="微软雅黑" panose="020B0503020204020204" pitchFamily="34" charset="-122"/>
              <a:sym typeface="Arial" panose="020B0604020202020204" pitchFamily="34" charset="0"/>
            </a:endParaRPr>
          </a:p>
        </p:txBody>
      </p:sp>
      <p:sp>
        <p:nvSpPr>
          <p:cNvPr id="16" name="Text Box 6"/>
          <p:cNvSpPr txBox="1">
            <a:spLocks noChangeArrowheads="1"/>
          </p:cNvSpPr>
          <p:nvPr/>
        </p:nvSpPr>
        <p:spPr bwMode="auto">
          <a:xfrm>
            <a:off x="7743823" y="5259385"/>
            <a:ext cx="1870077" cy="382047"/>
          </a:xfrm>
          <a:prstGeom prst="rect">
            <a:avLst/>
          </a:prstGeom>
          <a:noFill/>
          <a:ln w="9525">
            <a:noFill/>
            <a:miter lim="800000"/>
          </a:ln>
          <a:effectLst/>
        </p:spPr>
        <p:txBody>
          <a:bodyPr wrap="square" lIns="73552" tIns="36776" rIns="73552" bIns="36776">
            <a:spAutoFit/>
          </a:bodyPr>
          <a:lstStyle/>
          <a:p>
            <a:pPr algn="ctr" defTabSz="734695">
              <a:spcBef>
                <a:spcPct val="50000"/>
              </a:spcBef>
              <a:defRPr/>
            </a:pPr>
            <a:r>
              <a:rPr kumimoji="1" lang="zh-CN" altLang="en-US" sz="2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管理缺陷</a:t>
            </a:r>
            <a:endParaRPr kumimoji="1"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 Box 6"/>
          <p:cNvSpPr txBox="1">
            <a:spLocks noChangeArrowheads="1"/>
          </p:cNvSpPr>
          <p:nvPr/>
        </p:nvSpPr>
        <p:spPr bwMode="auto">
          <a:xfrm>
            <a:off x="1146175" y="2075630"/>
            <a:ext cx="2333626" cy="382047"/>
          </a:xfrm>
          <a:prstGeom prst="rect">
            <a:avLst/>
          </a:prstGeom>
          <a:noFill/>
          <a:ln w="9525">
            <a:noFill/>
            <a:miter lim="800000"/>
          </a:ln>
          <a:effectLst/>
        </p:spPr>
        <p:txBody>
          <a:bodyPr wrap="square" lIns="73552" tIns="36776" rIns="73552" bIns="36776">
            <a:spAutoFit/>
          </a:bodyPr>
          <a:lstStyle/>
          <a:p>
            <a:pPr algn="ctr" defTabSz="734695">
              <a:spcBef>
                <a:spcPct val="50000"/>
              </a:spcBef>
              <a:defRPr/>
            </a:pPr>
            <a:r>
              <a:rPr kumimoji="1" lang="zh-CN" altLang="en-US" sz="2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人的不安全行为</a:t>
            </a:r>
            <a:endParaRPr kumimoji="1"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 Box 6"/>
          <p:cNvSpPr txBox="1">
            <a:spLocks noChangeArrowheads="1"/>
          </p:cNvSpPr>
          <p:nvPr/>
        </p:nvSpPr>
        <p:spPr bwMode="auto">
          <a:xfrm>
            <a:off x="1654174" y="5067027"/>
            <a:ext cx="2333626" cy="382047"/>
          </a:xfrm>
          <a:prstGeom prst="rect">
            <a:avLst/>
          </a:prstGeom>
          <a:noFill/>
          <a:ln w="9525">
            <a:noFill/>
            <a:miter lim="800000"/>
          </a:ln>
          <a:effectLst/>
        </p:spPr>
        <p:txBody>
          <a:bodyPr wrap="square" lIns="73552" tIns="36776" rIns="73552" bIns="36776">
            <a:spAutoFit/>
          </a:bodyPr>
          <a:lstStyle/>
          <a:p>
            <a:pPr algn="ctr" defTabSz="734695">
              <a:spcBef>
                <a:spcPct val="50000"/>
              </a:spcBef>
              <a:defRPr/>
            </a:pPr>
            <a:r>
              <a:rPr kumimoji="1" lang="zh-CN" altLang="en-US" sz="2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物的不安全行为</a:t>
            </a:r>
            <a:endParaRPr kumimoji="1"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19500" y="383458"/>
            <a:ext cx="5676900" cy="584775"/>
          </a:xfrm>
          <a:prstGeom prst="rect">
            <a:avLst/>
          </a:prstGeom>
          <a:noFill/>
        </p:spPr>
        <p:txBody>
          <a:bodyPr wrap="square" rtlCol="0">
            <a:spAutoFit/>
          </a:bodyPr>
          <a:lstStyle/>
          <a:p>
            <a:pPr algn="ctr"/>
            <a:r>
              <a:rPr lang="zh-CN" altLang="en-US" sz="3200" b="1" dirty="0" smtClean="0">
                <a:solidFill>
                  <a:srgbClr val="F7B902"/>
                </a:solidFill>
                <a:latin typeface="Arial" panose="020B0604020202020204" pitchFamily="34" charset="0"/>
                <a:ea typeface="微软雅黑" panose="020B0503020204020204" pitchFamily="34" charset="-122"/>
                <a:sym typeface="Arial" panose="020B0604020202020204" pitchFamily="34" charset="0"/>
              </a:rPr>
              <a:t>概念</a:t>
            </a:r>
            <a:r>
              <a:rPr lang="zh-CN" altLang="en-US" sz="3200" b="1" dirty="0">
                <a:solidFill>
                  <a:srgbClr val="F7B902"/>
                </a:solidFill>
                <a:latin typeface="Arial" panose="020B0604020202020204" pitchFamily="34" charset="0"/>
                <a:ea typeface="微软雅黑" panose="020B0503020204020204" pitchFamily="34" charset="-122"/>
                <a:sym typeface="Arial" panose="020B0604020202020204" pitchFamily="34" charset="0"/>
              </a:rPr>
              <a:t>四</a:t>
            </a:r>
            <a:r>
              <a:rPr lang="zh-CN" altLang="en-US" sz="3200" b="1" dirty="0" smtClean="0">
                <a:solidFill>
                  <a:srgbClr val="F7B902"/>
                </a:solidFill>
                <a:latin typeface="Arial" panose="020B0604020202020204" pitchFamily="34" charset="0"/>
                <a:ea typeface="微软雅黑" panose="020B0503020204020204" pitchFamily="34" charset="-122"/>
                <a:sym typeface="Arial" panose="020B0604020202020204" pitchFamily="34" charset="0"/>
              </a:rPr>
              <a:t>：什么是风险（危险）？</a:t>
            </a:r>
            <a:endParaRPr lang="zh-CN" altLang="en-US" sz="3200" b="1" dirty="0">
              <a:solidFill>
                <a:srgbClr val="F7B9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4"/>
          <p:cNvSpPr>
            <a:spLocks noChangeArrowheads="1"/>
          </p:cNvSpPr>
          <p:nvPr/>
        </p:nvSpPr>
        <p:spPr bwMode="auto">
          <a:xfrm>
            <a:off x="976650" y="2071686"/>
            <a:ext cx="10238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特定危害性事件发生的可能性与后果的</a:t>
            </a:r>
            <a:r>
              <a:rPr kumimoji="1" lang="zh-CN" alt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结合就是风险（危险）。</a:t>
            </a:r>
            <a:endParaRPr kumimoji="1"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1"/>
          <p:cNvSpPr txBox="1"/>
          <p:nvPr/>
        </p:nvSpPr>
        <p:spPr>
          <a:xfrm>
            <a:off x="3409950" y="3202858"/>
            <a:ext cx="5676900" cy="584775"/>
          </a:xfrm>
          <a:prstGeom prst="rect">
            <a:avLst/>
          </a:prstGeom>
          <a:noFill/>
        </p:spPr>
        <p:txBody>
          <a:bodyPr wrap="square" rtlCol="0">
            <a:spAutoFit/>
          </a:bodyPr>
          <a:lstStyle/>
          <a:p>
            <a:pPr algn="ctr"/>
            <a:r>
              <a:rPr lang="zh-CN" altLang="en-US" sz="3200" b="1" dirty="0" smtClean="0">
                <a:solidFill>
                  <a:srgbClr val="F7B902"/>
                </a:solidFill>
                <a:latin typeface="Arial" panose="020B0604020202020204" pitchFamily="34" charset="0"/>
                <a:ea typeface="微软雅黑" panose="020B0503020204020204" pitchFamily="34" charset="-122"/>
                <a:sym typeface="Arial" panose="020B0604020202020204" pitchFamily="34" charset="0"/>
              </a:rPr>
              <a:t>概念</a:t>
            </a:r>
            <a:r>
              <a:rPr lang="zh-CN" altLang="en-US" sz="3200" b="1" dirty="0">
                <a:solidFill>
                  <a:srgbClr val="F7B902"/>
                </a:solidFill>
                <a:latin typeface="Arial" panose="020B0604020202020204" pitchFamily="34" charset="0"/>
                <a:ea typeface="微软雅黑" panose="020B0503020204020204" pitchFamily="34" charset="-122"/>
                <a:sym typeface="Arial" panose="020B0604020202020204" pitchFamily="34" charset="0"/>
              </a:rPr>
              <a:t>五</a:t>
            </a:r>
            <a:r>
              <a:rPr lang="zh-CN" altLang="en-US" sz="3200" b="1" dirty="0" smtClean="0">
                <a:solidFill>
                  <a:srgbClr val="F7B902"/>
                </a:solidFill>
                <a:latin typeface="Arial" panose="020B0604020202020204" pitchFamily="34" charset="0"/>
                <a:ea typeface="微软雅黑" panose="020B0503020204020204" pitchFamily="34" charset="-122"/>
                <a:sym typeface="Arial" panose="020B0604020202020204" pitchFamily="34" charset="0"/>
              </a:rPr>
              <a:t>：什么是可承受的风险？</a:t>
            </a:r>
            <a:endParaRPr lang="zh-CN" altLang="en-US" sz="3200" b="1" dirty="0">
              <a:solidFill>
                <a:srgbClr val="F7B902"/>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5448300" y="39107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a:spLocks noChangeArrowheads="1"/>
          </p:cNvSpPr>
          <p:nvPr/>
        </p:nvSpPr>
        <p:spPr bwMode="auto">
          <a:xfrm>
            <a:off x="908050" y="4221163"/>
            <a:ext cx="9925050" cy="130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kumimoji="1" lang="en-US" altLang="zh-CN"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kumimoji="1" lang="zh-CN" alt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根据</a:t>
            </a:r>
            <a:r>
              <a:rPr kumimoji="1"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用人单位的法律义务和职业安全健康方针，已降至用人单位可接受的风险。</a:t>
            </a:r>
            <a:endParaRPr kumimoji="1"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97000" y="662858"/>
            <a:ext cx="9067800" cy="584775"/>
          </a:xfrm>
          <a:prstGeom prst="rect">
            <a:avLst/>
          </a:prstGeom>
          <a:noFill/>
        </p:spPr>
        <p:txBody>
          <a:bodyPr wrap="square" rtlCol="0">
            <a:spAutoFit/>
          </a:bodyPr>
          <a:lstStyle/>
          <a:p>
            <a:r>
              <a:rPr kumimoji="1" lang="zh-CN" altLang="en-US" sz="3200" b="1" dirty="0">
                <a:solidFill>
                  <a:srgbClr val="F7B902"/>
                </a:solidFill>
                <a:latin typeface="Arial" panose="020B0604020202020204" pitchFamily="34" charset="0"/>
                <a:ea typeface="微软雅黑" panose="020B0503020204020204" pitchFamily="34" charset="-122"/>
                <a:sym typeface="Arial" panose="020B0604020202020204" pitchFamily="34" charset="0"/>
              </a:rPr>
              <a:t>安全生产管理工作内容与分类</a:t>
            </a:r>
            <a:r>
              <a:rPr kumimoji="1" lang="en-US" altLang="zh-CN" sz="3200" b="1" dirty="0">
                <a:solidFill>
                  <a:srgbClr val="F7B902"/>
                </a:solidFill>
                <a:latin typeface="Arial" panose="020B0604020202020204" pitchFamily="34" charset="0"/>
                <a:ea typeface="微软雅黑" panose="020B0503020204020204" pitchFamily="34" charset="-122"/>
                <a:sym typeface="Arial" panose="020B0604020202020204" pitchFamily="34" charset="0"/>
              </a:rPr>
              <a:t>(</a:t>
            </a:r>
            <a:r>
              <a:rPr kumimoji="1" lang="zh-CN" altLang="en-US" sz="3200" b="1" dirty="0">
                <a:solidFill>
                  <a:srgbClr val="F7B902"/>
                </a:solidFill>
                <a:latin typeface="Arial" panose="020B0604020202020204" pitchFamily="34" charset="0"/>
                <a:ea typeface="微软雅黑" panose="020B0503020204020204" pitchFamily="34" charset="-122"/>
                <a:sym typeface="Arial" panose="020B0604020202020204" pitchFamily="34" charset="0"/>
              </a:rPr>
              <a:t>以事故控制为中心）</a:t>
            </a:r>
            <a:endParaRPr kumimoji="1" lang="zh-CN" altLang="en-US" sz="3200" b="1" dirty="0">
              <a:solidFill>
                <a:srgbClr val="F7B9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5657850" y="13707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Text Box 52"/>
          <p:cNvSpPr txBox="1">
            <a:spLocks noChangeArrowheads="1"/>
          </p:cNvSpPr>
          <p:nvPr/>
        </p:nvSpPr>
        <p:spPr bwMode="auto">
          <a:xfrm>
            <a:off x="2163762" y="2074863"/>
            <a:ext cx="2133600" cy="528637"/>
          </a:xfrm>
          <a:prstGeom prst="rect">
            <a:avLst/>
          </a:prstGeom>
          <a:solidFill>
            <a:schemeClr val="bg1"/>
          </a:solidFill>
          <a:ln w="9525">
            <a:solidFill>
              <a:srgbClr val="0000FF"/>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sz="2800" b="1">
                <a:ea typeface="微软雅黑" panose="020B0503020204020204" pitchFamily="34" charset="-122"/>
                <a:sym typeface="Arial" panose="020B0604020202020204" pitchFamily="34" charset="0"/>
              </a:rPr>
              <a:t>事故预防</a:t>
            </a:r>
            <a:endParaRPr kumimoji="1" lang="zh-CN" altLang="en-US" sz="2800" b="1">
              <a:ea typeface="微软雅黑" panose="020B0503020204020204" pitchFamily="34" charset="-122"/>
              <a:sym typeface="Arial" panose="020B0604020202020204" pitchFamily="34" charset="0"/>
            </a:endParaRPr>
          </a:p>
        </p:txBody>
      </p:sp>
      <p:sp>
        <p:nvSpPr>
          <p:cNvPr id="6" name="Text Box 53"/>
          <p:cNvSpPr txBox="1">
            <a:spLocks noChangeArrowheads="1"/>
          </p:cNvSpPr>
          <p:nvPr/>
        </p:nvSpPr>
        <p:spPr bwMode="auto">
          <a:xfrm>
            <a:off x="4965700" y="2078038"/>
            <a:ext cx="2133600" cy="528637"/>
          </a:xfrm>
          <a:prstGeom prst="rect">
            <a:avLst/>
          </a:prstGeom>
          <a:solidFill>
            <a:schemeClr val="bg1"/>
          </a:solidFill>
          <a:ln w="9525">
            <a:solidFill>
              <a:srgbClr val="0000FF"/>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sz="2800" b="1">
                <a:ea typeface="微软雅黑" panose="020B0503020204020204" pitchFamily="34" charset="-122"/>
                <a:sym typeface="Arial" panose="020B0604020202020204" pitchFamily="34" charset="0"/>
              </a:rPr>
              <a:t>应急处置</a:t>
            </a:r>
            <a:endParaRPr kumimoji="1" lang="zh-CN" altLang="en-US" sz="2800" b="1">
              <a:ea typeface="微软雅黑" panose="020B0503020204020204" pitchFamily="34" charset="-122"/>
              <a:sym typeface="Arial" panose="020B0604020202020204" pitchFamily="34" charset="0"/>
            </a:endParaRPr>
          </a:p>
        </p:txBody>
      </p:sp>
      <p:sp>
        <p:nvSpPr>
          <p:cNvPr id="7" name="Text Box 54"/>
          <p:cNvSpPr txBox="1">
            <a:spLocks noChangeArrowheads="1"/>
          </p:cNvSpPr>
          <p:nvPr/>
        </p:nvSpPr>
        <p:spPr bwMode="auto">
          <a:xfrm>
            <a:off x="7726362" y="2074863"/>
            <a:ext cx="2133600" cy="528637"/>
          </a:xfrm>
          <a:prstGeom prst="rect">
            <a:avLst/>
          </a:prstGeom>
          <a:solidFill>
            <a:schemeClr val="bg1"/>
          </a:solidFill>
          <a:ln w="9525">
            <a:solidFill>
              <a:srgbClr val="0000FF"/>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sz="2800" b="1">
                <a:ea typeface="微软雅黑" panose="020B0503020204020204" pitchFamily="34" charset="-122"/>
                <a:sym typeface="Arial" panose="020B0604020202020204" pitchFamily="34" charset="0"/>
              </a:rPr>
              <a:t>调查处理</a:t>
            </a:r>
            <a:endParaRPr kumimoji="1" lang="zh-CN" altLang="en-US" sz="2800" b="1">
              <a:ea typeface="微软雅黑" panose="020B0503020204020204" pitchFamily="34" charset="-122"/>
              <a:sym typeface="Arial" panose="020B0604020202020204" pitchFamily="34" charset="0"/>
            </a:endParaRPr>
          </a:p>
        </p:txBody>
      </p:sp>
      <p:sp>
        <p:nvSpPr>
          <p:cNvPr id="8" name="AutoShape 55"/>
          <p:cNvSpPr>
            <a:spLocks noChangeArrowheads="1"/>
          </p:cNvSpPr>
          <p:nvPr/>
        </p:nvSpPr>
        <p:spPr bwMode="auto">
          <a:xfrm>
            <a:off x="4297362" y="2227263"/>
            <a:ext cx="609600" cy="304800"/>
          </a:xfrm>
          <a:prstGeom prst="rightArrow">
            <a:avLst>
              <a:gd name="adj1" fmla="val 50000"/>
              <a:gd name="adj2" fmla="val 50000"/>
            </a:avLst>
          </a:prstGeom>
          <a:solidFill>
            <a:schemeClr val="accent1"/>
          </a:solidFill>
          <a:ln w="9525">
            <a:solidFill>
              <a:schemeClr val="tx1"/>
            </a:solidFill>
            <a:miter lim="800000"/>
          </a:ln>
        </p:spPr>
        <p:txBody>
          <a:bodyPr wrap="none"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AutoShape 56"/>
          <p:cNvSpPr>
            <a:spLocks noChangeArrowheads="1"/>
          </p:cNvSpPr>
          <p:nvPr/>
        </p:nvSpPr>
        <p:spPr bwMode="auto">
          <a:xfrm>
            <a:off x="7116762" y="2227263"/>
            <a:ext cx="609600" cy="304800"/>
          </a:xfrm>
          <a:prstGeom prst="rightArrow">
            <a:avLst>
              <a:gd name="adj1" fmla="val 50000"/>
              <a:gd name="adj2" fmla="val 50000"/>
            </a:avLst>
          </a:prstGeom>
          <a:solidFill>
            <a:schemeClr val="accent1"/>
          </a:solidFill>
          <a:ln w="9525">
            <a:solidFill>
              <a:schemeClr val="tx1"/>
            </a:solidFill>
            <a:miter lim="800000"/>
          </a:ln>
        </p:spPr>
        <p:txBody>
          <a:bodyPr wrap="none"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Line 57"/>
          <p:cNvSpPr>
            <a:spLocks noChangeShapeType="1"/>
          </p:cNvSpPr>
          <p:nvPr/>
        </p:nvSpPr>
        <p:spPr bwMode="auto">
          <a:xfrm>
            <a:off x="3306762" y="2608263"/>
            <a:ext cx="0" cy="381000"/>
          </a:xfrm>
          <a:prstGeom prst="line">
            <a:avLst/>
          </a:prstGeom>
          <a:noFill/>
          <a:ln w="57150">
            <a:solidFill>
              <a:schemeClr val="bg1"/>
            </a:solidFill>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Line 58"/>
          <p:cNvSpPr>
            <a:spLocks noChangeShapeType="1"/>
          </p:cNvSpPr>
          <p:nvPr/>
        </p:nvSpPr>
        <p:spPr bwMode="auto">
          <a:xfrm>
            <a:off x="6126162" y="2608263"/>
            <a:ext cx="0" cy="381000"/>
          </a:xfrm>
          <a:prstGeom prst="line">
            <a:avLst/>
          </a:prstGeom>
          <a:noFill/>
          <a:ln w="57150">
            <a:solidFill>
              <a:schemeClr val="bg1"/>
            </a:solidFill>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Line 59"/>
          <p:cNvSpPr>
            <a:spLocks noChangeShapeType="1"/>
          </p:cNvSpPr>
          <p:nvPr/>
        </p:nvSpPr>
        <p:spPr bwMode="auto">
          <a:xfrm>
            <a:off x="8869362" y="2608263"/>
            <a:ext cx="0" cy="381000"/>
          </a:xfrm>
          <a:prstGeom prst="line">
            <a:avLst/>
          </a:prstGeom>
          <a:noFill/>
          <a:ln w="57150">
            <a:solidFill>
              <a:schemeClr val="bg1"/>
            </a:solidFill>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Line 60"/>
          <p:cNvSpPr>
            <a:spLocks noChangeShapeType="1"/>
          </p:cNvSpPr>
          <p:nvPr/>
        </p:nvSpPr>
        <p:spPr bwMode="auto">
          <a:xfrm>
            <a:off x="2011362" y="2989263"/>
            <a:ext cx="2362200" cy="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Text Box 61"/>
          <p:cNvSpPr txBox="1">
            <a:spLocks noChangeArrowheads="1"/>
          </p:cNvSpPr>
          <p:nvPr/>
        </p:nvSpPr>
        <p:spPr bwMode="auto">
          <a:xfrm>
            <a:off x="1803697" y="3444875"/>
            <a:ext cx="461665" cy="2209800"/>
          </a:xfrm>
          <a:prstGeom prst="rect">
            <a:avLst/>
          </a:prstGeom>
          <a:solidFill>
            <a:schemeClr val="bg1"/>
          </a:solidFill>
          <a:ln w="9525">
            <a:solidFill>
              <a:schemeClr val="tx1"/>
            </a:solidFill>
            <a:miter lim="800000"/>
          </a:ln>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b="1">
                <a:ea typeface="微软雅黑" panose="020B0503020204020204" pitchFamily="34" charset="-122"/>
                <a:sym typeface="Arial" panose="020B0604020202020204" pitchFamily="34" charset="0"/>
              </a:rPr>
              <a:t>监 督 检 查</a:t>
            </a:r>
            <a:endParaRPr kumimoji="1" lang="zh-CN" altLang="en-US" b="1">
              <a:ea typeface="微软雅黑" panose="020B0503020204020204" pitchFamily="34" charset="-122"/>
              <a:sym typeface="Arial" panose="020B0604020202020204" pitchFamily="34" charset="0"/>
            </a:endParaRPr>
          </a:p>
        </p:txBody>
      </p:sp>
      <p:sp>
        <p:nvSpPr>
          <p:cNvPr id="15" name="Text Box 62"/>
          <p:cNvSpPr txBox="1">
            <a:spLocks noChangeArrowheads="1"/>
          </p:cNvSpPr>
          <p:nvPr/>
        </p:nvSpPr>
        <p:spPr bwMode="auto">
          <a:xfrm>
            <a:off x="2402185" y="3446463"/>
            <a:ext cx="461665" cy="2209800"/>
          </a:xfrm>
          <a:prstGeom prst="rect">
            <a:avLst/>
          </a:prstGeom>
          <a:solidFill>
            <a:schemeClr val="bg1"/>
          </a:solidFill>
          <a:ln w="9525">
            <a:solidFill>
              <a:schemeClr val="tx1"/>
            </a:solidFill>
            <a:miter lim="800000"/>
          </a:ln>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b="1">
                <a:ea typeface="微软雅黑" panose="020B0503020204020204" pitchFamily="34" charset="-122"/>
                <a:sym typeface="Arial" panose="020B0604020202020204" pitchFamily="34" charset="0"/>
              </a:rPr>
              <a:t>隐 患 整 治</a:t>
            </a:r>
            <a:endParaRPr kumimoji="1" lang="zh-CN" altLang="en-US" b="1">
              <a:ea typeface="微软雅黑" panose="020B0503020204020204" pitchFamily="34" charset="-122"/>
              <a:sym typeface="Arial" panose="020B0604020202020204" pitchFamily="34" charset="0"/>
            </a:endParaRPr>
          </a:p>
        </p:txBody>
      </p:sp>
      <p:sp>
        <p:nvSpPr>
          <p:cNvPr id="16" name="Text Box 63"/>
          <p:cNvSpPr txBox="1">
            <a:spLocks noChangeArrowheads="1"/>
          </p:cNvSpPr>
          <p:nvPr/>
        </p:nvSpPr>
        <p:spPr bwMode="auto">
          <a:xfrm>
            <a:off x="3011785" y="3446463"/>
            <a:ext cx="461665" cy="2209800"/>
          </a:xfrm>
          <a:prstGeom prst="rect">
            <a:avLst/>
          </a:prstGeom>
          <a:solidFill>
            <a:schemeClr val="bg1"/>
          </a:solidFill>
          <a:ln w="9525">
            <a:solidFill>
              <a:schemeClr val="tx1"/>
            </a:solidFill>
            <a:miter lim="800000"/>
          </a:ln>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b="1" dirty="0">
                <a:ea typeface="微软雅黑" panose="020B0503020204020204" pitchFamily="34" charset="-122"/>
                <a:sym typeface="Arial" panose="020B0604020202020204" pitchFamily="34" charset="0"/>
              </a:rPr>
              <a:t>市 场 准 入</a:t>
            </a:r>
            <a:endParaRPr kumimoji="1" lang="zh-CN" altLang="en-US" b="1" dirty="0">
              <a:ea typeface="微软雅黑" panose="020B0503020204020204" pitchFamily="34" charset="-122"/>
              <a:sym typeface="Arial" panose="020B0604020202020204" pitchFamily="34" charset="0"/>
            </a:endParaRPr>
          </a:p>
        </p:txBody>
      </p:sp>
      <p:sp>
        <p:nvSpPr>
          <p:cNvPr id="17" name="Text Box 64"/>
          <p:cNvSpPr txBox="1">
            <a:spLocks noChangeArrowheads="1"/>
          </p:cNvSpPr>
          <p:nvPr/>
        </p:nvSpPr>
        <p:spPr bwMode="auto">
          <a:xfrm>
            <a:off x="3621385" y="3446463"/>
            <a:ext cx="461665" cy="2209800"/>
          </a:xfrm>
          <a:prstGeom prst="rect">
            <a:avLst/>
          </a:prstGeom>
          <a:solidFill>
            <a:schemeClr val="bg1"/>
          </a:solidFill>
          <a:ln w="9525">
            <a:solidFill>
              <a:schemeClr val="tx1"/>
            </a:solidFill>
            <a:miter lim="800000"/>
          </a:ln>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b="1" dirty="0">
                <a:ea typeface="微软雅黑" panose="020B0503020204020204" pitchFamily="34" charset="-122"/>
                <a:sym typeface="Arial" panose="020B0604020202020204" pitchFamily="34" charset="0"/>
              </a:rPr>
              <a:t>技 术 改 造</a:t>
            </a:r>
            <a:endParaRPr kumimoji="1" lang="zh-CN" altLang="en-US" b="1" dirty="0">
              <a:ea typeface="微软雅黑" panose="020B0503020204020204" pitchFamily="34" charset="-122"/>
              <a:sym typeface="Arial" panose="020B0604020202020204" pitchFamily="34" charset="0"/>
            </a:endParaRPr>
          </a:p>
        </p:txBody>
      </p:sp>
      <p:sp>
        <p:nvSpPr>
          <p:cNvPr id="18" name="Text Box 65"/>
          <p:cNvSpPr txBox="1">
            <a:spLocks noChangeArrowheads="1"/>
          </p:cNvSpPr>
          <p:nvPr/>
        </p:nvSpPr>
        <p:spPr bwMode="auto">
          <a:xfrm>
            <a:off x="4232572" y="3446463"/>
            <a:ext cx="461665" cy="2209800"/>
          </a:xfrm>
          <a:prstGeom prst="rect">
            <a:avLst/>
          </a:prstGeom>
          <a:solidFill>
            <a:schemeClr val="bg1"/>
          </a:solidFill>
          <a:ln w="9525">
            <a:solidFill>
              <a:schemeClr val="tx1"/>
            </a:solidFill>
            <a:miter lim="800000"/>
          </a:ln>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b="1">
                <a:ea typeface="微软雅黑" panose="020B0503020204020204" pitchFamily="34" charset="-122"/>
                <a:sym typeface="Arial" panose="020B0604020202020204" pitchFamily="34" charset="0"/>
              </a:rPr>
              <a:t>宣 教 培 训</a:t>
            </a:r>
            <a:endParaRPr kumimoji="1" lang="zh-CN" altLang="en-US" b="1">
              <a:ea typeface="微软雅黑" panose="020B0503020204020204" pitchFamily="34" charset="-122"/>
              <a:sym typeface="Arial" panose="020B0604020202020204" pitchFamily="34" charset="0"/>
            </a:endParaRPr>
          </a:p>
        </p:txBody>
      </p:sp>
      <p:sp>
        <p:nvSpPr>
          <p:cNvPr id="19" name="Line 66"/>
          <p:cNvSpPr>
            <a:spLocks noChangeShapeType="1"/>
          </p:cNvSpPr>
          <p:nvPr/>
        </p:nvSpPr>
        <p:spPr bwMode="auto">
          <a:xfrm>
            <a:off x="2011362" y="2989263"/>
            <a:ext cx="0" cy="45720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Line 67"/>
          <p:cNvSpPr>
            <a:spLocks noChangeShapeType="1"/>
          </p:cNvSpPr>
          <p:nvPr/>
        </p:nvSpPr>
        <p:spPr bwMode="auto">
          <a:xfrm>
            <a:off x="2659062" y="2989263"/>
            <a:ext cx="0" cy="45720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Line 68"/>
          <p:cNvSpPr>
            <a:spLocks noChangeShapeType="1"/>
          </p:cNvSpPr>
          <p:nvPr/>
        </p:nvSpPr>
        <p:spPr bwMode="auto">
          <a:xfrm>
            <a:off x="3281362" y="2989263"/>
            <a:ext cx="0" cy="45720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Line 69"/>
          <p:cNvSpPr>
            <a:spLocks noChangeShapeType="1"/>
          </p:cNvSpPr>
          <p:nvPr/>
        </p:nvSpPr>
        <p:spPr bwMode="auto">
          <a:xfrm>
            <a:off x="3852862" y="2989263"/>
            <a:ext cx="0" cy="45720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Line 70"/>
          <p:cNvSpPr>
            <a:spLocks noChangeShapeType="1"/>
          </p:cNvSpPr>
          <p:nvPr/>
        </p:nvSpPr>
        <p:spPr bwMode="auto">
          <a:xfrm>
            <a:off x="4373562" y="2989263"/>
            <a:ext cx="0" cy="45720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Text Box 71"/>
          <p:cNvSpPr txBox="1">
            <a:spLocks noChangeArrowheads="1"/>
          </p:cNvSpPr>
          <p:nvPr/>
        </p:nvSpPr>
        <p:spPr bwMode="auto">
          <a:xfrm>
            <a:off x="4922877" y="3444875"/>
            <a:ext cx="553998" cy="2209800"/>
          </a:xfrm>
          <a:prstGeom prst="rect">
            <a:avLst/>
          </a:prstGeom>
          <a:solidFill>
            <a:schemeClr val="bg1"/>
          </a:solidFill>
          <a:ln w="9525">
            <a:solidFill>
              <a:schemeClr val="tx1"/>
            </a:solidFill>
            <a:miter lim="800000"/>
          </a:ln>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400" b="1" dirty="0">
                <a:ea typeface="微软雅黑" panose="020B0503020204020204" pitchFamily="34" charset="-122"/>
                <a:sym typeface="Arial" panose="020B0604020202020204" pitchFamily="34" charset="0"/>
              </a:rPr>
              <a:t> </a:t>
            </a:r>
            <a:r>
              <a:rPr kumimoji="1" lang="zh-CN" altLang="en-US" b="1" dirty="0">
                <a:ea typeface="微软雅黑" panose="020B0503020204020204" pitchFamily="34" charset="-122"/>
                <a:sym typeface="Arial" panose="020B0604020202020204" pitchFamily="34" charset="0"/>
              </a:rPr>
              <a:t>建 立 应 急 体 系</a:t>
            </a:r>
            <a:endParaRPr kumimoji="1" lang="zh-CN" altLang="en-US" b="1" dirty="0">
              <a:ea typeface="微软雅黑" panose="020B0503020204020204" pitchFamily="34" charset="-122"/>
              <a:sym typeface="Arial" panose="020B0604020202020204" pitchFamily="34" charset="0"/>
            </a:endParaRPr>
          </a:p>
        </p:txBody>
      </p:sp>
      <p:sp>
        <p:nvSpPr>
          <p:cNvPr id="26" name="Text Box 72"/>
          <p:cNvSpPr txBox="1">
            <a:spLocks noChangeArrowheads="1"/>
          </p:cNvSpPr>
          <p:nvPr/>
        </p:nvSpPr>
        <p:spPr bwMode="auto">
          <a:xfrm>
            <a:off x="5667672" y="3446463"/>
            <a:ext cx="461665" cy="2209800"/>
          </a:xfrm>
          <a:prstGeom prst="rect">
            <a:avLst/>
          </a:prstGeom>
          <a:solidFill>
            <a:schemeClr val="bg1"/>
          </a:solidFill>
          <a:ln w="9525">
            <a:solidFill>
              <a:schemeClr val="tx1"/>
            </a:solidFill>
            <a:miter lim="800000"/>
          </a:ln>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b="1">
                <a:ea typeface="微软雅黑" panose="020B0503020204020204" pitchFamily="34" charset="-122"/>
                <a:sym typeface="Arial" panose="020B0604020202020204" pitchFamily="34" charset="0"/>
              </a:rPr>
              <a:t>应 急 预 案 </a:t>
            </a:r>
            <a:endParaRPr kumimoji="1" lang="zh-CN" altLang="en-US" b="1">
              <a:ea typeface="微软雅黑" panose="020B0503020204020204" pitchFamily="34" charset="-122"/>
              <a:sym typeface="Arial" panose="020B0604020202020204" pitchFamily="34" charset="0"/>
            </a:endParaRPr>
          </a:p>
        </p:txBody>
      </p:sp>
      <p:sp>
        <p:nvSpPr>
          <p:cNvPr id="27" name="Text Box 73"/>
          <p:cNvSpPr txBox="1">
            <a:spLocks noChangeArrowheads="1"/>
          </p:cNvSpPr>
          <p:nvPr/>
        </p:nvSpPr>
        <p:spPr bwMode="auto">
          <a:xfrm>
            <a:off x="6301085" y="3446463"/>
            <a:ext cx="461665" cy="2209800"/>
          </a:xfrm>
          <a:prstGeom prst="rect">
            <a:avLst/>
          </a:prstGeom>
          <a:solidFill>
            <a:schemeClr val="bg1"/>
          </a:solidFill>
          <a:ln w="9525">
            <a:solidFill>
              <a:schemeClr val="tx1"/>
            </a:solidFill>
            <a:miter lim="800000"/>
          </a:ln>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b="1">
                <a:ea typeface="微软雅黑" panose="020B0503020204020204" pitchFamily="34" charset="-122"/>
                <a:sym typeface="Arial" panose="020B0604020202020204" pitchFamily="34" charset="0"/>
              </a:rPr>
              <a:t>实 施 救 援</a:t>
            </a:r>
            <a:endParaRPr kumimoji="1" lang="zh-CN" altLang="en-US" b="1">
              <a:ea typeface="微软雅黑" panose="020B0503020204020204" pitchFamily="34" charset="-122"/>
              <a:sym typeface="Arial" panose="020B0604020202020204" pitchFamily="34" charset="0"/>
            </a:endParaRPr>
          </a:p>
        </p:txBody>
      </p:sp>
      <p:sp>
        <p:nvSpPr>
          <p:cNvPr id="29" name="Text Box 74"/>
          <p:cNvSpPr txBox="1">
            <a:spLocks noChangeArrowheads="1"/>
          </p:cNvSpPr>
          <p:nvPr/>
        </p:nvSpPr>
        <p:spPr bwMode="auto">
          <a:xfrm>
            <a:off x="6961485" y="3446463"/>
            <a:ext cx="461665" cy="2209800"/>
          </a:xfrm>
          <a:prstGeom prst="rect">
            <a:avLst/>
          </a:prstGeom>
          <a:solidFill>
            <a:schemeClr val="bg1"/>
          </a:solidFill>
          <a:ln w="9525">
            <a:solidFill>
              <a:schemeClr val="tx1"/>
            </a:solidFill>
            <a:miter lim="800000"/>
          </a:ln>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b="1">
                <a:ea typeface="微软雅黑" panose="020B0503020204020204" pitchFamily="34" charset="-122"/>
                <a:sym typeface="Arial" panose="020B0604020202020204" pitchFamily="34" charset="0"/>
              </a:rPr>
              <a:t>组 织 善 后</a:t>
            </a:r>
            <a:endParaRPr kumimoji="1" lang="zh-CN" altLang="en-US" b="1">
              <a:ea typeface="微软雅黑" panose="020B0503020204020204" pitchFamily="34" charset="-122"/>
              <a:sym typeface="Arial" panose="020B0604020202020204" pitchFamily="34" charset="0"/>
            </a:endParaRPr>
          </a:p>
        </p:txBody>
      </p:sp>
      <p:sp>
        <p:nvSpPr>
          <p:cNvPr id="30" name="Text Box 75"/>
          <p:cNvSpPr txBox="1">
            <a:spLocks noChangeArrowheads="1"/>
          </p:cNvSpPr>
          <p:nvPr/>
        </p:nvSpPr>
        <p:spPr bwMode="auto">
          <a:xfrm>
            <a:off x="7647285" y="3446463"/>
            <a:ext cx="461665" cy="2209800"/>
          </a:xfrm>
          <a:prstGeom prst="rect">
            <a:avLst/>
          </a:prstGeom>
          <a:solidFill>
            <a:schemeClr val="bg1"/>
          </a:solidFill>
          <a:ln w="9525">
            <a:solidFill>
              <a:schemeClr val="tx1"/>
            </a:solidFill>
            <a:miter lim="800000"/>
          </a:ln>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b="1">
                <a:ea typeface="微软雅黑" panose="020B0503020204020204" pitchFamily="34" charset="-122"/>
                <a:sym typeface="Arial" panose="020B0604020202020204" pitchFamily="34" charset="0"/>
              </a:rPr>
              <a:t>事 故 调 查</a:t>
            </a:r>
            <a:endParaRPr kumimoji="1" lang="zh-CN" altLang="en-US" b="1">
              <a:ea typeface="微软雅黑" panose="020B0503020204020204" pitchFamily="34" charset="-122"/>
              <a:sym typeface="Arial" panose="020B0604020202020204" pitchFamily="34" charset="0"/>
            </a:endParaRPr>
          </a:p>
        </p:txBody>
      </p:sp>
      <p:sp>
        <p:nvSpPr>
          <p:cNvPr id="31" name="Text Box 76"/>
          <p:cNvSpPr txBox="1">
            <a:spLocks noChangeArrowheads="1"/>
          </p:cNvSpPr>
          <p:nvPr/>
        </p:nvSpPr>
        <p:spPr bwMode="auto">
          <a:xfrm>
            <a:off x="8269585" y="3446463"/>
            <a:ext cx="461665" cy="2209800"/>
          </a:xfrm>
          <a:prstGeom prst="rect">
            <a:avLst/>
          </a:prstGeom>
          <a:solidFill>
            <a:schemeClr val="bg1"/>
          </a:solidFill>
          <a:ln w="9525">
            <a:solidFill>
              <a:schemeClr val="tx1"/>
            </a:solidFill>
            <a:miter lim="800000"/>
          </a:ln>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b="1">
                <a:ea typeface="微软雅黑" panose="020B0503020204020204" pitchFamily="34" charset="-122"/>
                <a:sym typeface="Arial" panose="020B0604020202020204" pitchFamily="34" charset="0"/>
              </a:rPr>
              <a:t>责 任 追 究 </a:t>
            </a:r>
            <a:endParaRPr kumimoji="1" lang="zh-CN" altLang="en-US" b="1">
              <a:ea typeface="微软雅黑" panose="020B0503020204020204" pitchFamily="34" charset="-122"/>
              <a:sym typeface="Arial" panose="020B0604020202020204" pitchFamily="34" charset="0"/>
            </a:endParaRPr>
          </a:p>
        </p:txBody>
      </p:sp>
      <p:sp>
        <p:nvSpPr>
          <p:cNvPr id="32" name="Text Box 77"/>
          <p:cNvSpPr txBox="1">
            <a:spLocks noChangeArrowheads="1"/>
          </p:cNvSpPr>
          <p:nvPr/>
        </p:nvSpPr>
        <p:spPr bwMode="auto">
          <a:xfrm>
            <a:off x="8891885" y="3446463"/>
            <a:ext cx="461665" cy="2209800"/>
          </a:xfrm>
          <a:prstGeom prst="rect">
            <a:avLst/>
          </a:prstGeom>
          <a:solidFill>
            <a:schemeClr val="bg1"/>
          </a:solidFill>
          <a:ln w="9525">
            <a:solidFill>
              <a:schemeClr val="tx1"/>
            </a:solidFill>
            <a:miter lim="800000"/>
          </a:ln>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b="1">
                <a:ea typeface="微软雅黑" panose="020B0503020204020204" pitchFamily="34" charset="-122"/>
                <a:sym typeface="Arial" panose="020B0604020202020204" pitchFamily="34" charset="0"/>
              </a:rPr>
              <a:t>统 计 报 告</a:t>
            </a:r>
            <a:endParaRPr kumimoji="1" lang="zh-CN" altLang="en-US" b="1">
              <a:ea typeface="微软雅黑" panose="020B0503020204020204" pitchFamily="34" charset="-122"/>
              <a:sym typeface="Arial" panose="020B0604020202020204" pitchFamily="34" charset="0"/>
            </a:endParaRPr>
          </a:p>
        </p:txBody>
      </p:sp>
      <p:sp>
        <p:nvSpPr>
          <p:cNvPr id="33" name="Text Box 78"/>
          <p:cNvSpPr txBox="1">
            <a:spLocks noChangeArrowheads="1"/>
          </p:cNvSpPr>
          <p:nvPr/>
        </p:nvSpPr>
        <p:spPr bwMode="auto">
          <a:xfrm>
            <a:off x="9514185" y="3446463"/>
            <a:ext cx="461665" cy="2209800"/>
          </a:xfrm>
          <a:prstGeom prst="rect">
            <a:avLst/>
          </a:prstGeom>
          <a:solidFill>
            <a:schemeClr val="bg1"/>
          </a:solidFill>
          <a:ln w="9525">
            <a:solidFill>
              <a:schemeClr val="tx1"/>
            </a:solidFill>
            <a:miter lim="800000"/>
          </a:ln>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b="1">
                <a:ea typeface="微软雅黑" panose="020B0503020204020204" pitchFamily="34" charset="-122"/>
                <a:sym typeface="Arial" panose="020B0604020202020204" pitchFamily="34" charset="0"/>
              </a:rPr>
              <a:t>监 督 举 报</a:t>
            </a:r>
            <a:endParaRPr kumimoji="1" lang="zh-CN" altLang="en-US" b="1">
              <a:ea typeface="微软雅黑" panose="020B0503020204020204" pitchFamily="34" charset="-122"/>
              <a:sym typeface="Arial" panose="020B0604020202020204" pitchFamily="34" charset="0"/>
            </a:endParaRPr>
          </a:p>
        </p:txBody>
      </p:sp>
      <p:sp>
        <p:nvSpPr>
          <p:cNvPr id="34" name="Line 79"/>
          <p:cNvSpPr>
            <a:spLocks noChangeShapeType="1"/>
          </p:cNvSpPr>
          <p:nvPr/>
        </p:nvSpPr>
        <p:spPr bwMode="auto">
          <a:xfrm>
            <a:off x="5135562" y="2989263"/>
            <a:ext cx="2133600" cy="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Line 80"/>
          <p:cNvSpPr>
            <a:spLocks noChangeShapeType="1"/>
          </p:cNvSpPr>
          <p:nvPr/>
        </p:nvSpPr>
        <p:spPr bwMode="auto">
          <a:xfrm>
            <a:off x="5135562" y="2989263"/>
            <a:ext cx="0" cy="45720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Line 81"/>
          <p:cNvSpPr>
            <a:spLocks noChangeShapeType="1"/>
          </p:cNvSpPr>
          <p:nvPr/>
        </p:nvSpPr>
        <p:spPr bwMode="auto">
          <a:xfrm>
            <a:off x="5821362" y="2989263"/>
            <a:ext cx="0" cy="45720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Line 82"/>
          <p:cNvSpPr>
            <a:spLocks noChangeShapeType="1"/>
          </p:cNvSpPr>
          <p:nvPr/>
        </p:nvSpPr>
        <p:spPr bwMode="auto">
          <a:xfrm>
            <a:off x="6507162" y="2989263"/>
            <a:ext cx="0" cy="45720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Line 83"/>
          <p:cNvSpPr>
            <a:spLocks noChangeShapeType="1"/>
          </p:cNvSpPr>
          <p:nvPr/>
        </p:nvSpPr>
        <p:spPr bwMode="auto">
          <a:xfrm>
            <a:off x="7269162" y="2989263"/>
            <a:ext cx="0" cy="45720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Line 84"/>
          <p:cNvSpPr>
            <a:spLocks noChangeShapeType="1"/>
          </p:cNvSpPr>
          <p:nvPr/>
        </p:nvSpPr>
        <p:spPr bwMode="auto">
          <a:xfrm>
            <a:off x="7878762" y="2989263"/>
            <a:ext cx="1905000" cy="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Line 85"/>
          <p:cNvSpPr>
            <a:spLocks noChangeShapeType="1"/>
          </p:cNvSpPr>
          <p:nvPr/>
        </p:nvSpPr>
        <p:spPr bwMode="auto">
          <a:xfrm>
            <a:off x="7878762" y="2989263"/>
            <a:ext cx="0" cy="45720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Line 86"/>
          <p:cNvSpPr>
            <a:spLocks noChangeShapeType="1"/>
          </p:cNvSpPr>
          <p:nvPr/>
        </p:nvSpPr>
        <p:spPr bwMode="auto">
          <a:xfrm>
            <a:off x="9783762" y="2989263"/>
            <a:ext cx="0" cy="45720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Line 87"/>
          <p:cNvSpPr>
            <a:spLocks noChangeShapeType="1"/>
          </p:cNvSpPr>
          <p:nvPr/>
        </p:nvSpPr>
        <p:spPr bwMode="auto">
          <a:xfrm>
            <a:off x="8488362" y="2989263"/>
            <a:ext cx="0" cy="45720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Line 88"/>
          <p:cNvSpPr>
            <a:spLocks noChangeShapeType="1"/>
          </p:cNvSpPr>
          <p:nvPr/>
        </p:nvSpPr>
        <p:spPr bwMode="auto">
          <a:xfrm>
            <a:off x="9097962" y="2989263"/>
            <a:ext cx="0" cy="45720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Line 89"/>
          <p:cNvSpPr>
            <a:spLocks noChangeShapeType="1"/>
          </p:cNvSpPr>
          <p:nvPr/>
        </p:nvSpPr>
        <p:spPr bwMode="auto">
          <a:xfrm>
            <a:off x="3230562" y="1846263"/>
            <a:ext cx="5638800" cy="0"/>
          </a:xfrm>
          <a:prstGeom prst="line">
            <a:avLst/>
          </a:prstGeom>
          <a:noFill/>
          <a:ln w="28575">
            <a:solidFill>
              <a:schemeClr val="bg1"/>
            </a:solidFill>
            <a:rou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Line 90"/>
          <p:cNvSpPr>
            <a:spLocks noChangeShapeType="1"/>
          </p:cNvSpPr>
          <p:nvPr/>
        </p:nvSpPr>
        <p:spPr bwMode="auto">
          <a:xfrm>
            <a:off x="8869362" y="1846263"/>
            <a:ext cx="0" cy="304800"/>
          </a:xfrm>
          <a:prstGeom prst="line">
            <a:avLst/>
          </a:prstGeom>
          <a:noFill/>
          <a:ln w="28575">
            <a:solidFill>
              <a:schemeClr val="bg1"/>
            </a:solidFill>
            <a:round/>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Line 91"/>
          <p:cNvSpPr>
            <a:spLocks noChangeShapeType="1"/>
          </p:cNvSpPr>
          <p:nvPr/>
        </p:nvSpPr>
        <p:spPr bwMode="auto">
          <a:xfrm>
            <a:off x="3230562" y="1846263"/>
            <a:ext cx="0" cy="304800"/>
          </a:xfrm>
          <a:prstGeom prst="line">
            <a:avLst/>
          </a:prstGeom>
          <a:noFill/>
          <a:ln w="28575">
            <a:solidFill>
              <a:schemeClr val="bg1"/>
            </a:solidFill>
            <a:round/>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Text Box 92"/>
          <p:cNvSpPr txBox="1">
            <a:spLocks noChangeArrowheads="1"/>
          </p:cNvSpPr>
          <p:nvPr/>
        </p:nvSpPr>
        <p:spPr bwMode="auto">
          <a:xfrm>
            <a:off x="2392362" y="5897563"/>
            <a:ext cx="1752600" cy="276225"/>
          </a:xfrm>
          <a:prstGeom prst="rect">
            <a:avLst/>
          </a:prstGeom>
          <a:noFill/>
          <a:ln w="19050">
            <a:solidFill>
              <a:schemeClr val="bg1"/>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b="1" dirty="0">
                <a:solidFill>
                  <a:schemeClr val="bg1"/>
                </a:solidFill>
                <a:ea typeface="微软雅黑" panose="020B0503020204020204" pitchFamily="34" charset="-122"/>
                <a:sym typeface="Arial" panose="020B0604020202020204" pitchFamily="34" charset="0"/>
              </a:rPr>
              <a:t>事前</a:t>
            </a:r>
            <a:endParaRPr kumimoji="1" lang="zh-CN" altLang="en-US" b="1" dirty="0">
              <a:solidFill>
                <a:schemeClr val="bg1"/>
              </a:solidFill>
              <a:ea typeface="微软雅黑" panose="020B0503020204020204" pitchFamily="34" charset="-122"/>
              <a:sym typeface="Arial" panose="020B0604020202020204" pitchFamily="34" charset="0"/>
            </a:endParaRPr>
          </a:p>
        </p:txBody>
      </p:sp>
      <p:sp>
        <p:nvSpPr>
          <p:cNvPr id="48" name="Text Box 93"/>
          <p:cNvSpPr txBox="1">
            <a:spLocks noChangeArrowheads="1"/>
          </p:cNvSpPr>
          <p:nvPr/>
        </p:nvSpPr>
        <p:spPr bwMode="auto">
          <a:xfrm>
            <a:off x="5287962" y="5897563"/>
            <a:ext cx="1752600" cy="276225"/>
          </a:xfrm>
          <a:prstGeom prst="rect">
            <a:avLst/>
          </a:prstGeom>
          <a:noFill/>
          <a:ln w="19050">
            <a:solidFill>
              <a:schemeClr val="bg1"/>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b="1" dirty="0">
                <a:solidFill>
                  <a:schemeClr val="bg1"/>
                </a:solidFill>
                <a:ea typeface="微软雅黑" panose="020B0503020204020204" pitchFamily="34" charset="-122"/>
                <a:sym typeface="Arial" panose="020B0604020202020204" pitchFamily="34" charset="0"/>
              </a:rPr>
              <a:t>事中</a:t>
            </a:r>
            <a:endParaRPr kumimoji="1" lang="zh-CN" altLang="en-US" b="1" dirty="0">
              <a:solidFill>
                <a:schemeClr val="bg1"/>
              </a:solidFill>
              <a:ea typeface="微软雅黑" panose="020B0503020204020204" pitchFamily="34" charset="-122"/>
              <a:sym typeface="Arial" panose="020B0604020202020204" pitchFamily="34" charset="0"/>
            </a:endParaRPr>
          </a:p>
        </p:txBody>
      </p:sp>
      <p:sp>
        <p:nvSpPr>
          <p:cNvPr id="49" name="Text Box 94"/>
          <p:cNvSpPr txBox="1">
            <a:spLocks noChangeArrowheads="1"/>
          </p:cNvSpPr>
          <p:nvPr/>
        </p:nvSpPr>
        <p:spPr bwMode="auto">
          <a:xfrm>
            <a:off x="7802562" y="5897563"/>
            <a:ext cx="1752600" cy="276225"/>
          </a:xfrm>
          <a:prstGeom prst="rect">
            <a:avLst/>
          </a:prstGeom>
          <a:noFill/>
          <a:ln w="19050">
            <a:solidFill>
              <a:schemeClr val="bg1"/>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b="1" dirty="0">
                <a:solidFill>
                  <a:schemeClr val="bg1"/>
                </a:solidFill>
                <a:ea typeface="微软雅黑" panose="020B0503020204020204" pitchFamily="34" charset="-122"/>
                <a:sym typeface="Arial" panose="020B0604020202020204" pitchFamily="34" charset="0"/>
              </a:rPr>
              <a:t>事后</a:t>
            </a:r>
            <a:endParaRPr kumimoji="1" lang="zh-CN" altLang="en-US" b="1" dirty="0">
              <a:solidFill>
                <a:schemeClr val="bg1"/>
              </a:solidFill>
              <a:ea typeface="微软雅黑" panose="020B0503020204020204" pitchFamily="34" charset="-122"/>
              <a:sym typeface="Arial" panose="020B0604020202020204" pitchFamily="34" charset="0"/>
            </a:endParaRPr>
          </a:p>
        </p:txBody>
      </p:sp>
      <p:sp>
        <p:nvSpPr>
          <p:cNvPr id="50" name="文本框 1"/>
          <p:cNvSpPr txBox="1"/>
          <p:nvPr/>
        </p:nvSpPr>
        <p:spPr>
          <a:xfrm>
            <a:off x="114300" y="148547"/>
            <a:ext cx="3022600" cy="337185"/>
          </a:xfrm>
          <a:prstGeom prst="rect">
            <a:avLst/>
          </a:prstGeom>
          <a:noFill/>
        </p:spPr>
        <p:txBody>
          <a:bodyPr wrap="square" rtlCol="0">
            <a:spAutoFit/>
          </a:bodyPr>
          <a:lstStyle/>
          <a:p>
            <a:pPr algn="ctr"/>
            <a:endParaRPr lang="zh-CN" altLang="en-US" sz="1600" dirty="0" smtClean="0">
              <a:solidFill>
                <a:srgbClr val="F7B902"/>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7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xml><?xml version="1.0" encoding="utf-8"?>
<p:tagLst xmlns:p="http://schemas.openxmlformats.org/presentationml/2006/main">
  <p:tag name="KSO_WM_SPECIAL_SOURCE" val="bdnul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UNIT_TABLE_BEAUTIFY" val="{e216088f-0559-40f5-90cd-3565240f5673}"/>
</p:tagLst>
</file>

<file path=ppt/tags/tag81.xml><?xml version="1.0" encoding="utf-8"?>
<p:tagLst xmlns:p="http://schemas.openxmlformats.org/presentationml/2006/main">
  <p:tag name="KSO_WM_UNIT_TABLE_BEAUTIFY" val="{7267d3ea-d766-4bb8-89dc-29caf9498c97}"/>
</p:tagLst>
</file>

<file path=ppt/tags/tag82.xml><?xml version="1.0" encoding="utf-8"?>
<p:tagLst xmlns:p="http://schemas.openxmlformats.org/presentationml/2006/main">
  <p:tag name="KSO_WM_UNIT_TABLE_BEAUTIFY" val="{e428a82f-1132-4280-a598-c68a0ba00de1}"/>
</p:tagLst>
</file>

<file path=ppt/tags/tag83.xml><?xml version="1.0" encoding="utf-8"?>
<p:tagLst xmlns:p="http://schemas.openxmlformats.org/presentationml/2006/main">
  <p:tag name="KSO_WM_UNIT_TABLE_BEAUTIFY" val="{cc91f50d-1f91-47cc-aee5-43905c0fc759}"/>
</p:tagLst>
</file>

<file path=ppt/tags/tag84.xml><?xml version="1.0" encoding="utf-8"?>
<p:tagLst xmlns:p="http://schemas.openxmlformats.org/presentationml/2006/main">
  <p:tag name="KSO_WM_UNIT_TABLE_BEAUTIFY" val="{2df9e72f-6430-4632-8085-95f438bc7530}"/>
</p:tagLst>
</file>

<file path=ppt/tags/tag8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8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8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8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8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xml><?xml version="1.0" encoding="utf-8"?>
<p:tagLst xmlns:p="http://schemas.openxmlformats.org/presentationml/2006/main">
  <p:tag name="KSO_WPP_MARK_KEY" val="b104155b-3877-40eb-aa1c-3b79d0c10ece"/>
  <p:tag name="COMMONDATA" val="eyJoZGlkIjoiZDYyZWEzMGEyOTgzNjMyODIwYmE0OTZmMjRkNDUyMDEifQ=="/>
  <p:tag name="commondata" val="eyJoZGlkIjoiZTVlNmE2ZmI1ZjYwNzY0MzcxMzc3ZmQ0YThkN2JhMWYifQ=="/>
</p:tagLst>
</file>

<file path=ppt/theme/theme1.xml><?xml version="1.0" encoding="utf-8"?>
<a:theme xmlns:a="http://schemas.openxmlformats.org/drawingml/2006/main" name="bofety">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4806</Words>
  <Application>WPS 演示</Application>
  <PresentationFormat>宽屏</PresentationFormat>
  <Paragraphs>670</Paragraphs>
  <Slides>46</Slides>
  <Notes>46</Notes>
  <HiddenSlides>0</HiddenSlides>
  <MMClips>0</MMClips>
  <ScaleCrop>false</ScaleCrop>
  <HeadingPairs>
    <vt:vector size="8" baseType="variant">
      <vt:variant>
        <vt:lpstr>已用的字体</vt:lpstr>
      </vt:variant>
      <vt:variant>
        <vt:i4>14</vt:i4>
      </vt:variant>
      <vt:variant>
        <vt:lpstr>主题</vt:lpstr>
      </vt:variant>
      <vt:variant>
        <vt:i4>2</vt:i4>
      </vt:variant>
      <vt:variant>
        <vt:lpstr>嵌入 OLE 服务器</vt:lpstr>
      </vt:variant>
      <vt:variant>
        <vt:i4>3</vt:i4>
      </vt:variant>
      <vt:variant>
        <vt:lpstr>幻灯片标题</vt:lpstr>
      </vt:variant>
      <vt:variant>
        <vt:i4>46</vt:i4>
      </vt:variant>
    </vt:vector>
  </HeadingPairs>
  <TitlesOfParts>
    <vt:vector size="65" baseType="lpstr">
      <vt:lpstr>Arial</vt:lpstr>
      <vt:lpstr>宋体</vt:lpstr>
      <vt:lpstr>Wingdings</vt:lpstr>
      <vt:lpstr>微软雅黑</vt:lpstr>
      <vt:lpstr>Wingdings</vt:lpstr>
      <vt:lpstr>Arial Unicode MS</vt:lpstr>
      <vt:lpstr>Arial Unicode MS</vt:lpstr>
      <vt:lpstr>Calibri Light</vt:lpstr>
      <vt:lpstr>Calibri</vt:lpstr>
      <vt:lpstr>Times New Roman</vt:lpstr>
      <vt:lpstr>Courier New</vt:lpstr>
      <vt:lpstr>楷体</vt:lpstr>
      <vt:lpstr>汉仪旗黑-85S</vt:lpstr>
      <vt:lpstr>黑体</vt:lpstr>
      <vt:lpstr>bofety</vt:lpstr>
      <vt:lpstr>免费资料关注公众号: 安全生产管理</vt:lpstr>
      <vt:lpstr>MS_ClipArt_Gallery.5</vt:lpstr>
      <vt:lpstr>MS_ClipArt_Gallery.5</vt:lpstr>
      <vt:lpstr>Visio.Drawing.6</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 免费安全资料加微anquan2023</cp:keywords>
  <dc:description>海量安全资料加入知识星球:安全精品资料库</dc:description>
  <dc:subject>海量安全资料加入知识星球:安全精品资料库</dc:subject>
  <cp:category>免费资料关注公众号〔安全生产管理〕; 免费安全资料加微anquan2023</cp:category>
  <cp:lastModifiedBy>little fairy</cp:lastModifiedBy>
  <cp:revision>6</cp:revision>
  <dcterms:created xsi:type="dcterms:W3CDTF">2020-08-10T00:06:00Z</dcterms:created>
  <dcterms:modified xsi:type="dcterms:W3CDTF">2024-04-30T07:35:22Z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10C77FE7E20A4198B6FA6560BF6DBF28_13</vt:lpwstr>
  </property>
</Properties>
</file>