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6"/>
  </p:notesMasterIdLst>
  <p:handoutMasterIdLst>
    <p:handoutMasterId r:id="rId29"/>
  </p:handoutMasterIdLst>
  <p:sldIdLst>
    <p:sldId id="256" r:id="rId5"/>
    <p:sldId id="309" r:id="rId6"/>
    <p:sldId id="269" r:id="rId7"/>
    <p:sldId id="280" r:id="rId8"/>
    <p:sldId id="281" r:id="rId9"/>
    <p:sldId id="282" r:id="rId10"/>
    <p:sldId id="283" r:id="rId11"/>
    <p:sldId id="284" r:id="rId12"/>
    <p:sldId id="295" r:id="rId13"/>
    <p:sldId id="296" r:id="rId14"/>
    <p:sldId id="257" r:id="rId15"/>
    <p:sldId id="258" r:id="rId17"/>
    <p:sldId id="261" r:id="rId18"/>
    <p:sldId id="260" r:id="rId19"/>
    <p:sldId id="262" r:id="rId20"/>
    <p:sldId id="259" r:id="rId21"/>
    <p:sldId id="297" r:id="rId22"/>
    <p:sldId id="263" r:id="rId23"/>
    <p:sldId id="264" r:id="rId24"/>
    <p:sldId id="266" r:id="rId25"/>
    <p:sldId id="268" r:id="rId26"/>
    <p:sldId id="298" r:id="rId27"/>
    <p:sldId id="311" r:id="rId28"/>
  </p:sldIdLst>
  <p:sldSz cx="9144000" cy="6858000" type="screen4x3"/>
  <p:notesSz cx="6858000" cy="9144000"/>
  <p:custDataLst>
    <p:tags r:id="rId34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9430E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 showGuides="1">
      <p:cViewPr varScale="1">
        <p:scale>
          <a:sx n="59" d="100"/>
          <a:sy n="59" d="100"/>
        </p:scale>
        <p:origin x="1500" y="52"/>
      </p:cViewPr>
      <p:guideLst>
        <p:guide orient="horz" pos="2160"/>
        <p:guide pos="2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4" Type="http://schemas.openxmlformats.org/officeDocument/2006/relationships/tags" Target="tags/tag19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0043C99-89E6-4AEA-99DD-443DEEECC7C5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zh-CN" altLang="en-US" sz="1200" dirty="0">
                <a:solidFill>
                  <a:srgbClr val="949596"/>
                </a:solidFill>
              </a:rPr>
            </a:fld>
            <a:endParaRPr lang="zh-CN" altLang="en-US" sz="1200" dirty="0">
              <a:solidFill>
                <a:srgbClr val="9495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A9AC89-A601-4C26-9285-6AE737AD7F6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Rectangle 4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50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1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幻灯片图像占位符 1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2"/>
          <p:cNvSpPr/>
          <p:nvPr>
            <p:ph type="body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r>
              <a:rPr lang="zh-CN" altLang="en-US" dirty="0"/>
              <a:t>更多资料添加公众号hsevclass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幻灯片图像占位符 1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26627" name="文本占位符 2"/>
          <p:cNvSpPr/>
          <p:nvPr>
            <p:ph type="body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r>
              <a:rPr lang="zh-CN" altLang="en-US" dirty="0"/>
              <a:t>更多资料添加公众号hsevclass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168B2A-2B56-4077-9D98-42F5CE56FAFE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168B2A-2B56-4077-9D98-42F5CE56FAFE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168B2A-2B56-4077-9D98-42F5CE56FAFE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9288"/>
            <a:ext cx="9144000" cy="277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8"/>
          <p:cNvPicPr>
            <a:picLocks noChangeAspect="1"/>
          </p:cNvPicPr>
          <p:nvPr/>
        </p:nvPicPr>
        <p:blipFill>
          <a:blip r:embed="rId3"/>
          <a:srcRect b="89812"/>
          <a:stretch>
            <a:fillRect/>
          </a:stretch>
        </p:blipFill>
        <p:spPr>
          <a:xfrm>
            <a:off x="0" y="1866900"/>
            <a:ext cx="9144000" cy="282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KSO_BC1"/>
          <p:cNvSpPr>
            <a:spLocks noGrp="1"/>
          </p:cNvSpPr>
          <p:nvPr>
            <p:ph type="subTitle" idx="1"/>
          </p:nvPr>
        </p:nvSpPr>
        <p:spPr>
          <a:xfrm>
            <a:off x="2566988" y="4759325"/>
            <a:ext cx="5880100" cy="6238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>
                <a:schemeClr val="accent1"/>
              </a:buClr>
              <a:buSzPct val="80000"/>
              <a:buFont typeface="Wingdings 2" pitchFamily="18" charset="2"/>
              <a:buNone/>
              <a:defRPr sz="2000">
                <a:solidFill>
                  <a:srgbClr val="6C6F72"/>
                </a:solidFill>
              </a:defRPr>
            </a:lvl1pPr>
            <a:lvl2pPr marL="0" lvl="1" indent="0" algn="ctr">
              <a:buClr>
                <a:schemeClr val="accent1"/>
              </a:buClr>
              <a:buSzTx/>
              <a:buFont typeface="幼圆" pitchFamily="49" charset="-122"/>
              <a:buNone/>
              <a:defRPr sz="2000">
                <a:solidFill>
                  <a:srgbClr val="6C6F72"/>
                </a:solidFill>
              </a:defRPr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6C6F72"/>
                </a:solidFill>
              </a:defRPr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6C6F72"/>
                </a:solidFill>
              </a:defRPr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6C6F72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3080" name="KSO_BT1"/>
          <p:cNvSpPr>
            <a:spLocks noGrp="1"/>
          </p:cNvSpPr>
          <p:nvPr>
            <p:ph type="ctrTitle"/>
          </p:nvPr>
        </p:nvSpPr>
        <p:spPr>
          <a:xfrm>
            <a:off x="2540000" y="2855913"/>
            <a:ext cx="5918200" cy="7445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 algn="ctr">
              <a:buClrTx/>
              <a:buSzTx/>
              <a:buFontTx/>
              <a:defRPr/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9D9D9D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9744F76-4FC5-40B2-9D1C-CF676AAB89B1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9D9D9D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40BD726-18B0-4FCE-914F-DFE36076C1CE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40BD726-18B0-4FCE-914F-DFE36076C1CE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2841" cy="50625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219200"/>
            <a:ext cx="4062841" cy="50625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40BD726-18B0-4FCE-914F-DFE36076C1CE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40BD726-18B0-4FCE-914F-DFE36076C1CE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40BD726-18B0-4FCE-914F-DFE36076C1CE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40BD726-18B0-4FCE-914F-DFE36076C1CE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40BD726-18B0-4FCE-914F-DFE36076C1CE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168B2A-2B56-4077-9D98-42F5CE56FAFE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1A93C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40BD726-18B0-4FCE-914F-DFE36076C1CE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40BD726-18B0-4FCE-914F-DFE36076C1CE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25400"/>
            <a:ext cx="2072878" cy="62563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25400"/>
            <a:ext cx="6098468" cy="62563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40BD726-18B0-4FCE-914F-DFE36076C1CE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11"/>
          <p:cNvGrpSpPr/>
          <p:nvPr userDrawn="1"/>
        </p:nvGrpSpPr>
        <p:grpSpPr>
          <a:xfrm>
            <a:off x="0" y="1365250"/>
            <a:ext cx="9144000" cy="5508625"/>
            <a:chOff x="0" y="0"/>
            <a:chExt cx="9144004" cy="5508171"/>
          </a:xfrm>
        </p:grpSpPr>
        <p:pic>
          <p:nvPicPr>
            <p:cNvPr id="5129" name="图片 12"/>
            <p:cNvPicPr>
              <a:picLocks noChangeAspect="1"/>
            </p:cNvPicPr>
            <p:nvPr/>
          </p:nvPicPr>
          <p:blipFill>
            <a:blip r:embed="rId2"/>
            <a:srcRect t="49651"/>
            <a:stretch>
              <a:fillRect/>
            </a:stretch>
          </p:blipFill>
          <p:spPr>
            <a:xfrm>
              <a:off x="4" y="182881"/>
              <a:ext cx="9144000" cy="46440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矩形 13"/>
            <p:cNvSpPr>
              <a:spLocks noChangeArrowheads="1"/>
            </p:cNvSpPr>
            <p:nvPr/>
          </p:nvSpPr>
          <p:spPr bwMode="auto">
            <a:xfrm>
              <a:off x="0" y="0"/>
              <a:ext cx="9144000" cy="5508171"/>
            </a:xfrm>
            <a:prstGeom prst="rect">
              <a:avLst/>
            </a:pr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5123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92700"/>
            <a:ext cx="9144000" cy="178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KSO_BT1"/>
          <p:cNvSpPr>
            <a:spLocks noGrp="1"/>
          </p:cNvSpPr>
          <p:nvPr>
            <p:ph type="ctrTitle"/>
          </p:nvPr>
        </p:nvSpPr>
        <p:spPr>
          <a:xfrm>
            <a:off x="1239838" y="1560513"/>
            <a:ext cx="6534150" cy="8969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 algn="ctr">
              <a:buClrTx/>
              <a:buSzTx/>
              <a:buFontTx/>
              <a:defRPr/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5130" name="KSO_BC1"/>
          <p:cNvSpPr>
            <a:spLocks noGrp="1"/>
          </p:cNvSpPr>
          <p:nvPr>
            <p:ph type="subTitle" idx="1"/>
          </p:nvPr>
        </p:nvSpPr>
        <p:spPr>
          <a:xfrm>
            <a:off x="1241425" y="2541588"/>
            <a:ext cx="6519863" cy="5635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>
                <a:schemeClr val="accent1"/>
              </a:buClr>
              <a:buSzPct val="70000"/>
              <a:buFont typeface="Wingdings 2" pitchFamily="18" charset="2"/>
              <a:buNone/>
              <a:defRPr>
                <a:solidFill>
                  <a:schemeClr val="accent2"/>
                </a:solidFill>
              </a:defRPr>
            </a:lvl1pPr>
            <a:lvl2pPr marL="0" lvl="1" indent="0" algn="ctr">
              <a:buClr>
                <a:schemeClr val="accent1"/>
              </a:buClr>
              <a:buSzTx/>
              <a:buFont typeface="幼圆" pitchFamily="49" charset="-122"/>
              <a:buNone/>
              <a:defRPr>
                <a:solidFill>
                  <a:schemeClr val="accent2"/>
                </a:solidFill>
              </a:defRPr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6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94959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F048F37-5A4C-42AC-A3F4-6B97ECF40C7A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4959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94959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83051"/>
            <a:ext cx="898096" cy="453553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C5CA3-09AE-4B45-882B-2E12B3F887C9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4959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C5CA3-09AE-4B45-882B-2E12B3F887C9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4959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C5CA3-09AE-4B45-882B-2E12B3F887C9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4959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C5CA3-09AE-4B45-882B-2E12B3F887C9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4959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C5CA3-09AE-4B45-882B-2E12B3F887C9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4959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C5CA3-09AE-4B45-882B-2E12B3F887C9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4959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168B2A-2B56-4077-9D98-42F5CE56FAFE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C5CA3-09AE-4B45-882B-2E12B3F887C9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4959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C5CA3-09AE-4B45-882B-2E12B3F887C9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4959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C5CA3-09AE-4B45-882B-2E12B3F887C9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4959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41275"/>
            <a:ext cx="2072878" cy="617855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41275"/>
            <a:ext cx="6098468" cy="617855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C5CA3-09AE-4B45-882B-2E12B3F887C9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4959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168B2A-2B56-4077-9D98-42F5CE56FAFE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168B2A-2B56-4077-9D98-42F5CE56FAFE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168B2A-2B56-4077-9D98-42F5CE56FAFE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168B2A-2B56-4077-9D98-42F5CE56FAFE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168B2A-2B56-4077-9D98-42F5CE56FAFE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168B2A-2B56-4077-9D98-42F5CE56FAFE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image" Target="../media/image5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168B2A-2B56-4077-9D98-42F5CE56FAFE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eaLnBrk="1" hangingPunct="1">
              <a:buFont typeface="Arial" panose="020B0604020202020204" pitchFamily="34" charset="0"/>
              <a:buNone/>
              <a:defRPr sz="1200" noProof="1">
                <a:solidFill>
                  <a:srgbClr val="9D9D9D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40BD726-18B0-4FCE-914F-DFE36076C1CE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eaLnBrk="1" hangingPunct="1">
              <a:buFont typeface="Arial" panose="020B0604020202020204" pitchFamily="34" charset="0"/>
              <a:buNone/>
              <a:defRPr sz="1200" noProof="1">
                <a:solidFill>
                  <a:srgbClr val="9D9D9D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D9D9D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50625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pic>
        <p:nvPicPr>
          <p:cNvPr id="2054" name="图片 9"/>
          <p:cNvPicPr>
            <a:picLocks noChangeAspect="1"/>
          </p:cNvPicPr>
          <p:nvPr/>
        </p:nvPicPr>
        <p:blipFill>
          <a:blip r:embed="rId12"/>
          <a:srcRect l="14514" t="20486" r="272" b="15192"/>
          <a:stretch>
            <a:fillRect/>
          </a:stretch>
        </p:blipFill>
        <p:spPr>
          <a:xfrm>
            <a:off x="0" y="-42862"/>
            <a:ext cx="9144000" cy="100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KSO_BT1"/>
          <p:cNvSpPr>
            <a:spLocks noGrp="1"/>
          </p:cNvSpPr>
          <p:nvPr>
            <p:ph type="title"/>
          </p:nvPr>
        </p:nvSpPr>
        <p:spPr>
          <a:xfrm>
            <a:off x="1438275" y="25400"/>
            <a:ext cx="7272338" cy="68103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°"/>
        <a:defRPr sz="2400" kern="1200">
          <a:solidFill>
            <a:srgbClr val="1A93C8"/>
          </a:solidFill>
          <a:latin typeface="+mn-lt"/>
          <a:ea typeface="+mn-ea"/>
          <a:cs typeface="+mn-cs"/>
        </a:defRPr>
      </a:lvl1pPr>
      <a:lvl2pPr marL="357505" lvl="1" indent="-357505" algn="just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A1BBEE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074" name="组合 6"/>
          <p:cNvGrpSpPr/>
          <p:nvPr userDrawn="1"/>
        </p:nvGrpSpPr>
        <p:grpSpPr>
          <a:xfrm>
            <a:off x="0" y="2039938"/>
            <a:ext cx="9144000" cy="4826000"/>
            <a:chOff x="0" y="0"/>
            <a:chExt cx="9144004" cy="4826937"/>
          </a:xfrm>
        </p:grpSpPr>
        <p:pic>
          <p:nvPicPr>
            <p:cNvPr id="3081" name="图片 7"/>
            <p:cNvPicPr>
              <a:picLocks noChangeAspect="1"/>
            </p:cNvPicPr>
            <p:nvPr/>
          </p:nvPicPr>
          <p:blipFill>
            <a:blip r:embed="rId13"/>
            <a:srcRect t="49651"/>
            <a:stretch>
              <a:fillRect/>
            </a:stretch>
          </p:blipFill>
          <p:spPr>
            <a:xfrm>
              <a:off x="4" y="182881"/>
              <a:ext cx="9144000" cy="46440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82" name="矩形 8"/>
            <p:cNvSpPr>
              <a:spLocks noChangeArrowheads="1"/>
            </p:cNvSpPr>
            <p:nvPr/>
          </p:nvSpPr>
          <p:spPr bwMode="auto">
            <a:xfrm>
              <a:off x="0" y="0"/>
              <a:ext cx="9144000" cy="4826937"/>
            </a:xfrm>
            <a:prstGeom prst="rect">
              <a:avLst/>
            </a:pr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75" name="KSO_BT1"/>
          <p:cNvSpPr>
            <a:spLocks noGrp="1"/>
          </p:cNvSpPr>
          <p:nvPr>
            <p:ph type="title"/>
          </p:nvPr>
        </p:nvSpPr>
        <p:spPr>
          <a:xfrm>
            <a:off x="419100" y="41275"/>
            <a:ext cx="8291513" cy="6985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102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eaLnBrk="1" hangingPunct="1">
              <a:buFont typeface="Arial" panose="020B0604020202020204" pitchFamily="34" charset="0"/>
              <a:buNone/>
              <a:defRPr sz="1200" noProof="1">
                <a:solidFill>
                  <a:srgbClr val="94959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C5CA3-09AE-4B45-882B-2E12B3F887C9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4959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eaLnBrk="1" hangingPunct="1">
              <a:buFont typeface="Arial" panose="020B0604020202020204" pitchFamily="34" charset="0"/>
              <a:buNone/>
              <a:defRPr sz="1200" noProof="1">
                <a:solidFill>
                  <a:srgbClr val="94959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4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49596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9" name="KSO_BC1"/>
          <p:cNvSpPr>
            <a:spLocks noGrp="1"/>
          </p:cNvSpPr>
          <p:nvPr>
            <p:ph type="body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cxnSp>
        <p:nvCxnSpPr>
          <p:cNvPr id="3080" name="直接连接符 10"/>
          <p:cNvCxnSpPr/>
          <p:nvPr userDrawn="1"/>
        </p:nvCxnSpPr>
        <p:spPr>
          <a:xfrm>
            <a:off x="0" y="809625"/>
            <a:ext cx="9144000" cy="0"/>
          </a:xfrm>
          <a:prstGeom prst="line">
            <a:avLst/>
          </a:prstGeom>
          <a:ln w="19050" cap="flat" cmpd="sng">
            <a:solidFill>
              <a:srgbClr val="C6EBFD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8305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f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lvl="1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0D4D7"/>
        </a:buClr>
        <a:buFont typeface="幼圆" pitchFamily="49" charset="-122"/>
        <a:buChar char=" "/>
        <a:defRPr sz="1600" kern="1200">
          <a:solidFill>
            <a:srgbClr val="7D7D7D"/>
          </a:solidFill>
          <a:latin typeface="幼圆" pitchFamily="49" charset="-122"/>
          <a:ea typeface="幼圆" pitchFamily="49" charset="-122"/>
          <a:cs typeface="+mn-cs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幼圆" pitchFamily="49" charset="-122"/>
          <a:cs typeface="+mn-cs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幼圆" pitchFamily="49" charset="-122"/>
          <a:cs typeface="+mn-cs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幼圆" pitchFamily="49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34" charset="0"/>
          <a:ea typeface="幼圆" pitchFamily="49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34" charset="0"/>
          <a:ea typeface="幼圆" pitchFamily="49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34" charset="0"/>
          <a:ea typeface="幼圆" pitchFamily="49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34" charset="0"/>
          <a:ea typeface="幼圆" pitchFamily="49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tags" Target="../tags/tag13.xml"/><Relationship Id="rId4" Type="http://schemas.openxmlformats.org/officeDocument/2006/relationships/image" Target="../media/image5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18.jpeg"/><Relationship Id="rId4" Type="http://schemas.openxmlformats.org/officeDocument/2006/relationships/tags" Target="../tags/tag16.xml"/><Relationship Id="rId3" Type="http://schemas.openxmlformats.org/officeDocument/2006/relationships/image" Target="../media/image17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ctrTitle"/>
          </p:nvPr>
        </p:nvSpPr>
        <p:spPr>
          <a:xfrm>
            <a:off x="684213" y="2341563"/>
            <a:ext cx="7775575" cy="1149350"/>
          </a:xfrm>
          <a:ln/>
        </p:spPr>
        <p:txBody>
          <a:bodyPr vert="horz" wrap="square" lIns="91440" tIns="45720" rIns="91440" bIns="45720" anchor="b" anchorCtr="0"/>
          <a:p>
            <a:pPr eaLnBrk="1" hangingPunct="1">
              <a:buSzTx/>
              <a:buFontTx/>
            </a:pPr>
            <a:r>
              <a:rPr lang="zh-CN" altLang="en-US" sz="5400" u="sng" kern="1200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化工企业危化品储存运输</a:t>
            </a:r>
            <a:endParaRPr lang="zh-CN" altLang="en-US" sz="5400" u="sng" kern="1200" dirty="0">
              <a:solidFill>
                <a:srgbClr val="0033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5867559" y="372782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530059" y="4663774"/>
            <a:ext cx="675000" cy="675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accent4">
                    <a:lumMod val="50000"/>
                  </a:schemeClr>
                </a:solidFill>
              </a:rPr>
              <a:t>全面</a:t>
            </a:r>
            <a:endParaRPr lang="zh-CN" altLang="en-US" sz="16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462395" y="466423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accent4">
                    <a:lumMod val="50000"/>
                  </a:schemeClr>
                </a:solidFill>
              </a:rPr>
              <a:t>专业</a:t>
            </a:r>
            <a:endParaRPr lang="zh-CN" altLang="en-US" sz="16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394731" y="466377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accent4">
                    <a:lumMod val="50000"/>
                  </a:schemeClr>
                </a:solidFill>
              </a:rPr>
              <a:t>实用</a:t>
            </a:r>
            <a:endParaRPr lang="zh-CN" altLang="en-US" sz="1600" b="1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536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algn="ctr" eaLnBrk="1" hangingPunct="1"/>
            <a:r>
              <a:rPr lang="zh-CN" altLang="en-US" dirty="0">
                <a:solidFill>
                  <a:schemeClr val="tx1"/>
                </a:solidFill>
              </a:rPr>
              <a:t>一般类型的储罐车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6387" name="文本占位符 1536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6388" name="图片 15363" descr="1413856738722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" y="900113"/>
            <a:ext cx="8543925" cy="5319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6385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algn="ctr" eaLnBrk="1" hangingPunct="1"/>
            <a:r>
              <a:rPr lang="zh-CN" altLang="en-US" u="sng" dirty="0"/>
              <a:t>运输事故案例</a:t>
            </a:r>
            <a:endParaRPr lang="zh-CN" altLang="en-US" u="sng" dirty="0"/>
          </a:p>
        </p:txBody>
      </p:sp>
      <p:sp>
        <p:nvSpPr>
          <p:cNvPr id="17411" name="文本占位符 16386"/>
          <p:cNvSpPr>
            <a:spLocks noGrp="1"/>
          </p:cNvSpPr>
          <p:nvPr>
            <p:ph idx="1"/>
          </p:nvPr>
        </p:nvSpPr>
        <p:spPr>
          <a:xfrm>
            <a:off x="465138" y="1574800"/>
            <a:ext cx="8143875" cy="5062538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7412" name="图片 16387" descr="QQ截图201505162241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1574800"/>
            <a:ext cx="8143875" cy="5248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title"/>
          </p:nvPr>
        </p:nvSpPr>
        <p:spPr>
          <a:xfrm>
            <a:off x="1143000" y="708025"/>
            <a:ext cx="7396163" cy="639763"/>
          </a:xfrm>
          <a:ln/>
        </p:spPr>
        <p:txBody>
          <a:bodyPr vert="horz" wrap="square" lIns="91440" tIns="45720" rIns="91440" bIns="45720" anchor="b" anchorCtr="0"/>
          <a:p>
            <a:pPr algn="ctr" eaLnBrk="1" hangingPunct="1"/>
            <a:r>
              <a:rPr lang="zh-CN" altLang="en-US" sz="2800" u="sng" dirty="0">
                <a:solidFill>
                  <a:schemeClr val="tx1"/>
                </a:solidFill>
              </a:rPr>
              <a:t>案例1</a:t>
            </a:r>
            <a:r>
              <a:rPr lang="zh-CN" altLang="en-US" sz="2400" dirty="0">
                <a:solidFill>
                  <a:schemeClr val="tx1"/>
                </a:solidFill>
              </a:rPr>
              <a:t>湖北一货车100余桶黄磷自燃事故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7411" name="内容占位符 17410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3200" dirty="0"/>
              <a:t> </a:t>
            </a:r>
            <a:endParaRPr lang="zh-CN" altLang="en-US" sz="3200" dirty="0"/>
          </a:p>
          <a:p>
            <a:pPr eaLnBrk="1" hangingPunct="1"/>
            <a:r>
              <a:rPr lang="zh-CN" altLang="en-US" sz="3200" dirty="0">
                <a:solidFill>
                  <a:schemeClr val="tx1"/>
                </a:solidFill>
              </a:rPr>
              <a:t>  9月15日15时30分，一辆装载了22吨共100余桶黄磷的大型货车，在行驶至湖北省宜昌市宜都市境内时，所载黄磷发生自燃。经过4个半小时的紧张施救，大火被及时扑灭，未自燃黄磷成功转移。事故未造成人员伤亡。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2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1">
                                            <p:txEl>
                                              <p:charRg st="2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charRg st="2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charRg st="2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/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18433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endParaRPr lang="zh-CN" altLang="zh-CN" dirty="0"/>
          </a:p>
        </p:txBody>
      </p:sp>
      <p:sp>
        <p:nvSpPr>
          <p:cNvPr id="20483" name="文本占位符 18434"/>
          <p:cNvSpPr>
            <a:spLocks noGrp="1"/>
          </p:cNvSpPr>
          <p:nvPr>
            <p:ph idx="1"/>
          </p:nvPr>
        </p:nvSpPr>
        <p:spPr>
          <a:xfrm>
            <a:off x="139700" y="484188"/>
            <a:ext cx="8350250" cy="5316537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    事故车辆由贵州省黔东南地区驶往湖北一家化工企业，在行驶至湖北省宜都市境内时，装载于汽车后车厢的</a:t>
            </a:r>
            <a:r>
              <a:rPr lang="zh-CN" altLang="en-US" sz="2800" u="sng" dirty="0">
                <a:solidFill>
                  <a:srgbClr val="C9430E"/>
                </a:solidFill>
              </a:rPr>
              <a:t>黄磷泄漏</a:t>
            </a:r>
            <a:r>
              <a:rPr lang="zh-CN" altLang="en-US" sz="2800" dirty="0">
                <a:solidFill>
                  <a:schemeClr val="tx1"/>
                </a:solidFill>
              </a:rPr>
              <a:t>并发生</a:t>
            </a:r>
            <a:r>
              <a:rPr lang="zh-CN" altLang="en-US" sz="2800" u="sng" dirty="0">
                <a:solidFill>
                  <a:srgbClr val="C9430E"/>
                </a:solidFill>
              </a:rPr>
              <a:t>自燃</a:t>
            </a:r>
            <a:r>
              <a:rPr lang="zh-CN" altLang="en-US" sz="2800" dirty="0">
                <a:solidFill>
                  <a:schemeClr val="tx1"/>
                </a:solidFill>
              </a:rPr>
              <a:t>。当地一位村民发现汽车尾部有浓烟冒出，及时叫停车辆，并报警。接到报警后，当地公安、消防、环保、安监等部门迅速赶到事发现场排险。在消防官兵用</a:t>
            </a:r>
            <a:r>
              <a:rPr lang="zh-CN" altLang="en-US" sz="2800" b="1" dirty="0">
                <a:solidFill>
                  <a:schemeClr val="tx1"/>
                </a:solidFill>
              </a:rPr>
              <a:t>沙土进行扑救</a:t>
            </a:r>
            <a:r>
              <a:rPr lang="zh-CN" altLang="en-US" sz="2800" dirty="0">
                <a:solidFill>
                  <a:schemeClr val="tx1"/>
                </a:solidFill>
              </a:rPr>
              <a:t>的同时，当地迅速调集四辆卡车将未燃黄磷成功转移。</a:t>
            </a:r>
            <a:endParaRPr lang="zh-CN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      据了解，共有四桶黄磷泄漏并自燃。由于事故发生地并非人员聚居地，自燃黄磷数目不大且扑救及时，事故对空气和水的影响较小，当地未组织下风口村民疏散。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19457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endParaRPr lang="zh-CN" altLang="zh-CN" dirty="0"/>
          </a:p>
        </p:txBody>
      </p:sp>
      <p:pic>
        <p:nvPicPr>
          <p:cNvPr id="21507" name="图片 19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内容占位符 1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2048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endParaRPr lang="zh-CN" altLang="zh-CN" dirty="0"/>
          </a:p>
        </p:txBody>
      </p:sp>
      <p:sp>
        <p:nvSpPr>
          <p:cNvPr id="22531" name="文本占位符 2048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3600" dirty="0">
                <a:solidFill>
                  <a:schemeClr val="tx1"/>
                </a:solidFill>
              </a:rPr>
              <a:t>   黄磷属剧毒，极易自燃，是一种危险化工品。黄磷燃烧后，生成三氧化二磷或五氧化二磷并带有</a:t>
            </a:r>
            <a:r>
              <a:rPr lang="zh-CN" altLang="en-US" sz="3600" dirty="0">
                <a:solidFill>
                  <a:srgbClr val="C9430E"/>
                </a:solidFill>
              </a:rPr>
              <a:t>白色浓烟</a:t>
            </a:r>
            <a:r>
              <a:rPr lang="zh-CN" altLang="en-US" sz="3600" dirty="0">
                <a:solidFill>
                  <a:schemeClr val="tx1"/>
                </a:solidFill>
              </a:rPr>
              <a:t>，五氧化二磷</a:t>
            </a:r>
            <a:r>
              <a:rPr lang="zh-CN" altLang="en-US" sz="3600" dirty="0">
                <a:solidFill>
                  <a:srgbClr val="C9430E"/>
                </a:solidFill>
              </a:rPr>
              <a:t>遇水</a:t>
            </a:r>
            <a:r>
              <a:rPr lang="zh-CN" altLang="en-US" sz="3600" dirty="0">
                <a:solidFill>
                  <a:schemeClr val="tx1"/>
                </a:solidFill>
              </a:rPr>
              <a:t>能生成剧毒的偏磷酸。吸入或接触粉尘时，对身体局部有强烈的</a:t>
            </a:r>
            <a:r>
              <a:rPr lang="zh-CN" altLang="en-US" sz="3600" u="sng" dirty="0">
                <a:solidFill>
                  <a:schemeClr val="tx1"/>
                </a:solidFill>
              </a:rPr>
              <a:t>腐蚀性刺激</a:t>
            </a:r>
            <a:r>
              <a:rPr lang="zh-CN" altLang="en-US" sz="3600" dirty="0">
                <a:solidFill>
                  <a:schemeClr val="tx1"/>
                </a:solidFill>
              </a:rPr>
              <a:t>作用，严重者可引起中毒性肺炎、肺水肿。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21505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endParaRPr lang="zh-CN" altLang="zh-CN" dirty="0"/>
          </a:p>
        </p:txBody>
      </p:sp>
      <p:sp>
        <p:nvSpPr>
          <p:cNvPr id="23555" name="文本占位符 21506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23556" name="图片 215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225" y="931863"/>
            <a:ext cx="7926388" cy="5287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22529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dirty="0">
                <a:solidFill>
                  <a:schemeClr val="tx1"/>
                </a:solidFill>
              </a:rPr>
              <a:t>案例2京珠高速硫酸二甲酯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579" name="文本占位符 22530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3000" dirty="0">
                <a:solidFill>
                  <a:schemeClr val="tx1"/>
                </a:solidFill>
              </a:rPr>
              <a:t>2007年7月，一辆运输40桶(10000公斤)硫酸二甲酯的车辆，行驶至京珠高速公路河南漯河市沙河大桥处，因</a:t>
            </a:r>
            <a:r>
              <a:rPr lang="zh-CN" altLang="en-US" sz="3000" u="sng" dirty="0">
                <a:solidFill>
                  <a:schemeClr val="tx1"/>
                </a:solidFill>
              </a:rPr>
              <a:t>雨天路滑、大雾天气</a:t>
            </a:r>
            <a:r>
              <a:rPr lang="zh-CN" altLang="en-US" sz="3000" dirty="0">
                <a:solidFill>
                  <a:schemeClr val="tx1"/>
                </a:solidFill>
              </a:rPr>
              <a:t>、</a:t>
            </a:r>
            <a:r>
              <a:rPr lang="zh-CN" altLang="en-US" sz="3000" u="sng" dirty="0">
                <a:solidFill>
                  <a:schemeClr val="tx1"/>
                </a:solidFill>
              </a:rPr>
              <a:t>疲劳驾驶</a:t>
            </a:r>
            <a:r>
              <a:rPr lang="zh-CN" altLang="en-US" sz="3000" dirty="0">
                <a:solidFill>
                  <a:schemeClr val="tx1"/>
                </a:solidFill>
              </a:rPr>
              <a:t>、</a:t>
            </a:r>
            <a:r>
              <a:rPr lang="zh-CN" altLang="en-US" sz="3000" u="sng" dirty="0">
                <a:solidFill>
                  <a:schemeClr val="tx1"/>
                </a:solidFill>
              </a:rPr>
              <a:t>汽车追尾</a:t>
            </a:r>
            <a:r>
              <a:rPr lang="zh-CN" altLang="en-US" sz="3000" dirty="0">
                <a:solidFill>
                  <a:schemeClr val="tx1"/>
                </a:solidFill>
              </a:rPr>
              <a:t>，引发剧毒化学品泄漏事故，共有13桶硫酸二甲酯破裂，其中9桶抛向地面，1桶坠落河流。大量液体</a:t>
            </a:r>
            <a:r>
              <a:rPr lang="zh-CN" altLang="en-US" sz="3000" u="sng" dirty="0">
                <a:solidFill>
                  <a:schemeClr val="tx1"/>
                </a:solidFill>
              </a:rPr>
              <a:t>流向地面</a:t>
            </a:r>
            <a:r>
              <a:rPr lang="zh-CN" altLang="en-US" sz="3000" dirty="0">
                <a:solidFill>
                  <a:schemeClr val="tx1"/>
                </a:solidFill>
              </a:rPr>
              <a:t>并不断向四周扩散，造成京珠高速公路交通中断。此次事故除了对环境造成严重污染外，还造成司机及押运员3人全部死亡，救援过程又引发39名消防官兵及医护人员中毒并住院治疗。</a:t>
            </a:r>
            <a:endParaRPr lang="zh-CN" altLang="en-US" sz="3000" dirty="0">
              <a:solidFill>
                <a:schemeClr val="tx1"/>
              </a:solidFill>
            </a:endParaRPr>
          </a:p>
          <a:p>
            <a:pPr eaLnBrk="1" hangingPunct="1"/>
            <a:endParaRPr lang="zh-CN" alt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23553"/>
          <p:cNvSpPr>
            <a:spLocks noGrp="1"/>
          </p:cNvSpPr>
          <p:nvPr>
            <p:ph type="title"/>
          </p:nvPr>
        </p:nvSpPr>
        <p:spPr>
          <a:xfrm>
            <a:off x="419100" y="454025"/>
            <a:ext cx="8291513" cy="6889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/>
            <a:r>
              <a:rPr lang="zh-CN" altLang="en-US" sz="2800" u="sng" dirty="0">
                <a:solidFill>
                  <a:schemeClr val="tx1"/>
                </a:solidFill>
              </a:rPr>
              <a:t>案例3</a:t>
            </a:r>
            <a:r>
              <a:rPr lang="zh-CN" altLang="en-US" sz="2800" dirty="0">
                <a:solidFill>
                  <a:schemeClr val="tx1"/>
                </a:solidFill>
              </a:rPr>
              <a:t> 连云港市沿海发生危险化学品泄漏</a:t>
            </a:r>
            <a:r>
              <a:rPr lang="zh-CN" altLang="en-US" sz="2800" dirty="0"/>
              <a:t>	</a:t>
            </a:r>
            <a:endParaRPr lang="zh-CN" altLang="en-US" sz="2800" dirty="0"/>
          </a:p>
        </p:txBody>
      </p:sp>
      <p:sp>
        <p:nvSpPr>
          <p:cNvPr id="23555" name="内容占位符 23554"/>
          <p:cNvSpPr>
            <a:spLocks noGrp="1"/>
          </p:cNvSpPr>
          <p:nvPr>
            <p:ph idx="1"/>
          </p:nvPr>
        </p:nvSpPr>
        <p:spPr>
          <a:xfrm>
            <a:off x="282575" y="1438275"/>
            <a:ext cx="8293100" cy="3308350"/>
          </a:xfrm>
          <a:ln/>
        </p:spPr>
        <p:txBody>
          <a:bodyPr vert="horz" wrap="square" lIns="90170" tIns="46990" rIns="90170" bIns="46990" anchor="t" anchorCtr="0">
            <a:spAutoFit/>
          </a:bodyPr>
          <a:p>
            <a:pPr eaLnBrk="1" hangingPunct="1"/>
            <a:r>
              <a:rPr lang="zh-CN" altLang="en-US" sz="3200" dirty="0">
                <a:solidFill>
                  <a:schemeClr val="tx1"/>
                </a:solidFill>
              </a:rPr>
              <a:t>  2009年4月1日2时44分，江苏省连云港市沿海高速汾灌段53公里处，一辆满载25吨危化品的货车在停车维修时被另一辆货车从后撞击，导致车上危化品罐滚落，发生破裂泄漏。连云港市消防支队接到报警后，迅速调集消防官兵赶赴现场。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pic>
        <p:nvPicPr>
          <p:cNvPr id="25604" name="图片 23555" descr="4cf679df5b1142b1afa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6200" y="4397375"/>
            <a:ext cx="2005013" cy="194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24577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endParaRPr lang="zh-CN" altLang="zh-CN" dirty="0"/>
          </a:p>
        </p:txBody>
      </p:sp>
      <p:sp>
        <p:nvSpPr>
          <p:cNvPr id="27651" name="文本占位符 24578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3200" dirty="0">
                <a:solidFill>
                  <a:schemeClr val="tx1"/>
                </a:solidFill>
                <a:sym typeface="Arial" panose="020B0604020202020204" pitchFamily="34" charset="0"/>
              </a:rPr>
              <a:t>   经现场勘查，该货车装有15吨液态氯化亚砜(feng)（50桶，每桶300公斤）和10吨氢氧化钠，其中2桶发生泄漏并与氢氧化钠发生反应产生火花。氯化亚砜为强酸性高腐蚀性危险品，挥发后气体能对人体呼吸系统产生强烈的刺激，引发呼吸系统疾病，</a:t>
            </a:r>
            <a:r>
              <a:rPr lang="zh-CN" altLang="en-US" sz="3200" dirty="0">
                <a:solidFill>
                  <a:srgbClr val="C9430E"/>
                </a:solidFill>
                <a:sym typeface="Arial" panose="020B0604020202020204" pitchFamily="34" charset="0"/>
              </a:rPr>
              <a:t>忌与碱类共储混运</a:t>
            </a:r>
            <a:r>
              <a:rPr lang="zh-CN" altLang="en-US" sz="3200" dirty="0">
                <a:solidFill>
                  <a:schemeClr val="tx1"/>
                </a:solidFill>
                <a:sym typeface="Arial" panose="020B0604020202020204" pitchFamily="34" charset="0"/>
              </a:rPr>
              <a:t>。</a:t>
            </a:r>
            <a:endParaRPr lang="zh-CN" altLang="en-US" sz="32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pic>
        <p:nvPicPr>
          <p:cNvPr id="27652" name="图片 245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6038" y="4310063"/>
            <a:ext cx="4294187" cy="2487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535" y="1714500"/>
            <a:ext cx="600583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8305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2560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endParaRPr lang="zh-CN" altLang="zh-CN" dirty="0"/>
          </a:p>
        </p:txBody>
      </p:sp>
      <p:sp>
        <p:nvSpPr>
          <p:cNvPr id="28675" name="文本占位符 2560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3200" dirty="0">
                <a:solidFill>
                  <a:schemeClr val="tx1"/>
                </a:solidFill>
              </a:rPr>
              <a:t>   化工生产的原料和产品通常是采用铁路、水路和公路运输的，使用的运输工具是火车、船舶和汽车等。</a:t>
            </a:r>
            <a:endParaRPr lang="zh-CN" altLang="en-US" sz="3200" dirty="0">
              <a:solidFill>
                <a:schemeClr val="tx1"/>
              </a:solidFill>
            </a:endParaRPr>
          </a:p>
          <a:p>
            <a:pPr eaLnBrk="1" hangingPunct="1"/>
            <a:r>
              <a:rPr lang="zh-CN" altLang="en-US" sz="3200" dirty="0">
                <a:solidFill>
                  <a:schemeClr val="tx1"/>
                </a:solidFill>
              </a:rPr>
              <a:t>   由于运输的物质多数具有易燃、易爆的特征，运输中往往还会受到气候、地形及环境的影响，因此运输安全要求较高。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26625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endParaRPr lang="zh-CN" altLang="zh-CN" dirty="0">
              <a:solidFill>
                <a:schemeClr val="tx1"/>
              </a:solidFill>
            </a:endParaRPr>
          </a:p>
        </p:txBody>
      </p:sp>
      <p:sp>
        <p:nvSpPr>
          <p:cNvPr id="29699" name="文本占位符 26626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3200" dirty="0">
                <a:solidFill>
                  <a:schemeClr val="tx1"/>
                </a:solidFill>
              </a:rPr>
              <a:t>事故现场应该用专用的吸垫、卷垫、吸袋等吸收泄漏液体，因为是强酸性、高腐蚀危险品。另外危化品罐已经破损，普通的罐体无法盛装这种特殊的化学品，这里应采用</a:t>
            </a:r>
            <a:r>
              <a:rPr lang="zh-CN" altLang="en-US" sz="3200" u="sng" dirty="0">
                <a:solidFill>
                  <a:schemeClr val="tx1"/>
                </a:solidFill>
              </a:rPr>
              <a:t>安全罐</a:t>
            </a:r>
            <a:r>
              <a:rPr lang="zh-CN" altLang="en-US" sz="3200" dirty="0">
                <a:solidFill>
                  <a:schemeClr val="tx1"/>
                </a:solidFill>
              </a:rPr>
              <a:t>来装剩余的危化品。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27649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en-US" altLang="zh-CN" dirty="0">
                <a:solidFill>
                  <a:schemeClr val="tx1"/>
                </a:solidFill>
              </a:rPr>
              <a:t>CAN113</a:t>
            </a:r>
            <a:r>
              <a:rPr lang="zh-CN" altLang="en-US" dirty="0">
                <a:solidFill>
                  <a:schemeClr val="tx1"/>
                </a:solidFill>
              </a:rPr>
              <a:t>型安全罐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723" name="文本占位符 27650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800" dirty="0">
                <a:solidFill>
                  <a:schemeClr val="tx1"/>
                </a:solidFill>
              </a:rPr>
              <a:t>安全罐</a:t>
            </a:r>
            <a:r>
              <a:rPr lang="en-US" altLang="zh-CN" sz="2800" dirty="0">
                <a:solidFill>
                  <a:schemeClr val="tx1"/>
                </a:solidFill>
              </a:rPr>
              <a:t>100%</a:t>
            </a:r>
            <a:r>
              <a:rPr lang="zh-CN" altLang="en-US" sz="2800" dirty="0">
                <a:solidFill>
                  <a:schemeClr val="tx1"/>
                </a:solidFill>
              </a:rPr>
              <a:t>防漏测试，</a:t>
            </a:r>
            <a:r>
              <a:rPr lang="en-US" altLang="zh-CN" sz="2800" dirty="0">
                <a:solidFill>
                  <a:schemeClr val="tx1"/>
                </a:solidFill>
              </a:rPr>
              <a:t>100%</a:t>
            </a:r>
            <a:r>
              <a:rPr lang="zh-CN" altLang="en-US" sz="2800" dirty="0">
                <a:solidFill>
                  <a:schemeClr val="tx1"/>
                </a:solidFill>
              </a:rPr>
              <a:t>高质全钢结构，无铅，高光泽粉未涂层，抗腐蚀；自闭弹簧盖在填充或注入物品后自动关闭以防发生泄漏，更安全，更便捷。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30724" name="图片 276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2825" y="2711450"/>
            <a:ext cx="6275388" cy="3711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66130" y="3968750"/>
            <a:ext cx="296291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950585" y="4231005"/>
            <a:ext cx="101092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0870" y="4907915"/>
            <a:ext cx="79756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8193"/>
          <p:cNvSpPr>
            <a:spLocks noGrp="1"/>
          </p:cNvSpPr>
          <p:nvPr>
            <p:ph type="title"/>
          </p:nvPr>
        </p:nvSpPr>
        <p:spPr>
          <a:xfrm>
            <a:off x="419100" y="41275"/>
            <a:ext cx="8291513" cy="584200"/>
          </a:xfrm>
          <a:ln/>
        </p:spPr>
        <p:txBody>
          <a:bodyPr vert="horz" wrap="square" lIns="91440" tIns="45720" rIns="91440" bIns="45720" anchor="b" anchorCtr="0"/>
          <a:p>
            <a:pPr algn="ctr" eaLnBrk="1" hangingPunct="1"/>
            <a:r>
              <a:rPr lang="zh-CN" altLang="en-US" dirty="0">
                <a:solidFill>
                  <a:schemeClr val="tx1"/>
                </a:solidFill>
              </a:rPr>
              <a:t>化学品储存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219" name="文本占位符 8194"/>
          <p:cNvSpPr>
            <a:spLocks noGrp="1"/>
          </p:cNvSpPr>
          <p:nvPr>
            <p:ph idx="1"/>
          </p:nvPr>
        </p:nvSpPr>
        <p:spPr>
          <a:xfrm>
            <a:off x="419100" y="488950"/>
            <a:ext cx="8291513" cy="519112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危险化学品：易燃易爆、有毒有害的化学品，根据《常用危险化学品的分类及标志》的规定，将常用的危化品分为八大类</a:t>
            </a:r>
            <a:endParaRPr lang="zh-CN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    </a:t>
            </a:r>
            <a:r>
              <a:rPr lang="zh-CN" altLang="en-US" sz="2700" dirty="0">
                <a:solidFill>
                  <a:schemeClr val="tx1"/>
                </a:solidFill>
              </a:rPr>
              <a:t>  第1类　爆炸品</a:t>
            </a:r>
            <a:endParaRPr lang="zh-CN" altLang="en-US" sz="27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700" dirty="0">
                <a:solidFill>
                  <a:schemeClr val="tx1"/>
                </a:solidFill>
              </a:rPr>
              <a:t>      第2类　</a:t>
            </a:r>
            <a:r>
              <a:rPr lang="zh-CN" altLang="en-US" sz="2700" u="sng" dirty="0">
                <a:solidFill>
                  <a:schemeClr val="tx1"/>
                </a:solidFill>
              </a:rPr>
              <a:t>压缩气体和液化气体 </a:t>
            </a:r>
            <a:r>
              <a:rPr lang="zh-CN" altLang="en-US" sz="2700" dirty="0">
                <a:solidFill>
                  <a:schemeClr val="tx1"/>
                </a:solidFill>
              </a:rPr>
              <a:t>第3类</a:t>
            </a:r>
            <a:r>
              <a:rPr lang="zh-CN" altLang="en-US" sz="2700" u="sng" dirty="0">
                <a:solidFill>
                  <a:schemeClr val="tx1"/>
                </a:solidFill>
              </a:rPr>
              <a:t>易燃液体</a:t>
            </a:r>
            <a:endParaRPr lang="zh-CN" altLang="en-US" sz="2700" u="sng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700" dirty="0">
                <a:solidFill>
                  <a:schemeClr val="tx1"/>
                </a:solidFill>
              </a:rPr>
              <a:t>      第4类　易燃固体、自燃物品和遇湿易燃物品</a:t>
            </a:r>
            <a:endParaRPr lang="zh-CN" altLang="en-US" sz="27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700" dirty="0">
                <a:solidFill>
                  <a:schemeClr val="tx1"/>
                </a:solidFill>
              </a:rPr>
              <a:t>      第5类　</a:t>
            </a:r>
            <a:r>
              <a:rPr lang="zh-CN" altLang="en-US" sz="2700" u="sng" dirty="0">
                <a:solidFill>
                  <a:schemeClr val="tx1"/>
                </a:solidFill>
              </a:rPr>
              <a:t>氧化剂和有机过氧化物</a:t>
            </a:r>
            <a:r>
              <a:rPr lang="zh-CN" altLang="en-US" sz="2700" dirty="0">
                <a:solidFill>
                  <a:schemeClr val="tx1"/>
                </a:solidFill>
              </a:rPr>
              <a:t>    </a:t>
            </a:r>
            <a:endParaRPr lang="zh-CN" altLang="en-US" sz="27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700" dirty="0">
                <a:solidFill>
                  <a:schemeClr val="tx1"/>
                </a:solidFill>
              </a:rPr>
              <a:t>      第6类　有毒品</a:t>
            </a:r>
            <a:endParaRPr lang="zh-CN" altLang="en-US" sz="27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700" dirty="0">
                <a:solidFill>
                  <a:schemeClr val="tx1"/>
                </a:solidFill>
              </a:rPr>
              <a:t>      第7类　放射性物品          </a:t>
            </a:r>
            <a:endParaRPr lang="zh-CN" altLang="en-US" sz="27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700" dirty="0">
                <a:solidFill>
                  <a:schemeClr val="tx1"/>
                </a:solidFill>
              </a:rPr>
              <a:t>      第8类　</a:t>
            </a:r>
            <a:r>
              <a:rPr lang="zh-CN" altLang="en-US" sz="2700" u="sng" dirty="0">
                <a:solidFill>
                  <a:schemeClr val="tx1"/>
                </a:solidFill>
              </a:rPr>
              <a:t>腐蚀品</a:t>
            </a:r>
            <a:endParaRPr lang="zh-CN" altLang="en-US" sz="27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9217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algn="ctr" eaLnBrk="1" hangingPunct="1"/>
            <a:r>
              <a:rPr lang="zh-CN" altLang="en-US" u="sng" dirty="0">
                <a:solidFill>
                  <a:schemeClr val="tx1"/>
                </a:solidFill>
              </a:rPr>
              <a:t>储存方式</a:t>
            </a:r>
            <a:endParaRPr lang="zh-CN" altLang="en-US" u="sng" dirty="0">
              <a:solidFill>
                <a:schemeClr val="tx1"/>
              </a:solidFill>
            </a:endParaRPr>
          </a:p>
        </p:txBody>
      </p:sp>
      <p:sp>
        <p:nvSpPr>
          <p:cNvPr id="10243" name="文本占位符 9218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4400" dirty="0">
                <a:solidFill>
                  <a:schemeClr val="tx1"/>
                </a:solidFill>
              </a:rPr>
              <a:t>化学危险品储存方式分为三种</a:t>
            </a:r>
            <a:endParaRPr lang="zh-CN" altLang="en-US" sz="4400" dirty="0">
              <a:solidFill>
                <a:schemeClr val="tx1"/>
              </a:solidFill>
            </a:endParaRPr>
          </a:p>
          <a:p>
            <a:pPr eaLnBrk="1" hangingPunct="1"/>
            <a:r>
              <a:rPr lang="zh-CN" altLang="en-US" sz="4400" dirty="0">
                <a:solidFill>
                  <a:schemeClr val="tx1"/>
                </a:solidFill>
              </a:rPr>
              <a:t>    a.　隔离储存；</a:t>
            </a:r>
            <a:endParaRPr lang="zh-CN" altLang="en-US" sz="4400" dirty="0">
              <a:solidFill>
                <a:schemeClr val="tx1"/>
              </a:solidFill>
            </a:endParaRPr>
          </a:p>
          <a:p>
            <a:pPr eaLnBrk="1" hangingPunct="1"/>
            <a:r>
              <a:rPr lang="zh-CN" altLang="en-US" sz="4400" dirty="0">
                <a:solidFill>
                  <a:schemeClr val="tx1"/>
                </a:solidFill>
              </a:rPr>
              <a:t>    b.　隔开储存；</a:t>
            </a:r>
            <a:endParaRPr lang="zh-CN" altLang="en-US" sz="4400" dirty="0">
              <a:solidFill>
                <a:schemeClr val="tx1"/>
              </a:solidFill>
            </a:endParaRPr>
          </a:p>
          <a:p>
            <a:pPr eaLnBrk="1" hangingPunct="1"/>
            <a:r>
              <a:rPr lang="zh-CN" altLang="en-US" sz="4400" dirty="0">
                <a:solidFill>
                  <a:schemeClr val="tx1"/>
                </a:solidFill>
              </a:rPr>
              <a:t>    c.    露天储存。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024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endParaRPr lang="zh-CN" altLang="zh-CN" dirty="0"/>
          </a:p>
        </p:txBody>
      </p:sp>
      <p:sp>
        <p:nvSpPr>
          <p:cNvPr id="11267" name="文本占位符 1024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1905" lvl="2" indent="912495" eaLnBrk="1" hangingPunct="1">
              <a:buNone/>
            </a:pPr>
            <a:r>
              <a:rPr lang="zh-CN" altLang="en-US" sz="3600" dirty="0"/>
              <a:t>隔离储存：</a:t>
            </a:r>
            <a:endParaRPr lang="zh-CN" altLang="en-US" sz="3600" dirty="0"/>
          </a:p>
          <a:p>
            <a:pPr marL="1905" lvl="2" indent="912495" eaLnBrk="1" hangingPunct="1">
              <a:buNone/>
            </a:pPr>
            <a:r>
              <a:rPr lang="zh-CN" altLang="en-US" sz="3600" dirty="0"/>
              <a:t> 在同一房间或同一区域内、不同的物料之间分开一定距离，非禁忌物料间用通道保持空间的储存方式。</a:t>
            </a:r>
            <a:endParaRPr lang="zh-CN" altLang="en-US" sz="3600" dirty="0"/>
          </a:p>
        </p:txBody>
      </p:sp>
      <p:pic>
        <p:nvPicPr>
          <p:cNvPr id="11268" name="内容占位符 7" descr="8-2807-6412287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8763" y="3225800"/>
            <a:ext cx="6532562" cy="335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1265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endParaRPr lang="zh-CN" altLang="zh-CN" dirty="0"/>
          </a:p>
        </p:txBody>
      </p:sp>
      <p:sp>
        <p:nvSpPr>
          <p:cNvPr id="12291" name="文本占位符 11266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1905" lvl="2" indent="912495" eaLnBrk="1" hangingPunct="1">
              <a:lnSpc>
                <a:spcPct val="190000"/>
              </a:lnSpc>
              <a:buNone/>
            </a:pPr>
            <a:r>
              <a:rPr lang="zh-CN" altLang="en-US" sz="3600" dirty="0"/>
              <a:t>隔开贮存：</a:t>
            </a:r>
            <a:endParaRPr lang="zh-CN" altLang="en-US" sz="3600" dirty="0"/>
          </a:p>
          <a:p>
            <a:pPr marL="1905" lvl="2" indent="912495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dirty="0"/>
              <a:t>在同一建筑或同一区域内，用隔板或墙，将其与禁忌物料分离开的储存方式。</a:t>
            </a:r>
            <a:endParaRPr lang="zh-CN" altLang="en-US" sz="3600" dirty="0"/>
          </a:p>
          <a:p>
            <a:pPr marL="1905" lvl="2" indent="912495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dirty="0"/>
              <a:t>免费获取更多安全精品资料，请关注公众号[安全生产管理]。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2289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endParaRPr lang="zh-CN" altLang="zh-CN" dirty="0"/>
          </a:p>
        </p:txBody>
      </p:sp>
      <p:sp>
        <p:nvSpPr>
          <p:cNvPr id="13315" name="文本占位符 12290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3316" name="内容占位符 3" descr="youqi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100" y="1155700"/>
            <a:ext cx="7874000" cy="5064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3313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endParaRPr lang="zh-CN" altLang="zh-CN" dirty="0"/>
          </a:p>
        </p:txBody>
      </p:sp>
      <p:sp>
        <p:nvSpPr>
          <p:cNvPr id="14339" name="文本占位符 13314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1905" lvl="2" indent="912495" eaLnBrk="1" hangingPunct="1"/>
            <a:r>
              <a:rPr lang="zh-CN" altLang="en-US" sz="4000" dirty="0"/>
              <a:t>分离储存：</a:t>
            </a:r>
            <a:endParaRPr lang="zh-CN" altLang="en-US" sz="4000" dirty="0"/>
          </a:p>
          <a:p>
            <a:pPr marL="1905" lvl="2" indent="912495" eaLnBrk="1" hangingPunct="1"/>
            <a:endParaRPr lang="zh-CN" altLang="en-US" sz="4000" dirty="0"/>
          </a:p>
          <a:p>
            <a:pPr marL="1905" lvl="2" indent="912495" eaLnBrk="1" hangingPunct="1"/>
            <a:r>
              <a:rPr lang="zh-CN" altLang="en-US" sz="4000" dirty="0"/>
              <a:t> 贮存在不同的建筑物或远离所有建筑的外部区域内的贮存方式。</a:t>
            </a:r>
            <a:endParaRPr lang="zh-CN" altLang="en-US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4337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dirty="0">
                <a:solidFill>
                  <a:schemeClr val="tx1"/>
                </a:solidFill>
              </a:rPr>
              <a:t>运输车辆是流动的重大危险源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363" name="文本占位符 14338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3200" dirty="0">
                <a:solidFill>
                  <a:schemeClr val="tx1"/>
                </a:solidFill>
              </a:rPr>
              <a:t>我国每年运输危险化学品</a:t>
            </a:r>
            <a:r>
              <a:rPr lang="en-US" altLang="zh-CN" sz="3200" dirty="0">
                <a:solidFill>
                  <a:schemeClr val="tx1"/>
                </a:solidFill>
              </a:rPr>
              <a:t>2</a:t>
            </a:r>
            <a:r>
              <a:rPr lang="zh-CN" altLang="en-US" sz="3200" dirty="0">
                <a:solidFill>
                  <a:schemeClr val="tx1"/>
                </a:solidFill>
              </a:rPr>
              <a:t>亿吨，危险化学品运输事故不同于一般运输事故，往往会衍生出燃烧、爆炸、泄漏等更严重的后果，造成经济财产损失、环境污染、生态破坏、人员伤亡等一系列问题。所以，只有充分认识危险化学品运输的危险所在，并加强对设备、人员和应急救援的管理，才能有效控制、减少危险化学品事故发生。</a:t>
            </a:r>
            <a:endParaRPr lang="zh-CN" altLang="en-US" sz="3200" dirty="0">
              <a:solidFill>
                <a:schemeClr val="tx1"/>
              </a:solidFill>
            </a:endParaRPr>
          </a:p>
          <a:p>
            <a:pPr eaLnBrk="1" hangingPunct="1"/>
            <a:endParaRPr lang="zh-CN" altLang="en-US" sz="32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ZTVlNmE2ZmI1ZjYwNzY0MzcxMzc3ZmQ0YThkN2JhMWY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更多资料添加 公众号hsevclas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更多资料添加 公众号hsevcla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更多资料添加 公众号hsevclas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更多资料添加 公众号hsevclas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更多资料添加 公众号hsevclas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更多资料添加 公众号hsevclas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更多资料添加 公众号hsevclas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更多资料添加 公众号hsevclas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更多资料添加 公众号hsevclas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更多资料添加 公众号hsevclas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更多资料添加 公众号hsevclas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更多资料添加 公众号hsevclas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更多资料添加 公众号hsevclas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更多 资料添加公众号hsevclass">
  <a:themeElements>
    <a:clrScheme name="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47B6E7"/>
      </a:accent1>
      <a:accent2>
        <a:srgbClr val="628EE3"/>
      </a:accent2>
      <a:accent3>
        <a:srgbClr val="FFFFFF"/>
      </a:accent3>
      <a:accent4>
        <a:srgbClr val="515151"/>
      </a:accent4>
      <a:accent5>
        <a:srgbClr val="B1D7F1"/>
      </a:accent5>
      <a:accent6>
        <a:srgbClr val="577FCB"/>
      </a:accent6>
      <a:hlink>
        <a:srgbClr val="00B0F0"/>
      </a:hlink>
      <a:folHlink>
        <a:srgbClr val="AFB2B4"/>
      </a:folHlink>
    </a:clrScheme>
    <a:fontScheme name="">
      <a:majorFont>
        <a:latin typeface="黑体"/>
        <a:ea typeface="黑体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更多 资料添加公众号hsevclass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47B6E7"/>
        </a:accent1>
        <a:accent2>
          <a:srgbClr val="628EE3"/>
        </a:accent2>
        <a:accent3>
          <a:srgbClr val="FFFFFF"/>
        </a:accent3>
        <a:accent4>
          <a:srgbClr val="505050"/>
        </a:accent4>
        <a:accent5>
          <a:srgbClr val="B1D7F1"/>
        </a:accent5>
        <a:accent6>
          <a:srgbClr val="5880CE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ofety">
  <a:themeElements>
    <a:clrScheme name="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0890D0"/>
      </a:accent1>
      <a:accent2>
        <a:srgbClr val="2D9C9F"/>
      </a:accent2>
      <a:accent3>
        <a:srgbClr val="FFFFFF"/>
      </a:accent3>
      <a:accent4>
        <a:srgbClr val="3C3E3F"/>
      </a:accent4>
      <a:accent5>
        <a:srgbClr val="AAC7E4"/>
      </a:accent5>
      <a:accent6>
        <a:srgbClr val="288B8E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更多资料添加公众号hsevclass 1">
        <a:dk1>
          <a:srgbClr val="47494B"/>
        </a:dk1>
        <a:lt1>
          <a:srgbClr val="FFFFFF"/>
        </a:lt1>
        <a:dk2>
          <a:srgbClr val="454749"/>
        </a:dk2>
        <a:lt2>
          <a:srgbClr val="EAF5FC"/>
        </a:lt2>
        <a:accent1>
          <a:srgbClr val="0890D0"/>
        </a:accent1>
        <a:accent2>
          <a:srgbClr val="2D9C9F"/>
        </a:accent2>
        <a:accent3>
          <a:srgbClr val="FFFFFF"/>
        </a:accent3>
        <a:accent4>
          <a:srgbClr val="3B3D3F"/>
        </a:accent4>
        <a:accent5>
          <a:srgbClr val="AAC6E4"/>
        </a:accent5>
        <a:accent6>
          <a:srgbClr val="288D9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2166</Words>
  <Application>WPS 演示</Application>
  <PresentationFormat>全屏显示(4:3)</PresentationFormat>
  <Paragraphs>102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黑体</vt:lpstr>
      <vt:lpstr>幼圆</vt:lpstr>
      <vt:lpstr>Wingdings 2</vt:lpstr>
      <vt:lpstr>Wingdings</vt:lpstr>
      <vt:lpstr>Arial Black</vt:lpstr>
      <vt:lpstr>微软雅黑</vt:lpstr>
      <vt:lpstr>Arial Unicode MS</vt:lpstr>
      <vt:lpstr>楷体</vt:lpstr>
      <vt:lpstr>汉仪旗黑-85S</vt:lpstr>
      <vt:lpstr>更多资料添加 公众号hsevclass</vt:lpstr>
      <vt:lpstr>更多 资料添加公众号hsevclass</vt:lpstr>
      <vt:lpstr>bofety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公众号[安全生产管理]</dc:title>
  <dc:creator>公众号[安全生产管理]</dc:creator>
  <cp:keywords>公众号[安全生产管理]</cp:keywords>
  <dc:description>公众号[安全生产管理]</dc:description>
  <dc:subject>公众号[安全生产管理]</dc:subject>
  <cp:category>公众号[安全生产管理]</cp:category>
  <cp:lastModifiedBy>little fairy</cp:lastModifiedBy>
  <cp:revision>4</cp:revision>
  <dcterms:created xsi:type="dcterms:W3CDTF">2019-10-30T23:55:53Z</dcterms:created>
  <dcterms:modified xsi:type="dcterms:W3CDTF">2024-05-10T08:30:23Z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2052-12.1.0.16910</vt:lpwstr>
  </property>
  <property fmtid="{D5CDD505-2E9C-101B-9397-08002B2CF9AE}" pid="3" name="ICV">
    <vt:lpwstr>A5CE3A887828415FB94E8B6B29FCC3A1_13</vt:lpwstr>
  </property>
</Properties>
</file>