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85" r:id="rId4"/>
    <p:sldId id="259" r:id="rId5"/>
    <p:sldId id="257" r:id="rId6"/>
    <p:sldId id="258" r:id="rId7"/>
    <p:sldId id="260" r:id="rId8"/>
    <p:sldId id="261" r:id="rId9"/>
    <p:sldId id="262" r:id="rId10"/>
    <p:sldId id="263" r:id="rId11"/>
    <p:sldId id="264" r:id="rId12"/>
    <p:sldId id="266" r:id="rId13"/>
    <p:sldId id="267" r:id="rId14"/>
    <p:sldId id="268" r:id="rId15"/>
    <p:sldId id="265" r:id="rId16"/>
    <p:sldId id="269" r:id="rId17"/>
    <p:sldId id="270" r:id="rId18"/>
    <p:sldId id="271" r:id="rId19"/>
    <p:sldId id="272" r:id="rId20"/>
    <p:sldId id="273" r:id="rId21"/>
    <p:sldId id="275"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10" r:id="rId57"/>
    <p:sldId id="309"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7" r:id="rId74"/>
    <p:sldId id="326"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7" r:id="rId130"/>
  </p:sldIdLst>
  <p:sldSz cx="12192000" cy="6858000"/>
  <p:notesSz cx="6858000" cy="9144000"/>
  <p:custDataLst>
    <p:tags r:id="rId1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234" userDrawn="1">
          <p15:clr>
            <a:srgbClr val="A4A3A4"/>
          </p15:clr>
        </p15:guide>
        <p15:guide id="4" pos="72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377D"/>
    <a:srgbClr val="851F4D"/>
    <a:srgbClr val="004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9" autoAdjust="0"/>
    <p:restoredTop sz="94660"/>
  </p:normalViewPr>
  <p:slideViewPr>
    <p:cSldViewPr snapToGrid="0" showGuides="1">
      <p:cViewPr varScale="1">
        <p:scale>
          <a:sx n="54" d="100"/>
          <a:sy n="54" d="100"/>
        </p:scale>
        <p:origin x="90" y="588"/>
      </p:cViewPr>
      <p:guideLst>
        <p:guide orient="horz" pos="2183"/>
        <p:guide pos="3840"/>
        <p:guide pos="234"/>
        <p:guide pos="72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5" Type="http://schemas.openxmlformats.org/officeDocument/2006/relationships/tags" Target="tags/tag19.xml"/><Relationship Id="rId134" Type="http://schemas.openxmlformats.org/officeDocument/2006/relationships/commentAuthors" Target="commentAuthors.xml"/><Relationship Id="rId133" Type="http://schemas.openxmlformats.org/officeDocument/2006/relationships/tableStyles" Target="tableStyles.xml"/><Relationship Id="rId132" Type="http://schemas.openxmlformats.org/officeDocument/2006/relationships/viewProps" Target="viewProps.xml"/><Relationship Id="rId131" Type="http://schemas.openxmlformats.org/officeDocument/2006/relationships/presProps" Target="presProps.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B383D-7A2D-433D-B5C0-499B1806DD7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3BABC-5524-4F92-8B59-BAE34CC2C262}"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e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emf"/></Relationships>
</file>

<file path=ppt/slides/_rels/slide12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9.jpeg"/><Relationship Id="rId4" Type="http://schemas.openxmlformats.org/officeDocument/2006/relationships/tags" Target="../tags/tag16.xml"/><Relationship Id="rId3" Type="http://schemas.openxmlformats.org/officeDocument/2006/relationships/image" Target="../media/image18.jpeg"/><Relationship Id="rId2" Type="http://schemas.openxmlformats.org/officeDocument/2006/relationships/tags" Target="../tags/tag1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3480482" y="1405365"/>
            <a:ext cx="911562" cy="2454275"/>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5" name="Freeform 8"/>
          <p:cNvSpPr/>
          <p:nvPr/>
        </p:nvSpPr>
        <p:spPr bwMode="auto">
          <a:xfrm>
            <a:off x="3799758" y="1549828"/>
            <a:ext cx="587657" cy="2309813"/>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6" name="Freeform 10"/>
          <p:cNvSpPr/>
          <p:nvPr/>
        </p:nvSpPr>
        <p:spPr bwMode="auto">
          <a:xfrm>
            <a:off x="4359652" y="541765"/>
            <a:ext cx="499739" cy="3317875"/>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7" name="Freeform 11"/>
          <p:cNvSpPr/>
          <p:nvPr/>
        </p:nvSpPr>
        <p:spPr bwMode="auto">
          <a:xfrm>
            <a:off x="3770453" y="3859641"/>
            <a:ext cx="613878" cy="1398588"/>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8" name="Freeform 12"/>
          <p:cNvSpPr/>
          <p:nvPr/>
        </p:nvSpPr>
        <p:spPr bwMode="auto">
          <a:xfrm>
            <a:off x="3770453" y="4191427"/>
            <a:ext cx="871460" cy="10668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9" name="Freeform 16"/>
          <p:cNvSpPr/>
          <p:nvPr/>
        </p:nvSpPr>
        <p:spPr bwMode="auto">
          <a:xfrm>
            <a:off x="1816224" y="2840465"/>
            <a:ext cx="564521" cy="3446463"/>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0" name="Freeform 21"/>
          <p:cNvSpPr/>
          <p:nvPr/>
        </p:nvSpPr>
        <p:spPr bwMode="auto">
          <a:xfrm>
            <a:off x="76390" y="2840465"/>
            <a:ext cx="2304355" cy="3471863"/>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1" name="Freeform 22"/>
          <p:cNvSpPr/>
          <p:nvPr/>
        </p:nvSpPr>
        <p:spPr bwMode="auto">
          <a:xfrm>
            <a:off x="76389" y="2026078"/>
            <a:ext cx="3566043" cy="4286251"/>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2" name="Freeform 25"/>
          <p:cNvSpPr/>
          <p:nvPr/>
        </p:nvSpPr>
        <p:spPr bwMode="auto">
          <a:xfrm>
            <a:off x="-1517308" y="5184322"/>
            <a:ext cx="5490966" cy="1219200"/>
          </a:xfrm>
          <a:custGeom>
            <a:avLst/>
            <a:gdLst>
              <a:gd name="T0" fmla="*/ 517 w 2198"/>
              <a:gd name="T1" fmla="*/ 376 h 474"/>
              <a:gd name="T2" fmla="*/ 0 w 2198"/>
              <a:gd name="T3" fmla="*/ 170 h 474"/>
              <a:gd name="T4" fmla="*/ 1 w 2198"/>
              <a:gd name="T5" fmla="*/ 169 h 474"/>
              <a:gd name="T6" fmla="*/ 1259 w 2198"/>
              <a:gd name="T7" fmla="*/ 426 h 474"/>
              <a:gd name="T8" fmla="*/ 1819 w 2198"/>
              <a:gd name="T9" fmla="*/ 271 h 474"/>
              <a:gd name="T10" fmla="*/ 2197 w 2198"/>
              <a:gd name="T11" fmla="*/ 0 h 474"/>
              <a:gd name="T12" fmla="*/ 2198 w 2198"/>
              <a:gd name="T13" fmla="*/ 0 h 474"/>
              <a:gd name="T14" fmla="*/ 2029 w 2198"/>
              <a:gd name="T15" fmla="*/ 147 h 474"/>
              <a:gd name="T16" fmla="*/ 1819 w 2198"/>
              <a:gd name="T17" fmla="*/ 271 h 474"/>
              <a:gd name="T18" fmla="*/ 1554 w 2198"/>
              <a:gd name="T19" fmla="*/ 370 h 474"/>
              <a:gd name="T20" fmla="*/ 1259 w 2198"/>
              <a:gd name="T21" fmla="*/ 427 h 474"/>
              <a:gd name="T22" fmla="*/ 517 w 2198"/>
              <a:gd name="T23" fmla="*/ 3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8" h="474">
                <a:moveTo>
                  <a:pt x="517" y="376"/>
                </a:moveTo>
                <a:cubicBezTo>
                  <a:pt x="334" y="330"/>
                  <a:pt x="159" y="261"/>
                  <a:pt x="0" y="170"/>
                </a:cubicBezTo>
                <a:cubicBezTo>
                  <a:pt x="1" y="169"/>
                  <a:pt x="1" y="169"/>
                  <a:pt x="1" y="169"/>
                </a:cubicBezTo>
                <a:cubicBezTo>
                  <a:pt x="368" y="381"/>
                  <a:pt x="826" y="474"/>
                  <a:pt x="1259" y="426"/>
                </a:cubicBezTo>
                <a:cubicBezTo>
                  <a:pt x="1460" y="404"/>
                  <a:pt x="1653" y="350"/>
                  <a:pt x="1819" y="271"/>
                </a:cubicBezTo>
                <a:cubicBezTo>
                  <a:pt x="1966" y="200"/>
                  <a:pt x="2097" y="107"/>
                  <a:pt x="2197" y="0"/>
                </a:cubicBezTo>
                <a:cubicBezTo>
                  <a:pt x="2198" y="0"/>
                  <a:pt x="2198" y="0"/>
                  <a:pt x="2198" y="0"/>
                </a:cubicBezTo>
                <a:cubicBezTo>
                  <a:pt x="2148" y="53"/>
                  <a:pt x="2091" y="102"/>
                  <a:pt x="2029" y="147"/>
                </a:cubicBezTo>
                <a:cubicBezTo>
                  <a:pt x="1965" y="194"/>
                  <a:pt x="1894" y="236"/>
                  <a:pt x="1819" y="271"/>
                </a:cubicBezTo>
                <a:cubicBezTo>
                  <a:pt x="1737" y="311"/>
                  <a:pt x="1648" y="344"/>
                  <a:pt x="1554" y="370"/>
                </a:cubicBezTo>
                <a:cubicBezTo>
                  <a:pt x="1460" y="397"/>
                  <a:pt x="1360" y="416"/>
                  <a:pt x="1259" y="427"/>
                </a:cubicBezTo>
                <a:cubicBezTo>
                  <a:pt x="1013" y="455"/>
                  <a:pt x="758" y="436"/>
                  <a:pt x="517" y="37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3" name="Freeform 26"/>
          <p:cNvSpPr/>
          <p:nvPr/>
        </p:nvSpPr>
        <p:spPr bwMode="auto">
          <a:xfrm>
            <a:off x="-1517308" y="4117522"/>
            <a:ext cx="6362426" cy="2216150"/>
          </a:xfrm>
          <a:custGeom>
            <a:avLst/>
            <a:gdLst>
              <a:gd name="T0" fmla="*/ 490 w 2547"/>
              <a:gd name="T1" fmla="*/ 780 h 862"/>
              <a:gd name="T2" fmla="*/ 0 w 2547"/>
              <a:gd name="T3" fmla="*/ 585 h 862"/>
              <a:gd name="T4" fmla="*/ 1 w 2547"/>
              <a:gd name="T5" fmla="*/ 584 h 862"/>
              <a:gd name="T6" fmla="*/ 766 w 2547"/>
              <a:gd name="T7" fmla="*/ 829 h 862"/>
              <a:gd name="T8" fmla="*/ 1615 w 2547"/>
              <a:gd name="T9" fmla="*/ 758 h 862"/>
              <a:gd name="T10" fmla="*/ 1971 w 2547"/>
              <a:gd name="T11" fmla="*/ 613 h 862"/>
              <a:gd name="T12" fmla="*/ 2246 w 2547"/>
              <a:gd name="T13" fmla="*/ 423 h 862"/>
              <a:gd name="T14" fmla="*/ 2546 w 2547"/>
              <a:gd name="T15" fmla="*/ 0 h 862"/>
              <a:gd name="T16" fmla="*/ 2547 w 2547"/>
              <a:gd name="T17" fmla="*/ 0 h 862"/>
              <a:gd name="T18" fmla="*/ 2247 w 2547"/>
              <a:gd name="T19" fmla="*/ 424 h 862"/>
              <a:gd name="T20" fmla="*/ 1972 w 2547"/>
              <a:gd name="T21" fmla="*/ 614 h 862"/>
              <a:gd name="T22" fmla="*/ 1616 w 2547"/>
              <a:gd name="T23" fmla="*/ 759 h 862"/>
              <a:gd name="T24" fmla="*/ 766 w 2547"/>
              <a:gd name="T25" fmla="*/ 830 h 862"/>
              <a:gd name="T26" fmla="*/ 490 w 2547"/>
              <a:gd name="T2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7" h="862">
                <a:moveTo>
                  <a:pt x="490" y="780"/>
                </a:moveTo>
                <a:cubicBezTo>
                  <a:pt x="314" y="736"/>
                  <a:pt x="147" y="670"/>
                  <a:pt x="0" y="585"/>
                </a:cubicBezTo>
                <a:cubicBezTo>
                  <a:pt x="1" y="584"/>
                  <a:pt x="1" y="584"/>
                  <a:pt x="1" y="584"/>
                </a:cubicBezTo>
                <a:cubicBezTo>
                  <a:pt x="222" y="713"/>
                  <a:pt x="487" y="797"/>
                  <a:pt x="766" y="829"/>
                </a:cubicBezTo>
                <a:cubicBezTo>
                  <a:pt x="1052" y="861"/>
                  <a:pt x="1346" y="837"/>
                  <a:pt x="1615" y="758"/>
                </a:cubicBezTo>
                <a:cubicBezTo>
                  <a:pt x="1743" y="721"/>
                  <a:pt x="1863" y="672"/>
                  <a:pt x="1971" y="613"/>
                </a:cubicBezTo>
                <a:cubicBezTo>
                  <a:pt x="2074" y="558"/>
                  <a:pt x="2166" y="494"/>
                  <a:pt x="2246" y="423"/>
                </a:cubicBezTo>
                <a:cubicBezTo>
                  <a:pt x="2385" y="300"/>
                  <a:pt x="2489" y="154"/>
                  <a:pt x="2546" y="0"/>
                </a:cubicBezTo>
                <a:cubicBezTo>
                  <a:pt x="2547" y="0"/>
                  <a:pt x="2547" y="0"/>
                  <a:pt x="2547" y="0"/>
                </a:cubicBezTo>
                <a:cubicBezTo>
                  <a:pt x="2490" y="154"/>
                  <a:pt x="2386" y="301"/>
                  <a:pt x="2247" y="424"/>
                </a:cubicBezTo>
                <a:cubicBezTo>
                  <a:pt x="2167" y="494"/>
                  <a:pt x="2074" y="558"/>
                  <a:pt x="1972" y="614"/>
                </a:cubicBezTo>
                <a:cubicBezTo>
                  <a:pt x="1863" y="673"/>
                  <a:pt x="1744" y="722"/>
                  <a:pt x="1616" y="759"/>
                </a:cubicBezTo>
                <a:cubicBezTo>
                  <a:pt x="1346" y="838"/>
                  <a:pt x="1052" y="862"/>
                  <a:pt x="766" y="830"/>
                </a:cubicBezTo>
                <a:cubicBezTo>
                  <a:pt x="672" y="819"/>
                  <a:pt x="580" y="803"/>
                  <a:pt x="490" y="78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4" name="Freeform 27"/>
          <p:cNvSpPr/>
          <p:nvPr/>
        </p:nvSpPr>
        <p:spPr bwMode="auto">
          <a:xfrm>
            <a:off x="-1517307" y="2766559"/>
            <a:ext cx="4101258" cy="2873375"/>
          </a:xfrm>
          <a:custGeom>
            <a:avLst/>
            <a:gdLst>
              <a:gd name="T0" fmla="*/ 11 w 1642"/>
              <a:gd name="T1" fmla="*/ 1116 h 1118"/>
              <a:gd name="T2" fmla="*/ 0 w 1642"/>
              <a:gd name="T3" fmla="*/ 1111 h 1118"/>
              <a:gd name="T4" fmla="*/ 1 w 1642"/>
              <a:gd name="T5" fmla="*/ 1110 h 1118"/>
              <a:gd name="T6" fmla="*/ 50 w 1642"/>
              <a:gd name="T7" fmla="*/ 1112 h 1118"/>
              <a:gd name="T8" fmla="*/ 154 w 1642"/>
              <a:gd name="T9" fmla="*/ 1062 h 1118"/>
              <a:gd name="T10" fmla="*/ 326 w 1642"/>
              <a:gd name="T11" fmla="*/ 949 h 1118"/>
              <a:gd name="T12" fmla="*/ 565 w 1642"/>
              <a:gd name="T13" fmla="*/ 776 h 1118"/>
              <a:gd name="T14" fmla="*/ 790 w 1642"/>
              <a:gd name="T15" fmla="*/ 607 h 1118"/>
              <a:gd name="T16" fmla="*/ 1148 w 1642"/>
              <a:gd name="T17" fmla="*/ 341 h 1118"/>
              <a:gd name="T18" fmla="*/ 1419 w 1642"/>
              <a:gd name="T19" fmla="*/ 147 h 1118"/>
              <a:gd name="T20" fmla="*/ 1642 w 1642"/>
              <a:gd name="T21" fmla="*/ 0 h 1118"/>
              <a:gd name="T22" fmla="*/ 1642 w 1642"/>
              <a:gd name="T23" fmla="*/ 1 h 1118"/>
              <a:gd name="T24" fmla="*/ 1419 w 1642"/>
              <a:gd name="T25" fmla="*/ 147 h 1118"/>
              <a:gd name="T26" fmla="*/ 1148 w 1642"/>
              <a:gd name="T27" fmla="*/ 341 h 1118"/>
              <a:gd name="T28" fmla="*/ 791 w 1642"/>
              <a:gd name="T29" fmla="*/ 608 h 1118"/>
              <a:gd name="T30" fmla="*/ 565 w 1642"/>
              <a:gd name="T31" fmla="*/ 776 h 1118"/>
              <a:gd name="T32" fmla="*/ 326 w 1642"/>
              <a:gd name="T33" fmla="*/ 950 h 1118"/>
              <a:gd name="T34" fmla="*/ 154 w 1642"/>
              <a:gd name="T35" fmla="*/ 1062 h 1118"/>
              <a:gd name="T36" fmla="*/ 50 w 1642"/>
              <a:gd name="T37" fmla="*/ 1113 h 1118"/>
              <a:gd name="T38" fmla="*/ 11 w 1642"/>
              <a:gd name="T39" fmla="*/ 111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1118">
                <a:moveTo>
                  <a:pt x="11" y="1116"/>
                </a:moveTo>
                <a:cubicBezTo>
                  <a:pt x="6" y="1115"/>
                  <a:pt x="3" y="1113"/>
                  <a:pt x="0" y="1111"/>
                </a:cubicBezTo>
                <a:cubicBezTo>
                  <a:pt x="1" y="1110"/>
                  <a:pt x="1" y="1110"/>
                  <a:pt x="1" y="1110"/>
                </a:cubicBezTo>
                <a:cubicBezTo>
                  <a:pt x="10" y="1118"/>
                  <a:pt x="27" y="1118"/>
                  <a:pt x="50" y="1112"/>
                </a:cubicBezTo>
                <a:cubicBezTo>
                  <a:pt x="75" y="1104"/>
                  <a:pt x="108" y="1088"/>
                  <a:pt x="154" y="1062"/>
                </a:cubicBezTo>
                <a:cubicBezTo>
                  <a:pt x="200" y="1034"/>
                  <a:pt x="257" y="997"/>
                  <a:pt x="326" y="949"/>
                </a:cubicBezTo>
                <a:cubicBezTo>
                  <a:pt x="395" y="901"/>
                  <a:pt x="469" y="847"/>
                  <a:pt x="565" y="776"/>
                </a:cubicBezTo>
                <a:cubicBezTo>
                  <a:pt x="638" y="721"/>
                  <a:pt x="712" y="666"/>
                  <a:pt x="790" y="607"/>
                </a:cubicBezTo>
                <a:cubicBezTo>
                  <a:pt x="907" y="519"/>
                  <a:pt x="1027" y="429"/>
                  <a:pt x="1148" y="341"/>
                </a:cubicBezTo>
                <a:cubicBezTo>
                  <a:pt x="1248" y="267"/>
                  <a:pt x="1337" y="204"/>
                  <a:pt x="1419" y="147"/>
                </a:cubicBezTo>
                <a:cubicBezTo>
                  <a:pt x="1502" y="89"/>
                  <a:pt x="1575" y="41"/>
                  <a:pt x="1642" y="0"/>
                </a:cubicBezTo>
                <a:cubicBezTo>
                  <a:pt x="1642" y="1"/>
                  <a:pt x="1642" y="1"/>
                  <a:pt x="1642" y="1"/>
                </a:cubicBezTo>
                <a:cubicBezTo>
                  <a:pt x="1576" y="42"/>
                  <a:pt x="1503" y="90"/>
                  <a:pt x="1419" y="147"/>
                </a:cubicBezTo>
                <a:cubicBezTo>
                  <a:pt x="1337" y="204"/>
                  <a:pt x="1249" y="268"/>
                  <a:pt x="1148" y="341"/>
                </a:cubicBezTo>
                <a:cubicBezTo>
                  <a:pt x="1028" y="429"/>
                  <a:pt x="907" y="520"/>
                  <a:pt x="791" y="608"/>
                </a:cubicBezTo>
                <a:cubicBezTo>
                  <a:pt x="713" y="666"/>
                  <a:pt x="639" y="722"/>
                  <a:pt x="565" y="776"/>
                </a:cubicBezTo>
                <a:cubicBezTo>
                  <a:pt x="469" y="848"/>
                  <a:pt x="396" y="901"/>
                  <a:pt x="326" y="950"/>
                </a:cubicBezTo>
                <a:cubicBezTo>
                  <a:pt x="257" y="998"/>
                  <a:pt x="201" y="1035"/>
                  <a:pt x="154" y="1062"/>
                </a:cubicBezTo>
                <a:cubicBezTo>
                  <a:pt x="108" y="1089"/>
                  <a:pt x="76" y="1105"/>
                  <a:pt x="50" y="1113"/>
                </a:cubicBezTo>
                <a:cubicBezTo>
                  <a:pt x="34" y="1117"/>
                  <a:pt x="20" y="1118"/>
                  <a:pt x="11" y="11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5" name="Freeform 31"/>
          <p:cNvSpPr/>
          <p:nvPr/>
        </p:nvSpPr>
        <p:spPr bwMode="auto">
          <a:xfrm>
            <a:off x="4267108" y="187752"/>
            <a:ext cx="771203" cy="344488"/>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6" name="Freeform 32"/>
          <p:cNvSpPr/>
          <p:nvPr/>
        </p:nvSpPr>
        <p:spPr bwMode="auto">
          <a:xfrm>
            <a:off x="4097444" y="159178"/>
            <a:ext cx="940867" cy="509588"/>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7" name="Freeform 35"/>
          <p:cNvSpPr/>
          <p:nvPr/>
        </p:nvSpPr>
        <p:spPr bwMode="auto">
          <a:xfrm>
            <a:off x="3756571" y="203628"/>
            <a:ext cx="1281740" cy="1046163"/>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8" name="Freeform 37"/>
          <p:cNvSpPr/>
          <p:nvPr/>
        </p:nvSpPr>
        <p:spPr bwMode="auto">
          <a:xfrm>
            <a:off x="2380745" y="244903"/>
            <a:ext cx="2657566" cy="259556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9" name="Freeform 38"/>
          <p:cNvSpPr/>
          <p:nvPr/>
        </p:nvSpPr>
        <p:spPr bwMode="auto">
          <a:xfrm>
            <a:off x="3642432" y="244903"/>
            <a:ext cx="1395878" cy="1782763"/>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0" name="Freeform 39"/>
          <p:cNvSpPr/>
          <p:nvPr/>
        </p:nvSpPr>
        <p:spPr bwMode="auto">
          <a:xfrm>
            <a:off x="4473790" y="244904"/>
            <a:ext cx="564521" cy="549275"/>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1" name="Freeform 44"/>
          <p:cNvSpPr/>
          <p:nvPr/>
        </p:nvSpPr>
        <p:spPr bwMode="auto">
          <a:xfrm>
            <a:off x="5038310" y="244903"/>
            <a:ext cx="555266" cy="346075"/>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2" name="Freeform 45"/>
          <p:cNvSpPr/>
          <p:nvPr/>
        </p:nvSpPr>
        <p:spPr bwMode="auto">
          <a:xfrm>
            <a:off x="4267108" y="154415"/>
            <a:ext cx="1326469" cy="436563"/>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3" name="Freeform 46"/>
          <p:cNvSpPr/>
          <p:nvPr/>
        </p:nvSpPr>
        <p:spPr bwMode="auto">
          <a:xfrm>
            <a:off x="4097444" y="138540"/>
            <a:ext cx="1496134" cy="530225"/>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4" name="Freeform 47"/>
          <p:cNvSpPr/>
          <p:nvPr/>
        </p:nvSpPr>
        <p:spPr bwMode="auto">
          <a:xfrm>
            <a:off x="1816224" y="590977"/>
            <a:ext cx="3886863" cy="5697538"/>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5" name="Freeform 48"/>
          <p:cNvSpPr/>
          <p:nvPr/>
        </p:nvSpPr>
        <p:spPr bwMode="auto">
          <a:xfrm>
            <a:off x="3770453" y="590978"/>
            <a:ext cx="2029806" cy="4667251"/>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6" name="Freeform 49"/>
          <p:cNvSpPr/>
          <p:nvPr/>
        </p:nvSpPr>
        <p:spPr bwMode="auto">
          <a:xfrm>
            <a:off x="4384331" y="590977"/>
            <a:ext cx="1443692" cy="3271838"/>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7" name="Freeform 52"/>
          <p:cNvSpPr/>
          <p:nvPr/>
        </p:nvSpPr>
        <p:spPr bwMode="auto">
          <a:xfrm>
            <a:off x="3756571" y="141716"/>
            <a:ext cx="1837006" cy="1108075"/>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8" name="Freeform 53"/>
          <p:cNvSpPr/>
          <p:nvPr/>
        </p:nvSpPr>
        <p:spPr bwMode="auto">
          <a:xfrm>
            <a:off x="4638827" y="590977"/>
            <a:ext cx="1166059" cy="3603626"/>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9" name="Freeform 54"/>
          <p:cNvSpPr/>
          <p:nvPr/>
        </p:nvSpPr>
        <p:spPr bwMode="auto">
          <a:xfrm>
            <a:off x="4359652" y="362377"/>
            <a:ext cx="1275570" cy="22860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0" name="Freeform 55"/>
          <p:cNvSpPr/>
          <p:nvPr/>
        </p:nvSpPr>
        <p:spPr bwMode="auto">
          <a:xfrm>
            <a:off x="2380745" y="590977"/>
            <a:ext cx="3212832" cy="2249488"/>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1" name="Freeform 56"/>
          <p:cNvSpPr/>
          <p:nvPr/>
        </p:nvSpPr>
        <p:spPr bwMode="auto">
          <a:xfrm>
            <a:off x="3642432" y="590977"/>
            <a:ext cx="1951144" cy="1436688"/>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2" name="Freeform 57"/>
          <p:cNvSpPr/>
          <p:nvPr/>
        </p:nvSpPr>
        <p:spPr bwMode="auto">
          <a:xfrm>
            <a:off x="4473792" y="378253"/>
            <a:ext cx="1119786" cy="415925"/>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3" name="Freeform 61"/>
          <p:cNvSpPr/>
          <p:nvPr/>
        </p:nvSpPr>
        <p:spPr bwMode="auto">
          <a:xfrm>
            <a:off x="5593576" y="590978"/>
            <a:ext cx="223650" cy="925513"/>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4" name="Freeform 62"/>
          <p:cNvSpPr/>
          <p:nvPr/>
        </p:nvSpPr>
        <p:spPr bwMode="auto">
          <a:xfrm>
            <a:off x="5038312" y="224265"/>
            <a:ext cx="777372" cy="1292225"/>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5" name="Freeform 63"/>
          <p:cNvSpPr/>
          <p:nvPr/>
        </p:nvSpPr>
        <p:spPr bwMode="auto">
          <a:xfrm>
            <a:off x="4267108" y="46465"/>
            <a:ext cx="1548575" cy="1470025"/>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6" name="Freeform 64"/>
          <p:cNvSpPr/>
          <p:nvPr/>
        </p:nvSpPr>
        <p:spPr bwMode="auto">
          <a:xfrm>
            <a:off x="4097444" y="8365"/>
            <a:ext cx="1718241" cy="1508125"/>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7" name="Freeform 65"/>
          <p:cNvSpPr/>
          <p:nvPr/>
        </p:nvSpPr>
        <p:spPr bwMode="auto">
          <a:xfrm>
            <a:off x="76390" y="1516489"/>
            <a:ext cx="5726955" cy="4816476"/>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8" name="Freeform 66"/>
          <p:cNvSpPr/>
          <p:nvPr/>
        </p:nvSpPr>
        <p:spPr bwMode="auto">
          <a:xfrm>
            <a:off x="1816224" y="1516489"/>
            <a:ext cx="3987120" cy="4770438"/>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9" name="Freeform 67"/>
          <p:cNvSpPr/>
          <p:nvPr/>
        </p:nvSpPr>
        <p:spPr bwMode="auto">
          <a:xfrm>
            <a:off x="3770453" y="1516489"/>
            <a:ext cx="2032892" cy="3741738"/>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0" name="Freeform 68"/>
          <p:cNvSpPr/>
          <p:nvPr/>
        </p:nvSpPr>
        <p:spPr bwMode="auto">
          <a:xfrm>
            <a:off x="4384330" y="1516490"/>
            <a:ext cx="1419014" cy="2346325"/>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1" name="Freeform 69"/>
          <p:cNvSpPr/>
          <p:nvPr/>
        </p:nvSpPr>
        <p:spPr bwMode="auto">
          <a:xfrm>
            <a:off x="4638827" y="1516490"/>
            <a:ext cx="1164517" cy="2674938"/>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2" name="Freeform 70"/>
          <p:cNvSpPr/>
          <p:nvPr/>
        </p:nvSpPr>
        <p:spPr bwMode="auto">
          <a:xfrm>
            <a:off x="4359652" y="541765"/>
            <a:ext cx="1443692" cy="974725"/>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3" name="Freeform 71"/>
          <p:cNvSpPr/>
          <p:nvPr/>
        </p:nvSpPr>
        <p:spPr bwMode="auto">
          <a:xfrm>
            <a:off x="2380745" y="1516490"/>
            <a:ext cx="3422600" cy="1325563"/>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4" name="Freeform 72"/>
          <p:cNvSpPr/>
          <p:nvPr/>
        </p:nvSpPr>
        <p:spPr bwMode="auto">
          <a:xfrm>
            <a:off x="3642433" y="1292653"/>
            <a:ext cx="2170166" cy="735013"/>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5" name="Freeform 73"/>
          <p:cNvSpPr/>
          <p:nvPr/>
        </p:nvSpPr>
        <p:spPr bwMode="auto">
          <a:xfrm>
            <a:off x="4472247" y="424289"/>
            <a:ext cx="1340351" cy="109220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grpSp>
        <p:nvGrpSpPr>
          <p:cNvPr id="46" name="组合 45"/>
          <p:cNvGrpSpPr/>
          <p:nvPr/>
        </p:nvGrpSpPr>
        <p:grpSpPr>
          <a:xfrm>
            <a:off x="4128267" y="3585223"/>
            <a:ext cx="489738" cy="504056"/>
            <a:chOff x="1827622" y="1343919"/>
            <a:chExt cx="2304000" cy="2304000"/>
          </a:xfrm>
        </p:grpSpPr>
        <p:sp>
          <p:nvSpPr>
            <p:cNvPr id="47" name="椭圆 46"/>
            <p:cNvSpPr/>
            <p:nvPr/>
          </p:nvSpPr>
          <p:spPr>
            <a:xfrm>
              <a:off x="1827622" y="1343919"/>
              <a:ext cx="2304000" cy="2304000"/>
            </a:xfrm>
            <a:prstGeom prst="ellipse">
              <a:avLst/>
            </a:prstGeom>
            <a:gradFill>
              <a:gsLst>
                <a:gs pos="100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8" name="椭圆 47"/>
            <p:cNvSpPr/>
            <p:nvPr/>
          </p:nvSpPr>
          <p:spPr>
            <a:xfrm>
              <a:off x="1877482" y="1393780"/>
              <a:ext cx="2204284" cy="2204283"/>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9" name="同心圆 48"/>
          <p:cNvSpPr/>
          <p:nvPr/>
        </p:nvSpPr>
        <p:spPr>
          <a:xfrm>
            <a:off x="3720891" y="2021424"/>
            <a:ext cx="338106" cy="347990"/>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0" name="同心圆 49"/>
          <p:cNvSpPr/>
          <p:nvPr/>
        </p:nvSpPr>
        <p:spPr>
          <a:xfrm>
            <a:off x="4734443" y="1858585"/>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4300411" y="476678"/>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2" name="同心圆 51"/>
          <p:cNvSpPr/>
          <p:nvPr/>
        </p:nvSpPr>
        <p:spPr>
          <a:xfrm>
            <a:off x="5189003" y="762426"/>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3" name="同心圆 52"/>
          <p:cNvSpPr/>
          <p:nvPr/>
        </p:nvSpPr>
        <p:spPr>
          <a:xfrm>
            <a:off x="4574330" y="4098056"/>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4" name="同心圆 53"/>
          <p:cNvSpPr/>
          <p:nvPr/>
        </p:nvSpPr>
        <p:spPr>
          <a:xfrm>
            <a:off x="1772406" y="6164187"/>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sp>
        <p:nvSpPr>
          <p:cNvPr id="55" name="同心圆 54"/>
          <p:cNvSpPr/>
          <p:nvPr/>
        </p:nvSpPr>
        <p:spPr>
          <a:xfrm>
            <a:off x="1725" y="6220545"/>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grpSp>
        <p:nvGrpSpPr>
          <p:cNvPr id="56" name="组合 55"/>
          <p:cNvGrpSpPr/>
          <p:nvPr/>
        </p:nvGrpSpPr>
        <p:grpSpPr>
          <a:xfrm>
            <a:off x="5555390" y="1211666"/>
            <a:ext cx="489738" cy="504056"/>
            <a:chOff x="1827622" y="1343919"/>
            <a:chExt cx="2304000" cy="2304000"/>
          </a:xfrm>
        </p:grpSpPr>
        <p:sp>
          <p:nvSpPr>
            <p:cNvPr id="57" name="椭圆 56"/>
            <p:cNvSpPr/>
            <p:nvPr/>
          </p:nvSpPr>
          <p:spPr>
            <a:xfrm>
              <a:off x="1827622" y="1343919"/>
              <a:ext cx="2304000" cy="2304000"/>
            </a:xfrm>
            <a:prstGeom prst="ellipse">
              <a:avLst/>
            </a:prstGeom>
            <a:gradFill>
              <a:gsLst>
                <a:gs pos="96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58" name="椭圆 57"/>
            <p:cNvSpPr/>
            <p:nvPr/>
          </p:nvSpPr>
          <p:spPr>
            <a:xfrm>
              <a:off x="1877481" y="1393778"/>
              <a:ext cx="2204282" cy="2204282"/>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59" name="组合 58"/>
          <p:cNvGrpSpPr/>
          <p:nvPr/>
        </p:nvGrpSpPr>
        <p:grpSpPr>
          <a:xfrm>
            <a:off x="4944135" y="2935691"/>
            <a:ext cx="489738" cy="50405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2" name="组合 61"/>
          <p:cNvGrpSpPr/>
          <p:nvPr/>
        </p:nvGrpSpPr>
        <p:grpSpPr>
          <a:xfrm>
            <a:off x="3955080" y="4563696"/>
            <a:ext cx="489738" cy="50405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5" name="组合 64"/>
          <p:cNvGrpSpPr/>
          <p:nvPr/>
        </p:nvGrpSpPr>
        <p:grpSpPr>
          <a:xfrm>
            <a:off x="3328948" y="1015431"/>
            <a:ext cx="724889" cy="746082"/>
            <a:chOff x="1827622" y="1343919"/>
            <a:chExt cx="2304000" cy="2304000"/>
          </a:xfrm>
        </p:grpSpPr>
        <p:sp>
          <p:nvSpPr>
            <p:cNvPr id="66" name="椭圆 6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8" name="组合 67"/>
          <p:cNvGrpSpPr/>
          <p:nvPr/>
        </p:nvGrpSpPr>
        <p:grpSpPr>
          <a:xfrm>
            <a:off x="81289" y="415560"/>
            <a:ext cx="4487063" cy="4618246"/>
            <a:chOff x="1479136" y="1653961"/>
            <a:chExt cx="2585737" cy="2661333"/>
          </a:xfrm>
        </p:grpSpPr>
        <p:grpSp>
          <p:nvGrpSpPr>
            <p:cNvPr id="69" name="组合 68"/>
            <p:cNvGrpSpPr/>
            <p:nvPr/>
          </p:nvGrpSpPr>
          <p:grpSpPr>
            <a:xfrm>
              <a:off x="1479136" y="1653961"/>
              <a:ext cx="2585737" cy="2661333"/>
              <a:chOff x="1827622" y="1343919"/>
              <a:chExt cx="2304000" cy="2304000"/>
            </a:xfrm>
          </p:grpSpPr>
          <p:sp>
            <p:nvSpPr>
              <p:cNvPr id="71" name="椭圆 7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椭圆 7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70" name="椭圆 69"/>
            <p:cNvSpPr/>
            <p:nvPr/>
          </p:nvSpPr>
          <p:spPr>
            <a:xfrm>
              <a:off x="1618351" y="1839502"/>
              <a:ext cx="2311975" cy="2283213"/>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sp>
        <p:nvSpPr>
          <p:cNvPr id="73" name="矩形 72"/>
          <p:cNvSpPr/>
          <p:nvPr/>
        </p:nvSpPr>
        <p:spPr>
          <a:xfrm>
            <a:off x="6770410" y="1964699"/>
            <a:ext cx="4801314" cy="2052870"/>
          </a:xfrm>
          <a:prstGeom prst="rect">
            <a:avLst/>
          </a:prstGeom>
        </p:spPr>
        <p:txBody>
          <a:bodyPr wrap="none">
            <a:spAutoFit/>
          </a:bodyPr>
          <a:lstStyle/>
          <a:p>
            <a:pPr algn="r">
              <a:lnSpc>
                <a:spcPct val="110000"/>
              </a:lnSpc>
            </a:pPr>
            <a:r>
              <a:rPr lang="zh-CN" altLang="zh-CN" sz="6000" b="1" dirty="0" smtClean="0">
                <a:solidFill>
                  <a:srgbClr val="0070C0"/>
                </a:solidFill>
                <a:latin typeface="微软雅黑" panose="020B0503020204020204" pitchFamily="34" charset="-122"/>
                <a:ea typeface="微软雅黑" panose="020B0503020204020204" pitchFamily="34" charset="-122"/>
                <a:sym typeface="华文彩云" panose="02010800040101010101" pitchFamily="2" charset="-122"/>
              </a:rPr>
              <a:t>生产安全事故</a:t>
            </a:r>
            <a:endParaRPr lang="en-US" altLang="zh-CN" sz="6000" b="1" dirty="0" smtClean="0">
              <a:solidFill>
                <a:srgbClr val="0070C0"/>
              </a:solidFill>
              <a:latin typeface="微软雅黑" panose="020B0503020204020204" pitchFamily="34" charset="-122"/>
              <a:ea typeface="微软雅黑" panose="020B0503020204020204" pitchFamily="34" charset="-122"/>
              <a:sym typeface="华文彩云" panose="02010800040101010101" pitchFamily="2" charset="-122"/>
            </a:endParaRPr>
          </a:p>
          <a:p>
            <a:pPr algn="r">
              <a:lnSpc>
                <a:spcPct val="110000"/>
              </a:lnSpc>
            </a:pPr>
            <a:r>
              <a:rPr lang="zh-CN" altLang="zh-CN" sz="6000" b="1" dirty="0" smtClean="0">
                <a:solidFill>
                  <a:srgbClr val="D1377D"/>
                </a:solidFill>
                <a:latin typeface="微软雅黑" panose="020B0503020204020204" pitchFamily="34" charset="-122"/>
                <a:ea typeface="微软雅黑" panose="020B0503020204020204" pitchFamily="34" charset="-122"/>
                <a:sym typeface="华文彩云" panose="02010800040101010101" pitchFamily="2" charset="-122"/>
              </a:rPr>
              <a:t>应急管理</a:t>
            </a:r>
            <a:endParaRPr lang="zh-CN" altLang="en-US" sz="6000" dirty="0">
              <a:solidFill>
                <a:srgbClr val="D1377D"/>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8206638" y="1292856"/>
            <a:ext cx="3365086" cy="646331"/>
          </a:xfrm>
          <a:prstGeom prst="rect">
            <a:avLst/>
          </a:prstGeom>
          <a:noFill/>
        </p:spPr>
        <p:txBody>
          <a:bodyPr wrap="square" rtlCol="0">
            <a:spAutoFit/>
          </a:bodyPr>
          <a:lstStyle/>
          <a:p>
            <a:pPr algn="r"/>
            <a:r>
              <a:rPr lang="en-US" altLang="zh-CN" sz="3600" dirty="0" smtClean="0">
                <a:solidFill>
                  <a:srgbClr val="0070C0"/>
                </a:solidFill>
                <a:latin typeface="Arial" panose="020B0604020202020204" pitchFamily="34" charset="0"/>
                <a:cs typeface="Arial" panose="020B0604020202020204" pitchFamily="34" charset="0"/>
              </a:rPr>
              <a:t>EHS Training</a:t>
            </a:r>
            <a:endParaRPr lang="zh-CN" altLang="en-US" sz="3600" dirty="0">
              <a:solidFill>
                <a:srgbClr val="0070C0"/>
              </a:solidFill>
              <a:latin typeface="Arial" panose="020B0604020202020204" pitchFamily="34" charset="0"/>
              <a:cs typeface="Arial" panose="020B0604020202020204" pitchFamily="34" charset="0"/>
            </a:endParaRPr>
          </a:p>
        </p:txBody>
      </p:sp>
      <p:grpSp>
        <p:nvGrpSpPr>
          <p:cNvPr id="77" name="组合 76"/>
          <p:cNvGrpSpPr/>
          <p:nvPr/>
        </p:nvGrpSpPr>
        <p:grpSpPr>
          <a:xfrm>
            <a:off x="10202281" y="273944"/>
            <a:ext cx="508110" cy="508106"/>
            <a:chOff x="5196486" y="5946187"/>
            <a:chExt cx="305647" cy="305644"/>
          </a:xfrm>
        </p:grpSpPr>
        <p:grpSp>
          <p:nvGrpSpPr>
            <p:cNvPr id="78" name="组合 77"/>
            <p:cNvGrpSpPr/>
            <p:nvPr/>
          </p:nvGrpSpPr>
          <p:grpSpPr>
            <a:xfrm>
              <a:off x="5196486" y="5946187"/>
              <a:ext cx="305647" cy="305644"/>
              <a:chOff x="1517330" y="1125257"/>
              <a:chExt cx="2204282" cy="2204282"/>
            </a:xfrm>
          </p:grpSpPr>
          <p:sp>
            <p:nvSpPr>
              <p:cNvPr id="80" name="椭圆 79"/>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81" name="椭圆 80"/>
              <p:cNvSpPr/>
              <p:nvPr/>
            </p:nvSpPr>
            <p:spPr>
              <a:xfrm>
                <a:off x="1719391" y="1327297"/>
                <a:ext cx="1800204" cy="18002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sp>
          <p:nvSpPr>
            <p:cNvPr id="79" name="Freeform 44"/>
            <p:cNvSpPr>
              <a:spLocks noEditPoints="1"/>
            </p:cNvSpPr>
            <p:nvPr/>
          </p:nvSpPr>
          <p:spPr bwMode="auto">
            <a:xfrm>
              <a:off x="5264000" y="6024511"/>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70137" tIns="35068" rIns="70137" bIns="35068" numCol="1" anchor="t" anchorCtr="0" compatLnSpc="1"/>
            <a:lstStyle/>
            <a:p>
              <a:endParaRPr lang="zh-CN" altLang="en-US" sz="1560"/>
            </a:p>
          </p:txBody>
        </p:sp>
      </p:grpSp>
      <p:grpSp>
        <p:nvGrpSpPr>
          <p:cNvPr id="83" name="组合 82"/>
          <p:cNvGrpSpPr/>
          <p:nvPr/>
        </p:nvGrpSpPr>
        <p:grpSpPr>
          <a:xfrm>
            <a:off x="10934041" y="278187"/>
            <a:ext cx="508110" cy="508106"/>
            <a:chOff x="1517330" y="1125257"/>
            <a:chExt cx="2204282" cy="2204282"/>
          </a:xfrm>
        </p:grpSpPr>
        <p:sp>
          <p:nvSpPr>
            <p:cNvPr id="85" name="椭圆 84"/>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86" name="椭圆 85"/>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grpSp>
        <p:nvGrpSpPr>
          <p:cNvPr id="88" name="组合 87"/>
          <p:cNvGrpSpPr/>
          <p:nvPr/>
        </p:nvGrpSpPr>
        <p:grpSpPr>
          <a:xfrm>
            <a:off x="8527046" y="273944"/>
            <a:ext cx="508110" cy="508106"/>
            <a:chOff x="1517330" y="1125257"/>
            <a:chExt cx="2204282" cy="2204282"/>
          </a:xfrm>
        </p:grpSpPr>
        <p:sp>
          <p:nvSpPr>
            <p:cNvPr id="90" name="椭圆 89"/>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91" name="椭圆 90"/>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grpSp>
        <p:nvGrpSpPr>
          <p:cNvPr id="93" name="组合 92"/>
          <p:cNvGrpSpPr/>
          <p:nvPr/>
        </p:nvGrpSpPr>
        <p:grpSpPr>
          <a:xfrm>
            <a:off x="9365656" y="273944"/>
            <a:ext cx="508110" cy="508106"/>
            <a:chOff x="1517330" y="1125257"/>
            <a:chExt cx="2204282" cy="2204282"/>
          </a:xfrm>
        </p:grpSpPr>
        <p:sp>
          <p:nvSpPr>
            <p:cNvPr id="95" name="椭圆 94"/>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96" name="椭圆 95"/>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pic>
        <p:nvPicPr>
          <p:cNvPr id="99" name="图片 98"/>
          <p:cNvPicPr>
            <a:picLocks noChangeAspect="1"/>
          </p:cNvPicPr>
          <p:nvPr/>
        </p:nvPicPr>
        <p:blipFill>
          <a:blip r:embed="rId1" cstate="print">
            <a:extLst>
              <a:ext uri="{28A0092B-C50C-407E-A947-70E740481C1C}">
                <a14:useLocalDpi xmlns:a14="http://schemas.microsoft.com/office/drawing/2010/main" val="0"/>
              </a:ext>
            </a:extLst>
          </a:blip>
          <a:srcRect l="36150" t="2200" r="2741" b="6182"/>
          <a:stretch>
            <a:fillRect/>
          </a:stretch>
        </p:blipFill>
        <p:spPr>
          <a:xfrm>
            <a:off x="438968" y="821974"/>
            <a:ext cx="3786805" cy="3786805"/>
          </a:xfrm>
          <a:custGeom>
            <a:avLst/>
            <a:gdLst>
              <a:gd name="connsiteX0" fmla="*/ 953647 w 1907294"/>
              <a:gd name="connsiteY0" fmla="*/ 0 h 1907294"/>
              <a:gd name="connsiteX1" fmla="*/ 1907294 w 1907294"/>
              <a:gd name="connsiteY1" fmla="*/ 953647 h 1907294"/>
              <a:gd name="connsiteX2" fmla="*/ 953647 w 1907294"/>
              <a:gd name="connsiteY2" fmla="*/ 1907294 h 1907294"/>
              <a:gd name="connsiteX3" fmla="*/ 0 w 1907294"/>
              <a:gd name="connsiteY3" fmla="*/ 953647 h 1907294"/>
              <a:gd name="connsiteX4" fmla="*/ 953647 w 1907294"/>
              <a:gd name="connsiteY4" fmla="*/ 0 h 190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294" h="1907294">
                <a:moveTo>
                  <a:pt x="953647" y="0"/>
                </a:moveTo>
                <a:cubicBezTo>
                  <a:pt x="1480332" y="0"/>
                  <a:pt x="1907294" y="426962"/>
                  <a:pt x="1907294" y="953647"/>
                </a:cubicBezTo>
                <a:cubicBezTo>
                  <a:pt x="1907294" y="1480332"/>
                  <a:pt x="1480332" y="1907294"/>
                  <a:pt x="953647" y="1907294"/>
                </a:cubicBezTo>
                <a:cubicBezTo>
                  <a:pt x="426962" y="1907294"/>
                  <a:pt x="0" y="1480332"/>
                  <a:pt x="0" y="953647"/>
                </a:cubicBezTo>
                <a:cubicBezTo>
                  <a:pt x="0" y="426962"/>
                  <a:pt x="426962" y="0"/>
                  <a:pt x="953647" y="0"/>
                </a:cubicBezTo>
                <a:close/>
              </a:path>
            </a:pathLst>
          </a:custGeom>
        </p:spPr>
      </p:pic>
      <p:grpSp>
        <p:nvGrpSpPr>
          <p:cNvPr id="3" name="Group 4"/>
          <p:cNvGrpSpPr>
            <a:grpSpLocks noChangeAspect="1"/>
          </p:cNvGrpSpPr>
          <p:nvPr/>
        </p:nvGrpSpPr>
        <p:grpSpPr bwMode="auto">
          <a:xfrm>
            <a:off x="8649438" y="402607"/>
            <a:ext cx="274800" cy="225786"/>
            <a:chOff x="3580" y="-904"/>
            <a:chExt cx="684" cy="562"/>
          </a:xfrm>
          <a:solidFill>
            <a:schemeClr val="bg1"/>
          </a:solidFill>
        </p:grpSpPr>
        <p:sp>
          <p:nvSpPr>
            <p:cNvPr id="98" name="Freeform 5"/>
            <p:cNvSpPr>
              <a:spLocks noEditPoints="1"/>
            </p:cNvSpPr>
            <p:nvPr/>
          </p:nvSpPr>
          <p:spPr bwMode="auto">
            <a:xfrm>
              <a:off x="3677" y="-904"/>
              <a:ext cx="489" cy="562"/>
            </a:xfrm>
            <a:custGeom>
              <a:avLst/>
              <a:gdLst>
                <a:gd name="T0" fmla="*/ 1484 w 2167"/>
                <a:gd name="T1" fmla="*/ 1161 h 2492"/>
                <a:gd name="T2" fmla="*/ 1734 w 2167"/>
                <a:gd name="T3" fmla="*/ 650 h 2492"/>
                <a:gd name="T4" fmla="*/ 1084 w 2167"/>
                <a:gd name="T5" fmla="*/ 0 h 2492"/>
                <a:gd name="T6" fmla="*/ 434 w 2167"/>
                <a:gd name="T7" fmla="*/ 650 h 2492"/>
                <a:gd name="T8" fmla="*/ 683 w 2167"/>
                <a:gd name="T9" fmla="*/ 1161 h 2492"/>
                <a:gd name="T10" fmla="*/ 0 w 2167"/>
                <a:gd name="T11" fmla="*/ 2167 h 2492"/>
                <a:gd name="T12" fmla="*/ 0 w 2167"/>
                <a:gd name="T13" fmla="*/ 2384 h 2492"/>
                <a:gd name="T14" fmla="*/ 108 w 2167"/>
                <a:gd name="T15" fmla="*/ 2492 h 2492"/>
                <a:gd name="T16" fmla="*/ 2059 w 2167"/>
                <a:gd name="T17" fmla="*/ 2492 h 2492"/>
                <a:gd name="T18" fmla="*/ 2167 w 2167"/>
                <a:gd name="T19" fmla="*/ 2384 h 2492"/>
                <a:gd name="T20" fmla="*/ 2167 w 2167"/>
                <a:gd name="T21" fmla="*/ 2167 h 2492"/>
                <a:gd name="T22" fmla="*/ 1484 w 2167"/>
                <a:gd name="T23" fmla="*/ 1161 h 2492"/>
                <a:gd name="T24" fmla="*/ 650 w 2167"/>
                <a:gd name="T25" fmla="*/ 650 h 2492"/>
                <a:gd name="T26" fmla="*/ 1084 w 2167"/>
                <a:gd name="T27" fmla="*/ 216 h 2492"/>
                <a:gd name="T28" fmla="*/ 1517 w 2167"/>
                <a:gd name="T29" fmla="*/ 650 h 2492"/>
                <a:gd name="T30" fmla="*/ 1084 w 2167"/>
                <a:gd name="T31" fmla="*/ 1083 h 2492"/>
                <a:gd name="T32" fmla="*/ 650 w 2167"/>
                <a:gd name="T33" fmla="*/ 650 h 2492"/>
                <a:gd name="T34" fmla="*/ 1951 w 2167"/>
                <a:gd name="T35" fmla="*/ 2275 h 2492"/>
                <a:gd name="T36" fmla="*/ 217 w 2167"/>
                <a:gd name="T37" fmla="*/ 2275 h 2492"/>
                <a:gd name="T38" fmla="*/ 217 w 2167"/>
                <a:gd name="T39" fmla="*/ 2167 h 2492"/>
                <a:gd name="T40" fmla="*/ 1084 w 2167"/>
                <a:gd name="T41" fmla="*/ 1300 h 2492"/>
                <a:gd name="T42" fmla="*/ 1951 w 2167"/>
                <a:gd name="T43" fmla="*/ 2167 h 2492"/>
                <a:gd name="T44" fmla="*/ 1951 w 2167"/>
                <a:gd name="T45" fmla="*/ 2275 h 2492"/>
                <a:gd name="T46" fmla="*/ 1951 w 2167"/>
                <a:gd name="T47" fmla="*/ 2275 h 2492"/>
                <a:gd name="T48" fmla="*/ 1951 w 2167"/>
                <a:gd name="T49" fmla="*/ 2275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7" h="2492">
                  <a:moveTo>
                    <a:pt x="1484" y="1161"/>
                  </a:moveTo>
                  <a:cubicBezTo>
                    <a:pt x="1636" y="1042"/>
                    <a:pt x="1734" y="857"/>
                    <a:pt x="1734" y="650"/>
                  </a:cubicBezTo>
                  <a:cubicBezTo>
                    <a:pt x="1734" y="291"/>
                    <a:pt x="1442" y="0"/>
                    <a:pt x="1084" y="0"/>
                  </a:cubicBezTo>
                  <a:cubicBezTo>
                    <a:pt x="725" y="0"/>
                    <a:pt x="434" y="291"/>
                    <a:pt x="434" y="650"/>
                  </a:cubicBezTo>
                  <a:cubicBezTo>
                    <a:pt x="434" y="857"/>
                    <a:pt x="531" y="1042"/>
                    <a:pt x="683" y="1161"/>
                  </a:cubicBezTo>
                  <a:cubicBezTo>
                    <a:pt x="283" y="1321"/>
                    <a:pt x="0" y="1711"/>
                    <a:pt x="0" y="2167"/>
                  </a:cubicBezTo>
                  <a:cubicBezTo>
                    <a:pt x="0" y="2384"/>
                    <a:pt x="0" y="2384"/>
                    <a:pt x="0" y="2384"/>
                  </a:cubicBezTo>
                  <a:cubicBezTo>
                    <a:pt x="0" y="2444"/>
                    <a:pt x="49" y="2492"/>
                    <a:pt x="108" y="2492"/>
                  </a:cubicBezTo>
                  <a:cubicBezTo>
                    <a:pt x="2059" y="2492"/>
                    <a:pt x="2059" y="2492"/>
                    <a:pt x="2059" y="2492"/>
                  </a:cubicBezTo>
                  <a:cubicBezTo>
                    <a:pt x="2119" y="2492"/>
                    <a:pt x="2167" y="2444"/>
                    <a:pt x="2167" y="2384"/>
                  </a:cubicBezTo>
                  <a:cubicBezTo>
                    <a:pt x="2167" y="2167"/>
                    <a:pt x="2167" y="2167"/>
                    <a:pt x="2167" y="2167"/>
                  </a:cubicBezTo>
                  <a:cubicBezTo>
                    <a:pt x="2167" y="1711"/>
                    <a:pt x="1884" y="1321"/>
                    <a:pt x="1484" y="1161"/>
                  </a:cubicBezTo>
                  <a:close/>
                  <a:moveTo>
                    <a:pt x="650" y="650"/>
                  </a:moveTo>
                  <a:cubicBezTo>
                    <a:pt x="650" y="411"/>
                    <a:pt x="844" y="216"/>
                    <a:pt x="1084" y="216"/>
                  </a:cubicBezTo>
                  <a:cubicBezTo>
                    <a:pt x="1323" y="216"/>
                    <a:pt x="1517" y="411"/>
                    <a:pt x="1517" y="650"/>
                  </a:cubicBezTo>
                  <a:cubicBezTo>
                    <a:pt x="1517" y="889"/>
                    <a:pt x="1323" y="1083"/>
                    <a:pt x="1084" y="1083"/>
                  </a:cubicBezTo>
                  <a:cubicBezTo>
                    <a:pt x="845" y="1083"/>
                    <a:pt x="650" y="889"/>
                    <a:pt x="650" y="650"/>
                  </a:cubicBezTo>
                  <a:close/>
                  <a:moveTo>
                    <a:pt x="1951" y="2275"/>
                  </a:moveTo>
                  <a:cubicBezTo>
                    <a:pt x="217" y="2275"/>
                    <a:pt x="217" y="2275"/>
                    <a:pt x="217" y="2275"/>
                  </a:cubicBezTo>
                  <a:cubicBezTo>
                    <a:pt x="217" y="2167"/>
                    <a:pt x="217" y="2167"/>
                    <a:pt x="217" y="2167"/>
                  </a:cubicBezTo>
                  <a:cubicBezTo>
                    <a:pt x="217" y="1689"/>
                    <a:pt x="606" y="1300"/>
                    <a:pt x="1084" y="1300"/>
                  </a:cubicBezTo>
                  <a:cubicBezTo>
                    <a:pt x="1562" y="1300"/>
                    <a:pt x="1951" y="1689"/>
                    <a:pt x="1951" y="2167"/>
                  </a:cubicBezTo>
                  <a:lnTo>
                    <a:pt x="1951" y="2275"/>
                  </a:lnTo>
                  <a:close/>
                  <a:moveTo>
                    <a:pt x="1951" y="2275"/>
                  </a:moveTo>
                  <a:cubicBezTo>
                    <a:pt x="1951" y="2275"/>
                    <a:pt x="1951" y="2275"/>
                    <a:pt x="1951" y="227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
            <p:cNvSpPr>
              <a:spLocks noEditPoints="1"/>
            </p:cNvSpPr>
            <p:nvPr/>
          </p:nvSpPr>
          <p:spPr bwMode="auto">
            <a:xfrm>
              <a:off x="3580" y="-855"/>
              <a:ext cx="684" cy="440"/>
            </a:xfrm>
            <a:custGeom>
              <a:avLst/>
              <a:gdLst>
                <a:gd name="T0" fmla="*/ 791 w 3033"/>
                <a:gd name="T1" fmla="*/ 981 h 1949"/>
                <a:gd name="T2" fmla="*/ 796 w 3033"/>
                <a:gd name="T3" fmla="*/ 960 h 1949"/>
                <a:gd name="T4" fmla="*/ 798 w 3033"/>
                <a:gd name="T5" fmla="*/ 948 h 1949"/>
                <a:gd name="T6" fmla="*/ 798 w 3033"/>
                <a:gd name="T7" fmla="*/ 923 h 1949"/>
                <a:gd name="T8" fmla="*/ 797 w 3033"/>
                <a:gd name="T9" fmla="*/ 910 h 1949"/>
                <a:gd name="T10" fmla="*/ 794 w 3033"/>
                <a:gd name="T11" fmla="*/ 903 h 1949"/>
                <a:gd name="T12" fmla="*/ 788 w 3033"/>
                <a:gd name="T13" fmla="*/ 889 h 1949"/>
                <a:gd name="T14" fmla="*/ 772 w 3033"/>
                <a:gd name="T15" fmla="*/ 864 h 1949"/>
                <a:gd name="T16" fmla="*/ 768 w 3033"/>
                <a:gd name="T17" fmla="*/ 861 h 1949"/>
                <a:gd name="T18" fmla="*/ 734 w 3033"/>
                <a:gd name="T19" fmla="*/ 837 h 1949"/>
                <a:gd name="T20" fmla="*/ 541 w 3033"/>
                <a:gd name="T21" fmla="*/ 540 h 1949"/>
                <a:gd name="T22" fmla="*/ 790 w 3033"/>
                <a:gd name="T23" fmla="*/ 224 h 1949"/>
                <a:gd name="T24" fmla="*/ 870 w 3033"/>
                <a:gd name="T25" fmla="*/ 93 h 1949"/>
                <a:gd name="T26" fmla="*/ 739 w 3033"/>
                <a:gd name="T27" fmla="*/ 13 h 1949"/>
                <a:gd name="T28" fmla="*/ 325 w 3033"/>
                <a:gd name="T29" fmla="*/ 540 h 1949"/>
                <a:gd name="T30" fmla="*/ 465 w 3033"/>
                <a:gd name="T31" fmla="*/ 904 h 1949"/>
                <a:gd name="T32" fmla="*/ 0 w 3033"/>
                <a:gd name="T33" fmla="*/ 1673 h 1949"/>
                <a:gd name="T34" fmla="*/ 0 w 3033"/>
                <a:gd name="T35" fmla="*/ 1841 h 1949"/>
                <a:gd name="T36" fmla="*/ 108 w 3033"/>
                <a:gd name="T37" fmla="*/ 1949 h 1949"/>
                <a:gd name="T38" fmla="*/ 216 w 3033"/>
                <a:gd name="T39" fmla="*/ 1841 h 1949"/>
                <a:gd name="T40" fmla="*/ 216 w 3033"/>
                <a:gd name="T41" fmla="*/ 1673 h 1949"/>
                <a:gd name="T42" fmla="*/ 707 w 3033"/>
                <a:gd name="T43" fmla="*/ 1043 h 1949"/>
                <a:gd name="T44" fmla="*/ 791 w 3033"/>
                <a:gd name="T45" fmla="*/ 981 h 1949"/>
                <a:gd name="T46" fmla="*/ 2567 w 3033"/>
                <a:gd name="T47" fmla="*/ 904 h 1949"/>
                <a:gd name="T48" fmla="*/ 2708 w 3033"/>
                <a:gd name="T49" fmla="*/ 540 h 1949"/>
                <a:gd name="T50" fmla="*/ 2307 w 3033"/>
                <a:gd name="T51" fmla="*/ 17 h 1949"/>
                <a:gd name="T52" fmla="*/ 2174 w 3033"/>
                <a:gd name="T53" fmla="*/ 93 h 1949"/>
                <a:gd name="T54" fmla="*/ 2251 w 3033"/>
                <a:gd name="T55" fmla="*/ 226 h 1949"/>
                <a:gd name="T56" fmla="*/ 2491 w 3033"/>
                <a:gd name="T57" fmla="*/ 540 h 1949"/>
                <a:gd name="T58" fmla="*/ 2299 w 3033"/>
                <a:gd name="T59" fmla="*/ 837 h 1949"/>
                <a:gd name="T60" fmla="*/ 2264 w 3033"/>
                <a:gd name="T61" fmla="*/ 861 h 1949"/>
                <a:gd name="T62" fmla="*/ 2261 w 3033"/>
                <a:gd name="T63" fmla="*/ 864 h 1949"/>
                <a:gd name="T64" fmla="*/ 2245 w 3033"/>
                <a:gd name="T65" fmla="*/ 889 h 1949"/>
                <a:gd name="T66" fmla="*/ 2239 w 3033"/>
                <a:gd name="T67" fmla="*/ 903 h 1949"/>
                <a:gd name="T68" fmla="*/ 2236 w 3033"/>
                <a:gd name="T69" fmla="*/ 910 h 1949"/>
                <a:gd name="T70" fmla="*/ 2235 w 3033"/>
                <a:gd name="T71" fmla="*/ 923 h 1949"/>
                <a:gd name="T72" fmla="*/ 2234 w 3033"/>
                <a:gd name="T73" fmla="*/ 948 h 1949"/>
                <a:gd name="T74" fmla="*/ 2237 w 3033"/>
                <a:gd name="T75" fmla="*/ 960 h 1949"/>
                <a:gd name="T76" fmla="*/ 2242 w 3033"/>
                <a:gd name="T77" fmla="*/ 981 h 1949"/>
                <a:gd name="T78" fmla="*/ 2326 w 3033"/>
                <a:gd name="T79" fmla="*/ 1043 h 1949"/>
                <a:gd name="T80" fmla="*/ 2817 w 3033"/>
                <a:gd name="T81" fmla="*/ 1673 h 1949"/>
                <a:gd name="T82" fmla="*/ 2817 w 3033"/>
                <a:gd name="T83" fmla="*/ 1841 h 1949"/>
                <a:gd name="T84" fmla="*/ 2925 w 3033"/>
                <a:gd name="T85" fmla="*/ 1949 h 1949"/>
                <a:gd name="T86" fmla="*/ 3033 w 3033"/>
                <a:gd name="T87" fmla="*/ 1841 h 1949"/>
                <a:gd name="T88" fmla="*/ 3033 w 3033"/>
                <a:gd name="T89" fmla="*/ 1673 h 1949"/>
                <a:gd name="T90" fmla="*/ 2567 w 3033"/>
                <a:gd name="T91" fmla="*/ 904 h 1949"/>
                <a:gd name="T92" fmla="*/ 2567 w 3033"/>
                <a:gd name="T93" fmla="*/ 904 h 1949"/>
                <a:gd name="T94" fmla="*/ 2567 w 3033"/>
                <a:gd name="T95" fmla="*/ 90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33" h="1949">
                  <a:moveTo>
                    <a:pt x="791" y="981"/>
                  </a:moveTo>
                  <a:cubicBezTo>
                    <a:pt x="794" y="974"/>
                    <a:pt x="794" y="967"/>
                    <a:pt x="796" y="960"/>
                  </a:cubicBezTo>
                  <a:cubicBezTo>
                    <a:pt x="797" y="956"/>
                    <a:pt x="798" y="952"/>
                    <a:pt x="798" y="948"/>
                  </a:cubicBezTo>
                  <a:cubicBezTo>
                    <a:pt x="799" y="939"/>
                    <a:pt x="799" y="931"/>
                    <a:pt x="798" y="923"/>
                  </a:cubicBezTo>
                  <a:cubicBezTo>
                    <a:pt x="797" y="918"/>
                    <a:pt x="798" y="914"/>
                    <a:pt x="797" y="910"/>
                  </a:cubicBezTo>
                  <a:cubicBezTo>
                    <a:pt x="796" y="907"/>
                    <a:pt x="795" y="905"/>
                    <a:pt x="794" y="903"/>
                  </a:cubicBezTo>
                  <a:cubicBezTo>
                    <a:pt x="792" y="898"/>
                    <a:pt x="790" y="894"/>
                    <a:pt x="788" y="889"/>
                  </a:cubicBezTo>
                  <a:cubicBezTo>
                    <a:pt x="783" y="880"/>
                    <a:pt x="778" y="871"/>
                    <a:pt x="772" y="864"/>
                  </a:cubicBezTo>
                  <a:cubicBezTo>
                    <a:pt x="771" y="863"/>
                    <a:pt x="770" y="862"/>
                    <a:pt x="768" y="861"/>
                  </a:cubicBezTo>
                  <a:cubicBezTo>
                    <a:pt x="759" y="851"/>
                    <a:pt x="747" y="843"/>
                    <a:pt x="734" y="837"/>
                  </a:cubicBezTo>
                  <a:cubicBezTo>
                    <a:pt x="617" y="785"/>
                    <a:pt x="541" y="669"/>
                    <a:pt x="541" y="540"/>
                  </a:cubicBezTo>
                  <a:cubicBezTo>
                    <a:pt x="541" y="389"/>
                    <a:pt x="643" y="259"/>
                    <a:pt x="790" y="224"/>
                  </a:cubicBezTo>
                  <a:cubicBezTo>
                    <a:pt x="848" y="210"/>
                    <a:pt x="884" y="152"/>
                    <a:pt x="870" y="93"/>
                  </a:cubicBezTo>
                  <a:cubicBezTo>
                    <a:pt x="856" y="35"/>
                    <a:pt x="797" y="0"/>
                    <a:pt x="739" y="13"/>
                  </a:cubicBezTo>
                  <a:cubicBezTo>
                    <a:pt x="495" y="72"/>
                    <a:pt x="325" y="289"/>
                    <a:pt x="325" y="540"/>
                  </a:cubicBezTo>
                  <a:cubicBezTo>
                    <a:pt x="325" y="677"/>
                    <a:pt x="377" y="806"/>
                    <a:pt x="465" y="904"/>
                  </a:cubicBezTo>
                  <a:cubicBezTo>
                    <a:pt x="183" y="1050"/>
                    <a:pt x="0" y="1342"/>
                    <a:pt x="0" y="1673"/>
                  </a:cubicBezTo>
                  <a:cubicBezTo>
                    <a:pt x="0" y="1841"/>
                    <a:pt x="0" y="1841"/>
                    <a:pt x="0" y="1841"/>
                  </a:cubicBezTo>
                  <a:cubicBezTo>
                    <a:pt x="0" y="1900"/>
                    <a:pt x="48" y="1949"/>
                    <a:pt x="108" y="1949"/>
                  </a:cubicBezTo>
                  <a:cubicBezTo>
                    <a:pt x="168" y="1949"/>
                    <a:pt x="216" y="1900"/>
                    <a:pt x="216" y="1841"/>
                  </a:cubicBezTo>
                  <a:cubicBezTo>
                    <a:pt x="216" y="1673"/>
                    <a:pt x="216" y="1673"/>
                    <a:pt x="216" y="1673"/>
                  </a:cubicBezTo>
                  <a:cubicBezTo>
                    <a:pt x="216" y="1373"/>
                    <a:pt x="418" y="1116"/>
                    <a:pt x="707" y="1043"/>
                  </a:cubicBezTo>
                  <a:cubicBezTo>
                    <a:pt x="743" y="1038"/>
                    <a:pt x="776" y="1016"/>
                    <a:pt x="791" y="981"/>
                  </a:cubicBezTo>
                  <a:close/>
                  <a:moveTo>
                    <a:pt x="2567" y="904"/>
                  </a:moveTo>
                  <a:cubicBezTo>
                    <a:pt x="2656" y="806"/>
                    <a:pt x="2708" y="677"/>
                    <a:pt x="2708" y="540"/>
                  </a:cubicBezTo>
                  <a:cubicBezTo>
                    <a:pt x="2708" y="296"/>
                    <a:pt x="2543" y="80"/>
                    <a:pt x="2307" y="17"/>
                  </a:cubicBezTo>
                  <a:cubicBezTo>
                    <a:pt x="2250" y="1"/>
                    <a:pt x="2190" y="36"/>
                    <a:pt x="2174" y="93"/>
                  </a:cubicBezTo>
                  <a:cubicBezTo>
                    <a:pt x="2159" y="151"/>
                    <a:pt x="2193" y="211"/>
                    <a:pt x="2251" y="226"/>
                  </a:cubicBezTo>
                  <a:cubicBezTo>
                    <a:pt x="2393" y="264"/>
                    <a:pt x="2491" y="393"/>
                    <a:pt x="2491" y="540"/>
                  </a:cubicBezTo>
                  <a:cubicBezTo>
                    <a:pt x="2491" y="669"/>
                    <a:pt x="2416" y="785"/>
                    <a:pt x="2299" y="837"/>
                  </a:cubicBezTo>
                  <a:cubicBezTo>
                    <a:pt x="2286" y="843"/>
                    <a:pt x="2274" y="851"/>
                    <a:pt x="2264" y="861"/>
                  </a:cubicBezTo>
                  <a:cubicBezTo>
                    <a:pt x="2263" y="862"/>
                    <a:pt x="2262" y="863"/>
                    <a:pt x="2261" y="864"/>
                  </a:cubicBezTo>
                  <a:cubicBezTo>
                    <a:pt x="2255" y="871"/>
                    <a:pt x="2250" y="880"/>
                    <a:pt x="2245" y="889"/>
                  </a:cubicBezTo>
                  <a:cubicBezTo>
                    <a:pt x="2243" y="894"/>
                    <a:pt x="2240" y="898"/>
                    <a:pt x="2239" y="903"/>
                  </a:cubicBezTo>
                  <a:cubicBezTo>
                    <a:pt x="2238" y="905"/>
                    <a:pt x="2236" y="907"/>
                    <a:pt x="2236" y="910"/>
                  </a:cubicBezTo>
                  <a:cubicBezTo>
                    <a:pt x="2235" y="914"/>
                    <a:pt x="2236" y="918"/>
                    <a:pt x="2235" y="923"/>
                  </a:cubicBezTo>
                  <a:cubicBezTo>
                    <a:pt x="2234" y="931"/>
                    <a:pt x="2234" y="939"/>
                    <a:pt x="2234" y="948"/>
                  </a:cubicBezTo>
                  <a:cubicBezTo>
                    <a:pt x="2235" y="952"/>
                    <a:pt x="2236" y="956"/>
                    <a:pt x="2237" y="960"/>
                  </a:cubicBezTo>
                  <a:cubicBezTo>
                    <a:pt x="2239" y="967"/>
                    <a:pt x="2239" y="974"/>
                    <a:pt x="2242" y="981"/>
                  </a:cubicBezTo>
                  <a:cubicBezTo>
                    <a:pt x="2257" y="1016"/>
                    <a:pt x="2290" y="1038"/>
                    <a:pt x="2326" y="1043"/>
                  </a:cubicBezTo>
                  <a:cubicBezTo>
                    <a:pt x="2615" y="1116"/>
                    <a:pt x="2817" y="1373"/>
                    <a:pt x="2817" y="1673"/>
                  </a:cubicBezTo>
                  <a:cubicBezTo>
                    <a:pt x="2817" y="1841"/>
                    <a:pt x="2817" y="1841"/>
                    <a:pt x="2817" y="1841"/>
                  </a:cubicBezTo>
                  <a:cubicBezTo>
                    <a:pt x="2817" y="1900"/>
                    <a:pt x="2865" y="1949"/>
                    <a:pt x="2925" y="1949"/>
                  </a:cubicBezTo>
                  <a:cubicBezTo>
                    <a:pt x="2985" y="1949"/>
                    <a:pt x="3033" y="1900"/>
                    <a:pt x="3033" y="1841"/>
                  </a:cubicBezTo>
                  <a:cubicBezTo>
                    <a:pt x="3033" y="1673"/>
                    <a:pt x="3033" y="1673"/>
                    <a:pt x="3033" y="1673"/>
                  </a:cubicBezTo>
                  <a:cubicBezTo>
                    <a:pt x="3033" y="1342"/>
                    <a:pt x="2849" y="1050"/>
                    <a:pt x="2567" y="904"/>
                  </a:cubicBezTo>
                  <a:close/>
                  <a:moveTo>
                    <a:pt x="2567" y="904"/>
                  </a:moveTo>
                  <a:cubicBezTo>
                    <a:pt x="2567" y="904"/>
                    <a:pt x="2567" y="904"/>
                    <a:pt x="2567" y="90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2" name="Group 9"/>
          <p:cNvGrpSpPr>
            <a:grpSpLocks noChangeAspect="1"/>
          </p:cNvGrpSpPr>
          <p:nvPr/>
        </p:nvGrpSpPr>
        <p:grpSpPr bwMode="auto">
          <a:xfrm>
            <a:off x="9473438" y="354017"/>
            <a:ext cx="288385" cy="301757"/>
            <a:chOff x="3300" y="9"/>
            <a:chExt cx="1143" cy="1196"/>
          </a:xfrm>
          <a:solidFill>
            <a:schemeClr val="bg1"/>
          </a:solidFill>
        </p:grpSpPr>
        <p:sp>
          <p:nvSpPr>
            <p:cNvPr id="104" name="Freeform 10"/>
            <p:cNvSpPr>
              <a:spLocks noEditPoints="1"/>
            </p:cNvSpPr>
            <p:nvPr/>
          </p:nvSpPr>
          <p:spPr bwMode="auto">
            <a:xfrm>
              <a:off x="3567" y="9"/>
              <a:ext cx="626" cy="543"/>
            </a:xfrm>
            <a:custGeom>
              <a:avLst/>
              <a:gdLst>
                <a:gd name="T0" fmla="*/ 1556 w 1599"/>
                <a:gd name="T1" fmla="*/ 1218 h 1386"/>
                <a:gd name="T2" fmla="*/ 897 w 1599"/>
                <a:gd name="T3" fmla="*/ 75 h 1386"/>
                <a:gd name="T4" fmla="*/ 703 w 1599"/>
                <a:gd name="T5" fmla="*/ 75 h 1386"/>
                <a:gd name="T6" fmla="*/ 43 w 1599"/>
                <a:gd name="T7" fmla="*/ 1218 h 1386"/>
                <a:gd name="T8" fmla="*/ 140 w 1599"/>
                <a:gd name="T9" fmla="*/ 1386 h 1386"/>
                <a:gd name="T10" fmla="*/ 1459 w 1599"/>
                <a:gd name="T11" fmla="*/ 1386 h 1386"/>
                <a:gd name="T12" fmla="*/ 1556 w 1599"/>
                <a:gd name="T13" fmla="*/ 1218 h 1386"/>
                <a:gd name="T14" fmla="*/ 799 w 1599"/>
                <a:gd name="T15" fmla="*/ 1158 h 1386"/>
                <a:gd name="T16" fmla="*/ 704 w 1599"/>
                <a:gd name="T17" fmla="*/ 1062 h 1386"/>
                <a:gd name="T18" fmla="*/ 799 w 1599"/>
                <a:gd name="T19" fmla="*/ 967 h 1386"/>
                <a:gd name="T20" fmla="*/ 895 w 1599"/>
                <a:gd name="T21" fmla="*/ 1062 h 1386"/>
                <a:gd name="T22" fmla="*/ 799 w 1599"/>
                <a:gd name="T23" fmla="*/ 1158 h 1386"/>
                <a:gd name="T24" fmla="*/ 897 w 1599"/>
                <a:gd name="T25" fmla="*/ 799 h 1386"/>
                <a:gd name="T26" fmla="*/ 799 w 1599"/>
                <a:gd name="T27" fmla="*/ 897 h 1386"/>
                <a:gd name="T28" fmla="*/ 701 w 1599"/>
                <a:gd name="T29" fmla="*/ 799 h 1386"/>
                <a:gd name="T30" fmla="*/ 701 w 1599"/>
                <a:gd name="T31" fmla="*/ 398 h 1386"/>
                <a:gd name="T32" fmla="*/ 799 w 1599"/>
                <a:gd name="T33" fmla="*/ 300 h 1386"/>
                <a:gd name="T34" fmla="*/ 897 w 1599"/>
                <a:gd name="T35" fmla="*/ 398 h 1386"/>
                <a:gd name="T36" fmla="*/ 897 w 1599"/>
                <a:gd name="T37" fmla="*/ 799 h 1386"/>
                <a:gd name="T38" fmla="*/ 897 w 1599"/>
                <a:gd name="T39" fmla="*/ 799 h 1386"/>
                <a:gd name="T40" fmla="*/ 897 w 1599"/>
                <a:gd name="T41" fmla="*/ 799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9" h="1386">
                  <a:moveTo>
                    <a:pt x="1556" y="1218"/>
                  </a:moveTo>
                  <a:cubicBezTo>
                    <a:pt x="897" y="75"/>
                    <a:pt x="897" y="75"/>
                    <a:pt x="897" y="75"/>
                  </a:cubicBezTo>
                  <a:cubicBezTo>
                    <a:pt x="854" y="0"/>
                    <a:pt x="746" y="0"/>
                    <a:pt x="703" y="75"/>
                  </a:cubicBezTo>
                  <a:cubicBezTo>
                    <a:pt x="43" y="1218"/>
                    <a:pt x="43" y="1218"/>
                    <a:pt x="43" y="1218"/>
                  </a:cubicBezTo>
                  <a:cubicBezTo>
                    <a:pt x="0" y="1292"/>
                    <a:pt x="54" y="1386"/>
                    <a:pt x="140" y="1386"/>
                  </a:cubicBezTo>
                  <a:cubicBezTo>
                    <a:pt x="1459" y="1386"/>
                    <a:pt x="1459" y="1386"/>
                    <a:pt x="1459" y="1386"/>
                  </a:cubicBezTo>
                  <a:cubicBezTo>
                    <a:pt x="1545" y="1385"/>
                    <a:pt x="1599" y="1292"/>
                    <a:pt x="1556" y="1218"/>
                  </a:cubicBezTo>
                  <a:close/>
                  <a:moveTo>
                    <a:pt x="799" y="1158"/>
                  </a:moveTo>
                  <a:cubicBezTo>
                    <a:pt x="747" y="1158"/>
                    <a:pt x="704" y="1115"/>
                    <a:pt x="704" y="1062"/>
                  </a:cubicBezTo>
                  <a:cubicBezTo>
                    <a:pt x="704" y="1010"/>
                    <a:pt x="747" y="967"/>
                    <a:pt x="799" y="967"/>
                  </a:cubicBezTo>
                  <a:cubicBezTo>
                    <a:pt x="852" y="967"/>
                    <a:pt x="895" y="1010"/>
                    <a:pt x="895" y="1062"/>
                  </a:cubicBezTo>
                  <a:cubicBezTo>
                    <a:pt x="895" y="1115"/>
                    <a:pt x="852" y="1158"/>
                    <a:pt x="799" y="1158"/>
                  </a:cubicBezTo>
                  <a:close/>
                  <a:moveTo>
                    <a:pt x="897" y="799"/>
                  </a:moveTo>
                  <a:cubicBezTo>
                    <a:pt x="897" y="852"/>
                    <a:pt x="854" y="897"/>
                    <a:pt x="799" y="897"/>
                  </a:cubicBezTo>
                  <a:cubicBezTo>
                    <a:pt x="746" y="897"/>
                    <a:pt x="701" y="853"/>
                    <a:pt x="701" y="799"/>
                  </a:cubicBezTo>
                  <a:cubicBezTo>
                    <a:pt x="701" y="398"/>
                    <a:pt x="701" y="398"/>
                    <a:pt x="701" y="398"/>
                  </a:cubicBezTo>
                  <a:cubicBezTo>
                    <a:pt x="701" y="345"/>
                    <a:pt x="745" y="300"/>
                    <a:pt x="799" y="300"/>
                  </a:cubicBezTo>
                  <a:cubicBezTo>
                    <a:pt x="853" y="300"/>
                    <a:pt x="897" y="344"/>
                    <a:pt x="897" y="398"/>
                  </a:cubicBezTo>
                  <a:lnTo>
                    <a:pt x="897" y="799"/>
                  </a:lnTo>
                  <a:close/>
                  <a:moveTo>
                    <a:pt x="897" y="799"/>
                  </a:moveTo>
                  <a:cubicBezTo>
                    <a:pt x="897" y="799"/>
                    <a:pt x="897" y="799"/>
                    <a:pt x="897" y="79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
            <p:cNvSpPr>
              <a:spLocks noEditPoints="1"/>
            </p:cNvSpPr>
            <p:nvPr/>
          </p:nvSpPr>
          <p:spPr bwMode="auto">
            <a:xfrm>
              <a:off x="3300" y="482"/>
              <a:ext cx="1143" cy="723"/>
            </a:xfrm>
            <a:custGeom>
              <a:avLst/>
              <a:gdLst>
                <a:gd name="T0" fmla="*/ 2572 w 2922"/>
                <a:gd name="T1" fmla="*/ 223 h 1847"/>
                <a:gd name="T2" fmla="*/ 2459 w 2922"/>
                <a:gd name="T3" fmla="*/ 0 h 1847"/>
                <a:gd name="T4" fmla="*/ 2321 w 2922"/>
                <a:gd name="T5" fmla="*/ 145 h 1847"/>
                <a:gd name="T6" fmla="*/ 2131 w 2922"/>
                <a:gd name="T7" fmla="*/ 455 h 1847"/>
                <a:gd name="T8" fmla="*/ 569 w 2922"/>
                <a:gd name="T9" fmla="*/ 279 h 1847"/>
                <a:gd name="T10" fmla="*/ 658 w 2922"/>
                <a:gd name="T11" fmla="*/ 0 h 1847"/>
                <a:gd name="T12" fmla="*/ 388 w 2922"/>
                <a:gd name="T13" fmla="*/ 234 h 1847"/>
                <a:gd name="T14" fmla="*/ 76 w 2922"/>
                <a:gd name="T15" fmla="*/ 223 h 1847"/>
                <a:gd name="T16" fmla="*/ 0 w 2922"/>
                <a:gd name="T17" fmla="*/ 365 h 1847"/>
                <a:gd name="T18" fmla="*/ 180 w 2922"/>
                <a:gd name="T19" fmla="*/ 459 h 1847"/>
                <a:gd name="T20" fmla="*/ 90 w 2922"/>
                <a:gd name="T21" fmla="*/ 1120 h 1847"/>
                <a:gd name="T22" fmla="*/ 90 w 2922"/>
                <a:gd name="T23" fmla="*/ 1184 h 1847"/>
                <a:gd name="T24" fmla="*/ 226 w 2922"/>
                <a:gd name="T25" fmla="*/ 1847 h 1847"/>
                <a:gd name="T26" fmla="*/ 570 w 2922"/>
                <a:gd name="T27" fmla="*/ 1711 h 1847"/>
                <a:gd name="T28" fmla="*/ 2355 w 2922"/>
                <a:gd name="T29" fmla="*/ 1542 h 1847"/>
                <a:gd name="T30" fmla="*/ 2491 w 2922"/>
                <a:gd name="T31" fmla="*/ 1847 h 1847"/>
                <a:gd name="T32" fmla="*/ 2834 w 2922"/>
                <a:gd name="T33" fmla="*/ 1711 h 1847"/>
                <a:gd name="T34" fmla="*/ 2832 w 2922"/>
                <a:gd name="T35" fmla="*/ 1159 h 1847"/>
                <a:gd name="T36" fmla="*/ 2796 w 2922"/>
                <a:gd name="T37" fmla="*/ 682 h 1847"/>
                <a:gd name="T38" fmla="*/ 2846 w 2922"/>
                <a:gd name="T39" fmla="*/ 441 h 1847"/>
                <a:gd name="T40" fmla="*/ 2922 w 2922"/>
                <a:gd name="T41" fmla="*/ 299 h 1847"/>
                <a:gd name="T42" fmla="*/ 667 w 2922"/>
                <a:gd name="T43" fmla="*/ 1292 h 1847"/>
                <a:gd name="T44" fmla="*/ 667 w 2922"/>
                <a:gd name="T45" fmla="*/ 880 h 1847"/>
                <a:gd name="T46" fmla="*/ 667 w 2922"/>
                <a:gd name="T47" fmla="*/ 1292 h 1847"/>
                <a:gd name="T48" fmla="*/ 1756 w 2922"/>
                <a:gd name="T49" fmla="*/ 1201 h 1847"/>
                <a:gd name="T50" fmla="*/ 1117 w 2922"/>
                <a:gd name="T51" fmla="*/ 1140 h 1847"/>
                <a:gd name="T52" fmla="*/ 1178 w 2922"/>
                <a:gd name="T53" fmla="*/ 906 h 1847"/>
                <a:gd name="T54" fmla="*/ 1817 w 2922"/>
                <a:gd name="T55" fmla="*/ 968 h 1847"/>
                <a:gd name="T56" fmla="*/ 2258 w 2922"/>
                <a:gd name="T57" fmla="*/ 1292 h 1847"/>
                <a:gd name="T58" fmla="*/ 2258 w 2922"/>
                <a:gd name="T59" fmla="*/ 880 h 1847"/>
                <a:gd name="T60" fmla="*/ 2258 w 2922"/>
                <a:gd name="T61" fmla="*/ 1292 h 1847"/>
                <a:gd name="T62" fmla="*/ 2258 w 2922"/>
                <a:gd name="T63" fmla="*/ 1292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2" h="1847">
                  <a:moveTo>
                    <a:pt x="2846" y="223"/>
                  </a:moveTo>
                  <a:cubicBezTo>
                    <a:pt x="2572" y="223"/>
                    <a:pt x="2572" y="223"/>
                    <a:pt x="2572" y="223"/>
                  </a:cubicBezTo>
                  <a:cubicBezTo>
                    <a:pt x="2559" y="223"/>
                    <a:pt x="2547" y="227"/>
                    <a:pt x="2536" y="233"/>
                  </a:cubicBezTo>
                  <a:cubicBezTo>
                    <a:pt x="2459" y="0"/>
                    <a:pt x="2459" y="0"/>
                    <a:pt x="2459" y="0"/>
                  </a:cubicBezTo>
                  <a:cubicBezTo>
                    <a:pt x="2268" y="0"/>
                    <a:pt x="2268" y="0"/>
                    <a:pt x="2268" y="0"/>
                  </a:cubicBezTo>
                  <a:cubicBezTo>
                    <a:pt x="2321" y="145"/>
                    <a:pt x="2321" y="145"/>
                    <a:pt x="2321" y="145"/>
                  </a:cubicBezTo>
                  <a:cubicBezTo>
                    <a:pt x="2355" y="279"/>
                    <a:pt x="2355" y="279"/>
                    <a:pt x="2355" y="279"/>
                  </a:cubicBezTo>
                  <a:cubicBezTo>
                    <a:pt x="2348" y="377"/>
                    <a:pt x="2229" y="455"/>
                    <a:pt x="2131" y="455"/>
                  </a:cubicBezTo>
                  <a:cubicBezTo>
                    <a:pt x="793" y="455"/>
                    <a:pt x="793" y="455"/>
                    <a:pt x="793" y="455"/>
                  </a:cubicBezTo>
                  <a:cubicBezTo>
                    <a:pt x="695" y="455"/>
                    <a:pt x="577" y="377"/>
                    <a:pt x="569" y="279"/>
                  </a:cubicBezTo>
                  <a:cubicBezTo>
                    <a:pt x="603" y="145"/>
                    <a:pt x="603" y="145"/>
                    <a:pt x="603" y="145"/>
                  </a:cubicBezTo>
                  <a:cubicBezTo>
                    <a:pt x="658" y="0"/>
                    <a:pt x="658" y="0"/>
                    <a:pt x="658" y="0"/>
                  </a:cubicBezTo>
                  <a:cubicBezTo>
                    <a:pt x="465" y="0"/>
                    <a:pt x="465" y="0"/>
                    <a:pt x="465" y="0"/>
                  </a:cubicBezTo>
                  <a:cubicBezTo>
                    <a:pt x="388" y="234"/>
                    <a:pt x="388" y="234"/>
                    <a:pt x="388" y="234"/>
                  </a:cubicBezTo>
                  <a:cubicBezTo>
                    <a:pt x="377" y="227"/>
                    <a:pt x="364" y="223"/>
                    <a:pt x="350" y="223"/>
                  </a:cubicBezTo>
                  <a:cubicBezTo>
                    <a:pt x="76" y="223"/>
                    <a:pt x="76" y="223"/>
                    <a:pt x="76" y="223"/>
                  </a:cubicBezTo>
                  <a:cubicBezTo>
                    <a:pt x="34" y="223"/>
                    <a:pt x="0" y="257"/>
                    <a:pt x="0" y="299"/>
                  </a:cubicBezTo>
                  <a:cubicBezTo>
                    <a:pt x="0" y="365"/>
                    <a:pt x="0" y="365"/>
                    <a:pt x="0" y="365"/>
                  </a:cubicBezTo>
                  <a:cubicBezTo>
                    <a:pt x="0" y="407"/>
                    <a:pt x="34" y="441"/>
                    <a:pt x="76" y="441"/>
                  </a:cubicBezTo>
                  <a:cubicBezTo>
                    <a:pt x="180" y="459"/>
                    <a:pt x="180" y="459"/>
                    <a:pt x="180" y="459"/>
                  </a:cubicBezTo>
                  <a:cubicBezTo>
                    <a:pt x="147" y="523"/>
                    <a:pt x="128" y="596"/>
                    <a:pt x="128" y="681"/>
                  </a:cubicBezTo>
                  <a:cubicBezTo>
                    <a:pt x="90" y="1120"/>
                    <a:pt x="90" y="1120"/>
                    <a:pt x="90" y="1120"/>
                  </a:cubicBezTo>
                  <a:cubicBezTo>
                    <a:pt x="90" y="1133"/>
                    <a:pt x="91" y="1146"/>
                    <a:pt x="93" y="1159"/>
                  </a:cubicBezTo>
                  <a:cubicBezTo>
                    <a:pt x="91" y="1167"/>
                    <a:pt x="90" y="1175"/>
                    <a:pt x="90" y="1184"/>
                  </a:cubicBezTo>
                  <a:cubicBezTo>
                    <a:pt x="90" y="1711"/>
                    <a:pt x="90" y="1711"/>
                    <a:pt x="90" y="1711"/>
                  </a:cubicBezTo>
                  <a:cubicBezTo>
                    <a:pt x="90" y="1786"/>
                    <a:pt x="151" y="1847"/>
                    <a:pt x="226" y="1847"/>
                  </a:cubicBezTo>
                  <a:cubicBezTo>
                    <a:pt x="434" y="1847"/>
                    <a:pt x="434" y="1847"/>
                    <a:pt x="434" y="1847"/>
                  </a:cubicBezTo>
                  <a:cubicBezTo>
                    <a:pt x="509" y="1847"/>
                    <a:pt x="570" y="1786"/>
                    <a:pt x="570" y="1711"/>
                  </a:cubicBezTo>
                  <a:cubicBezTo>
                    <a:pt x="570" y="1542"/>
                    <a:pt x="570" y="1542"/>
                    <a:pt x="570" y="1542"/>
                  </a:cubicBezTo>
                  <a:cubicBezTo>
                    <a:pt x="2355" y="1542"/>
                    <a:pt x="2355" y="1542"/>
                    <a:pt x="2355" y="1542"/>
                  </a:cubicBezTo>
                  <a:cubicBezTo>
                    <a:pt x="2355" y="1711"/>
                    <a:pt x="2355" y="1711"/>
                    <a:pt x="2355" y="1711"/>
                  </a:cubicBezTo>
                  <a:cubicBezTo>
                    <a:pt x="2355" y="1786"/>
                    <a:pt x="2416" y="1847"/>
                    <a:pt x="2491" y="1847"/>
                  </a:cubicBezTo>
                  <a:cubicBezTo>
                    <a:pt x="2698" y="1847"/>
                    <a:pt x="2698" y="1847"/>
                    <a:pt x="2698" y="1847"/>
                  </a:cubicBezTo>
                  <a:cubicBezTo>
                    <a:pt x="2774" y="1847"/>
                    <a:pt x="2834" y="1786"/>
                    <a:pt x="2834" y="1711"/>
                  </a:cubicBezTo>
                  <a:cubicBezTo>
                    <a:pt x="2834" y="1184"/>
                    <a:pt x="2834" y="1184"/>
                    <a:pt x="2834" y="1184"/>
                  </a:cubicBezTo>
                  <a:cubicBezTo>
                    <a:pt x="2834" y="1175"/>
                    <a:pt x="2833" y="1167"/>
                    <a:pt x="2832" y="1159"/>
                  </a:cubicBezTo>
                  <a:cubicBezTo>
                    <a:pt x="2834" y="1146"/>
                    <a:pt x="2834" y="1133"/>
                    <a:pt x="2834" y="1120"/>
                  </a:cubicBezTo>
                  <a:cubicBezTo>
                    <a:pt x="2796" y="682"/>
                    <a:pt x="2796" y="682"/>
                    <a:pt x="2796" y="682"/>
                  </a:cubicBezTo>
                  <a:cubicBezTo>
                    <a:pt x="2796" y="596"/>
                    <a:pt x="2777" y="523"/>
                    <a:pt x="2745" y="459"/>
                  </a:cubicBezTo>
                  <a:cubicBezTo>
                    <a:pt x="2846" y="441"/>
                    <a:pt x="2846" y="441"/>
                    <a:pt x="2846" y="441"/>
                  </a:cubicBezTo>
                  <a:cubicBezTo>
                    <a:pt x="2888" y="441"/>
                    <a:pt x="2922" y="407"/>
                    <a:pt x="2922" y="365"/>
                  </a:cubicBezTo>
                  <a:cubicBezTo>
                    <a:pt x="2922" y="299"/>
                    <a:pt x="2922" y="299"/>
                    <a:pt x="2922" y="299"/>
                  </a:cubicBezTo>
                  <a:cubicBezTo>
                    <a:pt x="2922" y="257"/>
                    <a:pt x="2888" y="223"/>
                    <a:pt x="2846" y="223"/>
                  </a:cubicBezTo>
                  <a:close/>
                  <a:moveTo>
                    <a:pt x="667" y="1292"/>
                  </a:moveTo>
                  <a:cubicBezTo>
                    <a:pt x="553" y="1292"/>
                    <a:pt x="461" y="1199"/>
                    <a:pt x="461" y="1086"/>
                  </a:cubicBezTo>
                  <a:cubicBezTo>
                    <a:pt x="461" y="972"/>
                    <a:pt x="553" y="880"/>
                    <a:pt x="667" y="880"/>
                  </a:cubicBezTo>
                  <a:cubicBezTo>
                    <a:pt x="780" y="880"/>
                    <a:pt x="873" y="972"/>
                    <a:pt x="873" y="1086"/>
                  </a:cubicBezTo>
                  <a:cubicBezTo>
                    <a:pt x="873" y="1199"/>
                    <a:pt x="780" y="1292"/>
                    <a:pt x="667" y="1292"/>
                  </a:cubicBezTo>
                  <a:close/>
                  <a:moveTo>
                    <a:pt x="1817" y="1140"/>
                  </a:moveTo>
                  <a:cubicBezTo>
                    <a:pt x="1817" y="1174"/>
                    <a:pt x="1790" y="1201"/>
                    <a:pt x="1756" y="1201"/>
                  </a:cubicBezTo>
                  <a:cubicBezTo>
                    <a:pt x="1178" y="1201"/>
                    <a:pt x="1178" y="1201"/>
                    <a:pt x="1178" y="1201"/>
                  </a:cubicBezTo>
                  <a:cubicBezTo>
                    <a:pt x="1144" y="1201"/>
                    <a:pt x="1117" y="1174"/>
                    <a:pt x="1117" y="1140"/>
                  </a:cubicBezTo>
                  <a:cubicBezTo>
                    <a:pt x="1117" y="968"/>
                    <a:pt x="1117" y="968"/>
                    <a:pt x="1117" y="968"/>
                  </a:cubicBezTo>
                  <a:cubicBezTo>
                    <a:pt x="1117" y="934"/>
                    <a:pt x="1144" y="906"/>
                    <a:pt x="1178" y="906"/>
                  </a:cubicBezTo>
                  <a:cubicBezTo>
                    <a:pt x="1756" y="906"/>
                    <a:pt x="1756" y="906"/>
                    <a:pt x="1756" y="906"/>
                  </a:cubicBezTo>
                  <a:cubicBezTo>
                    <a:pt x="1790" y="906"/>
                    <a:pt x="1817" y="934"/>
                    <a:pt x="1817" y="968"/>
                  </a:cubicBezTo>
                  <a:lnTo>
                    <a:pt x="1817" y="1140"/>
                  </a:lnTo>
                  <a:close/>
                  <a:moveTo>
                    <a:pt x="2258" y="1292"/>
                  </a:moveTo>
                  <a:cubicBezTo>
                    <a:pt x="2144" y="1292"/>
                    <a:pt x="2052" y="1199"/>
                    <a:pt x="2052" y="1086"/>
                  </a:cubicBezTo>
                  <a:cubicBezTo>
                    <a:pt x="2052" y="972"/>
                    <a:pt x="2144" y="880"/>
                    <a:pt x="2258" y="880"/>
                  </a:cubicBezTo>
                  <a:cubicBezTo>
                    <a:pt x="2372" y="880"/>
                    <a:pt x="2464" y="972"/>
                    <a:pt x="2464" y="1086"/>
                  </a:cubicBezTo>
                  <a:cubicBezTo>
                    <a:pt x="2464" y="1199"/>
                    <a:pt x="2372" y="1292"/>
                    <a:pt x="2258" y="1292"/>
                  </a:cubicBezTo>
                  <a:close/>
                  <a:moveTo>
                    <a:pt x="2258" y="1292"/>
                  </a:moveTo>
                  <a:cubicBezTo>
                    <a:pt x="2258" y="1292"/>
                    <a:pt x="2258" y="1292"/>
                    <a:pt x="2258" y="12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9" name="Freeform 15"/>
          <p:cNvSpPr>
            <a:spLocks noEditPoints="1"/>
          </p:cNvSpPr>
          <p:nvPr/>
        </p:nvSpPr>
        <p:spPr bwMode="auto">
          <a:xfrm>
            <a:off x="11080593" y="382163"/>
            <a:ext cx="215005" cy="272339"/>
          </a:xfrm>
          <a:custGeom>
            <a:avLst/>
            <a:gdLst>
              <a:gd name="T0" fmla="*/ 2478 w 2620"/>
              <a:gd name="T1" fmla="*/ 1952 h 3319"/>
              <a:gd name="T2" fmla="*/ 2478 w 2620"/>
              <a:gd name="T3" fmla="*/ 1952 h 3319"/>
              <a:gd name="T4" fmla="*/ 2432 w 2620"/>
              <a:gd name="T5" fmla="*/ 1569 h 3319"/>
              <a:gd name="T6" fmla="*/ 2336 w 2620"/>
              <a:gd name="T7" fmla="*/ 2866 h 3319"/>
              <a:gd name="T8" fmla="*/ 2240 w 2620"/>
              <a:gd name="T9" fmla="*/ 2771 h 3319"/>
              <a:gd name="T10" fmla="*/ 2197 w 2620"/>
              <a:gd name="T11" fmla="*/ 1996 h 3319"/>
              <a:gd name="T12" fmla="*/ 2101 w 2620"/>
              <a:gd name="T13" fmla="*/ 2866 h 3319"/>
              <a:gd name="T14" fmla="*/ 2005 w 2620"/>
              <a:gd name="T15" fmla="*/ 1571 h 3319"/>
              <a:gd name="T16" fmla="*/ 1967 w 2620"/>
              <a:gd name="T17" fmla="*/ 1369 h 3319"/>
              <a:gd name="T18" fmla="*/ 2141 w 2620"/>
              <a:gd name="T19" fmla="*/ 1358 h 3319"/>
              <a:gd name="T20" fmla="*/ 2297 w 2620"/>
              <a:gd name="T21" fmla="*/ 1358 h 3319"/>
              <a:gd name="T22" fmla="*/ 2620 w 2620"/>
              <a:gd name="T23" fmla="*/ 1540 h 3319"/>
              <a:gd name="T24" fmla="*/ 2549 w 2620"/>
              <a:gd name="T25" fmla="*/ 2023 h 3319"/>
              <a:gd name="T26" fmla="*/ 2061 w 2620"/>
              <a:gd name="T27" fmla="*/ 1137 h 3319"/>
              <a:gd name="T28" fmla="*/ 2398 w 2620"/>
              <a:gd name="T29" fmla="*/ 1137 h 3319"/>
              <a:gd name="T30" fmla="*/ 1626 w 2620"/>
              <a:gd name="T31" fmla="*/ 3176 h 3319"/>
              <a:gd name="T32" fmla="*/ 1339 w 2620"/>
              <a:gd name="T33" fmla="*/ 3178 h 3319"/>
              <a:gd name="T34" fmla="*/ 1338 w 2620"/>
              <a:gd name="T35" fmla="*/ 2128 h 3319"/>
              <a:gd name="T36" fmla="*/ 1626 w 2620"/>
              <a:gd name="T37" fmla="*/ 1391 h 3319"/>
              <a:gd name="T38" fmla="*/ 1695 w 2620"/>
              <a:gd name="T39" fmla="*/ 1367 h 3319"/>
              <a:gd name="T40" fmla="*/ 1707 w 2620"/>
              <a:gd name="T41" fmla="*/ 1077 h 3319"/>
              <a:gd name="T42" fmla="*/ 1626 w 2620"/>
              <a:gd name="T43" fmla="*/ 1722 h 3319"/>
              <a:gd name="T44" fmla="*/ 1363 w 2620"/>
              <a:gd name="T45" fmla="*/ 1876 h 3319"/>
              <a:gd name="T46" fmla="*/ 1181 w 2620"/>
              <a:gd name="T47" fmla="*/ 1823 h 3319"/>
              <a:gd name="T48" fmla="*/ 1668 w 2620"/>
              <a:gd name="T49" fmla="*/ 299 h 3319"/>
              <a:gd name="T50" fmla="*/ 1363 w 2620"/>
              <a:gd name="T51" fmla="*/ 1876 h 3319"/>
              <a:gd name="T52" fmla="*/ 108 w 2620"/>
              <a:gd name="T53" fmla="*/ 781 h 3319"/>
              <a:gd name="T54" fmla="*/ 33 w 2620"/>
              <a:gd name="T55" fmla="*/ 458 h 3319"/>
              <a:gd name="T56" fmla="*/ 1466 w 2620"/>
              <a:gd name="T57" fmla="*/ 415 h 3319"/>
              <a:gd name="T58" fmla="*/ 694 w 2620"/>
              <a:gd name="T59" fmla="*/ 1022 h 3319"/>
              <a:gd name="T60" fmla="*/ 237 w 2620"/>
              <a:gd name="T61" fmla="*/ 1080 h 3319"/>
              <a:gd name="T62" fmla="*/ 564 w 2620"/>
              <a:gd name="T63" fmla="*/ 1129 h 3319"/>
              <a:gd name="T64" fmla="*/ 227 w 2620"/>
              <a:gd name="T65" fmla="*/ 1129 h 3319"/>
              <a:gd name="T66" fmla="*/ 327 w 2620"/>
              <a:gd name="T67" fmla="*/ 1351 h 3319"/>
              <a:gd name="T68" fmla="*/ 483 w 2620"/>
              <a:gd name="T69" fmla="*/ 1351 h 3319"/>
              <a:gd name="T70" fmla="*/ 657 w 2620"/>
              <a:gd name="T71" fmla="*/ 1361 h 3319"/>
              <a:gd name="T72" fmla="*/ 619 w 2620"/>
              <a:gd name="T73" fmla="*/ 1563 h 3319"/>
              <a:gd name="T74" fmla="*/ 523 w 2620"/>
              <a:gd name="T75" fmla="*/ 2858 h 3319"/>
              <a:gd name="T76" fmla="*/ 428 w 2620"/>
              <a:gd name="T77" fmla="*/ 1988 h 3319"/>
              <a:gd name="T78" fmla="*/ 384 w 2620"/>
              <a:gd name="T79" fmla="*/ 2764 h 3319"/>
              <a:gd name="T80" fmla="*/ 288 w 2620"/>
              <a:gd name="T81" fmla="*/ 2858 h 3319"/>
              <a:gd name="T82" fmla="*/ 193 w 2620"/>
              <a:gd name="T83" fmla="*/ 1561 h 3319"/>
              <a:gd name="T84" fmla="*/ 147 w 2620"/>
              <a:gd name="T85" fmla="*/ 1944 h 3319"/>
              <a:gd name="T86" fmla="*/ 147 w 2620"/>
              <a:gd name="T87" fmla="*/ 1945 h 3319"/>
              <a:gd name="T88" fmla="*/ 5 w 2620"/>
              <a:gd name="T89" fmla="*/ 1945 h 3319"/>
              <a:gd name="T90" fmla="*/ 234 w 2620"/>
              <a:gd name="T91" fmla="*/ 1351 h 3319"/>
              <a:gd name="T92" fmla="*/ 1155 w 2620"/>
              <a:gd name="T93" fmla="*/ 1362 h 3319"/>
              <a:gd name="T94" fmla="*/ 1092 w 2620"/>
              <a:gd name="T95" fmla="*/ 2065 h 3319"/>
              <a:gd name="T96" fmla="*/ 1274 w 2620"/>
              <a:gd name="T97" fmla="*/ 3175 h 3319"/>
              <a:gd name="T98" fmla="*/ 985 w 2620"/>
              <a:gd name="T99" fmla="*/ 3175 h 3319"/>
              <a:gd name="T100" fmla="*/ 942 w 2620"/>
              <a:gd name="T101" fmla="*/ 1829 h 3319"/>
              <a:gd name="T102" fmla="*/ 942 w 2620"/>
              <a:gd name="T103" fmla="*/ 1824 h 3319"/>
              <a:gd name="T104" fmla="*/ 842 w 2620"/>
              <a:gd name="T105" fmla="*/ 1100 h 3319"/>
              <a:gd name="T106" fmla="*/ 985 w 2620"/>
              <a:gd name="T107" fmla="*/ 1370 h 3319"/>
              <a:gd name="T108" fmla="*/ 985 w 2620"/>
              <a:gd name="T109" fmla="*/ 1455 h 3319"/>
              <a:gd name="T110" fmla="*/ 985 w 2620"/>
              <a:gd name="T111" fmla="*/ 1455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20" h="3319">
                <a:moveTo>
                  <a:pt x="2549" y="2023"/>
                </a:moveTo>
                <a:cubicBezTo>
                  <a:pt x="2509" y="2023"/>
                  <a:pt x="2478" y="1991"/>
                  <a:pt x="2478" y="1952"/>
                </a:cubicBezTo>
                <a:cubicBezTo>
                  <a:pt x="2478" y="1952"/>
                  <a:pt x="2478" y="1952"/>
                  <a:pt x="2478" y="1952"/>
                </a:cubicBezTo>
                <a:cubicBezTo>
                  <a:pt x="2478" y="1952"/>
                  <a:pt x="2478" y="1952"/>
                  <a:pt x="2478" y="1952"/>
                </a:cubicBezTo>
                <a:cubicBezTo>
                  <a:pt x="2478" y="1569"/>
                  <a:pt x="2478" y="1569"/>
                  <a:pt x="2478" y="1569"/>
                </a:cubicBezTo>
                <a:cubicBezTo>
                  <a:pt x="2432" y="1569"/>
                  <a:pt x="2432" y="1569"/>
                  <a:pt x="2432" y="1569"/>
                </a:cubicBezTo>
                <a:cubicBezTo>
                  <a:pt x="2432" y="2771"/>
                  <a:pt x="2432" y="2771"/>
                  <a:pt x="2432" y="2771"/>
                </a:cubicBezTo>
                <a:cubicBezTo>
                  <a:pt x="2432" y="2823"/>
                  <a:pt x="2389" y="2866"/>
                  <a:pt x="2336" y="2866"/>
                </a:cubicBezTo>
                <a:cubicBezTo>
                  <a:pt x="2284" y="2866"/>
                  <a:pt x="2241" y="2824"/>
                  <a:pt x="2241" y="2772"/>
                </a:cubicBezTo>
                <a:cubicBezTo>
                  <a:pt x="2240" y="2771"/>
                  <a:pt x="2240" y="2771"/>
                  <a:pt x="2240" y="2771"/>
                </a:cubicBezTo>
                <a:cubicBezTo>
                  <a:pt x="2240" y="1996"/>
                  <a:pt x="2240" y="1996"/>
                  <a:pt x="2240" y="1996"/>
                </a:cubicBezTo>
                <a:cubicBezTo>
                  <a:pt x="2197" y="1996"/>
                  <a:pt x="2197" y="1996"/>
                  <a:pt x="2197" y="1996"/>
                </a:cubicBezTo>
                <a:cubicBezTo>
                  <a:pt x="2197" y="2771"/>
                  <a:pt x="2197" y="2771"/>
                  <a:pt x="2197" y="2771"/>
                </a:cubicBezTo>
                <a:cubicBezTo>
                  <a:pt x="2197" y="2823"/>
                  <a:pt x="2154" y="2866"/>
                  <a:pt x="2101" y="2866"/>
                </a:cubicBezTo>
                <a:cubicBezTo>
                  <a:pt x="2048" y="2866"/>
                  <a:pt x="2005" y="2823"/>
                  <a:pt x="2005" y="2771"/>
                </a:cubicBezTo>
                <a:cubicBezTo>
                  <a:pt x="2005" y="1571"/>
                  <a:pt x="2005" y="1571"/>
                  <a:pt x="2005" y="1571"/>
                </a:cubicBezTo>
                <a:cubicBezTo>
                  <a:pt x="1967" y="1571"/>
                  <a:pt x="1967" y="1571"/>
                  <a:pt x="1967" y="1571"/>
                </a:cubicBezTo>
                <a:cubicBezTo>
                  <a:pt x="1967" y="1369"/>
                  <a:pt x="1967" y="1369"/>
                  <a:pt x="1967" y="1369"/>
                </a:cubicBezTo>
                <a:cubicBezTo>
                  <a:pt x="1992" y="1363"/>
                  <a:pt x="2019" y="1359"/>
                  <a:pt x="2052" y="1358"/>
                </a:cubicBezTo>
                <a:cubicBezTo>
                  <a:pt x="2141" y="1358"/>
                  <a:pt x="2141" y="1358"/>
                  <a:pt x="2141" y="1358"/>
                </a:cubicBezTo>
                <a:cubicBezTo>
                  <a:pt x="2219" y="1486"/>
                  <a:pt x="2219" y="1486"/>
                  <a:pt x="2219" y="1486"/>
                </a:cubicBezTo>
                <a:cubicBezTo>
                  <a:pt x="2297" y="1358"/>
                  <a:pt x="2297" y="1358"/>
                  <a:pt x="2297" y="1358"/>
                </a:cubicBezTo>
                <a:cubicBezTo>
                  <a:pt x="2390" y="1358"/>
                  <a:pt x="2390" y="1358"/>
                  <a:pt x="2390" y="1358"/>
                </a:cubicBezTo>
                <a:cubicBezTo>
                  <a:pt x="2390" y="1358"/>
                  <a:pt x="2604" y="1356"/>
                  <a:pt x="2620" y="1540"/>
                </a:cubicBezTo>
                <a:cubicBezTo>
                  <a:pt x="2620" y="1952"/>
                  <a:pt x="2620" y="1952"/>
                  <a:pt x="2620" y="1952"/>
                </a:cubicBezTo>
                <a:cubicBezTo>
                  <a:pt x="2620" y="1991"/>
                  <a:pt x="2588" y="2023"/>
                  <a:pt x="2549" y="2023"/>
                </a:cubicBezTo>
                <a:close/>
                <a:moveTo>
                  <a:pt x="2229" y="1305"/>
                </a:moveTo>
                <a:cubicBezTo>
                  <a:pt x="2136" y="1305"/>
                  <a:pt x="2061" y="1229"/>
                  <a:pt x="2061" y="1137"/>
                </a:cubicBezTo>
                <a:cubicBezTo>
                  <a:pt x="2061" y="1044"/>
                  <a:pt x="2136" y="970"/>
                  <a:pt x="2229" y="970"/>
                </a:cubicBezTo>
                <a:cubicBezTo>
                  <a:pt x="2322" y="970"/>
                  <a:pt x="2398" y="1044"/>
                  <a:pt x="2398" y="1137"/>
                </a:cubicBezTo>
                <a:cubicBezTo>
                  <a:pt x="2398" y="1229"/>
                  <a:pt x="2322" y="1305"/>
                  <a:pt x="2229" y="1305"/>
                </a:cubicBezTo>
                <a:close/>
                <a:moveTo>
                  <a:pt x="1626" y="3176"/>
                </a:moveTo>
                <a:cubicBezTo>
                  <a:pt x="1626" y="3255"/>
                  <a:pt x="1562" y="3319"/>
                  <a:pt x="1483" y="3319"/>
                </a:cubicBezTo>
                <a:cubicBezTo>
                  <a:pt x="1404" y="3319"/>
                  <a:pt x="1340" y="3256"/>
                  <a:pt x="1339" y="3178"/>
                </a:cubicBezTo>
                <a:cubicBezTo>
                  <a:pt x="1338" y="3176"/>
                  <a:pt x="1338" y="3176"/>
                  <a:pt x="1338" y="3176"/>
                </a:cubicBezTo>
                <a:cubicBezTo>
                  <a:pt x="1338" y="2128"/>
                  <a:pt x="1338" y="2128"/>
                  <a:pt x="1338" y="2128"/>
                </a:cubicBezTo>
                <a:cubicBezTo>
                  <a:pt x="1391" y="2131"/>
                  <a:pt x="1442" y="2098"/>
                  <a:pt x="1456" y="2042"/>
                </a:cubicBezTo>
                <a:cubicBezTo>
                  <a:pt x="1626" y="1391"/>
                  <a:pt x="1626" y="1391"/>
                  <a:pt x="1626" y="1391"/>
                </a:cubicBezTo>
                <a:cubicBezTo>
                  <a:pt x="1626" y="1434"/>
                  <a:pt x="1626" y="1434"/>
                  <a:pt x="1626" y="1434"/>
                </a:cubicBezTo>
                <a:cubicBezTo>
                  <a:pt x="1695" y="1367"/>
                  <a:pt x="1695" y="1367"/>
                  <a:pt x="1695" y="1367"/>
                </a:cubicBezTo>
                <a:cubicBezTo>
                  <a:pt x="1632" y="1367"/>
                  <a:pt x="1632" y="1367"/>
                  <a:pt x="1632" y="1367"/>
                </a:cubicBezTo>
                <a:cubicBezTo>
                  <a:pt x="1707" y="1077"/>
                  <a:pt x="1707" y="1077"/>
                  <a:pt x="1707" y="1077"/>
                </a:cubicBezTo>
                <a:cubicBezTo>
                  <a:pt x="1797" y="1107"/>
                  <a:pt x="1897" y="1173"/>
                  <a:pt x="1909" y="1323"/>
                </a:cubicBezTo>
                <a:cubicBezTo>
                  <a:pt x="1626" y="1722"/>
                  <a:pt x="1626" y="1722"/>
                  <a:pt x="1626" y="1722"/>
                </a:cubicBezTo>
                <a:lnTo>
                  <a:pt x="1626" y="3176"/>
                </a:lnTo>
                <a:close/>
                <a:moveTo>
                  <a:pt x="1363" y="1876"/>
                </a:moveTo>
                <a:cubicBezTo>
                  <a:pt x="1349" y="1929"/>
                  <a:pt x="1298" y="1963"/>
                  <a:pt x="1246" y="1948"/>
                </a:cubicBezTo>
                <a:cubicBezTo>
                  <a:pt x="1195" y="1934"/>
                  <a:pt x="1167" y="1881"/>
                  <a:pt x="1181" y="1823"/>
                </a:cubicBezTo>
                <a:cubicBezTo>
                  <a:pt x="1551" y="371"/>
                  <a:pt x="1551" y="371"/>
                  <a:pt x="1551" y="371"/>
                </a:cubicBezTo>
                <a:cubicBezTo>
                  <a:pt x="1565" y="318"/>
                  <a:pt x="1616" y="285"/>
                  <a:pt x="1668" y="299"/>
                </a:cubicBezTo>
                <a:cubicBezTo>
                  <a:pt x="1719" y="313"/>
                  <a:pt x="1747" y="366"/>
                  <a:pt x="1733" y="420"/>
                </a:cubicBezTo>
                <a:lnTo>
                  <a:pt x="1363" y="1876"/>
                </a:lnTo>
                <a:close/>
                <a:moveTo>
                  <a:pt x="694" y="1022"/>
                </a:moveTo>
                <a:cubicBezTo>
                  <a:pt x="408" y="1100"/>
                  <a:pt x="178" y="916"/>
                  <a:pt x="108" y="781"/>
                </a:cubicBezTo>
                <a:cubicBezTo>
                  <a:pt x="61" y="694"/>
                  <a:pt x="24" y="555"/>
                  <a:pt x="5" y="473"/>
                </a:cubicBezTo>
                <a:cubicBezTo>
                  <a:pt x="0" y="458"/>
                  <a:pt x="24" y="448"/>
                  <a:pt x="33" y="458"/>
                </a:cubicBezTo>
                <a:cubicBezTo>
                  <a:pt x="202" y="680"/>
                  <a:pt x="450" y="502"/>
                  <a:pt x="815" y="260"/>
                </a:cubicBezTo>
                <a:cubicBezTo>
                  <a:pt x="1209" y="0"/>
                  <a:pt x="1443" y="371"/>
                  <a:pt x="1466" y="415"/>
                </a:cubicBezTo>
                <a:cubicBezTo>
                  <a:pt x="1448" y="482"/>
                  <a:pt x="1227" y="1312"/>
                  <a:pt x="1227" y="1312"/>
                </a:cubicBezTo>
                <a:cubicBezTo>
                  <a:pt x="1148" y="1061"/>
                  <a:pt x="956" y="950"/>
                  <a:pt x="694" y="1022"/>
                </a:cubicBezTo>
                <a:close/>
                <a:moveTo>
                  <a:pt x="227" y="1129"/>
                </a:moveTo>
                <a:cubicBezTo>
                  <a:pt x="227" y="1112"/>
                  <a:pt x="232" y="1096"/>
                  <a:pt x="237" y="1080"/>
                </a:cubicBezTo>
                <a:cubicBezTo>
                  <a:pt x="329" y="1123"/>
                  <a:pt x="440" y="1144"/>
                  <a:pt x="563" y="1123"/>
                </a:cubicBezTo>
                <a:cubicBezTo>
                  <a:pt x="563" y="1125"/>
                  <a:pt x="564" y="1127"/>
                  <a:pt x="564" y="1129"/>
                </a:cubicBezTo>
                <a:cubicBezTo>
                  <a:pt x="564" y="1222"/>
                  <a:pt x="488" y="1297"/>
                  <a:pt x="395" y="1297"/>
                </a:cubicBezTo>
                <a:cubicBezTo>
                  <a:pt x="302" y="1297"/>
                  <a:pt x="227" y="1222"/>
                  <a:pt x="227" y="1129"/>
                </a:cubicBezTo>
                <a:close/>
                <a:moveTo>
                  <a:pt x="234" y="1351"/>
                </a:moveTo>
                <a:cubicBezTo>
                  <a:pt x="327" y="1351"/>
                  <a:pt x="327" y="1351"/>
                  <a:pt x="327" y="1351"/>
                </a:cubicBezTo>
                <a:cubicBezTo>
                  <a:pt x="405" y="1478"/>
                  <a:pt x="405" y="1478"/>
                  <a:pt x="405" y="1478"/>
                </a:cubicBezTo>
                <a:cubicBezTo>
                  <a:pt x="483" y="1351"/>
                  <a:pt x="483" y="1351"/>
                  <a:pt x="483" y="1351"/>
                </a:cubicBezTo>
                <a:cubicBezTo>
                  <a:pt x="572" y="1351"/>
                  <a:pt x="572" y="1351"/>
                  <a:pt x="572" y="1351"/>
                </a:cubicBezTo>
                <a:cubicBezTo>
                  <a:pt x="605" y="1352"/>
                  <a:pt x="633" y="1355"/>
                  <a:pt x="657" y="1361"/>
                </a:cubicBezTo>
                <a:cubicBezTo>
                  <a:pt x="657" y="1563"/>
                  <a:pt x="657" y="1563"/>
                  <a:pt x="657" y="1563"/>
                </a:cubicBezTo>
                <a:cubicBezTo>
                  <a:pt x="619" y="1563"/>
                  <a:pt x="619" y="1563"/>
                  <a:pt x="619" y="1563"/>
                </a:cubicBezTo>
                <a:cubicBezTo>
                  <a:pt x="619" y="2763"/>
                  <a:pt x="619" y="2763"/>
                  <a:pt x="619" y="2763"/>
                </a:cubicBezTo>
                <a:cubicBezTo>
                  <a:pt x="619" y="2816"/>
                  <a:pt x="577" y="2858"/>
                  <a:pt x="523" y="2858"/>
                </a:cubicBezTo>
                <a:cubicBezTo>
                  <a:pt x="471" y="2858"/>
                  <a:pt x="427" y="2816"/>
                  <a:pt x="427" y="2763"/>
                </a:cubicBezTo>
                <a:cubicBezTo>
                  <a:pt x="428" y="1988"/>
                  <a:pt x="428" y="1988"/>
                  <a:pt x="428" y="1988"/>
                </a:cubicBezTo>
                <a:cubicBezTo>
                  <a:pt x="384" y="1988"/>
                  <a:pt x="384" y="1988"/>
                  <a:pt x="384" y="1988"/>
                </a:cubicBezTo>
                <a:cubicBezTo>
                  <a:pt x="384" y="2764"/>
                  <a:pt x="384" y="2764"/>
                  <a:pt x="384" y="2764"/>
                </a:cubicBezTo>
                <a:cubicBezTo>
                  <a:pt x="384" y="2764"/>
                  <a:pt x="384" y="2764"/>
                  <a:pt x="384" y="2764"/>
                </a:cubicBezTo>
                <a:cubicBezTo>
                  <a:pt x="383" y="2816"/>
                  <a:pt x="341" y="2858"/>
                  <a:pt x="288" y="2858"/>
                </a:cubicBezTo>
                <a:cubicBezTo>
                  <a:pt x="235" y="2858"/>
                  <a:pt x="193" y="2816"/>
                  <a:pt x="193" y="2764"/>
                </a:cubicBezTo>
                <a:cubicBezTo>
                  <a:pt x="193" y="1561"/>
                  <a:pt x="193" y="1561"/>
                  <a:pt x="193" y="1561"/>
                </a:cubicBezTo>
                <a:cubicBezTo>
                  <a:pt x="147" y="1561"/>
                  <a:pt x="147" y="1561"/>
                  <a:pt x="147" y="1561"/>
                </a:cubicBezTo>
                <a:cubicBezTo>
                  <a:pt x="147" y="1944"/>
                  <a:pt x="147" y="1944"/>
                  <a:pt x="147" y="1944"/>
                </a:cubicBezTo>
                <a:cubicBezTo>
                  <a:pt x="147" y="1944"/>
                  <a:pt x="147" y="1944"/>
                  <a:pt x="147" y="1944"/>
                </a:cubicBezTo>
                <a:cubicBezTo>
                  <a:pt x="147" y="1945"/>
                  <a:pt x="147" y="1945"/>
                  <a:pt x="147" y="1945"/>
                </a:cubicBezTo>
                <a:cubicBezTo>
                  <a:pt x="147" y="1983"/>
                  <a:pt x="115" y="2015"/>
                  <a:pt x="76" y="2015"/>
                </a:cubicBezTo>
                <a:cubicBezTo>
                  <a:pt x="36" y="2015"/>
                  <a:pt x="5" y="1984"/>
                  <a:pt x="5" y="1945"/>
                </a:cubicBezTo>
                <a:cubicBezTo>
                  <a:pt x="5" y="1532"/>
                  <a:pt x="5" y="1532"/>
                  <a:pt x="5" y="1532"/>
                </a:cubicBezTo>
                <a:cubicBezTo>
                  <a:pt x="20" y="1348"/>
                  <a:pt x="234" y="1351"/>
                  <a:pt x="234" y="1351"/>
                </a:cubicBezTo>
                <a:close/>
                <a:moveTo>
                  <a:pt x="842" y="1100"/>
                </a:moveTo>
                <a:cubicBezTo>
                  <a:pt x="984" y="1123"/>
                  <a:pt x="1092" y="1213"/>
                  <a:pt x="1155" y="1362"/>
                </a:cubicBezTo>
                <a:cubicBezTo>
                  <a:pt x="1010" y="1919"/>
                  <a:pt x="1010" y="1919"/>
                  <a:pt x="1010" y="1919"/>
                </a:cubicBezTo>
                <a:cubicBezTo>
                  <a:pt x="993" y="1983"/>
                  <a:pt x="1030" y="2048"/>
                  <a:pt x="1092" y="2065"/>
                </a:cubicBezTo>
                <a:cubicBezTo>
                  <a:pt x="1273" y="2115"/>
                  <a:pt x="1273" y="2115"/>
                  <a:pt x="1273" y="2115"/>
                </a:cubicBezTo>
                <a:cubicBezTo>
                  <a:pt x="1274" y="3175"/>
                  <a:pt x="1274" y="3175"/>
                  <a:pt x="1274" y="3175"/>
                </a:cubicBezTo>
                <a:cubicBezTo>
                  <a:pt x="1274" y="3254"/>
                  <a:pt x="1209" y="3319"/>
                  <a:pt x="1129" y="3319"/>
                </a:cubicBezTo>
                <a:cubicBezTo>
                  <a:pt x="1049" y="3319"/>
                  <a:pt x="985" y="3254"/>
                  <a:pt x="985" y="3175"/>
                </a:cubicBezTo>
                <a:cubicBezTo>
                  <a:pt x="985" y="1880"/>
                  <a:pt x="985" y="1880"/>
                  <a:pt x="985" y="1880"/>
                </a:cubicBezTo>
                <a:cubicBezTo>
                  <a:pt x="960" y="1865"/>
                  <a:pt x="942" y="1848"/>
                  <a:pt x="942" y="1829"/>
                </a:cubicBezTo>
                <a:cubicBezTo>
                  <a:pt x="942" y="1827"/>
                  <a:pt x="942" y="1826"/>
                  <a:pt x="942" y="1824"/>
                </a:cubicBezTo>
                <a:cubicBezTo>
                  <a:pt x="942" y="1824"/>
                  <a:pt x="942" y="1824"/>
                  <a:pt x="942" y="1824"/>
                </a:cubicBezTo>
                <a:cubicBezTo>
                  <a:pt x="704" y="1323"/>
                  <a:pt x="704" y="1323"/>
                  <a:pt x="704" y="1323"/>
                </a:cubicBezTo>
                <a:cubicBezTo>
                  <a:pt x="704" y="1323"/>
                  <a:pt x="698" y="1178"/>
                  <a:pt x="842" y="1100"/>
                </a:cubicBezTo>
                <a:close/>
                <a:moveTo>
                  <a:pt x="985" y="1455"/>
                </a:moveTo>
                <a:cubicBezTo>
                  <a:pt x="985" y="1370"/>
                  <a:pt x="985" y="1370"/>
                  <a:pt x="985" y="1370"/>
                </a:cubicBezTo>
                <a:cubicBezTo>
                  <a:pt x="918" y="1370"/>
                  <a:pt x="918" y="1370"/>
                  <a:pt x="918" y="1370"/>
                </a:cubicBezTo>
                <a:lnTo>
                  <a:pt x="985" y="1455"/>
                </a:lnTo>
                <a:close/>
                <a:moveTo>
                  <a:pt x="985" y="1455"/>
                </a:moveTo>
                <a:cubicBezTo>
                  <a:pt x="985" y="1455"/>
                  <a:pt x="985" y="1455"/>
                  <a:pt x="985" y="1455"/>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文本框 1" descr="7b0a2020202022776f7264617274223a20227b5c2269645c223a32353030343531362c5c227469645c223a31333439377d220a7d0a"/>
          <p:cNvSpPr txBox="1"/>
          <p:nvPr>
            <p:custDataLst>
              <p:tags r:id="rId2"/>
            </p:custDataLst>
          </p:nvPr>
        </p:nvSpPr>
        <p:spPr>
          <a:xfrm>
            <a:off x="8924290" y="427722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75" name="椭圆 74"/>
          <p:cNvSpPr/>
          <p:nvPr>
            <p:custDataLst>
              <p:tags r:id="rId3"/>
            </p:custDataLst>
          </p:nvPr>
        </p:nvSpPr>
        <p:spPr>
          <a:xfrm>
            <a:off x="8474290" y="552515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76" name="椭圆 75"/>
          <p:cNvSpPr/>
          <p:nvPr>
            <p:custDataLst>
              <p:tags r:id="rId4"/>
            </p:custDataLst>
          </p:nvPr>
        </p:nvSpPr>
        <p:spPr>
          <a:xfrm>
            <a:off x="9717405" y="552577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82" name="椭圆 81"/>
          <p:cNvSpPr/>
          <p:nvPr>
            <p:custDataLst>
              <p:tags r:id="rId5"/>
            </p:custDataLst>
          </p:nvPr>
        </p:nvSpPr>
        <p:spPr>
          <a:xfrm>
            <a:off x="10960520" y="552515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68"/>
                                        </p:tgtEl>
                                        <p:attrNameLst>
                                          <p:attrName>style.visibility</p:attrName>
                                        </p:attrNameLst>
                                      </p:cBhvr>
                                      <p:to>
                                        <p:strVal val="visible"/>
                                      </p:to>
                                    </p:set>
                                    <p:anim calcmode="lin" valueType="num">
                                      <p:cBhvr>
                                        <p:cTn id="7" dur="300" fill="hold"/>
                                        <p:tgtEl>
                                          <p:spTgt spid="68"/>
                                        </p:tgtEl>
                                        <p:attrNameLst>
                                          <p:attrName>ppt_w</p:attrName>
                                        </p:attrNameLst>
                                      </p:cBhvr>
                                      <p:tavLst>
                                        <p:tav tm="0">
                                          <p:val>
                                            <p:fltVal val="0"/>
                                          </p:val>
                                        </p:tav>
                                        <p:tav tm="100000">
                                          <p:val>
                                            <p:strVal val="#ppt_w"/>
                                          </p:val>
                                        </p:tav>
                                      </p:tavLst>
                                    </p:anim>
                                    <p:anim calcmode="lin" valueType="num">
                                      <p:cBhvr>
                                        <p:cTn id="8" dur="300" fill="hold"/>
                                        <p:tgtEl>
                                          <p:spTgt spid="68"/>
                                        </p:tgtEl>
                                        <p:attrNameLst>
                                          <p:attrName>ppt_h</p:attrName>
                                        </p:attrNameLst>
                                      </p:cBhvr>
                                      <p:tavLst>
                                        <p:tav tm="0">
                                          <p:val>
                                            <p:fltVal val="0"/>
                                          </p:val>
                                        </p:tav>
                                        <p:tav tm="100000">
                                          <p:val>
                                            <p:strVal val="#ppt_h"/>
                                          </p:val>
                                        </p:tav>
                                      </p:tavLst>
                                    </p:anim>
                                    <p:animEffect transition="in" filter="fade">
                                      <p:cBhvr>
                                        <p:cTn id="9" dur="300"/>
                                        <p:tgtEl>
                                          <p:spTgt spid="68"/>
                                        </p:tgtEl>
                                      </p:cBhvr>
                                    </p:animEffect>
                                  </p:childTnLst>
                                </p:cTn>
                              </p:par>
                              <p:par>
                                <p:cTn id="10" presetID="6" presetClass="emph" presetSubtype="0" autoRev="1" fill="hold" nodeType="withEffect">
                                  <p:stCondLst>
                                    <p:cond delay="300"/>
                                  </p:stCondLst>
                                  <p:childTnLst>
                                    <p:animScale>
                                      <p:cBhvr>
                                        <p:cTn id="11" dur="200" fill="hold"/>
                                        <p:tgtEl>
                                          <p:spTgt spid="68"/>
                                        </p:tgtEl>
                                      </p:cBhvr>
                                      <p:by x="150000" y="150000"/>
                                    </p:animScale>
                                  </p:childTnLst>
                                </p:cTn>
                              </p:par>
                            </p:childTnLst>
                          </p:cTn>
                        </p:par>
                        <p:par>
                          <p:cTn id="12" fill="hold">
                            <p:stCondLst>
                              <p:cond delay="800"/>
                            </p:stCondLst>
                            <p:childTnLst>
                              <p:par>
                                <p:cTn id="13" presetID="23" presetClass="entr" presetSubtype="1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0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30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40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50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600"/>
                                  </p:stCondLst>
                                  <p:childTnLst>
                                    <p:set>
                                      <p:cBhvr>
                                        <p:cTn id="38" dur="1" fill="hold">
                                          <p:stCondLst>
                                            <p:cond delay="0"/>
                                          </p:stCondLst>
                                        </p:cTn>
                                        <p:tgtEl>
                                          <p:spTgt spid="55"/>
                                        </p:tgtEl>
                                        <p:attrNameLst>
                                          <p:attrName>style.visibility</p:attrName>
                                        </p:attrNameLst>
                                      </p:cBhvr>
                                      <p:to>
                                        <p:strVal val="visible"/>
                                      </p:to>
                                    </p:set>
                                    <p:anim calcmode="lin" valueType="num">
                                      <p:cBhvr>
                                        <p:cTn id="39" dur="500" fill="hold"/>
                                        <p:tgtEl>
                                          <p:spTgt spid="55"/>
                                        </p:tgtEl>
                                        <p:attrNameLst>
                                          <p:attrName>ppt_w</p:attrName>
                                        </p:attrNameLst>
                                      </p:cBhvr>
                                      <p:tavLst>
                                        <p:tav tm="0">
                                          <p:val>
                                            <p:fltVal val="0"/>
                                          </p:val>
                                        </p:tav>
                                        <p:tav tm="100000">
                                          <p:val>
                                            <p:strVal val="#ppt_w"/>
                                          </p:val>
                                        </p:tav>
                                      </p:tavLst>
                                    </p:anim>
                                    <p:anim calcmode="lin" valueType="num">
                                      <p:cBhvr>
                                        <p:cTn id="40" dur="500" fill="hold"/>
                                        <p:tgtEl>
                                          <p:spTgt spid="55"/>
                                        </p:tgtEl>
                                        <p:attrNameLst>
                                          <p:attrName>ppt_h</p:attrName>
                                        </p:attrNameLst>
                                      </p:cBhvr>
                                      <p:tavLst>
                                        <p:tav tm="0">
                                          <p:val>
                                            <p:fltVal val="0"/>
                                          </p:val>
                                        </p:tav>
                                        <p:tav tm="100000">
                                          <p:val>
                                            <p:strVal val="#ppt_h"/>
                                          </p:val>
                                        </p:tav>
                                      </p:tavLst>
                                    </p:anim>
                                  </p:childTnLst>
                                </p:cTn>
                              </p:par>
                            </p:childTnLst>
                          </p:cTn>
                        </p:par>
                        <p:par>
                          <p:cTn id="41" fill="hold">
                            <p:stCondLst>
                              <p:cond delay="130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1000"/>
                                        <p:tgtEl>
                                          <p:spTgt spid="1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1000"/>
                                        <p:tgtEl>
                                          <p:spTgt spid="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1000"/>
                                        <p:tgtEl>
                                          <p:spTgt spid="3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1000"/>
                                        <p:tgtEl>
                                          <p:spTgt spid="1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1000"/>
                                        <p:tgtEl>
                                          <p:spTgt spid="43"/>
                                        </p:tgtEl>
                                      </p:cBhvr>
                                    </p:animEffect>
                                  </p:childTnLst>
                                </p:cTn>
                              </p:par>
                            </p:childTnLst>
                          </p:cTn>
                        </p:par>
                        <p:par>
                          <p:cTn id="60" fill="hold">
                            <p:stCondLst>
                              <p:cond delay="2300"/>
                            </p:stCondLst>
                            <p:childTnLst>
                              <p:par>
                                <p:cTn id="61" presetID="22" presetClass="entr" presetSubtype="2"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right)">
                                      <p:cBhvr>
                                        <p:cTn id="63" dur="1000"/>
                                        <p:tgtEl>
                                          <p:spTgt spid="35"/>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right)">
                                      <p:cBhvr>
                                        <p:cTn id="66" dur="1000"/>
                                        <p:tgtEl>
                                          <p:spTgt spid="29"/>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right)">
                                      <p:cBhvr>
                                        <p:cTn id="69" dur="1000"/>
                                        <p:tgtEl>
                                          <p:spTgt spid="15"/>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right)">
                                      <p:cBhvr>
                                        <p:cTn id="72" dur="1000"/>
                                        <p:tgtEl>
                                          <p:spTgt spid="16"/>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right)">
                                      <p:cBhvr>
                                        <p:cTn id="75" dur="1000"/>
                                        <p:tgtEl>
                                          <p:spTgt spid="17"/>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right)">
                                      <p:cBhvr>
                                        <p:cTn id="78" dur="1000"/>
                                        <p:tgtEl>
                                          <p:spTgt spid="20"/>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right)">
                                      <p:cBhvr>
                                        <p:cTn id="81" dur="1000"/>
                                        <p:tgtEl>
                                          <p:spTgt spid="21"/>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right)">
                                      <p:cBhvr>
                                        <p:cTn id="84" dur="1000"/>
                                        <p:tgtEl>
                                          <p:spTgt spid="22"/>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right)">
                                      <p:cBhvr>
                                        <p:cTn id="87" dur="1000"/>
                                        <p:tgtEl>
                                          <p:spTgt spid="23"/>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right)">
                                      <p:cBhvr>
                                        <p:cTn id="90" dur="1000"/>
                                        <p:tgtEl>
                                          <p:spTgt spid="2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right)">
                                      <p:cBhvr>
                                        <p:cTn id="93" dur="1000"/>
                                        <p:tgtEl>
                                          <p:spTgt spid="32"/>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right)">
                                      <p:cBhvr>
                                        <p:cTn id="96" dur="1000"/>
                                        <p:tgtEl>
                                          <p:spTgt spid="33"/>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right)">
                                      <p:cBhvr>
                                        <p:cTn id="99" dur="1000"/>
                                        <p:tgtEl>
                                          <p:spTgt spid="34"/>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right)">
                                      <p:cBhvr>
                                        <p:cTn id="102" dur="1000"/>
                                        <p:tgtEl>
                                          <p:spTgt spid="36"/>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right)">
                                      <p:cBhvr>
                                        <p:cTn id="105" dur="1000"/>
                                        <p:tgtEl>
                                          <p:spTgt spid="45"/>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up)">
                                      <p:cBhvr>
                                        <p:cTn id="108" dur="1000"/>
                                        <p:tgtEl>
                                          <p:spTgt spid="26"/>
                                        </p:tgtEl>
                                      </p:cBhvr>
                                    </p:animEffect>
                                  </p:childTnLst>
                                </p:cTn>
                              </p:par>
                              <p:par>
                                <p:cTn id="109" presetID="22" presetClass="entr" presetSubtype="1"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10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up)">
                                      <p:cBhvr>
                                        <p:cTn id="114" dur="1000"/>
                                        <p:tgtEl>
                                          <p:spTgt spid="39"/>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wipe(up)">
                                      <p:cBhvr>
                                        <p:cTn id="117" dur="1000"/>
                                        <p:tgtEl>
                                          <p:spTgt spid="25"/>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wipe(up)">
                                      <p:cBhvr>
                                        <p:cTn id="120" dur="1000"/>
                                        <p:tgtEl>
                                          <p:spTgt spid="38"/>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wipe(up)">
                                      <p:cBhvr>
                                        <p:cTn id="123" dur="1000"/>
                                        <p:tgtEl>
                                          <p:spTgt spid="24"/>
                                        </p:tgtEl>
                                      </p:cBhvr>
                                    </p:animEffect>
                                  </p:childTnLst>
                                </p:cTn>
                              </p:par>
                              <p:par>
                                <p:cTn id="124" presetID="22" presetClass="entr" presetSubtype="1"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wipe(up)">
                                      <p:cBhvr>
                                        <p:cTn id="126" dur="1000"/>
                                        <p:tgtEl>
                                          <p:spTgt spid="41"/>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wipe(up)">
                                      <p:cBhvr>
                                        <p:cTn id="129" dur="1000"/>
                                        <p:tgtEl>
                                          <p:spTgt spid="37"/>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wipe(up)">
                                      <p:cBhvr>
                                        <p:cTn id="132" dur="1000"/>
                                        <p:tgtEl>
                                          <p:spTgt spid="28"/>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right)">
                                      <p:cBhvr>
                                        <p:cTn id="135" dur="1000"/>
                                        <p:tgtEl>
                                          <p:spTgt spid="42"/>
                                        </p:tgtEl>
                                      </p:cBhvr>
                                    </p:animEffect>
                                  </p:childTnLst>
                                </p:cTn>
                              </p:par>
                              <p:par>
                                <p:cTn id="136" presetID="22" presetClass="entr" presetSubtype="1" fill="hold" grpId="0" nodeType="with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up)">
                                      <p:cBhvr>
                                        <p:cTn id="138" dur="1000"/>
                                        <p:tgtEl>
                                          <p:spTgt spid="31"/>
                                        </p:tgtEl>
                                      </p:cBhvr>
                                    </p:animEffect>
                                  </p:childTnLst>
                                </p:cTn>
                              </p:par>
                              <p:par>
                                <p:cTn id="139" presetID="22" presetClass="entr" presetSubtype="1" fill="hold" grpId="0" nodeType="with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wipe(up)">
                                      <p:cBhvr>
                                        <p:cTn id="141" dur="1000"/>
                                        <p:tgtEl>
                                          <p:spTgt spid="19"/>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wipe(up)">
                                      <p:cBhvr>
                                        <p:cTn id="144" dur="1000"/>
                                        <p:tgtEl>
                                          <p:spTgt spid="44"/>
                                        </p:tgtEl>
                                      </p:cBhvr>
                                    </p:animEffect>
                                  </p:childTnLst>
                                </p:cTn>
                              </p:par>
                            </p:childTnLst>
                          </p:cTn>
                        </p:par>
                        <p:par>
                          <p:cTn id="145" fill="hold">
                            <p:stCondLst>
                              <p:cond delay="3300"/>
                            </p:stCondLst>
                            <p:childTnLst>
                              <p:par>
                                <p:cTn id="146" presetID="22" presetClass="entr" presetSubtype="1" fill="hold" grpId="0" nodeType="afterEffect">
                                  <p:stCondLst>
                                    <p:cond delay="0"/>
                                  </p:stCondLst>
                                  <p:childTnLst>
                                    <p:set>
                                      <p:cBhvr>
                                        <p:cTn id="147" dur="1" fill="hold">
                                          <p:stCondLst>
                                            <p:cond delay="0"/>
                                          </p:stCondLst>
                                        </p:cTn>
                                        <p:tgtEl>
                                          <p:spTgt spid="6"/>
                                        </p:tgtEl>
                                        <p:attrNameLst>
                                          <p:attrName>style.visibility</p:attrName>
                                        </p:attrNameLst>
                                      </p:cBhvr>
                                      <p:to>
                                        <p:strVal val="visible"/>
                                      </p:to>
                                    </p:set>
                                    <p:animEffect transition="in" filter="wipe(up)">
                                      <p:cBhvr>
                                        <p:cTn id="148" dur="1000"/>
                                        <p:tgtEl>
                                          <p:spTgt spid="6"/>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wipe(up)">
                                      <p:cBhvr>
                                        <p:cTn id="151" dur="1000"/>
                                        <p:tgtEl>
                                          <p:spTgt spid="13"/>
                                        </p:tgtEl>
                                      </p:cBhvr>
                                    </p:animEffect>
                                  </p:childTnLst>
                                </p:cTn>
                              </p:par>
                              <p:par>
                                <p:cTn id="152" presetID="22" presetClass="entr" presetSubtype="1" fill="hold" grpId="0" nodeType="withEffect">
                                  <p:stCondLst>
                                    <p:cond delay="0"/>
                                  </p:stCondLst>
                                  <p:childTnLst>
                                    <p:set>
                                      <p:cBhvr>
                                        <p:cTn id="153" dur="1" fill="hold">
                                          <p:stCondLst>
                                            <p:cond delay="0"/>
                                          </p:stCondLst>
                                        </p:cTn>
                                        <p:tgtEl>
                                          <p:spTgt spid="8"/>
                                        </p:tgtEl>
                                        <p:attrNameLst>
                                          <p:attrName>style.visibility</p:attrName>
                                        </p:attrNameLst>
                                      </p:cBhvr>
                                      <p:to>
                                        <p:strVal val="visible"/>
                                      </p:to>
                                    </p:set>
                                    <p:animEffect transition="in" filter="wipe(up)">
                                      <p:cBhvr>
                                        <p:cTn id="154" dur="1000"/>
                                        <p:tgtEl>
                                          <p:spTgt spid="8"/>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7"/>
                                        </p:tgtEl>
                                        <p:attrNameLst>
                                          <p:attrName>style.visibility</p:attrName>
                                        </p:attrNameLst>
                                      </p:cBhvr>
                                      <p:to>
                                        <p:strVal val="visible"/>
                                      </p:to>
                                    </p:set>
                                    <p:animEffect transition="in" filter="wipe(down)">
                                      <p:cBhvr>
                                        <p:cTn id="157" dur="1000"/>
                                        <p:tgtEl>
                                          <p:spTgt spid="7"/>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Effect transition="in" filter="wipe(right)">
                                      <p:cBhvr>
                                        <p:cTn id="160" dur="1000"/>
                                        <p:tgtEl>
                                          <p:spTgt spid="12"/>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11"/>
                                        </p:tgtEl>
                                        <p:attrNameLst>
                                          <p:attrName>style.visibility</p:attrName>
                                        </p:attrNameLst>
                                      </p:cBhvr>
                                      <p:to>
                                        <p:strVal val="visible"/>
                                      </p:to>
                                    </p:set>
                                    <p:animEffect transition="in" filter="wipe(down)">
                                      <p:cBhvr>
                                        <p:cTn id="163" dur="1000"/>
                                        <p:tgtEl>
                                          <p:spTgt spid="11"/>
                                        </p:tgtEl>
                                      </p:cBhvr>
                                    </p:animEffect>
                                  </p:childTnLst>
                                </p:cTn>
                              </p:par>
                            </p:childTnLst>
                          </p:cTn>
                        </p:par>
                        <p:par>
                          <p:cTn id="164" fill="hold">
                            <p:stCondLst>
                              <p:cond delay="4300"/>
                            </p:stCondLst>
                            <p:childTnLst>
                              <p:par>
                                <p:cTn id="165" presetID="22" presetClass="entr" presetSubtype="4" fill="hold" grpId="0" nodeType="afterEffect">
                                  <p:stCondLst>
                                    <p:cond delay="0"/>
                                  </p:stCondLst>
                                  <p:childTnLst>
                                    <p:set>
                                      <p:cBhvr>
                                        <p:cTn id="166" dur="1" fill="hold">
                                          <p:stCondLst>
                                            <p:cond delay="0"/>
                                          </p:stCondLst>
                                        </p:cTn>
                                        <p:tgtEl>
                                          <p:spTgt spid="4"/>
                                        </p:tgtEl>
                                        <p:attrNameLst>
                                          <p:attrName>style.visibility</p:attrName>
                                        </p:attrNameLst>
                                      </p:cBhvr>
                                      <p:to>
                                        <p:strVal val="visible"/>
                                      </p:to>
                                    </p:set>
                                    <p:animEffect transition="in" filter="wipe(down)">
                                      <p:cBhvr>
                                        <p:cTn id="167" dur="1000"/>
                                        <p:tgtEl>
                                          <p:spTgt spid="4"/>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5"/>
                                        </p:tgtEl>
                                        <p:attrNameLst>
                                          <p:attrName>style.visibility</p:attrName>
                                        </p:attrNameLst>
                                      </p:cBhvr>
                                      <p:to>
                                        <p:strVal val="visible"/>
                                      </p:to>
                                    </p:set>
                                    <p:animEffect transition="in" filter="wipe(down)">
                                      <p:cBhvr>
                                        <p:cTn id="170" dur="1000"/>
                                        <p:tgtEl>
                                          <p:spTgt spid="5"/>
                                        </p:tgtEl>
                                      </p:cBhvr>
                                    </p:animEffect>
                                  </p:childTnLst>
                                </p:cTn>
                              </p:par>
                            </p:childTnLst>
                          </p:cTn>
                        </p:par>
                        <p:par>
                          <p:cTn id="171" fill="hold">
                            <p:stCondLst>
                              <p:cond delay="5300"/>
                            </p:stCondLst>
                            <p:childTnLst>
                              <p:par>
                                <p:cTn id="172" presetID="23" presetClass="entr" presetSubtype="16" fill="hold" nodeType="afterEffect">
                                  <p:stCondLst>
                                    <p:cond delay="0"/>
                                  </p:stCondLst>
                                  <p:childTnLst>
                                    <p:set>
                                      <p:cBhvr>
                                        <p:cTn id="173" dur="1" fill="hold">
                                          <p:stCondLst>
                                            <p:cond delay="0"/>
                                          </p:stCondLst>
                                        </p:cTn>
                                        <p:tgtEl>
                                          <p:spTgt spid="65"/>
                                        </p:tgtEl>
                                        <p:attrNameLst>
                                          <p:attrName>style.visibility</p:attrName>
                                        </p:attrNameLst>
                                      </p:cBhvr>
                                      <p:to>
                                        <p:strVal val="visible"/>
                                      </p:to>
                                    </p:set>
                                    <p:anim calcmode="lin" valueType="num">
                                      <p:cBhvr>
                                        <p:cTn id="174" dur="1000" fill="hold"/>
                                        <p:tgtEl>
                                          <p:spTgt spid="65"/>
                                        </p:tgtEl>
                                        <p:attrNameLst>
                                          <p:attrName>ppt_w</p:attrName>
                                        </p:attrNameLst>
                                      </p:cBhvr>
                                      <p:tavLst>
                                        <p:tav tm="0">
                                          <p:val>
                                            <p:fltVal val="0"/>
                                          </p:val>
                                        </p:tav>
                                        <p:tav tm="100000">
                                          <p:val>
                                            <p:strVal val="#ppt_w"/>
                                          </p:val>
                                        </p:tav>
                                      </p:tavLst>
                                    </p:anim>
                                    <p:anim calcmode="lin" valueType="num">
                                      <p:cBhvr>
                                        <p:cTn id="175" dur="1000" fill="hold"/>
                                        <p:tgtEl>
                                          <p:spTgt spid="65"/>
                                        </p:tgtEl>
                                        <p:attrNameLst>
                                          <p:attrName>ppt_h</p:attrName>
                                        </p:attrNameLst>
                                      </p:cBhvr>
                                      <p:tavLst>
                                        <p:tav tm="0">
                                          <p:val>
                                            <p:fltVal val="0"/>
                                          </p:val>
                                        </p:tav>
                                        <p:tav tm="100000">
                                          <p:val>
                                            <p:strVal val="#ppt_h"/>
                                          </p:val>
                                        </p:tav>
                                      </p:tavLst>
                                    </p:anim>
                                  </p:childTnLst>
                                </p:cTn>
                              </p:par>
                              <p:par>
                                <p:cTn id="176" presetID="23" presetClass="entr" presetSubtype="16" fill="hold" nodeType="withEffect">
                                  <p:stCondLst>
                                    <p:cond delay="200"/>
                                  </p:stCondLst>
                                  <p:childTnLst>
                                    <p:set>
                                      <p:cBhvr>
                                        <p:cTn id="177" dur="1" fill="hold">
                                          <p:stCondLst>
                                            <p:cond delay="0"/>
                                          </p:stCondLst>
                                        </p:cTn>
                                        <p:tgtEl>
                                          <p:spTgt spid="46"/>
                                        </p:tgtEl>
                                        <p:attrNameLst>
                                          <p:attrName>style.visibility</p:attrName>
                                        </p:attrNameLst>
                                      </p:cBhvr>
                                      <p:to>
                                        <p:strVal val="visible"/>
                                      </p:to>
                                    </p:set>
                                    <p:anim calcmode="lin" valueType="num">
                                      <p:cBhvr>
                                        <p:cTn id="178" dur="1000" fill="hold"/>
                                        <p:tgtEl>
                                          <p:spTgt spid="46"/>
                                        </p:tgtEl>
                                        <p:attrNameLst>
                                          <p:attrName>ppt_w</p:attrName>
                                        </p:attrNameLst>
                                      </p:cBhvr>
                                      <p:tavLst>
                                        <p:tav tm="0">
                                          <p:val>
                                            <p:fltVal val="0"/>
                                          </p:val>
                                        </p:tav>
                                        <p:tav tm="100000">
                                          <p:val>
                                            <p:strVal val="#ppt_w"/>
                                          </p:val>
                                        </p:tav>
                                      </p:tavLst>
                                    </p:anim>
                                    <p:anim calcmode="lin" valueType="num">
                                      <p:cBhvr>
                                        <p:cTn id="179" dur="1000" fill="hold"/>
                                        <p:tgtEl>
                                          <p:spTgt spid="46"/>
                                        </p:tgtEl>
                                        <p:attrNameLst>
                                          <p:attrName>ppt_h</p:attrName>
                                        </p:attrNameLst>
                                      </p:cBhvr>
                                      <p:tavLst>
                                        <p:tav tm="0">
                                          <p:val>
                                            <p:fltVal val="0"/>
                                          </p:val>
                                        </p:tav>
                                        <p:tav tm="100000">
                                          <p:val>
                                            <p:strVal val="#ppt_h"/>
                                          </p:val>
                                        </p:tav>
                                      </p:tavLst>
                                    </p:anim>
                                  </p:childTnLst>
                                </p:cTn>
                              </p:par>
                              <p:par>
                                <p:cTn id="180" presetID="23" presetClass="entr" presetSubtype="16" fill="hold" nodeType="withEffect">
                                  <p:stCondLst>
                                    <p:cond delay="400"/>
                                  </p:stCondLst>
                                  <p:childTnLst>
                                    <p:set>
                                      <p:cBhvr>
                                        <p:cTn id="181" dur="1" fill="hold">
                                          <p:stCondLst>
                                            <p:cond delay="0"/>
                                          </p:stCondLst>
                                        </p:cTn>
                                        <p:tgtEl>
                                          <p:spTgt spid="59"/>
                                        </p:tgtEl>
                                        <p:attrNameLst>
                                          <p:attrName>style.visibility</p:attrName>
                                        </p:attrNameLst>
                                      </p:cBhvr>
                                      <p:to>
                                        <p:strVal val="visible"/>
                                      </p:to>
                                    </p:set>
                                    <p:anim calcmode="lin" valueType="num">
                                      <p:cBhvr>
                                        <p:cTn id="182" dur="1000" fill="hold"/>
                                        <p:tgtEl>
                                          <p:spTgt spid="59"/>
                                        </p:tgtEl>
                                        <p:attrNameLst>
                                          <p:attrName>ppt_w</p:attrName>
                                        </p:attrNameLst>
                                      </p:cBhvr>
                                      <p:tavLst>
                                        <p:tav tm="0">
                                          <p:val>
                                            <p:fltVal val="0"/>
                                          </p:val>
                                        </p:tav>
                                        <p:tav tm="100000">
                                          <p:val>
                                            <p:strVal val="#ppt_w"/>
                                          </p:val>
                                        </p:tav>
                                      </p:tavLst>
                                    </p:anim>
                                    <p:anim calcmode="lin" valueType="num">
                                      <p:cBhvr>
                                        <p:cTn id="183" dur="1000" fill="hold"/>
                                        <p:tgtEl>
                                          <p:spTgt spid="59"/>
                                        </p:tgtEl>
                                        <p:attrNameLst>
                                          <p:attrName>ppt_h</p:attrName>
                                        </p:attrNameLst>
                                      </p:cBhvr>
                                      <p:tavLst>
                                        <p:tav tm="0">
                                          <p:val>
                                            <p:fltVal val="0"/>
                                          </p:val>
                                        </p:tav>
                                        <p:tav tm="100000">
                                          <p:val>
                                            <p:strVal val="#ppt_h"/>
                                          </p:val>
                                        </p:tav>
                                      </p:tavLst>
                                    </p:anim>
                                  </p:childTnLst>
                                </p:cTn>
                              </p:par>
                              <p:par>
                                <p:cTn id="184" presetID="23" presetClass="entr" presetSubtype="16" fill="hold" nodeType="withEffect">
                                  <p:stCondLst>
                                    <p:cond delay="600"/>
                                  </p:stCondLst>
                                  <p:childTnLst>
                                    <p:set>
                                      <p:cBhvr>
                                        <p:cTn id="185" dur="1" fill="hold">
                                          <p:stCondLst>
                                            <p:cond delay="0"/>
                                          </p:stCondLst>
                                        </p:cTn>
                                        <p:tgtEl>
                                          <p:spTgt spid="56"/>
                                        </p:tgtEl>
                                        <p:attrNameLst>
                                          <p:attrName>style.visibility</p:attrName>
                                        </p:attrNameLst>
                                      </p:cBhvr>
                                      <p:to>
                                        <p:strVal val="visible"/>
                                      </p:to>
                                    </p:set>
                                    <p:anim calcmode="lin" valueType="num">
                                      <p:cBhvr>
                                        <p:cTn id="186" dur="1000" fill="hold"/>
                                        <p:tgtEl>
                                          <p:spTgt spid="56"/>
                                        </p:tgtEl>
                                        <p:attrNameLst>
                                          <p:attrName>ppt_w</p:attrName>
                                        </p:attrNameLst>
                                      </p:cBhvr>
                                      <p:tavLst>
                                        <p:tav tm="0">
                                          <p:val>
                                            <p:fltVal val="0"/>
                                          </p:val>
                                        </p:tav>
                                        <p:tav tm="100000">
                                          <p:val>
                                            <p:strVal val="#ppt_w"/>
                                          </p:val>
                                        </p:tav>
                                      </p:tavLst>
                                    </p:anim>
                                    <p:anim calcmode="lin" valueType="num">
                                      <p:cBhvr>
                                        <p:cTn id="187" dur="1000" fill="hold"/>
                                        <p:tgtEl>
                                          <p:spTgt spid="56"/>
                                        </p:tgtEl>
                                        <p:attrNameLst>
                                          <p:attrName>ppt_h</p:attrName>
                                        </p:attrNameLst>
                                      </p:cBhvr>
                                      <p:tavLst>
                                        <p:tav tm="0">
                                          <p:val>
                                            <p:fltVal val="0"/>
                                          </p:val>
                                        </p:tav>
                                        <p:tav tm="100000">
                                          <p:val>
                                            <p:strVal val="#ppt_h"/>
                                          </p:val>
                                        </p:tav>
                                      </p:tavLst>
                                    </p:anim>
                                  </p:childTnLst>
                                </p:cTn>
                              </p:par>
                              <p:par>
                                <p:cTn id="188" presetID="23" presetClass="entr" presetSubtype="16" fill="hold" nodeType="withEffect">
                                  <p:stCondLst>
                                    <p:cond delay="800"/>
                                  </p:stCondLst>
                                  <p:childTnLst>
                                    <p:set>
                                      <p:cBhvr>
                                        <p:cTn id="189" dur="1" fill="hold">
                                          <p:stCondLst>
                                            <p:cond delay="0"/>
                                          </p:stCondLst>
                                        </p:cTn>
                                        <p:tgtEl>
                                          <p:spTgt spid="62"/>
                                        </p:tgtEl>
                                        <p:attrNameLst>
                                          <p:attrName>style.visibility</p:attrName>
                                        </p:attrNameLst>
                                      </p:cBhvr>
                                      <p:to>
                                        <p:strVal val="visible"/>
                                      </p:to>
                                    </p:set>
                                    <p:anim calcmode="lin" valueType="num">
                                      <p:cBhvr>
                                        <p:cTn id="190" dur="1000" fill="hold"/>
                                        <p:tgtEl>
                                          <p:spTgt spid="62"/>
                                        </p:tgtEl>
                                        <p:attrNameLst>
                                          <p:attrName>ppt_w</p:attrName>
                                        </p:attrNameLst>
                                      </p:cBhvr>
                                      <p:tavLst>
                                        <p:tav tm="0">
                                          <p:val>
                                            <p:fltVal val="0"/>
                                          </p:val>
                                        </p:tav>
                                        <p:tav tm="100000">
                                          <p:val>
                                            <p:strVal val="#ppt_w"/>
                                          </p:val>
                                        </p:tav>
                                      </p:tavLst>
                                    </p:anim>
                                    <p:anim calcmode="lin" valueType="num">
                                      <p:cBhvr>
                                        <p:cTn id="191" dur="1000" fill="hold"/>
                                        <p:tgtEl>
                                          <p:spTgt spid="62"/>
                                        </p:tgtEl>
                                        <p:attrNameLst>
                                          <p:attrName>ppt_h</p:attrName>
                                        </p:attrNameLst>
                                      </p:cBhvr>
                                      <p:tavLst>
                                        <p:tav tm="0">
                                          <p:val>
                                            <p:fltVal val="0"/>
                                          </p:val>
                                        </p:tav>
                                        <p:tav tm="100000">
                                          <p:val>
                                            <p:strVal val="#ppt_h"/>
                                          </p:val>
                                        </p:tav>
                                      </p:tavLst>
                                    </p:anim>
                                  </p:childTnLst>
                                </p:cTn>
                              </p:par>
                              <p:par>
                                <p:cTn id="192" presetID="2" presetClass="entr" presetSubtype="2" fill="hold" nodeType="withEffect">
                                  <p:stCondLst>
                                    <p:cond delay="400"/>
                                  </p:stCondLst>
                                  <p:childTnLst>
                                    <p:set>
                                      <p:cBhvr>
                                        <p:cTn id="193" dur="1" fill="hold">
                                          <p:stCondLst>
                                            <p:cond delay="0"/>
                                          </p:stCondLst>
                                        </p:cTn>
                                        <p:tgtEl>
                                          <p:spTgt spid="77"/>
                                        </p:tgtEl>
                                        <p:attrNameLst>
                                          <p:attrName>style.visibility</p:attrName>
                                        </p:attrNameLst>
                                      </p:cBhvr>
                                      <p:to>
                                        <p:strVal val="visible"/>
                                      </p:to>
                                    </p:set>
                                    <p:anim calcmode="lin" valueType="num">
                                      <p:cBhvr additive="base">
                                        <p:cTn id="194" dur="500" fill="hold"/>
                                        <p:tgtEl>
                                          <p:spTgt spid="77"/>
                                        </p:tgtEl>
                                        <p:attrNameLst>
                                          <p:attrName>ppt_x</p:attrName>
                                        </p:attrNameLst>
                                      </p:cBhvr>
                                      <p:tavLst>
                                        <p:tav tm="0">
                                          <p:val>
                                            <p:strVal val="1+#ppt_w/2"/>
                                          </p:val>
                                        </p:tav>
                                        <p:tav tm="100000">
                                          <p:val>
                                            <p:strVal val="#ppt_x"/>
                                          </p:val>
                                        </p:tav>
                                      </p:tavLst>
                                    </p:anim>
                                    <p:anim calcmode="lin" valueType="num">
                                      <p:cBhvr additive="base">
                                        <p:cTn id="195"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9" grpId="0" animBg="1"/>
      <p:bldP spid="50" grpId="0" animBg="1"/>
      <p:bldP spid="51" grpId="0" animBg="1"/>
      <p:bldP spid="52" grpId="0" animBg="1"/>
      <p:bldP spid="53" grpId="0" animBg="1"/>
      <p:bldP spid="54" grpId="0" animBg="1"/>
      <p:bldP spid="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 y="3249974"/>
            <a:ext cx="3354629" cy="1320800"/>
          </a:xfrm>
          <a:prstGeom prst="roundRect">
            <a:avLst>
              <a:gd name="adj" fmla="val 5128"/>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64320" y="3177673"/>
            <a:ext cx="1846024" cy="1465404"/>
          </a:xfrm>
          <a:prstGeom prst="triangle">
            <a:avLst/>
          </a:prstGeom>
          <a:solidFill>
            <a:srgbClr val="D1377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noEditPoints="1"/>
          </p:cNvSpPr>
          <p:nvPr/>
        </p:nvSpPr>
        <p:spPr bwMode="auto">
          <a:xfrm rot="16200000" flipH="1">
            <a:off x="2902556" y="2877440"/>
            <a:ext cx="2369552" cy="2065871"/>
          </a:xfrm>
          <a:custGeom>
            <a:avLst/>
            <a:gdLst>
              <a:gd name="T0" fmla="*/ 0 w 733"/>
              <a:gd name="T1" fmla="*/ 56 h 639"/>
              <a:gd name="T2" fmla="*/ 4 w 733"/>
              <a:gd name="T3" fmla="*/ 71 h 639"/>
              <a:gd name="T4" fmla="*/ 326 w 733"/>
              <a:gd name="T5" fmla="*/ 628 h 639"/>
              <a:gd name="T6" fmla="*/ 337 w 733"/>
              <a:gd name="T7" fmla="*/ 639 h 639"/>
              <a:gd name="T8" fmla="*/ 396 w 733"/>
              <a:gd name="T9" fmla="*/ 639 h 639"/>
              <a:gd name="T10" fmla="*/ 407 w 733"/>
              <a:gd name="T11" fmla="*/ 628 h 639"/>
              <a:gd name="T12" fmla="*/ 729 w 733"/>
              <a:gd name="T13" fmla="*/ 71 h 639"/>
              <a:gd name="T14" fmla="*/ 733 w 733"/>
              <a:gd name="T15" fmla="*/ 56 h 639"/>
              <a:gd name="T16" fmla="*/ 703 w 733"/>
              <a:gd name="T17" fmla="*/ 4 h 639"/>
              <a:gd name="T18" fmla="*/ 688 w 733"/>
              <a:gd name="T19" fmla="*/ 0 h 639"/>
              <a:gd name="T20" fmla="*/ 44 w 733"/>
              <a:gd name="T21" fmla="*/ 0 h 639"/>
              <a:gd name="T22" fmla="*/ 29 w 733"/>
              <a:gd name="T23" fmla="*/ 4 h 639"/>
              <a:gd name="T24" fmla="*/ 0 w 733"/>
              <a:gd name="T25" fmla="*/ 56 h 639"/>
              <a:gd name="T26" fmla="*/ 182 w 733"/>
              <a:gd name="T27" fmla="*/ 109 h 639"/>
              <a:gd name="T28" fmla="*/ 197 w 733"/>
              <a:gd name="T29" fmla="*/ 106 h 639"/>
              <a:gd name="T30" fmla="*/ 536 w 733"/>
              <a:gd name="T31" fmla="*/ 106 h 639"/>
              <a:gd name="T32" fmla="*/ 551 w 733"/>
              <a:gd name="T33" fmla="*/ 109 h 639"/>
              <a:gd name="T34" fmla="*/ 564 w 733"/>
              <a:gd name="T35" fmla="*/ 132 h 639"/>
              <a:gd name="T36" fmla="*/ 559 w 733"/>
              <a:gd name="T37" fmla="*/ 147 h 639"/>
              <a:gd name="T38" fmla="*/ 390 w 733"/>
              <a:gd name="T39" fmla="*/ 440 h 639"/>
              <a:gd name="T40" fmla="*/ 379 w 733"/>
              <a:gd name="T41" fmla="*/ 451 h 639"/>
              <a:gd name="T42" fmla="*/ 353 w 733"/>
              <a:gd name="T43" fmla="*/ 451 h 639"/>
              <a:gd name="T44" fmla="*/ 343 w 733"/>
              <a:gd name="T45" fmla="*/ 440 h 639"/>
              <a:gd name="T46" fmla="*/ 173 w 733"/>
              <a:gd name="T47" fmla="*/ 147 h 639"/>
              <a:gd name="T48" fmla="*/ 169 w 733"/>
              <a:gd name="T49" fmla="*/ 132 h 639"/>
              <a:gd name="T50" fmla="*/ 182 w 733"/>
              <a:gd name="T51" fmla="*/ 1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3" h="639">
                <a:moveTo>
                  <a:pt x="0" y="56"/>
                </a:moveTo>
                <a:cubicBezTo>
                  <a:pt x="0" y="60"/>
                  <a:pt x="2" y="67"/>
                  <a:pt x="4" y="71"/>
                </a:cubicBezTo>
                <a:cubicBezTo>
                  <a:pt x="326" y="628"/>
                  <a:pt x="326" y="628"/>
                  <a:pt x="326" y="628"/>
                </a:cubicBezTo>
                <a:cubicBezTo>
                  <a:pt x="328" y="632"/>
                  <a:pt x="333" y="637"/>
                  <a:pt x="337" y="639"/>
                </a:cubicBezTo>
                <a:cubicBezTo>
                  <a:pt x="396" y="639"/>
                  <a:pt x="396" y="639"/>
                  <a:pt x="396" y="639"/>
                </a:cubicBezTo>
                <a:cubicBezTo>
                  <a:pt x="400" y="637"/>
                  <a:pt x="405" y="632"/>
                  <a:pt x="407" y="628"/>
                </a:cubicBezTo>
                <a:cubicBezTo>
                  <a:pt x="729" y="71"/>
                  <a:pt x="729" y="71"/>
                  <a:pt x="729" y="71"/>
                </a:cubicBezTo>
                <a:cubicBezTo>
                  <a:pt x="731" y="67"/>
                  <a:pt x="733" y="60"/>
                  <a:pt x="733" y="56"/>
                </a:cubicBezTo>
                <a:cubicBezTo>
                  <a:pt x="703" y="4"/>
                  <a:pt x="703" y="4"/>
                  <a:pt x="703" y="4"/>
                </a:cubicBezTo>
                <a:cubicBezTo>
                  <a:pt x="699" y="2"/>
                  <a:pt x="692" y="0"/>
                  <a:pt x="688" y="0"/>
                </a:cubicBezTo>
                <a:cubicBezTo>
                  <a:pt x="44" y="0"/>
                  <a:pt x="44" y="0"/>
                  <a:pt x="44" y="0"/>
                </a:cubicBezTo>
                <a:cubicBezTo>
                  <a:pt x="40" y="0"/>
                  <a:pt x="33" y="2"/>
                  <a:pt x="29" y="4"/>
                </a:cubicBezTo>
                <a:cubicBezTo>
                  <a:pt x="0" y="56"/>
                  <a:pt x="0" y="56"/>
                  <a:pt x="0" y="56"/>
                </a:cubicBezTo>
                <a:moveTo>
                  <a:pt x="182" y="109"/>
                </a:moveTo>
                <a:cubicBezTo>
                  <a:pt x="186" y="107"/>
                  <a:pt x="193" y="106"/>
                  <a:pt x="197" y="106"/>
                </a:cubicBezTo>
                <a:cubicBezTo>
                  <a:pt x="536" y="106"/>
                  <a:pt x="536" y="106"/>
                  <a:pt x="536" y="106"/>
                </a:cubicBezTo>
                <a:cubicBezTo>
                  <a:pt x="540" y="106"/>
                  <a:pt x="547" y="107"/>
                  <a:pt x="551" y="109"/>
                </a:cubicBezTo>
                <a:cubicBezTo>
                  <a:pt x="564" y="132"/>
                  <a:pt x="564" y="132"/>
                  <a:pt x="564" y="132"/>
                </a:cubicBezTo>
                <a:cubicBezTo>
                  <a:pt x="563" y="136"/>
                  <a:pt x="561" y="143"/>
                  <a:pt x="559" y="147"/>
                </a:cubicBezTo>
                <a:cubicBezTo>
                  <a:pt x="390" y="440"/>
                  <a:pt x="390" y="440"/>
                  <a:pt x="390" y="440"/>
                </a:cubicBezTo>
                <a:cubicBezTo>
                  <a:pt x="388" y="444"/>
                  <a:pt x="383" y="449"/>
                  <a:pt x="379" y="451"/>
                </a:cubicBezTo>
                <a:cubicBezTo>
                  <a:pt x="353" y="451"/>
                  <a:pt x="353" y="451"/>
                  <a:pt x="353" y="451"/>
                </a:cubicBezTo>
                <a:cubicBezTo>
                  <a:pt x="350" y="449"/>
                  <a:pt x="345" y="444"/>
                  <a:pt x="343" y="440"/>
                </a:cubicBezTo>
                <a:cubicBezTo>
                  <a:pt x="173" y="147"/>
                  <a:pt x="173" y="147"/>
                  <a:pt x="173" y="147"/>
                </a:cubicBezTo>
                <a:cubicBezTo>
                  <a:pt x="171" y="143"/>
                  <a:pt x="169" y="136"/>
                  <a:pt x="169" y="132"/>
                </a:cubicBezTo>
                <a:cubicBezTo>
                  <a:pt x="182" y="109"/>
                  <a:pt x="182" y="109"/>
                  <a:pt x="182" y="109"/>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78"/>
          <p:cNvSpPr>
            <a:spLocks noChangeAspect="1" noEditPoints="1"/>
          </p:cNvSpPr>
          <p:nvPr/>
        </p:nvSpPr>
        <p:spPr bwMode="auto">
          <a:xfrm>
            <a:off x="3589258" y="3658374"/>
            <a:ext cx="498074" cy="504000"/>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rgbClr val="FFFFFF"/>
          </a:solidFill>
          <a:ln w="14288"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2" name="矩形 1"/>
          <p:cNvSpPr/>
          <p:nvPr/>
        </p:nvSpPr>
        <p:spPr>
          <a:xfrm>
            <a:off x="257401" y="3679541"/>
            <a:ext cx="264687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创艺简黑体" pitchFamily="2" charset="-122"/>
              </a:rPr>
              <a:t>突发公共事件特征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5354896" y="2409962"/>
            <a:ext cx="6339698" cy="3000821"/>
          </a:xfrm>
          <a:prstGeom prst="rect">
            <a:avLst/>
          </a:prstGeom>
        </p:spPr>
        <p:txBody>
          <a:bodyPr wrap="square">
            <a:spAutoFit/>
          </a:bodyPr>
          <a:lstStyle/>
          <a:p>
            <a:pPr algn="just">
              <a:lnSpc>
                <a:spcPct val="150000"/>
              </a:lnSpc>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不确定性：</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即事件发生的时间、形态和后果往往无规则，难以准确预测。</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endParaRPr>
          </a:p>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紧急性：</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即事件的发生突如其来或者只有短时预兆，必须立即采取紧急措施加以处置和控制，否则将会造成更大的危害和损失。</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endParaRPr>
          </a:p>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威胁性：</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即事件的发生威胁到公众的生命财产、社会秩序和公共安全，具有公共危害性。</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rPr>
              <a:t>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endParaRPr>
          </a:p>
        </p:txBody>
      </p:sp>
      <p:sp>
        <p:nvSpPr>
          <p:cNvPr id="11" name="Rectangle 2"/>
          <p:cNvSpPr>
            <a:spLocks noGrp="1" noChangeArrowheads="1"/>
          </p:cNvSpPr>
          <p:nvPr>
            <p:ph type="title" idx="4294967295"/>
          </p:nvPr>
        </p:nvSpPr>
        <p:spPr>
          <a:xfrm>
            <a:off x="371475" y="153007"/>
            <a:ext cx="5549811" cy="590931"/>
          </a:xfrm>
        </p:spPr>
        <p:txBody>
          <a:bodyPr wrap="square">
            <a:spAutoFit/>
          </a:bodyPr>
          <a:lstStyle/>
          <a:p>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、什么是突发公共事件</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1487847" y="3134079"/>
            <a:ext cx="9101496" cy="6709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58813" y="1734848"/>
            <a:ext cx="4155305"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确定参与应急演练活动人员</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658813" y="2763939"/>
            <a:ext cx="1329644" cy="132964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6705" y="2881831"/>
            <a:ext cx="1093861" cy="1093861"/>
          </a:xfrm>
          <a:prstGeom prst="ellipse">
            <a:avLst/>
          </a:prstGeom>
          <a:solidFill>
            <a:srgbClr val="0070C0"/>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03"/>
          <p:cNvGrpSpPr/>
          <p:nvPr/>
        </p:nvGrpSpPr>
        <p:grpSpPr>
          <a:xfrm>
            <a:off x="1026187" y="3085121"/>
            <a:ext cx="624813" cy="670905"/>
            <a:chOff x="3518490" y="2493864"/>
            <a:chExt cx="943871" cy="1013498"/>
          </a:xfrm>
        </p:grpSpPr>
        <p:sp>
          <p:nvSpPr>
            <p:cNvPr id="17" name="Freeform 15"/>
            <p:cNvSpPr/>
            <p:nvPr/>
          </p:nvSpPr>
          <p:spPr bwMode="auto">
            <a:xfrm>
              <a:off x="3518490" y="3049796"/>
              <a:ext cx="943871" cy="457566"/>
            </a:xfrm>
            <a:custGeom>
              <a:avLst/>
              <a:gdLst>
                <a:gd name="T0" fmla="*/ 636 w 706"/>
                <a:gd name="T1" fmla="*/ 52 h 341"/>
                <a:gd name="T2" fmla="*/ 440 w 706"/>
                <a:gd name="T3" fmla="*/ 0 h 341"/>
                <a:gd name="T4" fmla="*/ 417 w 706"/>
                <a:gd name="T5" fmla="*/ 0 h 341"/>
                <a:gd name="T6" fmla="*/ 403 w 706"/>
                <a:gd name="T7" fmla="*/ 18 h 341"/>
                <a:gd name="T8" fmla="*/ 353 w 706"/>
                <a:gd name="T9" fmla="*/ 59 h 341"/>
                <a:gd name="T10" fmla="*/ 303 w 706"/>
                <a:gd name="T11" fmla="*/ 18 h 341"/>
                <a:gd name="T12" fmla="*/ 289 w 706"/>
                <a:gd name="T13" fmla="*/ 0 h 341"/>
                <a:gd name="T14" fmla="*/ 265 w 706"/>
                <a:gd name="T15" fmla="*/ 0 h 341"/>
                <a:gd name="T16" fmla="*/ 70 w 706"/>
                <a:gd name="T17" fmla="*/ 52 h 341"/>
                <a:gd name="T18" fmla="*/ 0 w 706"/>
                <a:gd name="T19" fmla="*/ 261 h 341"/>
                <a:gd name="T20" fmla="*/ 353 w 706"/>
                <a:gd name="T21" fmla="*/ 341 h 341"/>
                <a:gd name="T22" fmla="*/ 706 w 706"/>
                <a:gd name="T23" fmla="*/ 261 h 341"/>
                <a:gd name="T24" fmla="*/ 636 w 706"/>
                <a:gd name="T25" fmla="*/ 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6" h="341">
                  <a:moveTo>
                    <a:pt x="636" y="52"/>
                  </a:moveTo>
                  <a:cubicBezTo>
                    <a:pt x="621" y="46"/>
                    <a:pt x="440" y="0"/>
                    <a:pt x="440" y="0"/>
                  </a:cubicBezTo>
                  <a:cubicBezTo>
                    <a:pt x="417" y="0"/>
                    <a:pt x="417" y="0"/>
                    <a:pt x="417" y="0"/>
                  </a:cubicBezTo>
                  <a:cubicBezTo>
                    <a:pt x="413" y="6"/>
                    <a:pt x="408" y="12"/>
                    <a:pt x="403" y="18"/>
                  </a:cubicBezTo>
                  <a:cubicBezTo>
                    <a:pt x="381" y="45"/>
                    <a:pt x="356" y="58"/>
                    <a:pt x="353" y="59"/>
                  </a:cubicBezTo>
                  <a:cubicBezTo>
                    <a:pt x="350" y="58"/>
                    <a:pt x="325" y="45"/>
                    <a:pt x="303" y="18"/>
                  </a:cubicBezTo>
                  <a:cubicBezTo>
                    <a:pt x="298" y="12"/>
                    <a:pt x="293" y="6"/>
                    <a:pt x="289" y="0"/>
                  </a:cubicBezTo>
                  <a:cubicBezTo>
                    <a:pt x="265" y="0"/>
                    <a:pt x="265" y="0"/>
                    <a:pt x="265" y="0"/>
                  </a:cubicBezTo>
                  <a:cubicBezTo>
                    <a:pt x="265" y="0"/>
                    <a:pt x="85" y="46"/>
                    <a:pt x="70" y="52"/>
                  </a:cubicBezTo>
                  <a:cubicBezTo>
                    <a:pt x="55" y="58"/>
                    <a:pt x="0" y="261"/>
                    <a:pt x="0" y="261"/>
                  </a:cubicBezTo>
                  <a:cubicBezTo>
                    <a:pt x="0" y="261"/>
                    <a:pt x="142" y="341"/>
                    <a:pt x="353" y="341"/>
                  </a:cubicBezTo>
                  <a:cubicBezTo>
                    <a:pt x="563" y="341"/>
                    <a:pt x="706" y="261"/>
                    <a:pt x="706" y="261"/>
                  </a:cubicBezTo>
                  <a:cubicBezTo>
                    <a:pt x="706" y="261"/>
                    <a:pt x="651" y="58"/>
                    <a:pt x="636" y="52"/>
                  </a:cubicBezTo>
                  <a:close/>
                </a:path>
              </a:pathLst>
            </a:custGeom>
            <a:solidFill>
              <a:schemeClr val="accent6"/>
            </a:solidFill>
            <a:ln>
              <a:noFill/>
            </a:ln>
          </p:spPr>
          <p:txBody>
            <a:bodyPr vert="horz" wrap="square" lIns="68580" tIns="34291" rIns="68580" bIns="34291" numCol="1" anchor="t" anchorCtr="0" compatLnSpc="1"/>
            <a:lstStyle/>
            <a:p>
              <a:endParaRPr lang="en-US" sz="1350"/>
            </a:p>
          </p:txBody>
        </p:sp>
        <p:sp>
          <p:nvSpPr>
            <p:cNvPr id="18" name="Freeform 16"/>
            <p:cNvSpPr/>
            <p:nvPr/>
          </p:nvSpPr>
          <p:spPr bwMode="auto">
            <a:xfrm>
              <a:off x="3779326" y="2509337"/>
              <a:ext cx="421095" cy="620035"/>
            </a:xfrm>
            <a:custGeom>
              <a:avLst/>
              <a:gdLst>
                <a:gd name="T0" fmla="*/ 301 w 315"/>
                <a:gd name="T1" fmla="*/ 152 h 462"/>
                <a:gd name="T2" fmla="*/ 282 w 315"/>
                <a:gd name="T3" fmla="*/ 153 h 462"/>
                <a:gd name="T4" fmla="*/ 283 w 315"/>
                <a:gd name="T5" fmla="*/ 145 h 462"/>
                <a:gd name="T6" fmla="*/ 165 w 315"/>
                <a:gd name="T7" fmla="*/ 0 h 462"/>
                <a:gd name="T8" fmla="*/ 150 w 315"/>
                <a:gd name="T9" fmla="*/ 0 h 462"/>
                <a:gd name="T10" fmla="*/ 32 w 315"/>
                <a:gd name="T11" fmla="*/ 145 h 462"/>
                <a:gd name="T12" fmla="*/ 33 w 315"/>
                <a:gd name="T13" fmla="*/ 153 h 462"/>
                <a:gd name="T14" fmla="*/ 14 w 315"/>
                <a:gd name="T15" fmla="*/ 152 h 462"/>
                <a:gd name="T16" fmla="*/ 13 w 315"/>
                <a:gd name="T17" fmla="*/ 205 h 462"/>
                <a:gd name="T18" fmla="*/ 39 w 315"/>
                <a:gd name="T19" fmla="*/ 239 h 462"/>
                <a:gd name="T20" fmla="*/ 45 w 315"/>
                <a:gd name="T21" fmla="*/ 242 h 462"/>
                <a:gd name="T22" fmla="*/ 83 w 315"/>
                <a:gd name="T23" fmla="*/ 308 h 462"/>
                <a:gd name="T24" fmla="*/ 90 w 315"/>
                <a:gd name="T25" fmla="*/ 315 h 462"/>
                <a:gd name="T26" fmla="*/ 84 w 315"/>
                <a:gd name="T27" fmla="*/ 359 h 462"/>
                <a:gd name="T28" fmla="*/ 79 w 315"/>
                <a:gd name="T29" fmla="*/ 379 h 462"/>
                <a:gd name="T30" fmla="*/ 108 w 315"/>
                <a:gd name="T31" fmla="*/ 421 h 462"/>
                <a:gd name="T32" fmla="*/ 158 w 315"/>
                <a:gd name="T33" fmla="*/ 462 h 462"/>
                <a:gd name="T34" fmla="*/ 208 w 315"/>
                <a:gd name="T35" fmla="*/ 421 h 462"/>
                <a:gd name="T36" fmla="*/ 237 w 315"/>
                <a:gd name="T37" fmla="*/ 379 h 462"/>
                <a:gd name="T38" fmla="*/ 232 w 315"/>
                <a:gd name="T39" fmla="*/ 359 h 462"/>
                <a:gd name="T40" fmla="*/ 226 w 315"/>
                <a:gd name="T41" fmla="*/ 315 h 462"/>
                <a:gd name="T42" fmla="*/ 233 w 315"/>
                <a:gd name="T43" fmla="*/ 308 h 462"/>
                <a:gd name="T44" fmla="*/ 270 w 315"/>
                <a:gd name="T45" fmla="*/ 242 h 462"/>
                <a:gd name="T46" fmla="*/ 277 w 315"/>
                <a:gd name="T47" fmla="*/ 239 h 462"/>
                <a:gd name="T48" fmla="*/ 303 w 315"/>
                <a:gd name="T49" fmla="*/ 205 h 462"/>
                <a:gd name="T50" fmla="*/ 301 w 315"/>
                <a:gd name="T51" fmla="*/ 15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5" h="462">
                  <a:moveTo>
                    <a:pt x="301" y="152"/>
                  </a:moveTo>
                  <a:cubicBezTo>
                    <a:pt x="294" y="146"/>
                    <a:pt x="288" y="149"/>
                    <a:pt x="282" y="153"/>
                  </a:cubicBezTo>
                  <a:cubicBezTo>
                    <a:pt x="283" y="151"/>
                    <a:pt x="283" y="148"/>
                    <a:pt x="283" y="145"/>
                  </a:cubicBezTo>
                  <a:cubicBezTo>
                    <a:pt x="292" y="72"/>
                    <a:pt x="245" y="0"/>
                    <a:pt x="165" y="0"/>
                  </a:cubicBezTo>
                  <a:cubicBezTo>
                    <a:pt x="150" y="0"/>
                    <a:pt x="150" y="0"/>
                    <a:pt x="150" y="0"/>
                  </a:cubicBezTo>
                  <a:cubicBezTo>
                    <a:pt x="70" y="0"/>
                    <a:pt x="24" y="72"/>
                    <a:pt x="32" y="145"/>
                  </a:cubicBezTo>
                  <a:cubicBezTo>
                    <a:pt x="33" y="148"/>
                    <a:pt x="33" y="151"/>
                    <a:pt x="33" y="153"/>
                  </a:cubicBezTo>
                  <a:cubicBezTo>
                    <a:pt x="28" y="149"/>
                    <a:pt x="22" y="146"/>
                    <a:pt x="14" y="152"/>
                  </a:cubicBezTo>
                  <a:cubicBezTo>
                    <a:pt x="0" y="163"/>
                    <a:pt x="9" y="193"/>
                    <a:pt x="13" y="205"/>
                  </a:cubicBezTo>
                  <a:cubicBezTo>
                    <a:pt x="17" y="217"/>
                    <a:pt x="22" y="230"/>
                    <a:pt x="39" y="239"/>
                  </a:cubicBezTo>
                  <a:cubicBezTo>
                    <a:pt x="41" y="240"/>
                    <a:pt x="43" y="241"/>
                    <a:pt x="45" y="242"/>
                  </a:cubicBezTo>
                  <a:cubicBezTo>
                    <a:pt x="53" y="274"/>
                    <a:pt x="67" y="292"/>
                    <a:pt x="83" y="308"/>
                  </a:cubicBezTo>
                  <a:cubicBezTo>
                    <a:pt x="85" y="310"/>
                    <a:pt x="87" y="312"/>
                    <a:pt x="90" y="315"/>
                  </a:cubicBezTo>
                  <a:cubicBezTo>
                    <a:pt x="88" y="329"/>
                    <a:pt x="86" y="347"/>
                    <a:pt x="84" y="359"/>
                  </a:cubicBezTo>
                  <a:cubicBezTo>
                    <a:pt x="83" y="366"/>
                    <a:pt x="81" y="373"/>
                    <a:pt x="79" y="379"/>
                  </a:cubicBezTo>
                  <a:cubicBezTo>
                    <a:pt x="83" y="386"/>
                    <a:pt x="94" y="406"/>
                    <a:pt x="108" y="421"/>
                  </a:cubicBezTo>
                  <a:cubicBezTo>
                    <a:pt x="130" y="448"/>
                    <a:pt x="155" y="461"/>
                    <a:pt x="158" y="462"/>
                  </a:cubicBezTo>
                  <a:cubicBezTo>
                    <a:pt x="161" y="461"/>
                    <a:pt x="186" y="448"/>
                    <a:pt x="208" y="421"/>
                  </a:cubicBezTo>
                  <a:cubicBezTo>
                    <a:pt x="221" y="406"/>
                    <a:pt x="233" y="386"/>
                    <a:pt x="237" y="379"/>
                  </a:cubicBezTo>
                  <a:cubicBezTo>
                    <a:pt x="235" y="373"/>
                    <a:pt x="233" y="366"/>
                    <a:pt x="232" y="359"/>
                  </a:cubicBezTo>
                  <a:cubicBezTo>
                    <a:pt x="230" y="347"/>
                    <a:pt x="228" y="329"/>
                    <a:pt x="226" y="315"/>
                  </a:cubicBezTo>
                  <a:cubicBezTo>
                    <a:pt x="229" y="312"/>
                    <a:pt x="231" y="310"/>
                    <a:pt x="233" y="308"/>
                  </a:cubicBezTo>
                  <a:cubicBezTo>
                    <a:pt x="249" y="292"/>
                    <a:pt x="263" y="274"/>
                    <a:pt x="270" y="242"/>
                  </a:cubicBezTo>
                  <a:cubicBezTo>
                    <a:pt x="272" y="241"/>
                    <a:pt x="274" y="240"/>
                    <a:pt x="277" y="239"/>
                  </a:cubicBezTo>
                  <a:cubicBezTo>
                    <a:pt x="294" y="230"/>
                    <a:pt x="299" y="217"/>
                    <a:pt x="303" y="205"/>
                  </a:cubicBezTo>
                  <a:cubicBezTo>
                    <a:pt x="307" y="193"/>
                    <a:pt x="315" y="163"/>
                    <a:pt x="301" y="152"/>
                  </a:cubicBezTo>
                  <a:close/>
                </a:path>
              </a:pathLst>
            </a:custGeom>
            <a:solidFill>
              <a:srgbClr val="FDD9A6"/>
            </a:solidFill>
            <a:ln>
              <a:noFill/>
            </a:ln>
          </p:spPr>
          <p:txBody>
            <a:bodyPr vert="horz" wrap="square" lIns="68580" tIns="34291" rIns="68580" bIns="34291" numCol="1" anchor="t" anchorCtr="0" compatLnSpc="1"/>
            <a:lstStyle/>
            <a:p>
              <a:endParaRPr lang="en-US" sz="1350"/>
            </a:p>
          </p:txBody>
        </p:sp>
        <p:sp>
          <p:nvSpPr>
            <p:cNvPr id="19" name="Freeform 17"/>
            <p:cNvSpPr/>
            <p:nvPr/>
          </p:nvSpPr>
          <p:spPr bwMode="auto">
            <a:xfrm>
              <a:off x="3812483" y="2493864"/>
              <a:ext cx="370254" cy="298413"/>
            </a:xfrm>
            <a:custGeom>
              <a:avLst/>
              <a:gdLst>
                <a:gd name="T0" fmla="*/ 140 w 277"/>
                <a:gd name="T1" fmla="*/ 8 h 223"/>
                <a:gd name="T2" fmla="*/ 50 w 277"/>
                <a:gd name="T3" fmla="*/ 18 h 223"/>
                <a:gd name="T4" fmla="*/ 3 w 277"/>
                <a:gd name="T5" fmla="*/ 113 h 223"/>
                <a:gd name="T6" fmla="*/ 8 w 277"/>
                <a:gd name="T7" fmla="*/ 171 h 223"/>
                <a:gd name="T8" fmla="*/ 20 w 277"/>
                <a:gd name="T9" fmla="*/ 201 h 223"/>
                <a:gd name="T10" fmla="*/ 28 w 277"/>
                <a:gd name="T11" fmla="*/ 223 h 223"/>
                <a:gd name="T12" fmla="*/ 28 w 277"/>
                <a:gd name="T13" fmla="*/ 170 h 223"/>
                <a:gd name="T14" fmla="*/ 36 w 277"/>
                <a:gd name="T15" fmla="*/ 147 h 223"/>
                <a:gd name="T16" fmla="*/ 44 w 277"/>
                <a:gd name="T17" fmla="*/ 71 h 223"/>
                <a:gd name="T18" fmla="*/ 134 w 277"/>
                <a:gd name="T19" fmla="*/ 93 h 223"/>
                <a:gd name="T20" fmla="*/ 135 w 277"/>
                <a:gd name="T21" fmla="*/ 93 h 223"/>
                <a:gd name="T22" fmla="*/ 136 w 277"/>
                <a:gd name="T23" fmla="*/ 92 h 223"/>
                <a:gd name="T24" fmla="*/ 138 w 277"/>
                <a:gd name="T25" fmla="*/ 86 h 223"/>
                <a:gd name="T26" fmla="*/ 151 w 277"/>
                <a:gd name="T27" fmla="*/ 69 h 223"/>
                <a:gd name="T28" fmla="*/ 158 w 277"/>
                <a:gd name="T29" fmla="*/ 62 h 223"/>
                <a:gd name="T30" fmla="*/ 153 w 277"/>
                <a:gd name="T31" fmla="*/ 70 h 223"/>
                <a:gd name="T32" fmla="*/ 145 w 277"/>
                <a:gd name="T33" fmla="*/ 89 h 223"/>
                <a:gd name="T34" fmla="*/ 145 w 277"/>
                <a:gd name="T35" fmla="*/ 90 h 223"/>
                <a:gd name="T36" fmla="*/ 158 w 277"/>
                <a:gd name="T37" fmla="*/ 74 h 223"/>
                <a:gd name="T38" fmla="*/ 165 w 277"/>
                <a:gd name="T39" fmla="*/ 67 h 223"/>
                <a:gd name="T40" fmla="*/ 160 w 277"/>
                <a:gd name="T41" fmla="*/ 75 h 223"/>
                <a:gd name="T42" fmla="*/ 154 w 277"/>
                <a:gd name="T43" fmla="*/ 89 h 223"/>
                <a:gd name="T44" fmla="*/ 154 w 277"/>
                <a:gd name="T45" fmla="*/ 89 h 223"/>
                <a:gd name="T46" fmla="*/ 154 w 277"/>
                <a:gd name="T47" fmla="*/ 89 h 223"/>
                <a:gd name="T48" fmla="*/ 167 w 277"/>
                <a:gd name="T49" fmla="*/ 72 h 223"/>
                <a:gd name="T50" fmla="*/ 174 w 277"/>
                <a:gd name="T51" fmla="*/ 65 h 223"/>
                <a:gd name="T52" fmla="*/ 169 w 277"/>
                <a:gd name="T53" fmla="*/ 73 h 223"/>
                <a:gd name="T54" fmla="*/ 163 w 277"/>
                <a:gd name="T55" fmla="*/ 86 h 223"/>
                <a:gd name="T56" fmla="*/ 163 w 277"/>
                <a:gd name="T57" fmla="*/ 86 h 223"/>
                <a:gd name="T58" fmla="*/ 175 w 277"/>
                <a:gd name="T59" fmla="*/ 72 h 223"/>
                <a:gd name="T60" fmla="*/ 182 w 277"/>
                <a:gd name="T61" fmla="*/ 65 h 223"/>
                <a:gd name="T62" fmla="*/ 177 w 277"/>
                <a:gd name="T63" fmla="*/ 73 h 223"/>
                <a:gd name="T64" fmla="*/ 172 w 277"/>
                <a:gd name="T65" fmla="*/ 84 h 223"/>
                <a:gd name="T66" fmla="*/ 224 w 277"/>
                <a:gd name="T67" fmla="*/ 71 h 223"/>
                <a:gd name="T68" fmla="*/ 231 w 277"/>
                <a:gd name="T69" fmla="*/ 147 h 223"/>
                <a:gd name="T70" fmla="*/ 240 w 277"/>
                <a:gd name="T71" fmla="*/ 170 h 223"/>
                <a:gd name="T72" fmla="*/ 240 w 277"/>
                <a:gd name="T73" fmla="*/ 223 h 223"/>
                <a:gd name="T74" fmla="*/ 248 w 277"/>
                <a:gd name="T75" fmla="*/ 201 h 223"/>
                <a:gd name="T76" fmla="*/ 260 w 277"/>
                <a:gd name="T77" fmla="*/ 171 h 223"/>
                <a:gd name="T78" fmla="*/ 259 w 277"/>
                <a:gd name="T79" fmla="*/ 111 h 223"/>
                <a:gd name="T80" fmla="*/ 277 w 277"/>
                <a:gd name="T81" fmla="*/ 12 h 223"/>
                <a:gd name="T82" fmla="*/ 223 w 277"/>
                <a:gd name="T83" fmla="*/ 12 h 223"/>
                <a:gd name="T84" fmla="*/ 140 w 277"/>
                <a:gd name="T85" fmla="*/ 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223">
                  <a:moveTo>
                    <a:pt x="140" y="8"/>
                  </a:moveTo>
                  <a:cubicBezTo>
                    <a:pt x="140" y="8"/>
                    <a:pt x="72" y="1"/>
                    <a:pt x="50" y="18"/>
                  </a:cubicBezTo>
                  <a:cubicBezTo>
                    <a:pt x="14" y="45"/>
                    <a:pt x="0" y="96"/>
                    <a:pt x="3" y="113"/>
                  </a:cubicBezTo>
                  <a:cubicBezTo>
                    <a:pt x="7" y="141"/>
                    <a:pt x="8" y="171"/>
                    <a:pt x="8" y="171"/>
                  </a:cubicBezTo>
                  <a:cubicBezTo>
                    <a:pt x="8" y="171"/>
                    <a:pt x="18" y="192"/>
                    <a:pt x="20" y="201"/>
                  </a:cubicBezTo>
                  <a:cubicBezTo>
                    <a:pt x="22" y="210"/>
                    <a:pt x="28" y="223"/>
                    <a:pt x="28" y="223"/>
                  </a:cubicBezTo>
                  <a:cubicBezTo>
                    <a:pt x="28" y="223"/>
                    <a:pt x="24" y="185"/>
                    <a:pt x="28" y="170"/>
                  </a:cubicBezTo>
                  <a:cubicBezTo>
                    <a:pt x="32" y="155"/>
                    <a:pt x="36" y="147"/>
                    <a:pt x="36" y="147"/>
                  </a:cubicBezTo>
                  <a:cubicBezTo>
                    <a:pt x="36" y="147"/>
                    <a:pt x="39" y="74"/>
                    <a:pt x="44" y="71"/>
                  </a:cubicBezTo>
                  <a:cubicBezTo>
                    <a:pt x="49" y="68"/>
                    <a:pt x="121" y="93"/>
                    <a:pt x="134" y="93"/>
                  </a:cubicBezTo>
                  <a:cubicBezTo>
                    <a:pt x="134" y="93"/>
                    <a:pt x="135" y="93"/>
                    <a:pt x="135" y="93"/>
                  </a:cubicBezTo>
                  <a:cubicBezTo>
                    <a:pt x="135" y="93"/>
                    <a:pt x="135" y="92"/>
                    <a:pt x="136" y="92"/>
                  </a:cubicBezTo>
                  <a:cubicBezTo>
                    <a:pt x="136" y="90"/>
                    <a:pt x="137" y="88"/>
                    <a:pt x="138" y="86"/>
                  </a:cubicBezTo>
                  <a:cubicBezTo>
                    <a:pt x="142" y="79"/>
                    <a:pt x="147" y="73"/>
                    <a:pt x="151" y="69"/>
                  </a:cubicBezTo>
                  <a:cubicBezTo>
                    <a:pt x="155" y="65"/>
                    <a:pt x="158" y="62"/>
                    <a:pt x="158" y="62"/>
                  </a:cubicBezTo>
                  <a:cubicBezTo>
                    <a:pt x="158" y="62"/>
                    <a:pt x="156" y="65"/>
                    <a:pt x="153" y="70"/>
                  </a:cubicBezTo>
                  <a:cubicBezTo>
                    <a:pt x="150" y="75"/>
                    <a:pt x="147" y="82"/>
                    <a:pt x="145" y="89"/>
                  </a:cubicBezTo>
                  <a:cubicBezTo>
                    <a:pt x="145" y="89"/>
                    <a:pt x="145" y="90"/>
                    <a:pt x="145" y="90"/>
                  </a:cubicBezTo>
                  <a:cubicBezTo>
                    <a:pt x="149" y="83"/>
                    <a:pt x="154" y="78"/>
                    <a:pt x="158" y="74"/>
                  </a:cubicBezTo>
                  <a:cubicBezTo>
                    <a:pt x="162" y="70"/>
                    <a:pt x="165" y="67"/>
                    <a:pt x="165" y="67"/>
                  </a:cubicBezTo>
                  <a:cubicBezTo>
                    <a:pt x="165" y="67"/>
                    <a:pt x="163" y="70"/>
                    <a:pt x="160" y="75"/>
                  </a:cubicBezTo>
                  <a:cubicBezTo>
                    <a:pt x="158" y="79"/>
                    <a:pt x="155" y="84"/>
                    <a:pt x="154" y="89"/>
                  </a:cubicBezTo>
                  <a:cubicBezTo>
                    <a:pt x="154" y="89"/>
                    <a:pt x="154" y="89"/>
                    <a:pt x="154" y="89"/>
                  </a:cubicBezTo>
                  <a:cubicBezTo>
                    <a:pt x="154" y="89"/>
                    <a:pt x="154" y="89"/>
                    <a:pt x="154" y="89"/>
                  </a:cubicBezTo>
                  <a:cubicBezTo>
                    <a:pt x="158" y="81"/>
                    <a:pt x="163" y="76"/>
                    <a:pt x="167" y="72"/>
                  </a:cubicBezTo>
                  <a:cubicBezTo>
                    <a:pt x="171" y="67"/>
                    <a:pt x="174" y="65"/>
                    <a:pt x="174" y="65"/>
                  </a:cubicBezTo>
                  <a:cubicBezTo>
                    <a:pt x="174" y="65"/>
                    <a:pt x="172" y="68"/>
                    <a:pt x="169" y="73"/>
                  </a:cubicBezTo>
                  <a:cubicBezTo>
                    <a:pt x="167" y="77"/>
                    <a:pt x="165" y="81"/>
                    <a:pt x="163" y="86"/>
                  </a:cubicBezTo>
                  <a:cubicBezTo>
                    <a:pt x="163" y="86"/>
                    <a:pt x="163" y="86"/>
                    <a:pt x="163" y="86"/>
                  </a:cubicBezTo>
                  <a:cubicBezTo>
                    <a:pt x="167" y="80"/>
                    <a:pt x="172" y="75"/>
                    <a:pt x="175" y="72"/>
                  </a:cubicBezTo>
                  <a:cubicBezTo>
                    <a:pt x="179" y="67"/>
                    <a:pt x="182" y="65"/>
                    <a:pt x="182" y="65"/>
                  </a:cubicBezTo>
                  <a:cubicBezTo>
                    <a:pt x="182" y="65"/>
                    <a:pt x="180" y="68"/>
                    <a:pt x="177" y="73"/>
                  </a:cubicBezTo>
                  <a:cubicBezTo>
                    <a:pt x="175" y="76"/>
                    <a:pt x="173" y="80"/>
                    <a:pt x="172" y="84"/>
                  </a:cubicBezTo>
                  <a:cubicBezTo>
                    <a:pt x="195" y="77"/>
                    <a:pt x="221" y="69"/>
                    <a:pt x="224" y="71"/>
                  </a:cubicBezTo>
                  <a:cubicBezTo>
                    <a:pt x="229" y="74"/>
                    <a:pt x="231" y="147"/>
                    <a:pt x="231" y="147"/>
                  </a:cubicBezTo>
                  <a:cubicBezTo>
                    <a:pt x="231" y="147"/>
                    <a:pt x="236" y="155"/>
                    <a:pt x="240" y="170"/>
                  </a:cubicBezTo>
                  <a:cubicBezTo>
                    <a:pt x="244" y="185"/>
                    <a:pt x="240" y="223"/>
                    <a:pt x="240" y="223"/>
                  </a:cubicBezTo>
                  <a:cubicBezTo>
                    <a:pt x="240" y="223"/>
                    <a:pt x="246" y="210"/>
                    <a:pt x="248" y="201"/>
                  </a:cubicBezTo>
                  <a:cubicBezTo>
                    <a:pt x="250" y="192"/>
                    <a:pt x="260" y="171"/>
                    <a:pt x="260" y="171"/>
                  </a:cubicBezTo>
                  <a:cubicBezTo>
                    <a:pt x="260" y="171"/>
                    <a:pt x="262" y="140"/>
                    <a:pt x="259" y="111"/>
                  </a:cubicBezTo>
                  <a:cubicBezTo>
                    <a:pt x="255" y="81"/>
                    <a:pt x="277" y="12"/>
                    <a:pt x="277" y="12"/>
                  </a:cubicBezTo>
                  <a:cubicBezTo>
                    <a:pt x="277" y="12"/>
                    <a:pt x="253" y="19"/>
                    <a:pt x="223" y="12"/>
                  </a:cubicBezTo>
                  <a:cubicBezTo>
                    <a:pt x="171" y="0"/>
                    <a:pt x="140" y="8"/>
                    <a:pt x="140" y="8"/>
                  </a:cubicBezTo>
                  <a:close/>
                </a:path>
              </a:pathLst>
            </a:custGeom>
            <a:solidFill>
              <a:srgbClr val="9467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sp>
          <p:nvSpPr>
            <p:cNvPr id="20" name="Freeform 18"/>
            <p:cNvSpPr/>
            <p:nvPr/>
          </p:nvSpPr>
          <p:spPr bwMode="auto">
            <a:xfrm>
              <a:off x="3860008" y="3013323"/>
              <a:ext cx="261941" cy="494039"/>
            </a:xfrm>
            <a:custGeom>
              <a:avLst/>
              <a:gdLst>
                <a:gd name="T0" fmla="*/ 98 w 196"/>
                <a:gd name="T1" fmla="*/ 368 h 368"/>
                <a:gd name="T2" fmla="*/ 153 w 196"/>
                <a:gd name="T3" fmla="*/ 366 h 368"/>
                <a:gd name="T4" fmla="*/ 113 w 196"/>
                <a:gd name="T5" fmla="*/ 130 h 368"/>
                <a:gd name="T6" fmla="*/ 126 w 196"/>
                <a:gd name="T7" fmla="*/ 113 h 368"/>
                <a:gd name="T8" fmla="*/ 128 w 196"/>
                <a:gd name="T9" fmla="*/ 115 h 368"/>
                <a:gd name="T10" fmla="*/ 146 w 196"/>
                <a:gd name="T11" fmla="*/ 137 h 368"/>
                <a:gd name="T12" fmla="*/ 179 w 196"/>
                <a:gd name="T13" fmla="*/ 79 h 368"/>
                <a:gd name="T14" fmla="*/ 195 w 196"/>
                <a:gd name="T15" fmla="*/ 26 h 368"/>
                <a:gd name="T16" fmla="*/ 178 w 196"/>
                <a:gd name="T17" fmla="*/ 0 h 368"/>
                <a:gd name="T18" fmla="*/ 148 w 196"/>
                <a:gd name="T19" fmla="*/ 45 h 368"/>
                <a:gd name="T20" fmla="*/ 98 w 196"/>
                <a:gd name="T21" fmla="*/ 86 h 368"/>
                <a:gd name="T22" fmla="*/ 48 w 196"/>
                <a:gd name="T23" fmla="*/ 45 h 368"/>
                <a:gd name="T24" fmla="*/ 18 w 196"/>
                <a:gd name="T25" fmla="*/ 0 h 368"/>
                <a:gd name="T26" fmla="*/ 0 w 196"/>
                <a:gd name="T27" fmla="*/ 26 h 368"/>
                <a:gd name="T28" fmla="*/ 16 w 196"/>
                <a:gd name="T29" fmla="*/ 79 h 368"/>
                <a:gd name="T30" fmla="*/ 50 w 196"/>
                <a:gd name="T31" fmla="*/ 137 h 368"/>
                <a:gd name="T32" fmla="*/ 68 w 196"/>
                <a:gd name="T33" fmla="*/ 115 h 368"/>
                <a:gd name="T34" fmla="*/ 98 w 196"/>
                <a:gd name="T35" fmla="*/ 87 h 368"/>
                <a:gd name="T36" fmla="*/ 123 w 196"/>
                <a:gd name="T37" fmla="*/ 110 h 368"/>
                <a:gd name="T38" fmla="*/ 98 w 196"/>
                <a:gd name="T39" fmla="*/ 87 h 368"/>
                <a:gd name="T40" fmla="*/ 69 w 196"/>
                <a:gd name="T41" fmla="*/ 113 h 368"/>
                <a:gd name="T42" fmla="*/ 82 w 196"/>
                <a:gd name="T43" fmla="*/ 130 h 368"/>
                <a:gd name="T44" fmla="*/ 42 w 196"/>
                <a:gd name="T45" fmla="*/ 366 h 368"/>
                <a:gd name="T46" fmla="*/ 98 w 196"/>
                <a:gd name="T4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368">
                  <a:moveTo>
                    <a:pt x="98" y="368"/>
                  </a:moveTo>
                  <a:cubicBezTo>
                    <a:pt x="117" y="368"/>
                    <a:pt x="135" y="367"/>
                    <a:pt x="153" y="366"/>
                  </a:cubicBezTo>
                  <a:cubicBezTo>
                    <a:pt x="113" y="130"/>
                    <a:pt x="113" y="130"/>
                    <a:pt x="113" y="130"/>
                  </a:cubicBezTo>
                  <a:cubicBezTo>
                    <a:pt x="126" y="113"/>
                    <a:pt x="126" y="113"/>
                    <a:pt x="126" y="113"/>
                  </a:cubicBezTo>
                  <a:cubicBezTo>
                    <a:pt x="127" y="113"/>
                    <a:pt x="128" y="114"/>
                    <a:pt x="128" y="115"/>
                  </a:cubicBezTo>
                  <a:cubicBezTo>
                    <a:pt x="145" y="133"/>
                    <a:pt x="146" y="137"/>
                    <a:pt x="146" y="137"/>
                  </a:cubicBezTo>
                  <a:cubicBezTo>
                    <a:pt x="146" y="137"/>
                    <a:pt x="166" y="109"/>
                    <a:pt x="179" y="79"/>
                  </a:cubicBezTo>
                  <a:cubicBezTo>
                    <a:pt x="196" y="40"/>
                    <a:pt x="195" y="26"/>
                    <a:pt x="195" y="26"/>
                  </a:cubicBezTo>
                  <a:cubicBezTo>
                    <a:pt x="178" y="0"/>
                    <a:pt x="178" y="0"/>
                    <a:pt x="178" y="0"/>
                  </a:cubicBezTo>
                  <a:cubicBezTo>
                    <a:pt x="178" y="0"/>
                    <a:pt x="165" y="26"/>
                    <a:pt x="148" y="45"/>
                  </a:cubicBezTo>
                  <a:cubicBezTo>
                    <a:pt x="126" y="72"/>
                    <a:pt x="101" y="85"/>
                    <a:pt x="98" y="86"/>
                  </a:cubicBezTo>
                  <a:cubicBezTo>
                    <a:pt x="95" y="85"/>
                    <a:pt x="70" y="72"/>
                    <a:pt x="48" y="45"/>
                  </a:cubicBezTo>
                  <a:cubicBezTo>
                    <a:pt x="31" y="26"/>
                    <a:pt x="18" y="0"/>
                    <a:pt x="18" y="0"/>
                  </a:cubicBezTo>
                  <a:cubicBezTo>
                    <a:pt x="0" y="26"/>
                    <a:pt x="0" y="26"/>
                    <a:pt x="0" y="26"/>
                  </a:cubicBezTo>
                  <a:cubicBezTo>
                    <a:pt x="0" y="26"/>
                    <a:pt x="0" y="40"/>
                    <a:pt x="16" y="79"/>
                  </a:cubicBezTo>
                  <a:cubicBezTo>
                    <a:pt x="29" y="109"/>
                    <a:pt x="50" y="137"/>
                    <a:pt x="50" y="137"/>
                  </a:cubicBezTo>
                  <a:cubicBezTo>
                    <a:pt x="50" y="137"/>
                    <a:pt x="51" y="133"/>
                    <a:pt x="68" y="115"/>
                  </a:cubicBezTo>
                  <a:cubicBezTo>
                    <a:pt x="84" y="96"/>
                    <a:pt x="96" y="88"/>
                    <a:pt x="98" y="87"/>
                  </a:cubicBezTo>
                  <a:cubicBezTo>
                    <a:pt x="100" y="88"/>
                    <a:pt x="109" y="95"/>
                    <a:pt x="123" y="110"/>
                  </a:cubicBezTo>
                  <a:cubicBezTo>
                    <a:pt x="109" y="95"/>
                    <a:pt x="100" y="88"/>
                    <a:pt x="98" y="87"/>
                  </a:cubicBezTo>
                  <a:cubicBezTo>
                    <a:pt x="96" y="88"/>
                    <a:pt x="85" y="95"/>
                    <a:pt x="69" y="113"/>
                  </a:cubicBezTo>
                  <a:cubicBezTo>
                    <a:pt x="82" y="130"/>
                    <a:pt x="82" y="130"/>
                    <a:pt x="82" y="130"/>
                  </a:cubicBezTo>
                  <a:cubicBezTo>
                    <a:pt x="42" y="366"/>
                    <a:pt x="42" y="366"/>
                    <a:pt x="42" y="366"/>
                  </a:cubicBezTo>
                  <a:cubicBezTo>
                    <a:pt x="60" y="367"/>
                    <a:pt x="79" y="368"/>
                    <a:pt x="98" y="36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grpSp>
      <p:sp>
        <p:nvSpPr>
          <p:cNvPr id="10" name="矩形 9"/>
          <p:cNvSpPr/>
          <p:nvPr/>
        </p:nvSpPr>
        <p:spPr>
          <a:xfrm>
            <a:off x="2265740" y="3282661"/>
            <a:ext cx="121700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控制人员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760023" y="3300586"/>
            <a:ext cx="5262979"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指按照应急演练方案，控制应急演练进程的人员。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265740" y="4057232"/>
            <a:ext cx="6154769" cy="1532727"/>
          </a:xfrm>
          <a:prstGeom prst="rect">
            <a:avLst/>
          </a:prstGeom>
        </p:spPr>
        <p:txBody>
          <a:bodyPr wrap="square">
            <a:spAutoFit/>
          </a:bodyPr>
          <a:lstStyle/>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通常包括总指挥、现场总指挥以及专业工作组人员。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控制人员在应急演练过程中的主要任务</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）确保应急演练方案的顺利实施，以达到应急演练目标。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）解答演练人员的疑问，解决应急演练过程中出现的问题。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1487846" y="3134079"/>
            <a:ext cx="9446853" cy="670905"/>
          </a:xfrm>
          <a:prstGeom prst="round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58813" y="1734848"/>
            <a:ext cx="4155305"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确定参与应急演练活动人员</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658813" y="2763939"/>
            <a:ext cx="1329644" cy="132964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6705" y="2881831"/>
            <a:ext cx="1093861" cy="1093861"/>
          </a:xfrm>
          <a:prstGeom prst="ellipse">
            <a:avLst/>
          </a:prstGeom>
          <a:solidFill>
            <a:srgbClr val="D1377D"/>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393"/>
          <p:cNvGrpSpPr/>
          <p:nvPr/>
        </p:nvGrpSpPr>
        <p:grpSpPr>
          <a:xfrm>
            <a:off x="1028847" y="3013138"/>
            <a:ext cx="653574" cy="831245"/>
            <a:chOff x="2572702" y="2493864"/>
            <a:chExt cx="796873" cy="1013498"/>
          </a:xfrm>
        </p:grpSpPr>
        <p:sp>
          <p:nvSpPr>
            <p:cNvPr id="23" name="Freeform 26"/>
            <p:cNvSpPr/>
            <p:nvPr/>
          </p:nvSpPr>
          <p:spPr bwMode="auto">
            <a:xfrm>
              <a:off x="2759487" y="2493864"/>
              <a:ext cx="453146" cy="517249"/>
            </a:xfrm>
            <a:custGeom>
              <a:avLst/>
              <a:gdLst>
                <a:gd name="T0" fmla="*/ 0 w 350"/>
                <a:gd name="T1" fmla="*/ 195 h 401"/>
                <a:gd name="T2" fmla="*/ 51 w 350"/>
                <a:gd name="T3" fmla="*/ 48 h 401"/>
                <a:gd name="T4" fmla="*/ 94 w 350"/>
                <a:gd name="T5" fmla="*/ 30 h 401"/>
                <a:gd name="T6" fmla="*/ 118 w 350"/>
                <a:gd name="T7" fmla="*/ 14 h 401"/>
                <a:gd name="T8" fmla="*/ 249 w 350"/>
                <a:gd name="T9" fmla="*/ 29 h 401"/>
                <a:gd name="T10" fmla="*/ 334 w 350"/>
                <a:gd name="T11" fmla="*/ 131 h 401"/>
                <a:gd name="T12" fmla="*/ 324 w 350"/>
                <a:gd name="T13" fmla="*/ 291 h 401"/>
                <a:gd name="T14" fmla="*/ 163 w 350"/>
                <a:gd name="T15" fmla="*/ 401 h 401"/>
                <a:gd name="T16" fmla="*/ 0 w 350"/>
                <a:gd name="T17" fmla="*/ 19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401">
                  <a:moveTo>
                    <a:pt x="0" y="195"/>
                  </a:moveTo>
                  <a:cubicBezTo>
                    <a:pt x="0" y="110"/>
                    <a:pt x="31" y="61"/>
                    <a:pt x="51" y="48"/>
                  </a:cubicBezTo>
                  <a:cubicBezTo>
                    <a:pt x="71" y="35"/>
                    <a:pt x="94" y="30"/>
                    <a:pt x="94" y="30"/>
                  </a:cubicBezTo>
                  <a:cubicBezTo>
                    <a:pt x="94" y="30"/>
                    <a:pt x="102" y="17"/>
                    <a:pt x="118" y="14"/>
                  </a:cubicBezTo>
                  <a:cubicBezTo>
                    <a:pt x="134" y="11"/>
                    <a:pt x="205" y="0"/>
                    <a:pt x="249" y="29"/>
                  </a:cubicBezTo>
                  <a:cubicBezTo>
                    <a:pt x="293" y="58"/>
                    <a:pt x="318" y="93"/>
                    <a:pt x="334" y="131"/>
                  </a:cubicBezTo>
                  <a:cubicBezTo>
                    <a:pt x="350" y="169"/>
                    <a:pt x="346" y="254"/>
                    <a:pt x="324" y="291"/>
                  </a:cubicBezTo>
                  <a:cubicBezTo>
                    <a:pt x="302" y="328"/>
                    <a:pt x="207" y="401"/>
                    <a:pt x="163" y="401"/>
                  </a:cubicBezTo>
                  <a:cubicBezTo>
                    <a:pt x="119" y="401"/>
                    <a:pt x="0" y="308"/>
                    <a:pt x="0" y="195"/>
                  </a:cubicBezTo>
                  <a:close/>
                </a:path>
              </a:pathLst>
            </a:custGeom>
            <a:solidFill>
              <a:srgbClr val="533727"/>
            </a:solidFill>
            <a:ln>
              <a:noFill/>
            </a:ln>
          </p:spPr>
          <p:txBody>
            <a:bodyPr vert="horz" wrap="square" lIns="68580" tIns="34291" rIns="68580" bIns="34291" numCol="1" anchor="t" anchorCtr="0" compatLnSpc="1"/>
            <a:lstStyle/>
            <a:p>
              <a:endParaRPr lang="en-US" sz="1350"/>
            </a:p>
          </p:txBody>
        </p:sp>
        <p:sp>
          <p:nvSpPr>
            <p:cNvPr id="24" name="Freeform 27"/>
            <p:cNvSpPr/>
            <p:nvPr/>
          </p:nvSpPr>
          <p:spPr bwMode="auto">
            <a:xfrm>
              <a:off x="2572702" y="3067479"/>
              <a:ext cx="796873" cy="439883"/>
            </a:xfrm>
            <a:custGeom>
              <a:avLst/>
              <a:gdLst>
                <a:gd name="T0" fmla="*/ 559 w 617"/>
                <a:gd name="T1" fmla="*/ 52 h 341"/>
                <a:gd name="T2" fmla="*/ 396 w 617"/>
                <a:gd name="T3" fmla="*/ 0 h 341"/>
                <a:gd name="T4" fmla="*/ 375 w 617"/>
                <a:gd name="T5" fmla="*/ 0 h 341"/>
                <a:gd name="T6" fmla="*/ 359 w 617"/>
                <a:gd name="T7" fmla="*/ 27 h 341"/>
                <a:gd name="T8" fmla="*/ 309 w 617"/>
                <a:gd name="T9" fmla="*/ 75 h 341"/>
                <a:gd name="T10" fmla="*/ 258 w 617"/>
                <a:gd name="T11" fmla="*/ 27 h 341"/>
                <a:gd name="T12" fmla="*/ 242 w 617"/>
                <a:gd name="T13" fmla="*/ 0 h 341"/>
                <a:gd name="T14" fmla="*/ 221 w 617"/>
                <a:gd name="T15" fmla="*/ 0 h 341"/>
                <a:gd name="T16" fmla="*/ 58 w 617"/>
                <a:gd name="T17" fmla="*/ 52 h 341"/>
                <a:gd name="T18" fmla="*/ 0 w 617"/>
                <a:gd name="T19" fmla="*/ 261 h 341"/>
                <a:gd name="T20" fmla="*/ 309 w 617"/>
                <a:gd name="T21" fmla="*/ 341 h 341"/>
                <a:gd name="T22" fmla="*/ 617 w 617"/>
                <a:gd name="T23" fmla="*/ 261 h 341"/>
                <a:gd name="T24" fmla="*/ 559 w 617"/>
                <a:gd name="T25" fmla="*/ 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341">
                  <a:moveTo>
                    <a:pt x="559" y="52"/>
                  </a:moveTo>
                  <a:cubicBezTo>
                    <a:pt x="544" y="46"/>
                    <a:pt x="396" y="0"/>
                    <a:pt x="396" y="0"/>
                  </a:cubicBezTo>
                  <a:cubicBezTo>
                    <a:pt x="375" y="0"/>
                    <a:pt x="375" y="0"/>
                    <a:pt x="375" y="0"/>
                  </a:cubicBezTo>
                  <a:cubicBezTo>
                    <a:pt x="371" y="8"/>
                    <a:pt x="365" y="18"/>
                    <a:pt x="359" y="27"/>
                  </a:cubicBezTo>
                  <a:cubicBezTo>
                    <a:pt x="336" y="58"/>
                    <a:pt x="312" y="73"/>
                    <a:pt x="309" y="75"/>
                  </a:cubicBezTo>
                  <a:cubicBezTo>
                    <a:pt x="305" y="73"/>
                    <a:pt x="281" y="58"/>
                    <a:pt x="258" y="27"/>
                  </a:cubicBezTo>
                  <a:cubicBezTo>
                    <a:pt x="252" y="18"/>
                    <a:pt x="246" y="8"/>
                    <a:pt x="242" y="0"/>
                  </a:cubicBezTo>
                  <a:cubicBezTo>
                    <a:pt x="221" y="0"/>
                    <a:pt x="221" y="0"/>
                    <a:pt x="221" y="0"/>
                  </a:cubicBezTo>
                  <a:cubicBezTo>
                    <a:pt x="221" y="0"/>
                    <a:pt x="73" y="46"/>
                    <a:pt x="58" y="52"/>
                  </a:cubicBezTo>
                  <a:cubicBezTo>
                    <a:pt x="43" y="58"/>
                    <a:pt x="0" y="261"/>
                    <a:pt x="0" y="261"/>
                  </a:cubicBezTo>
                  <a:cubicBezTo>
                    <a:pt x="0" y="261"/>
                    <a:pt x="98" y="341"/>
                    <a:pt x="309" y="341"/>
                  </a:cubicBezTo>
                  <a:cubicBezTo>
                    <a:pt x="519" y="341"/>
                    <a:pt x="617" y="261"/>
                    <a:pt x="617" y="261"/>
                  </a:cubicBezTo>
                  <a:cubicBezTo>
                    <a:pt x="617" y="261"/>
                    <a:pt x="574" y="58"/>
                    <a:pt x="559" y="52"/>
                  </a:cubicBezTo>
                  <a:close/>
                </a:path>
              </a:pathLst>
            </a:custGeom>
            <a:solidFill>
              <a:schemeClr val="tx2">
                <a:lumMod val="60000"/>
                <a:lumOff val="40000"/>
              </a:schemeClr>
            </a:solidFill>
            <a:ln>
              <a:noFill/>
            </a:ln>
          </p:spPr>
          <p:txBody>
            <a:bodyPr vert="horz" wrap="square" lIns="68580" tIns="34291" rIns="68580" bIns="34291" numCol="1" anchor="t" anchorCtr="0" compatLnSpc="1"/>
            <a:lstStyle/>
            <a:p>
              <a:endParaRPr lang="en-US" sz="1350"/>
            </a:p>
          </p:txBody>
        </p:sp>
        <p:sp>
          <p:nvSpPr>
            <p:cNvPr id="26" name="Freeform 28"/>
            <p:cNvSpPr>
              <a:spLocks noEditPoints="1"/>
            </p:cNvSpPr>
            <p:nvPr/>
          </p:nvSpPr>
          <p:spPr bwMode="auto">
            <a:xfrm>
              <a:off x="2843485" y="3032112"/>
              <a:ext cx="402305" cy="275203"/>
            </a:xfrm>
            <a:custGeom>
              <a:avLst/>
              <a:gdLst>
                <a:gd name="T0" fmla="*/ 196 w 311"/>
                <a:gd name="T1" fmla="*/ 31 h 213"/>
                <a:gd name="T2" fmla="*/ 180 w 311"/>
                <a:gd name="T3" fmla="*/ 93 h 213"/>
                <a:gd name="T4" fmla="*/ 147 w 311"/>
                <a:gd name="T5" fmla="*/ 162 h 213"/>
                <a:gd name="T6" fmla="*/ 129 w 311"/>
                <a:gd name="T7" fmla="*/ 136 h 213"/>
                <a:gd name="T8" fmla="*/ 99 w 311"/>
                <a:gd name="T9" fmla="*/ 103 h 213"/>
                <a:gd name="T10" fmla="*/ 68 w 311"/>
                <a:gd name="T11" fmla="*/ 136 h 213"/>
                <a:gd name="T12" fmla="*/ 50 w 311"/>
                <a:gd name="T13" fmla="*/ 162 h 213"/>
                <a:gd name="T14" fmla="*/ 17 w 311"/>
                <a:gd name="T15" fmla="*/ 93 h 213"/>
                <a:gd name="T16" fmla="*/ 1 w 311"/>
                <a:gd name="T17" fmla="*/ 31 h 213"/>
                <a:gd name="T18" fmla="*/ 18 w 311"/>
                <a:gd name="T19" fmla="*/ 0 h 213"/>
                <a:gd name="T20" fmla="*/ 48 w 311"/>
                <a:gd name="T21" fmla="*/ 54 h 213"/>
                <a:gd name="T22" fmla="*/ 99 w 311"/>
                <a:gd name="T23" fmla="*/ 102 h 213"/>
                <a:gd name="T24" fmla="*/ 149 w 311"/>
                <a:gd name="T25" fmla="*/ 54 h 213"/>
                <a:gd name="T26" fmla="*/ 179 w 311"/>
                <a:gd name="T27" fmla="*/ 0 h 213"/>
                <a:gd name="T28" fmla="*/ 196 w 311"/>
                <a:gd name="T29" fmla="*/ 31 h 213"/>
                <a:gd name="T30" fmla="*/ 207 w 311"/>
                <a:gd name="T31" fmla="*/ 197 h 213"/>
                <a:gd name="T32" fmla="*/ 207 w 311"/>
                <a:gd name="T33" fmla="*/ 213 h 213"/>
                <a:gd name="T34" fmla="*/ 311 w 311"/>
                <a:gd name="T35" fmla="*/ 213 h 213"/>
                <a:gd name="T36" fmla="*/ 311 w 311"/>
                <a:gd name="T37" fmla="*/ 197 h 213"/>
                <a:gd name="T38" fmla="*/ 207 w 311"/>
                <a:gd name="T39" fmla="*/ 19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 h="213">
                  <a:moveTo>
                    <a:pt x="196" y="31"/>
                  </a:moveTo>
                  <a:cubicBezTo>
                    <a:pt x="196" y="31"/>
                    <a:pt x="197" y="47"/>
                    <a:pt x="180" y="93"/>
                  </a:cubicBezTo>
                  <a:cubicBezTo>
                    <a:pt x="167" y="129"/>
                    <a:pt x="147" y="162"/>
                    <a:pt x="147" y="162"/>
                  </a:cubicBezTo>
                  <a:cubicBezTo>
                    <a:pt x="147" y="162"/>
                    <a:pt x="146" y="158"/>
                    <a:pt x="129" y="136"/>
                  </a:cubicBezTo>
                  <a:cubicBezTo>
                    <a:pt x="112" y="113"/>
                    <a:pt x="101" y="104"/>
                    <a:pt x="99" y="103"/>
                  </a:cubicBezTo>
                  <a:cubicBezTo>
                    <a:pt x="97" y="104"/>
                    <a:pt x="85" y="113"/>
                    <a:pt x="68" y="136"/>
                  </a:cubicBezTo>
                  <a:cubicBezTo>
                    <a:pt x="51" y="158"/>
                    <a:pt x="50" y="162"/>
                    <a:pt x="50" y="162"/>
                  </a:cubicBezTo>
                  <a:cubicBezTo>
                    <a:pt x="50" y="162"/>
                    <a:pt x="30" y="129"/>
                    <a:pt x="17" y="93"/>
                  </a:cubicBezTo>
                  <a:cubicBezTo>
                    <a:pt x="0" y="47"/>
                    <a:pt x="1" y="31"/>
                    <a:pt x="1" y="31"/>
                  </a:cubicBezTo>
                  <a:cubicBezTo>
                    <a:pt x="18" y="0"/>
                    <a:pt x="18" y="0"/>
                    <a:pt x="18" y="0"/>
                  </a:cubicBezTo>
                  <a:cubicBezTo>
                    <a:pt x="18" y="0"/>
                    <a:pt x="32" y="30"/>
                    <a:pt x="48" y="54"/>
                  </a:cubicBezTo>
                  <a:cubicBezTo>
                    <a:pt x="71" y="85"/>
                    <a:pt x="95" y="100"/>
                    <a:pt x="99" y="102"/>
                  </a:cubicBezTo>
                  <a:cubicBezTo>
                    <a:pt x="102" y="100"/>
                    <a:pt x="126" y="85"/>
                    <a:pt x="149" y="54"/>
                  </a:cubicBezTo>
                  <a:cubicBezTo>
                    <a:pt x="165" y="30"/>
                    <a:pt x="179" y="0"/>
                    <a:pt x="179" y="0"/>
                  </a:cubicBezTo>
                  <a:lnTo>
                    <a:pt x="196" y="31"/>
                  </a:lnTo>
                  <a:close/>
                  <a:moveTo>
                    <a:pt x="207" y="197"/>
                  </a:moveTo>
                  <a:cubicBezTo>
                    <a:pt x="207" y="213"/>
                    <a:pt x="207" y="213"/>
                    <a:pt x="207" y="213"/>
                  </a:cubicBezTo>
                  <a:cubicBezTo>
                    <a:pt x="311" y="213"/>
                    <a:pt x="311" y="213"/>
                    <a:pt x="311" y="213"/>
                  </a:cubicBezTo>
                  <a:cubicBezTo>
                    <a:pt x="311" y="197"/>
                    <a:pt x="311" y="197"/>
                    <a:pt x="311" y="197"/>
                  </a:cubicBezTo>
                  <a:lnTo>
                    <a:pt x="207" y="197"/>
                  </a:lnTo>
                  <a:close/>
                </a:path>
              </a:pathLst>
            </a:custGeom>
            <a:solidFill>
              <a:schemeClr val="bg1">
                <a:lumMod val="95000"/>
              </a:schemeClr>
            </a:solidFill>
            <a:ln>
              <a:noFill/>
            </a:ln>
          </p:spPr>
          <p:txBody>
            <a:bodyPr vert="horz" wrap="square" lIns="68580" tIns="34291" rIns="68580" bIns="34291" numCol="1" anchor="t" anchorCtr="0" compatLnSpc="1"/>
            <a:lstStyle/>
            <a:p>
              <a:endParaRPr lang="en-US" sz="1350"/>
            </a:p>
          </p:txBody>
        </p:sp>
        <p:sp>
          <p:nvSpPr>
            <p:cNvPr id="27" name="Freeform 29"/>
            <p:cNvSpPr/>
            <p:nvPr/>
          </p:nvSpPr>
          <p:spPr bwMode="auto">
            <a:xfrm>
              <a:off x="2778275" y="2619861"/>
              <a:ext cx="385726" cy="543774"/>
            </a:xfrm>
            <a:custGeom>
              <a:avLst/>
              <a:gdLst>
                <a:gd name="T0" fmla="*/ 285 w 299"/>
                <a:gd name="T1" fmla="*/ 95 h 421"/>
                <a:gd name="T2" fmla="*/ 280 w 299"/>
                <a:gd name="T3" fmla="*/ 92 h 421"/>
                <a:gd name="T4" fmla="*/ 262 w 299"/>
                <a:gd name="T5" fmla="*/ 137 h 421"/>
                <a:gd name="T6" fmla="*/ 263 w 299"/>
                <a:gd name="T7" fmla="*/ 56 h 421"/>
                <a:gd name="T8" fmla="*/ 240 w 299"/>
                <a:gd name="T9" fmla="*/ 12 h 421"/>
                <a:gd name="T10" fmla="*/ 249 w 299"/>
                <a:gd name="T11" fmla="*/ 30 h 421"/>
                <a:gd name="T12" fmla="*/ 254 w 299"/>
                <a:gd name="T13" fmla="*/ 51 h 421"/>
                <a:gd name="T14" fmla="*/ 241 w 299"/>
                <a:gd name="T15" fmla="*/ 36 h 421"/>
                <a:gd name="T16" fmla="*/ 187 w 299"/>
                <a:gd name="T17" fmla="*/ 32 h 421"/>
                <a:gd name="T18" fmla="*/ 135 w 299"/>
                <a:gd name="T19" fmla="*/ 0 h 421"/>
                <a:gd name="T20" fmla="*/ 164 w 299"/>
                <a:gd name="T21" fmla="*/ 30 h 421"/>
                <a:gd name="T22" fmla="*/ 203 w 299"/>
                <a:gd name="T23" fmla="*/ 41 h 421"/>
                <a:gd name="T24" fmla="*/ 137 w 299"/>
                <a:gd name="T25" fmla="*/ 36 h 421"/>
                <a:gd name="T26" fmla="*/ 90 w 299"/>
                <a:gd name="T27" fmla="*/ 6 h 421"/>
                <a:gd name="T28" fmla="*/ 103 w 299"/>
                <a:gd name="T29" fmla="*/ 32 h 421"/>
                <a:gd name="T30" fmla="*/ 140 w 299"/>
                <a:gd name="T31" fmla="*/ 49 h 421"/>
                <a:gd name="T32" fmla="*/ 82 w 299"/>
                <a:gd name="T33" fmla="*/ 37 h 421"/>
                <a:gd name="T34" fmla="*/ 60 w 299"/>
                <a:gd name="T35" fmla="*/ 16 h 421"/>
                <a:gd name="T36" fmla="*/ 40 w 299"/>
                <a:gd name="T37" fmla="*/ 81 h 421"/>
                <a:gd name="T38" fmla="*/ 45 w 299"/>
                <a:gd name="T39" fmla="*/ 160 h 421"/>
                <a:gd name="T40" fmla="*/ 32 w 299"/>
                <a:gd name="T41" fmla="*/ 130 h 421"/>
                <a:gd name="T42" fmla="*/ 23 w 299"/>
                <a:gd name="T43" fmla="*/ 92 h 421"/>
                <a:gd name="T44" fmla="*/ 14 w 299"/>
                <a:gd name="T45" fmla="*/ 95 h 421"/>
                <a:gd name="T46" fmla="*/ 13 w 299"/>
                <a:gd name="T47" fmla="*/ 148 h 421"/>
                <a:gd name="T48" fmla="*/ 39 w 299"/>
                <a:gd name="T49" fmla="*/ 182 h 421"/>
                <a:gd name="T50" fmla="*/ 45 w 299"/>
                <a:gd name="T51" fmla="*/ 185 h 421"/>
                <a:gd name="T52" fmla="*/ 74 w 299"/>
                <a:gd name="T53" fmla="*/ 251 h 421"/>
                <a:gd name="T54" fmla="*/ 85 w 299"/>
                <a:gd name="T55" fmla="*/ 262 h 421"/>
                <a:gd name="T56" fmla="*/ 80 w 299"/>
                <a:gd name="T57" fmla="*/ 302 h 421"/>
                <a:gd name="T58" fmla="*/ 71 w 299"/>
                <a:gd name="T59" fmla="*/ 322 h 421"/>
                <a:gd name="T60" fmla="*/ 99 w 299"/>
                <a:gd name="T61" fmla="*/ 373 h 421"/>
                <a:gd name="T62" fmla="*/ 150 w 299"/>
                <a:gd name="T63" fmla="*/ 421 h 421"/>
                <a:gd name="T64" fmla="*/ 200 w 299"/>
                <a:gd name="T65" fmla="*/ 373 h 421"/>
                <a:gd name="T66" fmla="*/ 228 w 299"/>
                <a:gd name="T67" fmla="*/ 322 h 421"/>
                <a:gd name="T68" fmla="*/ 220 w 299"/>
                <a:gd name="T69" fmla="*/ 302 h 421"/>
                <a:gd name="T70" fmla="*/ 214 w 299"/>
                <a:gd name="T71" fmla="*/ 262 h 421"/>
                <a:gd name="T72" fmla="*/ 225 w 299"/>
                <a:gd name="T73" fmla="*/ 251 h 421"/>
                <a:gd name="T74" fmla="*/ 254 w 299"/>
                <a:gd name="T75" fmla="*/ 185 h 421"/>
                <a:gd name="T76" fmla="*/ 260 w 299"/>
                <a:gd name="T77" fmla="*/ 182 h 421"/>
                <a:gd name="T78" fmla="*/ 287 w 299"/>
                <a:gd name="T79" fmla="*/ 148 h 421"/>
                <a:gd name="T80" fmla="*/ 285 w 299"/>
                <a:gd name="T81" fmla="*/ 9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421">
                  <a:moveTo>
                    <a:pt x="285" y="95"/>
                  </a:moveTo>
                  <a:cubicBezTo>
                    <a:pt x="283" y="94"/>
                    <a:pt x="282" y="93"/>
                    <a:pt x="280" y="92"/>
                  </a:cubicBezTo>
                  <a:cubicBezTo>
                    <a:pt x="273" y="112"/>
                    <a:pt x="262" y="137"/>
                    <a:pt x="262" y="137"/>
                  </a:cubicBezTo>
                  <a:cubicBezTo>
                    <a:pt x="262" y="137"/>
                    <a:pt x="268" y="83"/>
                    <a:pt x="263" y="56"/>
                  </a:cubicBezTo>
                  <a:cubicBezTo>
                    <a:pt x="257" y="28"/>
                    <a:pt x="240" y="12"/>
                    <a:pt x="240" y="12"/>
                  </a:cubicBezTo>
                  <a:cubicBezTo>
                    <a:pt x="240" y="12"/>
                    <a:pt x="247" y="24"/>
                    <a:pt x="249" y="30"/>
                  </a:cubicBezTo>
                  <a:cubicBezTo>
                    <a:pt x="252" y="37"/>
                    <a:pt x="254" y="51"/>
                    <a:pt x="254" y="51"/>
                  </a:cubicBezTo>
                  <a:cubicBezTo>
                    <a:pt x="254" y="51"/>
                    <a:pt x="249" y="44"/>
                    <a:pt x="241" y="36"/>
                  </a:cubicBezTo>
                  <a:cubicBezTo>
                    <a:pt x="234" y="36"/>
                    <a:pt x="205" y="37"/>
                    <a:pt x="187" y="32"/>
                  </a:cubicBezTo>
                  <a:cubicBezTo>
                    <a:pt x="167" y="25"/>
                    <a:pt x="135" y="0"/>
                    <a:pt x="135" y="0"/>
                  </a:cubicBezTo>
                  <a:cubicBezTo>
                    <a:pt x="135" y="0"/>
                    <a:pt x="147" y="22"/>
                    <a:pt x="164" y="30"/>
                  </a:cubicBezTo>
                  <a:cubicBezTo>
                    <a:pt x="181" y="39"/>
                    <a:pt x="203" y="41"/>
                    <a:pt x="203" y="41"/>
                  </a:cubicBezTo>
                  <a:cubicBezTo>
                    <a:pt x="203" y="41"/>
                    <a:pt x="168" y="45"/>
                    <a:pt x="137" y="36"/>
                  </a:cubicBezTo>
                  <a:cubicBezTo>
                    <a:pt x="107" y="26"/>
                    <a:pt x="90" y="6"/>
                    <a:pt x="90" y="6"/>
                  </a:cubicBezTo>
                  <a:cubicBezTo>
                    <a:pt x="90" y="6"/>
                    <a:pt x="93" y="25"/>
                    <a:pt x="103" y="32"/>
                  </a:cubicBezTo>
                  <a:cubicBezTo>
                    <a:pt x="113" y="40"/>
                    <a:pt x="140" y="49"/>
                    <a:pt x="140" y="49"/>
                  </a:cubicBezTo>
                  <a:cubicBezTo>
                    <a:pt x="140" y="49"/>
                    <a:pt x="96" y="44"/>
                    <a:pt x="82" y="37"/>
                  </a:cubicBezTo>
                  <a:cubicBezTo>
                    <a:pt x="68" y="30"/>
                    <a:pt x="60" y="16"/>
                    <a:pt x="60" y="16"/>
                  </a:cubicBezTo>
                  <a:cubicBezTo>
                    <a:pt x="60" y="16"/>
                    <a:pt x="45" y="43"/>
                    <a:pt x="40" y="81"/>
                  </a:cubicBezTo>
                  <a:cubicBezTo>
                    <a:pt x="38" y="97"/>
                    <a:pt x="45" y="160"/>
                    <a:pt x="45" y="160"/>
                  </a:cubicBezTo>
                  <a:cubicBezTo>
                    <a:pt x="45" y="160"/>
                    <a:pt x="36" y="144"/>
                    <a:pt x="32" y="130"/>
                  </a:cubicBezTo>
                  <a:cubicBezTo>
                    <a:pt x="30" y="124"/>
                    <a:pt x="26" y="107"/>
                    <a:pt x="23" y="92"/>
                  </a:cubicBezTo>
                  <a:cubicBezTo>
                    <a:pt x="20" y="92"/>
                    <a:pt x="17" y="92"/>
                    <a:pt x="14" y="95"/>
                  </a:cubicBezTo>
                  <a:cubicBezTo>
                    <a:pt x="0" y="106"/>
                    <a:pt x="9" y="136"/>
                    <a:pt x="13" y="148"/>
                  </a:cubicBezTo>
                  <a:cubicBezTo>
                    <a:pt x="17" y="160"/>
                    <a:pt x="21" y="173"/>
                    <a:pt x="39" y="182"/>
                  </a:cubicBezTo>
                  <a:cubicBezTo>
                    <a:pt x="41" y="183"/>
                    <a:pt x="43" y="184"/>
                    <a:pt x="45" y="185"/>
                  </a:cubicBezTo>
                  <a:cubicBezTo>
                    <a:pt x="52" y="217"/>
                    <a:pt x="58" y="235"/>
                    <a:pt x="74" y="251"/>
                  </a:cubicBezTo>
                  <a:cubicBezTo>
                    <a:pt x="76" y="253"/>
                    <a:pt x="83" y="259"/>
                    <a:pt x="85" y="262"/>
                  </a:cubicBezTo>
                  <a:cubicBezTo>
                    <a:pt x="85" y="277"/>
                    <a:pt x="82" y="290"/>
                    <a:pt x="80" y="302"/>
                  </a:cubicBezTo>
                  <a:cubicBezTo>
                    <a:pt x="78" y="309"/>
                    <a:pt x="72" y="316"/>
                    <a:pt x="71" y="322"/>
                  </a:cubicBezTo>
                  <a:cubicBezTo>
                    <a:pt x="75" y="330"/>
                    <a:pt x="86" y="354"/>
                    <a:pt x="99" y="373"/>
                  </a:cubicBezTo>
                  <a:cubicBezTo>
                    <a:pt x="122" y="404"/>
                    <a:pt x="146" y="419"/>
                    <a:pt x="150" y="421"/>
                  </a:cubicBezTo>
                  <a:cubicBezTo>
                    <a:pt x="153" y="419"/>
                    <a:pt x="177" y="404"/>
                    <a:pt x="200" y="373"/>
                  </a:cubicBezTo>
                  <a:cubicBezTo>
                    <a:pt x="213" y="354"/>
                    <a:pt x="225" y="330"/>
                    <a:pt x="228" y="322"/>
                  </a:cubicBezTo>
                  <a:cubicBezTo>
                    <a:pt x="227" y="316"/>
                    <a:pt x="221" y="309"/>
                    <a:pt x="220" y="302"/>
                  </a:cubicBezTo>
                  <a:cubicBezTo>
                    <a:pt x="217" y="290"/>
                    <a:pt x="214" y="276"/>
                    <a:pt x="214" y="262"/>
                  </a:cubicBezTo>
                  <a:cubicBezTo>
                    <a:pt x="216" y="259"/>
                    <a:pt x="223" y="253"/>
                    <a:pt x="225" y="251"/>
                  </a:cubicBezTo>
                  <a:cubicBezTo>
                    <a:pt x="241" y="235"/>
                    <a:pt x="247" y="217"/>
                    <a:pt x="254" y="185"/>
                  </a:cubicBezTo>
                  <a:cubicBezTo>
                    <a:pt x="256" y="184"/>
                    <a:pt x="258" y="183"/>
                    <a:pt x="260" y="182"/>
                  </a:cubicBezTo>
                  <a:cubicBezTo>
                    <a:pt x="278" y="173"/>
                    <a:pt x="283" y="160"/>
                    <a:pt x="287" y="148"/>
                  </a:cubicBezTo>
                  <a:cubicBezTo>
                    <a:pt x="291" y="136"/>
                    <a:pt x="299" y="106"/>
                    <a:pt x="285" y="95"/>
                  </a:cubicBezTo>
                  <a:close/>
                </a:path>
              </a:pathLst>
            </a:custGeom>
            <a:solidFill>
              <a:srgbClr val="FDD9A6"/>
            </a:solidFill>
            <a:ln>
              <a:noFill/>
            </a:ln>
          </p:spPr>
          <p:txBody>
            <a:bodyPr vert="horz" wrap="square" lIns="68580" tIns="34291" rIns="68580" bIns="34291" numCol="1" anchor="t" anchorCtr="0" compatLnSpc="1"/>
            <a:lstStyle/>
            <a:p>
              <a:endParaRPr lang="en-US" sz="1350"/>
            </a:p>
          </p:txBody>
        </p:sp>
      </p:grpSp>
      <p:sp>
        <p:nvSpPr>
          <p:cNvPr id="3" name="矩形 2"/>
          <p:cNvSpPr/>
          <p:nvPr/>
        </p:nvSpPr>
        <p:spPr>
          <a:xfrm>
            <a:off x="2275904" y="3263882"/>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rPr>
              <a:t>参演人员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420010" y="3294660"/>
            <a:ext cx="780213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在情景事件应急演练过程中，参与应急行动和应对措施等具体任务的人员。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275905" y="4289192"/>
            <a:ext cx="8480996" cy="1172629"/>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演练人员承担的主要任务：按照应急预案或演练方案的规定，实施预警、应急响应、决策与指挥、处置与救援、应急保障、信息发布、环境监控、警戒与管制、疏散与安置等任务，安全、有序完成应急演练工作。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1487847" y="2956279"/>
            <a:ext cx="9065854" cy="67090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58813" y="1734848"/>
            <a:ext cx="4155305"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确定参与应急演练活动人员</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658813" y="2586139"/>
            <a:ext cx="1329644" cy="132964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6705" y="2704031"/>
            <a:ext cx="1093861" cy="1093861"/>
          </a:xfrm>
          <a:prstGeom prst="ellipse">
            <a:avLst/>
          </a:prstGeom>
          <a:solidFill>
            <a:srgbClr val="00B0F0"/>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257028" y="3082303"/>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模拟人员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736187" y="2968565"/>
            <a:ext cx="6590676"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在应急演练过程中扮演、代替某些应急机构管理者或情景事件中受害者的人员。</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0" name="Group 145"/>
          <p:cNvGrpSpPr/>
          <p:nvPr/>
        </p:nvGrpSpPr>
        <p:grpSpPr>
          <a:xfrm>
            <a:off x="1018584" y="2870016"/>
            <a:ext cx="685879" cy="736475"/>
            <a:chOff x="5501063" y="2493864"/>
            <a:chExt cx="943871" cy="1013498"/>
          </a:xfrm>
        </p:grpSpPr>
        <p:sp>
          <p:nvSpPr>
            <p:cNvPr id="21" name="Freeform 9"/>
            <p:cNvSpPr/>
            <p:nvPr/>
          </p:nvSpPr>
          <p:spPr bwMode="auto">
            <a:xfrm>
              <a:off x="5972999" y="3410102"/>
              <a:ext cx="0" cy="221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sp>
          <p:nvSpPr>
            <p:cNvPr id="28" name="Freeform 10"/>
            <p:cNvSpPr/>
            <p:nvPr/>
          </p:nvSpPr>
          <p:spPr bwMode="auto">
            <a:xfrm>
              <a:off x="5501063" y="3049796"/>
              <a:ext cx="943871" cy="457566"/>
            </a:xfrm>
            <a:custGeom>
              <a:avLst/>
              <a:gdLst>
                <a:gd name="T0" fmla="*/ 636 w 706"/>
                <a:gd name="T1" fmla="*/ 52 h 341"/>
                <a:gd name="T2" fmla="*/ 440 w 706"/>
                <a:gd name="T3" fmla="*/ 0 h 341"/>
                <a:gd name="T4" fmla="*/ 420 w 706"/>
                <a:gd name="T5" fmla="*/ 0 h 341"/>
                <a:gd name="T6" fmla="*/ 403 w 706"/>
                <a:gd name="T7" fmla="*/ 27 h 341"/>
                <a:gd name="T8" fmla="*/ 353 w 706"/>
                <a:gd name="T9" fmla="*/ 75 h 341"/>
                <a:gd name="T10" fmla="*/ 303 w 706"/>
                <a:gd name="T11" fmla="*/ 27 h 341"/>
                <a:gd name="T12" fmla="*/ 286 w 706"/>
                <a:gd name="T13" fmla="*/ 0 h 341"/>
                <a:gd name="T14" fmla="*/ 266 w 706"/>
                <a:gd name="T15" fmla="*/ 0 h 341"/>
                <a:gd name="T16" fmla="*/ 70 w 706"/>
                <a:gd name="T17" fmla="*/ 52 h 341"/>
                <a:gd name="T18" fmla="*/ 0 w 706"/>
                <a:gd name="T19" fmla="*/ 261 h 341"/>
                <a:gd name="T20" fmla="*/ 353 w 706"/>
                <a:gd name="T21" fmla="*/ 341 h 341"/>
                <a:gd name="T22" fmla="*/ 706 w 706"/>
                <a:gd name="T23" fmla="*/ 261 h 341"/>
                <a:gd name="T24" fmla="*/ 636 w 706"/>
                <a:gd name="T25" fmla="*/ 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6" h="341">
                  <a:moveTo>
                    <a:pt x="636" y="52"/>
                  </a:moveTo>
                  <a:cubicBezTo>
                    <a:pt x="621" y="46"/>
                    <a:pt x="440" y="0"/>
                    <a:pt x="440" y="0"/>
                  </a:cubicBezTo>
                  <a:cubicBezTo>
                    <a:pt x="420" y="0"/>
                    <a:pt x="420" y="0"/>
                    <a:pt x="420" y="0"/>
                  </a:cubicBezTo>
                  <a:cubicBezTo>
                    <a:pt x="415" y="8"/>
                    <a:pt x="409" y="18"/>
                    <a:pt x="403" y="27"/>
                  </a:cubicBezTo>
                  <a:cubicBezTo>
                    <a:pt x="381" y="58"/>
                    <a:pt x="356" y="73"/>
                    <a:pt x="353" y="75"/>
                  </a:cubicBezTo>
                  <a:cubicBezTo>
                    <a:pt x="350" y="73"/>
                    <a:pt x="325" y="58"/>
                    <a:pt x="303" y="27"/>
                  </a:cubicBezTo>
                  <a:cubicBezTo>
                    <a:pt x="297" y="18"/>
                    <a:pt x="291" y="8"/>
                    <a:pt x="286" y="0"/>
                  </a:cubicBezTo>
                  <a:cubicBezTo>
                    <a:pt x="266" y="0"/>
                    <a:pt x="266" y="0"/>
                    <a:pt x="266" y="0"/>
                  </a:cubicBezTo>
                  <a:cubicBezTo>
                    <a:pt x="266" y="0"/>
                    <a:pt x="85" y="46"/>
                    <a:pt x="70" y="52"/>
                  </a:cubicBezTo>
                  <a:cubicBezTo>
                    <a:pt x="55" y="58"/>
                    <a:pt x="0" y="261"/>
                    <a:pt x="0" y="261"/>
                  </a:cubicBezTo>
                  <a:cubicBezTo>
                    <a:pt x="0" y="261"/>
                    <a:pt x="142" y="341"/>
                    <a:pt x="353" y="341"/>
                  </a:cubicBezTo>
                  <a:cubicBezTo>
                    <a:pt x="564" y="341"/>
                    <a:pt x="706" y="261"/>
                    <a:pt x="706" y="261"/>
                  </a:cubicBezTo>
                  <a:cubicBezTo>
                    <a:pt x="706" y="261"/>
                    <a:pt x="651" y="58"/>
                    <a:pt x="636" y="52"/>
                  </a:cubicBezTo>
                  <a:close/>
                </a:path>
              </a:pathLst>
            </a:custGeom>
            <a:solidFill>
              <a:schemeClr val="accent6"/>
            </a:solidFill>
            <a:ln>
              <a:noFill/>
            </a:ln>
          </p:spPr>
          <p:txBody>
            <a:bodyPr vert="horz" wrap="square" lIns="68580" tIns="34291" rIns="68580" bIns="34291" numCol="1" anchor="t" anchorCtr="0" compatLnSpc="1"/>
            <a:lstStyle/>
            <a:p>
              <a:endParaRPr lang="en-US" sz="1350"/>
            </a:p>
          </p:txBody>
        </p:sp>
        <p:sp>
          <p:nvSpPr>
            <p:cNvPr id="29" name="Freeform 11"/>
            <p:cNvSpPr>
              <a:spLocks noEditPoints="1"/>
            </p:cNvSpPr>
            <p:nvPr/>
          </p:nvSpPr>
          <p:spPr bwMode="auto">
            <a:xfrm>
              <a:off x="5841475" y="3013323"/>
              <a:ext cx="414464" cy="286255"/>
            </a:xfrm>
            <a:custGeom>
              <a:avLst/>
              <a:gdLst>
                <a:gd name="T0" fmla="*/ 196 w 310"/>
                <a:gd name="T1" fmla="*/ 31 h 213"/>
                <a:gd name="T2" fmla="*/ 180 w 310"/>
                <a:gd name="T3" fmla="*/ 93 h 213"/>
                <a:gd name="T4" fmla="*/ 146 w 310"/>
                <a:gd name="T5" fmla="*/ 162 h 213"/>
                <a:gd name="T6" fmla="*/ 128 w 310"/>
                <a:gd name="T7" fmla="*/ 136 h 213"/>
                <a:gd name="T8" fmla="*/ 98 w 310"/>
                <a:gd name="T9" fmla="*/ 103 h 213"/>
                <a:gd name="T10" fmla="*/ 68 w 310"/>
                <a:gd name="T11" fmla="*/ 136 h 213"/>
                <a:gd name="T12" fmla="*/ 50 w 310"/>
                <a:gd name="T13" fmla="*/ 162 h 213"/>
                <a:gd name="T14" fmla="*/ 16 w 310"/>
                <a:gd name="T15" fmla="*/ 93 h 213"/>
                <a:gd name="T16" fmla="*/ 0 w 310"/>
                <a:gd name="T17" fmla="*/ 31 h 213"/>
                <a:gd name="T18" fmla="*/ 18 w 310"/>
                <a:gd name="T19" fmla="*/ 0 h 213"/>
                <a:gd name="T20" fmla="*/ 48 w 310"/>
                <a:gd name="T21" fmla="*/ 54 h 213"/>
                <a:gd name="T22" fmla="*/ 98 w 310"/>
                <a:gd name="T23" fmla="*/ 102 h 213"/>
                <a:gd name="T24" fmla="*/ 148 w 310"/>
                <a:gd name="T25" fmla="*/ 54 h 213"/>
                <a:gd name="T26" fmla="*/ 178 w 310"/>
                <a:gd name="T27" fmla="*/ 0 h 213"/>
                <a:gd name="T28" fmla="*/ 196 w 310"/>
                <a:gd name="T29" fmla="*/ 31 h 213"/>
                <a:gd name="T30" fmla="*/ 206 w 310"/>
                <a:gd name="T31" fmla="*/ 197 h 213"/>
                <a:gd name="T32" fmla="*/ 206 w 310"/>
                <a:gd name="T33" fmla="*/ 213 h 213"/>
                <a:gd name="T34" fmla="*/ 310 w 310"/>
                <a:gd name="T35" fmla="*/ 213 h 213"/>
                <a:gd name="T36" fmla="*/ 310 w 310"/>
                <a:gd name="T37" fmla="*/ 197 h 213"/>
                <a:gd name="T38" fmla="*/ 206 w 310"/>
                <a:gd name="T39" fmla="*/ 19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213">
                  <a:moveTo>
                    <a:pt x="196" y="31"/>
                  </a:moveTo>
                  <a:cubicBezTo>
                    <a:pt x="196" y="31"/>
                    <a:pt x="196" y="47"/>
                    <a:pt x="180" y="93"/>
                  </a:cubicBezTo>
                  <a:cubicBezTo>
                    <a:pt x="167" y="129"/>
                    <a:pt x="146" y="162"/>
                    <a:pt x="146" y="162"/>
                  </a:cubicBezTo>
                  <a:cubicBezTo>
                    <a:pt x="146" y="162"/>
                    <a:pt x="145" y="158"/>
                    <a:pt x="128" y="136"/>
                  </a:cubicBezTo>
                  <a:cubicBezTo>
                    <a:pt x="111" y="113"/>
                    <a:pt x="100" y="104"/>
                    <a:pt x="98" y="103"/>
                  </a:cubicBezTo>
                  <a:cubicBezTo>
                    <a:pt x="96" y="104"/>
                    <a:pt x="85" y="113"/>
                    <a:pt x="68" y="136"/>
                  </a:cubicBezTo>
                  <a:cubicBezTo>
                    <a:pt x="51" y="158"/>
                    <a:pt x="50" y="162"/>
                    <a:pt x="50" y="162"/>
                  </a:cubicBezTo>
                  <a:cubicBezTo>
                    <a:pt x="50" y="162"/>
                    <a:pt x="29" y="129"/>
                    <a:pt x="16" y="93"/>
                  </a:cubicBezTo>
                  <a:cubicBezTo>
                    <a:pt x="0" y="47"/>
                    <a:pt x="0" y="31"/>
                    <a:pt x="0" y="31"/>
                  </a:cubicBezTo>
                  <a:cubicBezTo>
                    <a:pt x="18" y="0"/>
                    <a:pt x="18" y="0"/>
                    <a:pt x="18" y="0"/>
                  </a:cubicBezTo>
                  <a:cubicBezTo>
                    <a:pt x="18" y="0"/>
                    <a:pt x="31" y="30"/>
                    <a:pt x="48" y="54"/>
                  </a:cubicBezTo>
                  <a:cubicBezTo>
                    <a:pt x="70" y="85"/>
                    <a:pt x="95" y="100"/>
                    <a:pt x="98" y="102"/>
                  </a:cubicBezTo>
                  <a:cubicBezTo>
                    <a:pt x="101" y="100"/>
                    <a:pt x="126" y="85"/>
                    <a:pt x="148" y="54"/>
                  </a:cubicBezTo>
                  <a:cubicBezTo>
                    <a:pt x="165" y="30"/>
                    <a:pt x="178" y="0"/>
                    <a:pt x="178" y="0"/>
                  </a:cubicBezTo>
                  <a:lnTo>
                    <a:pt x="196" y="31"/>
                  </a:lnTo>
                  <a:close/>
                  <a:moveTo>
                    <a:pt x="206" y="197"/>
                  </a:moveTo>
                  <a:cubicBezTo>
                    <a:pt x="206" y="213"/>
                    <a:pt x="206" y="213"/>
                    <a:pt x="206" y="213"/>
                  </a:cubicBezTo>
                  <a:cubicBezTo>
                    <a:pt x="310" y="213"/>
                    <a:pt x="310" y="213"/>
                    <a:pt x="310" y="213"/>
                  </a:cubicBezTo>
                  <a:cubicBezTo>
                    <a:pt x="310" y="197"/>
                    <a:pt x="310" y="197"/>
                    <a:pt x="310" y="197"/>
                  </a:cubicBezTo>
                  <a:lnTo>
                    <a:pt x="206" y="19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sp>
          <p:nvSpPr>
            <p:cNvPr id="30" name="Freeform 12"/>
            <p:cNvSpPr/>
            <p:nvPr/>
          </p:nvSpPr>
          <p:spPr bwMode="auto">
            <a:xfrm>
              <a:off x="5761899" y="2509337"/>
              <a:ext cx="421095" cy="641035"/>
            </a:xfrm>
            <a:custGeom>
              <a:avLst/>
              <a:gdLst>
                <a:gd name="T0" fmla="*/ 301 w 315"/>
                <a:gd name="T1" fmla="*/ 152 h 478"/>
                <a:gd name="T2" fmla="*/ 283 w 315"/>
                <a:gd name="T3" fmla="*/ 153 h 478"/>
                <a:gd name="T4" fmla="*/ 284 w 315"/>
                <a:gd name="T5" fmla="*/ 145 h 478"/>
                <a:gd name="T6" fmla="*/ 165 w 315"/>
                <a:gd name="T7" fmla="*/ 0 h 478"/>
                <a:gd name="T8" fmla="*/ 151 w 315"/>
                <a:gd name="T9" fmla="*/ 0 h 478"/>
                <a:gd name="T10" fmla="*/ 32 w 315"/>
                <a:gd name="T11" fmla="*/ 145 h 478"/>
                <a:gd name="T12" fmla="*/ 33 w 315"/>
                <a:gd name="T13" fmla="*/ 153 h 478"/>
                <a:gd name="T14" fmla="*/ 15 w 315"/>
                <a:gd name="T15" fmla="*/ 152 h 478"/>
                <a:gd name="T16" fmla="*/ 13 w 315"/>
                <a:gd name="T17" fmla="*/ 205 h 478"/>
                <a:gd name="T18" fmla="*/ 39 w 315"/>
                <a:gd name="T19" fmla="*/ 239 h 478"/>
                <a:gd name="T20" fmla="*/ 45 w 315"/>
                <a:gd name="T21" fmla="*/ 242 h 478"/>
                <a:gd name="T22" fmla="*/ 83 w 315"/>
                <a:gd name="T23" fmla="*/ 308 h 478"/>
                <a:gd name="T24" fmla="*/ 90 w 315"/>
                <a:gd name="T25" fmla="*/ 315 h 478"/>
                <a:gd name="T26" fmla="*/ 84 w 315"/>
                <a:gd name="T27" fmla="*/ 359 h 478"/>
                <a:gd name="T28" fmla="*/ 79 w 315"/>
                <a:gd name="T29" fmla="*/ 379 h 478"/>
                <a:gd name="T30" fmla="*/ 108 w 315"/>
                <a:gd name="T31" fmla="*/ 430 h 478"/>
                <a:gd name="T32" fmla="*/ 158 w 315"/>
                <a:gd name="T33" fmla="*/ 478 h 478"/>
                <a:gd name="T34" fmla="*/ 208 w 315"/>
                <a:gd name="T35" fmla="*/ 430 h 478"/>
                <a:gd name="T36" fmla="*/ 237 w 315"/>
                <a:gd name="T37" fmla="*/ 379 h 478"/>
                <a:gd name="T38" fmla="*/ 232 w 315"/>
                <a:gd name="T39" fmla="*/ 359 h 478"/>
                <a:gd name="T40" fmla="*/ 226 w 315"/>
                <a:gd name="T41" fmla="*/ 315 h 478"/>
                <a:gd name="T42" fmla="*/ 233 w 315"/>
                <a:gd name="T43" fmla="*/ 308 h 478"/>
                <a:gd name="T44" fmla="*/ 271 w 315"/>
                <a:gd name="T45" fmla="*/ 242 h 478"/>
                <a:gd name="T46" fmla="*/ 277 w 315"/>
                <a:gd name="T47" fmla="*/ 239 h 478"/>
                <a:gd name="T48" fmla="*/ 303 w 315"/>
                <a:gd name="T49" fmla="*/ 205 h 478"/>
                <a:gd name="T50" fmla="*/ 301 w 315"/>
                <a:gd name="T51" fmla="*/ 1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5" h="478">
                  <a:moveTo>
                    <a:pt x="301" y="152"/>
                  </a:moveTo>
                  <a:cubicBezTo>
                    <a:pt x="294" y="146"/>
                    <a:pt x="288" y="149"/>
                    <a:pt x="283" y="153"/>
                  </a:cubicBezTo>
                  <a:cubicBezTo>
                    <a:pt x="283" y="151"/>
                    <a:pt x="283" y="148"/>
                    <a:pt x="284" y="145"/>
                  </a:cubicBezTo>
                  <a:cubicBezTo>
                    <a:pt x="292" y="72"/>
                    <a:pt x="245" y="0"/>
                    <a:pt x="165" y="0"/>
                  </a:cubicBezTo>
                  <a:cubicBezTo>
                    <a:pt x="151" y="0"/>
                    <a:pt x="151" y="0"/>
                    <a:pt x="151" y="0"/>
                  </a:cubicBezTo>
                  <a:cubicBezTo>
                    <a:pt x="71" y="0"/>
                    <a:pt x="24" y="72"/>
                    <a:pt x="32" y="145"/>
                  </a:cubicBezTo>
                  <a:cubicBezTo>
                    <a:pt x="33" y="148"/>
                    <a:pt x="33" y="151"/>
                    <a:pt x="33" y="153"/>
                  </a:cubicBezTo>
                  <a:cubicBezTo>
                    <a:pt x="28" y="149"/>
                    <a:pt x="22" y="146"/>
                    <a:pt x="15" y="152"/>
                  </a:cubicBezTo>
                  <a:cubicBezTo>
                    <a:pt x="0" y="163"/>
                    <a:pt x="9" y="193"/>
                    <a:pt x="13" y="205"/>
                  </a:cubicBezTo>
                  <a:cubicBezTo>
                    <a:pt x="17" y="217"/>
                    <a:pt x="22" y="230"/>
                    <a:pt x="39" y="239"/>
                  </a:cubicBezTo>
                  <a:cubicBezTo>
                    <a:pt x="42" y="240"/>
                    <a:pt x="44" y="241"/>
                    <a:pt x="45" y="242"/>
                  </a:cubicBezTo>
                  <a:cubicBezTo>
                    <a:pt x="53" y="274"/>
                    <a:pt x="67" y="292"/>
                    <a:pt x="83" y="308"/>
                  </a:cubicBezTo>
                  <a:cubicBezTo>
                    <a:pt x="85" y="310"/>
                    <a:pt x="87" y="312"/>
                    <a:pt x="90" y="315"/>
                  </a:cubicBezTo>
                  <a:cubicBezTo>
                    <a:pt x="88" y="329"/>
                    <a:pt x="86" y="347"/>
                    <a:pt x="84" y="359"/>
                  </a:cubicBezTo>
                  <a:cubicBezTo>
                    <a:pt x="83" y="366"/>
                    <a:pt x="81" y="373"/>
                    <a:pt x="79" y="379"/>
                  </a:cubicBezTo>
                  <a:cubicBezTo>
                    <a:pt x="83" y="387"/>
                    <a:pt x="94" y="411"/>
                    <a:pt x="108" y="430"/>
                  </a:cubicBezTo>
                  <a:cubicBezTo>
                    <a:pt x="130" y="461"/>
                    <a:pt x="155" y="476"/>
                    <a:pt x="158" y="478"/>
                  </a:cubicBezTo>
                  <a:cubicBezTo>
                    <a:pt x="161" y="476"/>
                    <a:pt x="186" y="461"/>
                    <a:pt x="208" y="430"/>
                  </a:cubicBezTo>
                  <a:cubicBezTo>
                    <a:pt x="222" y="411"/>
                    <a:pt x="233" y="387"/>
                    <a:pt x="237" y="379"/>
                  </a:cubicBezTo>
                  <a:cubicBezTo>
                    <a:pt x="235" y="373"/>
                    <a:pt x="233" y="366"/>
                    <a:pt x="232" y="359"/>
                  </a:cubicBezTo>
                  <a:cubicBezTo>
                    <a:pt x="230" y="347"/>
                    <a:pt x="228" y="329"/>
                    <a:pt x="226" y="315"/>
                  </a:cubicBezTo>
                  <a:cubicBezTo>
                    <a:pt x="229" y="312"/>
                    <a:pt x="231" y="310"/>
                    <a:pt x="233" y="308"/>
                  </a:cubicBezTo>
                  <a:cubicBezTo>
                    <a:pt x="249" y="292"/>
                    <a:pt x="263" y="274"/>
                    <a:pt x="271" y="242"/>
                  </a:cubicBezTo>
                  <a:cubicBezTo>
                    <a:pt x="272" y="241"/>
                    <a:pt x="274" y="240"/>
                    <a:pt x="277" y="239"/>
                  </a:cubicBezTo>
                  <a:cubicBezTo>
                    <a:pt x="294" y="230"/>
                    <a:pt x="299" y="217"/>
                    <a:pt x="303" y="205"/>
                  </a:cubicBezTo>
                  <a:cubicBezTo>
                    <a:pt x="307" y="193"/>
                    <a:pt x="315" y="163"/>
                    <a:pt x="301" y="152"/>
                  </a:cubicBezTo>
                  <a:close/>
                </a:path>
              </a:pathLst>
            </a:custGeom>
            <a:solidFill>
              <a:srgbClr val="FDD9A6"/>
            </a:solidFill>
            <a:ln>
              <a:noFill/>
            </a:ln>
          </p:spPr>
          <p:txBody>
            <a:bodyPr vert="horz" wrap="square" lIns="68580" tIns="34291" rIns="68580" bIns="34291" numCol="1" anchor="t" anchorCtr="0" compatLnSpc="1"/>
            <a:lstStyle/>
            <a:p>
              <a:endParaRPr lang="en-US" sz="1350"/>
            </a:p>
          </p:txBody>
        </p:sp>
        <p:sp>
          <p:nvSpPr>
            <p:cNvPr id="31" name="Freeform 13"/>
            <p:cNvSpPr/>
            <p:nvPr/>
          </p:nvSpPr>
          <p:spPr bwMode="auto">
            <a:xfrm>
              <a:off x="5791740" y="2493864"/>
              <a:ext cx="361412" cy="269677"/>
            </a:xfrm>
            <a:custGeom>
              <a:avLst/>
              <a:gdLst>
                <a:gd name="T0" fmla="*/ 135 w 270"/>
                <a:gd name="T1" fmla="*/ 0 h 201"/>
                <a:gd name="T2" fmla="*/ 135 w 270"/>
                <a:gd name="T3" fmla="*/ 0 h 201"/>
                <a:gd name="T4" fmla="*/ 135 w 270"/>
                <a:gd name="T5" fmla="*/ 0 h 201"/>
                <a:gd name="T6" fmla="*/ 135 w 270"/>
                <a:gd name="T7" fmla="*/ 0 h 201"/>
                <a:gd name="T8" fmla="*/ 135 w 270"/>
                <a:gd name="T9" fmla="*/ 0 h 201"/>
                <a:gd name="T10" fmla="*/ 1 w 270"/>
                <a:gd name="T11" fmla="*/ 121 h 201"/>
                <a:gd name="T12" fmla="*/ 8 w 270"/>
                <a:gd name="T13" fmla="*/ 178 h 201"/>
                <a:gd name="T14" fmla="*/ 18 w 270"/>
                <a:gd name="T15" fmla="*/ 201 h 201"/>
                <a:gd name="T16" fmla="*/ 32 w 270"/>
                <a:gd name="T17" fmla="*/ 161 h 201"/>
                <a:gd name="T18" fmla="*/ 37 w 270"/>
                <a:gd name="T19" fmla="*/ 100 h 201"/>
                <a:gd name="T20" fmla="*/ 76 w 270"/>
                <a:gd name="T21" fmla="*/ 74 h 201"/>
                <a:gd name="T22" fmla="*/ 135 w 270"/>
                <a:gd name="T23" fmla="*/ 87 h 201"/>
                <a:gd name="T24" fmla="*/ 135 w 270"/>
                <a:gd name="T25" fmla="*/ 87 h 201"/>
                <a:gd name="T26" fmla="*/ 135 w 270"/>
                <a:gd name="T27" fmla="*/ 87 h 201"/>
                <a:gd name="T28" fmla="*/ 135 w 270"/>
                <a:gd name="T29" fmla="*/ 87 h 201"/>
                <a:gd name="T30" fmla="*/ 135 w 270"/>
                <a:gd name="T31" fmla="*/ 87 h 201"/>
                <a:gd name="T32" fmla="*/ 194 w 270"/>
                <a:gd name="T33" fmla="*/ 74 h 201"/>
                <a:gd name="T34" fmla="*/ 233 w 270"/>
                <a:gd name="T35" fmla="*/ 100 h 201"/>
                <a:gd name="T36" fmla="*/ 238 w 270"/>
                <a:gd name="T37" fmla="*/ 161 h 201"/>
                <a:gd name="T38" fmla="*/ 252 w 270"/>
                <a:gd name="T39" fmla="*/ 201 h 201"/>
                <a:gd name="T40" fmla="*/ 262 w 270"/>
                <a:gd name="T41" fmla="*/ 178 h 201"/>
                <a:gd name="T42" fmla="*/ 269 w 270"/>
                <a:gd name="T43" fmla="*/ 121 h 201"/>
                <a:gd name="T44" fmla="*/ 135 w 270"/>
                <a:gd name="T4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0" h="201">
                  <a:moveTo>
                    <a:pt x="135" y="0"/>
                  </a:moveTo>
                  <a:cubicBezTo>
                    <a:pt x="135" y="0"/>
                    <a:pt x="135" y="0"/>
                    <a:pt x="135" y="0"/>
                  </a:cubicBezTo>
                  <a:cubicBezTo>
                    <a:pt x="135" y="0"/>
                    <a:pt x="135" y="0"/>
                    <a:pt x="135" y="0"/>
                  </a:cubicBezTo>
                  <a:cubicBezTo>
                    <a:pt x="135" y="0"/>
                    <a:pt x="135" y="0"/>
                    <a:pt x="135" y="0"/>
                  </a:cubicBezTo>
                  <a:cubicBezTo>
                    <a:pt x="135" y="0"/>
                    <a:pt x="135" y="0"/>
                    <a:pt x="135" y="0"/>
                  </a:cubicBezTo>
                  <a:cubicBezTo>
                    <a:pt x="20" y="1"/>
                    <a:pt x="0" y="107"/>
                    <a:pt x="1" y="121"/>
                  </a:cubicBezTo>
                  <a:cubicBezTo>
                    <a:pt x="2" y="135"/>
                    <a:pt x="8" y="178"/>
                    <a:pt x="8" y="178"/>
                  </a:cubicBezTo>
                  <a:cubicBezTo>
                    <a:pt x="18" y="201"/>
                    <a:pt x="18" y="201"/>
                    <a:pt x="18" y="201"/>
                  </a:cubicBezTo>
                  <a:cubicBezTo>
                    <a:pt x="18" y="201"/>
                    <a:pt x="26" y="170"/>
                    <a:pt x="32" y="161"/>
                  </a:cubicBezTo>
                  <a:cubicBezTo>
                    <a:pt x="38" y="151"/>
                    <a:pt x="29" y="119"/>
                    <a:pt x="37" y="100"/>
                  </a:cubicBezTo>
                  <a:cubicBezTo>
                    <a:pt x="43" y="89"/>
                    <a:pt x="53" y="74"/>
                    <a:pt x="76" y="74"/>
                  </a:cubicBezTo>
                  <a:cubicBezTo>
                    <a:pt x="90" y="74"/>
                    <a:pt x="109" y="87"/>
                    <a:pt x="135" y="87"/>
                  </a:cubicBezTo>
                  <a:cubicBezTo>
                    <a:pt x="135" y="87"/>
                    <a:pt x="135" y="87"/>
                    <a:pt x="135" y="87"/>
                  </a:cubicBezTo>
                  <a:cubicBezTo>
                    <a:pt x="135" y="87"/>
                    <a:pt x="135" y="87"/>
                    <a:pt x="135" y="87"/>
                  </a:cubicBezTo>
                  <a:cubicBezTo>
                    <a:pt x="135" y="87"/>
                    <a:pt x="135" y="87"/>
                    <a:pt x="135" y="87"/>
                  </a:cubicBezTo>
                  <a:cubicBezTo>
                    <a:pt x="135" y="87"/>
                    <a:pt x="135" y="87"/>
                    <a:pt x="135" y="87"/>
                  </a:cubicBezTo>
                  <a:cubicBezTo>
                    <a:pt x="161" y="87"/>
                    <a:pt x="180" y="74"/>
                    <a:pt x="194" y="74"/>
                  </a:cubicBezTo>
                  <a:cubicBezTo>
                    <a:pt x="217" y="74"/>
                    <a:pt x="227" y="89"/>
                    <a:pt x="233" y="100"/>
                  </a:cubicBezTo>
                  <a:cubicBezTo>
                    <a:pt x="241" y="119"/>
                    <a:pt x="232" y="151"/>
                    <a:pt x="238" y="161"/>
                  </a:cubicBezTo>
                  <a:cubicBezTo>
                    <a:pt x="244" y="170"/>
                    <a:pt x="252" y="201"/>
                    <a:pt x="252" y="201"/>
                  </a:cubicBezTo>
                  <a:cubicBezTo>
                    <a:pt x="262" y="178"/>
                    <a:pt x="262" y="178"/>
                    <a:pt x="262" y="178"/>
                  </a:cubicBezTo>
                  <a:cubicBezTo>
                    <a:pt x="262" y="178"/>
                    <a:pt x="268" y="135"/>
                    <a:pt x="269" y="121"/>
                  </a:cubicBezTo>
                  <a:cubicBezTo>
                    <a:pt x="270" y="107"/>
                    <a:pt x="250" y="1"/>
                    <a:pt x="135"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sp>
          <p:nvSpPr>
            <p:cNvPr id="32" name="Freeform 14"/>
            <p:cNvSpPr>
              <a:spLocks noEditPoints="1"/>
            </p:cNvSpPr>
            <p:nvPr/>
          </p:nvSpPr>
          <p:spPr bwMode="auto">
            <a:xfrm>
              <a:off x="5832634" y="2698332"/>
              <a:ext cx="280730" cy="87314"/>
            </a:xfrm>
            <a:custGeom>
              <a:avLst/>
              <a:gdLst>
                <a:gd name="T0" fmla="*/ 203 w 210"/>
                <a:gd name="T1" fmla="*/ 5 h 65"/>
                <a:gd name="T2" fmla="*/ 151 w 210"/>
                <a:gd name="T3" fmla="*/ 0 h 65"/>
                <a:gd name="T4" fmla="*/ 114 w 210"/>
                <a:gd name="T5" fmla="*/ 6 h 65"/>
                <a:gd name="T6" fmla="*/ 114 w 210"/>
                <a:gd name="T7" fmla="*/ 10 h 65"/>
                <a:gd name="T8" fmla="*/ 106 w 210"/>
                <a:gd name="T9" fmla="*/ 9 h 65"/>
                <a:gd name="T10" fmla="*/ 96 w 210"/>
                <a:gd name="T11" fmla="*/ 10 h 65"/>
                <a:gd name="T12" fmla="*/ 96 w 210"/>
                <a:gd name="T13" fmla="*/ 6 h 65"/>
                <a:gd name="T14" fmla="*/ 59 w 210"/>
                <a:gd name="T15" fmla="*/ 0 h 65"/>
                <a:gd name="T16" fmla="*/ 7 w 210"/>
                <a:gd name="T17" fmla="*/ 5 h 65"/>
                <a:gd name="T18" fmla="*/ 6 w 210"/>
                <a:gd name="T19" fmla="*/ 47 h 65"/>
                <a:gd name="T20" fmla="*/ 56 w 210"/>
                <a:gd name="T21" fmla="*/ 65 h 65"/>
                <a:gd name="T22" fmla="*/ 93 w 210"/>
                <a:gd name="T23" fmla="*/ 40 h 65"/>
                <a:gd name="T24" fmla="*/ 93 w 210"/>
                <a:gd name="T25" fmla="*/ 39 h 65"/>
                <a:gd name="T26" fmla="*/ 96 w 210"/>
                <a:gd name="T27" fmla="*/ 23 h 65"/>
                <a:gd name="T28" fmla="*/ 106 w 210"/>
                <a:gd name="T29" fmla="*/ 21 h 65"/>
                <a:gd name="T30" fmla="*/ 114 w 210"/>
                <a:gd name="T31" fmla="*/ 23 h 65"/>
                <a:gd name="T32" fmla="*/ 117 w 210"/>
                <a:gd name="T33" fmla="*/ 39 h 65"/>
                <a:gd name="T34" fmla="*/ 117 w 210"/>
                <a:gd name="T35" fmla="*/ 40 h 65"/>
                <a:gd name="T36" fmla="*/ 154 w 210"/>
                <a:gd name="T37" fmla="*/ 65 h 65"/>
                <a:gd name="T38" fmla="*/ 204 w 210"/>
                <a:gd name="T39" fmla="*/ 47 h 65"/>
                <a:gd name="T40" fmla="*/ 203 w 210"/>
                <a:gd name="T41" fmla="*/ 5 h 65"/>
                <a:gd name="T42" fmla="*/ 86 w 210"/>
                <a:gd name="T43" fmla="*/ 36 h 65"/>
                <a:gd name="T44" fmla="*/ 85 w 210"/>
                <a:gd name="T45" fmla="*/ 38 h 65"/>
                <a:gd name="T46" fmla="*/ 56 w 210"/>
                <a:gd name="T47" fmla="*/ 57 h 65"/>
                <a:gd name="T48" fmla="*/ 13 w 210"/>
                <a:gd name="T49" fmla="*/ 45 h 65"/>
                <a:gd name="T50" fmla="*/ 12 w 210"/>
                <a:gd name="T51" fmla="*/ 12 h 65"/>
                <a:gd name="T52" fmla="*/ 59 w 210"/>
                <a:gd name="T53" fmla="*/ 8 h 65"/>
                <a:gd name="T54" fmla="*/ 88 w 210"/>
                <a:gd name="T55" fmla="*/ 11 h 65"/>
                <a:gd name="T56" fmla="*/ 86 w 210"/>
                <a:gd name="T57" fmla="*/ 36 h 65"/>
                <a:gd name="T58" fmla="*/ 197 w 210"/>
                <a:gd name="T59" fmla="*/ 45 h 65"/>
                <a:gd name="T60" fmla="*/ 154 w 210"/>
                <a:gd name="T61" fmla="*/ 57 h 65"/>
                <a:gd name="T62" fmla="*/ 125 w 210"/>
                <a:gd name="T63" fmla="*/ 38 h 65"/>
                <a:gd name="T64" fmla="*/ 124 w 210"/>
                <a:gd name="T65" fmla="*/ 36 h 65"/>
                <a:gd name="T66" fmla="*/ 122 w 210"/>
                <a:gd name="T67" fmla="*/ 11 h 65"/>
                <a:gd name="T68" fmla="*/ 151 w 210"/>
                <a:gd name="T69" fmla="*/ 8 h 65"/>
                <a:gd name="T70" fmla="*/ 198 w 210"/>
                <a:gd name="T71" fmla="*/ 11 h 65"/>
                <a:gd name="T72" fmla="*/ 197 w 210"/>
                <a:gd name="T7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65">
                  <a:moveTo>
                    <a:pt x="203" y="5"/>
                  </a:moveTo>
                  <a:cubicBezTo>
                    <a:pt x="202" y="4"/>
                    <a:pt x="197" y="0"/>
                    <a:pt x="151" y="0"/>
                  </a:cubicBezTo>
                  <a:cubicBezTo>
                    <a:pt x="136" y="0"/>
                    <a:pt x="117" y="1"/>
                    <a:pt x="114" y="6"/>
                  </a:cubicBezTo>
                  <a:cubicBezTo>
                    <a:pt x="114" y="7"/>
                    <a:pt x="114" y="8"/>
                    <a:pt x="114" y="10"/>
                  </a:cubicBezTo>
                  <a:cubicBezTo>
                    <a:pt x="111" y="9"/>
                    <a:pt x="109" y="9"/>
                    <a:pt x="106" y="9"/>
                  </a:cubicBezTo>
                  <a:cubicBezTo>
                    <a:pt x="102" y="9"/>
                    <a:pt x="99" y="9"/>
                    <a:pt x="96" y="10"/>
                  </a:cubicBezTo>
                  <a:cubicBezTo>
                    <a:pt x="96" y="8"/>
                    <a:pt x="96" y="7"/>
                    <a:pt x="96" y="6"/>
                  </a:cubicBezTo>
                  <a:cubicBezTo>
                    <a:pt x="93" y="1"/>
                    <a:pt x="74" y="0"/>
                    <a:pt x="59" y="0"/>
                  </a:cubicBezTo>
                  <a:cubicBezTo>
                    <a:pt x="13" y="0"/>
                    <a:pt x="8" y="4"/>
                    <a:pt x="7" y="5"/>
                  </a:cubicBezTo>
                  <a:cubicBezTo>
                    <a:pt x="0" y="11"/>
                    <a:pt x="2" y="38"/>
                    <a:pt x="6" y="47"/>
                  </a:cubicBezTo>
                  <a:cubicBezTo>
                    <a:pt x="10" y="60"/>
                    <a:pt x="26" y="65"/>
                    <a:pt x="56" y="65"/>
                  </a:cubicBezTo>
                  <a:cubicBezTo>
                    <a:pt x="83" y="65"/>
                    <a:pt x="90" y="47"/>
                    <a:pt x="93" y="40"/>
                  </a:cubicBezTo>
                  <a:cubicBezTo>
                    <a:pt x="93" y="39"/>
                    <a:pt x="93" y="39"/>
                    <a:pt x="93" y="39"/>
                  </a:cubicBezTo>
                  <a:cubicBezTo>
                    <a:pt x="94" y="36"/>
                    <a:pt x="95" y="29"/>
                    <a:pt x="96" y="23"/>
                  </a:cubicBezTo>
                  <a:cubicBezTo>
                    <a:pt x="98" y="22"/>
                    <a:pt x="101" y="21"/>
                    <a:pt x="106" y="21"/>
                  </a:cubicBezTo>
                  <a:cubicBezTo>
                    <a:pt x="110" y="21"/>
                    <a:pt x="113" y="22"/>
                    <a:pt x="114" y="23"/>
                  </a:cubicBezTo>
                  <a:cubicBezTo>
                    <a:pt x="115" y="29"/>
                    <a:pt x="116" y="36"/>
                    <a:pt x="117" y="39"/>
                  </a:cubicBezTo>
                  <a:cubicBezTo>
                    <a:pt x="117" y="40"/>
                    <a:pt x="117" y="40"/>
                    <a:pt x="117" y="40"/>
                  </a:cubicBezTo>
                  <a:cubicBezTo>
                    <a:pt x="120" y="47"/>
                    <a:pt x="126" y="65"/>
                    <a:pt x="154" y="65"/>
                  </a:cubicBezTo>
                  <a:cubicBezTo>
                    <a:pt x="184" y="65"/>
                    <a:pt x="200" y="60"/>
                    <a:pt x="204" y="47"/>
                  </a:cubicBezTo>
                  <a:cubicBezTo>
                    <a:pt x="208" y="38"/>
                    <a:pt x="210" y="11"/>
                    <a:pt x="203" y="5"/>
                  </a:cubicBezTo>
                  <a:close/>
                  <a:moveTo>
                    <a:pt x="86" y="36"/>
                  </a:moveTo>
                  <a:cubicBezTo>
                    <a:pt x="85" y="38"/>
                    <a:pt x="85" y="38"/>
                    <a:pt x="85" y="38"/>
                  </a:cubicBezTo>
                  <a:cubicBezTo>
                    <a:pt x="83" y="44"/>
                    <a:pt x="78" y="57"/>
                    <a:pt x="56" y="57"/>
                  </a:cubicBezTo>
                  <a:cubicBezTo>
                    <a:pt x="31" y="57"/>
                    <a:pt x="16" y="53"/>
                    <a:pt x="13" y="45"/>
                  </a:cubicBezTo>
                  <a:cubicBezTo>
                    <a:pt x="10" y="34"/>
                    <a:pt x="10" y="15"/>
                    <a:pt x="12" y="12"/>
                  </a:cubicBezTo>
                  <a:cubicBezTo>
                    <a:pt x="14" y="10"/>
                    <a:pt x="30" y="8"/>
                    <a:pt x="59" y="8"/>
                  </a:cubicBezTo>
                  <a:cubicBezTo>
                    <a:pt x="76" y="8"/>
                    <a:pt x="85" y="10"/>
                    <a:pt x="88" y="11"/>
                  </a:cubicBezTo>
                  <a:cubicBezTo>
                    <a:pt x="89" y="16"/>
                    <a:pt x="87" y="31"/>
                    <a:pt x="86" y="36"/>
                  </a:cubicBezTo>
                  <a:close/>
                  <a:moveTo>
                    <a:pt x="197" y="45"/>
                  </a:moveTo>
                  <a:cubicBezTo>
                    <a:pt x="194" y="53"/>
                    <a:pt x="179" y="57"/>
                    <a:pt x="154" y="57"/>
                  </a:cubicBezTo>
                  <a:cubicBezTo>
                    <a:pt x="132" y="57"/>
                    <a:pt x="127" y="44"/>
                    <a:pt x="125" y="38"/>
                  </a:cubicBezTo>
                  <a:cubicBezTo>
                    <a:pt x="124" y="36"/>
                    <a:pt x="124" y="36"/>
                    <a:pt x="124" y="36"/>
                  </a:cubicBezTo>
                  <a:cubicBezTo>
                    <a:pt x="123" y="31"/>
                    <a:pt x="121" y="16"/>
                    <a:pt x="122" y="11"/>
                  </a:cubicBezTo>
                  <a:cubicBezTo>
                    <a:pt x="125" y="10"/>
                    <a:pt x="134" y="8"/>
                    <a:pt x="151" y="8"/>
                  </a:cubicBezTo>
                  <a:cubicBezTo>
                    <a:pt x="180" y="8"/>
                    <a:pt x="196" y="10"/>
                    <a:pt x="198" y="11"/>
                  </a:cubicBezTo>
                  <a:cubicBezTo>
                    <a:pt x="200" y="15"/>
                    <a:pt x="200" y="34"/>
                    <a:pt x="197" y="4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grpSp>
      <p:sp>
        <p:nvSpPr>
          <p:cNvPr id="35" name="圆角矩形 34"/>
          <p:cNvSpPr/>
          <p:nvPr/>
        </p:nvSpPr>
        <p:spPr>
          <a:xfrm>
            <a:off x="1487847" y="4487755"/>
            <a:ext cx="9065854" cy="6709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58813" y="4117615"/>
            <a:ext cx="1329644" cy="132964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76705" y="4235507"/>
            <a:ext cx="1093861" cy="1093861"/>
          </a:xfrm>
          <a:prstGeom prst="ellipse">
            <a:avLst/>
          </a:prstGeom>
          <a:solidFill>
            <a:schemeClr val="accent2"/>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257028" y="4638541"/>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评估人员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38" name="Group 152"/>
          <p:cNvGrpSpPr/>
          <p:nvPr/>
        </p:nvGrpSpPr>
        <p:grpSpPr>
          <a:xfrm>
            <a:off x="1018584" y="4367854"/>
            <a:ext cx="668152" cy="849786"/>
            <a:chOff x="2572702" y="2493864"/>
            <a:chExt cx="796873" cy="1013498"/>
          </a:xfrm>
        </p:grpSpPr>
        <p:sp>
          <p:nvSpPr>
            <p:cNvPr id="39" name="Freeform 26"/>
            <p:cNvSpPr/>
            <p:nvPr/>
          </p:nvSpPr>
          <p:spPr bwMode="auto">
            <a:xfrm>
              <a:off x="2759487" y="2493864"/>
              <a:ext cx="453146" cy="517249"/>
            </a:xfrm>
            <a:custGeom>
              <a:avLst/>
              <a:gdLst>
                <a:gd name="T0" fmla="*/ 0 w 350"/>
                <a:gd name="T1" fmla="*/ 195 h 401"/>
                <a:gd name="T2" fmla="*/ 51 w 350"/>
                <a:gd name="T3" fmla="*/ 48 h 401"/>
                <a:gd name="T4" fmla="*/ 94 w 350"/>
                <a:gd name="T5" fmla="*/ 30 h 401"/>
                <a:gd name="T6" fmla="*/ 118 w 350"/>
                <a:gd name="T7" fmla="*/ 14 h 401"/>
                <a:gd name="T8" fmla="*/ 249 w 350"/>
                <a:gd name="T9" fmla="*/ 29 h 401"/>
                <a:gd name="T10" fmla="*/ 334 w 350"/>
                <a:gd name="T11" fmla="*/ 131 h 401"/>
                <a:gd name="T12" fmla="*/ 324 w 350"/>
                <a:gd name="T13" fmla="*/ 291 h 401"/>
                <a:gd name="T14" fmla="*/ 163 w 350"/>
                <a:gd name="T15" fmla="*/ 401 h 401"/>
                <a:gd name="T16" fmla="*/ 0 w 350"/>
                <a:gd name="T17" fmla="*/ 19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401">
                  <a:moveTo>
                    <a:pt x="0" y="195"/>
                  </a:moveTo>
                  <a:cubicBezTo>
                    <a:pt x="0" y="110"/>
                    <a:pt x="31" y="61"/>
                    <a:pt x="51" y="48"/>
                  </a:cubicBezTo>
                  <a:cubicBezTo>
                    <a:pt x="71" y="35"/>
                    <a:pt x="94" y="30"/>
                    <a:pt x="94" y="30"/>
                  </a:cubicBezTo>
                  <a:cubicBezTo>
                    <a:pt x="94" y="30"/>
                    <a:pt x="102" y="17"/>
                    <a:pt x="118" y="14"/>
                  </a:cubicBezTo>
                  <a:cubicBezTo>
                    <a:pt x="134" y="11"/>
                    <a:pt x="205" y="0"/>
                    <a:pt x="249" y="29"/>
                  </a:cubicBezTo>
                  <a:cubicBezTo>
                    <a:pt x="293" y="58"/>
                    <a:pt x="318" y="93"/>
                    <a:pt x="334" y="131"/>
                  </a:cubicBezTo>
                  <a:cubicBezTo>
                    <a:pt x="350" y="169"/>
                    <a:pt x="346" y="254"/>
                    <a:pt x="324" y="291"/>
                  </a:cubicBezTo>
                  <a:cubicBezTo>
                    <a:pt x="302" y="328"/>
                    <a:pt x="207" y="401"/>
                    <a:pt x="163" y="401"/>
                  </a:cubicBezTo>
                  <a:cubicBezTo>
                    <a:pt x="119" y="401"/>
                    <a:pt x="0" y="308"/>
                    <a:pt x="0" y="195"/>
                  </a:cubicBezTo>
                  <a:close/>
                </a:path>
              </a:pathLst>
            </a:custGeom>
            <a:solidFill>
              <a:srgbClr val="946748"/>
            </a:solidFill>
            <a:ln>
              <a:noFill/>
            </a:ln>
          </p:spPr>
          <p:txBody>
            <a:bodyPr vert="horz" wrap="square" lIns="68580" tIns="34291" rIns="68580" bIns="34291" numCol="1" anchor="t" anchorCtr="0" compatLnSpc="1"/>
            <a:lstStyle/>
            <a:p>
              <a:endParaRPr lang="en-US" sz="1350"/>
            </a:p>
          </p:txBody>
        </p:sp>
        <p:sp>
          <p:nvSpPr>
            <p:cNvPr id="40" name="Freeform 27"/>
            <p:cNvSpPr/>
            <p:nvPr/>
          </p:nvSpPr>
          <p:spPr bwMode="auto">
            <a:xfrm>
              <a:off x="2572702" y="3067479"/>
              <a:ext cx="796873" cy="439883"/>
            </a:xfrm>
            <a:custGeom>
              <a:avLst/>
              <a:gdLst>
                <a:gd name="T0" fmla="*/ 559 w 617"/>
                <a:gd name="T1" fmla="*/ 52 h 341"/>
                <a:gd name="T2" fmla="*/ 396 w 617"/>
                <a:gd name="T3" fmla="*/ 0 h 341"/>
                <a:gd name="T4" fmla="*/ 375 w 617"/>
                <a:gd name="T5" fmla="*/ 0 h 341"/>
                <a:gd name="T6" fmla="*/ 359 w 617"/>
                <a:gd name="T7" fmla="*/ 27 h 341"/>
                <a:gd name="T8" fmla="*/ 309 w 617"/>
                <a:gd name="T9" fmla="*/ 75 h 341"/>
                <a:gd name="T10" fmla="*/ 258 w 617"/>
                <a:gd name="T11" fmla="*/ 27 h 341"/>
                <a:gd name="T12" fmla="*/ 242 w 617"/>
                <a:gd name="T13" fmla="*/ 0 h 341"/>
                <a:gd name="T14" fmla="*/ 221 w 617"/>
                <a:gd name="T15" fmla="*/ 0 h 341"/>
                <a:gd name="T16" fmla="*/ 58 w 617"/>
                <a:gd name="T17" fmla="*/ 52 h 341"/>
                <a:gd name="T18" fmla="*/ 0 w 617"/>
                <a:gd name="T19" fmla="*/ 261 h 341"/>
                <a:gd name="T20" fmla="*/ 309 w 617"/>
                <a:gd name="T21" fmla="*/ 341 h 341"/>
                <a:gd name="T22" fmla="*/ 617 w 617"/>
                <a:gd name="T23" fmla="*/ 261 h 341"/>
                <a:gd name="T24" fmla="*/ 559 w 617"/>
                <a:gd name="T25" fmla="*/ 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341">
                  <a:moveTo>
                    <a:pt x="559" y="52"/>
                  </a:moveTo>
                  <a:cubicBezTo>
                    <a:pt x="544" y="46"/>
                    <a:pt x="396" y="0"/>
                    <a:pt x="396" y="0"/>
                  </a:cubicBezTo>
                  <a:cubicBezTo>
                    <a:pt x="375" y="0"/>
                    <a:pt x="375" y="0"/>
                    <a:pt x="375" y="0"/>
                  </a:cubicBezTo>
                  <a:cubicBezTo>
                    <a:pt x="371" y="8"/>
                    <a:pt x="365" y="18"/>
                    <a:pt x="359" y="27"/>
                  </a:cubicBezTo>
                  <a:cubicBezTo>
                    <a:pt x="336" y="58"/>
                    <a:pt x="312" y="73"/>
                    <a:pt x="309" y="75"/>
                  </a:cubicBezTo>
                  <a:cubicBezTo>
                    <a:pt x="305" y="73"/>
                    <a:pt x="281" y="58"/>
                    <a:pt x="258" y="27"/>
                  </a:cubicBezTo>
                  <a:cubicBezTo>
                    <a:pt x="252" y="18"/>
                    <a:pt x="246" y="8"/>
                    <a:pt x="242" y="0"/>
                  </a:cubicBezTo>
                  <a:cubicBezTo>
                    <a:pt x="221" y="0"/>
                    <a:pt x="221" y="0"/>
                    <a:pt x="221" y="0"/>
                  </a:cubicBezTo>
                  <a:cubicBezTo>
                    <a:pt x="221" y="0"/>
                    <a:pt x="73" y="46"/>
                    <a:pt x="58" y="52"/>
                  </a:cubicBezTo>
                  <a:cubicBezTo>
                    <a:pt x="43" y="58"/>
                    <a:pt x="0" y="261"/>
                    <a:pt x="0" y="261"/>
                  </a:cubicBezTo>
                  <a:cubicBezTo>
                    <a:pt x="0" y="261"/>
                    <a:pt x="98" y="341"/>
                    <a:pt x="309" y="341"/>
                  </a:cubicBezTo>
                  <a:cubicBezTo>
                    <a:pt x="519" y="341"/>
                    <a:pt x="617" y="261"/>
                    <a:pt x="617" y="261"/>
                  </a:cubicBezTo>
                  <a:cubicBezTo>
                    <a:pt x="617" y="261"/>
                    <a:pt x="574" y="58"/>
                    <a:pt x="559" y="52"/>
                  </a:cubicBezTo>
                  <a:close/>
                </a:path>
              </a:pathLst>
            </a:custGeom>
            <a:solidFill>
              <a:schemeClr val="accent6"/>
            </a:solidFill>
            <a:ln>
              <a:noFill/>
            </a:ln>
          </p:spPr>
          <p:txBody>
            <a:bodyPr vert="horz" wrap="square" lIns="68580" tIns="34291" rIns="68580" bIns="34291" numCol="1" anchor="t" anchorCtr="0" compatLnSpc="1"/>
            <a:lstStyle/>
            <a:p>
              <a:endParaRPr lang="en-US" sz="1350"/>
            </a:p>
          </p:txBody>
        </p:sp>
        <p:sp>
          <p:nvSpPr>
            <p:cNvPr id="41" name="Freeform 28"/>
            <p:cNvSpPr>
              <a:spLocks noEditPoints="1"/>
            </p:cNvSpPr>
            <p:nvPr/>
          </p:nvSpPr>
          <p:spPr bwMode="auto">
            <a:xfrm>
              <a:off x="2843485" y="3032112"/>
              <a:ext cx="402305" cy="275203"/>
            </a:xfrm>
            <a:custGeom>
              <a:avLst/>
              <a:gdLst>
                <a:gd name="T0" fmla="*/ 196 w 311"/>
                <a:gd name="T1" fmla="*/ 31 h 213"/>
                <a:gd name="T2" fmla="*/ 180 w 311"/>
                <a:gd name="T3" fmla="*/ 93 h 213"/>
                <a:gd name="T4" fmla="*/ 147 w 311"/>
                <a:gd name="T5" fmla="*/ 162 h 213"/>
                <a:gd name="T6" fmla="*/ 129 w 311"/>
                <a:gd name="T7" fmla="*/ 136 h 213"/>
                <a:gd name="T8" fmla="*/ 99 w 311"/>
                <a:gd name="T9" fmla="*/ 103 h 213"/>
                <a:gd name="T10" fmla="*/ 68 w 311"/>
                <a:gd name="T11" fmla="*/ 136 h 213"/>
                <a:gd name="T12" fmla="*/ 50 w 311"/>
                <a:gd name="T13" fmla="*/ 162 h 213"/>
                <a:gd name="T14" fmla="*/ 17 w 311"/>
                <a:gd name="T15" fmla="*/ 93 h 213"/>
                <a:gd name="T16" fmla="*/ 1 w 311"/>
                <a:gd name="T17" fmla="*/ 31 h 213"/>
                <a:gd name="T18" fmla="*/ 18 w 311"/>
                <a:gd name="T19" fmla="*/ 0 h 213"/>
                <a:gd name="T20" fmla="*/ 48 w 311"/>
                <a:gd name="T21" fmla="*/ 54 h 213"/>
                <a:gd name="T22" fmla="*/ 99 w 311"/>
                <a:gd name="T23" fmla="*/ 102 h 213"/>
                <a:gd name="T24" fmla="*/ 149 w 311"/>
                <a:gd name="T25" fmla="*/ 54 h 213"/>
                <a:gd name="T26" fmla="*/ 179 w 311"/>
                <a:gd name="T27" fmla="*/ 0 h 213"/>
                <a:gd name="T28" fmla="*/ 196 w 311"/>
                <a:gd name="T29" fmla="*/ 31 h 213"/>
                <a:gd name="T30" fmla="*/ 207 w 311"/>
                <a:gd name="T31" fmla="*/ 197 h 213"/>
                <a:gd name="T32" fmla="*/ 207 w 311"/>
                <a:gd name="T33" fmla="*/ 213 h 213"/>
                <a:gd name="T34" fmla="*/ 311 w 311"/>
                <a:gd name="T35" fmla="*/ 213 h 213"/>
                <a:gd name="T36" fmla="*/ 311 w 311"/>
                <a:gd name="T37" fmla="*/ 197 h 213"/>
                <a:gd name="T38" fmla="*/ 207 w 311"/>
                <a:gd name="T39" fmla="*/ 19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 h="213">
                  <a:moveTo>
                    <a:pt x="196" y="31"/>
                  </a:moveTo>
                  <a:cubicBezTo>
                    <a:pt x="196" y="31"/>
                    <a:pt x="197" y="47"/>
                    <a:pt x="180" y="93"/>
                  </a:cubicBezTo>
                  <a:cubicBezTo>
                    <a:pt x="167" y="129"/>
                    <a:pt x="147" y="162"/>
                    <a:pt x="147" y="162"/>
                  </a:cubicBezTo>
                  <a:cubicBezTo>
                    <a:pt x="147" y="162"/>
                    <a:pt x="146" y="158"/>
                    <a:pt x="129" y="136"/>
                  </a:cubicBezTo>
                  <a:cubicBezTo>
                    <a:pt x="112" y="113"/>
                    <a:pt x="101" y="104"/>
                    <a:pt x="99" y="103"/>
                  </a:cubicBezTo>
                  <a:cubicBezTo>
                    <a:pt x="97" y="104"/>
                    <a:pt x="85" y="113"/>
                    <a:pt x="68" y="136"/>
                  </a:cubicBezTo>
                  <a:cubicBezTo>
                    <a:pt x="51" y="158"/>
                    <a:pt x="50" y="162"/>
                    <a:pt x="50" y="162"/>
                  </a:cubicBezTo>
                  <a:cubicBezTo>
                    <a:pt x="50" y="162"/>
                    <a:pt x="30" y="129"/>
                    <a:pt x="17" y="93"/>
                  </a:cubicBezTo>
                  <a:cubicBezTo>
                    <a:pt x="0" y="47"/>
                    <a:pt x="1" y="31"/>
                    <a:pt x="1" y="31"/>
                  </a:cubicBezTo>
                  <a:cubicBezTo>
                    <a:pt x="18" y="0"/>
                    <a:pt x="18" y="0"/>
                    <a:pt x="18" y="0"/>
                  </a:cubicBezTo>
                  <a:cubicBezTo>
                    <a:pt x="18" y="0"/>
                    <a:pt x="32" y="30"/>
                    <a:pt x="48" y="54"/>
                  </a:cubicBezTo>
                  <a:cubicBezTo>
                    <a:pt x="71" y="85"/>
                    <a:pt x="95" y="100"/>
                    <a:pt x="99" y="102"/>
                  </a:cubicBezTo>
                  <a:cubicBezTo>
                    <a:pt x="102" y="100"/>
                    <a:pt x="126" y="85"/>
                    <a:pt x="149" y="54"/>
                  </a:cubicBezTo>
                  <a:cubicBezTo>
                    <a:pt x="165" y="30"/>
                    <a:pt x="179" y="0"/>
                    <a:pt x="179" y="0"/>
                  </a:cubicBezTo>
                  <a:lnTo>
                    <a:pt x="196" y="31"/>
                  </a:lnTo>
                  <a:close/>
                  <a:moveTo>
                    <a:pt x="207" y="197"/>
                  </a:moveTo>
                  <a:cubicBezTo>
                    <a:pt x="207" y="213"/>
                    <a:pt x="207" y="213"/>
                    <a:pt x="207" y="213"/>
                  </a:cubicBezTo>
                  <a:cubicBezTo>
                    <a:pt x="311" y="213"/>
                    <a:pt x="311" y="213"/>
                    <a:pt x="311" y="213"/>
                  </a:cubicBezTo>
                  <a:cubicBezTo>
                    <a:pt x="311" y="197"/>
                    <a:pt x="311" y="197"/>
                    <a:pt x="311" y="197"/>
                  </a:cubicBezTo>
                  <a:lnTo>
                    <a:pt x="207" y="197"/>
                  </a:lnTo>
                  <a:close/>
                </a:path>
              </a:pathLst>
            </a:custGeom>
            <a:solidFill>
              <a:schemeClr val="bg1">
                <a:lumMod val="95000"/>
              </a:schemeClr>
            </a:solidFill>
            <a:ln>
              <a:noFill/>
            </a:ln>
          </p:spPr>
          <p:txBody>
            <a:bodyPr vert="horz" wrap="square" lIns="68580" tIns="34291" rIns="68580" bIns="34291" numCol="1" anchor="t" anchorCtr="0" compatLnSpc="1"/>
            <a:lstStyle/>
            <a:p>
              <a:endParaRPr lang="en-US" sz="1350"/>
            </a:p>
          </p:txBody>
        </p:sp>
        <p:sp>
          <p:nvSpPr>
            <p:cNvPr id="42" name="Freeform 29"/>
            <p:cNvSpPr/>
            <p:nvPr/>
          </p:nvSpPr>
          <p:spPr bwMode="auto">
            <a:xfrm>
              <a:off x="2778275" y="2619861"/>
              <a:ext cx="385726" cy="543774"/>
            </a:xfrm>
            <a:custGeom>
              <a:avLst/>
              <a:gdLst>
                <a:gd name="T0" fmla="*/ 285 w 299"/>
                <a:gd name="T1" fmla="*/ 95 h 421"/>
                <a:gd name="T2" fmla="*/ 280 w 299"/>
                <a:gd name="T3" fmla="*/ 92 h 421"/>
                <a:gd name="T4" fmla="*/ 262 w 299"/>
                <a:gd name="T5" fmla="*/ 137 h 421"/>
                <a:gd name="T6" fmla="*/ 263 w 299"/>
                <a:gd name="T7" fmla="*/ 56 h 421"/>
                <a:gd name="T8" fmla="*/ 240 w 299"/>
                <a:gd name="T9" fmla="*/ 12 h 421"/>
                <a:gd name="T10" fmla="*/ 249 w 299"/>
                <a:gd name="T11" fmla="*/ 30 h 421"/>
                <a:gd name="T12" fmla="*/ 254 w 299"/>
                <a:gd name="T13" fmla="*/ 51 h 421"/>
                <a:gd name="T14" fmla="*/ 241 w 299"/>
                <a:gd name="T15" fmla="*/ 36 h 421"/>
                <a:gd name="T16" fmla="*/ 187 w 299"/>
                <a:gd name="T17" fmla="*/ 32 h 421"/>
                <a:gd name="T18" fmla="*/ 135 w 299"/>
                <a:gd name="T19" fmla="*/ 0 h 421"/>
                <a:gd name="T20" fmla="*/ 164 w 299"/>
                <a:gd name="T21" fmla="*/ 30 h 421"/>
                <a:gd name="T22" fmla="*/ 203 w 299"/>
                <a:gd name="T23" fmla="*/ 41 h 421"/>
                <a:gd name="T24" fmla="*/ 137 w 299"/>
                <a:gd name="T25" fmla="*/ 36 h 421"/>
                <a:gd name="T26" fmla="*/ 90 w 299"/>
                <a:gd name="T27" fmla="*/ 6 h 421"/>
                <a:gd name="T28" fmla="*/ 103 w 299"/>
                <a:gd name="T29" fmla="*/ 32 h 421"/>
                <a:gd name="T30" fmla="*/ 140 w 299"/>
                <a:gd name="T31" fmla="*/ 49 h 421"/>
                <a:gd name="T32" fmla="*/ 82 w 299"/>
                <a:gd name="T33" fmla="*/ 37 h 421"/>
                <a:gd name="T34" fmla="*/ 60 w 299"/>
                <a:gd name="T35" fmla="*/ 16 h 421"/>
                <a:gd name="T36" fmla="*/ 40 w 299"/>
                <a:gd name="T37" fmla="*/ 81 h 421"/>
                <a:gd name="T38" fmla="*/ 45 w 299"/>
                <a:gd name="T39" fmla="*/ 160 h 421"/>
                <a:gd name="T40" fmla="*/ 32 w 299"/>
                <a:gd name="T41" fmla="*/ 130 h 421"/>
                <a:gd name="T42" fmla="*/ 23 w 299"/>
                <a:gd name="T43" fmla="*/ 92 h 421"/>
                <a:gd name="T44" fmla="*/ 14 w 299"/>
                <a:gd name="T45" fmla="*/ 95 h 421"/>
                <a:gd name="T46" fmla="*/ 13 w 299"/>
                <a:gd name="T47" fmla="*/ 148 h 421"/>
                <a:gd name="T48" fmla="*/ 39 w 299"/>
                <a:gd name="T49" fmla="*/ 182 h 421"/>
                <a:gd name="T50" fmla="*/ 45 w 299"/>
                <a:gd name="T51" fmla="*/ 185 h 421"/>
                <a:gd name="T52" fmla="*/ 74 w 299"/>
                <a:gd name="T53" fmla="*/ 251 h 421"/>
                <a:gd name="T54" fmla="*/ 85 w 299"/>
                <a:gd name="T55" fmla="*/ 262 h 421"/>
                <a:gd name="T56" fmla="*/ 80 w 299"/>
                <a:gd name="T57" fmla="*/ 302 h 421"/>
                <a:gd name="T58" fmla="*/ 71 w 299"/>
                <a:gd name="T59" fmla="*/ 322 h 421"/>
                <a:gd name="T60" fmla="*/ 99 w 299"/>
                <a:gd name="T61" fmla="*/ 373 h 421"/>
                <a:gd name="T62" fmla="*/ 150 w 299"/>
                <a:gd name="T63" fmla="*/ 421 h 421"/>
                <a:gd name="T64" fmla="*/ 200 w 299"/>
                <a:gd name="T65" fmla="*/ 373 h 421"/>
                <a:gd name="T66" fmla="*/ 228 w 299"/>
                <a:gd name="T67" fmla="*/ 322 h 421"/>
                <a:gd name="T68" fmla="*/ 220 w 299"/>
                <a:gd name="T69" fmla="*/ 302 h 421"/>
                <a:gd name="T70" fmla="*/ 214 w 299"/>
                <a:gd name="T71" fmla="*/ 262 h 421"/>
                <a:gd name="T72" fmla="*/ 225 w 299"/>
                <a:gd name="T73" fmla="*/ 251 h 421"/>
                <a:gd name="T74" fmla="*/ 254 w 299"/>
                <a:gd name="T75" fmla="*/ 185 h 421"/>
                <a:gd name="T76" fmla="*/ 260 w 299"/>
                <a:gd name="T77" fmla="*/ 182 h 421"/>
                <a:gd name="T78" fmla="*/ 287 w 299"/>
                <a:gd name="T79" fmla="*/ 148 h 421"/>
                <a:gd name="T80" fmla="*/ 285 w 299"/>
                <a:gd name="T81" fmla="*/ 9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421">
                  <a:moveTo>
                    <a:pt x="285" y="95"/>
                  </a:moveTo>
                  <a:cubicBezTo>
                    <a:pt x="283" y="94"/>
                    <a:pt x="282" y="93"/>
                    <a:pt x="280" y="92"/>
                  </a:cubicBezTo>
                  <a:cubicBezTo>
                    <a:pt x="273" y="112"/>
                    <a:pt x="262" y="137"/>
                    <a:pt x="262" y="137"/>
                  </a:cubicBezTo>
                  <a:cubicBezTo>
                    <a:pt x="262" y="137"/>
                    <a:pt x="268" y="83"/>
                    <a:pt x="263" y="56"/>
                  </a:cubicBezTo>
                  <a:cubicBezTo>
                    <a:pt x="257" y="28"/>
                    <a:pt x="240" y="12"/>
                    <a:pt x="240" y="12"/>
                  </a:cubicBezTo>
                  <a:cubicBezTo>
                    <a:pt x="240" y="12"/>
                    <a:pt x="247" y="24"/>
                    <a:pt x="249" y="30"/>
                  </a:cubicBezTo>
                  <a:cubicBezTo>
                    <a:pt x="252" y="37"/>
                    <a:pt x="254" y="51"/>
                    <a:pt x="254" y="51"/>
                  </a:cubicBezTo>
                  <a:cubicBezTo>
                    <a:pt x="254" y="51"/>
                    <a:pt x="249" y="44"/>
                    <a:pt x="241" y="36"/>
                  </a:cubicBezTo>
                  <a:cubicBezTo>
                    <a:pt x="234" y="36"/>
                    <a:pt x="205" y="37"/>
                    <a:pt x="187" y="32"/>
                  </a:cubicBezTo>
                  <a:cubicBezTo>
                    <a:pt x="167" y="25"/>
                    <a:pt x="135" y="0"/>
                    <a:pt x="135" y="0"/>
                  </a:cubicBezTo>
                  <a:cubicBezTo>
                    <a:pt x="135" y="0"/>
                    <a:pt x="147" y="22"/>
                    <a:pt x="164" y="30"/>
                  </a:cubicBezTo>
                  <a:cubicBezTo>
                    <a:pt x="181" y="39"/>
                    <a:pt x="203" y="41"/>
                    <a:pt x="203" y="41"/>
                  </a:cubicBezTo>
                  <a:cubicBezTo>
                    <a:pt x="203" y="41"/>
                    <a:pt x="168" y="45"/>
                    <a:pt x="137" y="36"/>
                  </a:cubicBezTo>
                  <a:cubicBezTo>
                    <a:pt x="107" y="26"/>
                    <a:pt x="90" y="6"/>
                    <a:pt x="90" y="6"/>
                  </a:cubicBezTo>
                  <a:cubicBezTo>
                    <a:pt x="90" y="6"/>
                    <a:pt x="93" y="25"/>
                    <a:pt x="103" y="32"/>
                  </a:cubicBezTo>
                  <a:cubicBezTo>
                    <a:pt x="113" y="40"/>
                    <a:pt x="140" y="49"/>
                    <a:pt x="140" y="49"/>
                  </a:cubicBezTo>
                  <a:cubicBezTo>
                    <a:pt x="140" y="49"/>
                    <a:pt x="96" y="44"/>
                    <a:pt x="82" y="37"/>
                  </a:cubicBezTo>
                  <a:cubicBezTo>
                    <a:pt x="68" y="30"/>
                    <a:pt x="60" y="16"/>
                    <a:pt x="60" y="16"/>
                  </a:cubicBezTo>
                  <a:cubicBezTo>
                    <a:pt x="60" y="16"/>
                    <a:pt x="45" y="43"/>
                    <a:pt x="40" y="81"/>
                  </a:cubicBezTo>
                  <a:cubicBezTo>
                    <a:pt x="38" y="97"/>
                    <a:pt x="45" y="160"/>
                    <a:pt x="45" y="160"/>
                  </a:cubicBezTo>
                  <a:cubicBezTo>
                    <a:pt x="45" y="160"/>
                    <a:pt x="36" y="144"/>
                    <a:pt x="32" y="130"/>
                  </a:cubicBezTo>
                  <a:cubicBezTo>
                    <a:pt x="30" y="124"/>
                    <a:pt x="26" y="107"/>
                    <a:pt x="23" y="92"/>
                  </a:cubicBezTo>
                  <a:cubicBezTo>
                    <a:pt x="20" y="92"/>
                    <a:pt x="17" y="92"/>
                    <a:pt x="14" y="95"/>
                  </a:cubicBezTo>
                  <a:cubicBezTo>
                    <a:pt x="0" y="106"/>
                    <a:pt x="9" y="136"/>
                    <a:pt x="13" y="148"/>
                  </a:cubicBezTo>
                  <a:cubicBezTo>
                    <a:pt x="17" y="160"/>
                    <a:pt x="21" y="173"/>
                    <a:pt x="39" y="182"/>
                  </a:cubicBezTo>
                  <a:cubicBezTo>
                    <a:pt x="41" y="183"/>
                    <a:pt x="43" y="184"/>
                    <a:pt x="45" y="185"/>
                  </a:cubicBezTo>
                  <a:cubicBezTo>
                    <a:pt x="52" y="217"/>
                    <a:pt x="58" y="235"/>
                    <a:pt x="74" y="251"/>
                  </a:cubicBezTo>
                  <a:cubicBezTo>
                    <a:pt x="76" y="253"/>
                    <a:pt x="83" y="259"/>
                    <a:pt x="85" y="262"/>
                  </a:cubicBezTo>
                  <a:cubicBezTo>
                    <a:pt x="85" y="277"/>
                    <a:pt x="82" y="290"/>
                    <a:pt x="80" y="302"/>
                  </a:cubicBezTo>
                  <a:cubicBezTo>
                    <a:pt x="78" y="309"/>
                    <a:pt x="72" y="316"/>
                    <a:pt x="71" y="322"/>
                  </a:cubicBezTo>
                  <a:cubicBezTo>
                    <a:pt x="75" y="330"/>
                    <a:pt x="86" y="354"/>
                    <a:pt x="99" y="373"/>
                  </a:cubicBezTo>
                  <a:cubicBezTo>
                    <a:pt x="122" y="404"/>
                    <a:pt x="146" y="419"/>
                    <a:pt x="150" y="421"/>
                  </a:cubicBezTo>
                  <a:cubicBezTo>
                    <a:pt x="153" y="419"/>
                    <a:pt x="177" y="404"/>
                    <a:pt x="200" y="373"/>
                  </a:cubicBezTo>
                  <a:cubicBezTo>
                    <a:pt x="213" y="354"/>
                    <a:pt x="225" y="330"/>
                    <a:pt x="228" y="322"/>
                  </a:cubicBezTo>
                  <a:cubicBezTo>
                    <a:pt x="227" y="316"/>
                    <a:pt x="221" y="309"/>
                    <a:pt x="220" y="302"/>
                  </a:cubicBezTo>
                  <a:cubicBezTo>
                    <a:pt x="217" y="290"/>
                    <a:pt x="214" y="276"/>
                    <a:pt x="214" y="262"/>
                  </a:cubicBezTo>
                  <a:cubicBezTo>
                    <a:pt x="216" y="259"/>
                    <a:pt x="223" y="253"/>
                    <a:pt x="225" y="251"/>
                  </a:cubicBezTo>
                  <a:cubicBezTo>
                    <a:pt x="241" y="235"/>
                    <a:pt x="247" y="217"/>
                    <a:pt x="254" y="185"/>
                  </a:cubicBezTo>
                  <a:cubicBezTo>
                    <a:pt x="256" y="184"/>
                    <a:pt x="258" y="183"/>
                    <a:pt x="260" y="182"/>
                  </a:cubicBezTo>
                  <a:cubicBezTo>
                    <a:pt x="278" y="173"/>
                    <a:pt x="283" y="160"/>
                    <a:pt x="287" y="148"/>
                  </a:cubicBezTo>
                  <a:cubicBezTo>
                    <a:pt x="291" y="136"/>
                    <a:pt x="299" y="106"/>
                    <a:pt x="285" y="95"/>
                  </a:cubicBezTo>
                  <a:close/>
                </a:path>
              </a:pathLst>
            </a:custGeom>
            <a:solidFill>
              <a:srgbClr val="FDD9A6"/>
            </a:solidFill>
            <a:ln>
              <a:noFill/>
            </a:ln>
          </p:spPr>
          <p:txBody>
            <a:bodyPr vert="horz" wrap="square" lIns="68580" tIns="34291" rIns="68580" bIns="34291" numCol="1" anchor="t" anchorCtr="0" compatLnSpc="1"/>
            <a:lstStyle/>
            <a:p>
              <a:endParaRPr lang="en-US" sz="1350" dirty="0"/>
            </a:p>
          </p:txBody>
        </p:sp>
      </p:grpSp>
      <p:sp>
        <p:nvSpPr>
          <p:cNvPr id="15" name="矩形 14"/>
          <p:cNvSpPr/>
          <p:nvPr/>
        </p:nvSpPr>
        <p:spPr>
          <a:xfrm>
            <a:off x="3737005" y="4503402"/>
            <a:ext cx="6589858"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负责观察和记录应急演练情况，对应急演练准备、应急演练组织和实施、应急演练效果等进行评估的人员。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257027" y="5309446"/>
            <a:ext cx="8069835" cy="812530"/>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评估人员可由相应领域内的专家、本单位的专业技术人员、主管部门相关人员担任，也可委托专业评估机构进行第三方评估。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71475" y="163351"/>
            <a:ext cx="4801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七）</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应急演练的实施</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33" name="圆角矩形 32"/>
          <p:cNvSpPr/>
          <p:nvPr/>
        </p:nvSpPr>
        <p:spPr>
          <a:xfrm>
            <a:off x="658813" y="1333500"/>
            <a:ext cx="10801350" cy="2490470"/>
          </a:xfrm>
          <a:prstGeom prst="roundRect">
            <a:avLst>
              <a:gd name="adj" fmla="val 6990"/>
            </a:avLst>
          </a:prstGeom>
          <a:solidFill>
            <a:schemeClr val="bg1">
              <a:lumMod val="95000"/>
            </a:schemeClr>
          </a:solidFill>
          <a:ln>
            <a:no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86130" y="1570806"/>
            <a:ext cx="3903674" cy="6770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86130" y="1388294"/>
            <a:ext cx="3903674" cy="182512"/>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10800000">
            <a:off x="786130" y="2247900"/>
            <a:ext cx="3903674" cy="186506"/>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82913" y="1771174"/>
            <a:ext cx="2236510" cy="338554"/>
          </a:xfrm>
          <a:prstGeom prst="rect">
            <a:avLst/>
          </a:prstGeom>
        </p:spPr>
        <p:txBody>
          <a:bodyPr wrap="none">
            <a:spAutoFit/>
          </a:bodyPr>
          <a:lstStyle/>
          <a:p>
            <a:pPr>
              <a:lnSpc>
                <a:spcPct val="80000"/>
              </a:lnSpc>
            </a:pPr>
            <a:r>
              <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应急演练实施准备</a:t>
            </a:r>
            <a:endPar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8" name="矩形 7"/>
          <p:cNvSpPr/>
          <p:nvPr/>
        </p:nvSpPr>
        <p:spPr>
          <a:xfrm>
            <a:off x="786130" y="2397468"/>
            <a:ext cx="10161270" cy="1172629"/>
          </a:xfrm>
          <a:prstGeom prst="rect">
            <a:avLst/>
          </a:prstGeom>
        </p:spPr>
        <p:txBody>
          <a:bodyPr wrap="square">
            <a:spAutoFit/>
          </a:bodyPr>
          <a:lstStyle/>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）在应急演练开始之前，确认演练所需的工具、设备、设施以及参演人员到位。</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）应急演练组织机构的领导小组正、副组长或成员召开会议，重点介绍有关应急演练的计划安排，了解应急预案和演练方案，做好各项准备工作。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圆角矩形 44"/>
          <p:cNvSpPr/>
          <p:nvPr/>
        </p:nvSpPr>
        <p:spPr>
          <a:xfrm>
            <a:off x="658178" y="4106412"/>
            <a:ext cx="10801350" cy="2490470"/>
          </a:xfrm>
          <a:prstGeom prst="roundRect">
            <a:avLst>
              <a:gd name="adj" fmla="val 6990"/>
            </a:avLst>
          </a:prstGeom>
          <a:solidFill>
            <a:schemeClr val="bg1">
              <a:lumMod val="95000"/>
            </a:schemeClr>
          </a:solidFill>
          <a:ln>
            <a:no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85495" y="4343718"/>
            <a:ext cx="3903674" cy="677094"/>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85495" y="4161206"/>
            <a:ext cx="3903674" cy="182512"/>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rot="10800000">
            <a:off x="785495" y="5020812"/>
            <a:ext cx="3903674" cy="186506"/>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82913" y="4479481"/>
            <a:ext cx="2749471"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应急演练安全措施检查</a:t>
            </a:r>
            <a:endPar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17" name="矩形 16"/>
          <p:cNvSpPr/>
          <p:nvPr/>
        </p:nvSpPr>
        <p:spPr>
          <a:xfrm>
            <a:off x="785494" y="5291641"/>
            <a:ext cx="10161906" cy="812530"/>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对应急演练安全保障方案以及设备、设施进行检查确认，确保安全保障方案的可行性，安全设备、设施的完好性。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658813" y="1333500"/>
            <a:ext cx="10801350" cy="2490470"/>
          </a:xfrm>
          <a:prstGeom prst="roundRect">
            <a:avLst>
              <a:gd name="adj" fmla="val 6990"/>
            </a:avLst>
          </a:prstGeom>
          <a:solidFill>
            <a:schemeClr val="bg1">
              <a:lumMod val="95000"/>
            </a:schemeClr>
          </a:solidFill>
          <a:ln>
            <a:no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86130" y="1570806"/>
            <a:ext cx="3903674" cy="677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86130" y="1388294"/>
            <a:ext cx="3903674" cy="182512"/>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10800000">
            <a:off x="786130" y="2247900"/>
            <a:ext cx="3903674" cy="186506"/>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658178" y="4106412"/>
            <a:ext cx="10801350" cy="2490470"/>
          </a:xfrm>
          <a:prstGeom prst="roundRect">
            <a:avLst>
              <a:gd name="adj" fmla="val 6990"/>
            </a:avLst>
          </a:prstGeom>
          <a:solidFill>
            <a:schemeClr val="bg1">
              <a:lumMod val="95000"/>
            </a:schemeClr>
          </a:solidFill>
          <a:ln>
            <a:no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85495" y="4343718"/>
            <a:ext cx="3903674" cy="677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85495" y="4161206"/>
            <a:ext cx="3903674" cy="182512"/>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rot="10800000">
            <a:off x="785495" y="5020812"/>
            <a:ext cx="3903674" cy="186506"/>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82913" y="1797138"/>
            <a:ext cx="2492990" cy="343299"/>
          </a:xfrm>
          <a:prstGeom prst="rect">
            <a:avLst/>
          </a:prstGeom>
        </p:spPr>
        <p:txBody>
          <a:bodyPr wrap="none">
            <a:spAutoFit/>
          </a:bodyPr>
          <a:lstStyle/>
          <a:p>
            <a:pPr>
              <a:lnSpc>
                <a:spcPct val="80000"/>
              </a:lnSpc>
            </a:pPr>
            <a:r>
              <a:rPr lang="zh-CN" altLang="en-US"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rPr>
              <a:t>应急演练的组织协调</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785494" y="2402170"/>
            <a:ext cx="10263506" cy="1172629"/>
          </a:xfrm>
          <a:prstGeom prst="rect">
            <a:avLst/>
          </a:prstGeom>
        </p:spPr>
        <p:txBody>
          <a:bodyPr wrap="square">
            <a:spAutoFit/>
          </a:bodyPr>
          <a:lstStyle/>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）在控制人员中指派必要数量的组织协调员，对应急演练过程进行必要的引导，以防出现发生意外或人身安全事故。</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组织协调员的工作位置和任务应在应急演练方案中作出明确的规定。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982913" y="4482528"/>
            <a:ext cx="2749471"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rPr>
              <a:t>紧张有序开展应急演练</a:t>
            </a:r>
            <a:endParaRPr lang="zh-CN" altLang="en-US"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11" name="矩形 10"/>
          <p:cNvSpPr/>
          <p:nvPr/>
        </p:nvSpPr>
        <p:spPr>
          <a:xfrm>
            <a:off x="785494" y="5203324"/>
            <a:ext cx="10263506" cy="812530"/>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应急演练总指挥下达演练开始指令后，参演人员针对情景事件根据应急预案或演练方案的规定，紧张有序的实施必要的应急行动和应急措施，直至完成全部演练工作。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71475" y="163351"/>
            <a:ext cx="4801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七）</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应急演练的实施</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658813" y="2349500"/>
            <a:ext cx="10801350" cy="2857500"/>
          </a:xfrm>
          <a:prstGeom prst="roundRect">
            <a:avLst>
              <a:gd name="adj" fmla="val 6990"/>
            </a:avLst>
          </a:prstGeom>
          <a:solidFill>
            <a:schemeClr val="bg1">
              <a:lumMod val="95000"/>
            </a:schemeClr>
          </a:solidFill>
          <a:ln>
            <a:no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86130" y="2612206"/>
            <a:ext cx="3903674" cy="677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86130" y="2429694"/>
            <a:ext cx="3903674" cy="182512"/>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10800000">
            <a:off x="786130" y="3289300"/>
            <a:ext cx="3903674" cy="186506"/>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7302" y="2843848"/>
            <a:ext cx="1210588" cy="338554"/>
          </a:xfrm>
          <a:prstGeom prst="rect">
            <a:avLst/>
          </a:prstGeom>
        </p:spPr>
        <p:txBody>
          <a:bodyPr wrap="none">
            <a:spAutoFit/>
          </a:bodyPr>
          <a:lstStyle/>
          <a:p>
            <a:pPr>
              <a:lnSpc>
                <a:spcPct val="80000"/>
              </a:lnSpc>
            </a:pPr>
            <a:r>
              <a:rPr lang="zh-CN" altLang="en-US"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rPr>
              <a:t>注意事项</a:t>
            </a:r>
            <a:endParaRPr lang="zh-CN" altLang="en-US"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8" name="矩形 7"/>
          <p:cNvSpPr/>
          <p:nvPr/>
        </p:nvSpPr>
        <p:spPr>
          <a:xfrm>
            <a:off x="786130" y="3471812"/>
            <a:ext cx="10212070" cy="1421928"/>
          </a:xfrm>
          <a:prstGeom prst="rect">
            <a:avLst/>
          </a:prstGeom>
        </p:spPr>
        <p:txBody>
          <a:bodyPr wrap="square">
            <a:spAutoFit/>
          </a:bodyPr>
          <a:lstStyle/>
          <a:p>
            <a:pPr marL="342900" indent="-342900">
              <a:lnSpc>
                <a:spcPct val="12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应急演练过程要力求紧凑、连贯，尽量反映真实事件下采取预警、应急处置与救援的过程</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2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应急演练应遵照应急预案或演练方案有序进行，同时要具有必要的灵活性</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2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应急演练应重视评估环节，准确记录发现的问题和不足，并实施后续改进</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2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应急演练实施过程应作必要的记录，包括文字、图片和声像记录等，以便对演练进行总结和评估。</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71475" y="163351"/>
            <a:ext cx="4801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七）</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应急演练的实施</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58813" y="2862456"/>
            <a:ext cx="9829800" cy="3000821"/>
          </a:xfrm>
          <a:prstGeom prst="rect">
            <a:avLst/>
          </a:prstGeom>
        </p:spPr>
        <p:txBody>
          <a:bodyPr wrap="square">
            <a:spAutoFit/>
          </a:bodyPr>
          <a:lstStyle/>
          <a:p>
            <a:pPr marL="342900" indent="-342900">
              <a:lnSpc>
                <a:spcPct val="150000"/>
              </a:lnSpc>
            </a:pPr>
            <a:r>
              <a:rPr lang="zh-CN" altLang="en-US" dirty="0" smtClean="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）本次应急演练的背景信息；</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）对应急演练准备的评估；</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）对应急演练策划与应急演练方案的评估；</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）对应急演练组织、预警、应急响应、决策与指挥、处置与救援、应急演练效果的评估；</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5</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）对应急预案和演练方案的改进建议；</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6</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）对应急救援技术、装备方面的改进建议；</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7</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）对应急管理人员、应急救援人员培训方面的建议。 </a:t>
            </a:r>
            <a:endParaRPr lang="zh-CN" altLang="en-US" sz="2000" dirty="0">
              <a:latin typeface="微软雅黑" panose="020B0503020204020204" pitchFamily="34" charset="-122"/>
              <a:ea typeface="微软雅黑" panose="020B0503020204020204" pitchFamily="34" charset="-122"/>
            </a:endParaRPr>
          </a:p>
        </p:txBody>
      </p:sp>
      <p:sp>
        <p:nvSpPr>
          <p:cNvPr id="10" name="矩形 9"/>
          <p:cNvSpPr/>
          <p:nvPr/>
        </p:nvSpPr>
        <p:spPr>
          <a:xfrm>
            <a:off x="658813" y="2236368"/>
            <a:ext cx="5057795" cy="369332"/>
          </a:xfrm>
          <a:prstGeom prst="rect">
            <a:avLst/>
          </a:prstGeom>
        </p:spPr>
        <p:txBody>
          <a:bodyPr wrap="none">
            <a:spAutoFit/>
          </a:bodyPr>
          <a:lstStyle/>
          <a:p>
            <a:pPr marL="342900" indent="-342900">
              <a:lnSpc>
                <a:spcPct val="9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应急演练评估总结报告通常包括以下内容。</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7" name="矩形 6"/>
          <p:cNvSpPr/>
          <p:nvPr/>
        </p:nvSpPr>
        <p:spPr>
          <a:xfrm>
            <a:off x="371475" y="163351"/>
            <a:ext cx="4801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七）</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应急演练的实施</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58813" y="3465513"/>
            <a:ext cx="10801350" cy="1338828"/>
          </a:xfrm>
          <a:prstGeom prst="rect">
            <a:avLst/>
          </a:prstGeom>
        </p:spPr>
        <p:txBody>
          <a:bodyPr wrap="square">
            <a:spAutoFit/>
          </a:bodyPr>
          <a:lstStyle/>
          <a:p>
            <a:pPr marL="342900" indent="-342900" algn="just">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）应急演练活动结束后，将应急演练方案、应急演练评估报告、应急演练总结报告等文字资料，以及记录演练实施过程的相关图片、视频、音频等资料归档保存。</a:t>
            </a:r>
            <a:endParaRPr lang="zh-CN" altLang="en-US" dirty="0">
              <a:latin typeface="微软雅黑" panose="020B0503020204020204" pitchFamily="34" charset="-122"/>
              <a:ea typeface="微软雅黑" panose="020B0503020204020204" pitchFamily="34" charset="-122"/>
            </a:endParaRPr>
          </a:p>
          <a:p>
            <a:pPr marL="342900" indent="-342900" algn="just">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）对主管部门要求备案的应急演练，演练组织部门（单位）将相关资料报主管部门备案。</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658813" y="2897497"/>
            <a:ext cx="2236510" cy="369332"/>
          </a:xfrm>
          <a:prstGeom prst="rect">
            <a:avLst/>
          </a:prstGeom>
        </p:spPr>
        <p:txBody>
          <a:bodyPr wrap="none">
            <a:spAutoFit/>
          </a:bodyPr>
          <a:lstStyle/>
          <a:p>
            <a:pPr marL="342900" indent="-342900">
              <a:lnSpc>
                <a:spcPct val="9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资料</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的归档与备案</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8" name="矩形 7"/>
          <p:cNvSpPr/>
          <p:nvPr/>
        </p:nvSpPr>
        <p:spPr>
          <a:xfrm>
            <a:off x="371475" y="163351"/>
            <a:ext cx="4801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七）</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应急演练的实施</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122803" y="752641"/>
            <a:ext cx="5755482" cy="4867110"/>
            <a:chOff x="-1227025" y="-180320"/>
            <a:chExt cx="7562436" cy="6395157"/>
          </a:xfrm>
        </p:grpSpPr>
        <p:sp>
          <p:nvSpPr>
            <p:cNvPr id="4" name="Freeform 7"/>
            <p:cNvSpPr/>
            <p:nvPr/>
          </p:nvSpPr>
          <p:spPr bwMode="auto">
            <a:xfrm>
              <a:off x="3770765" y="1216680"/>
              <a:ext cx="911562" cy="2454275"/>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5" name="Freeform 8"/>
            <p:cNvSpPr/>
            <p:nvPr/>
          </p:nvSpPr>
          <p:spPr bwMode="auto">
            <a:xfrm>
              <a:off x="4090041" y="1361143"/>
              <a:ext cx="587657" cy="2309813"/>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6" name="Freeform 10"/>
            <p:cNvSpPr/>
            <p:nvPr/>
          </p:nvSpPr>
          <p:spPr bwMode="auto">
            <a:xfrm>
              <a:off x="4649935" y="353080"/>
              <a:ext cx="499739" cy="3317875"/>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7" name="Freeform 11"/>
            <p:cNvSpPr/>
            <p:nvPr/>
          </p:nvSpPr>
          <p:spPr bwMode="auto">
            <a:xfrm>
              <a:off x="4060736" y="3670956"/>
              <a:ext cx="613878" cy="1398588"/>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8" name="Freeform 12"/>
            <p:cNvSpPr/>
            <p:nvPr/>
          </p:nvSpPr>
          <p:spPr bwMode="auto">
            <a:xfrm>
              <a:off x="4060736" y="4002742"/>
              <a:ext cx="871460" cy="10668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9" name="Freeform 16"/>
            <p:cNvSpPr/>
            <p:nvPr/>
          </p:nvSpPr>
          <p:spPr bwMode="auto">
            <a:xfrm>
              <a:off x="2106507" y="2651780"/>
              <a:ext cx="564521" cy="3446463"/>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0" name="Freeform 21"/>
            <p:cNvSpPr/>
            <p:nvPr/>
          </p:nvSpPr>
          <p:spPr bwMode="auto">
            <a:xfrm>
              <a:off x="366673" y="2651780"/>
              <a:ext cx="2304355" cy="3471863"/>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1" name="Freeform 22"/>
            <p:cNvSpPr/>
            <p:nvPr/>
          </p:nvSpPr>
          <p:spPr bwMode="auto">
            <a:xfrm>
              <a:off x="366672" y="1837393"/>
              <a:ext cx="3566043" cy="4286251"/>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2" name="Freeform 25"/>
            <p:cNvSpPr/>
            <p:nvPr/>
          </p:nvSpPr>
          <p:spPr bwMode="auto">
            <a:xfrm>
              <a:off x="-1227025" y="4995637"/>
              <a:ext cx="5490966" cy="1219200"/>
            </a:xfrm>
            <a:custGeom>
              <a:avLst/>
              <a:gdLst>
                <a:gd name="T0" fmla="*/ 517 w 2198"/>
                <a:gd name="T1" fmla="*/ 376 h 474"/>
                <a:gd name="T2" fmla="*/ 0 w 2198"/>
                <a:gd name="T3" fmla="*/ 170 h 474"/>
                <a:gd name="T4" fmla="*/ 1 w 2198"/>
                <a:gd name="T5" fmla="*/ 169 h 474"/>
                <a:gd name="T6" fmla="*/ 1259 w 2198"/>
                <a:gd name="T7" fmla="*/ 426 h 474"/>
                <a:gd name="T8" fmla="*/ 1819 w 2198"/>
                <a:gd name="T9" fmla="*/ 271 h 474"/>
                <a:gd name="T10" fmla="*/ 2197 w 2198"/>
                <a:gd name="T11" fmla="*/ 0 h 474"/>
                <a:gd name="T12" fmla="*/ 2198 w 2198"/>
                <a:gd name="T13" fmla="*/ 0 h 474"/>
                <a:gd name="T14" fmla="*/ 2029 w 2198"/>
                <a:gd name="T15" fmla="*/ 147 h 474"/>
                <a:gd name="T16" fmla="*/ 1819 w 2198"/>
                <a:gd name="T17" fmla="*/ 271 h 474"/>
                <a:gd name="T18" fmla="*/ 1554 w 2198"/>
                <a:gd name="T19" fmla="*/ 370 h 474"/>
                <a:gd name="T20" fmla="*/ 1259 w 2198"/>
                <a:gd name="T21" fmla="*/ 427 h 474"/>
                <a:gd name="T22" fmla="*/ 517 w 2198"/>
                <a:gd name="T23" fmla="*/ 3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8" h="474">
                  <a:moveTo>
                    <a:pt x="517" y="376"/>
                  </a:moveTo>
                  <a:cubicBezTo>
                    <a:pt x="334" y="330"/>
                    <a:pt x="159" y="261"/>
                    <a:pt x="0" y="170"/>
                  </a:cubicBezTo>
                  <a:cubicBezTo>
                    <a:pt x="1" y="169"/>
                    <a:pt x="1" y="169"/>
                    <a:pt x="1" y="169"/>
                  </a:cubicBezTo>
                  <a:cubicBezTo>
                    <a:pt x="368" y="381"/>
                    <a:pt x="826" y="474"/>
                    <a:pt x="1259" y="426"/>
                  </a:cubicBezTo>
                  <a:cubicBezTo>
                    <a:pt x="1460" y="404"/>
                    <a:pt x="1653" y="350"/>
                    <a:pt x="1819" y="271"/>
                  </a:cubicBezTo>
                  <a:cubicBezTo>
                    <a:pt x="1966" y="200"/>
                    <a:pt x="2097" y="107"/>
                    <a:pt x="2197" y="0"/>
                  </a:cubicBezTo>
                  <a:cubicBezTo>
                    <a:pt x="2198" y="0"/>
                    <a:pt x="2198" y="0"/>
                    <a:pt x="2198" y="0"/>
                  </a:cubicBezTo>
                  <a:cubicBezTo>
                    <a:pt x="2148" y="53"/>
                    <a:pt x="2091" y="102"/>
                    <a:pt x="2029" y="147"/>
                  </a:cubicBezTo>
                  <a:cubicBezTo>
                    <a:pt x="1965" y="194"/>
                    <a:pt x="1894" y="236"/>
                    <a:pt x="1819" y="271"/>
                  </a:cubicBezTo>
                  <a:cubicBezTo>
                    <a:pt x="1737" y="311"/>
                    <a:pt x="1648" y="344"/>
                    <a:pt x="1554" y="370"/>
                  </a:cubicBezTo>
                  <a:cubicBezTo>
                    <a:pt x="1460" y="397"/>
                    <a:pt x="1360" y="416"/>
                    <a:pt x="1259" y="427"/>
                  </a:cubicBezTo>
                  <a:cubicBezTo>
                    <a:pt x="1013" y="455"/>
                    <a:pt x="758" y="436"/>
                    <a:pt x="517" y="37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3" name="Freeform 26"/>
            <p:cNvSpPr/>
            <p:nvPr/>
          </p:nvSpPr>
          <p:spPr bwMode="auto">
            <a:xfrm>
              <a:off x="-1227025" y="3928837"/>
              <a:ext cx="6362426" cy="2216150"/>
            </a:xfrm>
            <a:custGeom>
              <a:avLst/>
              <a:gdLst>
                <a:gd name="T0" fmla="*/ 490 w 2547"/>
                <a:gd name="T1" fmla="*/ 780 h 862"/>
                <a:gd name="T2" fmla="*/ 0 w 2547"/>
                <a:gd name="T3" fmla="*/ 585 h 862"/>
                <a:gd name="T4" fmla="*/ 1 w 2547"/>
                <a:gd name="T5" fmla="*/ 584 h 862"/>
                <a:gd name="T6" fmla="*/ 766 w 2547"/>
                <a:gd name="T7" fmla="*/ 829 h 862"/>
                <a:gd name="T8" fmla="*/ 1615 w 2547"/>
                <a:gd name="T9" fmla="*/ 758 h 862"/>
                <a:gd name="T10" fmla="*/ 1971 w 2547"/>
                <a:gd name="T11" fmla="*/ 613 h 862"/>
                <a:gd name="T12" fmla="*/ 2246 w 2547"/>
                <a:gd name="T13" fmla="*/ 423 h 862"/>
                <a:gd name="T14" fmla="*/ 2546 w 2547"/>
                <a:gd name="T15" fmla="*/ 0 h 862"/>
                <a:gd name="T16" fmla="*/ 2547 w 2547"/>
                <a:gd name="T17" fmla="*/ 0 h 862"/>
                <a:gd name="T18" fmla="*/ 2247 w 2547"/>
                <a:gd name="T19" fmla="*/ 424 h 862"/>
                <a:gd name="T20" fmla="*/ 1972 w 2547"/>
                <a:gd name="T21" fmla="*/ 614 h 862"/>
                <a:gd name="T22" fmla="*/ 1616 w 2547"/>
                <a:gd name="T23" fmla="*/ 759 h 862"/>
                <a:gd name="T24" fmla="*/ 766 w 2547"/>
                <a:gd name="T25" fmla="*/ 830 h 862"/>
                <a:gd name="T26" fmla="*/ 490 w 2547"/>
                <a:gd name="T2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7" h="862">
                  <a:moveTo>
                    <a:pt x="490" y="780"/>
                  </a:moveTo>
                  <a:cubicBezTo>
                    <a:pt x="314" y="736"/>
                    <a:pt x="147" y="670"/>
                    <a:pt x="0" y="585"/>
                  </a:cubicBezTo>
                  <a:cubicBezTo>
                    <a:pt x="1" y="584"/>
                    <a:pt x="1" y="584"/>
                    <a:pt x="1" y="584"/>
                  </a:cubicBezTo>
                  <a:cubicBezTo>
                    <a:pt x="222" y="713"/>
                    <a:pt x="487" y="797"/>
                    <a:pt x="766" y="829"/>
                  </a:cubicBezTo>
                  <a:cubicBezTo>
                    <a:pt x="1052" y="861"/>
                    <a:pt x="1346" y="837"/>
                    <a:pt x="1615" y="758"/>
                  </a:cubicBezTo>
                  <a:cubicBezTo>
                    <a:pt x="1743" y="721"/>
                    <a:pt x="1863" y="672"/>
                    <a:pt x="1971" y="613"/>
                  </a:cubicBezTo>
                  <a:cubicBezTo>
                    <a:pt x="2074" y="558"/>
                    <a:pt x="2166" y="494"/>
                    <a:pt x="2246" y="423"/>
                  </a:cubicBezTo>
                  <a:cubicBezTo>
                    <a:pt x="2385" y="300"/>
                    <a:pt x="2489" y="154"/>
                    <a:pt x="2546" y="0"/>
                  </a:cubicBezTo>
                  <a:cubicBezTo>
                    <a:pt x="2547" y="0"/>
                    <a:pt x="2547" y="0"/>
                    <a:pt x="2547" y="0"/>
                  </a:cubicBezTo>
                  <a:cubicBezTo>
                    <a:pt x="2490" y="154"/>
                    <a:pt x="2386" y="301"/>
                    <a:pt x="2247" y="424"/>
                  </a:cubicBezTo>
                  <a:cubicBezTo>
                    <a:pt x="2167" y="494"/>
                    <a:pt x="2074" y="558"/>
                    <a:pt x="1972" y="614"/>
                  </a:cubicBezTo>
                  <a:cubicBezTo>
                    <a:pt x="1863" y="673"/>
                    <a:pt x="1744" y="722"/>
                    <a:pt x="1616" y="759"/>
                  </a:cubicBezTo>
                  <a:cubicBezTo>
                    <a:pt x="1346" y="838"/>
                    <a:pt x="1052" y="862"/>
                    <a:pt x="766" y="830"/>
                  </a:cubicBezTo>
                  <a:cubicBezTo>
                    <a:pt x="672" y="819"/>
                    <a:pt x="580" y="803"/>
                    <a:pt x="490" y="78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4" name="Freeform 27"/>
            <p:cNvSpPr/>
            <p:nvPr/>
          </p:nvSpPr>
          <p:spPr bwMode="auto">
            <a:xfrm>
              <a:off x="-1227024" y="2577874"/>
              <a:ext cx="4101258" cy="2873375"/>
            </a:xfrm>
            <a:custGeom>
              <a:avLst/>
              <a:gdLst>
                <a:gd name="T0" fmla="*/ 11 w 1642"/>
                <a:gd name="T1" fmla="*/ 1116 h 1118"/>
                <a:gd name="T2" fmla="*/ 0 w 1642"/>
                <a:gd name="T3" fmla="*/ 1111 h 1118"/>
                <a:gd name="T4" fmla="*/ 1 w 1642"/>
                <a:gd name="T5" fmla="*/ 1110 h 1118"/>
                <a:gd name="T6" fmla="*/ 50 w 1642"/>
                <a:gd name="T7" fmla="*/ 1112 h 1118"/>
                <a:gd name="T8" fmla="*/ 154 w 1642"/>
                <a:gd name="T9" fmla="*/ 1062 h 1118"/>
                <a:gd name="T10" fmla="*/ 326 w 1642"/>
                <a:gd name="T11" fmla="*/ 949 h 1118"/>
                <a:gd name="T12" fmla="*/ 565 w 1642"/>
                <a:gd name="T13" fmla="*/ 776 h 1118"/>
                <a:gd name="T14" fmla="*/ 790 w 1642"/>
                <a:gd name="T15" fmla="*/ 607 h 1118"/>
                <a:gd name="T16" fmla="*/ 1148 w 1642"/>
                <a:gd name="T17" fmla="*/ 341 h 1118"/>
                <a:gd name="T18" fmla="*/ 1419 w 1642"/>
                <a:gd name="T19" fmla="*/ 147 h 1118"/>
                <a:gd name="T20" fmla="*/ 1642 w 1642"/>
                <a:gd name="T21" fmla="*/ 0 h 1118"/>
                <a:gd name="T22" fmla="*/ 1642 w 1642"/>
                <a:gd name="T23" fmla="*/ 1 h 1118"/>
                <a:gd name="T24" fmla="*/ 1419 w 1642"/>
                <a:gd name="T25" fmla="*/ 147 h 1118"/>
                <a:gd name="T26" fmla="*/ 1148 w 1642"/>
                <a:gd name="T27" fmla="*/ 341 h 1118"/>
                <a:gd name="T28" fmla="*/ 791 w 1642"/>
                <a:gd name="T29" fmla="*/ 608 h 1118"/>
                <a:gd name="T30" fmla="*/ 565 w 1642"/>
                <a:gd name="T31" fmla="*/ 776 h 1118"/>
                <a:gd name="T32" fmla="*/ 326 w 1642"/>
                <a:gd name="T33" fmla="*/ 950 h 1118"/>
                <a:gd name="T34" fmla="*/ 154 w 1642"/>
                <a:gd name="T35" fmla="*/ 1062 h 1118"/>
                <a:gd name="T36" fmla="*/ 50 w 1642"/>
                <a:gd name="T37" fmla="*/ 1113 h 1118"/>
                <a:gd name="T38" fmla="*/ 11 w 1642"/>
                <a:gd name="T39" fmla="*/ 111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1118">
                  <a:moveTo>
                    <a:pt x="11" y="1116"/>
                  </a:moveTo>
                  <a:cubicBezTo>
                    <a:pt x="6" y="1115"/>
                    <a:pt x="3" y="1113"/>
                    <a:pt x="0" y="1111"/>
                  </a:cubicBezTo>
                  <a:cubicBezTo>
                    <a:pt x="1" y="1110"/>
                    <a:pt x="1" y="1110"/>
                    <a:pt x="1" y="1110"/>
                  </a:cubicBezTo>
                  <a:cubicBezTo>
                    <a:pt x="10" y="1118"/>
                    <a:pt x="27" y="1118"/>
                    <a:pt x="50" y="1112"/>
                  </a:cubicBezTo>
                  <a:cubicBezTo>
                    <a:pt x="75" y="1104"/>
                    <a:pt x="108" y="1088"/>
                    <a:pt x="154" y="1062"/>
                  </a:cubicBezTo>
                  <a:cubicBezTo>
                    <a:pt x="200" y="1034"/>
                    <a:pt x="257" y="997"/>
                    <a:pt x="326" y="949"/>
                  </a:cubicBezTo>
                  <a:cubicBezTo>
                    <a:pt x="395" y="901"/>
                    <a:pt x="469" y="847"/>
                    <a:pt x="565" y="776"/>
                  </a:cubicBezTo>
                  <a:cubicBezTo>
                    <a:pt x="638" y="721"/>
                    <a:pt x="712" y="666"/>
                    <a:pt x="790" y="607"/>
                  </a:cubicBezTo>
                  <a:cubicBezTo>
                    <a:pt x="907" y="519"/>
                    <a:pt x="1027" y="429"/>
                    <a:pt x="1148" y="341"/>
                  </a:cubicBezTo>
                  <a:cubicBezTo>
                    <a:pt x="1248" y="267"/>
                    <a:pt x="1337" y="204"/>
                    <a:pt x="1419" y="147"/>
                  </a:cubicBezTo>
                  <a:cubicBezTo>
                    <a:pt x="1502" y="89"/>
                    <a:pt x="1575" y="41"/>
                    <a:pt x="1642" y="0"/>
                  </a:cubicBezTo>
                  <a:cubicBezTo>
                    <a:pt x="1642" y="1"/>
                    <a:pt x="1642" y="1"/>
                    <a:pt x="1642" y="1"/>
                  </a:cubicBezTo>
                  <a:cubicBezTo>
                    <a:pt x="1576" y="42"/>
                    <a:pt x="1503" y="90"/>
                    <a:pt x="1419" y="147"/>
                  </a:cubicBezTo>
                  <a:cubicBezTo>
                    <a:pt x="1337" y="204"/>
                    <a:pt x="1249" y="268"/>
                    <a:pt x="1148" y="341"/>
                  </a:cubicBezTo>
                  <a:cubicBezTo>
                    <a:pt x="1028" y="429"/>
                    <a:pt x="907" y="520"/>
                    <a:pt x="791" y="608"/>
                  </a:cubicBezTo>
                  <a:cubicBezTo>
                    <a:pt x="713" y="666"/>
                    <a:pt x="639" y="722"/>
                    <a:pt x="565" y="776"/>
                  </a:cubicBezTo>
                  <a:cubicBezTo>
                    <a:pt x="469" y="848"/>
                    <a:pt x="396" y="901"/>
                    <a:pt x="326" y="950"/>
                  </a:cubicBezTo>
                  <a:cubicBezTo>
                    <a:pt x="257" y="998"/>
                    <a:pt x="201" y="1035"/>
                    <a:pt x="154" y="1062"/>
                  </a:cubicBezTo>
                  <a:cubicBezTo>
                    <a:pt x="108" y="1089"/>
                    <a:pt x="76" y="1105"/>
                    <a:pt x="50" y="1113"/>
                  </a:cubicBezTo>
                  <a:cubicBezTo>
                    <a:pt x="34" y="1117"/>
                    <a:pt x="20" y="1118"/>
                    <a:pt x="11" y="11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5" name="Freeform 31"/>
            <p:cNvSpPr/>
            <p:nvPr/>
          </p:nvSpPr>
          <p:spPr bwMode="auto">
            <a:xfrm>
              <a:off x="4557391" y="-933"/>
              <a:ext cx="771203" cy="344488"/>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6" name="Freeform 32"/>
            <p:cNvSpPr/>
            <p:nvPr/>
          </p:nvSpPr>
          <p:spPr bwMode="auto">
            <a:xfrm>
              <a:off x="4387727" y="-29507"/>
              <a:ext cx="940867" cy="509588"/>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7" name="Freeform 35"/>
            <p:cNvSpPr/>
            <p:nvPr/>
          </p:nvSpPr>
          <p:spPr bwMode="auto">
            <a:xfrm>
              <a:off x="4046854" y="14943"/>
              <a:ext cx="1281740" cy="1046163"/>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8" name="Freeform 37"/>
            <p:cNvSpPr/>
            <p:nvPr/>
          </p:nvSpPr>
          <p:spPr bwMode="auto">
            <a:xfrm>
              <a:off x="2671028" y="56218"/>
              <a:ext cx="2657566" cy="259556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9" name="Freeform 38"/>
            <p:cNvSpPr/>
            <p:nvPr/>
          </p:nvSpPr>
          <p:spPr bwMode="auto">
            <a:xfrm>
              <a:off x="3932715" y="56218"/>
              <a:ext cx="1395878" cy="1782763"/>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0" name="Freeform 39"/>
            <p:cNvSpPr/>
            <p:nvPr/>
          </p:nvSpPr>
          <p:spPr bwMode="auto">
            <a:xfrm>
              <a:off x="4764073" y="56219"/>
              <a:ext cx="564521" cy="549275"/>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1" name="Freeform 44"/>
            <p:cNvSpPr/>
            <p:nvPr/>
          </p:nvSpPr>
          <p:spPr bwMode="auto">
            <a:xfrm>
              <a:off x="5328593" y="56218"/>
              <a:ext cx="555266" cy="346075"/>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2" name="Freeform 45"/>
            <p:cNvSpPr/>
            <p:nvPr/>
          </p:nvSpPr>
          <p:spPr bwMode="auto">
            <a:xfrm>
              <a:off x="4557391" y="-34270"/>
              <a:ext cx="1326469" cy="436563"/>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3" name="Freeform 46"/>
            <p:cNvSpPr/>
            <p:nvPr/>
          </p:nvSpPr>
          <p:spPr bwMode="auto">
            <a:xfrm>
              <a:off x="4387727" y="-50145"/>
              <a:ext cx="1496134" cy="530225"/>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4" name="Freeform 47"/>
            <p:cNvSpPr/>
            <p:nvPr/>
          </p:nvSpPr>
          <p:spPr bwMode="auto">
            <a:xfrm>
              <a:off x="2106507" y="402292"/>
              <a:ext cx="3886863" cy="5697538"/>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5" name="Freeform 48"/>
            <p:cNvSpPr/>
            <p:nvPr/>
          </p:nvSpPr>
          <p:spPr bwMode="auto">
            <a:xfrm>
              <a:off x="4060736" y="402293"/>
              <a:ext cx="2029806" cy="4667251"/>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6" name="Freeform 49"/>
            <p:cNvSpPr/>
            <p:nvPr/>
          </p:nvSpPr>
          <p:spPr bwMode="auto">
            <a:xfrm>
              <a:off x="4674614" y="402292"/>
              <a:ext cx="1443692" cy="3271838"/>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7" name="Freeform 52"/>
            <p:cNvSpPr/>
            <p:nvPr/>
          </p:nvSpPr>
          <p:spPr bwMode="auto">
            <a:xfrm>
              <a:off x="4046854" y="-46969"/>
              <a:ext cx="1837006" cy="1108075"/>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8" name="Freeform 53"/>
            <p:cNvSpPr/>
            <p:nvPr/>
          </p:nvSpPr>
          <p:spPr bwMode="auto">
            <a:xfrm>
              <a:off x="4929110" y="402292"/>
              <a:ext cx="1166059" cy="3603626"/>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9" name="Freeform 54"/>
            <p:cNvSpPr/>
            <p:nvPr/>
          </p:nvSpPr>
          <p:spPr bwMode="auto">
            <a:xfrm>
              <a:off x="4649935" y="173692"/>
              <a:ext cx="1275570" cy="22860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0" name="Freeform 55"/>
            <p:cNvSpPr/>
            <p:nvPr/>
          </p:nvSpPr>
          <p:spPr bwMode="auto">
            <a:xfrm>
              <a:off x="2671028" y="402292"/>
              <a:ext cx="3212832" cy="2249488"/>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1" name="Freeform 56"/>
            <p:cNvSpPr/>
            <p:nvPr/>
          </p:nvSpPr>
          <p:spPr bwMode="auto">
            <a:xfrm>
              <a:off x="3932715" y="402292"/>
              <a:ext cx="1951144" cy="1436688"/>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2" name="Freeform 57"/>
            <p:cNvSpPr/>
            <p:nvPr/>
          </p:nvSpPr>
          <p:spPr bwMode="auto">
            <a:xfrm>
              <a:off x="4764075" y="189568"/>
              <a:ext cx="1119786" cy="415925"/>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3" name="Freeform 61"/>
            <p:cNvSpPr/>
            <p:nvPr/>
          </p:nvSpPr>
          <p:spPr bwMode="auto">
            <a:xfrm>
              <a:off x="5883859" y="402293"/>
              <a:ext cx="223650" cy="925513"/>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4" name="Freeform 62"/>
            <p:cNvSpPr/>
            <p:nvPr/>
          </p:nvSpPr>
          <p:spPr bwMode="auto">
            <a:xfrm>
              <a:off x="5328595" y="35580"/>
              <a:ext cx="777372" cy="1292225"/>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5" name="Freeform 63"/>
            <p:cNvSpPr/>
            <p:nvPr/>
          </p:nvSpPr>
          <p:spPr bwMode="auto">
            <a:xfrm>
              <a:off x="4557391" y="-142220"/>
              <a:ext cx="1548575" cy="1470025"/>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6" name="Freeform 64"/>
            <p:cNvSpPr/>
            <p:nvPr/>
          </p:nvSpPr>
          <p:spPr bwMode="auto">
            <a:xfrm>
              <a:off x="4387727" y="-180320"/>
              <a:ext cx="1718241" cy="1508125"/>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7" name="Freeform 65"/>
            <p:cNvSpPr/>
            <p:nvPr/>
          </p:nvSpPr>
          <p:spPr bwMode="auto">
            <a:xfrm>
              <a:off x="366673" y="1327804"/>
              <a:ext cx="5726955" cy="4816476"/>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8" name="Freeform 66"/>
            <p:cNvSpPr/>
            <p:nvPr/>
          </p:nvSpPr>
          <p:spPr bwMode="auto">
            <a:xfrm>
              <a:off x="2106507" y="1327804"/>
              <a:ext cx="3987120" cy="4770438"/>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9" name="Freeform 67"/>
            <p:cNvSpPr/>
            <p:nvPr/>
          </p:nvSpPr>
          <p:spPr bwMode="auto">
            <a:xfrm>
              <a:off x="4060736" y="1327804"/>
              <a:ext cx="2032892" cy="3741738"/>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0" name="Freeform 68"/>
            <p:cNvSpPr/>
            <p:nvPr/>
          </p:nvSpPr>
          <p:spPr bwMode="auto">
            <a:xfrm>
              <a:off x="4674613" y="1327805"/>
              <a:ext cx="1419014" cy="2346325"/>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1" name="Freeform 69"/>
            <p:cNvSpPr/>
            <p:nvPr/>
          </p:nvSpPr>
          <p:spPr bwMode="auto">
            <a:xfrm>
              <a:off x="4929110" y="1327805"/>
              <a:ext cx="1164517" cy="2674938"/>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2" name="Freeform 70"/>
            <p:cNvSpPr/>
            <p:nvPr/>
          </p:nvSpPr>
          <p:spPr bwMode="auto">
            <a:xfrm>
              <a:off x="4649935" y="353080"/>
              <a:ext cx="1443692" cy="974725"/>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3" name="Freeform 71"/>
            <p:cNvSpPr/>
            <p:nvPr/>
          </p:nvSpPr>
          <p:spPr bwMode="auto">
            <a:xfrm>
              <a:off x="2671028" y="1327805"/>
              <a:ext cx="3422600" cy="1325563"/>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4" name="Freeform 72"/>
            <p:cNvSpPr/>
            <p:nvPr/>
          </p:nvSpPr>
          <p:spPr bwMode="auto">
            <a:xfrm>
              <a:off x="3932716" y="1103968"/>
              <a:ext cx="2170166" cy="735013"/>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5" name="Freeform 73"/>
            <p:cNvSpPr/>
            <p:nvPr/>
          </p:nvSpPr>
          <p:spPr bwMode="auto">
            <a:xfrm>
              <a:off x="4762530" y="235604"/>
              <a:ext cx="1340351" cy="109220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grpSp>
          <p:nvGrpSpPr>
            <p:cNvPr id="46" name="组合 45"/>
            <p:cNvGrpSpPr/>
            <p:nvPr/>
          </p:nvGrpSpPr>
          <p:grpSpPr>
            <a:xfrm>
              <a:off x="4418550" y="3396538"/>
              <a:ext cx="489738" cy="504056"/>
              <a:chOff x="1827622" y="1343919"/>
              <a:chExt cx="2304000" cy="2304000"/>
            </a:xfrm>
          </p:grpSpPr>
          <p:sp>
            <p:nvSpPr>
              <p:cNvPr id="47" name="椭圆 46"/>
              <p:cNvSpPr/>
              <p:nvPr/>
            </p:nvSpPr>
            <p:spPr>
              <a:xfrm>
                <a:off x="1827622" y="1343919"/>
                <a:ext cx="2304000" cy="2304000"/>
              </a:xfrm>
              <a:prstGeom prst="ellipse">
                <a:avLst/>
              </a:prstGeom>
              <a:gradFill>
                <a:gsLst>
                  <a:gs pos="100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8" name="椭圆 47"/>
              <p:cNvSpPr/>
              <p:nvPr/>
            </p:nvSpPr>
            <p:spPr>
              <a:xfrm>
                <a:off x="1877482" y="1393780"/>
                <a:ext cx="2204284" cy="2204283"/>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9" name="同心圆 48"/>
            <p:cNvSpPr/>
            <p:nvPr/>
          </p:nvSpPr>
          <p:spPr>
            <a:xfrm>
              <a:off x="4011174" y="1832739"/>
              <a:ext cx="338106" cy="347990"/>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0" name="同心圆 49"/>
            <p:cNvSpPr/>
            <p:nvPr/>
          </p:nvSpPr>
          <p:spPr>
            <a:xfrm>
              <a:off x="5024726" y="166990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4590694" y="287993"/>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2" name="同心圆 51"/>
            <p:cNvSpPr/>
            <p:nvPr/>
          </p:nvSpPr>
          <p:spPr>
            <a:xfrm>
              <a:off x="5479286" y="57374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3" name="同心圆 52"/>
            <p:cNvSpPr/>
            <p:nvPr/>
          </p:nvSpPr>
          <p:spPr>
            <a:xfrm>
              <a:off x="4864613" y="390937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4" name="同心圆 53"/>
            <p:cNvSpPr/>
            <p:nvPr/>
          </p:nvSpPr>
          <p:spPr>
            <a:xfrm>
              <a:off x="2062689" y="5975502"/>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sp>
          <p:nvSpPr>
            <p:cNvPr id="55" name="同心圆 54"/>
            <p:cNvSpPr/>
            <p:nvPr/>
          </p:nvSpPr>
          <p:spPr>
            <a:xfrm>
              <a:off x="292008" y="603186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grpSp>
          <p:nvGrpSpPr>
            <p:cNvPr id="56" name="组合 55"/>
            <p:cNvGrpSpPr/>
            <p:nvPr/>
          </p:nvGrpSpPr>
          <p:grpSpPr>
            <a:xfrm>
              <a:off x="5845673" y="1022981"/>
              <a:ext cx="489738" cy="504056"/>
              <a:chOff x="1827622" y="1343919"/>
              <a:chExt cx="2304000" cy="2304000"/>
            </a:xfrm>
          </p:grpSpPr>
          <p:sp>
            <p:nvSpPr>
              <p:cNvPr id="57" name="椭圆 56"/>
              <p:cNvSpPr/>
              <p:nvPr/>
            </p:nvSpPr>
            <p:spPr>
              <a:xfrm>
                <a:off x="1827622" y="1343919"/>
                <a:ext cx="2304000" cy="2304000"/>
              </a:xfrm>
              <a:prstGeom prst="ellipse">
                <a:avLst/>
              </a:prstGeom>
              <a:gradFill>
                <a:gsLst>
                  <a:gs pos="96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58" name="椭圆 57"/>
              <p:cNvSpPr/>
              <p:nvPr/>
            </p:nvSpPr>
            <p:spPr>
              <a:xfrm>
                <a:off x="1877481" y="1393778"/>
                <a:ext cx="2204282" cy="2204282"/>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59" name="组合 58"/>
            <p:cNvGrpSpPr/>
            <p:nvPr/>
          </p:nvGrpSpPr>
          <p:grpSpPr>
            <a:xfrm>
              <a:off x="5234418" y="2747006"/>
              <a:ext cx="489738" cy="50405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2" name="组合 61"/>
            <p:cNvGrpSpPr/>
            <p:nvPr/>
          </p:nvGrpSpPr>
          <p:grpSpPr>
            <a:xfrm>
              <a:off x="4245363" y="4375011"/>
              <a:ext cx="489738" cy="50405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5" name="组合 64"/>
            <p:cNvGrpSpPr/>
            <p:nvPr/>
          </p:nvGrpSpPr>
          <p:grpSpPr>
            <a:xfrm>
              <a:off x="3619231" y="826746"/>
              <a:ext cx="724889" cy="746082"/>
              <a:chOff x="1827622" y="1343919"/>
              <a:chExt cx="2304000" cy="2304000"/>
            </a:xfrm>
          </p:grpSpPr>
          <p:sp>
            <p:nvSpPr>
              <p:cNvPr id="66" name="椭圆 6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8" name="组合 67"/>
            <p:cNvGrpSpPr/>
            <p:nvPr/>
          </p:nvGrpSpPr>
          <p:grpSpPr>
            <a:xfrm>
              <a:off x="371572" y="226876"/>
              <a:ext cx="4487063" cy="4618247"/>
              <a:chOff x="1479136" y="1653962"/>
              <a:chExt cx="2585737" cy="2661334"/>
            </a:xfrm>
          </p:grpSpPr>
          <p:grpSp>
            <p:nvGrpSpPr>
              <p:cNvPr id="69" name="组合 68"/>
              <p:cNvGrpSpPr/>
              <p:nvPr/>
            </p:nvGrpSpPr>
            <p:grpSpPr>
              <a:xfrm>
                <a:off x="1479136" y="1653962"/>
                <a:ext cx="2585737" cy="2661334"/>
                <a:chOff x="1827622" y="1343920"/>
                <a:chExt cx="2304000" cy="2304001"/>
              </a:xfrm>
            </p:grpSpPr>
            <p:sp>
              <p:nvSpPr>
                <p:cNvPr id="71" name="椭圆 70"/>
                <p:cNvSpPr/>
                <p:nvPr/>
              </p:nvSpPr>
              <p:spPr>
                <a:xfrm>
                  <a:off x="1827622" y="1343920"/>
                  <a:ext cx="2304000" cy="2304001"/>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椭圆 7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70" name="椭圆 69"/>
              <p:cNvSpPr/>
              <p:nvPr/>
            </p:nvSpPr>
            <p:spPr>
              <a:xfrm>
                <a:off x="1618351" y="1839502"/>
                <a:ext cx="2311975" cy="2283213"/>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grpSp>
      <p:sp>
        <p:nvSpPr>
          <p:cNvPr id="74" name="文本框 73"/>
          <p:cNvSpPr txBox="1"/>
          <p:nvPr/>
        </p:nvSpPr>
        <p:spPr>
          <a:xfrm>
            <a:off x="2301197" y="1438563"/>
            <a:ext cx="1532330" cy="2646878"/>
          </a:xfrm>
          <a:prstGeom prst="rect">
            <a:avLst/>
          </a:prstGeom>
          <a:noFill/>
        </p:spPr>
        <p:txBody>
          <a:bodyPr wrap="square" rtlCol="0">
            <a:spAutoFit/>
          </a:bodyPr>
          <a:lstStyle/>
          <a:p>
            <a:pPr algn="ctr"/>
            <a:r>
              <a:rPr lang="en-US" altLang="zh-CN" sz="16600" b="1" dirty="0" smtClean="0">
                <a:solidFill>
                  <a:schemeClr val="bg1"/>
                </a:solidFill>
                <a:latin typeface="Arial" panose="020B0604020202020204" pitchFamily="34" charset="0"/>
                <a:cs typeface="Arial" panose="020B0604020202020204" pitchFamily="34" charset="0"/>
              </a:rPr>
              <a:t>4</a:t>
            </a:r>
            <a:endParaRPr lang="zh-CN" altLang="en-US" sz="16600" b="1" dirty="0">
              <a:solidFill>
                <a:schemeClr val="bg1"/>
              </a:solidFill>
              <a:latin typeface="Arial" panose="020B0604020202020204" pitchFamily="34" charset="0"/>
              <a:cs typeface="Arial" panose="020B0604020202020204" pitchFamily="34" charset="0"/>
            </a:endParaRPr>
          </a:p>
        </p:txBody>
      </p:sp>
      <p:sp>
        <p:nvSpPr>
          <p:cNvPr id="2" name="矩形 1"/>
          <p:cNvSpPr/>
          <p:nvPr/>
        </p:nvSpPr>
        <p:spPr>
          <a:xfrm>
            <a:off x="6326703" y="2749771"/>
            <a:ext cx="3877985" cy="830997"/>
          </a:xfrm>
          <a:prstGeom prst="rect">
            <a:avLst/>
          </a:prstGeom>
        </p:spPr>
        <p:txBody>
          <a:bodyPr wrap="none">
            <a:spAutoFit/>
          </a:bodyPr>
          <a:lstStyle/>
          <a:p>
            <a:pPr marL="342900" indent="-342900" algn="ctr"/>
            <a:r>
              <a:rPr lang="zh-CN" altLang="zh-CN" sz="4800" b="1" dirty="0">
                <a:solidFill>
                  <a:schemeClr val="tx1">
                    <a:lumMod val="85000"/>
                    <a:lumOff val="15000"/>
                  </a:schemeClr>
                </a:solidFill>
                <a:latin typeface="微软雅黑" panose="020B0503020204020204" pitchFamily="34" charset="-122"/>
                <a:ea typeface="微软雅黑" panose="020B0503020204020204" pitchFamily="34" charset="-122"/>
              </a:rPr>
              <a:t>应急预案管理</a:t>
            </a:r>
            <a:endParaRPr lang="zh-CN" altLang="zh-CN"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76906" y="179352"/>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法律对应急预案的要求</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74751" y="1746798"/>
            <a:ext cx="5529150" cy="1025808"/>
            <a:chOff x="3379417" y="2737635"/>
            <a:chExt cx="5821249" cy="1080000"/>
          </a:xfrm>
        </p:grpSpPr>
        <p:grpSp>
          <p:nvGrpSpPr>
            <p:cNvPr id="7" name="组合 6"/>
            <p:cNvGrpSpPr/>
            <p:nvPr/>
          </p:nvGrpSpPr>
          <p:grpSpPr>
            <a:xfrm>
              <a:off x="3589704" y="2951835"/>
              <a:ext cx="5398100" cy="651600"/>
              <a:chOff x="3589704" y="2951835"/>
              <a:chExt cx="5398100" cy="651600"/>
            </a:xfrm>
          </p:grpSpPr>
          <p:sp>
            <p:nvSpPr>
              <p:cNvPr id="13"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5"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8"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文本框 10"/>
            <p:cNvSpPr txBox="1"/>
            <p:nvPr/>
          </p:nvSpPr>
          <p:spPr>
            <a:xfrm>
              <a:off x="3637774" y="3034325"/>
              <a:ext cx="555587" cy="486054"/>
            </a:xfrm>
            <a:prstGeom prst="rect">
              <a:avLst/>
            </a:prstGeom>
            <a:noFill/>
          </p:spPr>
          <p:txBody>
            <a:bodyPr wrap="none" rtlCol="0">
              <a:spAutoFit/>
            </a:bodyPr>
            <a:lstStyle/>
            <a:p>
              <a:r>
                <a:rPr lang="en-US" altLang="zh-CN" sz="2400" dirty="0" smtClean="0">
                  <a:solidFill>
                    <a:schemeClr val="bg1"/>
                  </a:solidFill>
                  <a:latin typeface="Arial" panose="020B0604020202020204" pitchFamily="34" charset="0"/>
                  <a:ea typeface="时尚中黑简体" panose="01010104010101010101" pitchFamily="2" charset="-122"/>
                  <a:cs typeface="Arial" panose="020B0604020202020204" pitchFamily="34" charset="0"/>
                </a:rPr>
                <a:t>01</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sp>
        <p:nvSpPr>
          <p:cNvPr id="16" name="矩形 15"/>
          <p:cNvSpPr/>
          <p:nvPr/>
        </p:nvSpPr>
        <p:spPr>
          <a:xfrm>
            <a:off x="1616626" y="2100782"/>
            <a:ext cx="3416320"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a:t>
            </a:r>
            <a:r>
              <a:rPr lang="zh-CN" altLang="en-US"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中华人民共和国安全生产法</a:t>
            </a:r>
            <a:r>
              <a:rPr lang="en-US" altLang="zh-CN"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a:t>
            </a:r>
            <a:endParaRPr lang="zh-CN" altLang="en-US"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p:txBody>
      </p:sp>
      <p:grpSp>
        <p:nvGrpSpPr>
          <p:cNvPr id="17" name="组合 16"/>
          <p:cNvGrpSpPr/>
          <p:nvPr/>
        </p:nvGrpSpPr>
        <p:grpSpPr>
          <a:xfrm>
            <a:off x="274751" y="2965100"/>
            <a:ext cx="5529150" cy="1025808"/>
            <a:chOff x="3379417" y="2737635"/>
            <a:chExt cx="5821249" cy="1080000"/>
          </a:xfrm>
        </p:grpSpPr>
        <p:grpSp>
          <p:nvGrpSpPr>
            <p:cNvPr id="18" name="组合 17"/>
            <p:cNvGrpSpPr/>
            <p:nvPr/>
          </p:nvGrpSpPr>
          <p:grpSpPr>
            <a:xfrm>
              <a:off x="3589704" y="2951835"/>
              <a:ext cx="5398100" cy="651600"/>
              <a:chOff x="3589704" y="2951835"/>
              <a:chExt cx="5398100" cy="651600"/>
            </a:xfrm>
          </p:grpSpPr>
          <p:sp>
            <p:nvSpPr>
              <p:cNvPr id="22"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D1377D"/>
              </a:solidFill>
              <a:ln>
                <a:noFill/>
              </a:ln>
            </p:spPr>
            <p:txBody>
              <a:bodyPr vert="horz" wrap="square" lIns="91440" tIns="45720" rIns="91440" bIns="45720" numCol="1" anchor="t" anchorCtr="0" compatLnSpc="1"/>
              <a:lstStyle/>
              <a:p>
                <a:endParaRPr lang="zh-CN" altLang="en-US"/>
              </a:p>
            </p:txBody>
          </p:sp>
          <p:sp>
            <p:nvSpPr>
              <p:cNvPr id="23"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19"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文本框 20"/>
            <p:cNvSpPr txBox="1"/>
            <p:nvPr/>
          </p:nvSpPr>
          <p:spPr>
            <a:xfrm>
              <a:off x="3637774" y="3034325"/>
              <a:ext cx="555587" cy="486054"/>
            </a:xfrm>
            <a:prstGeom prst="rect">
              <a:avLst/>
            </a:prstGeom>
            <a:noFill/>
          </p:spPr>
          <p:txBody>
            <a:bodyPr wrap="none" rtlCol="0">
              <a:spAutoFit/>
            </a:bodyPr>
            <a:lstStyle/>
            <a:p>
              <a:r>
                <a:rPr lang="en-US" altLang="zh-CN" sz="2400" dirty="0" smtClean="0">
                  <a:solidFill>
                    <a:schemeClr val="bg1"/>
                  </a:solidFill>
                  <a:latin typeface="Arial" panose="020B0604020202020204" pitchFamily="34" charset="0"/>
                  <a:ea typeface="时尚中黑简体" panose="01010104010101010101" pitchFamily="2" charset="-122"/>
                  <a:cs typeface="Arial" panose="020B0604020202020204" pitchFamily="34" charset="0"/>
                </a:rPr>
                <a:t>02</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grpSp>
        <p:nvGrpSpPr>
          <p:cNvPr id="24" name="组合 23"/>
          <p:cNvGrpSpPr/>
          <p:nvPr/>
        </p:nvGrpSpPr>
        <p:grpSpPr>
          <a:xfrm>
            <a:off x="274751" y="4183402"/>
            <a:ext cx="5529150" cy="1025808"/>
            <a:chOff x="3379417" y="2737635"/>
            <a:chExt cx="5821249" cy="1080000"/>
          </a:xfrm>
        </p:grpSpPr>
        <p:grpSp>
          <p:nvGrpSpPr>
            <p:cNvPr id="25" name="组合 24"/>
            <p:cNvGrpSpPr/>
            <p:nvPr/>
          </p:nvGrpSpPr>
          <p:grpSpPr>
            <a:xfrm>
              <a:off x="3589704" y="2951835"/>
              <a:ext cx="5398100" cy="651600"/>
              <a:chOff x="3589704" y="2951835"/>
              <a:chExt cx="5398100" cy="651600"/>
            </a:xfrm>
          </p:grpSpPr>
          <p:sp>
            <p:nvSpPr>
              <p:cNvPr id="29"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0"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26"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文本框 27"/>
            <p:cNvSpPr txBox="1"/>
            <p:nvPr/>
          </p:nvSpPr>
          <p:spPr>
            <a:xfrm>
              <a:off x="3637774" y="3034325"/>
              <a:ext cx="555587" cy="486054"/>
            </a:xfrm>
            <a:prstGeom prst="rect">
              <a:avLst/>
            </a:prstGeom>
            <a:noFill/>
          </p:spPr>
          <p:txBody>
            <a:bodyPr wrap="none" rtlCol="0">
              <a:spAutoFit/>
            </a:bodyPr>
            <a:lstStyle/>
            <a:p>
              <a:r>
                <a:rPr lang="en-US" altLang="zh-CN" sz="2400" dirty="0" smtClean="0">
                  <a:solidFill>
                    <a:schemeClr val="bg1"/>
                  </a:solidFill>
                  <a:latin typeface="Arial" panose="020B0604020202020204" pitchFamily="34" charset="0"/>
                  <a:ea typeface="时尚中黑简体" panose="01010104010101010101" pitchFamily="2" charset="-122"/>
                  <a:cs typeface="Arial" panose="020B0604020202020204" pitchFamily="34" charset="0"/>
                </a:rPr>
                <a:t>03</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grpSp>
        <p:nvGrpSpPr>
          <p:cNvPr id="31" name="组合 30"/>
          <p:cNvGrpSpPr/>
          <p:nvPr/>
        </p:nvGrpSpPr>
        <p:grpSpPr>
          <a:xfrm>
            <a:off x="274751" y="5401704"/>
            <a:ext cx="5529150" cy="1025808"/>
            <a:chOff x="3379417" y="2737635"/>
            <a:chExt cx="5821249" cy="1080000"/>
          </a:xfrm>
        </p:grpSpPr>
        <p:grpSp>
          <p:nvGrpSpPr>
            <p:cNvPr id="32" name="组合 31"/>
            <p:cNvGrpSpPr/>
            <p:nvPr/>
          </p:nvGrpSpPr>
          <p:grpSpPr>
            <a:xfrm>
              <a:off x="3589704" y="2951835"/>
              <a:ext cx="5398100" cy="651600"/>
              <a:chOff x="3589704" y="2951835"/>
              <a:chExt cx="5398100" cy="651600"/>
            </a:xfrm>
          </p:grpSpPr>
          <p:sp>
            <p:nvSpPr>
              <p:cNvPr id="36"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37"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33"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文本框 34"/>
            <p:cNvSpPr txBox="1"/>
            <p:nvPr/>
          </p:nvSpPr>
          <p:spPr>
            <a:xfrm>
              <a:off x="3637774" y="3034325"/>
              <a:ext cx="555587" cy="486054"/>
            </a:xfrm>
            <a:prstGeom prst="rect">
              <a:avLst/>
            </a:prstGeom>
            <a:noFill/>
          </p:spPr>
          <p:txBody>
            <a:bodyPr wrap="none" rtlCol="0">
              <a:spAutoFit/>
            </a:bodyPr>
            <a:lstStyle/>
            <a:p>
              <a:r>
                <a:rPr lang="en-US" altLang="zh-CN" sz="2400" dirty="0" smtClean="0">
                  <a:solidFill>
                    <a:schemeClr val="bg1"/>
                  </a:solidFill>
                  <a:latin typeface="Arial" panose="020B0604020202020204" pitchFamily="34" charset="0"/>
                  <a:ea typeface="时尚中黑简体" panose="01010104010101010101" pitchFamily="2" charset="-122"/>
                  <a:cs typeface="Arial" panose="020B0604020202020204" pitchFamily="34" charset="0"/>
                </a:rPr>
                <a:t>04</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sp>
        <p:nvSpPr>
          <p:cNvPr id="38" name="矩形 37"/>
          <p:cNvSpPr/>
          <p:nvPr/>
        </p:nvSpPr>
        <p:spPr>
          <a:xfrm>
            <a:off x="1436871" y="3328848"/>
            <a:ext cx="3877985"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a:t>
            </a:r>
            <a:r>
              <a:rPr lang="zh-CN" altLang="en-US"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中华人民共和国突发事件应对法</a:t>
            </a:r>
            <a:r>
              <a:rPr lang="en-US" altLang="zh-CN"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a:t>
            </a:r>
            <a:endParaRPr lang="zh-CN" altLang="en-US"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39" name="矩形 38"/>
          <p:cNvSpPr/>
          <p:nvPr/>
        </p:nvSpPr>
        <p:spPr>
          <a:xfrm>
            <a:off x="1849177" y="4524876"/>
            <a:ext cx="2954655"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中华人民共和国</a:t>
            </a:r>
            <a:r>
              <a:rPr lang="zh-CN" altLang="en-US" dirty="0">
                <a:solidFill>
                  <a:schemeClr val="bg1"/>
                </a:solidFill>
                <a:latin typeface="微软雅黑" panose="020B0503020204020204" pitchFamily="34" charset="-122"/>
                <a:ea typeface="微软雅黑" panose="020B0503020204020204" pitchFamily="34" charset="-122"/>
              </a:rPr>
              <a:t>消防法</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2193707" y="5771787"/>
            <a:ext cx="2262158"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特种设备安全</a:t>
            </a:r>
            <a:r>
              <a:rPr lang="en-US" altLang="zh-CN" dirty="0">
                <a:solidFill>
                  <a:schemeClr val="bg1"/>
                </a:solidFill>
                <a:latin typeface="微软雅黑" panose="020B0503020204020204" pitchFamily="34" charset="-122"/>
                <a:ea typeface="微软雅黑" panose="020B0503020204020204" pitchFamily="34" charset="-122"/>
              </a:rPr>
              <a:t>法》</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6372674" y="1746798"/>
            <a:ext cx="5529150" cy="1025808"/>
            <a:chOff x="3379417" y="2737635"/>
            <a:chExt cx="5821249" cy="1080000"/>
          </a:xfrm>
        </p:grpSpPr>
        <p:grpSp>
          <p:nvGrpSpPr>
            <p:cNvPr id="42" name="组合 41"/>
            <p:cNvGrpSpPr/>
            <p:nvPr/>
          </p:nvGrpSpPr>
          <p:grpSpPr>
            <a:xfrm>
              <a:off x="3589704" y="2951835"/>
              <a:ext cx="5398100" cy="651600"/>
              <a:chOff x="3589704" y="2951835"/>
              <a:chExt cx="5398100" cy="651600"/>
            </a:xfrm>
          </p:grpSpPr>
          <p:sp>
            <p:nvSpPr>
              <p:cNvPr id="46"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47"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43"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文本框 44"/>
            <p:cNvSpPr txBox="1"/>
            <p:nvPr/>
          </p:nvSpPr>
          <p:spPr>
            <a:xfrm>
              <a:off x="3637774" y="3034325"/>
              <a:ext cx="555587" cy="486054"/>
            </a:xfrm>
            <a:prstGeom prst="rect">
              <a:avLst/>
            </a:prstGeom>
            <a:noFill/>
          </p:spPr>
          <p:txBody>
            <a:bodyPr wrap="none" rtlCol="0">
              <a:spAutoFit/>
            </a:bodyPr>
            <a:lstStyle/>
            <a:p>
              <a:r>
                <a:rPr lang="en-US" altLang="zh-CN" sz="2400" dirty="0" smtClean="0">
                  <a:solidFill>
                    <a:schemeClr val="bg1"/>
                  </a:solidFill>
                  <a:latin typeface="Arial" panose="020B0604020202020204" pitchFamily="34" charset="0"/>
                  <a:ea typeface="时尚中黑简体" panose="01010104010101010101" pitchFamily="2" charset="-122"/>
                  <a:cs typeface="Arial" panose="020B0604020202020204" pitchFamily="34" charset="0"/>
                </a:rPr>
                <a:t>05</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grpSp>
        <p:nvGrpSpPr>
          <p:cNvPr id="48" name="组合 47"/>
          <p:cNvGrpSpPr/>
          <p:nvPr/>
        </p:nvGrpSpPr>
        <p:grpSpPr>
          <a:xfrm>
            <a:off x="6372674" y="2965100"/>
            <a:ext cx="5529150" cy="1025808"/>
            <a:chOff x="3379417" y="2737635"/>
            <a:chExt cx="5821249" cy="1080000"/>
          </a:xfrm>
        </p:grpSpPr>
        <p:grpSp>
          <p:nvGrpSpPr>
            <p:cNvPr id="49" name="组合 48"/>
            <p:cNvGrpSpPr/>
            <p:nvPr/>
          </p:nvGrpSpPr>
          <p:grpSpPr>
            <a:xfrm>
              <a:off x="3589704" y="2951835"/>
              <a:ext cx="5398100" cy="651600"/>
              <a:chOff x="3589704" y="2951835"/>
              <a:chExt cx="5398100" cy="651600"/>
            </a:xfrm>
          </p:grpSpPr>
          <p:sp>
            <p:nvSpPr>
              <p:cNvPr id="53"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D1377D"/>
              </a:solidFill>
              <a:ln>
                <a:noFill/>
              </a:ln>
            </p:spPr>
            <p:txBody>
              <a:bodyPr vert="horz" wrap="square" lIns="91440" tIns="45720" rIns="91440" bIns="45720" numCol="1" anchor="t" anchorCtr="0" compatLnSpc="1"/>
              <a:lstStyle/>
              <a:p>
                <a:endParaRPr lang="zh-CN" altLang="en-US"/>
              </a:p>
            </p:txBody>
          </p:sp>
          <p:sp>
            <p:nvSpPr>
              <p:cNvPr id="54"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50"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文本框 51"/>
            <p:cNvSpPr txBox="1"/>
            <p:nvPr/>
          </p:nvSpPr>
          <p:spPr>
            <a:xfrm>
              <a:off x="3637774" y="3034325"/>
              <a:ext cx="555587" cy="486054"/>
            </a:xfrm>
            <a:prstGeom prst="rect">
              <a:avLst/>
            </a:prstGeom>
            <a:noFill/>
          </p:spPr>
          <p:txBody>
            <a:bodyPr wrap="none" rtlCol="0">
              <a:spAutoFit/>
            </a:bodyPr>
            <a:lstStyle/>
            <a:p>
              <a:r>
                <a:rPr lang="en-US" altLang="zh-CN" sz="2400" dirty="0" smtClean="0">
                  <a:solidFill>
                    <a:schemeClr val="bg1"/>
                  </a:solidFill>
                  <a:latin typeface="Arial" panose="020B0604020202020204" pitchFamily="34" charset="0"/>
                  <a:ea typeface="时尚中黑简体" panose="01010104010101010101" pitchFamily="2" charset="-122"/>
                  <a:cs typeface="Arial" panose="020B0604020202020204" pitchFamily="34" charset="0"/>
                </a:rPr>
                <a:t>06</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grpSp>
        <p:nvGrpSpPr>
          <p:cNvPr id="55" name="组合 54"/>
          <p:cNvGrpSpPr/>
          <p:nvPr/>
        </p:nvGrpSpPr>
        <p:grpSpPr>
          <a:xfrm>
            <a:off x="6372674" y="4183402"/>
            <a:ext cx="5529150" cy="1025808"/>
            <a:chOff x="3379417" y="2737635"/>
            <a:chExt cx="5821249" cy="1080000"/>
          </a:xfrm>
        </p:grpSpPr>
        <p:grpSp>
          <p:nvGrpSpPr>
            <p:cNvPr id="56" name="组合 55"/>
            <p:cNvGrpSpPr/>
            <p:nvPr/>
          </p:nvGrpSpPr>
          <p:grpSpPr>
            <a:xfrm>
              <a:off x="3589704" y="2951835"/>
              <a:ext cx="5398100" cy="651600"/>
              <a:chOff x="3589704" y="2951835"/>
              <a:chExt cx="5398100" cy="651600"/>
            </a:xfrm>
          </p:grpSpPr>
          <p:sp>
            <p:nvSpPr>
              <p:cNvPr id="60"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1"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57"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文本框 58"/>
            <p:cNvSpPr txBox="1"/>
            <p:nvPr/>
          </p:nvSpPr>
          <p:spPr>
            <a:xfrm>
              <a:off x="3637774" y="3034325"/>
              <a:ext cx="555587" cy="486054"/>
            </a:xfrm>
            <a:prstGeom prst="rect">
              <a:avLst/>
            </a:prstGeom>
            <a:noFill/>
          </p:spPr>
          <p:txBody>
            <a:bodyPr wrap="none" rtlCol="0">
              <a:spAutoFit/>
            </a:bodyPr>
            <a:lstStyle/>
            <a:p>
              <a:r>
                <a:rPr lang="en-US" altLang="zh-CN" sz="2400" dirty="0" smtClean="0">
                  <a:solidFill>
                    <a:schemeClr val="bg1"/>
                  </a:solidFill>
                  <a:latin typeface="Arial" panose="020B0604020202020204" pitchFamily="34" charset="0"/>
                  <a:ea typeface="时尚中黑简体" panose="01010104010101010101" pitchFamily="2" charset="-122"/>
                  <a:cs typeface="Arial" panose="020B0604020202020204" pitchFamily="34" charset="0"/>
                </a:rPr>
                <a:t>07</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grpSp>
        <p:nvGrpSpPr>
          <p:cNvPr id="62" name="组合 61"/>
          <p:cNvGrpSpPr/>
          <p:nvPr/>
        </p:nvGrpSpPr>
        <p:grpSpPr>
          <a:xfrm>
            <a:off x="6372674" y="5401704"/>
            <a:ext cx="5529150" cy="1025808"/>
            <a:chOff x="3379417" y="2737635"/>
            <a:chExt cx="5821249" cy="1080000"/>
          </a:xfrm>
        </p:grpSpPr>
        <p:grpSp>
          <p:nvGrpSpPr>
            <p:cNvPr id="63" name="组合 62"/>
            <p:cNvGrpSpPr/>
            <p:nvPr/>
          </p:nvGrpSpPr>
          <p:grpSpPr>
            <a:xfrm>
              <a:off x="3589704" y="2951835"/>
              <a:ext cx="5398100" cy="651600"/>
              <a:chOff x="3589704" y="2951835"/>
              <a:chExt cx="5398100" cy="651600"/>
            </a:xfrm>
          </p:grpSpPr>
          <p:sp>
            <p:nvSpPr>
              <p:cNvPr id="67"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68"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64"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文本框 65"/>
            <p:cNvSpPr txBox="1"/>
            <p:nvPr/>
          </p:nvSpPr>
          <p:spPr>
            <a:xfrm>
              <a:off x="3637774" y="3034325"/>
              <a:ext cx="555587" cy="486054"/>
            </a:xfrm>
            <a:prstGeom prst="rect">
              <a:avLst/>
            </a:prstGeom>
            <a:noFill/>
          </p:spPr>
          <p:txBody>
            <a:bodyPr wrap="none" rtlCol="0">
              <a:spAutoFit/>
            </a:bodyPr>
            <a:lstStyle/>
            <a:p>
              <a:r>
                <a:rPr lang="en-US" altLang="zh-CN" sz="2400" dirty="0" smtClean="0">
                  <a:solidFill>
                    <a:schemeClr val="bg1"/>
                  </a:solidFill>
                  <a:latin typeface="Arial" panose="020B0604020202020204" pitchFamily="34" charset="0"/>
                  <a:ea typeface="时尚中黑简体" panose="01010104010101010101" pitchFamily="2" charset="-122"/>
                  <a:cs typeface="Arial" panose="020B0604020202020204" pitchFamily="34" charset="0"/>
                </a:rPr>
                <a:t>08</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sp>
        <p:nvSpPr>
          <p:cNvPr id="69" name="矩形 68"/>
          <p:cNvSpPr/>
          <p:nvPr/>
        </p:nvSpPr>
        <p:spPr>
          <a:xfrm>
            <a:off x="7368301" y="2082700"/>
            <a:ext cx="4108817"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生产安全事故报告和调查处理条例</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7714549" y="3297180"/>
            <a:ext cx="3185487"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危险化学品安全管理条例</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a:off x="7230078" y="4511371"/>
            <a:ext cx="4339650"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使用有毒物品作业场所劳动保护条例</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7147157" y="5752308"/>
            <a:ext cx="4623381"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关于特大安全事故行政责任追究的规定</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 y="3249974"/>
            <a:ext cx="3354629" cy="1320800"/>
          </a:xfrm>
          <a:prstGeom prst="roundRect">
            <a:avLst>
              <a:gd name="adj" fmla="val 512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64320" y="3177673"/>
            <a:ext cx="1846024" cy="1465404"/>
          </a:xfrm>
          <a:prstGeom prst="triangle">
            <a:avLst/>
          </a:prstGeom>
          <a:solidFill>
            <a:srgbClr val="00B0F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noEditPoints="1"/>
          </p:cNvSpPr>
          <p:nvPr/>
        </p:nvSpPr>
        <p:spPr bwMode="auto">
          <a:xfrm rot="16200000" flipH="1">
            <a:off x="2902556" y="2877440"/>
            <a:ext cx="2369552" cy="2065871"/>
          </a:xfrm>
          <a:custGeom>
            <a:avLst/>
            <a:gdLst>
              <a:gd name="T0" fmla="*/ 0 w 733"/>
              <a:gd name="T1" fmla="*/ 56 h 639"/>
              <a:gd name="T2" fmla="*/ 4 w 733"/>
              <a:gd name="T3" fmla="*/ 71 h 639"/>
              <a:gd name="T4" fmla="*/ 326 w 733"/>
              <a:gd name="T5" fmla="*/ 628 h 639"/>
              <a:gd name="T6" fmla="*/ 337 w 733"/>
              <a:gd name="T7" fmla="*/ 639 h 639"/>
              <a:gd name="T8" fmla="*/ 396 w 733"/>
              <a:gd name="T9" fmla="*/ 639 h 639"/>
              <a:gd name="T10" fmla="*/ 407 w 733"/>
              <a:gd name="T11" fmla="*/ 628 h 639"/>
              <a:gd name="T12" fmla="*/ 729 w 733"/>
              <a:gd name="T13" fmla="*/ 71 h 639"/>
              <a:gd name="T14" fmla="*/ 733 w 733"/>
              <a:gd name="T15" fmla="*/ 56 h 639"/>
              <a:gd name="T16" fmla="*/ 703 w 733"/>
              <a:gd name="T17" fmla="*/ 4 h 639"/>
              <a:gd name="T18" fmla="*/ 688 w 733"/>
              <a:gd name="T19" fmla="*/ 0 h 639"/>
              <a:gd name="T20" fmla="*/ 44 w 733"/>
              <a:gd name="T21" fmla="*/ 0 h 639"/>
              <a:gd name="T22" fmla="*/ 29 w 733"/>
              <a:gd name="T23" fmla="*/ 4 h 639"/>
              <a:gd name="T24" fmla="*/ 0 w 733"/>
              <a:gd name="T25" fmla="*/ 56 h 639"/>
              <a:gd name="T26" fmla="*/ 182 w 733"/>
              <a:gd name="T27" fmla="*/ 109 h 639"/>
              <a:gd name="T28" fmla="*/ 197 w 733"/>
              <a:gd name="T29" fmla="*/ 106 h 639"/>
              <a:gd name="T30" fmla="*/ 536 w 733"/>
              <a:gd name="T31" fmla="*/ 106 h 639"/>
              <a:gd name="T32" fmla="*/ 551 w 733"/>
              <a:gd name="T33" fmla="*/ 109 h 639"/>
              <a:gd name="T34" fmla="*/ 564 w 733"/>
              <a:gd name="T35" fmla="*/ 132 h 639"/>
              <a:gd name="T36" fmla="*/ 559 w 733"/>
              <a:gd name="T37" fmla="*/ 147 h 639"/>
              <a:gd name="T38" fmla="*/ 390 w 733"/>
              <a:gd name="T39" fmla="*/ 440 h 639"/>
              <a:gd name="T40" fmla="*/ 379 w 733"/>
              <a:gd name="T41" fmla="*/ 451 h 639"/>
              <a:gd name="T42" fmla="*/ 353 w 733"/>
              <a:gd name="T43" fmla="*/ 451 h 639"/>
              <a:gd name="T44" fmla="*/ 343 w 733"/>
              <a:gd name="T45" fmla="*/ 440 h 639"/>
              <a:gd name="T46" fmla="*/ 173 w 733"/>
              <a:gd name="T47" fmla="*/ 147 h 639"/>
              <a:gd name="T48" fmla="*/ 169 w 733"/>
              <a:gd name="T49" fmla="*/ 132 h 639"/>
              <a:gd name="T50" fmla="*/ 182 w 733"/>
              <a:gd name="T51" fmla="*/ 1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3" h="639">
                <a:moveTo>
                  <a:pt x="0" y="56"/>
                </a:moveTo>
                <a:cubicBezTo>
                  <a:pt x="0" y="60"/>
                  <a:pt x="2" y="67"/>
                  <a:pt x="4" y="71"/>
                </a:cubicBezTo>
                <a:cubicBezTo>
                  <a:pt x="326" y="628"/>
                  <a:pt x="326" y="628"/>
                  <a:pt x="326" y="628"/>
                </a:cubicBezTo>
                <a:cubicBezTo>
                  <a:pt x="328" y="632"/>
                  <a:pt x="333" y="637"/>
                  <a:pt x="337" y="639"/>
                </a:cubicBezTo>
                <a:cubicBezTo>
                  <a:pt x="396" y="639"/>
                  <a:pt x="396" y="639"/>
                  <a:pt x="396" y="639"/>
                </a:cubicBezTo>
                <a:cubicBezTo>
                  <a:pt x="400" y="637"/>
                  <a:pt x="405" y="632"/>
                  <a:pt x="407" y="628"/>
                </a:cubicBezTo>
                <a:cubicBezTo>
                  <a:pt x="729" y="71"/>
                  <a:pt x="729" y="71"/>
                  <a:pt x="729" y="71"/>
                </a:cubicBezTo>
                <a:cubicBezTo>
                  <a:pt x="731" y="67"/>
                  <a:pt x="733" y="60"/>
                  <a:pt x="733" y="56"/>
                </a:cubicBezTo>
                <a:cubicBezTo>
                  <a:pt x="703" y="4"/>
                  <a:pt x="703" y="4"/>
                  <a:pt x="703" y="4"/>
                </a:cubicBezTo>
                <a:cubicBezTo>
                  <a:pt x="699" y="2"/>
                  <a:pt x="692" y="0"/>
                  <a:pt x="688" y="0"/>
                </a:cubicBezTo>
                <a:cubicBezTo>
                  <a:pt x="44" y="0"/>
                  <a:pt x="44" y="0"/>
                  <a:pt x="44" y="0"/>
                </a:cubicBezTo>
                <a:cubicBezTo>
                  <a:pt x="40" y="0"/>
                  <a:pt x="33" y="2"/>
                  <a:pt x="29" y="4"/>
                </a:cubicBezTo>
                <a:cubicBezTo>
                  <a:pt x="0" y="56"/>
                  <a:pt x="0" y="56"/>
                  <a:pt x="0" y="56"/>
                </a:cubicBezTo>
                <a:moveTo>
                  <a:pt x="182" y="109"/>
                </a:moveTo>
                <a:cubicBezTo>
                  <a:pt x="186" y="107"/>
                  <a:pt x="193" y="106"/>
                  <a:pt x="197" y="106"/>
                </a:cubicBezTo>
                <a:cubicBezTo>
                  <a:pt x="536" y="106"/>
                  <a:pt x="536" y="106"/>
                  <a:pt x="536" y="106"/>
                </a:cubicBezTo>
                <a:cubicBezTo>
                  <a:pt x="540" y="106"/>
                  <a:pt x="547" y="107"/>
                  <a:pt x="551" y="109"/>
                </a:cubicBezTo>
                <a:cubicBezTo>
                  <a:pt x="564" y="132"/>
                  <a:pt x="564" y="132"/>
                  <a:pt x="564" y="132"/>
                </a:cubicBezTo>
                <a:cubicBezTo>
                  <a:pt x="563" y="136"/>
                  <a:pt x="561" y="143"/>
                  <a:pt x="559" y="147"/>
                </a:cubicBezTo>
                <a:cubicBezTo>
                  <a:pt x="390" y="440"/>
                  <a:pt x="390" y="440"/>
                  <a:pt x="390" y="440"/>
                </a:cubicBezTo>
                <a:cubicBezTo>
                  <a:pt x="388" y="444"/>
                  <a:pt x="383" y="449"/>
                  <a:pt x="379" y="451"/>
                </a:cubicBezTo>
                <a:cubicBezTo>
                  <a:pt x="353" y="451"/>
                  <a:pt x="353" y="451"/>
                  <a:pt x="353" y="451"/>
                </a:cubicBezTo>
                <a:cubicBezTo>
                  <a:pt x="350" y="449"/>
                  <a:pt x="345" y="444"/>
                  <a:pt x="343" y="440"/>
                </a:cubicBezTo>
                <a:cubicBezTo>
                  <a:pt x="173" y="147"/>
                  <a:pt x="173" y="147"/>
                  <a:pt x="173" y="147"/>
                </a:cubicBezTo>
                <a:cubicBezTo>
                  <a:pt x="171" y="143"/>
                  <a:pt x="169" y="136"/>
                  <a:pt x="169" y="132"/>
                </a:cubicBezTo>
                <a:cubicBezTo>
                  <a:pt x="182" y="109"/>
                  <a:pt x="182" y="109"/>
                  <a:pt x="182" y="109"/>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78"/>
          <p:cNvSpPr>
            <a:spLocks noChangeAspect="1" noEditPoints="1"/>
          </p:cNvSpPr>
          <p:nvPr/>
        </p:nvSpPr>
        <p:spPr bwMode="auto">
          <a:xfrm>
            <a:off x="3589258" y="3658374"/>
            <a:ext cx="498074" cy="504000"/>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rgbClr val="FFFFFF"/>
          </a:solidFill>
          <a:ln w="14288"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1" name="矩形 10"/>
          <p:cNvSpPr/>
          <p:nvPr/>
        </p:nvSpPr>
        <p:spPr>
          <a:xfrm>
            <a:off x="292189" y="3658374"/>
            <a:ext cx="264687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创艺简黑体" pitchFamily="2" charset="-122"/>
              </a:rPr>
              <a:t>突发公共事件</a:t>
            </a:r>
            <a:r>
              <a:rPr lang="zh-CN" altLang="en-US" sz="2400" b="1" dirty="0">
                <a:solidFill>
                  <a:schemeClr val="bg1"/>
                </a:solidFill>
                <a:latin typeface="微软雅黑" panose="020B0503020204020204" pitchFamily="34" charset="-122"/>
                <a:ea typeface="微软雅黑" panose="020B0503020204020204" pitchFamily="34" charset="-122"/>
              </a:rPr>
              <a:t>分类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354896" y="2297579"/>
            <a:ext cx="6252904" cy="3416320"/>
          </a:xfrm>
          <a:prstGeom prst="rect">
            <a:avLst/>
          </a:prstGeom>
        </p:spPr>
        <p:txBody>
          <a:bodyPr wrap="square">
            <a:spAutoFit/>
          </a:bodyPr>
          <a:lstStyle/>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自然灾害：</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指由于自然原因而导致的事件，主要包括水旱灾害、气象灾害、地震灾害、地质灾害、海洋灾害、生物灾害和森林草原火灾等。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事故</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灾难：</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指由人为原因造成的事件，涵盖由于人类活动或者人类发展所导致的计划之外的事件或事故，主要包括工矿商贸等企业的各类安全事故、交通运输事故、公共设施和设备事故、环境污染和生态破坏事件等。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Rectangle 2"/>
          <p:cNvSpPr>
            <a:spLocks noGrp="1" noChangeArrowheads="1"/>
          </p:cNvSpPr>
          <p:nvPr>
            <p:ph type="title" idx="4294967295"/>
          </p:nvPr>
        </p:nvSpPr>
        <p:spPr>
          <a:xfrm>
            <a:off x="371475" y="153007"/>
            <a:ext cx="5549811" cy="590931"/>
          </a:xfrm>
        </p:spPr>
        <p:txBody>
          <a:bodyPr wrap="square">
            <a:spAutoFit/>
          </a:bodyPr>
          <a:lstStyle/>
          <a:p>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、什么是突发公共事件</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68704" y="153007"/>
            <a:ext cx="607607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rPr>
              <a:t>、国家</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应急预案的管理现状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364163" y="2649368"/>
            <a:ext cx="6096000" cy="2169825"/>
          </a:xfrm>
          <a:prstGeom prst="rect">
            <a:avLst/>
          </a:prstGeom>
        </p:spPr>
        <p:txBody>
          <a:bodyPr wrap="square">
            <a:spAutoFit/>
          </a:bodyPr>
          <a:lstStyle/>
          <a:p>
            <a:pPr indent="-342900" algn="just">
              <a:lnSpc>
                <a:spcPct val="150000"/>
              </a:lnSpc>
            </a:pPr>
            <a:r>
              <a:rPr lang="en-US" altLang="zh-CN" dirty="0">
                <a:latin typeface="微软雅黑" panose="020B0503020204020204" pitchFamily="34" charset="-122"/>
                <a:ea typeface="微软雅黑" panose="020B0503020204020204" pitchFamily="34" charset="-122"/>
              </a:rPr>
              <a:t>2005</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月国务院作出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关于实施国家突发公共事件总体应急预案的决定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，相继发布了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国家突发公共事件总体应急预案</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，以及</a:t>
            </a:r>
            <a:r>
              <a:rPr lang="en-US" altLang="zh-CN" dirty="0">
                <a:latin typeface="微软雅黑" panose="020B0503020204020204" pitchFamily="34" charset="-122"/>
                <a:ea typeface="微软雅黑" panose="020B0503020204020204" pitchFamily="34" charset="-122"/>
              </a:rPr>
              <a:t>25</a:t>
            </a:r>
            <a:r>
              <a:rPr lang="zh-CN" altLang="en-US" dirty="0">
                <a:latin typeface="微软雅黑" panose="020B0503020204020204" pitchFamily="34" charset="-122"/>
                <a:ea typeface="微软雅黑" panose="020B0503020204020204" pitchFamily="34" charset="-122"/>
              </a:rPr>
              <a:t>个专项应急预案和</a:t>
            </a:r>
            <a:r>
              <a:rPr lang="en-US" altLang="zh-CN" dirty="0">
                <a:latin typeface="微软雅黑" panose="020B0503020204020204" pitchFamily="34" charset="-122"/>
                <a:ea typeface="微软雅黑" panose="020B0503020204020204" pitchFamily="34" charset="-122"/>
              </a:rPr>
              <a:t>81</a:t>
            </a:r>
            <a:r>
              <a:rPr lang="zh-CN" altLang="en-US" dirty="0">
                <a:latin typeface="微软雅黑" panose="020B0503020204020204" pitchFamily="34" charset="-122"/>
                <a:ea typeface="微软雅黑" panose="020B0503020204020204" pitchFamily="34" charset="-122"/>
              </a:rPr>
              <a:t>个部门应急</a:t>
            </a:r>
            <a:r>
              <a:rPr lang="zh-CN" altLang="en-US" dirty="0" smtClean="0">
                <a:latin typeface="微软雅黑" panose="020B0503020204020204" pitchFamily="34" charset="-122"/>
                <a:ea typeface="微软雅黑" panose="020B0503020204020204" pitchFamily="34" charset="-122"/>
              </a:rPr>
              <a:t>预案。</a:t>
            </a:r>
            <a:endParaRPr lang="zh-CN" altLang="en-US" dirty="0">
              <a:latin typeface="微软雅黑" panose="020B0503020204020204" pitchFamily="34" charset="-122"/>
              <a:ea typeface="微软雅黑" panose="020B0503020204020204" pitchFamily="34" charset="-122"/>
            </a:endParaRPr>
          </a:p>
          <a:p>
            <a:pPr indent="-342900" algn="just">
              <a:lnSpc>
                <a:spcPct val="150000"/>
              </a:lnSpc>
            </a:pPr>
            <a:endParaRPr lang="en-US" altLang="zh-CN" dirty="0" smtClean="0">
              <a:latin typeface="微软雅黑" panose="020B0503020204020204" pitchFamily="34" charset="-122"/>
              <a:ea typeface="微软雅黑" panose="020B0503020204020204" pitchFamily="34" charset="-122"/>
            </a:endParaRPr>
          </a:p>
          <a:p>
            <a:pPr indent="-342900" algn="just">
              <a:lnSpc>
                <a:spcPct val="150000"/>
              </a:lnSpc>
            </a:pPr>
            <a:r>
              <a:rPr lang="zh-CN" altLang="en-US" dirty="0" smtClean="0">
                <a:latin typeface="微软雅黑" panose="020B0503020204020204" pitchFamily="34" charset="-122"/>
                <a:ea typeface="微软雅黑" panose="020B0503020204020204" pitchFamily="34" charset="-122"/>
              </a:rPr>
              <a:t>安全生产</a:t>
            </a:r>
            <a:r>
              <a:rPr lang="zh-CN" altLang="en-US" dirty="0">
                <a:latin typeface="微软雅黑" panose="020B0503020204020204" pitchFamily="34" charset="-122"/>
                <a:ea typeface="微软雅黑" panose="020B0503020204020204" pitchFamily="34" charset="-122"/>
              </a:rPr>
              <a:t>方面发布了</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个专项应急预案和</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个部门应急预案 。</a:t>
            </a:r>
            <a:endParaRPr lang="zh-CN" altLang="en-US" dirty="0">
              <a:latin typeface="微软雅黑" panose="020B0503020204020204" pitchFamily="34" charset="-122"/>
              <a:ea typeface="微软雅黑" panose="020B0503020204020204" pitchFamily="34" charset="-122"/>
            </a:endParaRPr>
          </a:p>
        </p:txBody>
      </p:sp>
      <p:grpSp>
        <p:nvGrpSpPr>
          <p:cNvPr id="74" name="组合 73"/>
          <p:cNvGrpSpPr/>
          <p:nvPr/>
        </p:nvGrpSpPr>
        <p:grpSpPr>
          <a:xfrm>
            <a:off x="950792" y="1410902"/>
            <a:ext cx="3769590" cy="4730110"/>
            <a:chOff x="950792" y="1410902"/>
            <a:chExt cx="3769590" cy="4730110"/>
          </a:xfrm>
        </p:grpSpPr>
        <p:sp>
          <p:nvSpPr>
            <p:cNvPr id="7" name="圆角矩形 6"/>
            <p:cNvSpPr/>
            <p:nvPr/>
          </p:nvSpPr>
          <p:spPr>
            <a:xfrm>
              <a:off x="950792" y="1485885"/>
              <a:ext cx="3769590" cy="4655127"/>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圆角矩形 7"/>
            <p:cNvSpPr/>
            <p:nvPr/>
          </p:nvSpPr>
          <p:spPr>
            <a:xfrm>
              <a:off x="1170010" y="1656099"/>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9" name="组合 8"/>
            <p:cNvGrpSpPr/>
            <p:nvPr/>
          </p:nvGrpSpPr>
          <p:grpSpPr>
            <a:xfrm>
              <a:off x="1242408" y="1720880"/>
              <a:ext cx="3168938" cy="213302"/>
              <a:chOff x="2149634" y="1165384"/>
              <a:chExt cx="3485832" cy="234632"/>
            </a:xfrm>
          </p:grpSpPr>
          <p:grpSp>
            <p:nvGrpSpPr>
              <p:cNvPr id="10" name="组合 9"/>
              <p:cNvGrpSpPr/>
              <p:nvPr/>
            </p:nvGrpSpPr>
            <p:grpSpPr>
              <a:xfrm>
                <a:off x="2149634" y="1165384"/>
                <a:ext cx="234632" cy="234632"/>
                <a:chOff x="2483009" y="1114425"/>
                <a:chExt cx="209550" cy="209550"/>
              </a:xfrm>
            </p:grpSpPr>
            <p:sp>
              <p:nvSpPr>
                <p:cNvPr id="38" name="椭圆 3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椭圆 3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 name="组合 10"/>
              <p:cNvGrpSpPr/>
              <p:nvPr/>
            </p:nvGrpSpPr>
            <p:grpSpPr>
              <a:xfrm>
                <a:off x="2510879" y="1165384"/>
                <a:ext cx="234632" cy="234632"/>
                <a:chOff x="2483009" y="1114425"/>
                <a:chExt cx="209550" cy="209550"/>
              </a:xfrm>
            </p:grpSpPr>
            <p:sp>
              <p:nvSpPr>
                <p:cNvPr id="36" name="椭圆 3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椭圆 3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2" name="组合 11"/>
              <p:cNvGrpSpPr/>
              <p:nvPr/>
            </p:nvGrpSpPr>
            <p:grpSpPr>
              <a:xfrm>
                <a:off x="2872123" y="1165384"/>
                <a:ext cx="234632" cy="234632"/>
                <a:chOff x="2483009" y="1114425"/>
                <a:chExt cx="209550" cy="209550"/>
              </a:xfrm>
            </p:grpSpPr>
            <p:sp>
              <p:nvSpPr>
                <p:cNvPr id="34" name="椭圆 3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椭圆 3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3" name="组合 12"/>
              <p:cNvGrpSpPr/>
              <p:nvPr/>
            </p:nvGrpSpPr>
            <p:grpSpPr>
              <a:xfrm>
                <a:off x="3233367" y="1165384"/>
                <a:ext cx="234632" cy="234632"/>
                <a:chOff x="2483009" y="1114425"/>
                <a:chExt cx="209550" cy="209550"/>
              </a:xfrm>
            </p:grpSpPr>
            <p:sp>
              <p:nvSpPr>
                <p:cNvPr id="32" name="椭圆 3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 name="椭圆 3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4" name="组合 13"/>
              <p:cNvGrpSpPr/>
              <p:nvPr/>
            </p:nvGrpSpPr>
            <p:grpSpPr>
              <a:xfrm>
                <a:off x="3594612" y="1165384"/>
                <a:ext cx="234632" cy="234632"/>
                <a:chOff x="2483009" y="1114425"/>
                <a:chExt cx="209550" cy="209550"/>
              </a:xfrm>
            </p:grpSpPr>
            <p:sp>
              <p:nvSpPr>
                <p:cNvPr id="30" name="椭圆 2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椭圆 3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5" name="组合 14"/>
              <p:cNvGrpSpPr/>
              <p:nvPr/>
            </p:nvGrpSpPr>
            <p:grpSpPr>
              <a:xfrm>
                <a:off x="3955856" y="1165384"/>
                <a:ext cx="234632" cy="234632"/>
                <a:chOff x="2483009" y="1114425"/>
                <a:chExt cx="209550" cy="209550"/>
              </a:xfrm>
            </p:grpSpPr>
            <p:sp>
              <p:nvSpPr>
                <p:cNvPr id="28" name="椭圆 2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椭圆 2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6" name="组合 15"/>
              <p:cNvGrpSpPr/>
              <p:nvPr/>
            </p:nvGrpSpPr>
            <p:grpSpPr>
              <a:xfrm>
                <a:off x="4317101" y="1165384"/>
                <a:ext cx="234632" cy="234632"/>
                <a:chOff x="2483009" y="1114425"/>
                <a:chExt cx="209550" cy="209550"/>
              </a:xfrm>
            </p:grpSpPr>
            <p:sp>
              <p:nvSpPr>
                <p:cNvPr id="26" name="椭圆 2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椭圆 2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7" name="组合 16"/>
              <p:cNvGrpSpPr/>
              <p:nvPr/>
            </p:nvGrpSpPr>
            <p:grpSpPr>
              <a:xfrm>
                <a:off x="4678345" y="1165384"/>
                <a:ext cx="234632" cy="234632"/>
                <a:chOff x="2483009" y="1114425"/>
                <a:chExt cx="209550" cy="209550"/>
              </a:xfrm>
            </p:grpSpPr>
            <p:sp>
              <p:nvSpPr>
                <p:cNvPr id="24" name="椭圆 2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椭圆 2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8" name="组合 17"/>
              <p:cNvGrpSpPr/>
              <p:nvPr/>
            </p:nvGrpSpPr>
            <p:grpSpPr>
              <a:xfrm>
                <a:off x="5039590" y="1165384"/>
                <a:ext cx="234632" cy="234632"/>
                <a:chOff x="2483009" y="1114425"/>
                <a:chExt cx="209550" cy="209550"/>
              </a:xfrm>
            </p:grpSpPr>
            <p:sp>
              <p:nvSpPr>
                <p:cNvPr id="22" name="椭圆 2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椭圆 2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9" name="组合 18"/>
              <p:cNvGrpSpPr/>
              <p:nvPr/>
            </p:nvGrpSpPr>
            <p:grpSpPr>
              <a:xfrm>
                <a:off x="5400834" y="1165384"/>
                <a:ext cx="234632" cy="234632"/>
                <a:chOff x="2483009" y="1114425"/>
                <a:chExt cx="209550" cy="209550"/>
              </a:xfrm>
            </p:grpSpPr>
            <p:sp>
              <p:nvSpPr>
                <p:cNvPr id="20" name="椭圆 1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椭圆 2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40" name="组合 39"/>
            <p:cNvGrpSpPr/>
            <p:nvPr/>
          </p:nvGrpSpPr>
          <p:grpSpPr>
            <a:xfrm>
              <a:off x="1306077" y="1410902"/>
              <a:ext cx="86065" cy="440911"/>
              <a:chOff x="2244442" y="772895"/>
              <a:chExt cx="94671" cy="485002"/>
            </a:xfrm>
          </p:grpSpPr>
          <p:sp>
            <p:nvSpPr>
              <p:cNvPr id="41" name="圆角矩形 4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圆角矩形 4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3" name="组合 42"/>
            <p:cNvGrpSpPr/>
            <p:nvPr/>
          </p:nvGrpSpPr>
          <p:grpSpPr>
            <a:xfrm>
              <a:off x="1635764" y="1410902"/>
              <a:ext cx="86065" cy="440911"/>
              <a:chOff x="2244442" y="772895"/>
              <a:chExt cx="94671" cy="485002"/>
            </a:xfrm>
          </p:grpSpPr>
          <p:sp>
            <p:nvSpPr>
              <p:cNvPr id="44" name="圆角矩形 4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圆角矩形 4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6" name="组合 45"/>
            <p:cNvGrpSpPr/>
            <p:nvPr/>
          </p:nvGrpSpPr>
          <p:grpSpPr>
            <a:xfrm>
              <a:off x="1965451" y="1410902"/>
              <a:ext cx="86065" cy="440911"/>
              <a:chOff x="2244442" y="772895"/>
              <a:chExt cx="94671" cy="485002"/>
            </a:xfrm>
          </p:grpSpPr>
          <p:sp>
            <p:nvSpPr>
              <p:cNvPr id="47" name="圆角矩形 4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圆角矩形 4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9" name="组合 48"/>
            <p:cNvGrpSpPr/>
            <p:nvPr/>
          </p:nvGrpSpPr>
          <p:grpSpPr>
            <a:xfrm>
              <a:off x="2295137" y="1410902"/>
              <a:ext cx="86065" cy="440911"/>
              <a:chOff x="2244442" y="772895"/>
              <a:chExt cx="94671" cy="485002"/>
            </a:xfrm>
          </p:grpSpPr>
          <p:sp>
            <p:nvSpPr>
              <p:cNvPr id="50" name="圆角矩形 4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2" name="组合 51"/>
            <p:cNvGrpSpPr/>
            <p:nvPr/>
          </p:nvGrpSpPr>
          <p:grpSpPr>
            <a:xfrm>
              <a:off x="2624825" y="1410902"/>
              <a:ext cx="86065" cy="440911"/>
              <a:chOff x="2244442" y="772895"/>
              <a:chExt cx="94671" cy="485002"/>
            </a:xfrm>
          </p:grpSpPr>
          <p:sp>
            <p:nvSpPr>
              <p:cNvPr id="53" name="圆角矩形 5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4" name="圆角矩形 5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5" name="组合 54"/>
            <p:cNvGrpSpPr/>
            <p:nvPr/>
          </p:nvGrpSpPr>
          <p:grpSpPr>
            <a:xfrm>
              <a:off x="2954511" y="1410902"/>
              <a:ext cx="86065" cy="440911"/>
              <a:chOff x="2244442" y="772895"/>
              <a:chExt cx="94671" cy="485002"/>
            </a:xfrm>
          </p:grpSpPr>
          <p:sp>
            <p:nvSpPr>
              <p:cNvPr id="56" name="圆角矩形 5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7" name="圆角矩形 5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8" name="组合 57"/>
            <p:cNvGrpSpPr/>
            <p:nvPr/>
          </p:nvGrpSpPr>
          <p:grpSpPr>
            <a:xfrm>
              <a:off x="3284198" y="1410902"/>
              <a:ext cx="86065" cy="440911"/>
              <a:chOff x="2244442" y="772895"/>
              <a:chExt cx="94671" cy="485002"/>
            </a:xfrm>
          </p:grpSpPr>
          <p:sp>
            <p:nvSpPr>
              <p:cNvPr id="59" name="圆角矩形 5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0" name="圆角矩形 5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1" name="组合 60"/>
            <p:cNvGrpSpPr/>
            <p:nvPr/>
          </p:nvGrpSpPr>
          <p:grpSpPr>
            <a:xfrm>
              <a:off x="3613885" y="1410902"/>
              <a:ext cx="86065" cy="440911"/>
              <a:chOff x="2244442" y="772895"/>
              <a:chExt cx="94671" cy="485002"/>
            </a:xfrm>
          </p:grpSpPr>
          <p:sp>
            <p:nvSpPr>
              <p:cNvPr id="62" name="圆角矩形 6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4" name="组合 63"/>
            <p:cNvGrpSpPr/>
            <p:nvPr/>
          </p:nvGrpSpPr>
          <p:grpSpPr>
            <a:xfrm>
              <a:off x="3943572" y="1410902"/>
              <a:ext cx="86065" cy="440911"/>
              <a:chOff x="2244442" y="772895"/>
              <a:chExt cx="94671" cy="485002"/>
            </a:xfrm>
          </p:grpSpPr>
          <p:sp>
            <p:nvSpPr>
              <p:cNvPr id="65" name="圆角矩形 6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6" name="圆角矩形 6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7" name="组合 66"/>
            <p:cNvGrpSpPr/>
            <p:nvPr/>
          </p:nvGrpSpPr>
          <p:grpSpPr>
            <a:xfrm>
              <a:off x="4273259" y="1410902"/>
              <a:ext cx="86065" cy="440911"/>
              <a:chOff x="2244442" y="772895"/>
              <a:chExt cx="94671" cy="485002"/>
            </a:xfrm>
          </p:grpSpPr>
          <p:sp>
            <p:nvSpPr>
              <p:cNvPr id="68" name="圆角矩形 6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pic>
          <p:nvPicPr>
            <p:cNvPr id="73" name="图片 72"/>
            <p:cNvPicPr>
              <a:picLocks noChangeAspect="1"/>
            </p:cNvPicPr>
            <p:nvPr/>
          </p:nvPicPr>
          <p:blipFill>
            <a:blip r:embed="rId1"/>
            <a:stretch>
              <a:fillRect/>
            </a:stretch>
          </p:blipFill>
          <p:spPr>
            <a:xfrm>
              <a:off x="1965451" y="2378667"/>
              <a:ext cx="1830787" cy="2628823"/>
            </a:xfrm>
            <a:prstGeom prst="rect">
              <a:avLst/>
            </a:prstGeom>
          </p:spPr>
        </p:pic>
      </p:grpSp>
    </p:spTree>
  </p:cSld>
  <p:clrMapOvr>
    <a:masterClrMapping/>
  </p:clrMapOvr>
  <p:transition spd="med">
    <p:pull/>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53007"/>
            <a:ext cx="472088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、国家</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应急预案体系</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72" name="组合 71"/>
          <p:cNvGrpSpPr/>
          <p:nvPr/>
        </p:nvGrpSpPr>
        <p:grpSpPr>
          <a:xfrm>
            <a:off x="805517" y="2536825"/>
            <a:ext cx="2700092" cy="2696588"/>
            <a:chOff x="2097688" y="3956966"/>
            <a:chExt cx="2446337" cy="2443163"/>
          </a:xfrm>
        </p:grpSpPr>
        <p:sp>
          <p:nvSpPr>
            <p:cNvPr id="7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76" name="Oval 62"/>
            <p:cNvSpPr>
              <a:spLocks noChangeArrowheads="1"/>
            </p:cNvSpPr>
            <p:nvPr/>
          </p:nvSpPr>
          <p:spPr bwMode="auto">
            <a:xfrm>
              <a:off x="2184213" y="4033557"/>
              <a:ext cx="2284413" cy="2284413"/>
            </a:xfrm>
            <a:prstGeom prst="ellipse">
              <a:avLst/>
            </a:prstGeom>
            <a:solidFill>
              <a:srgbClr val="D1377D"/>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70" name="矩形 69"/>
          <p:cNvSpPr/>
          <p:nvPr/>
        </p:nvSpPr>
        <p:spPr>
          <a:xfrm>
            <a:off x="1122100" y="3411468"/>
            <a:ext cx="2066925" cy="941155"/>
          </a:xfrm>
          <a:prstGeom prst="rect">
            <a:avLst/>
          </a:prstGeom>
        </p:spPr>
        <p:txBody>
          <a:bodyPr wrap="square">
            <a:spAutoFit/>
          </a:bodyPr>
          <a:lstStyle/>
          <a:p>
            <a:pPr algn="ctr">
              <a:lnSpc>
                <a:spcPct val="120000"/>
              </a:lnSpc>
            </a:pPr>
            <a:r>
              <a:rPr lang="zh-CN" altLang="en-US" sz="2400" b="1" dirty="0" smtClean="0">
                <a:solidFill>
                  <a:srgbClr val="EAEAEA"/>
                </a:solidFill>
                <a:latin typeface="微软雅黑" panose="020B0503020204020204" pitchFamily="34" charset="-122"/>
                <a:ea typeface="微软雅黑" panose="020B0503020204020204" pitchFamily="34" charset="-122"/>
                <a:sym typeface="Times New Roman" panose="02020603050405020304" pitchFamily="18" charset="0"/>
              </a:rPr>
              <a:t>全国应急预案体系框架</a:t>
            </a:r>
            <a:endParaRPr lang="zh-CN" altLang="en-US" sz="2400" b="1" dirty="0">
              <a:solidFill>
                <a:srgbClr val="EAEAEA"/>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77" name="圆角矩形 76"/>
          <p:cNvSpPr/>
          <p:nvPr/>
        </p:nvSpPr>
        <p:spPr>
          <a:xfrm flipH="1">
            <a:off x="4496209" y="1283895"/>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 name="圆角矩形 77"/>
          <p:cNvSpPr/>
          <p:nvPr/>
        </p:nvSpPr>
        <p:spPr>
          <a:xfrm flipH="1">
            <a:off x="4496209" y="2162904"/>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9" name="圆角矩形 78"/>
          <p:cNvSpPr/>
          <p:nvPr/>
        </p:nvSpPr>
        <p:spPr>
          <a:xfrm flipH="1">
            <a:off x="4496209" y="3037547"/>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0" name="圆角矩形 79"/>
          <p:cNvSpPr/>
          <p:nvPr/>
        </p:nvSpPr>
        <p:spPr>
          <a:xfrm flipH="1">
            <a:off x="4496209" y="3911926"/>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 name="圆角矩形 80"/>
          <p:cNvSpPr/>
          <p:nvPr/>
        </p:nvSpPr>
        <p:spPr>
          <a:xfrm flipH="1">
            <a:off x="4496209" y="4790935"/>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 name="圆角矩形 81"/>
          <p:cNvSpPr/>
          <p:nvPr/>
        </p:nvSpPr>
        <p:spPr>
          <a:xfrm flipH="1">
            <a:off x="4496209" y="5665578"/>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矩形 70"/>
          <p:cNvSpPr/>
          <p:nvPr/>
        </p:nvSpPr>
        <p:spPr>
          <a:xfrm>
            <a:off x="4933950" y="1473149"/>
            <a:ext cx="3438762" cy="369332"/>
          </a:xfrm>
          <a:prstGeom prst="rect">
            <a:avLst/>
          </a:prstGeom>
        </p:spPr>
        <p:txBody>
          <a:bodyPr wrap="non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国家突发公共事件总体应急预案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4933950" y="2333370"/>
            <a:ext cx="1811714" cy="369332"/>
          </a:xfrm>
          <a:prstGeom prst="rect">
            <a:avLst/>
          </a:prstGeom>
        </p:spPr>
        <p:txBody>
          <a:bodyPr wrap="non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中圆" pitchFamily="2" charset="-122"/>
              </a:rPr>
              <a:t>国家级专项预案</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4933950" y="3226801"/>
            <a:ext cx="1811714" cy="369332"/>
          </a:xfrm>
          <a:prstGeom prst="rect">
            <a:avLst/>
          </a:prstGeom>
        </p:spPr>
        <p:txBody>
          <a:bodyPr wrap="non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中圆" pitchFamily="2" charset="-122"/>
              </a:rPr>
              <a:t>国务院部门预案</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4933950" y="4101180"/>
            <a:ext cx="3438762" cy="369332"/>
          </a:xfrm>
          <a:prstGeom prst="rect">
            <a:avLst/>
          </a:prstGeom>
        </p:spPr>
        <p:txBody>
          <a:bodyPr wrap="non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省级及地方政府制定的应急预案</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4933950" y="4980189"/>
            <a:ext cx="2973891" cy="369332"/>
          </a:xfrm>
          <a:prstGeom prst="rect">
            <a:avLst/>
          </a:prstGeom>
        </p:spPr>
        <p:txBody>
          <a:bodyPr wrap="non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企事业单位制定的应急预案</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矩形 86"/>
          <p:cNvSpPr/>
          <p:nvPr/>
        </p:nvSpPr>
        <p:spPr>
          <a:xfrm>
            <a:off x="4933950" y="5728030"/>
            <a:ext cx="5454650" cy="646331"/>
          </a:xfrm>
          <a:prstGeom prst="rect">
            <a:avLst/>
          </a:prstGeom>
        </p:spPr>
        <p:txBody>
          <a:bodyPr wrap="squar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举办大型会议、展览和文体等</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重大活动</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，主办单位制定的应急预案</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Object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5214" y="1270000"/>
            <a:ext cx="7154828" cy="536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71475" y="153007"/>
            <a:ext cx="472088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、国家</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应急预案体系</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a:endCxn id="37" idx="2"/>
          </p:cNvCxnSpPr>
          <p:nvPr/>
        </p:nvCxnSpPr>
        <p:spPr>
          <a:xfrm flipH="1">
            <a:off x="1941513" y="3391994"/>
            <a:ext cx="24037" cy="27854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10186535" y="3215624"/>
            <a:ext cx="24037" cy="27854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681536" y="2844745"/>
            <a:ext cx="0" cy="31454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431087" y="2836382"/>
            <a:ext cx="0" cy="31454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65784"/>
            <a:ext cx="5597910"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rPr>
              <a:t>安全生产</a:t>
            </a:r>
            <a:r>
              <a:rPr lang="zh-CN" altLang="zh-CN" sz="3600" b="1" dirty="0">
                <a:solidFill>
                  <a:schemeClr val="tx1">
                    <a:lumMod val="85000"/>
                    <a:lumOff val="15000"/>
                  </a:schemeClr>
                </a:solidFill>
                <a:latin typeface="微软雅黑" panose="020B0503020204020204" pitchFamily="34" charset="-122"/>
                <a:ea typeface="微软雅黑" panose="020B0503020204020204" pitchFamily="34" charset="-122"/>
              </a:rPr>
              <a:t>应急管理现状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785813" y="3078178"/>
            <a:ext cx="2311400" cy="444500"/>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p:cNvSpPr/>
          <p:nvPr/>
        </p:nvSpPr>
        <p:spPr>
          <a:xfrm>
            <a:off x="785813" y="3751263"/>
            <a:ext cx="2311400" cy="444500"/>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785813" y="4424348"/>
            <a:ext cx="2311400" cy="444500"/>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p:cNvSpPr/>
          <p:nvPr/>
        </p:nvSpPr>
        <p:spPr>
          <a:xfrm>
            <a:off x="785813" y="5097433"/>
            <a:ext cx="2311400" cy="444500"/>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4" name="矩形 13"/>
          <p:cNvSpPr/>
          <p:nvPr/>
        </p:nvSpPr>
        <p:spPr>
          <a:xfrm>
            <a:off x="785813" y="5770518"/>
            <a:ext cx="2311400" cy="444500"/>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5" name="矩形 14"/>
          <p:cNvSpPr/>
          <p:nvPr/>
        </p:nvSpPr>
        <p:spPr>
          <a:xfrm>
            <a:off x="3530600" y="3078178"/>
            <a:ext cx="2311400" cy="444500"/>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6" name="矩形 15"/>
          <p:cNvSpPr/>
          <p:nvPr/>
        </p:nvSpPr>
        <p:spPr>
          <a:xfrm>
            <a:off x="3530600" y="3751263"/>
            <a:ext cx="2311400" cy="444500"/>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7" name="矩形 16"/>
          <p:cNvSpPr/>
          <p:nvPr/>
        </p:nvSpPr>
        <p:spPr>
          <a:xfrm>
            <a:off x="3530600" y="4424348"/>
            <a:ext cx="2311400" cy="444500"/>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8" name="矩形 17"/>
          <p:cNvSpPr/>
          <p:nvPr/>
        </p:nvSpPr>
        <p:spPr>
          <a:xfrm>
            <a:off x="3530600" y="5097433"/>
            <a:ext cx="2311400" cy="444500"/>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9" name="矩形 18"/>
          <p:cNvSpPr/>
          <p:nvPr/>
        </p:nvSpPr>
        <p:spPr>
          <a:xfrm>
            <a:off x="3530600" y="5770518"/>
            <a:ext cx="2311400" cy="444500"/>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0" name="矩形 19"/>
          <p:cNvSpPr/>
          <p:nvPr/>
        </p:nvSpPr>
        <p:spPr>
          <a:xfrm>
            <a:off x="6275387" y="3078178"/>
            <a:ext cx="2311400" cy="444500"/>
          </a:xfrm>
          <a:prstGeom prst="rect">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1" name="矩形 20"/>
          <p:cNvSpPr/>
          <p:nvPr/>
        </p:nvSpPr>
        <p:spPr>
          <a:xfrm>
            <a:off x="6275387" y="3751263"/>
            <a:ext cx="2311400" cy="444500"/>
          </a:xfrm>
          <a:prstGeom prst="rect">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2" name="矩形 21"/>
          <p:cNvSpPr/>
          <p:nvPr/>
        </p:nvSpPr>
        <p:spPr>
          <a:xfrm>
            <a:off x="6275387" y="4424348"/>
            <a:ext cx="2311400" cy="444500"/>
          </a:xfrm>
          <a:prstGeom prst="rect">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3" name="矩形 22"/>
          <p:cNvSpPr/>
          <p:nvPr/>
        </p:nvSpPr>
        <p:spPr>
          <a:xfrm>
            <a:off x="6275387" y="5097433"/>
            <a:ext cx="2311400" cy="444500"/>
          </a:xfrm>
          <a:prstGeom prst="rect">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4" name="矩形 23"/>
          <p:cNvSpPr/>
          <p:nvPr/>
        </p:nvSpPr>
        <p:spPr>
          <a:xfrm>
            <a:off x="6275387" y="5770518"/>
            <a:ext cx="2311400" cy="444500"/>
          </a:xfrm>
          <a:prstGeom prst="rect">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5" name="矩形 24"/>
          <p:cNvSpPr/>
          <p:nvPr/>
        </p:nvSpPr>
        <p:spPr>
          <a:xfrm>
            <a:off x="9020174" y="3078178"/>
            <a:ext cx="2311400" cy="444500"/>
          </a:xfrm>
          <a:prstGeom prst="rect">
            <a:avLst/>
          </a:prstGeom>
          <a:solidFill>
            <a:schemeClr val="accent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6" name="矩形 25"/>
          <p:cNvSpPr/>
          <p:nvPr/>
        </p:nvSpPr>
        <p:spPr>
          <a:xfrm>
            <a:off x="9020174" y="3751263"/>
            <a:ext cx="2311400" cy="444500"/>
          </a:xfrm>
          <a:prstGeom prst="rect">
            <a:avLst/>
          </a:prstGeom>
          <a:solidFill>
            <a:schemeClr val="accent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7" name="矩形 26"/>
          <p:cNvSpPr/>
          <p:nvPr/>
        </p:nvSpPr>
        <p:spPr>
          <a:xfrm>
            <a:off x="9020174" y="4424348"/>
            <a:ext cx="2311400" cy="444500"/>
          </a:xfrm>
          <a:prstGeom prst="rect">
            <a:avLst/>
          </a:prstGeom>
          <a:solidFill>
            <a:schemeClr val="accent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8" name="矩形 27"/>
          <p:cNvSpPr/>
          <p:nvPr/>
        </p:nvSpPr>
        <p:spPr>
          <a:xfrm>
            <a:off x="9020174" y="5097433"/>
            <a:ext cx="2311400" cy="444500"/>
          </a:xfrm>
          <a:prstGeom prst="rect">
            <a:avLst/>
          </a:prstGeom>
          <a:solidFill>
            <a:schemeClr val="accent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9" name="矩形 28"/>
          <p:cNvSpPr/>
          <p:nvPr/>
        </p:nvSpPr>
        <p:spPr>
          <a:xfrm>
            <a:off x="9020174" y="5770518"/>
            <a:ext cx="2311400" cy="444500"/>
          </a:xfrm>
          <a:prstGeom prst="rect">
            <a:avLst/>
          </a:prstGeom>
          <a:solidFill>
            <a:schemeClr val="accent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30" name="矩形 29"/>
          <p:cNvSpPr/>
          <p:nvPr/>
        </p:nvSpPr>
        <p:spPr>
          <a:xfrm>
            <a:off x="4394993" y="2108200"/>
            <a:ext cx="3402013" cy="557187"/>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32" name="文本框 31"/>
          <p:cNvSpPr txBox="1"/>
          <p:nvPr/>
        </p:nvSpPr>
        <p:spPr>
          <a:xfrm>
            <a:off x="5100636" y="2193855"/>
            <a:ext cx="1990726"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应急救援体系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946150" y="3115762"/>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组织体制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46150" y="3788847"/>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管理机构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46150" y="4478879"/>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指挥中心</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46150" y="5135017"/>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功能部门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46150" y="5808102"/>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救援队伍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690937" y="3115762"/>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运作机制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3690937" y="3788847"/>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统一指挥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690937" y="4461932"/>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分级响应</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686173" y="5139249"/>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属地为主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686173" y="5808102"/>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公众动员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435724" y="3134275"/>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法规基础</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435724" y="3788847"/>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应急法律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435724" y="4478879"/>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行政法规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35724" y="5152051"/>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部门规章</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435724" y="5805578"/>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技术标准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9180511" y="3134275"/>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保障系统</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9180511" y="3806576"/>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信息通讯</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9180511" y="4477667"/>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物资装备</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9180511" y="5135017"/>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人力资源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9180511" y="5823527"/>
            <a:ext cx="1990726"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财务经费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3" name="左中括号 52"/>
          <p:cNvSpPr/>
          <p:nvPr/>
        </p:nvSpPr>
        <p:spPr>
          <a:xfrm rot="5400000">
            <a:off x="5956387" y="-1154454"/>
            <a:ext cx="251330" cy="8233003"/>
          </a:xfrm>
          <a:prstGeom prst="leftBracket">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矩形 60"/>
          <p:cNvSpPr/>
          <p:nvPr/>
        </p:nvSpPr>
        <p:spPr>
          <a:xfrm>
            <a:off x="4310896" y="1347430"/>
            <a:ext cx="3570208" cy="461665"/>
          </a:xfrm>
          <a:prstGeom prst="rect">
            <a:avLst/>
          </a:prstGeom>
        </p:spPr>
        <p:txBody>
          <a:bodyPr wrap="none">
            <a:spAutoFit/>
          </a:bodyPr>
          <a:lstStyle/>
          <a:p>
            <a:r>
              <a:rPr lang="zh-CN" altLang="zh-CN" sz="2400" b="1" dirty="0">
                <a:solidFill>
                  <a:schemeClr val="tx1">
                    <a:lumMod val="85000"/>
                    <a:lumOff val="15000"/>
                  </a:schemeClr>
                </a:solidFill>
                <a:latin typeface="微软雅黑" panose="020B0503020204020204" pitchFamily="34" charset="-122"/>
                <a:ea typeface="微软雅黑" panose="020B0503020204020204" pitchFamily="34" charset="-122"/>
              </a:rPr>
              <a:t>初步形成了应急救援体系</a:t>
            </a:r>
            <a:endParaRPr lang="zh-CN"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94318" y="1037406"/>
            <a:ext cx="8739426" cy="5820594"/>
          </a:xfrm>
          <a:prstGeom prst="rect">
            <a:avLst/>
          </a:prstGeom>
        </p:spPr>
      </p:pic>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53007"/>
            <a:ext cx="5597910"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rPr>
              <a:t>安全生产</a:t>
            </a:r>
            <a:r>
              <a:rPr lang="zh-CN" altLang="zh-CN" sz="3600" b="1" dirty="0">
                <a:solidFill>
                  <a:schemeClr val="tx1">
                    <a:lumMod val="85000"/>
                    <a:lumOff val="15000"/>
                  </a:schemeClr>
                </a:solidFill>
                <a:latin typeface="微软雅黑" panose="020B0503020204020204" pitchFamily="34" charset="-122"/>
                <a:ea typeface="微软雅黑" panose="020B0503020204020204" pitchFamily="34" charset="-122"/>
              </a:rPr>
              <a:t>应急管理现状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0" y="2075543"/>
            <a:ext cx="12192000" cy="3657600"/>
          </a:xfrm>
          <a:prstGeom prst="rect">
            <a:avLst/>
          </a:prstGeom>
          <a:solidFill>
            <a:srgbClr val="0070C0">
              <a:alpha val="60000"/>
            </a:srgbClr>
          </a:solidFill>
          <a:ln>
            <a:no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157007" y="2344449"/>
            <a:ext cx="3877985" cy="461665"/>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建起了预案体系的基本框架</a:t>
            </a:r>
            <a:endParaRPr lang="zh-CN" altLang="en-US" sz="24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3" name="矩形 2"/>
          <p:cNvSpPr/>
          <p:nvPr/>
        </p:nvSpPr>
        <p:spPr>
          <a:xfrm>
            <a:off x="1526835" y="3467139"/>
            <a:ext cx="9138329" cy="874407"/>
          </a:xfrm>
          <a:prstGeom prst="rect">
            <a:avLst/>
          </a:prstGeom>
        </p:spPr>
        <p:txBody>
          <a:bodyPr wrap="square">
            <a:spAutoFit/>
          </a:bodyPr>
          <a:lstStyle/>
          <a:p>
            <a:pPr indent="-342900"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至</a:t>
            </a:r>
            <a:r>
              <a:rPr lang="en-US" altLang="zh-CN"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2008</a:t>
            </a: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年底，国家发布预案</a:t>
            </a:r>
            <a:r>
              <a:rPr lang="en-US" altLang="zh-CN"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40</a:t>
            </a: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多个，省、市、县三级</a:t>
            </a:r>
            <a:r>
              <a:rPr lang="en-US" altLang="zh-CN"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9080</a:t>
            </a: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个，</a:t>
            </a:r>
            <a:r>
              <a:rPr lang="en-US" altLang="zh-CN"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154</a:t>
            </a: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家中央企业总部及其所属单位全部完成了预案编制工作，全国高危行业企业的预案覆盖率达到</a:t>
            </a:r>
            <a:r>
              <a:rPr lang="en-US" altLang="zh-CN"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100%</a:t>
            </a: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66304"/>
            <a:ext cx="5597910"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rPr>
              <a:t>安全生产</a:t>
            </a:r>
            <a:r>
              <a:rPr lang="zh-CN" altLang="zh-CN" sz="3600" b="1" dirty="0">
                <a:solidFill>
                  <a:schemeClr val="tx1">
                    <a:lumMod val="85000"/>
                    <a:lumOff val="15000"/>
                  </a:schemeClr>
                </a:solidFill>
                <a:latin typeface="微软雅黑" panose="020B0503020204020204" pitchFamily="34" charset="-122"/>
                <a:ea typeface="微软雅黑" panose="020B0503020204020204" pitchFamily="34" charset="-122"/>
              </a:rPr>
              <a:t>应急管理现状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658813" y="1841514"/>
            <a:ext cx="10801350" cy="1338828"/>
          </a:xfrm>
          <a:prstGeom prst="rect">
            <a:avLst/>
          </a:prstGeom>
        </p:spPr>
        <p:txBody>
          <a:bodyPr wrap="square">
            <a:spAutoFit/>
          </a:bodyPr>
          <a:lstStyle/>
          <a:p>
            <a:pPr indent="-342900" algn="just">
              <a:lnSpc>
                <a:spcPct val="150000"/>
              </a:lnSpc>
            </a:pPr>
            <a:r>
              <a:rPr lang="zh-CN" altLang="en-US" dirty="0">
                <a:latin typeface="微软雅黑" panose="020B0503020204020204" pitchFamily="34" charset="-122"/>
                <a:ea typeface="微软雅黑" panose="020B0503020204020204" pitchFamily="34" charset="-122"/>
              </a:rPr>
              <a:t>以加强应急管理、完善应急体系、提高应急能力为主线，强化基础工作，健全体制机制，完善应急预案、应急平台和救援体系，加强综合监管协调，推动安全生产应急管理上台阶、上水平，提高应急反应速度和救援能力，为促进安全生产形势稳定好转做出新贡献。 </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658813" y="1416782"/>
            <a:ext cx="3877985" cy="424732"/>
          </a:xfrm>
          <a:prstGeom prst="rect">
            <a:avLst/>
          </a:prstGeom>
        </p:spPr>
        <p:txBody>
          <a:bodyPr wrap="none">
            <a:spAutoFit/>
          </a:bodyPr>
          <a:lstStyle/>
          <a:p>
            <a:pPr>
              <a:lnSpc>
                <a:spcPct val="90000"/>
              </a:lnSpc>
            </a:pPr>
            <a:r>
              <a:rPr lang="en-US" altLang="zh-CN" sz="2400" b="1">
                <a:solidFill>
                  <a:schemeClr val="tx1">
                    <a:lumMod val="85000"/>
                    <a:lumOff val="15000"/>
                  </a:schemeClr>
                </a:solidFill>
                <a:latin typeface="微软雅黑" panose="020B0503020204020204" pitchFamily="34" charset="-122"/>
                <a:ea typeface="微软雅黑" panose="020B0503020204020204" pitchFamily="34" charset="-122"/>
              </a:rPr>
              <a:t>应急</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预案管理的</a:t>
            </a:r>
            <a:r>
              <a:rPr lang="en-US" altLang="zh-CN" sz="2400" b="1" dirty="0" err="1">
                <a:solidFill>
                  <a:schemeClr val="tx1">
                    <a:lumMod val="85000"/>
                    <a:lumOff val="15000"/>
                  </a:schemeClr>
                </a:solidFill>
                <a:latin typeface="微软雅黑" panose="020B0503020204020204" pitchFamily="34" charset="-122"/>
                <a:ea typeface="微软雅黑" panose="020B0503020204020204" pitchFamily="34" charset="-122"/>
              </a:rPr>
              <a:t>工作要求</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658813" y="3563712"/>
            <a:ext cx="8833530" cy="2613023"/>
          </a:xfrm>
          <a:prstGeom prst="rect">
            <a:avLst/>
          </a:prstGeom>
        </p:spPr>
        <p:txBody>
          <a:bodyPr wrap="square">
            <a:spAutoFit/>
          </a:bodyPr>
          <a:lstStyle/>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强化应急管理基础工作，掌握利用各类应急资源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完善应急管理体制机制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进一步完善预案体系，提高应急预案质量，加强应急演练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加强救援体系建设</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加强应急管理政策法规标准建设</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加强应急宣传教育培训工作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加强安全生产应急管理和救援队伍的自身建设</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15" name="组合 14"/>
          <p:cNvGrpSpPr/>
          <p:nvPr/>
        </p:nvGrpSpPr>
        <p:grpSpPr>
          <a:xfrm>
            <a:off x="8043940" y="3180342"/>
            <a:ext cx="2896805" cy="3251775"/>
            <a:chOff x="7698624" y="4163216"/>
            <a:chExt cx="1957271" cy="2197112"/>
          </a:xfrm>
        </p:grpSpPr>
        <p:sp>
          <p:nvSpPr>
            <p:cNvPr id="13" name="Freeform 13"/>
            <p:cNvSpPr/>
            <p:nvPr/>
          </p:nvSpPr>
          <p:spPr bwMode="auto">
            <a:xfrm>
              <a:off x="7698624" y="4163216"/>
              <a:ext cx="1957271" cy="2197112"/>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rtlCol="0" anchor="ctr"/>
            <a:lstStyle/>
            <a:p>
              <a:pPr algn="ctr" defTabSz="914400">
                <a:defRPr/>
              </a:pPr>
              <a:endParaRPr lang="zh-CN" altLang="en-US" sz="1865" kern="0">
                <a:solidFill>
                  <a:prstClr val="white"/>
                </a:solidFill>
                <a:latin typeface="Calibri" panose="020F0502020204030204"/>
                <a:ea typeface="宋体" panose="02010600030101010101" pitchFamily="2" charset="-122"/>
              </a:endParaRPr>
            </a:p>
          </p:txBody>
        </p:sp>
        <p:sp>
          <p:nvSpPr>
            <p:cNvPr id="14" name="Freeform 13"/>
            <p:cNvSpPr/>
            <p:nvPr/>
          </p:nvSpPr>
          <p:spPr bwMode="auto">
            <a:xfrm>
              <a:off x="7862176" y="4346810"/>
              <a:ext cx="1630167" cy="1829925"/>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100000">
                  <a:srgbClr val="E8609E"/>
                </a:gs>
                <a:gs pos="0">
                  <a:srgbClr val="A80082"/>
                </a:gs>
              </a:gsLst>
              <a:lin ang="2700000" scaled="0"/>
            </a:gradFill>
            <a:ln w="28575" cap="flat">
              <a:gradFill>
                <a:gsLst>
                  <a:gs pos="0">
                    <a:srgbClr val="E8609E"/>
                  </a:gs>
                  <a:gs pos="100000">
                    <a:srgbClr val="A80082"/>
                  </a:gs>
                </a:gsLst>
                <a:lin ang="2700000" scaled="0"/>
              </a:gradFill>
              <a:prstDash val="solid"/>
              <a:miter lim="800000"/>
            </a:ln>
          </p:spPr>
          <p:txBody>
            <a:bodyPr vert="horz" wrap="square" lIns="91440" tIns="45720" rIns="91440" bIns="45720" numCol="1" anchor="t" anchorCtr="0" compatLnSpc="1"/>
            <a:lstStyle/>
            <a:p>
              <a:endParaRPr lang="zh-CN" altLang="en-US" sz="2400"/>
            </a:p>
          </p:txBody>
        </p:sp>
      </p:grpSp>
      <p:sp>
        <p:nvSpPr>
          <p:cNvPr id="16" name="Freeform 255"/>
          <p:cNvSpPr>
            <a:spLocks noEditPoints="1"/>
          </p:cNvSpPr>
          <p:nvPr/>
        </p:nvSpPr>
        <p:spPr bwMode="auto">
          <a:xfrm>
            <a:off x="9000248" y="3980456"/>
            <a:ext cx="1226250" cy="1318920"/>
          </a:xfrm>
          <a:custGeom>
            <a:avLst/>
            <a:gdLst>
              <a:gd name="T0" fmla="*/ 55 w 284"/>
              <a:gd name="T1" fmla="*/ 226 h 305"/>
              <a:gd name="T2" fmla="*/ 67 w 284"/>
              <a:gd name="T3" fmla="*/ 190 h 305"/>
              <a:gd name="T4" fmla="*/ 109 w 284"/>
              <a:gd name="T5" fmla="*/ 151 h 305"/>
              <a:gd name="T6" fmla="*/ 72 w 284"/>
              <a:gd name="T7" fmla="*/ 132 h 305"/>
              <a:gd name="T8" fmla="*/ 95 w 284"/>
              <a:gd name="T9" fmla="*/ 109 h 305"/>
              <a:gd name="T10" fmla="*/ 109 w 284"/>
              <a:gd name="T11" fmla="*/ 77 h 305"/>
              <a:gd name="T12" fmla="*/ 0 w 284"/>
              <a:gd name="T13" fmla="*/ 104 h 305"/>
              <a:gd name="T14" fmla="*/ 42 w 284"/>
              <a:gd name="T15" fmla="*/ 190 h 305"/>
              <a:gd name="T16" fmla="*/ 186 w 284"/>
              <a:gd name="T17" fmla="*/ 177 h 305"/>
              <a:gd name="T18" fmla="*/ 145 w 284"/>
              <a:gd name="T19" fmla="*/ 177 h 305"/>
              <a:gd name="T20" fmla="*/ 112 w 284"/>
              <a:gd name="T21" fmla="*/ 192 h 305"/>
              <a:gd name="T22" fmla="*/ 122 w 284"/>
              <a:gd name="T23" fmla="*/ 230 h 305"/>
              <a:gd name="T24" fmla="*/ 145 w 284"/>
              <a:gd name="T25" fmla="*/ 253 h 305"/>
              <a:gd name="T26" fmla="*/ 112 w 284"/>
              <a:gd name="T27" fmla="*/ 274 h 305"/>
              <a:gd name="T28" fmla="*/ 194 w 284"/>
              <a:gd name="T29" fmla="*/ 305 h 305"/>
              <a:gd name="T30" fmla="*/ 221 w 284"/>
              <a:gd name="T31" fmla="*/ 192 h 305"/>
              <a:gd name="T32" fmla="*/ 186 w 284"/>
              <a:gd name="T33" fmla="*/ 177 h 305"/>
              <a:gd name="T34" fmla="*/ 122 w 284"/>
              <a:gd name="T35" fmla="*/ 233 h 305"/>
              <a:gd name="T36" fmla="*/ 109 w 284"/>
              <a:gd name="T37" fmla="*/ 192 h 305"/>
              <a:gd name="T38" fmla="*/ 78 w 284"/>
              <a:gd name="T39" fmla="*/ 205 h 305"/>
              <a:gd name="T40" fmla="*/ 32 w 284"/>
              <a:gd name="T41" fmla="*/ 205 h 305"/>
              <a:gd name="T42" fmla="*/ 0 w 284"/>
              <a:gd name="T43" fmla="*/ 192 h 305"/>
              <a:gd name="T44" fmla="*/ 26 w 284"/>
              <a:gd name="T45" fmla="*/ 305 h 305"/>
              <a:gd name="T46" fmla="*/ 109 w 284"/>
              <a:gd name="T47" fmla="*/ 269 h 305"/>
              <a:gd name="T48" fmla="*/ 142 w 284"/>
              <a:gd name="T49" fmla="*/ 253 h 305"/>
              <a:gd name="T50" fmla="*/ 201 w 284"/>
              <a:gd name="T51" fmla="*/ 8 h 305"/>
              <a:gd name="T52" fmla="*/ 156 w 284"/>
              <a:gd name="T53" fmla="*/ 90 h 305"/>
              <a:gd name="T54" fmla="*/ 130 w 284"/>
              <a:gd name="T55" fmla="*/ 119 h 305"/>
              <a:gd name="T56" fmla="*/ 167 w 284"/>
              <a:gd name="T57" fmla="*/ 108 h 305"/>
              <a:gd name="T58" fmla="*/ 221 w 284"/>
              <a:gd name="T59" fmla="*/ 128 h 305"/>
              <a:gd name="T60" fmla="*/ 208 w 284"/>
              <a:gd name="T61" fmla="*/ 102 h 305"/>
              <a:gd name="T62" fmla="*/ 235 w 284"/>
              <a:gd name="T63" fmla="*/ 85 h 305"/>
              <a:gd name="T64" fmla="*/ 253 w 284"/>
              <a:gd name="T65" fmla="*/ 108 h 305"/>
              <a:gd name="T66" fmla="*/ 238 w 284"/>
              <a:gd name="T67" fmla="*/ 1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4" h="305">
                <a:moveTo>
                  <a:pt x="34" y="205"/>
                </a:moveTo>
                <a:cubicBezTo>
                  <a:pt x="34" y="217"/>
                  <a:pt x="44" y="226"/>
                  <a:pt x="55" y="226"/>
                </a:cubicBezTo>
                <a:cubicBezTo>
                  <a:pt x="66" y="226"/>
                  <a:pt x="75" y="217"/>
                  <a:pt x="75" y="205"/>
                </a:cubicBezTo>
                <a:cubicBezTo>
                  <a:pt x="75" y="199"/>
                  <a:pt x="72" y="193"/>
                  <a:pt x="67" y="190"/>
                </a:cubicBezTo>
                <a:cubicBezTo>
                  <a:pt x="109" y="190"/>
                  <a:pt x="109" y="190"/>
                  <a:pt x="109" y="190"/>
                </a:cubicBezTo>
                <a:cubicBezTo>
                  <a:pt x="109" y="151"/>
                  <a:pt x="109" y="151"/>
                  <a:pt x="109" y="151"/>
                </a:cubicBezTo>
                <a:cubicBezTo>
                  <a:pt x="105" y="154"/>
                  <a:pt x="100" y="156"/>
                  <a:pt x="95" y="156"/>
                </a:cubicBezTo>
                <a:cubicBezTo>
                  <a:pt x="82" y="156"/>
                  <a:pt x="72" y="145"/>
                  <a:pt x="72" y="132"/>
                </a:cubicBezTo>
                <a:cubicBezTo>
                  <a:pt x="72" y="126"/>
                  <a:pt x="74" y="120"/>
                  <a:pt x="78" y="116"/>
                </a:cubicBezTo>
                <a:cubicBezTo>
                  <a:pt x="83" y="112"/>
                  <a:pt x="89" y="109"/>
                  <a:pt x="95" y="109"/>
                </a:cubicBezTo>
                <a:cubicBezTo>
                  <a:pt x="100" y="109"/>
                  <a:pt x="105" y="111"/>
                  <a:pt x="109" y="114"/>
                </a:cubicBezTo>
                <a:cubicBezTo>
                  <a:pt x="109" y="77"/>
                  <a:pt x="109" y="77"/>
                  <a:pt x="109" y="77"/>
                </a:cubicBezTo>
                <a:cubicBezTo>
                  <a:pt x="26" y="77"/>
                  <a:pt x="26" y="77"/>
                  <a:pt x="26" y="77"/>
                </a:cubicBezTo>
                <a:cubicBezTo>
                  <a:pt x="12" y="77"/>
                  <a:pt x="0" y="89"/>
                  <a:pt x="0" y="104"/>
                </a:cubicBezTo>
                <a:cubicBezTo>
                  <a:pt x="0" y="190"/>
                  <a:pt x="0" y="190"/>
                  <a:pt x="0" y="190"/>
                </a:cubicBezTo>
                <a:cubicBezTo>
                  <a:pt x="42" y="190"/>
                  <a:pt x="42" y="190"/>
                  <a:pt x="42" y="190"/>
                </a:cubicBezTo>
                <a:cubicBezTo>
                  <a:pt x="38" y="193"/>
                  <a:pt x="34" y="199"/>
                  <a:pt x="34" y="205"/>
                </a:cubicBezTo>
                <a:close/>
                <a:moveTo>
                  <a:pt x="186" y="177"/>
                </a:moveTo>
                <a:cubicBezTo>
                  <a:pt x="186" y="166"/>
                  <a:pt x="177" y="156"/>
                  <a:pt x="165" y="156"/>
                </a:cubicBezTo>
                <a:cubicBezTo>
                  <a:pt x="154" y="156"/>
                  <a:pt x="145" y="166"/>
                  <a:pt x="145" y="177"/>
                </a:cubicBezTo>
                <a:cubicBezTo>
                  <a:pt x="145" y="183"/>
                  <a:pt x="148" y="189"/>
                  <a:pt x="153" y="192"/>
                </a:cubicBezTo>
                <a:cubicBezTo>
                  <a:pt x="112" y="192"/>
                  <a:pt x="112" y="192"/>
                  <a:pt x="112" y="192"/>
                </a:cubicBezTo>
                <a:cubicBezTo>
                  <a:pt x="112" y="232"/>
                  <a:pt x="112" y="232"/>
                  <a:pt x="112" y="232"/>
                </a:cubicBezTo>
                <a:cubicBezTo>
                  <a:pt x="115" y="231"/>
                  <a:pt x="118" y="230"/>
                  <a:pt x="122" y="230"/>
                </a:cubicBezTo>
                <a:cubicBezTo>
                  <a:pt x="128" y="230"/>
                  <a:pt x="134" y="232"/>
                  <a:pt x="138" y="237"/>
                </a:cubicBezTo>
                <a:cubicBezTo>
                  <a:pt x="143" y="241"/>
                  <a:pt x="145" y="247"/>
                  <a:pt x="145" y="253"/>
                </a:cubicBezTo>
                <a:cubicBezTo>
                  <a:pt x="145" y="266"/>
                  <a:pt x="135" y="276"/>
                  <a:pt x="122" y="276"/>
                </a:cubicBezTo>
                <a:cubicBezTo>
                  <a:pt x="118" y="276"/>
                  <a:pt x="115" y="276"/>
                  <a:pt x="112" y="274"/>
                </a:cubicBezTo>
                <a:cubicBezTo>
                  <a:pt x="112" y="305"/>
                  <a:pt x="112" y="305"/>
                  <a:pt x="112" y="305"/>
                </a:cubicBezTo>
                <a:cubicBezTo>
                  <a:pt x="194" y="305"/>
                  <a:pt x="194" y="305"/>
                  <a:pt x="194" y="305"/>
                </a:cubicBezTo>
                <a:cubicBezTo>
                  <a:pt x="209" y="305"/>
                  <a:pt x="221" y="293"/>
                  <a:pt x="221" y="278"/>
                </a:cubicBezTo>
                <a:cubicBezTo>
                  <a:pt x="221" y="192"/>
                  <a:pt x="221" y="192"/>
                  <a:pt x="221" y="192"/>
                </a:cubicBezTo>
                <a:cubicBezTo>
                  <a:pt x="178" y="192"/>
                  <a:pt x="178" y="192"/>
                  <a:pt x="178" y="192"/>
                </a:cubicBezTo>
                <a:cubicBezTo>
                  <a:pt x="183" y="189"/>
                  <a:pt x="186" y="183"/>
                  <a:pt x="186" y="177"/>
                </a:cubicBezTo>
                <a:close/>
                <a:moveTo>
                  <a:pt x="142" y="253"/>
                </a:moveTo>
                <a:cubicBezTo>
                  <a:pt x="142" y="242"/>
                  <a:pt x="133" y="233"/>
                  <a:pt x="122" y="233"/>
                </a:cubicBezTo>
                <a:cubicBezTo>
                  <a:pt x="117" y="233"/>
                  <a:pt x="113" y="235"/>
                  <a:pt x="109" y="238"/>
                </a:cubicBezTo>
                <a:cubicBezTo>
                  <a:pt x="109" y="192"/>
                  <a:pt x="109" y="192"/>
                  <a:pt x="109" y="192"/>
                </a:cubicBezTo>
                <a:cubicBezTo>
                  <a:pt x="74" y="192"/>
                  <a:pt x="74" y="192"/>
                  <a:pt x="74" y="192"/>
                </a:cubicBezTo>
                <a:cubicBezTo>
                  <a:pt x="77" y="196"/>
                  <a:pt x="78" y="201"/>
                  <a:pt x="78" y="205"/>
                </a:cubicBezTo>
                <a:cubicBezTo>
                  <a:pt x="78" y="218"/>
                  <a:pt x="68" y="229"/>
                  <a:pt x="55" y="229"/>
                </a:cubicBezTo>
                <a:cubicBezTo>
                  <a:pt x="42" y="229"/>
                  <a:pt x="32" y="218"/>
                  <a:pt x="32" y="205"/>
                </a:cubicBezTo>
                <a:cubicBezTo>
                  <a:pt x="32" y="201"/>
                  <a:pt x="33" y="196"/>
                  <a:pt x="36" y="192"/>
                </a:cubicBezTo>
                <a:cubicBezTo>
                  <a:pt x="0" y="192"/>
                  <a:pt x="0" y="192"/>
                  <a:pt x="0" y="192"/>
                </a:cubicBezTo>
                <a:cubicBezTo>
                  <a:pt x="0" y="278"/>
                  <a:pt x="0" y="278"/>
                  <a:pt x="0" y="278"/>
                </a:cubicBezTo>
                <a:cubicBezTo>
                  <a:pt x="0" y="293"/>
                  <a:pt x="12" y="305"/>
                  <a:pt x="26" y="305"/>
                </a:cubicBezTo>
                <a:cubicBezTo>
                  <a:pt x="109" y="305"/>
                  <a:pt x="109" y="305"/>
                  <a:pt x="109" y="305"/>
                </a:cubicBezTo>
                <a:cubicBezTo>
                  <a:pt x="109" y="269"/>
                  <a:pt x="109" y="269"/>
                  <a:pt x="109" y="269"/>
                </a:cubicBezTo>
                <a:cubicBezTo>
                  <a:pt x="113" y="272"/>
                  <a:pt x="117" y="273"/>
                  <a:pt x="122" y="273"/>
                </a:cubicBezTo>
                <a:cubicBezTo>
                  <a:pt x="133" y="273"/>
                  <a:pt x="142" y="264"/>
                  <a:pt x="142" y="253"/>
                </a:cubicBezTo>
                <a:close/>
                <a:moveTo>
                  <a:pt x="238" y="16"/>
                </a:moveTo>
                <a:cubicBezTo>
                  <a:pt x="230" y="4"/>
                  <a:pt x="214" y="0"/>
                  <a:pt x="201" y="8"/>
                </a:cubicBezTo>
                <a:cubicBezTo>
                  <a:pt x="132" y="52"/>
                  <a:pt x="132" y="52"/>
                  <a:pt x="132" y="52"/>
                </a:cubicBezTo>
                <a:cubicBezTo>
                  <a:pt x="156" y="90"/>
                  <a:pt x="156" y="90"/>
                  <a:pt x="156" y="90"/>
                </a:cubicBezTo>
                <a:cubicBezTo>
                  <a:pt x="149" y="87"/>
                  <a:pt x="142" y="87"/>
                  <a:pt x="136" y="91"/>
                </a:cubicBezTo>
                <a:cubicBezTo>
                  <a:pt x="127" y="97"/>
                  <a:pt x="124" y="109"/>
                  <a:pt x="130" y="119"/>
                </a:cubicBezTo>
                <a:cubicBezTo>
                  <a:pt x="136" y="128"/>
                  <a:pt x="148" y="131"/>
                  <a:pt x="158" y="125"/>
                </a:cubicBezTo>
                <a:cubicBezTo>
                  <a:pt x="164" y="121"/>
                  <a:pt x="167" y="114"/>
                  <a:pt x="167" y="108"/>
                </a:cubicBezTo>
                <a:cubicBezTo>
                  <a:pt x="192" y="147"/>
                  <a:pt x="192" y="147"/>
                  <a:pt x="192" y="147"/>
                </a:cubicBezTo>
                <a:cubicBezTo>
                  <a:pt x="221" y="128"/>
                  <a:pt x="221" y="128"/>
                  <a:pt x="221" y="128"/>
                </a:cubicBezTo>
                <a:cubicBezTo>
                  <a:pt x="217" y="127"/>
                  <a:pt x="213" y="124"/>
                  <a:pt x="211" y="120"/>
                </a:cubicBezTo>
                <a:cubicBezTo>
                  <a:pt x="207" y="115"/>
                  <a:pt x="206" y="108"/>
                  <a:pt x="208" y="102"/>
                </a:cubicBezTo>
                <a:cubicBezTo>
                  <a:pt x="209" y="96"/>
                  <a:pt x="213" y="91"/>
                  <a:pt x="218" y="88"/>
                </a:cubicBezTo>
                <a:cubicBezTo>
                  <a:pt x="223" y="84"/>
                  <a:pt x="229" y="83"/>
                  <a:pt x="235" y="85"/>
                </a:cubicBezTo>
                <a:cubicBezTo>
                  <a:pt x="241" y="86"/>
                  <a:pt x="246" y="90"/>
                  <a:pt x="250" y="95"/>
                </a:cubicBezTo>
                <a:cubicBezTo>
                  <a:pt x="252" y="99"/>
                  <a:pt x="253" y="103"/>
                  <a:pt x="253" y="108"/>
                </a:cubicBezTo>
                <a:cubicBezTo>
                  <a:pt x="284" y="88"/>
                  <a:pt x="284" y="88"/>
                  <a:pt x="284" y="88"/>
                </a:cubicBezTo>
                <a:lnTo>
                  <a:pt x="238" y="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med">
    <p:pull/>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71475" y="149520"/>
            <a:ext cx="6471643"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应急管理存在的问题与对策</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885308" y="1393368"/>
            <a:ext cx="4913320" cy="1030515"/>
          </a:xfrm>
          <a:prstGeom prst="rect">
            <a:avLst/>
          </a:prstGeom>
          <a:solidFill>
            <a:srgbClr val="0070C0"/>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60298" y="1516739"/>
            <a:ext cx="4920995" cy="783772"/>
          </a:xfrm>
          <a:prstGeom prst="rect">
            <a:avLst/>
          </a:pr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84128" y="1708570"/>
            <a:ext cx="2249334"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管理难度越来越大</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7060973" y="1708570"/>
            <a:ext cx="172354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应用管理软件</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5885308" y="2739085"/>
            <a:ext cx="4913320" cy="1030515"/>
          </a:xfrm>
          <a:prstGeom prst="rect">
            <a:avLst/>
          </a:prstGeom>
          <a:solidFill>
            <a:srgbClr val="D1377D"/>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60298" y="2862456"/>
            <a:ext cx="4920995" cy="783772"/>
          </a:xfrm>
          <a:prstGeom prst="rect">
            <a:avLst/>
          </a:pr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184128" y="3030084"/>
            <a:ext cx="3518912"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应急救援与日常安全管理脱节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7060972" y="3054287"/>
            <a:ext cx="172354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坚持预防为主</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5885308" y="4084801"/>
            <a:ext cx="4913320" cy="1030515"/>
          </a:xfrm>
          <a:prstGeom prst="rect">
            <a:avLst/>
          </a:prstGeom>
          <a:solidFill>
            <a:srgbClr val="00B0F0"/>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660298" y="4208172"/>
            <a:ext cx="4920995" cy="783772"/>
          </a:xfrm>
          <a:prstGeom prst="rect">
            <a:avLst/>
          </a:pr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84128" y="4400003"/>
            <a:ext cx="2236510"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预案种类参差不齐</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060972" y="4400003"/>
            <a:ext cx="1210588"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依法完善</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5885308" y="5454461"/>
            <a:ext cx="4913320" cy="1030515"/>
          </a:xfrm>
          <a:prstGeom prst="rect">
            <a:avLst/>
          </a:prstGeom>
          <a:solidFill>
            <a:schemeClr val="accent2"/>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660298" y="5577832"/>
            <a:ext cx="4920995" cy="783772"/>
          </a:xfrm>
          <a:prstGeom prst="rect">
            <a:avLst/>
          </a:pr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184128" y="5769663"/>
            <a:ext cx="2236510"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预案可操作性不强</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7060972" y="5769663"/>
            <a:ext cx="3518912"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用系统论的观点和方法来解决</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011804" y="2070311"/>
            <a:ext cx="10168392" cy="3314490"/>
            <a:chOff x="604270" y="1319131"/>
            <a:chExt cx="6312916" cy="2244694"/>
          </a:xfrm>
        </p:grpSpPr>
        <p:sp>
          <p:nvSpPr>
            <p:cNvPr id="8" name="圆角矩形 7"/>
            <p:cNvSpPr/>
            <p:nvPr/>
          </p:nvSpPr>
          <p:spPr>
            <a:xfrm>
              <a:off x="1584987" y="1319131"/>
              <a:ext cx="4351481"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9" name="任意多边形 8"/>
            <p:cNvSpPr/>
            <p:nvPr/>
          </p:nvSpPr>
          <p:spPr>
            <a:xfrm>
              <a:off x="604270" y="1947913"/>
              <a:ext cx="6312916" cy="161591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0" name="椭圆 9"/>
            <p:cNvSpPr/>
            <p:nvPr/>
          </p:nvSpPr>
          <p:spPr>
            <a:xfrm>
              <a:off x="3460690" y="1645399"/>
              <a:ext cx="600075"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15" name="矩形 14"/>
          <p:cNvSpPr/>
          <p:nvPr/>
        </p:nvSpPr>
        <p:spPr>
          <a:xfrm>
            <a:off x="4208303" y="2352020"/>
            <a:ext cx="3775393"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中华人民共和国安全生产法</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376778" y="3578504"/>
            <a:ext cx="9438442" cy="1532727"/>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18</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规定：生产经营单位主要负责人有组织制定并实施本单位的生产安全事故应急救援预案的职责；第</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37</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规定：生产经营单位对重大危险源应当制定应急预案；</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76</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规定：危险物品的生产、经营储存单位以及矿山、建筑施工单位应当建立应急救援组织并配备应急救援器材、设备。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71475" y="1530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6</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现阶段企业应有的预案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75292" y="1330082"/>
            <a:ext cx="10168392" cy="2559746"/>
            <a:chOff x="604270" y="1319131"/>
            <a:chExt cx="6312916" cy="1733554"/>
          </a:xfrm>
        </p:grpSpPr>
        <p:sp>
          <p:nvSpPr>
            <p:cNvPr id="8" name="圆角矩形 7"/>
            <p:cNvSpPr/>
            <p:nvPr/>
          </p:nvSpPr>
          <p:spPr>
            <a:xfrm>
              <a:off x="1584987" y="1319131"/>
              <a:ext cx="4351481"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9" name="任意多边形 8"/>
            <p:cNvSpPr/>
            <p:nvPr/>
          </p:nvSpPr>
          <p:spPr>
            <a:xfrm>
              <a:off x="604270" y="1947913"/>
              <a:ext cx="6312916" cy="110477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0" name="椭圆 9"/>
            <p:cNvSpPr/>
            <p:nvPr/>
          </p:nvSpPr>
          <p:spPr>
            <a:xfrm>
              <a:off x="3460690" y="1645399"/>
              <a:ext cx="600075"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2" name="矩形 1"/>
          <p:cNvSpPr/>
          <p:nvPr/>
        </p:nvSpPr>
        <p:spPr>
          <a:xfrm>
            <a:off x="4349368" y="1565748"/>
            <a:ext cx="3493264"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危险化学品安全管理条例</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681843" y="2901753"/>
            <a:ext cx="8244115" cy="452432"/>
          </a:xfrm>
          <a:prstGeom prst="rect">
            <a:avLst/>
          </a:prstGeom>
        </p:spPr>
        <p:txBody>
          <a:bodyPr wrap="square">
            <a:spAutoFit/>
          </a:bodyPr>
          <a:lstStyle/>
          <a:p>
            <a:pPr algn="just">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70</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规定：危险化学品单位应当制定本单位事故应急救援预案。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11804" y="4108124"/>
            <a:ext cx="10168392" cy="2559746"/>
            <a:chOff x="604270" y="1319131"/>
            <a:chExt cx="6312916" cy="1733554"/>
          </a:xfrm>
        </p:grpSpPr>
        <p:sp>
          <p:nvSpPr>
            <p:cNvPr id="14" name="圆角矩形 13"/>
            <p:cNvSpPr/>
            <p:nvPr/>
          </p:nvSpPr>
          <p:spPr>
            <a:xfrm>
              <a:off x="1584987" y="1319131"/>
              <a:ext cx="4351481"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8" name="任意多边形 17"/>
            <p:cNvSpPr/>
            <p:nvPr/>
          </p:nvSpPr>
          <p:spPr>
            <a:xfrm>
              <a:off x="604270" y="1947913"/>
              <a:ext cx="6312916" cy="110477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9" name="椭圆 18"/>
            <p:cNvSpPr/>
            <p:nvPr/>
          </p:nvSpPr>
          <p:spPr>
            <a:xfrm>
              <a:off x="3460690" y="1645399"/>
              <a:ext cx="600075"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6" name="矩形 5"/>
          <p:cNvSpPr/>
          <p:nvPr/>
        </p:nvSpPr>
        <p:spPr>
          <a:xfrm>
            <a:off x="4092886" y="4372755"/>
            <a:ext cx="4006226"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中华人民共和国职业病防治法</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681843" y="5693085"/>
            <a:ext cx="7389587" cy="452432"/>
          </a:xfrm>
          <a:prstGeom prst="rect">
            <a:avLst/>
          </a:prstGeom>
        </p:spPr>
        <p:txBody>
          <a:bodyPr wrap="square">
            <a:spAutoFit/>
          </a:bodyPr>
          <a:lstStyle/>
          <a:p>
            <a:pPr algn="just">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24</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规定：用人单位应当建立、健全职业病危害事故应急救援预案。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0" name="矩形 19"/>
          <p:cNvSpPr/>
          <p:nvPr/>
        </p:nvSpPr>
        <p:spPr>
          <a:xfrm>
            <a:off x="371475" y="1530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6</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现阶段企业应有的预案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75292" y="1330082"/>
            <a:ext cx="10168392" cy="2559746"/>
            <a:chOff x="604271" y="1319131"/>
            <a:chExt cx="6312925" cy="1733554"/>
          </a:xfrm>
        </p:grpSpPr>
        <p:sp>
          <p:nvSpPr>
            <p:cNvPr id="8" name="圆角矩形 7"/>
            <p:cNvSpPr/>
            <p:nvPr/>
          </p:nvSpPr>
          <p:spPr>
            <a:xfrm>
              <a:off x="1584990" y="1319131"/>
              <a:ext cx="4351487"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9" name="任意多边形 8"/>
            <p:cNvSpPr/>
            <p:nvPr/>
          </p:nvSpPr>
          <p:spPr>
            <a:xfrm>
              <a:off x="604271" y="1947913"/>
              <a:ext cx="6312925" cy="110477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0" name="椭圆 9"/>
            <p:cNvSpPr/>
            <p:nvPr/>
          </p:nvSpPr>
          <p:spPr>
            <a:xfrm>
              <a:off x="3460696" y="1645400"/>
              <a:ext cx="600076"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grpSp>
        <p:nvGrpSpPr>
          <p:cNvPr id="13" name="组合 12"/>
          <p:cNvGrpSpPr/>
          <p:nvPr/>
        </p:nvGrpSpPr>
        <p:grpSpPr>
          <a:xfrm>
            <a:off x="1011804" y="4108124"/>
            <a:ext cx="10168392" cy="2559746"/>
            <a:chOff x="604270" y="1319131"/>
            <a:chExt cx="6312916" cy="1733554"/>
          </a:xfrm>
        </p:grpSpPr>
        <p:sp>
          <p:nvSpPr>
            <p:cNvPr id="14" name="圆角矩形 13"/>
            <p:cNvSpPr/>
            <p:nvPr/>
          </p:nvSpPr>
          <p:spPr>
            <a:xfrm>
              <a:off x="1584987" y="1319131"/>
              <a:ext cx="4351481"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8" name="任意多边形 17"/>
            <p:cNvSpPr/>
            <p:nvPr/>
          </p:nvSpPr>
          <p:spPr>
            <a:xfrm>
              <a:off x="604270" y="1947913"/>
              <a:ext cx="6312916" cy="110477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9" name="椭圆 18"/>
            <p:cNvSpPr/>
            <p:nvPr/>
          </p:nvSpPr>
          <p:spPr>
            <a:xfrm>
              <a:off x="3460690" y="1645399"/>
              <a:ext cx="600075"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12" name="矩形 11"/>
          <p:cNvSpPr/>
          <p:nvPr/>
        </p:nvSpPr>
        <p:spPr>
          <a:xfrm>
            <a:off x="4477606" y="1549221"/>
            <a:ext cx="3236785"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中华人民共和国消防法</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681843" y="2922319"/>
            <a:ext cx="5262979" cy="452432"/>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消防安全重点单位应当制定灭火和应急疏散预案。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477607" y="4389833"/>
            <a:ext cx="3236785"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特种设备安全监察条例</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1681843" y="5639234"/>
            <a:ext cx="8463643" cy="452432"/>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31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条规定：特种设备使用单位应当制定特种设备的事故应急措施和救援预案。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1" name="矩形 20"/>
          <p:cNvSpPr/>
          <p:nvPr/>
        </p:nvSpPr>
        <p:spPr>
          <a:xfrm>
            <a:off x="371475" y="1530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6</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现阶段企业应有的预案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 y="3249974"/>
            <a:ext cx="3354629" cy="1320800"/>
          </a:xfrm>
          <a:prstGeom prst="roundRect">
            <a:avLst>
              <a:gd name="adj" fmla="val 512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64320" y="3177673"/>
            <a:ext cx="1846024" cy="1465404"/>
          </a:xfrm>
          <a:prstGeom prst="triangle">
            <a:avLst/>
          </a:prstGeom>
          <a:solidFill>
            <a:srgbClr val="00B0F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noEditPoints="1"/>
          </p:cNvSpPr>
          <p:nvPr/>
        </p:nvSpPr>
        <p:spPr bwMode="auto">
          <a:xfrm rot="16200000" flipH="1">
            <a:off x="2902556" y="2877440"/>
            <a:ext cx="2369552" cy="2065871"/>
          </a:xfrm>
          <a:custGeom>
            <a:avLst/>
            <a:gdLst>
              <a:gd name="T0" fmla="*/ 0 w 733"/>
              <a:gd name="T1" fmla="*/ 56 h 639"/>
              <a:gd name="T2" fmla="*/ 4 w 733"/>
              <a:gd name="T3" fmla="*/ 71 h 639"/>
              <a:gd name="T4" fmla="*/ 326 w 733"/>
              <a:gd name="T5" fmla="*/ 628 h 639"/>
              <a:gd name="T6" fmla="*/ 337 w 733"/>
              <a:gd name="T7" fmla="*/ 639 h 639"/>
              <a:gd name="T8" fmla="*/ 396 w 733"/>
              <a:gd name="T9" fmla="*/ 639 h 639"/>
              <a:gd name="T10" fmla="*/ 407 w 733"/>
              <a:gd name="T11" fmla="*/ 628 h 639"/>
              <a:gd name="T12" fmla="*/ 729 w 733"/>
              <a:gd name="T13" fmla="*/ 71 h 639"/>
              <a:gd name="T14" fmla="*/ 733 w 733"/>
              <a:gd name="T15" fmla="*/ 56 h 639"/>
              <a:gd name="T16" fmla="*/ 703 w 733"/>
              <a:gd name="T17" fmla="*/ 4 h 639"/>
              <a:gd name="T18" fmla="*/ 688 w 733"/>
              <a:gd name="T19" fmla="*/ 0 h 639"/>
              <a:gd name="T20" fmla="*/ 44 w 733"/>
              <a:gd name="T21" fmla="*/ 0 h 639"/>
              <a:gd name="T22" fmla="*/ 29 w 733"/>
              <a:gd name="T23" fmla="*/ 4 h 639"/>
              <a:gd name="T24" fmla="*/ 0 w 733"/>
              <a:gd name="T25" fmla="*/ 56 h 639"/>
              <a:gd name="T26" fmla="*/ 182 w 733"/>
              <a:gd name="T27" fmla="*/ 109 h 639"/>
              <a:gd name="T28" fmla="*/ 197 w 733"/>
              <a:gd name="T29" fmla="*/ 106 h 639"/>
              <a:gd name="T30" fmla="*/ 536 w 733"/>
              <a:gd name="T31" fmla="*/ 106 h 639"/>
              <a:gd name="T32" fmla="*/ 551 w 733"/>
              <a:gd name="T33" fmla="*/ 109 h 639"/>
              <a:gd name="T34" fmla="*/ 564 w 733"/>
              <a:gd name="T35" fmla="*/ 132 h 639"/>
              <a:gd name="T36" fmla="*/ 559 w 733"/>
              <a:gd name="T37" fmla="*/ 147 h 639"/>
              <a:gd name="T38" fmla="*/ 390 w 733"/>
              <a:gd name="T39" fmla="*/ 440 h 639"/>
              <a:gd name="T40" fmla="*/ 379 w 733"/>
              <a:gd name="T41" fmla="*/ 451 h 639"/>
              <a:gd name="T42" fmla="*/ 353 w 733"/>
              <a:gd name="T43" fmla="*/ 451 h 639"/>
              <a:gd name="T44" fmla="*/ 343 w 733"/>
              <a:gd name="T45" fmla="*/ 440 h 639"/>
              <a:gd name="T46" fmla="*/ 173 w 733"/>
              <a:gd name="T47" fmla="*/ 147 h 639"/>
              <a:gd name="T48" fmla="*/ 169 w 733"/>
              <a:gd name="T49" fmla="*/ 132 h 639"/>
              <a:gd name="T50" fmla="*/ 182 w 733"/>
              <a:gd name="T51" fmla="*/ 1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3" h="639">
                <a:moveTo>
                  <a:pt x="0" y="56"/>
                </a:moveTo>
                <a:cubicBezTo>
                  <a:pt x="0" y="60"/>
                  <a:pt x="2" y="67"/>
                  <a:pt x="4" y="71"/>
                </a:cubicBezTo>
                <a:cubicBezTo>
                  <a:pt x="326" y="628"/>
                  <a:pt x="326" y="628"/>
                  <a:pt x="326" y="628"/>
                </a:cubicBezTo>
                <a:cubicBezTo>
                  <a:pt x="328" y="632"/>
                  <a:pt x="333" y="637"/>
                  <a:pt x="337" y="639"/>
                </a:cubicBezTo>
                <a:cubicBezTo>
                  <a:pt x="396" y="639"/>
                  <a:pt x="396" y="639"/>
                  <a:pt x="396" y="639"/>
                </a:cubicBezTo>
                <a:cubicBezTo>
                  <a:pt x="400" y="637"/>
                  <a:pt x="405" y="632"/>
                  <a:pt x="407" y="628"/>
                </a:cubicBezTo>
                <a:cubicBezTo>
                  <a:pt x="729" y="71"/>
                  <a:pt x="729" y="71"/>
                  <a:pt x="729" y="71"/>
                </a:cubicBezTo>
                <a:cubicBezTo>
                  <a:pt x="731" y="67"/>
                  <a:pt x="733" y="60"/>
                  <a:pt x="733" y="56"/>
                </a:cubicBezTo>
                <a:cubicBezTo>
                  <a:pt x="703" y="4"/>
                  <a:pt x="703" y="4"/>
                  <a:pt x="703" y="4"/>
                </a:cubicBezTo>
                <a:cubicBezTo>
                  <a:pt x="699" y="2"/>
                  <a:pt x="692" y="0"/>
                  <a:pt x="688" y="0"/>
                </a:cubicBezTo>
                <a:cubicBezTo>
                  <a:pt x="44" y="0"/>
                  <a:pt x="44" y="0"/>
                  <a:pt x="44" y="0"/>
                </a:cubicBezTo>
                <a:cubicBezTo>
                  <a:pt x="40" y="0"/>
                  <a:pt x="33" y="2"/>
                  <a:pt x="29" y="4"/>
                </a:cubicBezTo>
                <a:cubicBezTo>
                  <a:pt x="0" y="56"/>
                  <a:pt x="0" y="56"/>
                  <a:pt x="0" y="56"/>
                </a:cubicBezTo>
                <a:moveTo>
                  <a:pt x="182" y="109"/>
                </a:moveTo>
                <a:cubicBezTo>
                  <a:pt x="186" y="107"/>
                  <a:pt x="193" y="106"/>
                  <a:pt x="197" y="106"/>
                </a:cubicBezTo>
                <a:cubicBezTo>
                  <a:pt x="536" y="106"/>
                  <a:pt x="536" y="106"/>
                  <a:pt x="536" y="106"/>
                </a:cubicBezTo>
                <a:cubicBezTo>
                  <a:pt x="540" y="106"/>
                  <a:pt x="547" y="107"/>
                  <a:pt x="551" y="109"/>
                </a:cubicBezTo>
                <a:cubicBezTo>
                  <a:pt x="564" y="132"/>
                  <a:pt x="564" y="132"/>
                  <a:pt x="564" y="132"/>
                </a:cubicBezTo>
                <a:cubicBezTo>
                  <a:pt x="563" y="136"/>
                  <a:pt x="561" y="143"/>
                  <a:pt x="559" y="147"/>
                </a:cubicBezTo>
                <a:cubicBezTo>
                  <a:pt x="390" y="440"/>
                  <a:pt x="390" y="440"/>
                  <a:pt x="390" y="440"/>
                </a:cubicBezTo>
                <a:cubicBezTo>
                  <a:pt x="388" y="444"/>
                  <a:pt x="383" y="449"/>
                  <a:pt x="379" y="451"/>
                </a:cubicBezTo>
                <a:cubicBezTo>
                  <a:pt x="353" y="451"/>
                  <a:pt x="353" y="451"/>
                  <a:pt x="353" y="451"/>
                </a:cubicBezTo>
                <a:cubicBezTo>
                  <a:pt x="350" y="449"/>
                  <a:pt x="345" y="444"/>
                  <a:pt x="343" y="440"/>
                </a:cubicBezTo>
                <a:cubicBezTo>
                  <a:pt x="173" y="147"/>
                  <a:pt x="173" y="147"/>
                  <a:pt x="173" y="147"/>
                </a:cubicBezTo>
                <a:cubicBezTo>
                  <a:pt x="171" y="143"/>
                  <a:pt x="169" y="136"/>
                  <a:pt x="169" y="132"/>
                </a:cubicBezTo>
                <a:cubicBezTo>
                  <a:pt x="182" y="109"/>
                  <a:pt x="182" y="109"/>
                  <a:pt x="182" y="109"/>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78"/>
          <p:cNvSpPr>
            <a:spLocks noChangeAspect="1" noEditPoints="1"/>
          </p:cNvSpPr>
          <p:nvPr/>
        </p:nvSpPr>
        <p:spPr bwMode="auto">
          <a:xfrm>
            <a:off x="3589258" y="3658374"/>
            <a:ext cx="498074" cy="504000"/>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rgbClr val="FFFFFF"/>
          </a:solidFill>
          <a:ln w="14288"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1" name="矩形 10"/>
          <p:cNvSpPr/>
          <p:nvPr/>
        </p:nvSpPr>
        <p:spPr>
          <a:xfrm>
            <a:off x="292189" y="3658374"/>
            <a:ext cx="264687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创艺简黑体" pitchFamily="2" charset="-122"/>
              </a:rPr>
              <a:t>突发公共事件</a:t>
            </a:r>
            <a:r>
              <a:rPr lang="zh-CN" altLang="en-US" sz="2400" b="1" dirty="0">
                <a:solidFill>
                  <a:schemeClr val="bg1"/>
                </a:solidFill>
                <a:latin typeface="微软雅黑" panose="020B0503020204020204" pitchFamily="34" charset="-122"/>
                <a:ea typeface="微软雅黑" panose="020B0503020204020204" pitchFamily="34" charset="-122"/>
              </a:rPr>
              <a:t>分类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5354896" y="2409963"/>
            <a:ext cx="6278304" cy="3000821"/>
          </a:xfrm>
          <a:prstGeom prst="rect">
            <a:avLst/>
          </a:prstGeom>
        </p:spPr>
        <p:txBody>
          <a:bodyPr wrap="square">
            <a:spAutoFit/>
          </a:bodyPr>
          <a:lstStyle/>
          <a:p>
            <a:pPr algn="just">
              <a:lnSpc>
                <a:spcPct val="150000"/>
              </a:lnSpc>
            </a:pPr>
            <a:r>
              <a:rPr lang="zh-CN" altLang="zh-CN" b="1" dirty="0" smtClean="0">
                <a:solidFill>
                  <a:schemeClr val="tx1">
                    <a:lumMod val="85000"/>
                    <a:lumOff val="15000"/>
                  </a:schemeClr>
                </a:solidFill>
                <a:latin typeface="微软雅黑" panose="020B0503020204020204" pitchFamily="34" charset="-122"/>
                <a:ea typeface="微软雅黑" panose="020B0503020204020204" pitchFamily="34" charset="-122"/>
              </a:rPr>
              <a:t>公共卫生</a:t>
            </a:r>
            <a:r>
              <a:rPr lang="zh-CN" altLang="zh-CN" b="1" dirty="0">
                <a:solidFill>
                  <a:schemeClr val="tx1">
                    <a:lumMod val="85000"/>
                    <a:lumOff val="15000"/>
                  </a:schemeClr>
                </a:solidFill>
                <a:latin typeface="微软雅黑" panose="020B0503020204020204" pitchFamily="34" charset="-122"/>
                <a:ea typeface="微软雅黑" panose="020B0503020204020204" pitchFamily="34" charset="-122"/>
              </a:rPr>
              <a:t>事件：</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指由病菌病毒引起的大面积的疾病流行等事件，主要包括传染病疫情、群体性不明原因疾病、食品安全和职业危害、动物疫情，以及其他严重影响公众健康和生命安全的事件。</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zh-CN" b="1" dirty="0" smtClean="0">
                <a:solidFill>
                  <a:schemeClr val="tx1">
                    <a:lumMod val="85000"/>
                    <a:lumOff val="15000"/>
                  </a:schemeClr>
                </a:solidFill>
                <a:latin typeface="微软雅黑" panose="020B0503020204020204" pitchFamily="34" charset="-122"/>
                <a:ea typeface="微软雅黑" panose="020B0503020204020204" pitchFamily="34" charset="-122"/>
              </a:rPr>
              <a:t>社会</a:t>
            </a:r>
            <a:r>
              <a:rPr lang="zh-CN" altLang="zh-CN" b="1" dirty="0">
                <a:solidFill>
                  <a:schemeClr val="tx1">
                    <a:lumMod val="85000"/>
                    <a:lumOff val="15000"/>
                  </a:schemeClr>
                </a:solidFill>
                <a:latin typeface="微软雅黑" panose="020B0503020204020204" pitchFamily="34" charset="-122"/>
                <a:ea typeface="微软雅黑" panose="020B0503020204020204" pitchFamily="34" charset="-122"/>
              </a:rPr>
              <a:t>安全事件：</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指由人们主观意愿产生，会危及社会安全的事件，主要包括恐怖袭击事件、经济安全事件和涉外突发事件等。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Rectangle 2"/>
          <p:cNvSpPr>
            <a:spLocks noGrp="1" noChangeArrowheads="1"/>
          </p:cNvSpPr>
          <p:nvPr>
            <p:ph type="title" idx="4294967295"/>
          </p:nvPr>
        </p:nvSpPr>
        <p:spPr>
          <a:xfrm>
            <a:off x="371475" y="153007"/>
            <a:ext cx="5549811" cy="590931"/>
          </a:xfrm>
        </p:spPr>
        <p:txBody>
          <a:bodyPr wrap="square">
            <a:spAutoFit/>
          </a:bodyPr>
          <a:lstStyle/>
          <a:p>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、什么是突发公共事件</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011804" y="2453495"/>
            <a:ext cx="10168392" cy="2559746"/>
            <a:chOff x="604270" y="1319130"/>
            <a:chExt cx="6312916" cy="1733554"/>
          </a:xfrm>
        </p:grpSpPr>
        <p:sp>
          <p:nvSpPr>
            <p:cNvPr id="14" name="圆角矩形 13"/>
            <p:cNvSpPr/>
            <p:nvPr/>
          </p:nvSpPr>
          <p:spPr>
            <a:xfrm>
              <a:off x="1584987" y="1319130"/>
              <a:ext cx="4351481"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8" name="任意多边形 17"/>
            <p:cNvSpPr/>
            <p:nvPr/>
          </p:nvSpPr>
          <p:spPr>
            <a:xfrm>
              <a:off x="604270" y="1947912"/>
              <a:ext cx="6312916" cy="110477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9" name="椭圆 18"/>
            <p:cNvSpPr/>
            <p:nvPr/>
          </p:nvSpPr>
          <p:spPr>
            <a:xfrm>
              <a:off x="3460690" y="1645399"/>
              <a:ext cx="600075"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3" name="矩形 2"/>
          <p:cNvSpPr/>
          <p:nvPr/>
        </p:nvSpPr>
        <p:spPr>
          <a:xfrm>
            <a:off x="4221128" y="2720338"/>
            <a:ext cx="3749744"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建设工程安全生产管理条例</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681843" y="3971378"/>
            <a:ext cx="6721928" cy="452432"/>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48</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条规定：施工单位应当制定本单位安全事故应急救援预案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1" name="矩形 20"/>
          <p:cNvSpPr/>
          <p:nvPr/>
        </p:nvSpPr>
        <p:spPr>
          <a:xfrm>
            <a:off x="371475" y="1530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6</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现阶段企业应有的预案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75292" y="1330082"/>
            <a:ext cx="10168392" cy="4940090"/>
            <a:chOff x="604271" y="1319131"/>
            <a:chExt cx="6312925" cy="3345610"/>
          </a:xfrm>
        </p:grpSpPr>
        <p:sp>
          <p:nvSpPr>
            <p:cNvPr id="8" name="圆角矩形 7"/>
            <p:cNvSpPr/>
            <p:nvPr/>
          </p:nvSpPr>
          <p:spPr>
            <a:xfrm>
              <a:off x="1584990" y="1319131"/>
              <a:ext cx="4351487"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9" name="任意多边形 8"/>
            <p:cNvSpPr/>
            <p:nvPr/>
          </p:nvSpPr>
          <p:spPr>
            <a:xfrm>
              <a:off x="604271" y="1947913"/>
              <a:ext cx="6312925" cy="2716828"/>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0" name="椭圆 9"/>
            <p:cNvSpPr/>
            <p:nvPr/>
          </p:nvSpPr>
          <p:spPr>
            <a:xfrm>
              <a:off x="3460696" y="1645400"/>
              <a:ext cx="600076"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2" name="矩形 1"/>
          <p:cNvSpPr/>
          <p:nvPr/>
        </p:nvSpPr>
        <p:spPr>
          <a:xfrm>
            <a:off x="3959792" y="1558063"/>
            <a:ext cx="4262705"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中华人民共和国突发事件应对法</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603828" y="2886625"/>
            <a:ext cx="9035143" cy="2973122"/>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第二十三条　矿山、建筑施工单位和易燃易爆物品、危险化学品、放射性物品等危险物品的生产、经营、储运、使用单位，应当制定具体应急预案，并对生产经营场所、有危险物品的建筑物、构筑物及周边环境开展隐患排查，及时采取措施消除隐患，防止发生突发事件</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a:t>
            </a: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algn="just">
              <a:lnSpc>
                <a:spcPct val="13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algn="just">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第二十四</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　公共交通工具、公共场所和其他人员密集场所的经营单位或者管理单位应当制定具体应急预案，为交通工具和有关场所配备报警装置和必要的应急救援设备、设施，注明其使用方法，并显著标明安全撤离的通道、路线，保证安全通道、出口的畅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0" name="矩形 19"/>
          <p:cNvSpPr/>
          <p:nvPr/>
        </p:nvSpPr>
        <p:spPr>
          <a:xfrm>
            <a:off x="371475" y="1530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6</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现阶段企业应有的预案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1475" y="153007"/>
            <a:ext cx="8105770"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7</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、事故</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应急救援管理四阶段工作内容</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Group 4"/>
          <p:cNvGraphicFramePr>
            <a:graphicFrameLocks noGrp="1"/>
          </p:cNvGraphicFramePr>
          <p:nvPr/>
        </p:nvGraphicFramePr>
        <p:xfrm>
          <a:off x="1200263" y="1549400"/>
          <a:ext cx="9791474" cy="5017594"/>
        </p:xfrm>
        <a:graphic>
          <a:graphicData uri="http://schemas.openxmlformats.org/drawingml/2006/table">
            <a:tbl>
              <a:tblPr/>
              <a:tblGrid>
                <a:gridCol w="4895737"/>
                <a:gridCol w="4895737"/>
              </a:tblGrid>
              <a:tr h="396842">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pPr>
                      <a:r>
                        <a:rPr kumimoji="0" lang="zh-CN" altLang="zh-CN" sz="20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华文新魏" panose="02010800040101010101" pitchFamily="2" charset="-122"/>
                        </a:rPr>
                        <a:t>阶        段</a:t>
                      </a:r>
                      <a:endParaRPr kumimoji="0" lang="zh-CN" altLang="zh-CN" sz="2800" b="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pPr>
                      <a:r>
                        <a:rPr kumimoji="0" lang="zh-CN" altLang="zh-CN" sz="2000" b="1" i="0" u="none" strike="noStrike" kern="1200"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mn-cs"/>
                          <a:sym typeface="华文新魏" panose="02010800040101010101" pitchFamily="2" charset="-122"/>
                        </a:rPr>
                        <a:t>工  作  内  容</a:t>
                      </a:r>
                      <a:endParaRPr kumimoji="0" lang="zh-CN" altLang="zh-CN" sz="2000" b="1" i="0" u="none" strike="noStrike" kern="1200" cap="none" normalizeH="0" baseline="0" dirty="0" smtClean="0">
                        <a:ln>
                          <a:noFill/>
                        </a:ln>
                        <a:solidFill>
                          <a:srgbClr val="0070C0"/>
                        </a:solidFill>
                        <a:effectLst/>
                        <a:latin typeface="微软雅黑" panose="020B0503020204020204" pitchFamily="34" charset="-122"/>
                        <a:ea typeface="微软雅黑" panose="020B0503020204020204" pitchFamily="34" charset="-122"/>
                        <a:cs typeface="+mn-cs"/>
                        <a:sym typeface="幼圆" panose="02010509060101010101" pitchFamily="49"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0754">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预防阶段：</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为预防、控制和消除事故对人类生命财产长期危害所采取的行动（无论事故是否发生，企业和社会都处于风险之中）。</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风险辨识、评价与控制</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安全规划</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安全研究</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安全法规、标准制定</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危险源监测监控</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事故灾害保险</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税收激励和强制性措施等</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0754">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准备阶段：</a:t>
                      </a:r>
                      <a:endPar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事故发生之前采取的各种行动，目的是提高事故发生时的应急行动能力。</a:t>
                      </a:r>
                      <a:endParaRPr kumimoji="0" lang="zh-CN" altLang="zh-CN" sz="2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制定应急救援方针与原则</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应急救援工作机制</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编制应急救援预案</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应急救援物资、装备筹备</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应急救援培训、演习</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签定应急互助协议</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应急救援信息库等</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pull/>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Group 4"/>
          <p:cNvGraphicFramePr>
            <a:graphicFrameLocks noGrp="1"/>
          </p:cNvGraphicFramePr>
          <p:nvPr/>
        </p:nvGraphicFramePr>
        <p:xfrm>
          <a:off x="1189264" y="1562100"/>
          <a:ext cx="9813472" cy="4811776"/>
        </p:xfrm>
        <a:graphic>
          <a:graphicData uri="http://schemas.openxmlformats.org/drawingml/2006/table">
            <a:tbl>
              <a:tblPr/>
              <a:tblGrid>
                <a:gridCol w="4891306"/>
                <a:gridCol w="4922166"/>
              </a:tblGrid>
              <a:tr h="508000">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20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华文新魏" panose="02010800040101010101" pitchFamily="2" charset="-122"/>
                        </a:rPr>
                        <a:t>阶        段</a:t>
                      </a:r>
                      <a:endParaRPr kumimoji="0" lang="zh-CN" altLang="zh-CN" sz="2800" b="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20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华文新魏" panose="02010800040101010101" pitchFamily="2" charset="-122"/>
                        </a:rPr>
                        <a:t>工  作  内  容</a:t>
                      </a:r>
                      <a:endParaRPr kumimoji="0" lang="zh-CN" altLang="zh-CN" sz="2800" b="0"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6950">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响应阶段：</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事故即将发生前、发生期间和发生后立即采取的行动。目的是保护人员的生命、减少财产损失、控制和消除事故。</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启动相应的应急系统和组织</a:t>
                      </a:r>
                      <a:endPar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报告有关政府机构</a:t>
                      </a:r>
                      <a:endPar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实施现场指挥和救援</a:t>
                      </a:r>
                      <a:endPar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控制事故扩大并消除</a:t>
                      </a:r>
                      <a:endPar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人员疏散和避难</a:t>
                      </a:r>
                      <a:endPar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环境保护和监测</a:t>
                      </a:r>
                      <a:endPar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现场搜寻和营救等</a:t>
                      </a:r>
                      <a:endParaRPr kumimoji="0" lang="zh-CN" altLang="zh-CN" sz="2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9450">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恢复阶段：</a:t>
                      </a:r>
                      <a:endPar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事故后，使生产、生活恢复到正常状态或得到进一步的改善。</a:t>
                      </a:r>
                      <a:endParaRPr kumimoji="0" lang="zh-CN" altLang="zh-CN" sz="2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损失评估</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理赔</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清理废墟</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灾后重建</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应急预案复查</a:t>
                      </a:r>
                      <a:endPar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事故调查</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矩形 8"/>
          <p:cNvSpPr/>
          <p:nvPr/>
        </p:nvSpPr>
        <p:spPr>
          <a:xfrm>
            <a:off x="371475" y="153007"/>
            <a:ext cx="8105770"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7</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、事故</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应急救援管理四阶段工作内容</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8532" y="153007"/>
            <a:ext cx="600997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Century Gothic" panose="020B0502020202020204" pitchFamily="34" charset="0"/>
              </a:rPr>
              <a:t>8</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Century Gothic" panose="020B0502020202020204" pitchFamily="34" charset="0"/>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Century Gothic" panose="020B0502020202020204" pitchFamily="34" charset="0"/>
              </a:rPr>
              <a:t>事故应急救援的基本任务</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椭圆 7"/>
          <p:cNvSpPr>
            <a:spLocks noChangeAspect="1"/>
          </p:cNvSpPr>
          <p:nvPr/>
        </p:nvSpPr>
        <p:spPr>
          <a:xfrm>
            <a:off x="3201146" y="1852801"/>
            <a:ext cx="2052000" cy="2052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201146" y="1852801"/>
            <a:ext cx="2052000" cy="2052000"/>
          </a:xfrm>
          <a:prstGeom prst="ellipse">
            <a:avLst/>
          </a:prstGeom>
          <a:solidFill>
            <a:srgbClr val="0070C0"/>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3429147" y="2080802"/>
            <a:ext cx="1595999" cy="15959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48526" y="2428520"/>
            <a:ext cx="1460765" cy="894264"/>
          </a:xfrm>
          <a:prstGeom prst="rect">
            <a:avLst/>
          </a:prstGeom>
          <a:gradFill flip="none" rotWithShape="1">
            <a:gsLst>
              <a:gs pos="0">
                <a:schemeClr val="bg1"/>
              </a:gs>
              <a:gs pos="100000">
                <a:schemeClr val="bg1">
                  <a:lumMod val="50000"/>
                </a:schemeClr>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726889" y="2521709"/>
            <a:ext cx="704039" cy="707886"/>
          </a:xfrm>
          <a:prstGeom prst="rect">
            <a:avLst/>
          </a:prstGeom>
          <a:noFill/>
        </p:spPr>
        <p:txBody>
          <a:bodyPr wrap="none" rtlCol="0">
            <a:spAutoFit/>
          </a:bodyPr>
          <a:lstStyle/>
          <a:p>
            <a:r>
              <a:rPr lang="en-US" altLang="zh-CN" sz="4000" dirty="0" smtClean="0">
                <a:solidFill>
                  <a:schemeClr val="bg2">
                    <a:lumMod val="50000"/>
                  </a:schemeClr>
                </a:solidFill>
              </a:rPr>
              <a:t>01</a:t>
            </a:r>
            <a:endParaRPr lang="zh-CN" altLang="en-US" sz="4000" dirty="0">
              <a:solidFill>
                <a:schemeClr val="bg2">
                  <a:lumMod val="50000"/>
                </a:schemeClr>
              </a:solidFill>
            </a:endParaRPr>
          </a:p>
        </p:txBody>
      </p:sp>
      <p:sp>
        <p:nvSpPr>
          <p:cNvPr id="13" name="椭圆 12"/>
          <p:cNvSpPr>
            <a:spLocks noChangeAspect="1"/>
          </p:cNvSpPr>
          <p:nvPr/>
        </p:nvSpPr>
        <p:spPr>
          <a:xfrm>
            <a:off x="3588746" y="2240401"/>
            <a:ext cx="1276800" cy="1276800"/>
          </a:xfrm>
          <a:prstGeom prst="ellipse">
            <a:avLst/>
          </a:prstGeom>
          <a:gradFill flip="none" rotWithShape="1">
            <a:gsLst>
              <a:gs pos="0">
                <a:schemeClr val="bg1"/>
              </a:gs>
              <a:gs pos="100000">
                <a:schemeClr val="bg1">
                  <a:lumMod val="65000"/>
                </a:schemeClr>
              </a:gs>
            </a:gsLst>
            <a:lin ang="2700000" scaled="1"/>
            <a:tileRect/>
          </a:gradFill>
          <a:ln w="25400">
            <a:gradFill flip="none" rotWithShape="1">
              <a:gsLst>
                <a:gs pos="0">
                  <a:schemeClr val="bg1"/>
                </a:gs>
                <a:gs pos="100000">
                  <a:schemeClr val="tx1">
                    <a:lumMod val="65000"/>
                    <a:lumOff val="3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flipV="1">
            <a:off x="2383268" y="2200442"/>
            <a:ext cx="1460766" cy="360000"/>
          </a:xfrm>
          <a:prstGeom prst="rect">
            <a:avLst/>
          </a:prstGeom>
        </p:spPr>
      </p:pic>
      <p:sp>
        <p:nvSpPr>
          <p:cNvPr id="16" name="椭圆 15"/>
          <p:cNvSpPr>
            <a:spLocks noChangeAspect="1"/>
          </p:cNvSpPr>
          <p:nvPr/>
        </p:nvSpPr>
        <p:spPr>
          <a:xfrm>
            <a:off x="7210436" y="1852801"/>
            <a:ext cx="2052000" cy="2052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7221866" y="1852801"/>
            <a:ext cx="2052000" cy="2052000"/>
          </a:xfrm>
          <a:prstGeom prst="ellipse">
            <a:avLst/>
          </a:prstGeom>
          <a:solidFill>
            <a:srgbClr val="D1377D"/>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7438437" y="2080802"/>
            <a:ext cx="1595999" cy="15959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57816" y="2428520"/>
            <a:ext cx="1460765" cy="894264"/>
          </a:xfrm>
          <a:prstGeom prst="rect">
            <a:avLst/>
          </a:prstGeom>
          <a:gradFill flip="none" rotWithShape="1">
            <a:gsLst>
              <a:gs pos="0">
                <a:schemeClr val="bg1"/>
              </a:gs>
              <a:gs pos="100000">
                <a:schemeClr val="bg1">
                  <a:lumMod val="50000"/>
                </a:schemeClr>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736179" y="2521709"/>
            <a:ext cx="704039" cy="707886"/>
          </a:xfrm>
          <a:prstGeom prst="rect">
            <a:avLst/>
          </a:prstGeom>
          <a:noFill/>
        </p:spPr>
        <p:txBody>
          <a:bodyPr wrap="none" rtlCol="0">
            <a:spAutoFit/>
          </a:bodyPr>
          <a:lstStyle/>
          <a:p>
            <a:r>
              <a:rPr lang="en-US" altLang="zh-CN" sz="4000" dirty="0" smtClean="0">
                <a:solidFill>
                  <a:schemeClr val="bg2">
                    <a:lumMod val="50000"/>
                  </a:schemeClr>
                </a:solidFill>
              </a:rPr>
              <a:t>02</a:t>
            </a:r>
            <a:endParaRPr lang="zh-CN" altLang="en-US" sz="4000" dirty="0">
              <a:solidFill>
                <a:schemeClr val="bg2">
                  <a:lumMod val="50000"/>
                </a:schemeClr>
              </a:solidFill>
            </a:endParaRPr>
          </a:p>
        </p:txBody>
      </p:sp>
      <p:sp>
        <p:nvSpPr>
          <p:cNvPr id="21" name="椭圆 20"/>
          <p:cNvSpPr>
            <a:spLocks noChangeAspect="1"/>
          </p:cNvSpPr>
          <p:nvPr/>
        </p:nvSpPr>
        <p:spPr>
          <a:xfrm>
            <a:off x="7598036" y="2240401"/>
            <a:ext cx="1276800" cy="1276800"/>
          </a:xfrm>
          <a:prstGeom prst="ellipse">
            <a:avLst/>
          </a:prstGeom>
          <a:gradFill flip="none" rotWithShape="1">
            <a:gsLst>
              <a:gs pos="0">
                <a:schemeClr val="bg1"/>
              </a:gs>
              <a:gs pos="100000">
                <a:schemeClr val="bg1">
                  <a:lumMod val="65000"/>
                </a:schemeClr>
              </a:gs>
            </a:gsLst>
            <a:lin ang="2700000" scaled="1"/>
            <a:tileRect/>
          </a:gradFill>
          <a:ln w="25400">
            <a:gradFill flip="none" rotWithShape="1">
              <a:gsLst>
                <a:gs pos="0">
                  <a:schemeClr val="bg1"/>
                </a:gs>
                <a:gs pos="100000">
                  <a:schemeClr val="tx1">
                    <a:lumMod val="65000"/>
                    <a:lumOff val="3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201146" y="4225356"/>
            <a:ext cx="2052000" cy="2052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224006" y="4259646"/>
            <a:ext cx="2052000" cy="2052000"/>
          </a:xfrm>
          <a:prstGeom prst="ellipse">
            <a:avLst/>
          </a:prstGeom>
          <a:solidFill>
            <a:srgbClr val="00B0F0"/>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429147" y="4453357"/>
            <a:ext cx="1595999" cy="15959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348526" y="4801075"/>
            <a:ext cx="1460765" cy="894264"/>
          </a:xfrm>
          <a:prstGeom prst="rect">
            <a:avLst/>
          </a:prstGeom>
          <a:gradFill flip="none" rotWithShape="1">
            <a:gsLst>
              <a:gs pos="0">
                <a:schemeClr val="bg1"/>
              </a:gs>
              <a:gs pos="100000">
                <a:schemeClr val="bg1">
                  <a:lumMod val="50000"/>
                </a:schemeClr>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726889" y="4894264"/>
            <a:ext cx="704039" cy="707886"/>
          </a:xfrm>
          <a:prstGeom prst="rect">
            <a:avLst/>
          </a:prstGeom>
          <a:noFill/>
        </p:spPr>
        <p:txBody>
          <a:bodyPr wrap="none" rtlCol="0">
            <a:spAutoFit/>
          </a:bodyPr>
          <a:lstStyle/>
          <a:p>
            <a:r>
              <a:rPr lang="en-US" altLang="zh-CN" sz="4000" dirty="0" smtClean="0">
                <a:solidFill>
                  <a:schemeClr val="bg2">
                    <a:lumMod val="50000"/>
                  </a:schemeClr>
                </a:solidFill>
              </a:rPr>
              <a:t>03</a:t>
            </a:r>
            <a:endParaRPr lang="zh-CN" altLang="en-US" sz="4000" dirty="0">
              <a:solidFill>
                <a:schemeClr val="bg2">
                  <a:lumMod val="50000"/>
                </a:schemeClr>
              </a:solidFill>
            </a:endParaRPr>
          </a:p>
        </p:txBody>
      </p:sp>
      <p:sp>
        <p:nvSpPr>
          <p:cNvPr id="28" name="椭圆 27"/>
          <p:cNvSpPr>
            <a:spLocks noChangeAspect="1"/>
          </p:cNvSpPr>
          <p:nvPr/>
        </p:nvSpPr>
        <p:spPr>
          <a:xfrm>
            <a:off x="3588746" y="4612956"/>
            <a:ext cx="1276800" cy="1276800"/>
          </a:xfrm>
          <a:prstGeom prst="ellipse">
            <a:avLst/>
          </a:prstGeom>
          <a:gradFill flip="none" rotWithShape="1">
            <a:gsLst>
              <a:gs pos="0">
                <a:schemeClr val="bg1"/>
              </a:gs>
              <a:gs pos="100000">
                <a:schemeClr val="bg1">
                  <a:lumMod val="65000"/>
                </a:schemeClr>
              </a:gs>
            </a:gsLst>
            <a:lin ang="2700000" scaled="1"/>
            <a:tileRect/>
          </a:gradFill>
          <a:ln w="25400">
            <a:gradFill flip="none" rotWithShape="1">
              <a:gsLst>
                <a:gs pos="0">
                  <a:schemeClr val="bg1"/>
                </a:gs>
                <a:gs pos="100000">
                  <a:schemeClr val="tx1">
                    <a:lumMod val="65000"/>
                    <a:lumOff val="3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7210436" y="4225356"/>
            <a:ext cx="2052000" cy="2052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7221866" y="4225356"/>
            <a:ext cx="2052000" cy="2052000"/>
          </a:xfrm>
          <a:prstGeom prst="ellipse">
            <a:avLst/>
          </a:prstGeom>
          <a:solidFill>
            <a:schemeClr val="accent2"/>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7438437" y="4453357"/>
            <a:ext cx="1595999" cy="15959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357816" y="4801075"/>
            <a:ext cx="1460765" cy="894264"/>
          </a:xfrm>
          <a:prstGeom prst="rect">
            <a:avLst/>
          </a:prstGeom>
          <a:gradFill flip="none" rotWithShape="1">
            <a:gsLst>
              <a:gs pos="0">
                <a:schemeClr val="bg1"/>
              </a:gs>
              <a:gs pos="100000">
                <a:schemeClr val="bg1">
                  <a:lumMod val="50000"/>
                </a:schemeClr>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6736179" y="4894264"/>
            <a:ext cx="704039" cy="707886"/>
          </a:xfrm>
          <a:prstGeom prst="rect">
            <a:avLst/>
          </a:prstGeom>
          <a:noFill/>
        </p:spPr>
        <p:txBody>
          <a:bodyPr wrap="none" rtlCol="0">
            <a:spAutoFit/>
          </a:bodyPr>
          <a:lstStyle/>
          <a:p>
            <a:r>
              <a:rPr lang="en-US" altLang="zh-CN" sz="4000" dirty="0" smtClean="0">
                <a:solidFill>
                  <a:schemeClr val="bg2">
                    <a:lumMod val="50000"/>
                  </a:schemeClr>
                </a:solidFill>
              </a:rPr>
              <a:t>04</a:t>
            </a:r>
            <a:endParaRPr lang="zh-CN" altLang="en-US" sz="4000" dirty="0">
              <a:solidFill>
                <a:schemeClr val="bg2">
                  <a:lumMod val="50000"/>
                </a:schemeClr>
              </a:solidFill>
            </a:endParaRPr>
          </a:p>
        </p:txBody>
      </p:sp>
      <p:sp>
        <p:nvSpPr>
          <p:cNvPr id="35" name="椭圆 34"/>
          <p:cNvSpPr>
            <a:spLocks noChangeAspect="1"/>
          </p:cNvSpPr>
          <p:nvPr/>
        </p:nvSpPr>
        <p:spPr>
          <a:xfrm>
            <a:off x="7598036" y="4612956"/>
            <a:ext cx="1276800" cy="1276800"/>
          </a:xfrm>
          <a:prstGeom prst="ellipse">
            <a:avLst/>
          </a:prstGeom>
          <a:gradFill flip="none" rotWithShape="1">
            <a:gsLst>
              <a:gs pos="0">
                <a:schemeClr val="bg1"/>
              </a:gs>
              <a:gs pos="100000">
                <a:schemeClr val="bg1">
                  <a:lumMod val="65000"/>
                </a:schemeClr>
              </a:gs>
            </a:gsLst>
            <a:lin ang="2700000" scaled="1"/>
            <a:tileRect/>
          </a:gradFill>
          <a:ln w="25400">
            <a:gradFill flip="none" rotWithShape="1">
              <a:gsLst>
                <a:gs pos="0">
                  <a:schemeClr val="bg1"/>
                </a:gs>
                <a:gs pos="100000">
                  <a:schemeClr val="tx1">
                    <a:lumMod val="65000"/>
                    <a:lumOff val="3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flipV="1">
            <a:off x="6418878" y="2200442"/>
            <a:ext cx="1460766" cy="360000"/>
          </a:xfrm>
          <a:prstGeom prst="rect">
            <a:avLst/>
          </a:prstGeom>
        </p:spPr>
      </p:pic>
      <p:pic>
        <p:nvPicPr>
          <p:cNvPr id="38" name="图片 37"/>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flipV="1">
            <a:off x="2383268" y="4553987"/>
            <a:ext cx="1460766" cy="360000"/>
          </a:xfrm>
          <a:prstGeom prst="rect">
            <a:avLst/>
          </a:prstGeom>
        </p:spPr>
      </p:pic>
      <p:pic>
        <p:nvPicPr>
          <p:cNvPr id="39" name="图片 38"/>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flipV="1">
            <a:off x="6418878" y="4553987"/>
            <a:ext cx="1460766" cy="360000"/>
          </a:xfrm>
          <a:prstGeom prst="rect">
            <a:avLst/>
          </a:prstGeom>
        </p:spPr>
      </p:pic>
      <p:pic>
        <p:nvPicPr>
          <p:cNvPr id="40" name="图片 39"/>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a:off x="2383268" y="5574738"/>
            <a:ext cx="1460766" cy="360000"/>
          </a:xfrm>
          <a:prstGeom prst="rect">
            <a:avLst/>
          </a:prstGeom>
        </p:spPr>
      </p:pic>
      <p:pic>
        <p:nvPicPr>
          <p:cNvPr id="41" name="图片 40"/>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a:off x="6418878" y="5574738"/>
            <a:ext cx="1460766" cy="360000"/>
          </a:xfrm>
          <a:prstGeom prst="rect">
            <a:avLst/>
          </a:prstGeom>
        </p:spPr>
      </p:pic>
      <p:pic>
        <p:nvPicPr>
          <p:cNvPr id="42" name="图片 41"/>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a:off x="2383268" y="3200483"/>
            <a:ext cx="1460766" cy="360000"/>
          </a:xfrm>
          <a:prstGeom prst="rect">
            <a:avLst/>
          </a:prstGeom>
        </p:spPr>
      </p:pic>
      <p:pic>
        <p:nvPicPr>
          <p:cNvPr id="43" name="图片 42"/>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a:off x="6418878" y="3200483"/>
            <a:ext cx="1460766" cy="360000"/>
          </a:xfrm>
          <a:prstGeom prst="rect">
            <a:avLst/>
          </a:prstGeom>
        </p:spPr>
      </p:pic>
      <p:sp>
        <p:nvSpPr>
          <p:cNvPr id="44" name="矩形 43"/>
          <p:cNvSpPr/>
          <p:nvPr/>
        </p:nvSpPr>
        <p:spPr>
          <a:xfrm>
            <a:off x="3608748" y="2489220"/>
            <a:ext cx="1231813" cy="799706"/>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立即营救</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受害者</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7617433" y="2492894"/>
            <a:ext cx="1268833" cy="830997"/>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迅速</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控制</a:t>
            </a:r>
            <a:endPar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事态</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发展</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矩形 45"/>
          <p:cNvSpPr/>
          <p:nvPr/>
        </p:nvSpPr>
        <p:spPr>
          <a:xfrm>
            <a:off x="3619493" y="4835857"/>
            <a:ext cx="1268833" cy="830997"/>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进行</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应急</a:t>
            </a:r>
            <a:endPar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能力</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评估</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矩形 46"/>
          <p:cNvSpPr/>
          <p:nvPr/>
        </p:nvSpPr>
        <p:spPr>
          <a:xfrm>
            <a:off x="7416704" y="4816621"/>
            <a:ext cx="1662323" cy="830997"/>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进行事故</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危</a:t>
            </a:r>
            <a:endPar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害</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程度评估 </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66810"/>
            <a:ext cx="370165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9</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预案文件层次</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 name="组合 8"/>
          <p:cNvGrpSpPr/>
          <p:nvPr/>
        </p:nvGrpSpPr>
        <p:grpSpPr>
          <a:xfrm>
            <a:off x="2099248" y="2764155"/>
            <a:ext cx="2011680" cy="2011680"/>
            <a:chOff x="1805940" y="1198245"/>
            <a:chExt cx="2011680" cy="2011680"/>
          </a:xfrm>
        </p:grpSpPr>
        <p:sp>
          <p:nvSpPr>
            <p:cNvPr id="10" name="圆角矩形 9"/>
            <p:cNvSpPr/>
            <p:nvPr/>
          </p:nvSpPr>
          <p:spPr>
            <a:xfrm>
              <a:off x="1805940" y="1198245"/>
              <a:ext cx="2011680" cy="2011680"/>
            </a:xfrm>
            <a:prstGeom prst="roundRect">
              <a:avLst>
                <a:gd name="adj" fmla="val 19981"/>
              </a:avLst>
            </a:prstGeom>
            <a:solidFill>
              <a:srgbClr val="0070C0"/>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 name="圆角矩形 10"/>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2" name="圆角矩形 11"/>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5102798" y="2764155"/>
            <a:ext cx="2011680" cy="2011680"/>
            <a:chOff x="1805940" y="1198245"/>
            <a:chExt cx="2011680" cy="2011680"/>
          </a:xfrm>
        </p:grpSpPr>
        <p:sp>
          <p:nvSpPr>
            <p:cNvPr id="14" name="圆角矩形 13"/>
            <p:cNvSpPr/>
            <p:nvPr/>
          </p:nvSpPr>
          <p:spPr>
            <a:xfrm>
              <a:off x="1805940" y="1198245"/>
              <a:ext cx="2011680" cy="2011680"/>
            </a:xfrm>
            <a:prstGeom prst="roundRect">
              <a:avLst>
                <a:gd name="adj" fmla="val 19981"/>
              </a:avLst>
            </a:prstGeom>
            <a:solidFill>
              <a:srgbClr val="D1377D"/>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8106348" y="2764155"/>
            <a:ext cx="2011680" cy="2011680"/>
            <a:chOff x="1805940" y="1198245"/>
            <a:chExt cx="2011680" cy="2011680"/>
          </a:xfrm>
        </p:grpSpPr>
        <p:sp>
          <p:nvSpPr>
            <p:cNvPr id="18" name="圆角矩形 17"/>
            <p:cNvSpPr/>
            <p:nvPr/>
          </p:nvSpPr>
          <p:spPr>
            <a:xfrm>
              <a:off x="1805940" y="1198245"/>
              <a:ext cx="2011680" cy="2011680"/>
            </a:xfrm>
            <a:prstGeom prst="roundRect">
              <a:avLst>
                <a:gd name="adj" fmla="val 19981"/>
              </a:avLst>
            </a:prstGeom>
            <a:solidFill>
              <a:srgbClr val="00B0F0"/>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9" name="圆角矩形 18"/>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2">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0" name="圆角矩形 19"/>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30" name="矩形 29"/>
          <p:cNvSpPr/>
          <p:nvPr/>
        </p:nvSpPr>
        <p:spPr>
          <a:xfrm>
            <a:off x="2519196" y="3370140"/>
            <a:ext cx="1210588" cy="799706"/>
          </a:xfrm>
          <a:prstGeom prst="rect">
            <a:avLst/>
          </a:prstGeom>
        </p:spPr>
        <p:txBody>
          <a:bodyPr wrap="none">
            <a:spAutoFit/>
          </a:bodyPr>
          <a:lstStyle/>
          <a:p>
            <a:pPr algn="ctr">
              <a:lnSpc>
                <a:spcPct val="12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综合</a:t>
            </a:r>
            <a:endPar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应急预案</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矩形 30"/>
          <p:cNvSpPr/>
          <p:nvPr/>
        </p:nvSpPr>
        <p:spPr>
          <a:xfrm>
            <a:off x="5490706" y="3370140"/>
            <a:ext cx="1210588" cy="799706"/>
          </a:xfrm>
          <a:prstGeom prst="rect">
            <a:avLst/>
          </a:prstGeom>
        </p:spPr>
        <p:txBody>
          <a:bodyPr wrap="none">
            <a:spAutoFit/>
          </a:bodyPr>
          <a:lstStyle/>
          <a:p>
            <a:pPr algn="ctr">
              <a:lnSpc>
                <a:spcPct val="12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专项</a:t>
            </a:r>
            <a:endPar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预案</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31"/>
          <p:cNvSpPr/>
          <p:nvPr/>
        </p:nvSpPr>
        <p:spPr>
          <a:xfrm>
            <a:off x="8506892" y="3370140"/>
            <a:ext cx="1210588" cy="799706"/>
          </a:xfrm>
          <a:prstGeom prst="rect">
            <a:avLst/>
          </a:prstGeom>
        </p:spPr>
        <p:txBody>
          <a:bodyPr wrap="none">
            <a:spAutoFit/>
          </a:bodyPr>
          <a:lstStyle/>
          <a:p>
            <a:pPr algn="ctr">
              <a:lnSpc>
                <a:spcPct val="12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a:t>
            </a:r>
            <a:endPar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处置</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方案</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4"/>
          <p:cNvSpPr>
            <a:spLocks noChangeArrowheads="1"/>
          </p:cNvSpPr>
          <p:nvPr/>
        </p:nvSpPr>
        <p:spPr bwMode="auto">
          <a:xfrm>
            <a:off x="371475" y="153007"/>
            <a:ext cx="499506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10</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应急管理组织保障</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7299099" y="2426944"/>
            <a:ext cx="2311400" cy="574291"/>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5" name="矩形 24"/>
          <p:cNvSpPr/>
          <p:nvPr/>
        </p:nvSpPr>
        <p:spPr>
          <a:xfrm>
            <a:off x="4864100" y="3700386"/>
            <a:ext cx="2311400" cy="574291"/>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6" name="矩形 25"/>
          <p:cNvSpPr/>
          <p:nvPr/>
        </p:nvSpPr>
        <p:spPr>
          <a:xfrm>
            <a:off x="4864100" y="4483596"/>
            <a:ext cx="2311400" cy="574291"/>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7" name="矩形 26"/>
          <p:cNvSpPr/>
          <p:nvPr/>
        </p:nvSpPr>
        <p:spPr>
          <a:xfrm>
            <a:off x="4864100" y="5266806"/>
            <a:ext cx="2311400" cy="574291"/>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8" name="矩形 27"/>
          <p:cNvSpPr/>
          <p:nvPr/>
        </p:nvSpPr>
        <p:spPr>
          <a:xfrm>
            <a:off x="4864100" y="6050016"/>
            <a:ext cx="2311400" cy="574291"/>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9" name="矩形 28"/>
          <p:cNvSpPr/>
          <p:nvPr/>
        </p:nvSpPr>
        <p:spPr>
          <a:xfrm>
            <a:off x="3055144" y="2244238"/>
            <a:ext cx="2311400" cy="918848"/>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 name="矩形 1"/>
          <p:cNvSpPr/>
          <p:nvPr/>
        </p:nvSpPr>
        <p:spPr>
          <a:xfrm>
            <a:off x="5388114" y="1326373"/>
            <a:ext cx="1415772" cy="461665"/>
          </a:xfrm>
          <a:prstGeom prst="rect">
            <a:avLst/>
          </a:prstGeom>
        </p:spPr>
        <p:txBody>
          <a:bodyPr wrap="none">
            <a:spAutoFit/>
          </a:bodyPr>
          <a:lstStyle/>
          <a:p>
            <a:pPr>
              <a:spcBef>
                <a:spcPct val="20000"/>
              </a:spcBef>
              <a:buClr>
                <a:schemeClr val="tx2"/>
              </a:buClr>
              <a:buSzPct val="90000"/>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企业组织</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4165600" y="3219373"/>
            <a:ext cx="711200" cy="3200400"/>
          </a:xfrm>
          <a:custGeom>
            <a:avLst/>
            <a:gdLst>
              <a:gd name="connsiteX0" fmla="*/ 0 w 711200"/>
              <a:gd name="connsiteY0" fmla="*/ 0 h 3200400"/>
              <a:gd name="connsiteX1" fmla="*/ 0 w 711200"/>
              <a:gd name="connsiteY1" fmla="*/ 3200400 h 3200400"/>
              <a:gd name="connsiteX2" fmla="*/ 711200 w 711200"/>
              <a:gd name="connsiteY2" fmla="*/ 3200400 h 3200400"/>
            </a:gdLst>
            <a:ahLst/>
            <a:cxnLst>
              <a:cxn ang="0">
                <a:pos x="connsiteX0" y="connsiteY0"/>
              </a:cxn>
              <a:cxn ang="0">
                <a:pos x="connsiteX1" y="connsiteY1"/>
              </a:cxn>
              <a:cxn ang="0">
                <a:pos x="connsiteX2" y="connsiteY2"/>
              </a:cxn>
            </a:cxnLst>
            <a:rect l="l" t="t" r="r" b="b"/>
            <a:pathLst>
              <a:path w="711200" h="3200400">
                <a:moveTo>
                  <a:pt x="0" y="0"/>
                </a:moveTo>
                <a:lnTo>
                  <a:pt x="0" y="3200400"/>
                </a:lnTo>
                <a:lnTo>
                  <a:pt x="711200" y="3200400"/>
                </a:lnTo>
              </a:path>
            </a:pathLst>
          </a:custGeom>
          <a:noFill/>
          <a:ln w="28575">
            <a:solidFill>
              <a:schemeClr val="tx1">
                <a:lumMod val="50000"/>
                <a:lumOff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165600" y="4026396"/>
            <a:ext cx="627380" cy="0"/>
          </a:xfrm>
          <a:prstGeom prst="line">
            <a:avLst/>
          </a:prstGeom>
          <a:noFill/>
          <a:ln w="28575">
            <a:solidFill>
              <a:schemeClr val="tx1">
                <a:lumMod val="50000"/>
                <a:lumOff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4" name="直接连接符 33"/>
          <p:cNvCxnSpPr/>
          <p:nvPr/>
        </p:nvCxnSpPr>
        <p:spPr>
          <a:xfrm>
            <a:off x="4165600" y="4796016"/>
            <a:ext cx="627380" cy="0"/>
          </a:xfrm>
          <a:prstGeom prst="line">
            <a:avLst/>
          </a:prstGeom>
          <a:noFill/>
          <a:ln w="28575">
            <a:solidFill>
              <a:schemeClr val="tx1">
                <a:lumMod val="50000"/>
                <a:lumOff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p:nvPr/>
        </p:nvCxnSpPr>
        <p:spPr>
          <a:xfrm>
            <a:off x="4165600" y="5558016"/>
            <a:ext cx="627380" cy="0"/>
          </a:xfrm>
          <a:prstGeom prst="line">
            <a:avLst/>
          </a:prstGeom>
          <a:noFill/>
          <a:ln w="28575">
            <a:solidFill>
              <a:schemeClr val="tx1">
                <a:lumMod val="50000"/>
                <a:lumOff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5570220" y="2714089"/>
            <a:ext cx="1498237" cy="0"/>
          </a:xfrm>
          <a:prstGeom prst="line">
            <a:avLst/>
          </a:prstGeom>
          <a:noFill/>
          <a:ln w="28575">
            <a:solidFill>
              <a:schemeClr val="tx1">
                <a:lumMod val="50000"/>
                <a:lumOff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8" name="文本框 37"/>
          <p:cNvSpPr txBox="1"/>
          <p:nvPr/>
        </p:nvSpPr>
        <p:spPr>
          <a:xfrm>
            <a:off x="3269399" y="2503607"/>
            <a:ext cx="1792401"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总指挥部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558598" y="2514034"/>
            <a:ext cx="1792401"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各类救援队伍</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5163287" y="3787476"/>
            <a:ext cx="1792401"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现场指挥部</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163287" y="4570686"/>
            <a:ext cx="1792401"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后勤保障部</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163287" y="5353896"/>
            <a:ext cx="1792401"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新闻中心</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163287" y="6137106"/>
            <a:ext cx="1792401"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信息中心</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a:spLocks noGrp="1" noChangeArrowheads="1"/>
          </p:cNvSpPr>
          <p:nvPr>
            <p:ph type="title" idx="4294967295"/>
          </p:nvPr>
        </p:nvSpPr>
        <p:spPr>
          <a:xfrm>
            <a:off x="371475" y="153007"/>
            <a:ext cx="8812212" cy="590931"/>
          </a:xfrm>
        </p:spPr>
        <p:txBody>
          <a:bodyPr vert="horz" wrap="square" lIns="91440" tIns="45720" rIns="91440" bIns="45720" rtlCol="0" anchor="ctr">
            <a:spAutoFit/>
          </a:bodyPr>
          <a:lstStyle/>
          <a:p>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11</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区域应急救援组织体制的建立</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pic>
        <p:nvPicPr>
          <p:cNvPr id="8" name="Object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1788" y="1157291"/>
            <a:ext cx="8915400" cy="5346700"/>
          </a:xfrm>
          <a:prstGeom prst="rect">
            <a:avLst/>
          </a:prstGeom>
          <a:solidFill>
            <a:srgbClr val="CC6600"/>
          </a:solidFill>
          <a:ln w="9525">
            <a:solidFill>
              <a:srgbClr val="EAEAEA"/>
            </a:solidFill>
            <a:miter lim="800000"/>
            <a:headEnd/>
            <a:tailEnd/>
          </a:ln>
        </p:spPr>
      </p:pic>
    </p:spTree>
  </p:cSld>
  <p:clrMapOvr>
    <a:masterClrMapping/>
  </p:clrMapOvr>
  <p:transition spd="med">
    <p:pull/>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69555" y="4149090"/>
            <a:ext cx="390207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7826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 y="3249974"/>
            <a:ext cx="3354629" cy="1320800"/>
          </a:xfrm>
          <a:prstGeom prst="roundRect">
            <a:avLst>
              <a:gd name="adj" fmla="val 51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64320" y="3177673"/>
            <a:ext cx="1846024" cy="1465404"/>
          </a:xfrm>
          <a:prstGeom prst="triangle">
            <a:avLst/>
          </a:prstGeom>
          <a:solidFill>
            <a:schemeClr val="accent2">
              <a:lumMod val="60000"/>
              <a:lumOff val="4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noEditPoints="1"/>
          </p:cNvSpPr>
          <p:nvPr/>
        </p:nvSpPr>
        <p:spPr bwMode="auto">
          <a:xfrm rot="16200000" flipH="1">
            <a:off x="2902556" y="2877440"/>
            <a:ext cx="2369552" cy="2065871"/>
          </a:xfrm>
          <a:custGeom>
            <a:avLst/>
            <a:gdLst>
              <a:gd name="T0" fmla="*/ 0 w 733"/>
              <a:gd name="T1" fmla="*/ 56 h 639"/>
              <a:gd name="T2" fmla="*/ 4 w 733"/>
              <a:gd name="T3" fmla="*/ 71 h 639"/>
              <a:gd name="T4" fmla="*/ 326 w 733"/>
              <a:gd name="T5" fmla="*/ 628 h 639"/>
              <a:gd name="T6" fmla="*/ 337 w 733"/>
              <a:gd name="T7" fmla="*/ 639 h 639"/>
              <a:gd name="T8" fmla="*/ 396 w 733"/>
              <a:gd name="T9" fmla="*/ 639 h 639"/>
              <a:gd name="T10" fmla="*/ 407 w 733"/>
              <a:gd name="T11" fmla="*/ 628 h 639"/>
              <a:gd name="T12" fmla="*/ 729 w 733"/>
              <a:gd name="T13" fmla="*/ 71 h 639"/>
              <a:gd name="T14" fmla="*/ 733 w 733"/>
              <a:gd name="T15" fmla="*/ 56 h 639"/>
              <a:gd name="T16" fmla="*/ 703 w 733"/>
              <a:gd name="T17" fmla="*/ 4 h 639"/>
              <a:gd name="T18" fmla="*/ 688 w 733"/>
              <a:gd name="T19" fmla="*/ 0 h 639"/>
              <a:gd name="T20" fmla="*/ 44 w 733"/>
              <a:gd name="T21" fmla="*/ 0 h 639"/>
              <a:gd name="T22" fmla="*/ 29 w 733"/>
              <a:gd name="T23" fmla="*/ 4 h 639"/>
              <a:gd name="T24" fmla="*/ 0 w 733"/>
              <a:gd name="T25" fmla="*/ 56 h 639"/>
              <a:gd name="T26" fmla="*/ 182 w 733"/>
              <a:gd name="T27" fmla="*/ 109 h 639"/>
              <a:gd name="T28" fmla="*/ 197 w 733"/>
              <a:gd name="T29" fmla="*/ 106 h 639"/>
              <a:gd name="T30" fmla="*/ 536 w 733"/>
              <a:gd name="T31" fmla="*/ 106 h 639"/>
              <a:gd name="T32" fmla="*/ 551 w 733"/>
              <a:gd name="T33" fmla="*/ 109 h 639"/>
              <a:gd name="T34" fmla="*/ 564 w 733"/>
              <a:gd name="T35" fmla="*/ 132 h 639"/>
              <a:gd name="T36" fmla="*/ 559 w 733"/>
              <a:gd name="T37" fmla="*/ 147 h 639"/>
              <a:gd name="T38" fmla="*/ 390 w 733"/>
              <a:gd name="T39" fmla="*/ 440 h 639"/>
              <a:gd name="T40" fmla="*/ 379 w 733"/>
              <a:gd name="T41" fmla="*/ 451 h 639"/>
              <a:gd name="T42" fmla="*/ 353 w 733"/>
              <a:gd name="T43" fmla="*/ 451 h 639"/>
              <a:gd name="T44" fmla="*/ 343 w 733"/>
              <a:gd name="T45" fmla="*/ 440 h 639"/>
              <a:gd name="T46" fmla="*/ 173 w 733"/>
              <a:gd name="T47" fmla="*/ 147 h 639"/>
              <a:gd name="T48" fmla="*/ 169 w 733"/>
              <a:gd name="T49" fmla="*/ 132 h 639"/>
              <a:gd name="T50" fmla="*/ 182 w 733"/>
              <a:gd name="T51" fmla="*/ 1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3" h="639">
                <a:moveTo>
                  <a:pt x="0" y="56"/>
                </a:moveTo>
                <a:cubicBezTo>
                  <a:pt x="0" y="60"/>
                  <a:pt x="2" y="67"/>
                  <a:pt x="4" y="71"/>
                </a:cubicBezTo>
                <a:cubicBezTo>
                  <a:pt x="326" y="628"/>
                  <a:pt x="326" y="628"/>
                  <a:pt x="326" y="628"/>
                </a:cubicBezTo>
                <a:cubicBezTo>
                  <a:pt x="328" y="632"/>
                  <a:pt x="333" y="637"/>
                  <a:pt x="337" y="639"/>
                </a:cubicBezTo>
                <a:cubicBezTo>
                  <a:pt x="396" y="639"/>
                  <a:pt x="396" y="639"/>
                  <a:pt x="396" y="639"/>
                </a:cubicBezTo>
                <a:cubicBezTo>
                  <a:pt x="400" y="637"/>
                  <a:pt x="405" y="632"/>
                  <a:pt x="407" y="628"/>
                </a:cubicBezTo>
                <a:cubicBezTo>
                  <a:pt x="729" y="71"/>
                  <a:pt x="729" y="71"/>
                  <a:pt x="729" y="71"/>
                </a:cubicBezTo>
                <a:cubicBezTo>
                  <a:pt x="731" y="67"/>
                  <a:pt x="733" y="60"/>
                  <a:pt x="733" y="56"/>
                </a:cubicBezTo>
                <a:cubicBezTo>
                  <a:pt x="703" y="4"/>
                  <a:pt x="703" y="4"/>
                  <a:pt x="703" y="4"/>
                </a:cubicBezTo>
                <a:cubicBezTo>
                  <a:pt x="699" y="2"/>
                  <a:pt x="692" y="0"/>
                  <a:pt x="688" y="0"/>
                </a:cubicBezTo>
                <a:cubicBezTo>
                  <a:pt x="44" y="0"/>
                  <a:pt x="44" y="0"/>
                  <a:pt x="44" y="0"/>
                </a:cubicBezTo>
                <a:cubicBezTo>
                  <a:pt x="40" y="0"/>
                  <a:pt x="33" y="2"/>
                  <a:pt x="29" y="4"/>
                </a:cubicBezTo>
                <a:cubicBezTo>
                  <a:pt x="0" y="56"/>
                  <a:pt x="0" y="56"/>
                  <a:pt x="0" y="56"/>
                </a:cubicBezTo>
                <a:moveTo>
                  <a:pt x="182" y="109"/>
                </a:moveTo>
                <a:cubicBezTo>
                  <a:pt x="186" y="107"/>
                  <a:pt x="193" y="106"/>
                  <a:pt x="197" y="106"/>
                </a:cubicBezTo>
                <a:cubicBezTo>
                  <a:pt x="536" y="106"/>
                  <a:pt x="536" y="106"/>
                  <a:pt x="536" y="106"/>
                </a:cubicBezTo>
                <a:cubicBezTo>
                  <a:pt x="540" y="106"/>
                  <a:pt x="547" y="107"/>
                  <a:pt x="551" y="109"/>
                </a:cubicBezTo>
                <a:cubicBezTo>
                  <a:pt x="564" y="132"/>
                  <a:pt x="564" y="132"/>
                  <a:pt x="564" y="132"/>
                </a:cubicBezTo>
                <a:cubicBezTo>
                  <a:pt x="563" y="136"/>
                  <a:pt x="561" y="143"/>
                  <a:pt x="559" y="147"/>
                </a:cubicBezTo>
                <a:cubicBezTo>
                  <a:pt x="390" y="440"/>
                  <a:pt x="390" y="440"/>
                  <a:pt x="390" y="440"/>
                </a:cubicBezTo>
                <a:cubicBezTo>
                  <a:pt x="388" y="444"/>
                  <a:pt x="383" y="449"/>
                  <a:pt x="379" y="451"/>
                </a:cubicBezTo>
                <a:cubicBezTo>
                  <a:pt x="353" y="451"/>
                  <a:pt x="353" y="451"/>
                  <a:pt x="353" y="451"/>
                </a:cubicBezTo>
                <a:cubicBezTo>
                  <a:pt x="350" y="449"/>
                  <a:pt x="345" y="444"/>
                  <a:pt x="343" y="440"/>
                </a:cubicBezTo>
                <a:cubicBezTo>
                  <a:pt x="173" y="147"/>
                  <a:pt x="173" y="147"/>
                  <a:pt x="173" y="147"/>
                </a:cubicBezTo>
                <a:cubicBezTo>
                  <a:pt x="171" y="143"/>
                  <a:pt x="169" y="136"/>
                  <a:pt x="169" y="132"/>
                </a:cubicBezTo>
                <a:cubicBezTo>
                  <a:pt x="182" y="109"/>
                  <a:pt x="182" y="109"/>
                  <a:pt x="182" y="109"/>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78"/>
          <p:cNvSpPr>
            <a:spLocks noChangeAspect="1" noEditPoints="1"/>
          </p:cNvSpPr>
          <p:nvPr/>
        </p:nvSpPr>
        <p:spPr bwMode="auto">
          <a:xfrm>
            <a:off x="3589258" y="3658374"/>
            <a:ext cx="498074" cy="504000"/>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rgbClr val="FFFFFF"/>
          </a:solidFill>
          <a:ln w="14288"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1" name="矩形 10"/>
          <p:cNvSpPr/>
          <p:nvPr/>
        </p:nvSpPr>
        <p:spPr>
          <a:xfrm>
            <a:off x="292189" y="3658374"/>
            <a:ext cx="264687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创艺简黑体" pitchFamily="2" charset="-122"/>
              </a:rPr>
              <a:t>突发公共事件</a:t>
            </a:r>
            <a:r>
              <a:rPr lang="zh-CN" altLang="en-US" sz="2400" b="1" dirty="0">
                <a:solidFill>
                  <a:schemeClr val="bg1"/>
                </a:solidFill>
                <a:latin typeface="微软雅黑" panose="020B0503020204020204" pitchFamily="34" charset="-122"/>
                <a:ea typeface="微软雅黑" panose="020B0503020204020204" pitchFamily="34" charset="-122"/>
              </a:rPr>
              <a:t>分类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 name="菱形 14"/>
          <p:cNvSpPr/>
          <p:nvPr/>
        </p:nvSpPr>
        <p:spPr>
          <a:xfrm>
            <a:off x="5549900" y="3916839"/>
            <a:ext cx="1397000" cy="1379663"/>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17" name="菱形 16"/>
          <p:cNvSpPr/>
          <p:nvPr/>
        </p:nvSpPr>
        <p:spPr>
          <a:xfrm>
            <a:off x="7226300" y="3916839"/>
            <a:ext cx="1397000" cy="1379663"/>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18" name="菱形 17"/>
          <p:cNvSpPr/>
          <p:nvPr/>
        </p:nvSpPr>
        <p:spPr>
          <a:xfrm>
            <a:off x="8902700" y="3916838"/>
            <a:ext cx="1397000" cy="1379663"/>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19" name="菱形 18"/>
          <p:cNvSpPr/>
          <p:nvPr/>
        </p:nvSpPr>
        <p:spPr>
          <a:xfrm>
            <a:off x="10579100" y="3916837"/>
            <a:ext cx="1397000" cy="1379663"/>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20" name="矩形 19"/>
          <p:cNvSpPr/>
          <p:nvPr/>
        </p:nvSpPr>
        <p:spPr>
          <a:xfrm>
            <a:off x="5912535" y="4182908"/>
            <a:ext cx="646331" cy="369332"/>
          </a:xfrm>
          <a:prstGeom prst="rect">
            <a:avLst/>
          </a:prstGeom>
        </p:spPr>
        <p:txBody>
          <a:bodyPr wrap="none">
            <a:spAutoFit/>
          </a:bodyPr>
          <a:lstStyle/>
          <a:p>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Ⅰ</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级</a:t>
            </a:r>
            <a:endParaRPr lang="zh-CN" altLang="en-US" dirty="0"/>
          </a:p>
        </p:txBody>
      </p:sp>
      <p:sp>
        <p:nvSpPr>
          <p:cNvPr id="21" name="矩形 20"/>
          <p:cNvSpPr/>
          <p:nvPr/>
        </p:nvSpPr>
        <p:spPr>
          <a:xfrm>
            <a:off x="5718254" y="4555039"/>
            <a:ext cx="1107996" cy="369332"/>
          </a:xfrm>
          <a:prstGeom prst="rect">
            <a:avLst/>
          </a:prstGeom>
        </p:spPr>
        <p:txBody>
          <a:bodyPr wrap="none">
            <a:spAutoFit/>
          </a:bodyPr>
          <a:lstStyle/>
          <a:p>
            <a:pPr algn="ct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特别重大</a:t>
            </a:r>
            <a:endParaRPr lang="zh-CN" altLang="en-US" dirty="0"/>
          </a:p>
        </p:txBody>
      </p:sp>
      <p:sp>
        <p:nvSpPr>
          <p:cNvPr id="22" name="矩形 21"/>
          <p:cNvSpPr/>
          <p:nvPr/>
        </p:nvSpPr>
        <p:spPr>
          <a:xfrm>
            <a:off x="7601634" y="4182908"/>
            <a:ext cx="646331" cy="369332"/>
          </a:xfrm>
          <a:prstGeom prst="rect">
            <a:avLst/>
          </a:prstGeom>
        </p:spPr>
        <p:txBody>
          <a:bodyPr wrap="none">
            <a:spAutoFit/>
          </a:bodyPr>
          <a:lstStyle/>
          <a:p>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Ⅱ</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级</a:t>
            </a:r>
            <a:endParaRPr lang="zh-CN" altLang="en-US" dirty="0"/>
          </a:p>
        </p:txBody>
      </p:sp>
      <p:sp>
        <p:nvSpPr>
          <p:cNvPr id="23" name="矩形 22"/>
          <p:cNvSpPr/>
          <p:nvPr/>
        </p:nvSpPr>
        <p:spPr>
          <a:xfrm>
            <a:off x="7601634" y="4606668"/>
            <a:ext cx="646331" cy="369332"/>
          </a:xfrm>
          <a:prstGeom prst="rect">
            <a:avLst/>
          </a:prstGeom>
        </p:spPr>
        <p:txBody>
          <a:bodyPr wrap="non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重大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9271000" y="4153288"/>
            <a:ext cx="646331" cy="369332"/>
          </a:xfrm>
          <a:prstGeom prst="rect">
            <a:avLst/>
          </a:prstGeom>
        </p:spPr>
        <p:txBody>
          <a:bodyPr wrap="none">
            <a:spAutoFit/>
          </a:bodyPr>
          <a:lstStyle/>
          <a:p>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Ⅲ</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级</a:t>
            </a:r>
            <a:endParaRPr lang="zh-CN" altLang="en-US" dirty="0"/>
          </a:p>
        </p:txBody>
      </p:sp>
      <p:sp>
        <p:nvSpPr>
          <p:cNvPr id="25" name="矩形 24"/>
          <p:cNvSpPr/>
          <p:nvPr/>
        </p:nvSpPr>
        <p:spPr>
          <a:xfrm>
            <a:off x="9278034" y="4630187"/>
            <a:ext cx="646331" cy="369332"/>
          </a:xfrm>
          <a:prstGeom prst="rect">
            <a:avLst/>
          </a:prstGeom>
        </p:spPr>
        <p:txBody>
          <a:bodyPr wrap="none">
            <a:spAutoFit/>
          </a:bodyPr>
          <a:lstStyle/>
          <a:p>
            <a:pPr algn="ct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较大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0954434" y="4153288"/>
            <a:ext cx="646331" cy="369332"/>
          </a:xfrm>
          <a:prstGeom prst="rect">
            <a:avLst/>
          </a:prstGeom>
        </p:spPr>
        <p:txBody>
          <a:bodyPr wrap="none">
            <a:spAutoFit/>
          </a:bodyPr>
          <a:lstStyle/>
          <a:p>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Ⅳ</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级</a:t>
            </a:r>
            <a:endParaRPr lang="zh-CN" altLang="en-US" dirty="0"/>
          </a:p>
        </p:txBody>
      </p:sp>
      <p:sp>
        <p:nvSpPr>
          <p:cNvPr id="27" name="矩形 26"/>
          <p:cNvSpPr/>
          <p:nvPr/>
        </p:nvSpPr>
        <p:spPr>
          <a:xfrm>
            <a:off x="10954434" y="4604077"/>
            <a:ext cx="646331" cy="369332"/>
          </a:xfrm>
          <a:prstGeom prst="rect">
            <a:avLst/>
          </a:prstGeom>
        </p:spPr>
        <p:txBody>
          <a:bodyPr wrap="non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一般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5504765" y="2530443"/>
            <a:ext cx="6096000" cy="923330"/>
          </a:xfrm>
          <a:prstGeom prst="rect">
            <a:avLst/>
          </a:prstGeom>
        </p:spPr>
        <p:txBody>
          <a:bodyPr>
            <a:spAutoFit/>
          </a:bodyPr>
          <a:lstStyle/>
          <a:p>
            <a:pPr algn="just">
              <a:lnSpc>
                <a:spcPct val="150000"/>
              </a:lnSpc>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按照其性质、严重程度、可控性和影响范围等因素， 一般分为四级：</a:t>
            </a:r>
            <a:endPar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endParaRPr>
          </a:p>
        </p:txBody>
      </p:sp>
      <p:sp>
        <p:nvSpPr>
          <p:cNvPr id="29" name="Rectangle 2"/>
          <p:cNvSpPr>
            <a:spLocks noGrp="1" noChangeArrowheads="1"/>
          </p:cNvSpPr>
          <p:nvPr>
            <p:ph type="title" idx="4294967295"/>
          </p:nvPr>
        </p:nvSpPr>
        <p:spPr>
          <a:xfrm>
            <a:off x="371475" y="153007"/>
            <a:ext cx="5549811" cy="590931"/>
          </a:xfrm>
        </p:spPr>
        <p:txBody>
          <a:bodyPr wrap="square">
            <a:spAutoFit/>
          </a:bodyPr>
          <a:lstStyle/>
          <a:p>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、什么是突发公共事件</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74452"/>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什么是应急管理？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416074" y="2354538"/>
            <a:ext cx="7356326" cy="1338828"/>
          </a:xfrm>
          <a:prstGeom prst="rect">
            <a:avLst/>
          </a:prstGeom>
        </p:spPr>
        <p:txBody>
          <a:bodyPr wrap="square">
            <a:spAutoFit/>
          </a:bodyPr>
          <a:lstStyle/>
          <a:p>
            <a:pPr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现代的应急管理起源于上世纪</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Century Gothic" panose="020B0502020202020204" pitchFamily="34" charset="0"/>
              </a:rPr>
              <a:t>60</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年代，最初用于国际政治和外交领域，古巴导弹危机时期</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Century Gothic" panose="020B0502020202020204" pitchFamily="34" charset="0"/>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应急管理才明确被作为一个独立分支领域加以研究，但在之后一段时间里，应急管理并没有受到很大重视。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8" name="矩形 7"/>
          <p:cNvSpPr/>
          <p:nvPr/>
        </p:nvSpPr>
        <p:spPr>
          <a:xfrm>
            <a:off x="416074" y="3817489"/>
            <a:ext cx="7178745" cy="1754326"/>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直到</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20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世纪</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80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年代后，一些频繁发生的突发事件开始引起管理者们的极大关注，比如美国三里岛核电厂核泄漏事件、埃克森公司石油泄漏事件、印度博帕尔危险化学品泄漏事故等，而今应急管理已是公共管理研究的重要内容。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94819" y="765383"/>
            <a:ext cx="5108958" cy="6123564"/>
          </a:xfrm>
          <a:prstGeom prst="rect">
            <a:avLst/>
          </a:prstGeom>
          <a:effectLst>
            <a:outerShdw blurRad="50800" dist="1270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029744" y="1404308"/>
            <a:ext cx="8562032" cy="2585323"/>
          </a:xfrm>
          <a:prstGeom prst="rect">
            <a:avLst/>
          </a:prstGeom>
        </p:spPr>
        <p:txBody>
          <a:bodyPr wrap="square">
            <a:spAutoFit/>
          </a:bodyPr>
          <a:lstStyle/>
          <a:p>
            <a:pPr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在应对突发事件的过程中，为了预防和减少突发事件的发生，控制、减轻和消除突发事件引起的危害，基于对突发事件的原因、过程及后果进行分析，有效集成社会各方面的资源，对突发是事件进行有效预防、准备、响应和恢复的过程。</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一般意义上，应急管理按照时间序列划分为预防、准备、响应、恢复四个阶段。这四个阶段前后相互关联、交织，共同构成一个循环系统。同时，每个阶段又彼此独立，每一阶段又是构筑在前一阶段之上，互相包含彼此关键性要素和目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泪滴形 9"/>
          <p:cNvSpPr/>
          <p:nvPr/>
        </p:nvSpPr>
        <p:spPr>
          <a:xfrm flipV="1">
            <a:off x="333572" y="1529140"/>
            <a:ext cx="2259460" cy="2259460"/>
          </a:xfrm>
          <a:prstGeom prst="teardrop">
            <a:avLst/>
          </a:prstGeom>
          <a:gradFill flip="none" rotWithShape="1">
            <a:gsLst>
              <a:gs pos="0">
                <a:schemeClr val="bg1"/>
              </a:gs>
              <a:gs pos="100000">
                <a:srgbClr val="DDDEDD"/>
              </a:gs>
            </a:gsLst>
            <a:lin ang="9600000" scaled="0"/>
            <a:tileRect/>
          </a:gradFill>
          <a:ln w="28575">
            <a:solidFill>
              <a:schemeClr val="bg1"/>
            </a:solid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467676" y="2458815"/>
            <a:ext cx="1991251" cy="400110"/>
          </a:xfrm>
          <a:prstGeom prst="rect">
            <a:avLst/>
          </a:prstGeom>
        </p:spPr>
        <p:txBody>
          <a:bodyPr wrap="none">
            <a:spAutoFit/>
          </a:bodyPr>
          <a:lstStyle/>
          <a:p>
            <a:pPr algn="ct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应急管理的定义</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泪滴形 10"/>
          <p:cNvSpPr/>
          <p:nvPr/>
        </p:nvSpPr>
        <p:spPr>
          <a:xfrm flipV="1">
            <a:off x="333572" y="4154731"/>
            <a:ext cx="2259460" cy="2259460"/>
          </a:xfrm>
          <a:prstGeom prst="teardrop">
            <a:avLst/>
          </a:prstGeom>
          <a:gradFill flip="none" rotWithShape="1">
            <a:gsLst>
              <a:gs pos="0">
                <a:schemeClr val="bg1"/>
              </a:gs>
              <a:gs pos="100000">
                <a:srgbClr val="DDDEDD"/>
              </a:gs>
            </a:gsLst>
            <a:lin ang="9600000" scaled="0"/>
            <a:tileRect/>
          </a:gradFill>
          <a:ln w="28575">
            <a:solidFill>
              <a:schemeClr val="bg1"/>
            </a:solid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3029744" y="4615047"/>
            <a:ext cx="8562032" cy="1338828"/>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指对企业生产经营中的各种安全生产事故和可能给企业带来人员伤亡、财产损失的各种外部突发公共事件，以及企业可能给社会带来损害的各类突发公事件的预防、处置和恢复重建等工作，是企业管理的重要组成部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29767" y="4884608"/>
            <a:ext cx="1467068" cy="799706"/>
          </a:xfrm>
          <a:prstGeom prst="rect">
            <a:avLst/>
          </a:prstGeom>
        </p:spPr>
        <p:txBody>
          <a:bodyPr wrap="non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企业</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应急</a:t>
            </a:r>
            <a:endPar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管理</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的定义</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71475" y="174452"/>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什么是应急管理？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51011"/>
            <a:ext cx="693330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、企业为什么要开展应急管理？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820222" y="2955921"/>
            <a:ext cx="2478532" cy="2136667"/>
            <a:chOff x="2030922" y="2327368"/>
            <a:chExt cx="1528342" cy="1317536"/>
          </a:xfrm>
        </p:grpSpPr>
        <p:sp>
          <p:nvSpPr>
            <p:cNvPr id="10" name="六边形 9"/>
            <p:cNvSpPr/>
            <p:nvPr/>
          </p:nvSpPr>
          <p:spPr>
            <a:xfrm>
              <a:off x="2030922" y="2327368"/>
              <a:ext cx="1528342" cy="1317536"/>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任意多边形 10"/>
            <p:cNvSpPr/>
            <p:nvPr/>
          </p:nvSpPr>
          <p:spPr>
            <a:xfrm>
              <a:off x="2105578" y="2390868"/>
              <a:ext cx="1381022" cy="1190535"/>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12" name="六边形 11"/>
            <p:cNvSpPr/>
            <p:nvPr/>
          </p:nvSpPr>
          <p:spPr>
            <a:xfrm>
              <a:off x="2298341" y="2557901"/>
              <a:ext cx="993503" cy="856467"/>
            </a:xfrm>
            <a:prstGeom prst="hexagon">
              <a:avLst/>
            </a:prstGeom>
            <a:solidFill>
              <a:srgbClr val="0070C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梯形 12"/>
            <p:cNvSpPr/>
            <p:nvPr/>
          </p:nvSpPr>
          <p:spPr>
            <a:xfrm>
              <a:off x="2402684" y="3414367"/>
              <a:ext cx="785815" cy="167035"/>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 name="梯形 71"/>
            <p:cNvSpPr/>
            <p:nvPr/>
          </p:nvSpPr>
          <p:spPr>
            <a:xfrm rot="14580000" flipH="1">
              <a:off x="2925227" y="2640055"/>
              <a:ext cx="667005" cy="171628"/>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任意多边形 14"/>
            <p:cNvSpPr/>
            <p:nvPr/>
          </p:nvSpPr>
          <p:spPr>
            <a:xfrm>
              <a:off x="2105964" y="2395147"/>
              <a:ext cx="413216" cy="595267"/>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16" name="梯形 15"/>
            <p:cNvSpPr/>
            <p:nvPr/>
          </p:nvSpPr>
          <p:spPr>
            <a:xfrm flipV="1">
              <a:off x="2402681" y="2390864"/>
              <a:ext cx="785814" cy="167035"/>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8" name="组合 17"/>
          <p:cNvGrpSpPr/>
          <p:nvPr/>
        </p:nvGrpSpPr>
        <p:grpSpPr>
          <a:xfrm>
            <a:off x="4242521" y="5147987"/>
            <a:ext cx="1214023" cy="1212448"/>
            <a:chOff x="3321560" y="3751502"/>
            <a:chExt cx="726076" cy="725134"/>
          </a:xfrm>
        </p:grpSpPr>
        <p:grpSp>
          <p:nvGrpSpPr>
            <p:cNvPr id="19" name="组合 18"/>
            <p:cNvGrpSpPr/>
            <p:nvPr/>
          </p:nvGrpSpPr>
          <p:grpSpPr>
            <a:xfrm>
              <a:off x="3321560" y="3751502"/>
              <a:ext cx="726076" cy="725134"/>
              <a:chOff x="2097688" y="3956966"/>
              <a:chExt cx="2446337" cy="2443163"/>
            </a:xfrm>
          </p:grpSpPr>
          <p:sp>
            <p:nvSpPr>
              <p:cNvPr id="21"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2" name="Oval 62"/>
              <p:cNvSpPr>
                <a:spLocks noChangeArrowheads="1"/>
              </p:cNvSpPr>
              <p:nvPr/>
            </p:nvSpPr>
            <p:spPr bwMode="auto">
              <a:xfrm>
                <a:off x="2184214" y="4033556"/>
                <a:ext cx="2284414" cy="2284414"/>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20" name="椭圆 19"/>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598181" y="5180077"/>
            <a:ext cx="1214369" cy="1212794"/>
            <a:chOff x="3321560" y="3751502"/>
            <a:chExt cx="726076" cy="725134"/>
          </a:xfrm>
        </p:grpSpPr>
        <p:grpSp>
          <p:nvGrpSpPr>
            <p:cNvPr id="24" name="组合 23"/>
            <p:cNvGrpSpPr/>
            <p:nvPr/>
          </p:nvGrpSpPr>
          <p:grpSpPr>
            <a:xfrm>
              <a:off x="3321560" y="3751502"/>
              <a:ext cx="726076" cy="725134"/>
              <a:chOff x="2097688" y="3956966"/>
              <a:chExt cx="2446337" cy="2443163"/>
            </a:xfrm>
          </p:grpSpPr>
          <p:sp>
            <p:nvSpPr>
              <p:cNvPr id="26"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7" name="Oval 62"/>
              <p:cNvSpPr>
                <a:spLocks noChangeArrowheads="1"/>
              </p:cNvSpPr>
              <p:nvPr/>
            </p:nvSpPr>
            <p:spPr bwMode="auto">
              <a:xfrm>
                <a:off x="2184214" y="4033556"/>
                <a:ext cx="2284414" cy="2284414"/>
              </a:xfrm>
              <a:prstGeom prst="ellipse">
                <a:avLst/>
              </a:prstGeom>
              <a:solidFill>
                <a:srgbClr val="00B0F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25" name="椭圆 24"/>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577640" y="3442681"/>
            <a:ext cx="1178550" cy="1177021"/>
            <a:chOff x="3321560" y="3751502"/>
            <a:chExt cx="726076" cy="725134"/>
          </a:xfrm>
        </p:grpSpPr>
        <p:grpSp>
          <p:nvGrpSpPr>
            <p:cNvPr id="29" name="组合 28"/>
            <p:cNvGrpSpPr/>
            <p:nvPr/>
          </p:nvGrpSpPr>
          <p:grpSpPr>
            <a:xfrm>
              <a:off x="3321560" y="3751502"/>
              <a:ext cx="726076" cy="725134"/>
              <a:chOff x="2097688" y="3956966"/>
              <a:chExt cx="2446337" cy="2443163"/>
            </a:xfrm>
          </p:grpSpPr>
          <p:sp>
            <p:nvSpPr>
              <p:cNvPr id="31"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2" name="Oval 62"/>
              <p:cNvSpPr>
                <a:spLocks noChangeArrowheads="1"/>
              </p:cNvSpPr>
              <p:nvPr/>
            </p:nvSpPr>
            <p:spPr bwMode="auto">
              <a:xfrm>
                <a:off x="2184214" y="4033556"/>
                <a:ext cx="2284414" cy="2284414"/>
              </a:xfrm>
              <a:prstGeom prst="ellipse">
                <a:avLst/>
              </a:prstGeom>
              <a:solidFill>
                <a:srgbClr val="D1377D"/>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30" name="椭圆 29"/>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598181" y="1667192"/>
            <a:ext cx="1216692" cy="1215114"/>
            <a:chOff x="3321560" y="3751502"/>
            <a:chExt cx="726076" cy="725134"/>
          </a:xfrm>
        </p:grpSpPr>
        <p:grpSp>
          <p:nvGrpSpPr>
            <p:cNvPr id="34" name="组合 33"/>
            <p:cNvGrpSpPr/>
            <p:nvPr/>
          </p:nvGrpSpPr>
          <p:grpSpPr>
            <a:xfrm>
              <a:off x="3321560" y="3751502"/>
              <a:ext cx="726076" cy="725134"/>
              <a:chOff x="2097688" y="3956966"/>
              <a:chExt cx="2446337" cy="2443163"/>
            </a:xfrm>
          </p:grpSpPr>
          <p:sp>
            <p:nvSpPr>
              <p:cNvPr id="36"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7" name="Oval 62"/>
              <p:cNvSpPr>
                <a:spLocks noChangeArrowheads="1"/>
              </p:cNvSpPr>
              <p:nvPr/>
            </p:nvSpPr>
            <p:spPr bwMode="auto">
              <a:xfrm>
                <a:off x="2184214" y="4033556"/>
                <a:ext cx="2284414" cy="2284414"/>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35" name="椭圆 34"/>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239863" y="1669857"/>
            <a:ext cx="1214023" cy="1212448"/>
            <a:chOff x="3321560" y="3751502"/>
            <a:chExt cx="726076" cy="725134"/>
          </a:xfrm>
        </p:grpSpPr>
        <p:grpSp>
          <p:nvGrpSpPr>
            <p:cNvPr id="39" name="组合 38"/>
            <p:cNvGrpSpPr/>
            <p:nvPr/>
          </p:nvGrpSpPr>
          <p:grpSpPr>
            <a:xfrm>
              <a:off x="3321560" y="3751502"/>
              <a:ext cx="726076" cy="725134"/>
              <a:chOff x="2097688" y="3956966"/>
              <a:chExt cx="2446337" cy="2443163"/>
            </a:xfrm>
          </p:grpSpPr>
          <p:sp>
            <p:nvSpPr>
              <p:cNvPr id="41"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42" name="Oval 62"/>
              <p:cNvSpPr>
                <a:spLocks noChangeArrowheads="1"/>
              </p:cNvSpPr>
              <p:nvPr/>
            </p:nvSpPr>
            <p:spPr bwMode="auto">
              <a:xfrm>
                <a:off x="2184214" y="4033556"/>
                <a:ext cx="2284414" cy="2284414"/>
              </a:xfrm>
              <a:prstGeom prst="ellipse">
                <a:avLst/>
              </a:prstGeom>
              <a:solidFill>
                <a:srgbClr val="00B0F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40" name="椭圆 39"/>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357163" y="3314341"/>
            <a:ext cx="1216692" cy="1215113"/>
            <a:chOff x="3321560" y="3751502"/>
            <a:chExt cx="726076" cy="725134"/>
          </a:xfrm>
        </p:grpSpPr>
        <p:grpSp>
          <p:nvGrpSpPr>
            <p:cNvPr id="44" name="组合 43"/>
            <p:cNvGrpSpPr/>
            <p:nvPr/>
          </p:nvGrpSpPr>
          <p:grpSpPr>
            <a:xfrm>
              <a:off x="3321560" y="3751502"/>
              <a:ext cx="726076" cy="725134"/>
              <a:chOff x="2097688" y="3956966"/>
              <a:chExt cx="2446337" cy="2443163"/>
            </a:xfrm>
          </p:grpSpPr>
          <p:sp>
            <p:nvSpPr>
              <p:cNvPr id="46"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47" name="Oval 62"/>
              <p:cNvSpPr>
                <a:spLocks noChangeArrowheads="1"/>
              </p:cNvSpPr>
              <p:nvPr/>
            </p:nvSpPr>
            <p:spPr bwMode="auto">
              <a:xfrm>
                <a:off x="2184214" y="4033556"/>
                <a:ext cx="2284414" cy="2284414"/>
              </a:xfrm>
              <a:prstGeom prst="ellipse">
                <a:avLst/>
              </a:prstGeom>
              <a:solidFill>
                <a:srgbClr val="D1377D"/>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45" name="椭圆 44"/>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sp>
        <p:nvSpPr>
          <p:cNvPr id="48" name="矩形 47"/>
          <p:cNvSpPr/>
          <p:nvPr/>
        </p:nvSpPr>
        <p:spPr>
          <a:xfrm>
            <a:off x="4536356" y="1964299"/>
            <a:ext cx="646331" cy="646331"/>
          </a:xfrm>
          <a:prstGeom prst="rect">
            <a:avLst/>
          </a:prstGeom>
        </p:spPr>
        <p:txBody>
          <a:bodyPr wrap="non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政府</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要求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6664889" y="1932600"/>
            <a:ext cx="1107996" cy="646331"/>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创艺简粗黑" pitchFamily="2" charset="-122"/>
              </a:rPr>
              <a:t>严峻</a:t>
            </a:r>
            <a:r>
              <a:rPr lang="zh-CN" altLang="en-US" b="1" dirty="0" smtClean="0">
                <a:solidFill>
                  <a:schemeClr val="bg1"/>
                </a:solidFill>
                <a:latin typeface="微软雅黑" panose="020B0503020204020204" pitchFamily="34" charset="-122"/>
                <a:ea typeface="微软雅黑" panose="020B0503020204020204" pitchFamily="34" charset="-122"/>
                <a:sym typeface="创艺简粗黑" pitchFamily="2" charset="-122"/>
              </a:rPr>
              <a:t>的</a:t>
            </a:r>
            <a:endParaRPr lang="en-US" altLang="zh-CN" b="1" dirty="0" smtClean="0">
              <a:solidFill>
                <a:schemeClr val="bg1"/>
              </a:solidFill>
              <a:latin typeface="微软雅黑" panose="020B0503020204020204" pitchFamily="34" charset="-122"/>
              <a:ea typeface="微软雅黑" panose="020B0503020204020204" pitchFamily="34" charset="-122"/>
              <a:sym typeface="创艺简粗黑" pitchFamily="2"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sym typeface="创艺简粗黑" pitchFamily="2" charset="-122"/>
              </a:rPr>
              <a:t>安全</a:t>
            </a:r>
            <a:r>
              <a:rPr lang="zh-CN" altLang="en-US" b="1" dirty="0">
                <a:solidFill>
                  <a:schemeClr val="bg1"/>
                </a:solidFill>
                <a:latin typeface="微软雅黑" panose="020B0503020204020204" pitchFamily="34" charset="-122"/>
                <a:ea typeface="微软雅黑" panose="020B0503020204020204" pitchFamily="34" charset="-122"/>
                <a:sym typeface="创艺简粗黑" pitchFamily="2" charset="-122"/>
              </a:rPr>
              <a:t>形势</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7615648" y="3833829"/>
            <a:ext cx="1114408"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法律义务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6651365" y="5463308"/>
            <a:ext cx="1107996" cy="646331"/>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企业</a:t>
            </a:r>
            <a:r>
              <a:rPr lang="zh-CN" altLang="en-US" b="1" dirty="0" smtClean="0">
                <a:solidFill>
                  <a:schemeClr val="bg1"/>
                </a:solidFill>
                <a:latin typeface="微软雅黑" panose="020B0503020204020204" pitchFamily="34" charset="-122"/>
                <a:ea typeface="微软雅黑" panose="020B0503020204020204" pitchFamily="34" charset="-122"/>
              </a:rPr>
              <a:t>发展</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内在</a:t>
            </a:r>
            <a:r>
              <a:rPr lang="zh-CN" altLang="en-US" b="1" dirty="0">
                <a:solidFill>
                  <a:schemeClr val="bg1"/>
                </a:solidFill>
                <a:latin typeface="微软雅黑" panose="020B0503020204020204" pitchFamily="34" charset="-122"/>
                <a:ea typeface="微软雅黑" panose="020B0503020204020204" pitchFamily="34" charset="-122"/>
              </a:rPr>
              <a:t>要求</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4524996" y="5463308"/>
            <a:ext cx="646331" cy="646331"/>
          </a:xfrm>
          <a:prstGeom prst="rect">
            <a:avLst/>
          </a:prstGeom>
        </p:spPr>
        <p:txBody>
          <a:bodyPr wrap="non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创艺简粗黑" pitchFamily="2" charset="-122"/>
              </a:rPr>
              <a:t>社会</a:t>
            </a:r>
            <a:endParaRPr lang="en-US" altLang="zh-CN" b="1" dirty="0" smtClean="0">
              <a:solidFill>
                <a:schemeClr val="bg1"/>
              </a:solidFill>
              <a:latin typeface="微软雅黑" panose="020B0503020204020204" pitchFamily="34" charset="-122"/>
              <a:ea typeface="微软雅黑" panose="020B0503020204020204" pitchFamily="34" charset="-122"/>
              <a:sym typeface="创艺简粗黑" pitchFamily="2"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sym typeface="创艺简粗黑" pitchFamily="2" charset="-122"/>
              </a:rPr>
              <a:t>责任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3411509" y="3504102"/>
            <a:ext cx="1107996" cy="923330"/>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企业</a:t>
            </a:r>
            <a:r>
              <a:rPr lang="zh-CN" altLang="en-US" b="1" dirty="0" smtClean="0">
                <a:solidFill>
                  <a:schemeClr val="bg1"/>
                </a:solidFill>
                <a:latin typeface="微软雅黑" panose="020B0503020204020204" pitchFamily="34" charset="-122"/>
                <a:ea typeface="微软雅黑" panose="020B0503020204020204" pitchFamily="34" charset="-122"/>
              </a:rPr>
              <a:t>职工</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自身安</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全</a:t>
            </a:r>
            <a:r>
              <a:rPr lang="zh-CN" altLang="en-US" b="1" dirty="0">
                <a:solidFill>
                  <a:schemeClr val="bg1"/>
                </a:solidFill>
                <a:latin typeface="微软雅黑" panose="020B0503020204020204" pitchFamily="34" charset="-122"/>
                <a:ea typeface="微软雅黑" panose="020B0503020204020204" pitchFamily="34" charset="-122"/>
              </a:rPr>
              <a:t>需要</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5602864" y="3524836"/>
            <a:ext cx="902811" cy="954107"/>
          </a:xfrm>
          <a:prstGeom prst="rect">
            <a:avLst/>
          </a:prstGeom>
        </p:spPr>
        <p:txBody>
          <a:bodyPr wrap="none">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应急</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800" b="1" dirty="0" smtClean="0">
                <a:solidFill>
                  <a:schemeClr val="bg1"/>
                </a:solidFill>
                <a:latin typeface="微软雅黑" panose="020B0503020204020204" pitchFamily="34" charset="-122"/>
                <a:ea typeface="微软雅黑" panose="020B0503020204020204" pitchFamily="34" charset="-122"/>
              </a:rPr>
              <a:t>管理</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9619" b="47255"/>
          <a:stretch>
            <a:fillRect/>
          </a:stretch>
        </p:blipFill>
        <p:spPr>
          <a:xfrm>
            <a:off x="0" y="1037406"/>
            <a:ext cx="12155488" cy="3507046"/>
          </a:xfrm>
          <a:prstGeom prst="rect">
            <a:avLst/>
          </a:prstGeom>
        </p:spPr>
      </p:pic>
      <p:grpSp>
        <p:nvGrpSpPr>
          <p:cNvPr id="10" name="组合 1"/>
          <p:cNvGrpSpPr/>
          <p:nvPr/>
        </p:nvGrpSpPr>
        <p:grpSpPr>
          <a:xfrm>
            <a:off x="1531143" y="3130550"/>
            <a:ext cx="9129713" cy="3727450"/>
            <a:chOff x="2567608" y="1478345"/>
            <a:chExt cx="7056784" cy="2880590"/>
          </a:xfrm>
        </p:grpSpPr>
        <p:sp>
          <p:nvSpPr>
            <p:cNvPr id="11" name="圆角矩形 10"/>
            <p:cNvSpPr/>
            <p:nvPr/>
          </p:nvSpPr>
          <p:spPr>
            <a:xfrm>
              <a:off x="2567608" y="1478345"/>
              <a:ext cx="7056784" cy="2880590"/>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2783569" y="1694267"/>
              <a:ext cx="6624861" cy="2376364"/>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784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、为何要编制应急预案？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296884" y="3909362"/>
            <a:ext cx="7598229" cy="2169825"/>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随着现代化生产的发展，生产规模扩大，生产过程中巨大的能量潜在着危险源，如石油天然气、交通运输、机械加工、危险化学品生产、矿山、水利等行业。尽管我们采取了一系列先进技术和控制手段，但重大特大事故频发。国家、企业、人民群众的经济损失巨大，作业人员的生命无安全保障，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rot="18784567" flipH="1">
            <a:off x="468012" y="1369028"/>
            <a:ext cx="1025341" cy="1026655"/>
            <a:chOff x="661303" y="454074"/>
            <a:chExt cx="2476499" cy="2479675"/>
          </a:xfrm>
          <a:effectLst>
            <a:outerShdw blurRad="50800" dist="38100" dir="2700000" algn="tl" rotWithShape="0">
              <a:prstClr val="black">
                <a:alpha val="40000"/>
              </a:prstClr>
            </a:outerShdw>
          </a:effectLst>
        </p:grpSpPr>
        <p:sp>
          <p:nvSpPr>
            <p:cNvPr id="8"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9"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070C0"/>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2" name="矩形 1"/>
          <p:cNvSpPr/>
          <p:nvPr/>
        </p:nvSpPr>
        <p:spPr>
          <a:xfrm>
            <a:off x="631869" y="1734006"/>
            <a:ext cx="697627" cy="400110"/>
          </a:xfrm>
          <a:prstGeom prst="rect">
            <a:avLst/>
          </a:prstGeom>
        </p:spPr>
        <p:txBody>
          <a:bodyPr wrap="none">
            <a:spAutoFit/>
          </a:bodyPr>
          <a:lstStyle/>
          <a:p>
            <a:pPr marL="342900" indent="-342900" algn="ctr"/>
            <a:r>
              <a:rPr lang="zh-CN" altLang="en-US" sz="2000" b="1" dirty="0">
                <a:solidFill>
                  <a:schemeClr val="bg1"/>
                </a:solidFill>
                <a:latin typeface="微软雅黑" panose="020B0503020204020204" pitchFamily="34" charset="-122"/>
                <a:ea typeface="微软雅黑" panose="020B0503020204020204" pitchFamily="34" charset="-122"/>
              </a:rPr>
              <a:t>国外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rot="18784567" flipH="1">
            <a:off x="10400658" y="1369028"/>
            <a:ext cx="1025341" cy="1026655"/>
            <a:chOff x="661303" y="454074"/>
            <a:chExt cx="2476499" cy="2479675"/>
          </a:xfrm>
          <a:effectLst>
            <a:outerShdw blurRad="50800" dist="38100" dir="2700000" algn="tl" rotWithShape="0">
              <a:prstClr val="black">
                <a:alpha val="40000"/>
              </a:prstClr>
            </a:outerShdw>
          </a:effectLst>
        </p:grpSpPr>
        <p:sp>
          <p:nvSpPr>
            <p:cNvPr id="11"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12"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D1377D"/>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3" name="同侧圆角矩形 12"/>
          <p:cNvSpPr/>
          <p:nvPr/>
        </p:nvSpPr>
        <p:spPr>
          <a:xfrm>
            <a:off x="549125" y="2854652"/>
            <a:ext cx="4961238" cy="525198"/>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同侧圆角矩形 13"/>
          <p:cNvSpPr/>
          <p:nvPr/>
        </p:nvSpPr>
        <p:spPr>
          <a:xfrm>
            <a:off x="549125" y="3720238"/>
            <a:ext cx="4961238" cy="525198"/>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同侧圆角矩形 14"/>
          <p:cNvSpPr/>
          <p:nvPr/>
        </p:nvSpPr>
        <p:spPr>
          <a:xfrm>
            <a:off x="549125" y="4585824"/>
            <a:ext cx="4961238" cy="525198"/>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同侧圆角矩形 15"/>
          <p:cNvSpPr/>
          <p:nvPr/>
        </p:nvSpPr>
        <p:spPr>
          <a:xfrm>
            <a:off x="549125" y="5451409"/>
            <a:ext cx="4961238" cy="525198"/>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a:xfrm>
            <a:off x="549125" y="2936802"/>
            <a:ext cx="4416594"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1976</a:t>
            </a:r>
            <a:r>
              <a:rPr lang="zh-CN" altLang="en-US" dirty="0">
                <a:solidFill>
                  <a:schemeClr val="bg1"/>
                </a:solidFill>
                <a:latin typeface="微软雅黑" panose="020B0503020204020204" pitchFamily="34" charset="-122"/>
                <a:ea typeface="微软雅黑" panose="020B0503020204020204" pitchFamily="34" charset="-122"/>
              </a:rPr>
              <a:t>年意大利塞维索工厂环乙烷泄漏事故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64365" y="3798622"/>
            <a:ext cx="3724096"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1984</a:t>
            </a:r>
            <a:r>
              <a:rPr lang="zh-CN" altLang="en-US" dirty="0">
                <a:solidFill>
                  <a:schemeClr val="bg1"/>
                </a:solidFill>
                <a:latin typeface="微软雅黑" panose="020B0503020204020204" pitchFamily="34" charset="-122"/>
                <a:ea typeface="微软雅黑" panose="020B0503020204020204" pitchFamily="34" charset="-122"/>
              </a:rPr>
              <a:t>年墨西哥石油液化气爆炸事故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564365" y="4663757"/>
            <a:ext cx="4647426"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1984</a:t>
            </a:r>
            <a:r>
              <a:rPr lang="zh-CN" altLang="en-US" dirty="0">
                <a:solidFill>
                  <a:schemeClr val="bg1"/>
                </a:solidFill>
                <a:latin typeface="微软雅黑" panose="020B0503020204020204" pitchFamily="34" charset="-122"/>
                <a:ea typeface="微软雅黑" panose="020B0503020204020204" pitchFamily="34" charset="-122"/>
              </a:rPr>
              <a:t>年印度博帕尔市甲基异氰酸酯泄漏事故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64365" y="5529342"/>
            <a:ext cx="4878259"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1988</a:t>
            </a:r>
            <a:r>
              <a:rPr lang="zh-CN" altLang="en-US" dirty="0">
                <a:solidFill>
                  <a:schemeClr val="bg1"/>
                </a:solidFill>
                <a:latin typeface="微软雅黑" panose="020B0503020204020204" pitchFamily="34" charset="-122"/>
                <a:ea typeface="微软雅黑" panose="020B0503020204020204" pitchFamily="34" charset="-122"/>
              </a:rPr>
              <a:t>年英国北海石油平台天然气泄漏爆炸事故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同侧圆角矩形 20"/>
          <p:cNvSpPr/>
          <p:nvPr/>
        </p:nvSpPr>
        <p:spPr>
          <a:xfrm>
            <a:off x="6644549" y="2854652"/>
            <a:ext cx="4961238" cy="525198"/>
          </a:xfrm>
          <a:prstGeom prst="round2SameRect">
            <a:avLst/>
          </a:prstGeom>
          <a:solidFill>
            <a:srgbClr val="D1377D"/>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同侧圆角矩形 21"/>
          <p:cNvSpPr/>
          <p:nvPr/>
        </p:nvSpPr>
        <p:spPr>
          <a:xfrm>
            <a:off x="6644549" y="3720238"/>
            <a:ext cx="4961238" cy="525198"/>
          </a:xfrm>
          <a:prstGeom prst="round2SameRect">
            <a:avLst/>
          </a:prstGeom>
          <a:solidFill>
            <a:srgbClr val="D1377D"/>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同侧圆角矩形 22"/>
          <p:cNvSpPr/>
          <p:nvPr/>
        </p:nvSpPr>
        <p:spPr>
          <a:xfrm>
            <a:off x="6644549" y="4585824"/>
            <a:ext cx="4961238" cy="525198"/>
          </a:xfrm>
          <a:prstGeom prst="round2SameRect">
            <a:avLst/>
          </a:prstGeom>
          <a:solidFill>
            <a:srgbClr val="D1377D"/>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同侧圆角矩形 23"/>
          <p:cNvSpPr/>
          <p:nvPr/>
        </p:nvSpPr>
        <p:spPr>
          <a:xfrm>
            <a:off x="6644549" y="5451409"/>
            <a:ext cx="4961238" cy="525198"/>
          </a:xfrm>
          <a:prstGeom prst="round2SameRect">
            <a:avLst/>
          </a:prstGeom>
          <a:solidFill>
            <a:srgbClr val="D1377D"/>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矩形 24"/>
          <p:cNvSpPr/>
          <p:nvPr/>
        </p:nvSpPr>
        <p:spPr>
          <a:xfrm>
            <a:off x="6644548" y="2947809"/>
            <a:ext cx="3801041"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2003</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12</a:t>
            </a:r>
            <a:r>
              <a:rPr lang="zh-CN" altLang="en-US" dirty="0">
                <a:solidFill>
                  <a:schemeClr val="bg1"/>
                </a:solidFill>
                <a:latin typeface="微软雅黑" panose="020B0503020204020204" pitchFamily="34" charset="-122"/>
                <a:ea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rPr>
              <a:t>23</a:t>
            </a:r>
            <a:r>
              <a:rPr lang="zh-CN" altLang="en-US" dirty="0">
                <a:solidFill>
                  <a:schemeClr val="bg1"/>
                </a:solidFill>
                <a:latin typeface="微软雅黑" panose="020B0503020204020204" pitchFamily="34" charset="-122"/>
                <a:ea typeface="微软雅黑" panose="020B0503020204020204" pitchFamily="34" charset="-122"/>
              </a:rPr>
              <a:t>日重庆开县井喷事故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644548" y="3817430"/>
            <a:ext cx="5112297"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2004</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rPr>
              <a:t>6</a:t>
            </a:r>
            <a:r>
              <a:rPr lang="zh-CN" altLang="en-US" dirty="0">
                <a:solidFill>
                  <a:schemeClr val="bg1"/>
                </a:solidFill>
                <a:latin typeface="微软雅黑" panose="020B0503020204020204" pitchFamily="34" charset="-122"/>
                <a:ea typeface="微软雅黑" panose="020B0503020204020204" pitchFamily="34" charset="-122"/>
              </a:rPr>
              <a:t>日重庆天原化工厂氯气泄漏爆炸事故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644548" y="4649976"/>
            <a:ext cx="3801041"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2005</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11</a:t>
            </a:r>
            <a:r>
              <a:rPr lang="zh-CN" altLang="en-US" dirty="0">
                <a:solidFill>
                  <a:schemeClr val="bg1"/>
                </a:solidFill>
                <a:latin typeface="微软雅黑" panose="020B0503020204020204" pitchFamily="34" charset="-122"/>
                <a:ea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rPr>
              <a:t>13</a:t>
            </a:r>
            <a:r>
              <a:rPr lang="zh-CN" altLang="en-US" dirty="0">
                <a:solidFill>
                  <a:schemeClr val="bg1"/>
                </a:solidFill>
                <a:latin typeface="微软雅黑" panose="020B0503020204020204" pitchFamily="34" charset="-122"/>
                <a:ea typeface="微软雅黑" panose="020B0503020204020204" pitchFamily="34" charset="-122"/>
              </a:rPr>
              <a:t>日吉林石化爆炸事故</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6644548" y="5534184"/>
            <a:ext cx="3954929"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2013</a:t>
            </a:r>
            <a:r>
              <a:rPr lang="zh-CN" altLang="en-US" dirty="0">
                <a:solidFill>
                  <a:schemeClr val="bg1"/>
                </a:solidFill>
                <a:latin typeface="微软雅黑" panose="020B0503020204020204" pitchFamily="34" charset="-122"/>
                <a:ea typeface="微软雅黑" panose="020B0503020204020204" pitchFamily="34" charset="-122"/>
              </a:rPr>
              <a:t>年中石化青岛石油管道爆炸事故</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10575666" y="1723435"/>
            <a:ext cx="697627" cy="400110"/>
          </a:xfrm>
          <a:prstGeom prst="rect">
            <a:avLst/>
          </a:prstGeom>
        </p:spPr>
        <p:txBody>
          <a:bodyPr wrap="none">
            <a:spAutoFit/>
          </a:bodyPr>
          <a:lstStyle/>
          <a:p>
            <a:pPr marL="342900" indent="-342900" algn="ctr"/>
            <a:r>
              <a:rPr lang="zh-CN" altLang="en-US" sz="2000" b="1" dirty="0">
                <a:solidFill>
                  <a:schemeClr val="bg1"/>
                </a:solidFill>
                <a:latin typeface="微软雅黑" panose="020B0503020204020204" pitchFamily="34" charset="-122"/>
                <a:ea typeface="微软雅黑" panose="020B0503020204020204" pitchFamily="34" charset="-122"/>
              </a:rPr>
              <a:t>国内</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371475" y="1784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、为何要编制应急预案？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7756" b="8148"/>
          <a:stretch>
            <a:fillRect/>
          </a:stretch>
        </p:blipFill>
        <p:spPr>
          <a:xfrm>
            <a:off x="0" y="-25400"/>
            <a:ext cx="12271824" cy="6883400"/>
          </a:xfrm>
          <a:prstGeom prst="rect">
            <a:avLst/>
          </a:prstGeom>
        </p:spPr>
      </p:pic>
      <p:sp>
        <p:nvSpPr>
          <p:cNvPr id="8" name="矩形 7"/>
          <p:cNvSpPr/>
          <p:nvPr/>
        </p:nvSpPr>
        <p:spPr>
          <a:xfrm>
            <a:off x="0" y="-25400"/>
            <a:ext cx="12280900" cy="6883400"/>
          </a:xfrm>
          <a:prstGeom prst="rect">
            <a:avLst/>
          </a:prstGeom>
          <a:gradFill>
            <a:gsLst>
              <a:gs pos="0">
                <a:srgbClr val="0070C0"/>
              </a:gs>
              <a:gs pos="100000">
                <a:srgbClr val="0070C0">
                  <a:alpha val="0"/>
                </a:srgb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2012" y="2422992"/>
            <a:ext cx="5803900" cy="1938992"/>
          </a:xfrm>
          <a:prstGeom prst="rect">
            <a:avLst/>
          </a:prstGeom>
        </p:spPr>
        <p:txBody>
          <a:bodyPr wrap="square">
            <a:spAutoFit/>
          </a:bodyPr>
          <a:lstStyle/>
          <a:p>
            <a:pPr algn="just">
              <a:lnSpc>
                <a:spcPct val="150000"/>
              </a:lnSpc>
              <a:buFont typeface="Wingdings" panose="05000000000000000000" pitchFamily="2" charset="2"/>
              <a:buNone/>
            </a:pPr>
            <a:r>
              <a:rPr lang="zh-CN" altLang="zh-CN" sz="2000" b="1" dirty="0">
                <a:solidFill>
                  <a:schemeClr val="bg1"/>
                </a:solidFill>
                <a:latin typeface="微软雅黑" panose="020B0503020204020204" pitchFamily="34" charset="-122"/>
                <a:ea typeface="微软雅黑" panose="020B0503020204020204" pitchFamily="34" charset="-122"/>
              </a:rPr>
              <a:t>为此，国家不得不下决心加强应急预案的编制工作，不得不加强应急预案的评审工作，不得不加强应急预案的演练工作，不得不加强应急预案的评估工作，不得不加强应急预案的管理工作。</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122803" y="752641"/>
            <a:ext cx="5755482" cy="4867110"/>
            <a:chOff x="-1227025" y="-180320"/>
            <a:chExt cx="7562436" cy="6395157"/>
          </a:xfrm>
        </p:grpSpPr>
        <p:sp>
          <p:nvSpPr>
            <p:cNvPr id="4" name="Freeform 7"/>
            <p:cNvSpPr/>
            <p:nvPr/>
          </p:nvSpPr>
          <p:spPr bwMode="auto">
            <a:xfrm>
              <a:off x="3770765" y="1216680"/>
              <a:ext cx="911562" cy="2454275"/>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5" name="Freeform 8"/>
            <p:cNvSpPr/>
            <p:nvPr/>
          </p:nvSpPr>
          <p:spPr bwMode="auto">
            <a:xfrm>
              <a:off x="4090041" y="1361143"/>
              <a:ext cx="587657" cy="2309813"/>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6" name="Freeform 10"/>
            <p:cNvSpPr/>
            <p:nvPr/>
          </p:nvSpPr>
          <p:spPr bwMode="auto">
            <a:xfrm>
              <a:off x="4649935" y="353080"/>
              <a:ext cx="499739" cy="3317875"/>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7" name="Freeform 11"/>
            <p:cNvSpPr/>
            <p:nvPr/>
          </p:nvSpPr>
          <p:spPr bwMode="auto">
            <a:xfrm>
              <a:off x="4060736" y="3670956"/>
              <a:ext cx="613878" cy="1398588"/>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8" name="Freeform 12"/>
            <p:cNvSpPr/>
            <p:nvPr/>
          </p:nvSpPr>
          <p:spPr bwMode="auto">
            <a:xfrm>
              <a:off x="4060736" y="4002742"/>
              <a:ext cx="871460" cy="10668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9" name="Freeform 16"/>
            <p:cNvSpPr/>
            <p:nvPr/>
          </p:nvSpPr>
          <p:spPr bwMode="auto">
            <a:xfrm>
              <a:off x="2106507" y="2651780"/>
              <a:ext cx="564521" cy="3446463"/>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0" name="Freeform 21"/>
            <p:cNvSpPr/>
            <p:nvPr/>
          </p:nvSpPr>
          <p:spPr bwMode="auto">
            <a:xfrm>
              <a:off x="366673" y="2651780"/>
              <a:ext cx="2304355" cy="3471863"/>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1" name="Freeform 22"/>
            <p:cNvSpPr/>
            <p:nvPr/>
          </p:nvSpPr>
          <p:spPr bwMode="auto">
            <a:xfrm>
              <a:off x="366672" y="1837393"/>
              <a:ext cx="3566043" cy="4286251"/>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2" name="Freeform 25"/>
            <p:cNvSpPr/>
            <p:nvPr/>
          </p:nvSpPr>
          <p:spPr bwMode="auto">
            <a:xfrm>
              <a:off x="-1227025" y="4995637"/>
              <a:ext cx="5490966" cy="1219200"/>
            </a:xfrm>
            <a:custGeom>
              <a:avLst/>
              <a:gdLst>
                <a:gd name="T0" fmla="*/ 517 w 2198"/>
                <a:gd name="T1" fmla="*/ 376 h 474"/>
                <a:gd name="T2" fmla="*/ 0 w 2198"/>
                <a:gd name="T3" fmla="*/ 170 h 474"/>
                <a:gd name="T4" fmla="*/ 1 w 2198"/>
                <a:gd name="T5" fmla="*/ 169 h 474"/>
                <a:gd name="T6" fmla="*/ 1259 w 2198"/>
                <a:gd name="T7" fmla="*/ 426 h 474"/>
                <a:gd name="T8" fmla="*/ 1819 w 2198"/>
                <a:gd name="T9" fmla="*/ 271 h 474"/>
                <a:gd name="T10" fmla="*/ 2197 w 2198"/>
                <a:gd name="T11" fmla="*/ 0 h 474"/>
                <a:gd name="T12" fmla="*/ 2198 w 2198"/>
                <a:gd name="T13" fmla="*/ 0 h 474"/>
                <a:gd name="T14" fmla="*/ 2029 w 2198"/>
                <a:gd name="T15" fmla="*/ 147 h 474"/>
                <a:gd name="T16" fmla="*/ 1819 w 2198"/>
                <a:gd name="T17" fmla="*/ 271 h 474"/>
                <a:gd name="T18" fmla="*/ 1554 w 2198"/>
                <a:gd name="T19" fmla="*/ 370 h 474"/>
                <a:gd name="T20" fmla="*/ 1259 w 2198"/>
                <a:gd name="T21" fmla="*/ 427 h 474"/>
                <a:gd name="T22" fmla="*/ 517 w 2198"/>
                <a:gd name="T23" fmla="*/ 3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8" h="474">
                  <a:moveTo>
                    <a:pt x="517" y="376"/>
                  </a:moveTo>
                  <a:cubicBezTo>
                    <a:pt x="334" y="330"/>
                    <a:pt x="159" y="261"/>
                    <a:pt x="0" y="170"/>
                  </a:cubicBezTo>
                  <a:cubicBezTo>
                    <a:pt x="1" y="169"/>
                    <a:pt x="1" y="169"/>
                    <a:pt x="1" y="169"/>
                  </a:cubicBezTo>
                  <a:cubicBezTo>
                    <a:pt x="368" y="381"/>
                    <a:pt x="826" y="474"/>
                    <a:pt x="1259" y="426"/>
                  </a:cubicBezTo>
                  <a:cubicBezTo>
                    <a:pt x="1460" y="404"/>
                    <a:pt x="1653" y="350"/>
                    <a:pt x="1819" y="271"/>
                  </a:cubicBezTo>
                  <a:cubicBezTo>
                    <a:pt x="1966" y="200"/>
                    <a:pt x="2097" y="107"/>
                    <a:pt x="2197" y="0"/>
                  </a:cubicBezTo>
                  <a:cubicBezTo>
                    <a:pt x="2198" y="0"/>
                    <a:pt x="2198" y="0"/>
                    <a:pt x="2198" y="0"/>
                  </a:cubicBezTo>
                  <a:cubicBezTo>
                    <a:pt x="2148" y="53"/>
                    <a:pt x="2091" y="102"/>
                    <a:pt x="2029" y="147"/>
                  </a:cubicBezTo>
                  <a:cubicBezTo>
                    <a:pt x="1965" y="194"/>
                    <a:pt x="1894" y="236"/>
                    <a:pt x="1819" y="271"/>
                  </a:cubicBezTo>
                  <a:cubicBezTo>
                    <a:pt x="1737" y="311"/>
                    <a:pt x="1648" y="344"/>
                    <a:pt x="1554" y="370"/>
                  </a:cubicBezTo>
                  <a:cubicBezTo>
                    <a:pt x="1460" y="397"/>
                    <a:pt x="1360" y="416"/>
                    <a:pt x="1259" y="427"/>
                  </a:cubicBezTo>
                  <a:cubicBezTo>
                    <a:pt x="1013" y="455"/>
                    <a:pt x="758" y="436"/>
                    <a:pt x="517" y="37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3" name="Freeform 26"/>
            <p:cNvSpPr/>
            <p:nvPr/>
          </p:nvSpPr>
          <p:spPr bwMode="auto">
            <a:xfrm>
              <a:off x="-1227025" y="3928837"/>
              <a:ext cx="6362426" cy="2216150"/>
            </a:xfrm>
            <a:custGeom>
              <a:avLst/>
              <a:gdLst>
                <a:gd name="T0" fmla="*/ 490 w 2547"/>
                <a:gd name="T1" fmla="*/ 780 h 862"/>
                <a:gd name="T2" fmla="*/ 0 w 2547"/>
                <a:gd name="T3" fmla="*/ 585 h 862"/>
                <a:gd name="T4" fmla="*/ 1 w 2547"/>
                <a:gd name="T5" fmla="*/ 584 h 862"/>
                <a:gd name="T6" fmla="*/ 766 w 2547"/>
                <a:gd name="T7" fmla="*/ 829 h 862"/>
                <a:gd name="T8" fmla="*/ 1615 w 2547"/>
                <a:gd name="T9" fmla="*/ 758 h 862"/>
                <a:gd name="T10" fmla="*/ 1971 w 2547"/>
                <a:gd name="T11" fmla="*/ 613 h 862"/>
                <a:gd name="T12" fmla="*/ 2246 w 2547"/>
                <a:gd name="T13" fmla="*/ 423 h 862"/>
                <a:gd name="T14" fmla="*/ 2546 w 2547"/>
                <a:gd name="T15" fmla="*/ 0 h 862"/>
                <a:gd name="T16" fmla="*/ 2547 w 2547"/>
                <a:gd name="T17" fmla="*/ 0 h 862"/>
                <a:gd name="T18" fmla="*/ 2247 w 2547"/>
                <a:gd name="T19" fmla="*/ 424 h 862"/>
                <a:gd name="T20" fmla="*/ 1972 w 2547"/>
                <a:gd name="T21" fmla="*/ 614 h 862"/>
                <a:gd name="T22" fmla="*/ 1616 w 2547"/>
                <a:gd name="T23" fmla="*/ 759 h 862"/>
                <a:gd name="T24" fmla="*/ 766 w 2547"/>
                <a:gd name="T25" fmla="*/ 830 h 862"/>
                <a:gd name="T26" fmla="*/ 490 w 2547"/>
                <a:gd name="T2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7" h="862">
                  <a:moveTo>
                    <a:pt x="490" y="780"/>
                  </a:moveTo>
                  <a:cubicBezTo>
                    <a:pt x="314" y="736"/>
                    <a:pt x="147" y="670"/>
                    <a:pt x="0" y="585"/>
                  </a:cubicBezTo>
                  <a:cubicBezTo>
                    <a:pt x="1" y="584"/>
                    <a:pt x="1" y="584"/>
                    <a:pt x="1" y="584"/>
                  </a:cubicBezTo>
                  <a:cubicBezTo>
                    <a:pt x="222" y="713"/>
                    <a:pt x="487" y="797"/>
                    <a:pt x="766" y="829"/>
                  </a:cubicBezTo>
                  <a:cubicBezTo>
                    <a:pt x="1052" y="861"/>
                    <a:pt x="1346" y="837"/>
                    <a:pt x="1615" y="758"/>
                  </a:cubicBezTo>
                  <a:cubicBezTo>
                    <a:pt x="1743" y="721"/>
                    <a:pt x="1863" y="672"/>
                    <a:pt x="1971" y="613"/>
                  </a:cubicBezTo>
                  <a:cubicBezTo>
                    <a:pt x="2074" y="558"/>
                    <a:pt x="2166" y="494"/>
                    <a:pt x="2246" y="423"/>
                  </a:cubicBezTo>
                  <a:cubicBezTo>
                    <a:pt x="2385" y="300"/>
                    <a:pt x="2489" y="154"/>
                    <a:pt x="2546" y="0"/>
                  </a:cubicBezTo>
                  <a:cubicBezTo>
                    <a:pt x="2547" y="0"/>
                    <a:pt x="2547" y="0"/>
                    <a:pt x="2547" y="0"/>
                  </a:cubicBezTo>
                  <a:cubicBezTo>
                    <a:pt x="2490" y="154"/>
                    <a:pt x="2386" y="301"/>
                    <a:pt x="2247" y="424"/>
                  </a:cubicBezTo>
                  <a:cubicBezTo>
                    <a:pt x="2167" y="494"/>
                    <a:pt x="2074" y="558"/>
                    <a:pt x="1972" y="614"/>
                  </a:cubicBezTo>
                  <a:cubicBezTo>
                    <a:pt x="1863" y="673"/>
                    <a:pt x="1744" y="722"/>
                    <a:pt x="1616" y="759"/>
                  </a:cubicBezTo>
                  <a:cubicBezTo>
                    <a:pt x="1346" y="838"/>
                    <a:pt x="1052" y="862"/>
                    <a:pt x="766" y="830"/>
                  </a:cubicBezTo>
                  <a:cubicBezTo>
                    <a:pt x="672" y="819"/>
                    <a:pt x="580" y="803"/>
                    <a:pt x="490" y="78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4" name="Freeform 27"/>
            <p:cNvSpPr/>
            <p:nvPr/>
          </p:nvSpPr>
          <p:spPr bwMode="auto">
            <a:xfrm>
              <a:off x="-1227024" y="2577874"/>
              <a:ext cx="4101258" cy="2873375"/>
            </a:xfrm>
            <a:custGeom>
              <a:avLst/>
              <a:gdLst>
                <a:gd name="T0" fmla="*/ 11 w 1642"/>
                <a:gd name="T1" fmla="*/ 1116 h 1118"/>
                <a:gd name="T2" fmla="*/ 0 w 1642"/>
                <a:gd name="T3" fmla="*/ 1111 h 1118"/>
                <a:gd name="T4" fmla="*/ 1 w 1642"/>
                <a:gd name="T5" fmla="*/ 1110 h 1118"/>
                <a:gd name="T6" fmla="*/ 50 w 1642"/>
                <a:gd name="T7" fmla="*/ 1112 h 1118"/>
                <a:gd name="T8" fmla="*/ 154 w 1642"/>
                <a:gd name="T9" fmla="*/ 1062 h 1118"/>
                <a:gd name="T10" fmla="*/ 326 w 1642"/>
                <a:gd name="T11" fmla="*/ 949 h 1118"/>
                <a:gd name="T12" fmla="*/ 565 w 1642"/>
                <a:gd name="T13" fmla="*/ 776 h 1118"/>
                <a:gd name="T14" fmla="*/ 790 w 1642"/>
                <a:gd name="T15" fmla="*/ 607 h 1118"/>
                <a:gd name="T16" fmla="*/ 1148 w 1642"/>
                <a:gd name="T17" fmla="*/ 341 h 1118"/>
                <a:gd name="T18" fmla="*/ 1419 w 1642"/>
                <a:gd name="T19" fmla="*/ 147 h 1118"/>
                <a:gd name="T20" fmla="*/ 1642 w 1642"/>
                <a:gd name="T21" fmla="*/ 0 h 1118"/>
                <a:gd name="T22" fmla="*/ 1642 w 1642"/>
                <a:gd name="T23" fmla="*/ 1 h 1118"/>
                <a:gd name="T24" fmla="*/ 1419 w 1642"/>
                <a:gd name="T25" fmla="*/ 147 h 1118"/>
                <a:gd name="T26" fmla="*/ 1148 w 1642"/>
                <a:gd name="T27" fmla="*/ 341 h 1118"/>
                <a:gd name="T28" fmla="*/ 791 w 1642"/>
                <a:gd name="T29" fmla="*/ 608 h 1118"/>
                <a:gd name="T30" fmla="*/ 565 w 1642"/>
                <a:gd name="T31" fmla="*/ 776 h 1118"/>
                <a:gd name="T32" fmla="*/ 326 w 1642"/>
                <a:gd name="T33" fmla="*/ 950 h 1118"/>
                <a:gd name="T34" fmla="*/ 154 w 1642"/>
                <a:gd name="T35" fmla="*/ 1062 h 1118"/>
                <a:gd name="T36" fmla="*/ 50 w 1642"/>
                <a:gd name="T37" fmla="*/ 1113 h 1118"/>
                <a:gd name="T38" fmla="*/ 11 w 1642"/>
                <a:gd name="T39" fmla="*/ 111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1118">
                  <a:moveTo>
                    <a:pt x="11" y="1116"/>
                  </a:moveTo>
                  <a:cubicBezTo>
                    <a:pt x="6" y="1115"/>
                    <a:pt x="3" y="1113"/>
                    <a:pt x="0" y="1111"/>
                  </a:cubicBezTo>
                  <a:cubicBezTo>
                    <a:pt x="1" y="1110"/>
                    <a:pt x="1" y="1110"/>
                    <a:pt x="1" y="1110"/>
                  </a:cubicBezTo>
                  <a:cubicBezTo>
                    <a:pt x="10" y="1118"/>
                    <a:pt x="27" y="1118"/>
                    <a:pt x="50" y="1112"/>
                  </a:cubicBezTo>
                  <a:cubicBezTo>
                    <a:pt x="75" y="1104"/>
                    <a:pt x="108" y="1088"/>
                    <a:pt x="154" y="1062"/>
                  </a:cubicBezTo>
                  <a:cubicBezTo>
                    <a:pt x="200" y="1034"/>
                    <a:pt x="257" y="997"/>
                    <a:pt x="326" y="949"/>
                  </a:cubicBezTo>
                  <a:cubicBezTo>
                    <a:pt x="395" y="901"/>
                    <a:pt x="469" y="847"/>
                    <a:pt x="565" y="776"/>
                  </a:cubicBezTo>
                  <a:cubicBezTo>
                    <a:pt x="638" y="721"/>
                    <a:pt x="712" y="666"/>
                    <a:pt x="790" y="607"/>
                  </a:cubicBezTo>
                  <a:cubicBezTo>
                    <a:pt x="907" y="519"/>
                    <a:pt x="1027" y="429"/>
                    <a:pt x="1148" y="341"/>
                  </a:cubicBezTo>
                  <a:cubicBezTo>
                    <a:pt x="1248" y="267"/>
                    <a:pt x="1337" y="204"/>
                    <a:pt x="1419" y="147"/>
                  </a:cubicBezTo>
                  <a:cubicBezTo>
                    <a:pt x="1502" y="89"/>
                    <a:pt x="1575" y="41"/>
                    <a:pt x="1642" y="0"/>
                  </a:cubicBezTo>
                  <a:cubicBezTo>
                    <a:pt x="1642" y="1"/>
                    <a:pt x="1642" y="1"/>
                    <a:pt x="1642" y="1"/>
                  </a:cubicBezTo>
                  <a:cubicBezTo>
                    <a:pt x="1576" y="42"/>
                    <a:pt x="1503" y="90"/>
                    <a:pt x="1419" y="147"/>
                  </a:cubicBezTo>
                  <a:cubicBezTo>
                    <a:pt x="1337" y="204"/>
                    <a:pt x="1249" y="268"/>
                    <a:pt x="1148" y="341"/>
                  </a:cubicBezTo>
                  <a:cubicBezTo>
                    <a:pt x="1028" y="429"/>
                    <a:pt x="907" y="520"/>
                    <a:pt x="791" y="608"/>
                  </a:cubicBezTo>
                  <a:cubicBezTo>
                    <a:pt x="713" y="666"/>
                    <a:pt x="639" y="722"/>
                    <a:pt x="565" y="776"/>
                  </a:cubicBezTo>
                  <a:cubicBezTo>
                    <a:pt x="469" y="848"/>
                    <a:pt x="396" y="901"/>
                    <a:pt x="326" y="950"/>
                  </a:cubicBezTo>
                  <a:cubicBezTo>
                    <a:pt x="257" y="998"/>
                    <a:pt x="201" y="1035"/>
                    <a:pt x="154" y="1062"/>
                  </a:cubicBezTo>
                  <a:cubicBezTo>
                    <a:pt x="108" y="1089"/>
                    <a:pt x="76" y="1105"/>
                    <a:pt x="50" y="1113"/>
                  </a:cubicBezTo>
                  <a:cubicBezTo>
                    <a:pt x="34" y="1117"/>
                    <a:pt x="20" y="1118"/>
                    <a:pt x="11" y="11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5" name="Freeform 31"/>
            <p:cNvSpPr/>
            <p:nvPr/>
          </p:nvSpPr>
          <p:spPr bwMode="auto">
            <a:xfrm>
              <a:off x="4557391" y="-933"/>
              <a:ext cx="771203" cy="344488"/>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6" name="Freeform 32"/>
            <p:cNvSpPr/>
            <p:nvPr/>
          </p:nvSpPr>
          <p:spPr bwMode="auto">
            <a:xfrm>
              <a:off x="4387727" y="-29507"/>
              <a:ext cx="940867" cy="509588"/>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7" name="Freeform 35"/>
            <p:cNvSpPr/>
            <p:nvPr/>
          </p:nvSpPr>
          <p:spPr bwMode="auto">
            <a:xfrm>
              <a:off x="4046854" y="14943"/>
              <a:ext cx="1281740" cy="1046163"/>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8" name="Freeform 37"/>
            <p:cNvSpPr/>
            <p:nvPr/>
          </p:nvSpPr>
          <p:spPr bwMode="auto">
            <a:xfrm>
              <a:off x="2671028" y="56218"/>
              <a:ext cx="2657566" cy="259556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9" name="Freeform 38"/>
            <p:cNvSpPr/>
            <p:nvPr/>
          </p:nvSpPr>
          <p:spPr bwMode="auto">
            <a:xfrm>
              <a:off x="3932715" y="56218"/>
              <a:ext cx="1395878" cy="1782763"/>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0" name="Freeform 39"/>
            <p:cNvSpPr/>
            <p:nvPr/>
          </p:nvSpPr>
          <p:spPr bwMode="auto">
            <a:xfrm>
              <a:off x="4764073" y="56219"/>
              <a:ext cx="564521" cy="549275"/>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1" name="Freeform 44"/>
            <p:cNvSpPr/>
            <p:nvPr/>
          </p:nvSpPr>
          <p:spPr bwMode="auto">
            <a:xfrm>
              <a:off x="5328593" y="56218"/>
              <a:ext cx="555266" cy="346075"/>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2" name="Freeform 45"/>
            <p:cNvSpPr/>
            <p:nvPr/>
          </p:nvSpPr>
          <p:spPr bwMode="auto">
            <a:xfrm>
              <a:off x="4557391" y="-34270"/>
              <a:ext cx="1326469" cy="436563"/>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3" name="Freeform 46"/>
            <p:cNvSpPr/>
            <p:nvPr/>
          </p:nvSpPr>
          <p:spPr bwMode="auto">
            <a:xfrm>
              <a:off x="4387727" y="-50145"/>
              <a:ext cx="1496134" cy="530225"/>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4" name="Freeform 47"/>
            <p:cNvSpPr/>
            <p:nvPr/>
          </p:nvSpPr>
          <p:spPr bwMode="auto">
            <a:xfrm>
              <a:off x="2106507" y="402292"/>
              <a:ext cx="3886863" cy="5697538"/>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5" name="Freeform 48"/>
            <p:cNvSpPr/>
            <p:nvPr/>
          </p:nvSpPr>
          <p:spPr bwMode="auto">
            <a:xfrm>
              <a:off x="4060736" y="402293"/>
              <a:ext cx="2029806" cy="4667251"/>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6" name="Freeform 49"/>
            <p:cNvSpPr/>
            <p:nvPr/>
          </p:nvSpPr>
          <p:spPr bwMode="auto">
            <a:xfrm>
              <a:off x="4674614" y="402292"/>
              <a:ext cx="1443692" cy="3271838"/>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7" name="Freeform 52"/>
            <p:cNvSpPr/>
            <p:nvPr/>
          </p:nvSpPr>
          <p:spPr bwMode="auto">
            <a:xfrm>
              <a:off x="4046854" y="-46969"/>
              <a:ext cx="1837006" cy="1108075"/>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8" name="Freeform 53"/>
            <p:cNvSpPr/>
            <p:nvPr/>
          </p:nvSpPr>
          <p:spPr bwMode="auto">
            <a:xfrm>
              <a:off x="4929110" y="402292"/>
              <a:ext cx="1166059" cy="3603626"/>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9" name="Freeform 54"/>
            <p:cNvSpPr/>
            <p:nvPr/>
          </p:nvSpPr>
          <p:spPr bwMode="auto">
            <a:xfrm>
              <a:off x="4649935" y="173692"/>
              <a:ext cx="1275570" cy="22860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0" name="Freeform 55"/>
            <p:cNvSpPr/>
            <p:nvPr/>
          </p:nvSpPr>
          <p:spPr bwMode="auto">
            <a:xfrm>
              <a:off x="2671028" y="402292"/>
              <a:ext cx="3212832" cy="2249488"/>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1" name="Freeform 56"/>
            <p:cNvSpPr/>
            <p:nvPr/>
          </p:nvSpPr>
          <p:spPr bwMode="auto">
            <a:xfrm>
              <a:off x="3932715" y="402292"/>
              <a:ext cx="1951144" cy="1436688"/>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2" name="Freeform 57"/>
            <p:cNvSpPr/>
            <p:nvPr/>
          </p:nvSpPr>
          <p:spPr bwMode="auto">
            <a:xfrm>
              <a:off x="4764075" y="189568"/>
              <a:ext cx="1119786" cy="415925"/>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3" name="Freeform 61"/>
            <p:cNvSpPr/>
            <p:nvPr/>
          </p:nvSpPr>
          <p:spPr bwMode="auto">
            <a:xfrm>
              <a:off x="5883859" y="402293"/>
              <a:ext cx="223650" cy="925513"/>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4" name="Freeform 62"/>
            <p:cNvSpPr/>
            <p:nvPr/>
          </p:nvSpPr>
          <p:spPr bwMode="auto">
            <a:xfrm>
              <a:off x="5328595" y="35580"/>
              <a:ext cx="777372" cy="1292225"/>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5" name="Freeform 63"/>
            <p:cNvSpPr/>
            <p:nvPr/>
          </p:nvSpPr>
          <p:spPr bwMode="auto">
            <a:xfrm>
              <a:off x="4557391" y="-142220"/>
              <a:ext cx="1548575" cy="1470025"/>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6" name="Freeform 64"/>
            <p:cNvSpPr/>
            <p:nvPr/>
          </p:nvSpPr>
          <p:spPr bwMode="auto">
            <a:xfrm>
              <a:off x="4387727" y="-180320"/>
              <a:ext cx="1718241" cy="1508125"/>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7" name="Freeform 65"/>
            <p:cNvSpPr/>
            <p:nvPr/>
          </p:nvSpPr>
          <p:spPr bwMode="auto">
            <a:xfrm>
              <a:off x="366673" y="1327804"/>
              <a:ext cx="5726955" cy="4816476"/>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8" name="Freeform 66"/>
            <p:cNvSpPr/>
            <p:nvPr/>
          </p:nvSpPr>
          <p:spPr bwMode="auto">
            <a:xfrm>
              <a:off x="2106507" y="1327804"/>
              <a:ext cx="3987120" cy="4770438"/>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9" name="Freeform 67"/>
            <p:cNvSpPr/>
            <p:nvPr/>
          </p:nvSpPr>
          <p:spPr bwMode="auto">
            <a:xfrm>
              <a:off x="4060736" y="1327804"/>
              <a:ext cx="2032892" cy="3741738"/>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0" name="Freeform 68"/>
            <p:cNvSpPr/>
            <p:nvPr/>
          </p:nvSpPr>
          <p:spPr bwMode="auto">
            <a:xfrm>
              <a:off x="4674613" y="1327805"/>
              <a:ext cx="1419014" cy="2346325"/>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1" name="Freeform 69"/>
            <p:cNvSpPr/>
            <p:nvPr/>
          </p:nvSpPr>
          <p:spPr bwMode="auto">
            <a:xfrm>
              <a:off x="4929110" y="1327805"/>
              <a:ext cx="1164517" cy="2674938"/>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2" name="Freeform 70"/>
            <p:cNvSpPr/>
            <p:nvPr/>
          </p:nvSpPr>
          <p:spPr bwMode="auto">
            <a:xfrm>
              <a:off x="4649935" y="353080"/>
              <a:ext cx="1443692" cy="974725"/>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3" name="Freeform 71"/>
            <p:cNvSpPr/>
            <p:nvPr/>
          </p:nvSpPr>
          <p:spPr bwMode="auto">
            <a:xfrm>
              <a:off x="2671028" y="1327805"/>
              <a:ext cx="3422600" cy="1325563"/>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4" name="Freeform 72"/>
            <p:cNvSpPr/>
            <p:nvPr/>
          </p:nvSpPr>
          <p:spPr bwMode="auto">
            <a:xfrm>
              <a:off x="3932716" y="1103968"/>
              <a:ext cx="2170166" cy="735013"/>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5" name="Freeform 73"/>
            <p:cNvSpPr/>
            <p:nvPr/>
          </p:nvSpPr>
          <p:spPr bwMode="auto">
            <a:xfrm>
              <a:off x="4762530" y="235604"/>
              <a:ext cx="1340351" cy="109220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grpSp>
          <p:nvGrpSpPr>
            <p:cNvPr id="46" name="组合 45"/>
            <p:cNvGrpSpPr/>
            <p:nvPr/>
          </p:nvGrpSpPr>
          <p:grpSpPr>
            <a:xfrm>
              <a:off x="4418550" y="3396538"/>
              <a:ext cx="489738" cy="504056"/>
              <a:chOff x="1827622" y="1343919"/>
              <a:chExt cx="2304000" cy="2304000"/>
            </a:xfrm>
          </p:grpSpPr>
          <p:sp>
            <p:nvSpPr>
              <p:cNvPr id="47" name="椭圆 46"/>
              <p:cNvSpPr/>
              <p:nvPr/>
            </p:nvSpPr>
            <p:spPr>
              <a:xfrm>
                <a:off x="1827622" y="1343919"/>
                <a:ext cx="2304000" cy="2304000"/>
              </a:xfrm>
              <a:prstGeom prst="ellipse">
                <a:avLst/>
              </a:prstGeom>
              <a:gradFill>
                <a:gsLst>
                  <a:gs pos="100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8" name="椭圆 47"/>
              <p:cNvSpPr/>
              <p:nvPr/>
            </p:nvSpPr>
            <p:spPr>
              <a:xfrm>
                <a:off x="1877482" y="1393780"/>
                <a:ext cx="2204284" cy="2204283"/>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9" name="同心圆 48"/>
            <p:cNvSpPr/>
            <p:nvPr/>
          </p:nvSpPr>
          <p:spPr>
            <a:xfrm>
              <a:off x="4011174" y="1832739"/>
              <a:ext cx="338106" cy="347990"/>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0" name="同心圆 49"/>
            <p:cNvSpPr/>
            <p:nvPr/>
          </p:nvSpPr>
          <p:spPr>
            <a:xfrm>
              <a:off x="5024726" y="166990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4590694" y="287993"/>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2" name="同心圆 51"/>
            <p:cNvSpPr/>
            <p:nvPr/>
          </p:nvSpPr>
          <p:spPr>
            <a:xfrm>
              <a:off x="5479286" y="57374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3" name="同心圆 52"/>
            <p:cNvSpPr/>
            <p:nvPr/>
          </p:nvSpPr>
          <p:spPr>
            <a:xfrm>
              <a:off x="4864613" y="390937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4" name="同心圆 53"/>
            <p:cNvSpPr/>
            <p:nvPr/>
          </p:nvSpPr>
          <p:spPr>
            <a:xfrm>
              <a:off x="2062689" y="5975502"/>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sp>
          <p:nvSpPr>
            <p:cNvPr id="55" name="同心圆 54"/>
            <p:cNvSpPr/>
            <p:nvPr/>
          </p:nvSpPr>
          <p:spPr>
            <a:xfrm>
              <a:off x="292008" y="603186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grpSp>
          <p:nvGrpSpPr>
            <p:cNvPr id="56" name="组合 55"/>
            <p:cNvGrpSpPr/>
            <p:nvPr/>
          </p:nvGrpSpPr>
          <p:grpSpPr>
            <a:xfrm>
              <a:off x="5845673" y="1022981"/>
              <a:ext cx="489738" cy="504056"/>
              <a:chOff x="1827622" y="1343919"/>
              <a:chExt cx="2304000" cy="2304000"/>
            </a:xfrm>
          </p:grpSpPr>
          <p:sp>
            <p:nvSpPr>
              <p:cNvPr id="57" name="椭圆 56"/>
              <p:cNvSpPr/>
              <p:nvPr/>
            </p:nvSpPr>
            <p:spPr>
              <a:xfrm>
                <a:off x="1827622" y="1343919"/>
                <a:ext cx="2304000" cy="2304000"/>
              </a:xfrm>
              <a:prstGeom prst="ellipse">
                <a:avLst/>
              </a:prstGeom>
              <a:gradFill>
                <a:gsLst>
                  <a:gs pos="96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58" name="椭圆 57"/>
              <p:cNvSpPr/>
              <p:nvPr/>
            </p:nvSpPr>
            <p:spPr>
              <a:xfrm>
                <a:off x="1877481" y="1393778"/>
                <a:ext cx="2204282" cy="2204282"/>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59" name="组合 58"/>
            <p:cNvGrpSpPr/>
            <p:nvPr/>
          </p:nvGrpSpPr>
          <p:grpSpPr>
            <a:xfrm>
              <a:off x="5234418" y="2747006"/>
              <a:ext cx="489738" cy="50405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2" name="组合 61"/>
            <p:cNvGrpSpPr/>
            <p:nvPr/>
          </p:nvGrpSpPr>
          <p:grpSpPr>
            <a:xfrm>
              <a:off x="4245363" y="4375011"/>
              <a:ext cx="489738" cy="50405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5" name="组合 64"/>
            <p:cNvGrpSpPr/>
            <p:nvPr/>
          </p:nvGrpSpPr>
          <p:grpSpPr>
            <a:xfrm>
              <a:off x="3619231" y="826746"/>
              <a:ext cx="724889" cy="746082"/>
              <a:chOff x="1827622" y="1343919"/>
              <a:chExt cx="2304000" cy="2304000"/>
            </a:xfrm>
          </p:grpSpPr>
          <p:sp>
            <p:nvSpPr>
              <p:cNvPr id="66" name="椭圆 6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8" name="组合 67"/>
            <p:cNvGrpSpPr/>
            <p:nvPr/>
          </p:nvGrpSpPr>
          <p:grpSpPr>
            <a:xfrm>
              <a:off x="371572" y="226876"/>
              <a:ext cx="4487063" cy="4618247"/>
              <a:chOff x="1479136" y="1653962"/>
              <a:chExt cx="2585737" cy="2661334"/>
            </a:xfrm>
          </p:grpSpPr>
          <p:grpSp>
            <p:nvGrpSpPr>
              <p:cNvPr id="69" name="组合 68"/>
              <p:cNvGrpSpPr/>
              <p:nvPr/>
            </p:nvGrpSpPr>
            <p:grpSpPr>
              <a:xfrm>
                <a:off x="1479136" y="1653962"/>
                <a:ext cx="2585737" cy="2661334"/>
                <a:chOff x="1827622" y="1343920"/>
                <a:chExt cx="2304000" cy="2304001"/>
              </a:xfrm>
            </p:grpSpPr>
            <p:sp>
              <p:nvSpPr>
                <p:cNvPr id="71" name="椭圆 70"/>
                <p:cNvSpPr/>
                <p:nvPr/>
              </p:nvSpPr>
              <p:spPr>
                <a:xfrm>
                  <a:off x="1827622" y="1343920"/>
                  <a:ext cx="2304000" cy="2304001"/>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椭圆 7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70" name="椭圆 69"/>
              <p:cNvSpPr/>
              <p:nvPr/>
            </p:nvSpPr>
            <p:spPr>
              <a:xfrm>
                <a:off x="1618351" y="1839502"/>
                <a:ext cx="2311975" cy="2283213"/>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grpSp>
      <p:sp>
        <p:nvSpPr>
          <p:cNvPr id="74" name="文本框 73"/>
          <p:cNvSpPr txBox="1"/>
          <p:nvPr/>
        </p:nvSpPr>
        <p:spPr>
          <a:xfrm>
            <a:off x="2184954" y="1424999"/>
            <a:ext cx="1532330" cy="2646878"/>
          </a:xfrm>
          <a:prstGeom prst="rect">
            <a:avLst/>
          </a:prstGeom>
          <a:noFill/>
        </p:spPr>
        <p:txBody>
          <a:bodyPr wrap="square" rtlCol="0">
            <a:spAutoFit/>
          </a:bodyPr>
          <a:lstStyle/>
          <a:p>
            <a:pPr algn="ctr"/>
            <a:r>
              <a:rPr lang="en-US" altLang="zh-CN" sz="16600" b="1" dirty="0" smtClean="0">
                <a:solidFill>
                  <a:schemeClr val="bg1"/>
                </a:solidFill>
                <a:latin typeface="Arial" panose="020B0604020202020204" pitchFamily="34" charset="0"/>
                <a:cs typeface="Arial" panose="020B0604020202020204" pitchFamily="34" charset="0"/>
              </a:rPr>
              <a:t>2</a:t>
            </a:r>
            <a:endParaRPr lang="zh-CN" altLang="en-US" sz="16600" b="1" dirty="0">
              <a:solidFill>
                <a:schemeClr val="bg1"/>
              </a:solidFill>
              <a:latin typeface="Arial" panose="020B0604020202020204" pitchFamily="34" charset="0"/>
              <a:cs typeface="Arial" panose="020B0604020202020204" pitchFamily="34" charset="0"/>
            </a:endParaRPr>
          </a:p>
        </p:txBody>
      </p:sp>
      <p:sp>
        <p:nvSpPr>
          <p:cNvPr id="2" name="矩形 1"/>
          <p:cNvSpPr/>
          <p:nvPr/>
        </p:nvSpPr>
        <p:spPr>
          <a:xfrm>
            <a:off x="5867986" y="2815673"/>
            <a:ext cx="5724645" cy="830997"/>
          </a:xfrm>
          <a:prstGeom prst="rect">
            <a:avLst/>
          </a:prstGeom>
        </p:spPr>
        <p:txBody>
          <a:bodyPr wrap="none">
            <a:spAutoFit/>
          </a:bodyPr>
          <a:lstStyle/>
          <a:p>
            <a:pPr marL="342900" indent="-342900" algn="ctr"/>
            <a:r>
              <a:rPr lang="zh-CN" altLang="zh-CN" sz="4800" b="1" dirty="0">
                <a:solidFill>
                  <a:schemeClr val="tx1">
                    <a:lumMod val="85000"/>
                    <a:lumOff val="15000"/>
                  </a:schemeClr>
                </a:solidFill>
                <a:latin typeface="微软雅黑" panose="020B0503020204020204" pitchFamily="34" charset="-122"/>
                <a:ea typeface="微软雅黑" panose="020B0503020204020204" pitchFamily="34" charset="-122"/>
              </a:rPr>
              <a:t>应急预案的编制方法</a:t>
            </a:r>
            <a:endParaRPr lang="zh-CN" altLang="zh-CN"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4446563" y="1936847"/>
            <a:ext cx="3225850" cy="3320161"/>
            <a:chOff x="4381450" y="1854831"/>
            <a:chExt cx="3414933" cy="3514772"/>
          </a:xfrm>
        </p:grpSpPr>
        <p:sp>
          <p:nvSpPr>
            <p:cNvPr id="46" name="椭圆 45"/>
            <p:cNvSpPr/>
            <p:nvPr/>
          </p:nvSpPr>
          <p:spPr>
            <a:xfrm>
              <a:off x="4381450" y="1854831"/>
              <a:ext cx="3414933" cy="3514772"/>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7" name="椭圆 46"/>
            <p:cNvSpPr/>
            <p:nvPr/>
          </p:nvSpPr>
          <p:spPr>
            <a:xfrm>
              <a:off x="4455350" y="1930890"/>
              <a:ext cx="3267133" cy="3362650"/>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80987"/>
            <a:ext cx="508664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、应急预案编制的要求</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860164" y="2458842"/>
            <a:ext cx="2398648" cy="2323854"/>
            <a:chOff x="4789552" y="2494355"/>
            <a:chExt cx="2715928" cy="2631241"/>
          </a:xfrm>
        </p:grpSpPr>
        <p:grpSp>
          <p:nvGrpSpPr>
            <p:cNvPr id="9" name="Group 6"/>
            <p:cNvGrpSpPr/>
            <p:nvPr/>
          </p:nvGrpSpPr>
          <p:grpSpPr>
            <a:xfrm>
              <a:off x="5222870" y="2847881"/>
              <a:ext cx="1834399" cy="2277715"/>
              <a:chOff x="5066448" y="3037148"/>
              <a:chExt cx="1834398" cy="2277715"/>
            </a:xfrm>
            <a:solidFill>
              <a:schemeClr val="tx1">
                <a:lumMod val="75000"/>
                <a:lumOff val="25000"/>
              </a:schemeClr>
            </a:solidFill>
          </p:grpSpPr>
          <p:sp>
            <p:nvSpPr>
              <p:cNvPr id="10" name="Freeform 132"/>
              <p:cNvSpPr/>
              <p:nvPr/>
            </p:nvSpPr>
            <p:spPr bwMode="auto">
              <a:xfrm>
                <a:off x="6559444" y="4713587"/>
                <a:ext cx="25478" cy="295542"/>
              </a:xfrm>
              <a:custGeom>
                <a:avLst/>
                <a:gdLst>
                  <a:gd name="T0" fmla="*/ 10 w 10"/>
                  <a:gd name="T1" fmla="*/ 4 h 116"/>
                  <a:gd name="T2" fmla="*/ 10 w 10"/>
                  <a:gd name="T3" fmla="*/ 4 h 116"/>
                  <a:gd name="T4" fmla="*/ 4 w 10"/>
                  <a:gd name="T5" fmla="*/ 2 h 116"/>
                  <a:gd name="T6" fmla="*/ 0 w 10"/>
                  <a:gd name="T7" fmla="*/ 0 h 116"/>
                  <a:gd name="T8" fmla="*/ 0 w 10"/>
                  <a:gd name="T9" fmla="*/ 116 h 116"/>
                  <a:gd name="T10" fmla="*/ 0 w 10"/>
                  <a:gd name="T11" fmla="*/ 116 h 116"/>
                  <a:gd name="T12" fmla="*/ 4 w 10"/>
                  <a:gd name="T13" fmla="*/ 114 h 116"/>
                  <a:gd name="T14" fmla="*/ 10 w 10"/>
                  <a:gd name="T15" fmla="*/ 112 h 116"/>
                  <a:gd name="T16" fmla="*/ 10 w 10"/>
                  <a:gd name="T17"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6">
                    <a:moveTo>
                      <a:pt x="10" y="4"/>
                    </a:moveTo>
                    <a:lnTo>
                      <a:pt x="10" y="4"/>
                    </a:lnTo>
                    <a:lnTo>
                      <a:pt x="4" y="2"/>
                    </a:lnTo>
                    <a:lnTo>
                      <a:pt x="0" y="0"/>
                    </a:lnTo>
                    <a:lnTo>
                      <a:pt x="0" y="116"/>
                    </a:lnTo>
                    <a:lnTo>
                      <a:pt x="0" y="116"/>
                    </a:lnTo>
                    <a:lnTo>
                      <a:pt x="4" y="114"/>
                    </a:lnTo>
                    <a:lnTo>
                      <a:pt x="10" y="112"/>
                    </a:lnTo>
                    <a:lnTo>
                      <a:pt x="1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1" name="Freeform 133"/>
              <p:cNvSpPr/>
              <p:nvPr/>
            </p:nvSpPr>
            <p:spPr bwMode="auto">
              <a:xfrm>
                <a:off x="5397659" y="4718682"/>
                <a:ext cx="30573" cy="285351"/>
              </a:xfrm>
              <a:custGeom>
                <a:avLst/>
                <a:gdLst>
                  <a:gd name="T0" fmla="*/ 0 w 12"/>
                  <a:gd name="T1" fmla="*/ 4 h 112"/>
                  <a:gd name="T2" fmla="*/ 0 w 12"/>
                  <a:gd name="T3" fmla="*/ 104 h 112"/>
                  <a:gd name="T4" fmla="*/ 0 w 12"/>
                  <a:gd name="T5" fmla="*/ 104 h 112"/>
                  <a:gd name="T6" fmla="*/ 6 w 12"/>
                  <a:gd name="T7" fmla="*/ 108 h 112"/>
                  <a:gd name="T8" fmla="*/ 12 w 12"/>
                  <a:gd name="T9" fmla="*/ 112 h 112"/>
                  <a:gd name="T10" fmla="*/ 12 w 12"/>
                  <a:gd name="T11" fmla="*/ 0 h 112"/>
                  <a:gd name="T12" fmla="*/ 12 w 12"/>
                  <a:gd name="T13" fmla="*/ 0 h 112"/>
                  <a:gd name="T14" fmla="*/ 6 w 12"/>
                  <a:gd name="T15" fmla="*/ 4 h 112"/>
                  <a:gd name="T16" fmla="*/ 0 w 12"/>
                  <a:gd name="T17"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2">
                    <a:moveTo>
                      <a:pt x="0" y="4"/>
                    </a:moveTo>
                    <a:lnTo>
                      <a:pt x="0" y="104"/>
                    </a:lnTo>
                    <a:lnTo>
                      <a:pt x="0" y="104"/>
                    </a:lnTo>
                    <a:lnTo>
                      <a:pt x="6" y="108"/>
                    </a:lnTo>
                    <a:lnTo>
                      <a:pt x="12" y="112"/>
                    </a:lnTo>
                    <a:lnTo>
                      <a:pt x="12" y="0"/>
                    </a:lnTo>
                    <a:lnTo>
                      <a:pt x="12" y="0"/>
                    </a:lnTo>
                    <a:lnTo>
                      <a:pt x="6"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2" name="Freeform 134"/>
              <p:cNvSpPr/>
              <p:nvPr/>
            </p:nvSpPr>
            <p:spPr bwMode="auto">
              <a:xfrm>
                <a:off x="5397659" y="4718682"/>
                <a:ext cx="30573" cy="285351"/>
              </a:xfrm>
              <a:custGeom>
                <a:avLst/>
                <a:gdLst>
                  <a:gd name="T0" fmla="*/ 0 w 12"/>
                  <a:gd name="T1" fmla="*/ 4 h 112"/>
                  <a:gd name="T2" fmla="*/ 0 w 12"/>
                  <a:gd name="T3" fmla="*/ 104 h 112"/>
                  <a:gd name="T4" fmla="*/ 0 w 12"/>
                  <a:gd name="T5" fmla="*/ 104 h 112"/>
                  <a:gd name="T6" fmla="*/ 6 w 12"/>
                  <a:gd name="T7" fmla="*/ 108 h 112"/>
                  <a:gd name="T8" fmla="*/ 12 w 12"/>
                  <a:gd name="T9" fmla="*/ 112 h 112"/>
                  <a:gd name="T10" fmla="*/ 12 w 12"/>
                  <a:gd name="T11" fmla="*/ 0 h 112"/>
                  <a:gd name="T12" fmla="*/ 12 w 12"/>
                  <a:gd name="T13" fmla="*/ 0 h 112"/>
                  <a:gd name="T14" fmla="*/ 6 w 12"/>
                  <a:gd name="T15" fmla="*/ 4 h 112"/>
                  <a:gd name="T16" fmla="*/ 0 w 12"/>
                  <a:gd name="T17"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2">
                    <a:moveTo>
                      <a:pt x="0" y="4"/>
                    </a:moveTo>
                    <a:lnTo>
                      <a:pt x="0" y="104"/>
                    </a:lnTo>
                    <a:lnTo>
                      <a:pt x="0" y="104"/>
                    </a:lnTo>
                    <a:lnTo>
                      <a:pt x="6" y="108"/>
                    </a:lnTo>
                    <a:lnTo>
                      <a:pt x="12" y="112"/>
                    </a:lnTo>
                    <a:lnTo>
                      <a:pt x="12" y="0"/>
                    </a:lnTo>
                    <a:lnTo>
                      <a:pt x="12" y="0"/>
                    </a:lnTo>
                    <a:lnTo>
                      <a:pt x="6" y="4"/>
                    </a:lnTo>
                    <a:lnTo>
                      <a:pt x="0" y="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grpSp>
            <p:nvGrpSpPr>
              <p:cNvPr id="13" name="Group 5"/>
              <p:cNvGrpSpPr/>
              <p:nvPr/>
            </p:nvGrpSpPr>
            <p:grpSpPr>
              <a:xfrm>
                <a:off x="5066448" y="3037148"/>
                <a:ext cx="1834398" cy="2277715"/>
                <a:chOff x="5066448" y="3037148"/>
                <a:chExt cx="1834398" cy="2277715"/>
              </a:xfrm>
              <a:grpFill/>
            </p:grpSpPr>
            <p:sp>
              <p:nvSpPr>
                <p:cNvPr id="14" name="Freeform 116"/>
                <p:cNvSpPr/>
                <p:nvPr/>
              </p:nvSpPr>
              <p:spPr bwMode="auto">
                <a:xfrm>
                  <a:off x="5173455" y="4397662"/>
                  <a:ext cx="173249" cy="917201"/>
                </a:xfrm>
                <a:custGeom>
                  <a:avLst/>
                  <a:gdLst>
                    <a:gd name="T0" fmla="*/ 0 w 68"/>
                    <a:gd name="T1" fmla="*/ 0 h 360"/>
                    <a:gd name="T2" fmla="*/ 0 w 68"/>
                    <a:gd name="T3" fmla="*/ 326 h 360"/>
                    <a:gd name="T4" fmla="*/ 0 w 68"/>
                    <a:gd name="T5" fmla="*/ 326 h 360"/>
                    <a:gd name="T6" fmla="*/ 0 w 68"/>
                    <a:gd name="T7" fmla="*/ 332 h 360"/>
                    <a:gd name="T8" fmla="*/ 2 w 68"/>
                    <a:gd name="T9" fmla="*/ 340 h 360"/>
                    <a:gd name="T10" fmla="*/ 6 w 68"/>
                    <a:gd name="T11" fmla="*/ 346 h 360"/>
                    <a:gd name="T12" fmla="*/ 10 w 68"/>
                    <a:gd name="T13" fmla="*/ 350 h 360"/>
                    <a:gd name="T14" fmla="*/ 14 w 68"/>
                    <a:gd name="T15" fmla="*/ 354 h 360"/>
                    <a:gd name="T16" fmla="*/ 20 w 68"/>
                    <a:gd name="T17" fmla="*/ 358 h 360"/>
                    <a:gd name="T18" fmla="*/ 28 w 68"/>
                    <a:gd name="T19" fmla="*/ 360 h 360"/>
                    <a:gd name="T20" fmla="*/ 34 w 68"/>
                    <a:gd name="T21" fmla="*/ 360 h 360"/>
                    <a:gd name="T22" fmla="*/ 34 w 68"/>
                    <a:gd name="T23" fmla="*/ 360 h 360"/>
                    <a:gd name="T24" fmla="*/ 40 w 68"/>
                    <a:gd name="T25" fmla="*/ 360 h 360"/>
                    <a:gd name="T26" fmla="*/ 48 w 68"/>
                    <a:gd name="T27" fmla="*/ 358 h 360"/>
                    <a:gd name="T28" fmla="*/ 52 w 68"/>
                    <a:gd name="T29" fmla="*/ 354 h 360"/>
                    <a:gd name="T30" fmla="*/ 58 w 68"/>
                    <a:gd name="T31" fmla="*/ 350 h 360"/>
                    <a:gd name="T32" fmla="*/ 62 w 68"/>
                    <a:gd name="T33" fmla="*/ 346 h 360"/>
                    <a:gd name="T34" fmla="*/ 66 w 68"/>
                    <a:gd name="T35" fmla="*/ 340 h 360"/>
                    <a:gd name="T36" fmla="*/ 68 w 68"/>
                    <a:gd name="T37" fmla="*/ 332 h 360"/>
                    <a:gd name="T38" fmla="*/ 68 w 68"/>
                    <a:gd name="T39" fmla="*/ 326 h 360"/>
                    <a:gd name="T40" fmla="*/ 68 w 68"/>
                    <a:gd name="T41" fmla="*/ 0 h 360"/>
                    <a:gd name="T42" fmla="*/ 64 w 68"/>
                    <a:gd name="T43" fmla="*/ 0 h 360"/>
                    <a:gd name="T44" fmla="*/ 0 w 68"/>
                    <a:gd name="T4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360">
                      <a:moveTo>
                        <a:pt x="0" y="0"/>
                      </a:moveTo>
                      <a:lnTo>
                        <a:pt x="0" y="326"/>
                      </a:lnTo>
                      <a:lnTo>
                        <a:pt x="0" y="326"/>
                      </a:lnTo>
                      <a:lnTo>
                        <a:pt x="0" y="332"/>
                      </a:lnTo>
                      <a:lnTo>
                        <a:pt x="2" y="340"/>
                      </a:lnTo>
                      <a:lnTo>
                        <a:pt x="6" y="346"/>
                      </a:lnTo>
                      <a:lnTo>
                        <a:pt x="10" y="350"/>
                      </a:lnTo>
                      <a:lnTo>
                        <a:pt x="14" y="354"/>
                      </a:lnTo>
                      <a:lnTo>
                        <a:pt x="20" y="358"/>
                      </a:lnTo>
                      <a:lnTo>
                        <a:pt x="28" y="360"/>
                      </a:lnTo>
                      <a:lnTo>
                        <a:pt x="34" y="360"/>
                      </a:lnTo>
                      <a:lnTo>
                        <a:pt x="34" y="360"/>
                      </a:lnTo>
                      <a:lnTo>
                        <a:pt x="40" y="360"/>
                      </a:lnTo>
                      <a:lnTo>
                        <a:pt x="48" y="358"/>
                      </a:lnTo>
                      <a:lnTo>
                        <a:pt x="52" y="354"/>
                      </a:lnTo>
                      <a:lnTo>
                        <a:pt x="58" y="350"/>
                      </a:lnTo>
                      <a:lnTo>
                        <a:pt x="62" y="346"/>
                      </a:lnTo>
                      <a:lnTo>
                        <a:pt x="66" y="340"/>
                      </a:lnTo>
                      <a:lnTo>
                        <a:pt x="68" y="332"/>
                      </a:lnTo>
                      <a:lnTo>
                        <a:pt x="68" y="326"/>
                      </a:lnTo>
                      <a:lnTo>
                        <a:pt x="68" y="0"/>
                      </a:lnTo>
                      <a:lnTo>
                        <a:pt x="6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5" name="Freeform 117"/>
                <p:cNvSpPr/>
                <p:nvPr/>
              </p:nvSpPr>
              <p:spPr bwMode="auto">
                <a:xfrm>
                  <a:off x="5066448" y="4219318"/>
                  <a:ext cx="361784" cy="178345"/>
                </a:xfrm>
                <a:custGeom>
                  <a:avLst/>
                  <a:gdLst>
                    <a:gd name="T0" fmla="*/ 142 w 142"/>
                    <a:gd name="T1" fmla="*/ 36 h 70"/>
                    <a:gd name="T2" fmla="*/ 142 w 142"/>
                    <a:gd name="T3" fmla="*/ 36 h 70"/>
                    <a:gd name="T4" fmla="*/ 142 w 142"/>
                    <a:gd name="T5" fmla="*/ 28 h 70"/>
                    <a:gd name="T6" fmla="*/ 140 w 142"/>
                    <a:gd name="T7" fmla="*/ 22 h 70"/>
                    <a:gd name="T8" fmla="*/ 136 w 142"/>
                    <a:gd name="T9" fmla="*/ 16 h 70"/>
                    <a:gd name="T10" fmla="*/ 132 w 142"/>
                    <a:gd name="T11" fmla="*/ 10 h 70"/>
                    <a:gd name="T12" fmla="*/ 126 w 142"/>
                    <a:gd name="T13" fmla="*/ 6 h 70"/>
                    <a:gd name="T14" fmla="*/ 120 w 142"/>
                    <a:gd name="T15" fmla="*/ 2 h 70"/>
                    <a:gd name="T16" fmla="*/ 114 w 142"/>
                    <a:gd name="T17" fmla="*/ 0 h 70"/>
                    <a:gd name="T18" fmla="*/ 106 w 142"/>
                    <a:gd name="T19" fmla="*/ 0 h 70"/>
                    <a:gd name="T20" fmla="*/ 36 w 142"/>
                    <a:gd name="T21" fmla="*/ 0 h 70"/>
                    <a:gd name="T22" fmla="*/ 36 w 142"/>
                    <a:gd name="T23" fmla="*/ 0 h 70"/>
                    <a:gd name="T24" fmla="*/ 28 w 142"/>
                    <a:gd name="T25" fmla="*/ 0 h 70"/>
                    <a:gd name="T26" fmla="*/ 22 w 142"/>
                    <a:gd name="T27" fmla="*/ 2 h 70"/>
                    <a:gd name="T28" fmla="*/ 16 w 142"/>
                    <a:gd name="T29" fmla="*/ 6 h 70"/>
                    <a:gd name="T30" fmla="*/ 10 w 142"/>
                    <a:gd name="T31" fmla="*/ 10 h 70"/>
                    <a:gd name="T32" fmla="*/ 6 w 142"/>
                    <a:gd name="T33" fmla="*/ 16 h 70"/>
                    <a:gd name="T34" fmla="*/ 2 w 142"/>
                    <a:gd name="T35" fmla="*/ 22 h 70"/>
                    <a:gd name="T36" fmla="*/ 0 w 142"/>
                    <a:gd name="T37" fmla="*/ 28 h 70"/>
                    <a:gd name="T38" fmla="*/ 0 w 142"/>
                    <a:gd name="T39" fmla="*/ 36 h 70"/>
                    <a:gd name="T40" fmla="*/ 0 w 142"/>
                    <a:gd name="T41" fmla="*/ 36 h 70"/>
                    <a:gd name="T42" fmla="*/ 0 w 142"/>
                    <a:gd name="T43" fmla="*/ 44 h 70"/>
                    <a:gd name="T44" fmla="*/ 2 w 142"/>
                    <a:gd name="T45" fmla="*/ 50 h 70"/>
                    <a:gd name="T46" fmla="*/ 6 w 142"/>
                    <a:gd name="T47" fmla="*/ 56 h 70"/>
                    <a:gd name="T48" fmla="*/ 10 w 142"/>
                    <a:gd name="T49" fmla="*/ 60 h 70"/>
                    <a:gd name="T50" fmla="*/ 16 w 142"/>
                    <a:gd name="T51" fmla="*/ 64 h 70"/>
                    <a:gd name="T52" fmla="*/ 22 w 142"/>
                    <a:gd name="T53" fmla="*/ 68 h 70"/>
                    <a:gd name="T54" fmla="*/ 28 w 142"/>
                    <a:gd name="T55" fmla="*/ 70 h 70"/>
                    <a:gd name="T56" fmla="*/ 36 w 142"/>
                    <a:gd name="T57" fmla="*/ 70 h 70"/>
                    <a:gd name="T58" fmla="*/ 42 w 142"/>
                    <a:gd name="T59" fmla="*/ 70 h 70"/>
                    <a:gd name="T60" fmla="*/ 106 w 142"/>
                    <a:gd name="T61" fmla="*/ 70 h 70"/>
                    <a:gd name="T62" fmla="*/ 110 w 142"/>
                    <a:gd name="T63" fmla="*/ 70 h 70"/>
                    <a:gd name="T64" fmla="*/ 110 w 142"/>
                    <a:gd name="T65" fmla="*/ 70 h 70"/>
                    <a:gd name="T66" fmla="*/ 116 w 142"/>
                    <a:gd name="T67" fmla="*/ 70 h 70"/>
                    <a:gd name="T68" fmla="*/ 124 w 142"/>
                    <a:gd name="T69" fmla="*/ 68 h 70"/>
                    <a:gd name="T70" fmla="*/ 128 w 142"/>
                    <a:gd name="T71" fmla="*/ 64 h 70"/>
                    <a:gd name="T72" fmla="*/ 134 w 142"/>
                    <a:gd name="T73" fmla="*/ 60 h 70"/>
                    <a:gd name="T74" fmla="*/ 140 w 142"/>
                    <a:gd name="T75" fmla="*/ 48 h 70"/>
                    <a:gd name="T76" fmla="*/ 142 w 142"/>
                    <a:gd name="T7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70">
                      <a:moveTo>
                        <a:pt x="142" y="36"/>
                      </a:moveTo>
                      <a:lnTo>
                        <a:pt x="142" y="36"/>
                      </a:lnTo>
                      <a:lnTo>
                        <a:pt x="142" y="28"/>
                      </a:lnTo>
                      <a:lnTo>
                        <a:pt x="140" y="22"/>
                      </a:lnTo>
                      <a:lnTo>
                        <a:pt x="136" y="16"/>
                      </a:lnTo>
                      <a:lnTo>
                        <a:pt x="132" y="10"/>
                      </a:lnTo>
                      <a:lnTo>
                        <a:pt x="126" y="6"/>
                      </a:lnTo>
                      <a:lnTo>
                        <a:pt x="120" y="2"/>
                      </a:lnTo>
                      <a:lnTo>
                        <a:pt x="114" y="0"/>
                      </a:lnTo>
                      <a:lnTo>
                        <a:pt x="106" y="0"/>
                      </a:lnTo>
                      <a:lnTo>
                        <a:pt x="36" y="0"/>
                      </a:lnTo>
                      <a:lnTo>
                        <a:pt x="36" y="0"/>
                      </a:lnTo>
                      <a:lnTo>
                        <a:pt x="28" y="0"/>
                      </a:lnTo>
                      <a:lnTo>
                        <a:pt x="22" y="2"/>
                      </a:lnTo>
                      <a:lnTo>
                        <a:pt x="16" y="6"/>
                      </a:lnTo>
                      <a:lnTo>
                        <a:pt x="10" y="10"/>
                      </a:lnTo>
                      <a:lnTo>
                        <a:pt x="6" y="16"/>
                      </a:lnTo>
                      <a:lnTo>
                        <a:pt x="2" y="22"/>
                      </a:lnTo>
                      <a:lnTo>
                        <a:pt x="0" y="28"/>
                      </a:lnTo>
                      <a:lnTo>
                        <a:pt x="0" y="36"/>
                      </a:lnTo>
                      <a:lnTo>
                        <a:pt x="0" y="36"/>
                      </a:lnTo>
                      <a:lnTo>
                        <a:pt x="0" y="44"/>
                      </a:lnTo>
                      <a:lnTo>
                        <a:pt x="2" y="50"/>
                      </a:lnTo>
                      <a:lnTo>
                        <a:pt x="6" y="56"/>
                      </a:lnTo>
                      <a:lnTo>
                        <a:pt x="10" y="60"/>
                      </a:lnTo>
                      <a:lnTo>
                        <a:pt x="16" y="64"/>
                      </a:lnTo>
                      <a:lnTo>
                        <a:pt x="22" y="68"/>
                      </a:lnTo>
                      <a:lnTo>
                        <a:pt x="28" y="70"/>
                      </a:lnTo>
                      <a:lnTo>
                        <a:pt x="36" y="70"/>
                      </a:lnTo>
                      <a:lnTo>
                        <a:pt x="42" y="70"/>
                      </a:lnTo>
                      <a:lnTo>
                        <a:pt x="106" y="70"/>
                      </a:lnTo>
                      <a:lnTo>
                        <a:pt x="110" y="70"/>
                      </a:lnTo>
                      <a:lnTo>
                        <a:pt x="110" y="70"/>
                      </a:lnTo>
                      <a:lnTo>
                        <a:pt x="116" y="70"/>
                      </a:lnTo>
                      <a:lnTo>
                        <a:pt x="124" y="68"/>
                      </a:lnTo>
                      <a:lnTo>
                        <a:pt x="128" y="64"/>
                      </a:lnTo>
                      <a:lnTo>
                        <a:pt x="134" y="60"/>
                      </a:lnTo>
                      <a:lnTo>
                        <a:pt x="140" y="48"/>
                      </a:lnTo>
                      <a:lnTo>
                        <a:pt x="14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6" name="Freeform 119"/>
                <p:cNvSpPr/>
                <p:nvPr/>
              </p:nvSpPr>
              <p:spPr bwMode="auto">
                <a:xfrm>
                  <a:off x="6635877" y="4402758"/>
                  <a:ext cx="173249" cy="912105"/>
                </a:xfrm>
                <a:custGeom>
                  <a:avLst/>
                  <a:gdLst>
                    <a:gd name="T0" fmla="*/ 0 w 68"/>
                    <a:gd name="T1" fmla="*/ 324 h 358"/>
                    <a:gd name="T2" fmla="*/ 0 w 68"/>
                    <a:gd name="T3" fmla="*/ 324 h 358"/>
                    <a:gd name="T4" fmla="*/ 0 w 68"/>
                    <a:gd name="T5" fmla="*/ 330 h 358"/>
                    <a:gd name="T6" fmla="*/ 2 w 68"/>
                    <a:gd name="T7" fmla="*/ 338 h 358"/>
                    <a:gd name="T8" fmla="*/ 6 w 68"/>
                    <a:gd name="T9" fmla="*/ 344 h 358"/>
                    <a:gd name="T10" fmla="*/ 10 w 68"/>
                    <a:gd name="T11" fmla="*/ 348 h 358"/>
                    <a:gd name="T12" fmla="*/ 14 w 68"/>
                    <a:gd name="T13" fmla="*/ 352 h 358"/>
                    <a:gd name="T14" fmla="*/ 20 w 68"/>
                    <a:gd name="T15" fmla="*/ 356 h 358"/>
                    <a:gd name="T16" fmla="*/ 26 w 68"/>
                    <a:gd name="T17" fmla="*/ 358 h 358"/>
                    <a:gd name="T18" fmla="*/ 34 w 68"/>
                    <a:gd name="T19" fmla="*/ 358 h 358"/>
                    <a:gd name="T20" fmla="*/ 34 w 68"/>
                    <a:gd name="T21" fmla="*/ 358 h 358"/>
                    <a:gd name="T22" fmla="*/ 40 w 68"/>
                    <a:gd name="T23" fmla="*/ 358 h 358"/>
                    <a:gd name="T24" fmla="*/ 48 w 68"/>
                    <a:gd name="T25" fmla="*/ 356 h 358"/>
                    <a:gd name="T26" fmla="*/ 52 w 68"/>
                    <a:gd name="T27" fmla="*/ 352 h 358"/>
                    <a:gd name="T28" fmla="*/ 58 w 68"/>
                    <a:gd name="T29" fmla="*/ 348 h 358"/>
                    <a:gd name="T30" fmla="*/ 62 w 68"/>
                    <a:gd name="T31" fmla="*/ 344 h 358"/>
                    <a:gd name="T32" fmla="*/ 66 w 68"/>
                    <a:gd name="T33" fmla="*/ 338 h 358"/>
                    <a:gd name="T34" fmla="*/ 68 w 68"/>
                    <a:gd name="T35" fmla="*/ 330 h 358"/>
                    <a:gd name="T36" fmla="*/ 68 w 68"/>
                    <a:gd name="T37" fmla="*/ 324 h 358"/>
                    <a:gd name="T38" fmla="*/ 68 w 68"/>
                    <a:gd name="T39" fmla="*/ 0 h 358"/>
                    <a:gd name="T40" fmla="*/ 0 w 68"/>
                    <a:gd name="T41" fmla="*/ 0 h 358"/>
                    <a:gd name="T42" fmla="*/ 0 w 68"/>
                    <a:gd name="T43" fmla="*/ 32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358">
                      <a:moveTo>
                        <a:pt x="0" y="324"/>
                      </a:moveTo>
                      <a:lnTo>
                        <a:pt x="0" y="324"/>
                      </a:lnTo>
                      <a:lnTo>
                        <a:pt x="0" y="330"/>
                      </a:lnTo>
                      <a:lnTo>
                        <a:pt x="2" y="338"/>
                      </a:lnTo>
                      <a:lnTo>
                        <a:pt x="6" y="344"/>
                      </a:lnTo>
                      <a:lnTo>
                        <a:pt x="10" y="348"/>
                      </a:lnTo>
                      <a:lnTo>
                        <a:pt x="14" y="352"/>
                      </a:lnTo>
                      <a:lnTo>
                        <a:pt x="20" y="356"/>
                      </a:lnTo>
                      <a:lnTo>
                        <a:pt x="26" y="358"/>
                      </a:lnTo>
                      <a:lnTo>
                        <a:pt x="34" y="358"/>
                      </a:lnTo>
                      <a:lnTo>
                        <a:pt x="34" y="358"/>
                      </a:lnTo>
                      <a:lnTo>
                        <a:pt x="40" y="358"/>
                      </a:lnTo>
                      <a:lnTo>
                        <a:pt x="48" y="356"/>
                      </a:lnTo>
                      <a:lnTo>
                        <a:pt x="52" y="352"/>
                      </a:lnTo>
                      <a:lnTo>
                        <a:pt x="58" y="348"/>
                      </a:lnTo>
                      <a:lnTo>
                        <a:pt x="62" y="344"/>
                      </a:lnTo>
                      <a:lnTo>
                        <a:pt x="66" y="338"/>
                      </a:lnTo>
                      <a:lnTo>
                        <a:pt x="68" y="330"/>
                      </a:lnTo>
                      <a:lnTo>
                        <a:pt x="68" y="324"/>
                      </a:lnTo>
                      <a:lnTo>
                        <a:pt x="68" y="0"/>
                      </a:lnTo>
                      <a:lnTo>
                        <a:pt x="0" y="0"/>
                      </a:lnTo>
                      <a:lnTo>
                        <a:pt x="0" y="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7" name="Freeform 120"/>
                <p:cNvSpPr/>
                <p:nvPr/>
              </p:nvSpPr>
              <p:spPr bwMode="auto">
                <a:xfrm>
                  <a:off x="6539062" y="4219318"/>
                  <a:ext cx="361784" cy="178345"/>
                </a:xfrm>
                <a:custGeom>
                  <a:avLst/>
                  <a:gdLst>
                    <a:gd name="T0" fmla="*/ 106 w 142"/>
                    <a:gd name="T1" fmla="*/ 0 h 70"/>
                    <a:gd name="T2" fmla="*/ 36 w 142"/>
                    <a:gd name="T3" fmla="*/ 0 h 70"/>
                    <a:gd name="T4" fmla="*/ 36 w 142"/>
                    <a:gd name="T5" fmla="*/ 0 h 70"/>
                    <a:gd name="T6" fmla="*/ 30 w 142"/>
                    <a:gd name="T7" fmla="*/ 0 h 70"/>
                    <a:gd name="T8" fmla="*/ 24 w 142"/>
                    <a:gd name="T9" fmla="*/ 2 h 70"/>
                    <a:gd name="T10" fmla="*/ 18 w 142"/>
                    <a:gd name="T11" fmla="*/ 6 h 70"/>
                    <a:gd name="T12" fmla="*/ 12 w 142"/>
                    <a:gd name="T13" fmla="*/ 10 h 70"/>
                    <a:gd name="T14" fmla="*/ 8 w 142"/>
                    <a:gd name="T15" fmla="*/ 16 h 70"/>
                    <a:gd name="T16" fmla="*/ 4 w 142"/>
                    <a:gd name="T17" fmla="*/ 22 h 70"/>
                    <a:gd name="T18" fmla="*/ 2 w 142"/>
                    <a:gd name="T19" fmla="*/ 28 h 70"/>
                    <a:gd name="T20" fmla="*/ 0 w 142"/>
                    <a:gd name="T21" fmla="*/ 36 h 70"/>
                    <a:gd name="T22" fmla="*/ 0 w 142"/>
                    <a:gd name="T23" fmla="*/ 36 h 70"/>
                    <a:gd name="T24" fmla="*/ 2 w 142"/>
                    <a:gd name="T25" fmla="*/ 44 h 70"/>
                    <a:gd name="T26" fmla="*/ 4 w 142"/>
                    <a:gd name="T27" fmla="*/ 50 h 70"/>
                    <a:gd name="T28" fmla="*/ 8 w 142"/>
                    <a:gd name="T29" fmla="*/ 56 h 70"/>
                    <a:gd name="T30" fmla="*/ 12 w 142"/>
                    <a:gd name="T31" fmla="*/ 60 h 70"/>
                    <a:gd name="T32" fmla="*/ 18 w 142"/>
                    <a:gd name="T33" fmla="*/ 64 h 70"/>
                    <a:gd name="T34" fmla="*/ 24 w 142"/>
                    <a:gd name="T35" fmla="*/ 68 h 70"/>
                    <a:gd name="T36" fmla="*/ 30 w 142"/>
                    <a:gd name="T37" fmla="*/ 70 h 70"/>
                    <a:gd name="T38" fmla="*/ 36 w 142"/>
                    <a:gd name="T39" fmla="*/ 70 h 70"/>
                    <a:gd name="T40" fmla="*/ 38 w 142"/>
                    <a:gd name="T41" fmla="*/ 70 h 70"/>
                    <a:gd name="T42" fmla="*/ 106 w 142"/>
                    <a:gd name="T43" fmla="*/ 70 h 70"/>
                    <a:gd name="T44" fmla="*/ 106 w 142"/>
                    <a:gd name="T45" fmla="*/ 70 h 70"/>
                    <a:gd name="T46" fmla="*/ 114 w 142"/>
                    <a:gd name="T47" fmla="*/ 70 h 70"/>
                    <a:gd name="T48" fmla="*/ 120 w 142"/>
                    <a:gd name="T49" fmla="*/ 68 h 70"/>
                    <a:gd name="T50" fmla="*/ 126 w 142"/>
                    <a:gd name="T51" fmla="*/ 64 h 70"/>
                    <a:gd name="T52" fmla="*/ 132 w 142"/>
                    <a:gd name="T53" fmla="*/ 60 h 70"/>
                    <a:gd name="T54" fmla="*/ 136 w 142"/>
                    <a:gd name="T55" fmla="*/ 56 h 70"/>
                    <a:gd name="T56" fmla="*/ 138 w 142"/>
                    <a:gd name="T57" fmla="*/ 50 h 70"/>
                    <a:gd name="T58" fmla="*/ 142 w 142"/>
                    <a:gd name="T59" fmla="*/ 44 h 70"/>
                    <a:gd name="T60" fmla="*/ 142 w 142"/>
                    <a:gd name="T61" fmla="*/ 36 h 70"/>
                    <a:gd name="T62" fmla="*/ 142 w 142"/>
                    <a:gd name="T63" fmla="*/ 36 h 70"/>
                    <a:gd name="T64" fmla="*/ 142 w 142"/>
                    <a:gd name="T65" fmla="*/ 28 h 70"/>
                    <a:gd name="T66" fmla="*/ 138 w 142"/>
                    <a:gd name="T67" fmla="*/ 22 h 70"/>
                    <a:gd name="T68" fmla="*/ 136 w 142"/>
                    <a:gd name="T69" fmla="*/ 16 h 70"/>
                    <a:gd name="T70" fmla="*/ 132 w 142"/>
                    <a:gd name="T71" fmla="*/ 10 h 70"/>
                    <a:gd name="T72" fmla="*/ 126 w 142"/>
                    <a:gd name="T73" fmla="*/ 6 h 70"/>
                    <a:gd name="T74" fmla="*/ 120 w 142"/>
                    <a:gd name="T75" fmla="*/ 2 h 70"/>
                    <a:gd name="T76" fmla="*/ 114 w 142"/>
                    <a:gd name="T77" fmla="*/ 0 h 70"/>
                    <a:gd name="T78" fmla="*/ 106 w 142"/>
                    <a:gd name="T7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 h="70">
                      <a:moveTo>
                        <a:pt x="106" y="0"/>
                      </a:moveTo>
                      <a:lnTo>
                        <a:pt x="36" y="0"/>
                      </a:lnTo>
                      <a:lnTo>
                        <a:pt x="36" y="0"/>
                      </a:lnTo>
                      <a:lnTo>
                        <a:pt x="30" y="0"/>
                      </a:lnTo>
                      <a:lnTo>
                        <a:pt x="24" y="2"/>
                      </a:lnTo>
                      <a:lnTo>
                        <a:pt x="18" y="6"/>
                      </a:lnTo>
                      <a:lnTo>
                        <a:pt x="12" y="10"/>
                      </a:lnTo>
                      <a:lnTo>
                        <a:pt x="8" y="16"/>
                      </a:lnTo>
                      <a:lnTo>
                        <a:pt x="4" y="22"/>
                      </a:lnTo>
                      <a:lnTo>
                        <a:pt x="2" y="28"/>
                      </a:lnTo>
                      <a:lnTo>
                        <a:pt x="0" y="36"/>
                      </a:lnTo>
                      <a:lnTo>
                        <a:pt x="0" y="36"/>
                      </a:lnTo>
                      <a:lnTo>
                        <a:pt x="2" y="44"/>
                      </a:lnTo>
                      <a:lnTo>
                        <a:pt x="4" y="50"/>
                      </a:lnTo>
                      <a:lnTo>
                        <a:pt x="8" y="56"/>
                      </a:lnTo>
                      <a:lnTo>
                        <a:pt x="12" y="60"/>
                      </a:lnTo>
                      <a:lnTo>
                        <a:pt x="18" y="64"/>
                      </a:lnTo>
                      <a:lnTo>
                        <a:pt x="24" y="68"/>
                      </a:lnTo>
                      <a:lnTo>
                        <a:pt x="30" y="70"/>
                      </a:lnTo>
                      <a:lnTo>
                        <a:pt x="36" y="70"/>
                      </a:lnTo>
                      <a:lnTo>
                        <a:pt x="38" y="70"/>
                      </a:lnTo>
                      <a:lnTo>
                        <a:pt x="106" y="70"/>
                      </a:lnTo>
                      <a:lnTo>
                        <a:pt x="106" y="70"/>
                      </a:lnTo>
                      <a:lnTo>
                        <a:pt x="114" y="70"/>
                      </a:lnTo>
                      <a:lnTo>
                        <a:pt x="120" y="68"/>
                      </a:lnTo>
                      <a:lnTo>
                        <a:pt x="126" y="64"/>
                      </a:lnTo>
                      <a:lnTo>
                        <a:pt x="132" y="60"/>
                      </a:lnTo>
                      <a:lnTo>
                        <a:pt x="136" y="56"/>
                      </a:lnTo>
                      <a:lnTo>
                        <a:pt x="138" y="50"/>
                      </a:lnTo>
                      <a:lnTo>
                        <a:pt x="142" y="44"/>
                      </a:lnTo>
                      <a:lnTo>
                        <a:pt x="142" y="36"/>
                      </a:lnTo>
                      <a:lnTo>
                        <a:pt x="142" y="36"/>
                      </a:lnTo>
                      <a:lnTo>
                        <a:pt x="142" y="28"/>
                      </a:lnTo>
                      <a:lnTo>
                        <a:pt x="138" y="22"/>
                      </a:lnTo>
                      <a:lnTo>
                        <a:pt x="136" y="16"/>
                      </a:lnTo>
                      <a:lnTo>
                        <a:pt x="132" y="10"/>
                      </a:lnTo>
                      <a:lnTo>
                        <a:pt x="126" y="6"/>
                      </a:lnTo>
                      <a:lnTo>
                        <a:pt x="120" y="2"/>
                      </a:lnTo>
                      <a:lnTo>
                        <a:pt x="114" y="0"/>
                      </a:lnTo>
                      <a:lnTo>
                        <a:pt x="1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8" name="Freeform 122"/>
                <p:cNvSpPr/>
                <p:nvPr/>
              </p:nvSpPr>
              <p:spPr bwMode="auto">
                <a:xfrm>
                  <a:off x="6411673" y="3786195"/>
                  <a:ext cx="244586" cy="886627"/>
                </a:xfrm>
                <a:custGeom>
                  <a:avLst/>
                  <a:gdLst>
                    <a:gd name="T0" fmla="*/ 48 w 96"/>
                    <a:gd name="T1" fmla="*/ 70 h 348"/>
                    <a:gd name="T2" fmla="*/ 48 w 96"/>
                    <a:gd name="T3" fmla="*/ 70 h 348"/>
                    <a:gd name="T4" fmla="*/ 44 w 96"/>
                    <a:gd name="T5" fmla="*/ 66 h 348"/>
                    <a:gd name="T6" fmla="*/ 42 w 96"/>
                    <a:gd name="T7" fmla="*/ 60 h 348"/>
                    <a:gd name="T8" fmla="*/ 0 w 96"/>
                    <a:gd name="T9" fmla="*/ 0 h 348"/>
                    <a:gd name="T10" fmla="*/ 0 w 96"/>
                    <a:gd name="T11" fmla="*/ 280 h 348"/>
                    <a:gd name="T12" fmla="*/ 0 w 96"/>
                    <a:gd name="T13" fmla="*/ 280 h 348"/>
                    <a:gd name="T14" fmla="*/ 12 w 96"/>
                    <a:gd name="T15" fmla="*/ 282 h 348"/>
                    <a:gd name="T16" fmla="*/ 22 w 96"/>
                    <a:gd name="T17" fmla="*/ 288 h 348"/>
                    <a:gd name="T18" fmla="*/ 32 w 96"/>
                    <a:gd name="T19" fmla="*/ 294 h 348"/>
                    <a:gd name="T20" fmla="*/ 40 w 96"/>
                    <a:gd name="T21" fmla="*/ 302 h 348"/>
                    <a:gd name="T22" fmla="*/ 46 w 96"/>
                    <a:gd name="T23" fmla="*/ 310 h 348"/>
                    <a:gd name="T24" fmla="*/ 52 w 96"/>
                    <a:gd name="T25" fmla="*/ 322 h 348"/>
                    <a:gd name="T26" fmla="*/ 56 w 96"/>
                    <a:gd name="T27" fmla="*/ 332 h 348"/>
                    <a:gd name="T28" fmla="*/ 58 w 96"/>
                    <a:gd name="T29" fmla="*/ 344 h 348"/>
                    <a:gd name="T30" fmla="*/ 58 w 96"/>
                    <a:gd name="T31" fmla="*/ 344 h 348"/>
                    <a:gd name="T32" fmla="*/ 68 w 96"/>
                    <a:gd name="T33" fmla="*/ 348 h 348"/>
                    <a:gd name="T34" fmla="*/ 68 w 96"/>
                    <a:gd name="T35" fmla="*/ 258 h 348"/>
                    <a:gd name="T36" fmla="*/ 68 w 96"/>
                    <a:gd name="T37" fmla="*/ 258 h 348"/>
                    <a:gd name="T38" fmla="*/ 60 w 96"/>
                    <a:gd name="T39" fmla="*/ 254 h 348"/>
                    <a:gd name="T40" fmla="*/ 54 w 96"/>
                    <a:gd name="T41" fmla="*/ 250 h 348"/>
                    <a:gd name="T42" fmla="*/ 46 w 96"/>
                    <a:gd name="T43" fmla="*/ 244 h 348"/>
                    <a:gd name="T44" fmla="*/ 42 w 96"/>
                    <a:gd name="T45" fmla="*/ 238 h 348"/>
                    <a:gd name="T46" fmla="*/ 38 w 96"/>
                    <a:gd name="T47" fmla="*/ 232 h 348"/>
                    <a:gd name="T48" fmla="*/ 34 w 96"/>
                    <a:gd name="T49" fmla="*/ 224 h 348"/>
                    <a:gd name="T50" fmla="*/ 32 w 96"/>
                    <a:gd name="T51" fmla="*/ 216 h 348"/>
                    <a:gd name="T52" fmla="*/ 32 w 96"/>
                    <a:gd name="T53" fmla="*/ 206 h 348"/>
                    <a:gd name="T54" fmla="*/ 32 w 96"/>
                    <a:gd name="T55" fmla="*/ 206 h 348"/>
                    <a:gd name="T56" fmla="*/ 32 w 96"/>
                    <a:gd name="T57" fmla="*/ 194 h 348"/>
                    <a:gd name="T58" fmla="*/ 36 w 96"/>
                    <a:gd name="T59" fmla="*/ 184 h 348"/>
                    <a:gd name="T60" fmla="*/ 40 w 96"/>
                    <a:gd name="T61" fmla="*/ 174 h 348"/>
                    <a:gd name="T62" fmla="*/ 48 w 96"/>
                    <a:gd name="T63" fmla="*/ 166 h 348"/>
                    <a:gd name="T64" fmla="*/ 56 w 96"/>
                    <a:gd name="T65" fmla="*/ 160 h 348"/>
                    <a:gd name="T66" fmla="*/ 64 w 96"/>
                    <a:gd name="T67" fmla="*/ 154 h 348"/>
                    <a:gd name="T68" fmla="*/ 76 w 96"/>
                    <a:gd name="T69" fmla="*/ 150 h 348"/>
                    <a:gd name="T70" fmla="*/ 86 w 96"/>
                    <a:gd name="T71" fmla="*/ 150 h 348"/>
                    <a:gd name="T72" fmla="*/ 96 w 96"/>
                    <a:gd name="T73" fmla="*/ 150 h 348"/>
                    <a:gd name="T74" fmla="*/ 96 w 96"/>
                    <a:gd name="T75" fmla="*/ 98 h 348"/>
                    <a:gd name="T76" fmla="*/ 96 w 96"/>
                    <a:gd name="T77" fmla="*/ 98 h 348"/>
                    <a:gd name="T78" fmla="*/ 82 w 96"/>
                    <a:gd name="T79" fmla="*/ 94 h 348"/>
                    <a:gd name="T80" fmla="*/ 70 w 96"/>
                    <a:gd name="T81" fmla="*/ 90 h 348"/>
                    <a:gd name="T82" fmla="*/ 58 w 96"/>
                    <a:gd name="T83" fmla="*/ 82 h 348"/>
                    <a:gd name="T84" fmla="*/ 48 w 96"/>
                    <a:gd name="T85" fmla="*/ 7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348">
                      <a:moveTo>
                        <a:pt x="48" y="70"/>
                      </a:moveTo>
                      <a:lnTo>
                        <a:pt x="48" y="70"/>
                      </a:lnTo>
                      <a:lnTo>
                        <a:pt x="44" y="66"/>
                      </a:lnTo>
                      <a:lnTo>
                        <a:pt x="42" y="60"/>
                      </a:lnTo>
                      <a:lnTo>
                        <a:pt x="0" y="0"/>
                      </a:lnTo>
                      <a:lnTo>
                        <a:pt x="0" y="280"/>
                      </a:lnTo>
                      <a:lnTo>
                        <a:pt x="0" y="280"/>
                      </a:lnTo>
                      <a:lnTo>
                        <a:pt x="12" y="282"/>
                      </a:lnTo>
                      <a:lnTo>
                        <a:pt x="22" y="288"/>
                      </a:lnTo>
                      <a:lnTo>
                        <a:pt x="32" y="294"/>
                      </a:lnTo>
                      <a:lnTo>
                        <a:pt x="40" y="302"/>
                      </a:lnTo>
                      <a:lnTo>
                        <a:pt x="46" y="310"/>
                      </a:lnTo>
                      <a:lnTo>
                        <a:pt x="52" y="322"/>
                      </a:lnTo>
                      <a:lnTo>
                        <a:pt x="56" y="332"/>
                      </a:lnTo>
                      <a:lnTo>
                        <a:pt x="58" y="344"/>
                      </a:lnTo>
                      <a:lnTo>
                        <a:pt x="58" y="344"/>
                      </a:lnTo>
                      <a:lnTo>
                        <a:pt x="68" y="348"/>
                      </a:lnTo>
                      <a:lnTo>
                        <a:pt x="68" y="258"/>
                      </a:lnTo>
                      <a:lnTo>
                        <a:pt x="68" y="258"/>
                      </a:lnTo>
                      <a:lnTo>
                        <a:pt x="60" y="254"/>
                      </a:lnTo>
                      <a:lnTo>
                        <a:pt x="54" y="250"/>
                      </a:lnTo>
                      <a:lnTo>
                        <a:pt x="46" y="244"/>
                      </a:lnTo>
                      <a:lnTo>
                        <a:pt x="42" y="238"/>
                      </a:lnTo>
                      <a:lnTo>
                        <a:pt x="38" y="232"/>
                      </a:lnTo>
                      <a:lnTo>
                        <a:pt x="34" y="224"/>
                      </a:lnTo>
                      <a:lnTo>
                        <a:pt x="32" y="216"/>
                      </a:lnTo>
                      <a:lnTo>
                        <a:pt x="32" y="206"/>
                      </a:lnTo>
                      <a:lnTo>
                        <a:pt x="32" y="206"/>
                      </a:lnTo>
                      <a:lnTo>
                        <a:pt x="32" y="194"/>
                      </a:lnTo>
                      <a:lnTo>
                        <a:pt x="36" y="184"/>
                      </a:lnTo>
                      <a:lnTo>
                        <a:pt x="40" y="174"/>
                      </a:lnTo>
                      <a:lnTo>
                        <a:pt x="48" y="166"/>
                      </a:lnTo>
                      <a:lnTo>
                        <a:pt x="56" y="160"/>
                      </a:lnTo>
                      <a:lnTo>
                        <a:pt x="64" y="154"/>
                      </a:lnTo>
                      <a:lnTo>
                        <a:pt x="76" y="150"/>
                      </a:lnTo>
                      <a:lnTo>
                        <a:pt x="86" y="150"/>
                      </a:lnTo>
                      <a:lnTo>
                        <a:pt x="96" y="150"/>
                      </a:lnTo>
                      <a:lnTo>
                        <a:pt x="96" y="98"/>
                      </a:lnTo>
                      <a:lnTo>
                        <a:pt x="96" y="98"/>
                      </a:lnTo>
                      <a:lnTo>
                        <a:pt x="82" y="94"/>
                      </a:lnTo>
                      <a:lnTo>
                        <a:pt x="70" y="90"/>
                      </a:lnTo>
                      <a:lnTo>
                        <a:pt x="58" y="82"/>
                      </a:lnTo>
                      <a:lnTo>
                        <a:pt x="48"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9" name="Freeform 124"/>
                <p:cNvSpPr/>
                <p:nvPr/>
              </p:nvSpPr>
              <p:spPr bwMode="auto">
                <a:xfrm>
                  <a:off x="5346703" y="3801482"/>
                  <a:ext cx="229300" cy="871341"/>
                </a:xfrm>
                <a:custGeom>
                  <a:avLst/>
                  <a:gdLst>
                    <a:gd name="T0" fmla="*/ 90 w 90"/>
                    <a:gd name="T1" fmla="*/ 274 h 342"/>
                    <a:gd name="T2" fmla="*/ 90 w 90"/>
                    <a:gd name="T3" fmla="*/ 0 h 342"/>
                    <a:gd name="T4" fmla="*/ 54 w 90"/>
                    <a:gd name="T5" fmla="*/ 54 h 342"/>
                    <a:gd name="T6" fmla="*/ 54 w 90"/>
                    <a:gd name="T7" fmla="*/ 54 h 342"/>
                    <a:gd name="T8" fmla="*/ 50 w 90"/>
                    <a:gd name="T9" fmla="*/ 60 h 342"/>
                    <a:gd name="T10" fmla="*/ 48 w 90"/>
                    <a:gd name="T11" fmla="*/ 64 h 342"/>
                    <a:gd name="T12" fmla="*/ 48 w 90"/>
                    <a:gd name="T13" fmla="*/ 64 h 342"/>
                    <a:gd name="T14" fmla="*/ 38 w 90"/>
                    <a:gd name="T15" fmla="*/ 76 h 342"/>
                    <a:gd name="T16" fmla="*/ 26 w 90"/>
                    <a:gd name="T17" fmla="*/ 84 h 342"/>
                    <a:gd name="T18" fmla="*/ 14 w 90"/>
                    <a:gd name="T19" fmla="*/ 88 h 342"/>
                    <a:gd name="T20" fmla="*/ 0 w 90"/>
                    <a:gd name="T21" fmla="*/ 92 h 342"/>
                    <a:gd name="T22" fmla="*/ 0 w 90"/>
                    <a:gd name="T23" fmla="*/ 146 h 342"/>
                    <a:gd name="T24" fmla="*/ 0 w 90"/>
                    <a:gd name="T25" fmla="*/ 146 h 342"/>
                    <a:gd name="T26" fmla="*/ 10 w 90"/>
                    <a:gd name="T27" fmla="*/ 148 h 342"/>
                    <a:gd name="T28" fmla="*/ 20 w 90"/>
                    <a:gd name="T29" fmla="*/ 152 h 342"/>
                    <a:gd name="T30" fmla="*/ 30 w 90"/>
                    <a:gd name="T31" fmla="*/ 158 h 342"/>
                    <a:gd name="T32" fmla="*/ 38 w 90"/>
                    <a:gd name="T33" fmla="*/ 164 h 342"/>
                    <a:gd name="T34" fmla="*/ 44 w 90"/>
                    <a:gd name="T35" fmla="*/ 172 h 342"/>
                    <a:gd name="T36" fmla="*/ 48 w 90"/>
                    <a:gd name="T37" fmla="*/ 180 h 342"/>
                    <a:gd name="T38" fmla="*/ 50 w 90"/>
                    <a:gd name="T39" fmla="*/ 190 h 342"/>
                    <a:gd name="T40" fmla="*/ 52 w 90"/>
                    <a:gd name="T41" fmla="*/ 200 h 342"/>
                    <a:gd name="T42" fmla="*/ 52 w 90"/>
                    <a:gd name="T43" fmla="*/ 200 h 342"/>
                    <a:gd name="T44" fmla="*/ 52 w 90"/>
                    <a:gd name="T45" fmla="*/ 210 h 342"/>
                    <a:gd name="T46" fmla="*/ 50 w 90"/>
                    <a:gd name="T47" fmla="*/ 218 h 342"/>
                    <a:gd name="T48" fmla="*/ 46 w 90"/>
                    <a:gd name="T49" fmla="*/ 226 h 342"/>
                    <a:gd name="T50" fmla="*/ 44 w 90"/>
                    <a:gd name="T51" fmla="*/ 232 h 342"/>
                    <a:gd name="T52" fmla="*/ 32 w 90"/>
                    <a:gd name="T53" fmla="*/ 244 h 342"/>
                    <a:gd name="T54" fmla="*/ 18 w 90"/>
                    <a:gd name="T55" fmla="*/ 252 h 342"/>
                    <a:gd name="T56" fmla="*/ 18 w 90"/>
                    <a:gd name="T57" fmla="*/ 342 h 342"/>
                    <a:gd name="T58" fmla="*/ 18 w 90"/>
                    <a:gd name="T59" fmla="*/ 342 h 342"/>
                    <a:gd name="T60" fmla="*/ 26 w 90"/>
                    <a:gd name="T61" fmla="*/ 340 h 342"/>
                    <a:gd name="T62" fmla="*/ 32 w 90"/>
                    <a:gd name="T63" fmla="*/ 338 h 342"/>
                    <a:gd name="T64" fmla="*/ 32 w 90"/>
                    <a:gd name="T65" fmla="*/ 338 h 342"/>
                    <a:gd name="T66" fmla="*/ 34 w 90"/>
                    <a:gd name="T67" fmla="*/ 326 h 342"/>
                    <a:gd name="T68" fmla="*/ 38 w 90"/>
                    <a:gd name="T69" fmla="*/ 314 h 342"/>
                    <a:gd name="T70" fmla="*/ 44 w 90"/>
                    <a:gd name="T71" fmla="*/ 304 h 342"/>
                    <a:gd name="T72" fmla="*/ 50 w 90"/>
                    <a:gd name="T73" fmla="*/ 296 h 342"/>
                    <a:gd name="T74" fmla="*/ 58 w 90"/>
                    <a:gd name="T75" fmla="*/ 288 h 342"/>
                    <a:gd name="T76" fmla="*/ 68 w 90"/>
                    <a:gd name="T77" fmla="*/ 282 h 342"/>
                    <a:gd name="T78" fmla="*/ 78 w 90"/>
                    <a:gd name="T79" fmla="*/ 276 h 342"/>
                    <a:gd name="T80" fmla="*/ 90 w 90"/>
                    <a:gd name="T81" fmla="*/ 27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342">
                      <a:moveTo>
                        <a:pt x="90" y="274"/>
                      </a:moveTo>
                      <a:lnTo>
                        <a:pt x="90" y="0"/>
                      </a:lnTo>
                      <a:lnTo>
                        <a:pt x="54" y="54"/>
                      </a:lnTo>
                      <a:lnTo>
                        <a:pt x="54" y="54"/>
                      </a:lnTo>
                      <a:lnTo>
                        <a:pt x="50" y="60"/>
                      </a:lnTo>
                      <a:lnTo>
                        <a:pt x="48" y="64"/>
                      </a:lnTo>
                      <a:lnTo>
                        <a:pt x="48" y="64"/>
                      </a:lnTo>
                      <a:lnTo>
                        <a:pt x="38" y="76"/>
                      </a:lnTo>
                      <a:lnTo>
                        <a:pt x="26" y="84"/>
                      </a:lnTo>
                      <a:lnTo>
                        <a:pt x="14" y="88"/>
                      </a:lnTo>
                      <a:lnTo>
                        <a:pt x="0" y="92"/>
                      </a:lnTo>
                      <a:lnTo>
                        <a:pt x="0" y="146"/>
                      </a:lnTo>
                      <a:lnTo>
                        <a:pt x="0" y="146"/>
                      </a:lnTo>
                      <a:lnTo>
                        <a:pt x="10" y="148"/>
                      </a:lnTo>
                      <a:lnTo>
                        <a:pt x="20" y="152"/>
                      </a:lnTo>
                      <a:lnTo>
                        <a:pt x="30" y="158"/>
                      </a:lnTo>
                      <a:lnTo>
                        <a:pt x="38" y="164"/>
                      </a:lnTo>
                      <a:lnTo>
                        <a:pt x="44" y="172"/>
                      </a:lnTo>
                      <a:lnTo>
                        <a:pt x="48" y="180"/>
                      </a:lnTo>
                      <a:lnTo>
                        <a:pt x="50" y="190"/>
                      </a:lnTo>
                      <a:lnTo>
                        <a:pt x="52" y="200"/>
                      </a:lnTo>
                      <a:lnTo>
                        <a:pt x="52" y="200"/>
                      </a:lnTo>
                      <a:lnTo>
                        <a:pt x="52" y="210"/>
                      </a:lnTo>
                      <a:lnTo>
                        <a:pt x="50" y="218"/>
                      </a:lnTo>
                      <a:lnTo>
                        <a:pt x="46" y="226"/>
                      </a:lnTo>
                      <a:lnTo>
                        <a:pt x="44" y="232"/>
                      </a:lnTo>
                      <a:lnTo>
                        <a:pt x="32" y="244"/>
                      </a:lnTo>
                      <a:lnTo>
                        <a:pt x="18" y="252"/>
                      </a:lnTo>
                      <a:lnTo>
                        <a:pt x="18" y="342"/>
                      </a:lnTo>
                      <a:lnTo>
                        <a:pt x="18" y="342"/>
                      </a:lnTo>
                      <a:lnTo>
                        <a:pt x="26" y="340"/>
                      </a:lnTo>
                      <a:lnTo>
                        <a:pt x="32" y="338"/>
                      </a:lnTo>
                      <a:lnTo>
                        <a:pt x="32" y="338"/>
                      </a:lnTo>
                      <a:lnTo>
                        <a:pt x="34" y="326"/>
                      </a:lnTo>
                      <a:lnTo>
                        <a:pt x="38" y="314"/>
                      </a:lnTo>
                      <a:lnTo>
                        <a:pt x="44" y="304"/>
                      </a:lnTo>
                      <a:lnTo>
                        <a:pt x="50" y="296"/>
                      </a:lnTo>
                      <a:lnTo>
                        <a:pt x="58" y="288"/>
                      </a:lnTo>
                      <a:lnTo>
                        <a:pt x="68" y="282"/>
                      </a:lnTo>
                      <a:lnTo>
                        <a:pt x="78" y="276"/>
                      </a:lnTo>
                      <a:lnTo>
                        <a:pt x="90"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0" name="Freeform 126"/>
                <p:cNvSpPr/>
                <p:nvPr/>
              </p:nvSpPr>
              <p:spPr bwMode="auto">
                <a:xfrm>
                  <a:off x="5346703" y="3037148"/>
                  <a:ext cx="458599" cy="509556"/>
                </a:xfrm>
                <a:custGeom>
                  <a:avLst/>
                  <a:gdLst>
                    <a:gd name="T0" fmla="*/ 90 w 180"/>
                    <a:gd name="T1" fmla="*/ 74 h 200"/>
                    <a:gd name="T2" fmla="*/ 180 w 180"/>
                    <a:gd name="T3" fmla="*/ 74 h 200"/>
                    <a:gd name="T4" fmla="*/ 180 w 180"/>
                    <a:gd name="T5" fmla="*/ 74 h 200"/>
                    <a:gd name="T6" fmla="*/ 162 w 180"/>
                    <a:gd name="T7" fmla="*/ 60 h 200"/>
                    <a:gd name="T8" fmla="*/ 148 w 180"/>
                    <a:gd name="T9" fmla="*/ 42 h 200"/>
                    <a:gd name="T10" fmla="*/ 136 w 180"/>
                    <a:gd name="T11" fmla="*/ 22 h 200"/>
                    <a:gd name="T12" fmla="*/ 128 w 180"/>
                    <a:gd name="T13" fmla="*/ 0 h 200"/>
                    <a:gd name="T14" fmla="*/ 78 w 180"/>
                    <a:gd name="T15" fmla="*/ 0 h 200"/>
                    <a:gd name="T16" fmla="*/ 78 w 180"/>
                    <a:gd name="T17" fmla="*/ 0 h 200"/>
                    <a:gd name="T18" fmla="*/ 64 w 180"/>
                    <a:gd name="T19" fmla="*/ 2 h 200"/>
                    <a:gd name="T20" fmla="*/ 48 w 180"/>
                    <a:gd name="T21" fmla="*/ 6 h 200"/>
                    <a:gd name="T22" fmla="*/ 36 w 180"/>
                    <a:gd name="T23" fmla="*/ 14 h 200"/>
                    <a:gd name="T24" fmla="*/ 24 w 180"/>
                    <a:gd name="T25" fmla="*/ 24 h 200"/>
                    <a:gd name="T26" fmla="*/ 14 w 180"/>
                    <a:gd name="T27" fmla="*/ 36 h 200"/>
                    <a:gd name="T28" fmla="*/ 6 w 180"/>
                    <a:gd name="T29" fmla="*/ 50 h 200"/>
                    <a:gd name="T30" fmla="*/ 2 w 180"/>
                    <a:gd name="T31" fmla="*/ 64 h 200"/>
                    <a:gd name="T32" fmla="*/ 0 w 180"/>
                    <a:gd name="T33" fmla="*/ 80 h 200"/>
                    <a:gd name="T34" fmla="*/ 0 w 180"/>
                    <a:gd name="T35" fmla="*/ 200 h 200"/>
                    <a:gd name="T36" fmla="*/ 68 w 180"/>
                    <a:gd name="T37" fmla="*/ 104 h 200"/>
                    <a:gd name="T38" fmla="*/ 68 w 180"/>
                    <a:gd name="T39" fmla="*/ 104 h 200"/>
                    <a:gd name="T40" fmla="*/ 78 w 180"/>
                    <a:gd name="T41" fmla="*/ 88 h 200"/>
                    <a:gd name="T42" fmla="*/ 84 w 180"/>
                    <a:gd name="T43" fmla="*/ 80 h 200"/>
                    <a:gd name="T44" fmla="*/ 90 w 180"/>
                    <a:gd name="T45" fmla="*/ 7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 h="200">
                      <a:moveTo>
                        <a:pt x="90" y="74"/>
                      </a:moveTo>
                      <a:lnTo>
                        <a:pt x="180" y="74"/>
                      </a:lnTo>
                      <a:lnTo>
                        <a:pt x="180" y="74"/>
                      </a:lnTo>
                      <a:lnTo>
                        <a:pt x="162" y="60"/>
                      </a:lnTo>
                      <a:lnTo>
                        <a:pt x="148" y="42"/>
                      </a:lnTo>
                      <a:lnTo>
                        <a:pt x="136" y="22"/>
                      </a:lnTo>
                      <a:lnTo>
                        <a:pt x="128" y="0"/>
                      </a:lnTo>
                      <a:lnTo>
                        <a:pt x="78" y="0"/>
                      </a:lnTo>
                      <a:lnTo>
                        <a:pt x="78" y="0"/>
                      </a:lnTo>
                      <a:lnTo>
                        <a:pt x="64" y="2"/>
                      </a:lnTo>
                      <a:lnTo>
                        <a:pt x="48" y="6"/>
                      </a:lnTo>
                      <a:lnTo>
                        <a:pt x="36" y="14"/>
                      </a:lnTo>
                      <a:lnTo>
                        <a:pt x="24" y="24"/>
                      </a:lnTo>
                      <a:lnTo>
                        <a:pt x="14" y="36"/>
                      </a:lnTo>
                      <a:lnTo>
                        <a:pt x="6" y="50"/>
                      </a:lnTo>
                      <a:lnTo>
                        <a:pt x="2" y="64"/>
                      </a:lnTo>
                      <a:lnTo>
                        <a:pt x="0" y="80"/>
                      </a:lnTo>
                      <a:lnTo>
                        <a:pt x="0" y="200"/>
                      </a:lnTo>
                      <a:lnTo>
                        <a:pt x="68" y="104"/>
                      </a:lnTo>
                      <a:lnTo>
                        <a:pt x="68" y="104"/>
                      </a:lnTo>
                      <a:lnTo>
                        <a:pt x="78" y="88"/>
                      </a:lnTo>
                      <a:lnTo>
                        <a:pt x="84" y="80"/>
                      </a:lnTo>
                      <a:lnTo>
                        <a:pt x="9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1" name="Freeform 128"/>
                <p:cNvSpPr/>
                <p:nvPr/>
              </p:nvSpPr>
              <p:spPr bwMode="auto">
                <a:xfrm>
                  <a:off x="6182373" y="3037148"/>
                  <a:ext cx="473886" cy="509556"/>
                </a:xfrm>
                <a:custGeom>
                  <a:avLst/>
                  <a:gdLst>
                    <a:gd name="T0" fmla="*/ 0 w 186"/>
                    <a:gd name="T1" fmla="*/ 74 h 200"/>
                    <a:gd name="T2" fmla="*/ 90 w 186"/>
                    <a:gd name="T3" fmla="*/ 74 h 200"/>
                    <a:gd name="T4" fmla="*/ 90 w 186"/>
                    <a:gd name="T5" fmla="*/ 74 h 200"/>
                    <a:gd name="T6" fmla="*/ 98 w 186"/>
                    <a:gd name="T7" fmla="*/ 80 h 200"/>
                    <a:gd name="T8" fmla="*/ 104 w 186"/>
                    <a:gd name="T9" fmla="*/ 86 h 200"/>
                    <a:gd name="T10" fmla="*/ 112 w 186"/>
                    <a:gd name="T11" fmla="*/ 94 h 200"/>
                    <a:gd name="T12" fmla="*/ 116 w 186"/>
                    <a:gd name="T13" fmla="*/ 104 h 200"/>
                    <a:gd name="T14" fmla="*/ 186 w 186"/>
                    <a:gd name="T15" fmla="*/ 200 h 200"/>
                    <a:gd name="T16" fmla="*/ 186 w 186"/>
                    <a:gd name="T17" fmla="*/ 80 h 200"/>
                    <a:gd name="T18" fmla="*/ 186 w 186"/>
                    <a:gd name="T19" fmla="*/ 80 h 200"/>
                    <a:gd name="T20" fmla="*/ 184 w 186"/>
                    <a:gd name="T21" fmla="*/ 64 h 200"/>
                    <a:gd name="T22" fmla="*/ 178 w 186"/>
                    <a:gd name="T23" fmla="*/ 50 h 200"/>
                    <a:gd name="T24" fmla="*/ 172 w 186"/>
                    <a:gd name="T25" fmla="*/ 36 h 200"/>
                    <a:gd name="T26" fmla="*/ 162 w 186"/>
                    <a:gd name="T27" fmla="*/ 24 h 200"/>
                    <a:gd name="T28" fmla="*/ 150 w 186"/>
                    <a:gd name="T29" fmla="*/ 14 h 200"/>
                    <a:gd name="T30" fmla="*/ 136 w 186"/>
                    <a:gd name="T31" fmla="*/ 6 h 200"/>
                    <a:gd name="T32" fmla="*/ 122 w 186"/>
                    <a:gd name="T33" fmla="*/ 2 h 200"/>
                    <a:gd name="T34" fmla="*/ 106 w 186"/>
                    <a:gd name="T35" fmla="*/ 0 h 200"/>
                    <a:gd name="T36" fmla="*/ 52 w 186"/>
                    <a:gd name="T37" fmla="*/ 0 h 200"/>
                    <a:gd name="T38" fmla="*/ 52 w 186"/>
                    <a:gd name="T39" fmla="*/ 0 h 200"/>
                    <a:gd name="T40" fmla="*/ 44 w 186"/>
                    <a:gd name="T41" fmla="*/ 22 h 200"/>
                    <a:gd name="T42" fmla="*/ 32 w 186"/>
                    <a:gd name="T43" fmla="*/ 42 h 200"/>
                    <a:gd name="T44" fmla="*/ 18 w 186"/>
                    <a:gd name="T45" fmla="*/ 60 h 200"/>
                    <a:gd name="T46" fmla="*/ 0 w 186"/>
                    <a:gd name="T47" fmla="*/ 7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200">
                      <a:moveTo>
                        <a:pt x="0" y="74"/>
                      </a:moveTo>
                      <a:lnTo>
                        <a:pt x="90" y="74"/>
                      </a:lnTo>
                      <a:lnTo>
                        <a:pt x="90" y="74"/>
                      </a:lnTo>
                      <a:lnTo>
                        <a:pt x="98" y="80"/>
                      </a:lnTo>
                      <a:lnTo>
                        <a:pt x="104" y="86"/>
                      </a:lnTo>
                      <a:lnTo>
                        <a:pt x="112" y="94"/>
                      </a:lnTo>
                      <a:lnTo>
                        <a:pt x="116" y="104"/>
                      </a:lnTo>
                      <a:lnTo>
                        <a:pt x="186" y="200"/>
                      </a:lnTo>
                      <a:lnTo>
                        <a:pt x="186" y="80"/>
                      </a:lnTo>
                      <a:lnTo>
                        <a:pt x="186" y="80"/>
                      </a:lnTo>
                      <a:lnTo>
                        <a:pt x="184" y="64"/>
                      </a:lnTo>
                      <a:lnTo>
                        <a:pt x="178" y="50"/>
                      </a:lnTo>
                      <a:lnTo>
                        <a:pt x="172" y="36"/>
                      </a:lnTo>
                      <a:lnTo>
                        <a:pt x="162" y="24"/>
                      </a:lnTo>
                      <a:lnTo>
                        <a:pt x="150" y="14"/>
                      </a:lnTo>
                      <a:lnTo>
                        <a:pt x="136" y="6"/>
                      </a:lnTo>
                      <a:lnTo>
                        <a:pt x="122" y="2"/>
                      </a:lnTo>
                      <a:lnTo>
                        <a:pt x="106" y="0"/>
                      </a:lnTo>
                      <a:lnTo>
                        <a:pt x="52" y="0"/>
                      </a:lnTo>
                      <a:lnTo>
                        <a:pt x="52" y="0"/>
                      </a:lnTo>
                      <a:lnTo>
                        <a:pt x="44" y="22"/>
                      </a:lnTo>
                      <a:lnTo>
                        <a:pt x="32" y="42"/>
                      </a:lnTo>
                      <a:lnTo>
                        <a:pt x="18" y="6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2" name="Rectangle 135"/>
                <p:cNvSpPr>
                  <a:spLocks noChangeArrowheads="1"/>
                </p:cNvSpPr>
                <p:nvPr/>
              </p:nvSpPr>
              <p:spPr bwMode="auto">
                <a:xfrm>
                  <a:off x="5825685" y="4728874"/>
                  <a:ext cx="336306" cy="280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2345" tIns="31173" rIns="62345" bIns="31173" numCol="1" anchor="t" anchorCtr="0" compatLnSpc="1"/>
                <a:lstStyle/>
                <a:p>
                  <a:endParaRPr lang="en-US" sz="1225"/>
                </a:p>
              </p:txBody>
            </p:sp>
          </p:grpSp>
        </p:grpSp>
        <p:grpSp>
          <p:nvGrpSpPr>
            <p:cNvPr id="23" name="Group 7"/>
            <p:cNvGrpSpPr/>
            <p:nvPr/>
          </p:nvGrpSpPr>
          <p:grpSpPr>
            <a:xfrm>
              <a:off x="4789552" y="2494355"/>
              <a:ext cx="2715928" cy="2629309"/>
              <a:chOff x="4789552" y="2494352"/>
              <a:chExt cx="2715928" cy="2629309"/>
            </a:xfrm>
            <a:solidFill>
              <a:srgbClr val="00B050"/>
            </a:solidFill>
          </p:grpSpPr>
          <p:sp>
            <p:nvSpPr>
              <p:cNvPr id="24" name="Freeform 110"/>
              <p:cNvSpPr/>
              <p:nvPr/>
            </p:nvSpPr>
            <p:spPr bwMode="auto">
              <a:xfrm>
                <a:off x="6364077" y="4364423"/>
                <a:ext cx="295542" cy="759238"/>
              </a:xfrm>
              <a:custGeom>
                <a:avLst/>
                <a:gdLst>
                  <a:gd name="T0" fmla="*/ 116 w 116"/>
                  <a:gd name="T1" fmla="*/ 248 h 298"/>
                  <a:gd name="T2" fmla="*/ 116 w 116"/>
                  <a:gd name="T3" fmla="*/ 248 h 298"/>
                  <a:gd name="T4" fmla="*/ 114 w 116"/>
                  <a:gd name="T5" fmla="*/ 258 h 298"/>
                  <a:gd name="T6" fmla="*/ 112 w 116"/>
                  <a:gd name="T7" fmla="*/ 268 h 298"/>
                  <a:gd name="T8" fmla="*/ 106 w 116"/>
                  <a:gd name="T9" fmla="*/ 276 h 298"/>
                  <a:gd name="T10" fmla="*/ 100 w 116"/>
                  <a:gd name="T11" fmla="*/ 284 h 298"/>
                  <a:gd name="T12" fmla="*/ 92 w 116"/>
                  <a:gd name="T13" fmla="*/ 290 h 298"/>
                  <a:gd name="T14" fmla="*/ 84 w 116"/>
                  <a:gd name="T15" fmla="*/ 294 h 298"/>
                  <a:gd name="T16" fmla="*/ 74 w 116"/>
                  <a:gd name="T17" fmla="*/ 298 h 298"/>
                  <a:gd name="T18" fmla="*/ 64 w 116"/>
                  <a:gd name="T19" fmla="*/ 298 h 298"/>
                  <a:gd name="T20" fmla="*/ 50 w 116"/>
                  <a:gd name="T21" fmla="*/ 298 h 298"/>
                  <a:gd name="T22" fmla="*/ 50 w 116"/>
                  <a:gd name="T23" fmla="*/ 298 h 298"/>
                  <a:gd name="T24" fmla="*/ 40 w 116"/>
                  <a:gd name="T25" fmla="*/ 298 h 298"/>
                  <a:gd name="T26" fmla="*/ 30 w 116"/>
                  <a:gd name="T27" fmla="*/ 294 h 298"/>
                  <a:gd name="T28" fmla="*/ 22 w 116"/>
                  <a:gd name="T29" fmla="*/ 290 h 298"/>
                  <a:gd name="T30" fmla="*/ 14 w 116"/>
                  <a:gd name="T31" fmla="*/ 284 h 298"/>
                  <a:gd name="T32" fmla="*/ 8 w 116"/>
                  <a:gd name="T33" fmla="*/ 276 h 298"/>
                  <a:gd name="T34" fmla="*/ 4 w 116"/>
                  <a:gd name="T35" fmla="*/ 268 h 298"/>
                  <a:gd name="T36" fmla="*/ 0 w 116"/>
                  <a:gd name="T37" fmla="*/ 258 h 298"/>
                  <a:gd name="T38" fmla="*/ 0 w 116"/>
                  <a:gd name="T39" fmla="*/ 248 h 298"/>
                  <a:gd name="T40" fmla="*/ 0 w 116"/>
                  <a:gd name="T41" fmla="*/ 50 h 298"/>
                  <a:gd name="T42" fmla="*/ 0 w 116"/>
                  <a:gd name="T43" fmla="*/ 50 h 298"/>
                  <a:gd name="T44" fmla="*/ 0 w 116"/>
                  <a:gd name="T45" fmla="*/ 40 h 298"/>
                  <a:gd name="T46" fmla="*/ 4 w 116"/>
                  <a:gd name="T47" fmla="*/ 30 h 298"/>
                  <a:gd name="T48" fmla="*/ 8 w 116"/>
                  <a:gd name="T49" fmla="*/ 22 h 298"/>
                  <a:gd name="T50" fmla="*/ 14 w 116"/>
                  <a:gd name="T51" fmla="*/ 14 h 298"/>
                  <a:gd name="T52" fmla="*/ 22 w 116"/>
                  <a:gd name="T53" fmla="*/ 8 h 298"/>
                  <a:gd name="T54" fmla="*/ 30 w 116"/>
                  <a:gd name="T55" fmla="*/ 4 h 298"/>
                  <a:gd name="T56" fmla="*/ 40 w 116"/>
                  <a:gd name="T57" fmla="*/ 0 h 298"/>
                  <a:gd name="T58" fmla="*/ 50 w 116"/>
                  <a:gd name="T59" fmla="*/ 0 h 298"/>
                  <a:gd name="T60" fmla="*/ 64 w 116"/>
                  <a:gd name="T61" fmla="*/ 0 h 298"/>
                  <a:gd name="T62" fmla="*/ 64 w 116"/>
                  <a:gd name="T63" fmla="*/ 0 h 298"/>
                  <a:gd name="T64" fmla="*/ 74 w 116"/>
                  <a:gd name="T65" fmla="*/ 0 h 298"/>
                  <a:gd name="T66" fmla="*/ 84 w 116"/>
                  <a:gd name="T67" fmla="*/ 4 h 298"/>
                  <a:gd name="T68" fmla="*/ 92 w 116"/>
                  <a:gd name="T69" fmla="*/ 8 h 298"/>
                  <a:gd name="T70" fmla="*/ 100 w 116"/>
                  <a:gd name="T71" fmla="*/ 14 h 298"/>
                  <a:gd name="T72" fmla="*/ 106 w 116"/>
                  <a:gd name="T73" fmla="*/ 22 h 298"/>
                  <a:gd name="T74" fmla="*/ 112 w 116"/>
                  <a:gd name="T75" fmla="*/ 30 h 298"/>
                  <a:gd name="T76" fmla="*/ 114 w 116"/>
                  <a:gd name="T77" fmla="*/ 40 h 298"/>
                  <a:gd name="T78" fmla="*/ 116 w 116"/>
                  <a:gd name="T79" fmla="*/ 50 h 298"/>
                  <a:gd name="T80" fmla="*/ 116 w 116"/>
                  <a:gd name="T81" fmla="*/ 2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298">
                    <a:moveTo>
                      <a:pt x="116" y="248"/>
                    </a:moveTo>
                    <a:lnTo>
                      <a:pt x="116" y="248"/>
                    </a:lnTo>
                    <a:lnTo>
                      <a:pt x="114" y="258"/>
                    </a:lnTo>
                    <a:lnTo>
                      <a:pt x="112" y="268"/>
                    </a:lnTo>
                    <a:lnTo>
                      <a:pt x="106" y="276"/>
                    </a:lnTo>
                    <a:lnTo>
                      <a:pt x="100" y="284"/>
                    </a:lnTo>
                    <a:lnTo>
                      <a:pt x="92" y="290"/>
                    </a:lnTo>
                    <a:lnTo>
                      <a:pt x="84" y="294"/>
                    </a:lnTo>
                    <a:lnTo>
                      <a:pt x="74" y="298"/>
                    </a:lnTo>
                    <a:lnTo>
                      <a:pt x="64" y="298"/>
                    </a:lnTo>
                    <a:lnTo>
                      <a:pt x="50" y="298"/>
                    </a:lnTo>
                    <a:lnTo>
                      <a:pt x="50" y="298"/>
                    </a:lnTo>
                    <a:lnTo>
                      <a:pt x="40" y="298"/>
                    </a:lnTo>
                    <a:lnTo>
                      <a:pt x="30" y="294"/>
                    </a:lnTo>
                    <a:lnTo>
                      <a:pt x="22" y="290"/>
                    </a:lnTo>
                    <a:lnTo>
                      <a:pt x="14" y="284"/>
                    </a:lnTo>
                    <a:lnTo>
                      <a:pt x="8" y="276"/>
                    </a:lnTo>
                    <a:lnTo>
                      <a:pt x="4" y="268"/>
                    </a:lnTo>
                    <a:lnTo>
                      <a:pt x="0" y="258"/>
                    </a:lnTo>
                    <a:lnTo>
                      <a:pt x="0" y="248"/>
                    </a:lnTo>
                    <a:lnTo>
                      <a:pt x="0" y="50"/>
                    </a:lnTo>
                    <a:lnTo>
                      <a:pt x="0" y="50"/>
                    </a:lnTo>
                    <a:lnTo>
                      <a:pt x="0" y="40"/>
                    </a:lnTo>
                    <a:lnTo>
                      <a:pt x="4" y="30"/>
                    </a:lnTo>
                    <a:lnTo>
                      <a:pt x="8" y="22"/>
                    </a:lnTo>
                    <a:lnTo>
                      <a:pt x="14" y="14"/>
                    </a:lnTo>
                    <a:lnTo>
                      <a:pt x="22" y="8"/>
                    </a:lnTo>
                    <a:lnTo>
                      <a:pt x="30" y="4"/>
                    </a:lnTo>
                    <a:lnTo>
                      <a:pt x="40" y="0"/>
                    </a:lnTo>
                    <a:lnTo>
                      <a:pt x="50" y="0"/>
                    </a:lnTo>
                    <a:lnTo>
                      <a:pt x="64" y="0"/>
                    </a:lnTo>
                    <a:lnTo>
                      <a:pt x="64" y="0"/>
                    </a:lnTo>
                    <a:lnTo>
                      <a:pt x="74" y="0"/>
                    </a:lnTo>
                    <a:lnTo>
                      <a:pt x="84" y="4"/>
                    </a:lnTo>
                    <a:lnTo>
                      <a:pt x="92" y="8"/>
                    </a:lnTo>
                    <a:lnTo>
                      <a:pt x="100" y="14"/>
                    </a:lnTo>
                    <a:lnTo>
                      <a:pt x="106" y="22"/>
                    </a:lnTo>
                    <a:lnTo>
                      <a:pt x="112" y="30"/>
                    </a:lnTo>
                    <a:lnTo>
                      <a:pt x="114" y="40"/>
                    </a:lnTo>
                    <a:lnTo>
                      <a:pt x="116" y="50"/>
                    </a:lnTo>
                    <a:lnTo>
                      <a:pt x="116" y="24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5" name="Freeform 111"/>
              <p:cNvSpPr/>
              <p:nvPr/>
            </p:nvSpPr>
            <p:spPr bwMode="auto">
              <a:xfrm>
                <a:off x="5625222" y="4364423"/>
                <a:ext cx="300637" cy="759238"/>
              </a:xfrm>
              <a:custGeom>
                <a:avLst/>
                <a:gdLst>
                  <a:gd name="T0" fmla="*/ 118 w 118"/>
                  <a:gd name="T1" fmla="*/ 248 h 298"/>
                  <a:gd name="T2" fmla="*/ 118 w 118"/>
                  <a:gd name="T3" fmla="*/ 248 h 298"/>
                  <a:gd name="T4" fmla="*/ 116 w 118"/>
                  <a:gd name="T5" fmla="*/ 258 h 298"/>
                  <a:gd name="T6" fmla="*/ 114 w 118"/>
                  <a:gd name="T7" fmla="*/ 268 h 298"/>
                  <a:gd name="T8" fmla="*/ 108 w 118"/>
                  <a:gd name="T9" fmla="*/ 276 h 298"/>
                  <a:gd name="T10" fmla="*/ 102 w 118"/>
                  <a:gd name="T11" fmla="*/ 284 h 298"/>
                  <a:gd name="T12" fmla="*/ 94 w 118"/>
                  <a:gd name="T13" fmla="*/ 290 h 298"/>
                  <a:gd name="T14" fmla="*/ 86 w 118"/>
                  <a:gd name="T15" fmla="*/ 294 h 298"/>
                  <a:gd name="T16" fmla="*/ 76 w 118"/>
                  <a:gd name="T17" fmla="*/ 298 h 298"/>
                  <a:gd name="T18" fmla="*/ 66 w 118"/>
                  <a:gd name="T19" fmla="*/ 298 h 298"/>
                  <a:gd name="T20" fmla="*/ 50 w 118"/>
                  <a:gd name="T21" fmla="*/ 298 h 298"/>
                  <a:gd name="T22" fmla="*/ 50 w 118"/>
                  <a:gd name="T23" fmla="*/ 298 h 298"/>
                  <a:gd name="T24" fmla="*/ 40 w 118"/>
                  <a:gd name="T25" fmla="*/ 298 h 298"/>
                  <a:gd name="T26" fmla="*/ 30 w 118"/>
                  <a:gd name="T27" fmla="*/ 294 h 298"/>
                  <a:gd name="T28" fmla="*/ 22 w 118"/>
                  <a:gd name="T29" fmla="*/ 290 h 298"/>
                  <a:gd name="T30" fmla="*/ 14 w 118"/>
                  <a:gd name="T31" fmla="*/ 284 h 298"/>
                  <a:gd name="T32" fmla="*/ 8 w 118"/>
                  <a:gd name="T33" fmla="*/ 276 h 298"/>
                  <a:gd name="T34" fmla="*/ 4 w 118"/>
                  <a:gd name="T35" fmla="*/ 268 h 298"/>
                  <a:gd name="T36" fmla="*/ 0 w 118"/>
                  <a:gd name="T37" fmla="*/ 258 h 298"/>
                  <a:gd name="T38" fmla="*/ 0 w 118"/>
                  <a:gd name="T39" fmla="*/ 248 h 298"/>
                  <a:gd name="T40" fmla="*/ 0 w 118"/>
                  <a:gd name="T41" fmla="*/ 50 h 298"/>
                  <a:gd name="T42" fmla="*/ 0 w 118"/>
                  <a:gd name="T43" fmla="*/ 50 h 298"/>
                  <a:gd name="T44" fmla="*/ 0 w 118"/>
                  <a:gd name="T45" fmla="*/ 40 h 298"/>
                  <a:gd name="T46" fmla="*/ 4 w 118"/>
                  <a:gd name="T47" fmla="*/ 30 h 298"/>
                  <a:gd name="T48" fmla="*/ 8 w 118"/>
                  <a:gd name="T49" fmla="*/ 22 h 298"/>
                  <a:gd name="T50" fmla="*/ 14 w 118"/>
                  <a:gd name="T51" fmla="*/ 14 h 298"/>
                  <a:gd name="T52" fmla="*/ 22 w 118"/>
                  <a:gd name="T53" fmla="*/ 8 h 298"/>
                  <a:gd name="T54" fmla="*/ 30 w 118"/>
                  <a:gd name="T55" fmla="*/ 4 h 298"/>
                  <a:gd name="T56" fmla="*/ 40 w 118"/>
                  <a:gd name="T57" fmla="*/ 0 h 298"/>
                  <a:gd name="T58" fmla="*/ 50 w 118"/>
                  <a:gd name="T59" fmla="*/ 0 h 298"/>
                  <a:gd name="T60" fmla="*/ 66 w 118"/>
                  <a:gd name="T61" fmla="*/ 0 h 298"/>
                  <a:gd name="T62" fmla="*/ 66 w 118"/>
                  <a:gd name="T63" fmla="*/ 0 h 298"/>
                  <a:gd name="T64" fmla="*/ 76 w 118"/>
                  <a:gd name="T65" fmla="*/ 0 h 298"/>
                  <a:gd name="T66" fmla="*/ 86 w 118"/>
                  <a:gd name="T67" fmla="*/ 4 h 298"/>
                  <a:gd name="T68" fmla="*/ 94 w 118"/>
                  <a:gd name="T69" fmla="*/ 8 h 298"/>
                  <a:gd name="T70" fmla="*/ 102 w 118"/>
                  <a:gd name="T71" fmla="*/ 14 h 298"/>
                  <a:gd name="T72" fmla="*/ 108 w 118"/>
                  <a:gd name="T73" fmla="*/ 22 h 298"/>
                  <a:gd name="T74" fmla="*/ 114 w 118"/>
                  <a:gd name="T75" fmla="*/ 30 h 298"/>
                  <a:gd name="T76" fmla="*/ 116 w 118"/>
                  <a:gd name="T77" fmla="*/ 40 h 298"/>
                  <a:gd name="T78" fmla="*/ 118 w 118"/>
                  <a:gd name="T79" fmla="*/ 50 h 298"/>
                  <a:gd name="T80" fmla="*/ 118 w 118"/>
                  <a:gd name="T81" fmla="*/ 2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298">
                    <a:moveTo>
                      <a:pt x="118" y="248"/>
                    </a:moveTo>
                    <a:lnTo>
                      <a:pt x="118" y="248"/>
                    </a:lnTo>
                    <a:lnTo>
                      <a:pt x="116" y="258"/>
                    </a:lnTo>
                    <a:lnTo>
                      <a:pt x="114" y="268"/>
                    </a:lnTo>
                    <a:lnTo>
                      <a:pt x="108" y="276"/>
                    </a:lnTo>
                    <a:lnTo>
                      <a:pt x="102" y="284"/>
                    </a:lnTo>
                    <a:lnTo>
                      <a:pt x="94" y="290"/>
                    </a:lnTo>
                    <a:lnTo>
                      <a:pt x="86" y="294"/>
                    </a:lnTo>
                    <a:lnTo>
                      <a:pt x="76" y="298"/>
                    </a:lnTo>
                    <a:lnTo>
                      <a:pt x="66" y="298"/>
                    </a:lnTo>
                    <a:lnTo>
                      <a:pt x="50" y="298"/>
                    </a:lnTo>
                    <a:lnTo>
                      <a:pt x="50" y="298"/>
                    </a:lnTo>
                    <a:lnTo>
                      <a:pt x="40" y="298"/>
                    </a:lnTo>
                    <a:lnTo>
                      <a:pt x="30" y="294"/>
                    </a:lnTo>
                    <a:lnTo>
                      <a:pt x="22" y="290"/>
                    </a:lnTo>
                    <a:lnTo>
                      <a:pt x="14" y="284"/>
                    </a:lnTo>
                    <a:lnTo>
                      <a:pt x="8" y="276"/>
                    </a:lnTo>
                    <a:lnTo>
                      <a:pt x="4" y="268"/>
                    </a:lnTo>
                    <a:lnTo>
                      <a:pt x="0" y="258"/>
                    </a:lnTo>
                    <a:lnTo>
                      <a:pt x="0" y="248"/>
                    </a:lnTo>
                    <a:lnTo>
                      <a:pt x="0" y="50"/>
                    </a:lnTo>
                    <a:lnTo>
                      <a:pt x="0" y="50"/>
                    </a:lnTo>
                    <a:lnTo>
                      <a:pt x="0" y="40"/>
                    </a:lnTo>
                    <a:lnTo>
                      <a:pt x="4" y="30"/>
                    </a:lnTo>
                    <a:lnTo>
                      <a:pt x="8" y="22"/>
                    </a:lnTo>
                    <a:lnTo>
                      <a:pt x="14" y="14"/>
                    </a:lnTo>
                    <a:lnTo>
                      <a:pt x="22" y="8"/>
                    </a:lnTo>
                    <a:lnTo>
                      <a:pt x="30" y="4"/>
                    </a:lnTo>
                    <a:lnTo>
                      <a:pt x="40" y="0"/>
                    </a:lnTo>
                    <a:lnTo>
                      <a:pt x="50" y="0"/>
                    </a:lnTo>
                    <a:lnTo>
                      <a:pt x="66" y="0"/>
                    </a:lnTo>
                    <a:lnTo>
                      <a:pt x="66" y="0"/>
                    </a:lnTo>
                    <a:lnTo>
                      <a:pt x="76" y="0"/>
                    </a:lnTo>
                    <a:lnTo>
                      <a:pt x="86" y="4"/>
                    </a:lnTo>
                    <a:lnTo>
                      <a:pt x="94" y="8"/>
                    </a:lnTo>
                    <a:lnTo>
                      <a:pt x="102" y="14"/>
                    </a:lnTo>
                    <a:lnTo>
                      <a:pt x="108" y="22"/>
                    </a:lnTo>
                    <a:lnTo>
                      <a:pt x="114" y="30"/>
                    </a:lnTo>
                    <a:lnTo>
                      <a:pt x="116" y="40"/>
                    </a:lnTo>
                    <a:lnTo>
                      <a:pt x="118" y="50"/>
                    </a:lnTo>
                    <a:lnTo>
                      <a:pt x="118" y="24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6" name="Freeform 112"/>
              <p:cNvSpPr/>
              <p:nvPr/>
            </p:nvSpPr>
            <p:spPr bwMode="auto">
              <a:xfrm>
                <a:off x="5864713" y="2494352"/>
                <a:ext cx="560510" cy="555416"/>
              </a:xfrm>
              <a:custGeom>
                <a:avLst/>
                <a:gdLst>
                  <a:gd name="T0" fmla="*/ 220 w 220"/>
                  <a:gd name="T1" fmla="*/ 108 h 218"/>
                  <a:gd name="T2" fmla="*/ 220 w 220"/>
                  <a:gd name="T3" fmla="*/ 108 h 218"/>
                  <a:gd name="T4" fmla="*/ 216 w 220"/>
                  <a:gd name="T5" fmla="*/ 130 h 218"/>
                  <a:gd name="T6" fmla="*/ 210 w 220"/>
                  <a:gd name="T7" fmla="*/ 152 h 218"/>
                  <a:gd name="T8" fmla="*/ 200 w 220"/>
                  <a:gd name="T9" fmla="*/ 170 h 218"/>
                  <a:gd name="T10" fmla="*/ 186 w 220"/>
                  <a:gd name="T11" fmla="*/ 186 h 218"/>
                  <a:gd name="T12" fmla="*/ 170 w 220"/>
                  <a:gd name="T13" fmla="*/ 200 h 218"/>
                  <a:gd name="T14" fmla="*/ 152 w 220"/>
                  <a:gd name="T15" fmla="*/ 210 h 218"/>
                  <a:gd name="T16" fmla="*/ 130 w 220"/>
                  <a:gd name="T17" fmla="*/ 216 h 218"/>
                  <a:gd name="T18" fmla="*/ 108 w 220"/>
                  <a:gd name="T19" fmla="*/ 218 h 218"/>
                  <a:gd name="T20" fmla="*/ 108 w 220"/>
                  <a:gd name="T21" fmla="*/ 218 h 218"/>
                  <a:gd name="T22" fmla="*/ 86 w 220"/>
                  <a:gd name="T23" fmla="*/ 216 h 218"/>
                  <a:gd name="T24" fmla="*/ 66 w 220"/>
                  <a:gd name="T25" fmla="*/ 210 h 218"/>
                  <a:gd name="T26" fmla="*/ 48 w 220"/>
                  <a:gd name="T27" fmla="*/ 200 h 218"/>
                  <a:gd name="T28" fmla="*/ 32 w 220"/>
                  <a:gd name="T29" fmla="*/ 186 h 218"/>
                  <a:gd name="T30" fmla="*/ 18 w 220"/>
                  <a:gd name="T31" fmla="*/ 170 h 218"/>
                  <a:gd name="T32" fmla="*/ 8 w 220"/>
                  <a:gd name="T33" fmla="*/ 152 h 218"/>
                  <a:gd name="T34" fmla="*/ 2 w 220"/>
                  <a:gd name="T35" fmla="*/ 130 h 218"/>
                  <a:gd name="T36" fmla="*/ 0 w 220"/>
                  <a:gd name="T37" fmla="*/ 108 h 218"/>
                  <a:gd name="T38" fmla="*/ 0 w 220"/>
                  <a:gd name="T39" fmla="*/ 108 h 218"/>
                  <a:gd name="T40" fmla="*/ 2 w 220"/>
                  <a:gd name="T41" fmla="*/ 86 h 218"/>
                  <a:gd name="T42" fmla="*/ 8 w 220"/>
                  <a:gd name="T43" fmla="*/ 66 h 218"/>
                  <a:gd name="T44" fmla="*/ 18 w 220"/>
                  <a:gd name="T45" fmla="*/ 48 h 218"/>
                  <a:gd name="T46" fmla="*/ 32 w 220"/>
                  <a:gd name="T47" fmla="*/ 32 h 218"/>
                  <a:gd name="T48" fmla="*/ 48 w 220"/>
                  <a:gd name="T49" fmla="*/ 18 h 218"/>
                  <a:gd name="T50" fmla="*/ 66 w 220"/>
                  <a:gd name="T51" fmla="*/ 8 h 218"/>
                  <a:gd name="T52" fmla="*/ 86 w 220"/>
                  <a:gd name="T53" fmla="*/ 2 h 218"/>
                  <a:gd name="T54" fmla="*/ 108 w 220"/>
                  <a:gd name="T55" fmla="*/ 0 h 218"/>
                  <a:gd name="T56" fmla="*/ 108 w 220"/>
                  <a:gd name="T57" fmla="*/ 0 h 218"/>
                  <a:gd name="T58" fmla="*/ 130 w 220"/>
                  <a:gd name="T59" fmla="*/ 2 h 218"/>
                  <a:gd name="T60" fmla="*/ 152 w 220"/>
                  <a:gd name="T61" fmla="*/ 8 h 218"/>
                  <a:gd name="T62" fmla="*/ 170 w 220"/>
                  <a:gd name="T63" fmla="*/ 18 h 218"/>
                  <a:gd name="T64" fmla="*/ 186 w 220"/>
                  <a:gd name="T65" fmla="*/ 32 h 218"/>
                  <a:gd name="T66" fmla="*/ 200 w 220"/>
                  <a:gd name="T67" fmla="*/ 48 h 218"/>
                  <a:gd name="T68" fmla="*/ 210 w 220"/>
                  <a:gd name="T69" fmla="*/ 66 h 218"/>
                  <a:gd name="T70" fmla="*/ 216 w 220"/>
                  <a:gd name="T71" fmla="*/ 86 h 218"/>
                  <a:gd name="T72" fmla="*/ 220 w 220"/>
                  <a:gd name="T73"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0" h="218">
                    <a:moveTo>
                      <a:pt x="220" y="108"/>
                    </a:moveTo>
                    <a:lnTo>
                      <a:pt x="220" y="108"/>
                    </a:lnTo>
                    <a:lnTo>
                      <a:pt x="216" y="130"/>
                    </a:lnTo>
                    <a:lnTo>
                      <a:pt x="210" y="152"/>
                    </a:lnTo>
                    <a:lnTo>
                      <a:pt x="200" y="170"/>
                    </a:lnTo>
                    <a:lnTo>
                      <a:pt x="186" y="186"/>
                    </a:lnTo>
                    <a:lnTo>
                      <a:pt x="170" y="200"/>
                    </a:lnTo>
                    <a:lnTo>
                      <a:pt x="152" y="210"/>
                    </a:lnTo>
                    <a:lnTo>
                      <a:pt x="130" y="216"/>
                    </a:lnTo>
                    <a:lnTo>
                      <a:pt x="108" y="218"/>
                    </a:lnTo>
                    <a:lnTo>
                      <a:pt x="108" y="218"/>
                    </a:lnTo>
                    <a:lnTo>
                      <a:pt x="86" y="216"/>
                    </a:lnTo>
                    <a:lnTo>
                      <a:pt x="66" y="210"/>
                    </a:lnTo>
                    <a:lnTo>
                      <a:pt x="48" y="200"/>
                    </a:lnTo>
                    <a:lnTo>
                      <a:pt x="32" y="186"/>
                    </a:lnTo>
                    <a:lnTo>
                      <a:pt x="18" y="170"/>
                    </a:lnTo>
                    <a:lnTo>
                      <a:pt x="8" y="152"/>
                    </a:lnTo>
                    <a:lnTo>
                      <a:pt x="2" y="130"/>
                    </a:lnTo>
                    <a:lnTo>
                      <a:pt x="0" y="108"/>
                    </a:lnTo>
                    <a:lnTo>
                      <a:pt x="0" y="108"/>
                    </a:lnTo>
                    <a:lnTo>
                      <a:pt x="2" y="86"/>
                    </a:lnTo>
                    <a:lnTo>
                      <a:pt x="8" y="66"/>
                    </a:lnTo>
                    <a:lnTo>
                      <a:pt x="18" y="48"/>
                    </a:lnTo>
                    <a:lnTo>
                      <a:pt x="32" y="32"/>
                    </a:lnTo>
                    <a:lnTo>
                      <a:pt x="48" y="18"/>
                    </a:lnTo>
                    <a:lnTo>
                      <a:pt x="66" y="8"/>
                    </a:lnTo>
                    <a:lnTo>
                      <a:pt x="86" y="2"/>
                    </a:lnTo>
                    <a:lnTo>
                      <a:pt x="108" y="0"/>
                    </a:lnTo>
                    <a:lnTo>
                      <a:pt x="108" y="0"/>
                    </a:lnTo>
                    <a:lnTo>
                      <a:pt x="130" y="2"/>
                    </a:lnTo>
                    <a:lnTo>
                      <a:pt x="152" y="8"/>
                    </a:lnTo>
                    <a:lnTo>
                      <a:pt x="170" y="18"/>
                    </a:lnTo>
                    <a:lnTo>
                      <a:pt x="186" y="32"/>
                    </a:lnTo>
                    <a:lnTo>
                      <a:pt x="200" y="48"/>
                    </a:lnTo>
                    <a:lnTo>
                      <a:pt x="210" y="66"/>
                    </a:lnTo>
                    <a:lnTo>
                      <a:pt x="216" y="86"/>
                    </a:lnTo>
                    <a:lnTo>
                      <a:pt x="22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7" name="Freeform 113"/>
              <p:cNvSpPr/>
              <p:nvPr/>
            </p:nvSpPr>
            <p:spPr bwMode="auto">
              <a:xfrm>
                <a:off x="5864713" y="2494352"/>
                <a:ext cx="560510" cy="555416"/>
              </a:xfrm>
              <a:custGeom>
                <a:avLst/>
                <a:gdLst>
                  <a:gd name="T0" fmla="*/ 220 w 220"/>
                  <a:gd name="T1" fmla="*/ 108 h 218"/>
                  <a:gd name="T2" fmla="*/ 220 w 220"/>
                  <a:gd name="T3" fmla="*/ 108 h 218"/>
                  <a:gd name="T4" fmla="*/ 216 w 220"/>
                  <a:gd name="T5" fmla="*/ 130 h 218"/>
                  <a:gd name="T6" fmla="*/ 210 w 220"/>
                  <a:gd name="T7" fmla="*/ 152 h 218"/>
                  <a:gd name="T8" fmla="*/ 200 w 220"/>
                  <a:gd name="T9" fmla="*/ 170 h 218"/>
                  <a:gd name="T10" fmla="*/ 186 w 220"/>
                  <a:gd name="T11" fmla="*/ 186 h 218"/>
                  <a:gd name="T12" fmla="*/ 170 w 220"/>
                  <a:gd name="T13" fmla="*/ 200 h 218"/>
                  <a:gd name="T14" fmla="*/ 152 w 220"/>
                  <a:gd name="T15" fmla="*/ 210 h 218"/>
                  <a:gd name="T16" fmla="*/ 130 w 220"/>
                  <a:gd name="T17" fmla="*/ 216 h 218"/>
                  <a:gd name="T18" fmla="*/ 108 w 220"/>
                  <a:gd name="T19" fmla="*/ 218 h 218"/>
                  <a:gd name="T20" fmla="*/ 108 w 220"/>
                  <a:gd name="T21" fmla="*/ 218 h 218"/>
                  <a:gd name="T22" fmla="*/ 86 w 220"/>
                  <a:gd name="T23" fmla="*/ 216 h 218"/>
                  <a:gd name="T24" fmla="*/ 66 w 220"/>
                  <a:gd name="T25" fmla="*/ 210 h 218"/>
                  <a:gd name="T26" fmla="*/ 48 w 220"/>
                  <a:gd name="T27" fmla="*/ 200 h 218"/>
                  <a:gd name="T28" fmla="*/ 32 w 220"/>
                  <a:gd name="T29" fmla="*/ 186 h 218"/>
                  <a:gd name="T30" fmla="*/ 18 w 220"/>
                  <a:gd name="T31" fmla="*/ 170 h 218"/>
                  <a:gd name="T32" fmla="*/ 8 w 220"/>
                  <a:gd name="T33" fmla="*/ 152 h 218"/>
                  <a:gd name="T34" fmla="*/ 2 w 220"/>
                  <a:gd name="T35" fmla="*/ 130 h 218"/>
                  <a:gd name="T36" fmla="*/ 0 w 220"/>
                  <a:gd name="T37" fmla="*/ 108 h 218"/>
                  <a:gd name="T38" fmla="*/ 0 w 220"/>
                  <a:gd name="T39" fmla="*/ 108 h 218"/>
                  <a:gd name="T40" fmla="*/ 2 w 220"/>
                  <a:gd name="T41" fmla="*/ 86 h 218"/>
                  <a:gd name="T42" fmla="*/ 8 w 220"/>
                  <a:gd name="T43" fmla="*/ 66 h 218"/>
                  <a:gd name="T44" fmla="*/ 18 w 220"/>
                  <a:gd name="T45" fmla="*/ 48 h 218"/>
                  <a:gd name="T46" fmla="*/ 32 w 220"/>
                  <a:gd name="T47" fmla="*/ 32 h 218"/>
                  <a:gd name="T48" fmla="*/ 48 w 220"/>
                  <a:gd name="T49" fmla="*/ 18 h 218"/>
                  <a:gd name="T50" fmla="*/ 66 w 220"/>
                  <a:gd name="T51" fmla="*/ 8 h 218"/>
                  <a:gd name="T52" fmla="*/ 86 w 220"/>
                  <a:gd name="T53" fmla="*/ 2 h 218"/>
                  <a:gd name="T54" fmla="*/ 108 w 220"/>
                  <a:gd name="T55" fmla="*/ 0 h 218"/>
                  <a:gd name="T56" fmla="*/ 108 w 220"/>
                  <a:gd name="T57" fmla="*/ 0 h 218"/>
                  <a:gd name="T58" fmla="*/ 130 w 220"/>
                  <a:gd name="T59" fmla="*/ 2 h 218"/>
                  <a:gd name="T60" fmla="*/ 152 w 220"/>
                  <a:gd name="T61" fmla="*/ 8 h 218"/>
                  <a:gd name="T62" fmla="*/ 170 w 220"/>
                  <a:gd name="T63" fmla="*/ 18 h 218"/>
                  <a:gd name="T64" fmla="*/ 186 w 220"/>
                  <a:gd name="T65" fmla="*/ 32 h 218"/>
                  <a:gd name="T66" fmla="*/ 200 w 220"/>
                  <a:gd name="T67" fmla="*/ 48 h 218"/>
                  <a:gd name="T68" fmla="*/ 210 w 220"/>
                  <a:gd name="T69" fmla="*/ 66 h 218"/>
                  <a:gd name="T70" fmla="*/ 216 w 220"/>
                  <a:gd name="T71" fmla="*/ 86 h 218"/>
                  <a:gd name="T72" fmla="*/ 220 w 220"/>
                  <a:gd name="T73"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0" h="218">
                    <a:moveTo>
                      <a:pt x="220" y="108"/>
                    </a:moveTo>
                    <a:lnTo>
                      <a:pt x="220" y="108"/>
                    </a:lnTo>
                    <a:lnTo>
                      <a:pt x="216" y="130"/>
                    </a:lnTo>
                    <a:lnTo>
                      <a:pt x="210" y="152"/>
                    </a:lnTo>
                    <a:lnTo>
                      <a:pt x="200" y="170"/>
                    </a:lnTo>
                    <a:lnTo>
                      <a:pt x="186" y="186"/>
                    </a:lnTo>
                    <a:lnTo>
                      <a:pt x="170" y="200"/>
                    </a:lnTo>
                    <a:lnTo>
                      <a:pt x="152" y="210"/>
                    </a:lnTo>
                    <a:lnTo>
                      <a:pt x="130" y="216"/>
                    </a:lnTo>
                    <a:lnTo>
                      <a:pt x="108" y="218"/>
                    </a:lnTo>
                    <a:lnTo>
                      <a:pt x="108" y="218"/>
                    </a:lnTo>
                    <a:lnTo>
                      <a:pt x="86" y="216"/>
                    </a:lnTo>
                    <a:lnTo>
                      <a:pt x="66" y="210"/>
                    </a:lnTo>
                    <a:lnTo>
                      <a:pt x="48" y="200"/>
                    </a:lnTo>
                    <a:lnTo>
                      <a:pt x="32" y="186"/>
                    </a:lnTo>
                    <a:lnTo>
                      <a:pt x="18" y="170"/>
                    </a:lnTo>
                    <a:lnTo>
                      <a:pt x="8" y="152"/>
                    </a:lnTo>
                    <a:lnTo>
                      <a:pt x="2" y="130"/>
                    </a:lnTo>
                    <a:lnTo>
                      <a:pt x="0" y="108"/>
                    </a:lnTo>
                    <a:lnTo>
                      <a:pt x="0" y="108"/>
                    </a:lnTo>
                    <a:lnTo>
                      <a:pt x="2" y="86"/>
                    </a:lnTo>
                    <a:lnTo>
                      <a:pt x="8" y="66"/>
                    </a:lnTo>
                    <a:lnTo>
                      <a:pt x="18" y="48"/>
                    </a:lnTo>
                    <a:lnTo>
                      <a:pt x="32" y="32"/>
                    </a:lnTo>
                    <a:lnTo>
                      <a:pt x="48" y="18"/>
                    </a:lnTo>
                    <a:lnTo>
                      <a:pt x="66" y="8"/>
                    </a:lnTo>
                    <a:lnTo>
                      <a:pt x="86" y="2"/>
                    </a:lnTo>
                    <a:lnTo>
                      <a:pt x="108" y="0"/>
                    </a:lnTo>
                    <a:lnTo>
                      <a:pt x="108" y="0"/>
                    </a:lnTo>
                    <a:lnTo>
                      <a:pt x="130" y="2"/>
                    </a:lnTo>
                    <a:lnTo>
                      <a:pt x="152" y="8"/>
                    </a:lnTo>
                    <a:lnTo>
                      <a:pt x="170" y="18"/>
                    </a:lnTo>
                    <a:lnTo>
                      <a:pt x="186" y="32"/>
                    </a:lnTo>
                    <a:lnTo>
                      <a:pt x="200" y="48"/>
                    </a:lnTo>
                    <a:lnTo>
                      <a:pt x="210" y="66"/>
                    </a:lnTo>
                    <a:lnTo>
                      <a:pt x="216" y="86"/>
                    </a:lnTo>
                    <a:lnTo>
                      <a:pt x="220" y="108"/>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8" name="Freeform 114"/>
              <p:cNvSpPr/>
              <p:nvPr/>
            </p:nvSpPr>
            <p:spPr bwMode="auto">
              <a:xfrm>
                <a:off x="6088917" y="3192444"/>
                <a:ext cx="107007" cy="254778"/>
              </a:xfrm>
              <a:custGeom>
                <a:avLst/>
                <a:gdLst>
                  <a:gd name="T0" fmla="*/ 20 w 42"/>
                  <a:gd name="T1" fmla="*/ 0 h 100"/>
                  <a:gd name="T2" fmla="*/ 0 w 42"/>
                  <a:gd name="T3" fmla="*/ 20 h 100"/>
                  <a:gd name="T4" fmla="*/ 20 w 42"/>
                  <a:gd name="T5" fmla="*/ 100 h 100"/>
                  <a:gd name="T6" fmla="*/ 42 w 42"/>
                  <a:gd name="T7" fmla="*/ 20 h 100"/>
                  <a:gd name="T8" fmla="*/ 20 w 42"/>
                  <a:gd name="T9" fmla="*/ 0 h 100"/>
                </a:gdLst>
                <a:ahLst/>
                <a:cxnLst>
                  <a:cxn ang="0">
                    <a:pos x="T0" y="T1"/>
                  </a:cxn>
                  <a:cxn ang="0">
                    <a:pos x="T2" y="T3"/>
                  </a:cxn>
                  <a:cxn ang="0">
                    <a:pos x="T4" y="T5"/>
                  </a:cxn>
                  <a:cxn ang="0">
                    <a:pos x="T6" y="T7"/>
                  </a:cxn>
                  <a:cxn ang="0">
                    <a:pos x="T8" y="T9"/>
                  </a:cxn>
                </a:cxnLst>
                <a:rect l="0" t="0" r="r" b="b"/>
                <a:pathLst>
                  <a:path w="42" h="100">
                    <a:moveTo>
                      <a:pt x="20" y="0"/>
                    </a:moveTo>
                    <a:lnTo>
                      <a:pt x="0" y="20"/>
                    </a:lnTo>
                    <a:lnTo>
                      <a:pt x="20" y="100"/>
                    </a:lnTo>
                    <a:lnTo>
                      <a:pt x="42" y="20"/>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9" name="Freeform 115"/>
              <p:cNvSpPr/>
              <p:nvPr/>
            </p:nvSpPr>
            <p:spPr bwMode="auto">
              <a:xfrm>
                <a:off x="6094013" y="3090533"/>
                <a:ext cx="91720" cy="101911"/>
              </a:xfrm>
              <a:custGeom>
                <a:avLst/>
                <a:gdLst>
                  <a:gd name="T0" fmla="*/ 16 w 36"/>
                  <a:gd name="T1" fmla="*/ 0 h 40"/>
                  <a:gd name="T2" fmla="*/ 0 w 36"/>
                  <a:gd name="T3" fmla="*/ 20 h 40"/>
                  <a:gd name="T4" fmla="*/ 16 w 36"/>
                  <a:gd name="T5" fmla="*/ 40 h 40"/>
                  <a:gd name="T6" fmla="*/ 36 w 36"/>
                  <a:gd name="T7" fmla="*/ 20 h 40"/>
                  <a:gd name="T8" fmla="*/ 16 w 36"/>
                  <a:gd name="T9" fmla="*/ 0 h 40"/>
                </a:gdLst>
                <a:ahLst/>
                <a:cxnLst>
                  <a:cxn ang="0">
                    <a:pos x="T0" y="T1"/>
                  </a:cxn>
                  <a:cxn ang="0">
                    <a:pos x="T2" y="T3"/>
                  </a:cxn>
                  <a:cxn ang="0">
                    <a:pos x="T4" y="T5"/>
                  </a:cxn>
                  <a:cxn ang="0">
                    <a:pos x="T6" y="T7"/>
                  </a:cxn>
                  <a:cxn ang="0">
                    <a:pos x="T8" y="T9"/>
                  </a:cxn>
                </a:cxnLst>
                <a:rect l="0" t="0" r="r" b="b"/>
                <a:pathLst>
                  <a:path w="36" h="40">
                    <a:moveTo>
                      <a:pt x="16" y="0"/>
                    </a:moveTo>
                    <a:lnTo>
                      <a:pt x="0" y="20"/>
                    </a:lnTo>
                    <a:lnTo>
                      <a:pt x="16" y="40"/>
                    </a:lnTo>
                    <a:lnTo>
                      <a:pt x="36" y="2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0" name="Freeform 130"/>
              <p:cNvSpPr/>
              <p:nvPr/>
            </p:nvSpPr>
            <p:spPr bwMode="auto">
              <a:xfrm>
                <a:off x="6206115" y="3075246"/>
                <a:ext cx="30573" cy="35669"/>
              </a:xfrm>
              <a:custGeom>
                <a:avLst/>
                <a:gdLst>
                  <a:gd name="T0" fmla="*/ 10 w 12"/>
                  <a:gd name="T1" fmla="*/ 14 h 14"/>
                  <a:gd name="T2" fmla="*/ 12 w 12"/>
                  <a:gd name="T3" fmla="*/ 0 h 14"/>
                  <a:gd name="T4" fmla="*/ 12 w 12"/>
                  <a:gd name="T5" fmla="*/ 0 h 14"/>
                  <a:gd name="T6" fmla="*/ 8 w 12"/>
                  <a:gd name="T7" fmla="*/ 2 h 14"/>
                  <a:gd name="T8" fmla="*/ 0 w 12"/>
                  <a:gd name="T9" fmla="*/ 4 h 14"/>
                  <a:gd name="T10" fmla="*/ 10 w 12"/>
                  <a:gd name="T11" fmla="*/ 14 h 14"/>
                </a:gdLst>
                <a:ahLst/>
                <a:cxnLst>
                  <a:cxn ang="0">
                    <a:pos x="T0" y="T1"/>
                  </a:cxn>
                  <a:cxn ang="0">
                    <a:pos x="T2" y="T3"/>
                  </a:cxn>
                  <a:cxn ang="0">
                    <a:pos x="T4" y="T5"/>
                  </a:cxn>
                  <a:cxn ang="0">
                    <a:pos x="T6" y="T7"/>
                  </a:cxn>
                  <a:cxn ang="0">
                    <a:pos x="T8" y="T9"/>
                  </a:cxn>
                  <a:cxn ang="0">
                    <a:pos x="T10" y="T11"/>
                  </a:cxn>
                </a:cxnLst>
                <a:rect l="0" t="0" r="r" b="b"/>
                <a:pathLst>
                  <a:path w="12" h="14">
                    <a:moveTo>
                      <a:pt x="10" y="14"/>
                    </a:moveTo>
                    <a:lnTo>
                      <a:pt x="12" y="0"/>
                    </a:lnTo>
                    <a:lnTo>
                      <a:pt x="12" y="0"/>
                    </a:lnTo>
                    <a:lnTo>
                      <a:pt x="8" y="2"/>
                    </a:lnTo>
                    <a:lnTo>
                      <a:pt x="0" y="4"/>
                    </a:lnTo>
                    <a:lnTo>
                      <a:pt x="1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1" name="Freeform 131"/>
              <p:cNvSpPr/>
              <p:nvPr/>
            </p:nvSpPr>
            <p:spPr bwMode="auto">
              <a:xfrm>
                <a:off x="6027771" y="3075246"/>
                <a:ext cx="35669" cy="35669"/>
              </a:xfrm>
              <a:custGeom>
                <a:avLst/>
                <a:gdLst>
                  <a:gd name="T0" fmla="*/ 6 w 14"/>
                  <a:gd name="T1" fmla="*/ 14 h 14"/>
                  <a:gd name="T2" fmla="*/ 14 w 14"/>
                  <a:gd name="T3" fmla="*/ 4 h 14"/>
                  <a:gd name="T4" fmla="*/ 14 w 14"/>
                  <a:gd name="T5" fmla="*/ 4 h 14"/>
                  <a:gd name="T6" fmla="*/ 8 w 14"/>
                  <a:gd name="T7" fmla="*/ 2 h 14"/>
                  <a:gd name="T8" fmla="*/ 0 w 14"/>
                  <a:gd name="T9" fmla="*/ 0 h 14"/>
                  <a:gd name="T10" fmla="*/ 6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6" y="14"/>
                    </a:moveTo>
                    <a:lnTo>
                      <a:pt x="14" y="4"/>
                    </a:lnTo>
                    <a:lnTo>
                      <a:pt x="14" y="4"/>
                    </a:lnTo>
                    <a:lnTo>
                      <a:pt x="8" y="2"/>
                    </a:lnTo>
                    <a:lnTo>
                      <a:pt x="0" y="0"/>
                    </a:lnTo>
                    <a:lnTo>
                      <a:pt x="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2" name="Freeform 136"/>
              <p:cNvSpPr>
                <a:spLocks noEditPoints="1"/>
              </p:cNvSpPr>
              <p:nvPr/>
            </p:nvSpPr>
            <p:spPr bwMode="auto">
              <a:xfrm>
                <a:off x="5069807" y="3090533"/>
                <a:ext cx="2150322" cy="1401279"/>
              </a:xfrm>
              <a:custGeom>
                <a:avLst/>
                <a:gdLst>
                  <a:gd name="T0" fmla="*/ 596 w 844"/>
                  <a:gd name="T1" fmla="*/ 20 h 550"/>
                  <a:gd name="T2" fmla="*/ 574 w 844"/>
                  <a:gd name="T3" fmla="*/ 4 h 550"/>
                  <a:gd name="T4" fmla="*/ 480 w 844"/>
                  <a:gd name="T5" fmla="*/ 0 h 550"/>
                  <a:gd name="T6" fmla="*/ 276 w 844"/>
                  <a:gd name="T7" fmla="*/ 0 h 550"/>
                  <a:gd name="T8" fmla="*/ 262 w 844"/>
                  <a:gd name="T9" fmla="*/ 8 h 550"/>
                  <a:gd name="T10" fmla="*/ 60 w 844"/>
                  <a:gd name="T11" fmla="*/ 102 h 550"/>
                  <a:gd name="T12" fmla="*/ 126 w 844"/>
                  <a:gd name="T13" fmla="*/ 266 h 550"/>
                  <a:gd name="T14" fmla="*/ 132 w 844"/>
                  <a:gd name="T15" fmla="*/ 272 h 550"/>
                  <a:gd name="T16" fmla="*/ 160 w 844"/>
                  <a:gd name="T17" fmla="*/ 278 h 550"/>
                  <a:gd name="T18" fmla="*/ 190 w 844"/>
                  <a:gd name="T19" fmla="*/ 268 h 550"/>
                  <a:gd name="T20" fmla="*/ 204 w 844"/>
                  <a:gd name="T21" fmla="*/ 250 h 550"/>
                  <a:gd name="T22" fmla="*/ 280 w 844"/>
                  <a:gd name="T23" fmla="*/ 476 h 550"/>
                  <a:gd name="T24" fmla="*/ 308 w 844"/>
                  <a:gd name="T25" fmla="*/ 482 h 550"/>
                  <a:gd name="T26" fmla="*/ 340 w 844"/>
                  <a:gd name="T27" fmla="*/ 508 h 550"/>
                  <a:gd name="T28" fmla="*/ 350 w 844"/>
                  <a:gd name="T29" fmla="*/ 548 h 550"/>
                  <a:gd name="T30" fmla="*/ 484 w 844"/>
                  <a:gd name="T31" fmla="*/ 548 h 550"/>
                  <a:gd name="T32" fmla="*/ 490 w 844"/>
                  <a:gd name="T33" fmla="*/ 520 h 550"/>
                  <a:gd name="T34" fmla="*/ 516 w 844"/>
                  <a:gd name="T35" fmla="*/ 490 h 550"/>
                  <a:gd name="T36" fmla="*/ 554 w 844"/>
                  <a:gd name="T37" fmla="*/ 476 h 550"/>
                  <a:gd name="T38" fmla="*/ 642 w 844"/>
                  <a:gd name="T39" fmla="*/ 250 h 550"/>
                  <a:gd name="T40" fmla="*/ 648 w 844"/>
                  <a:gd name="T41" fmla="*/ 260 h 550"/>
                  <a:gd name="T42" fmla="*/ 666 w 844"/>
                  <a:gd name="T43" fmla="*/ 274 h 550"/>
                  <a:gd name="T44" fmla="*/ 688 w 844"/>
                  <a:gd name="T45" fmla="*/ 278 h 550"/>
                  <a:gd name="T46" fmla="*/ 712 w 844"/>
                  <a:gd name="T47" fmla="*/ 272 h 550"/>
                  <a:gd name="T48" fmla="*/ 786 w 844"/>
                  <a:gd name="T49" fmla="*/ 106 h 550"/>
                  <a:gd name="T50" fmla="*/ 60 w 844"/>
                  <a:gd name="T51" fmla="*/ 148 h 550"/>
                  <a:gd name="T52" fmla="*/ 48 w 844"/>
                  <a:gd name="T53" fmla="*/ 140 h 550"/>
                  <a:gd name="T54" fmla="*/ 48 w 844"/>
                  <a:gd name="T55" fmla="*/ 128 h 550"/>
                  <a:gd name="T56" fmla="*/ 60 w 844"/>
                  <a:gd name="T57" fmla="*/ 120 h 550"/>
                  <a:gd name="T58" fmla="*/ 72 w 844"/>
                  <a:gd name="T59" fmla="*/ 124 h 550"/>
                  <a:gd name="T60" fmla="*/ 76 w 844"/>
                  <a:gd name="T61" fmla="*/ 134 h 550"/>
                  <a:gd name="T62" fmla="*/ 66 w 844"/>
                  <a:gd name="T63" fmla="*/ 146 h 550"/>
                  <a:gd name="T64" fmla="*/ 416 w 844"/>
                  <a:gd name="T65" fmla="*/ 348 h 550"/>
                  <a:gd name="T66" fmla="*/ 400 w 844"/>
                  <a:gd name="T67" fmla="*/ 338 h 550"/>
                  <a:gd name="T68" fmla="*/ 400 w 844"/>
                  <a:gd name="T69" fmla="*/ 324 h 550"/>
                  <a:gd name="T70" fmla="*/ 416 w 844"/>
                  <a:gd name="T71" fmla="*/ 314 h 550"/>
                  <a:gd name="T72" fmla="*/ 428 w 844"/>
                  <a:gd name="T73" fmla="*/ 318 h 550"/>
                  <a:gd name="T74" fmla="*/ 434 w 844"/>
                  <a:gd name="T75" fmla="*/ 332 h 550"/>
                  <a:gd name="T76" fmla="*/ 424 w 844"/>
                  <a:gd name="T77" fmla="*/ 348 h 550"/>
                  <a:gd name="T78" fmla="*/ 416 w 844"/>
                  <a:gd name="T79" fmla="*/ 294 h 550"/>
                  <a:gd name="T80" fmla="*/ 400 w 844"/>
                  <a:gd name="T81" fmla="*/ 282 h 550"/>
                  <a:gd name="T82" fmla="*/ 400 w 844"/>
                  <a:gd name="T83" fmla="*/ 270 h 550"/>
                  <a:gd name="T84" fmla="*/ 416 w 844"/>
                  <a:gd name="T85" fmla="*/ 258 h 550"/>
                  <a:gd name="T86" fmla="*/ 428 w 844"/>
                  <a:gd name="T87" fmla="*/ 264 h 550"/>
                  <a:gd name="T88" fmla="*/ 434 w 844"/>
                  <a:gd name="T89" fmla="*/ 276 h 550"/>
                  <a:gd name="T90" fmla="*/ 424 w 844"/>
                  <a:gd name="T91" fmla="*/ 292 h 550"/>
                  <a:gd name="T92" fmla="*/ 416 w 844"/>
                  <a:gd name="T93" fmla="*/ 236 h 550"/>
                  <a:gd name="T94" fmla="*/ 400 w 844"/>
                  <a:gd name="T95" fmla="*/ 226 h 550"/>
                  <a:gd name="T96" fmla="*/ 400 w 844"/>
                  <a:gd name="T97" fmla="*/ 212 h 550"/>
                  <a:gd name="T98" fmla="*/ 416 w 844"/>
                  <a:gd name="T99" fmla="*/ 200 h 550"/>
                  <a:gd name="T100" fmla="*/ 428 w 844"/>
                  <a:gd name="T101" fmla="*/ 206 h 550"/>
                  <a:gd name="T102" fmla="*/ 434 w 844"/>
                  <a:gd name="T103" fmla="*/ 218 h 550"/>
                  <a:gd name="T104" fmla="*/ 424 w 844"/>
                  <a:gd name="T105" fmla="*/ 234 h 550"/>
                  <a:gd name="T106" fmla="*/ 784 w 844"/>
                  <a:gd name="T107" fmla="*/ 148 h 550"/>
                  <a:gd name="T108" fmla="*/ 768 w 844"/>
                  <a:gd name="T109" fmla="*/ 140 h 550"/>
                  <a:gd name="T110" fmla="*/ 768 w 844"/>
                  <a:gd name="T111" fmla="*/ 128 h 550"/>
                  <a:gd name="T112" fmla="*/ 784 w 844"/>
                  <a:gd name="T113" fmla="*/ 120 h 550"/>
                  <a:gd name="T114" fmla="*/ 792 w 844"/>
                  <a:gd name="T115" fmla="*/ 124 h 550"/>
                  <a:gd name="T116" fmla="*/ 796 w 844"/>
                  <a:gd name="T117" fmla="*/ 134 h 550"/>
                  <a:gd name="T118" fmla="*/ 788 w 844"/>
                  <a:gd name="T119" fmla="*/ 1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550">
                    <a:moveTo>
                      <a:pt x="700" y="168"/>
                    </a:moveTo>
                    <a:lnTo>
                      <a:pt x="596" y="20"/>
                    </a:lnTo>
                    <a:lnTo>
                      <a:pt x="596" y="20"/>
                    </a:lnTo>
                    <a:lnTo>
                      <a:pt x="590" y="12"/>
                    </a:lnTo>
                    <a:lnTo>
                      <a:pt x="582" y="8"/>
                    </a:lnTo>
                    <a:lnTo>
                      <a:pt x="574" y="4"/>
                    </a:lnTo>
                    <a:lnTo>
                      <a:pt x="566" y="2"/>
                    </a:lnTo>
                    <a:lnTo>
                      <a:pt x="566" y="0"/>
                    </a:lnTo>
                    <a:lnTo>
                      <a:pt x="480" y="0"/>
                    </a:lnTo>
                    <a:lnTo>
                      <a:pt x="420" y="176"/>
                    </a:lnTo>
                    <a:lnTo>
                      <a:pt x="360" y="0"/>
                    </a:lnTo>
                    <a:lnTo>
                      <a:pt x="276" y="0"/>
                    </a:lnTo>
                    <a:lnTo>
                      <a:pt x="276" y="2"/>
                    </a:lnTo>
                    <a:lnTo>
                      <a:pt x="276" y="2"/>
                    </a:lnTo>
                    <a:lnTo>
                      <a:pt x="262" y="8"/>
                    </a:lnTo>
                    <a:lnTo>
                      <a:pt x="250" y="20"/>
                    </a:lnTo>
                    <a:lnTo>
                      <a:pt x="148" y="168"/>
                    </a:lnTo>
                    <a:lnTo>
                      <a:pt x="60" y="102"/>
                    </a:lnTo>
                    <a:lnTo>
                      <a:pt x="0" y="174"/>
                    </a:lnTo>
                    <a:lnTo>
                      <a:pt x="126" y="266"/>
                    </a:lnTo>
                    <a:lnTo>
                      <a:pt x="126" y="266"/>
                    </a:lnTo>
                    <a:lnTo>
                      <a:pt x="130" y="268"/>
                    </a:lnTo>
                    <a:lnTo>
                      <a:pt x="132" y="272"/>
                    </a:lnTo>
                    <a:lnTo>
                      <a:pt x="132" y="272"/>
                    </a:lnTo>
                    <a:lnTo>
                      <a:pt x="146" y="276"/>
                    </a:lnTo>
                    <a:lnTo>
                      <a:pt x="160" y="278"/>
                    </a:lnTo>
                    <a:lnTo>
                      <a:pt x="160" y="278"/>
                    </a:lnTo>
                    <a:lnTo>
                      <a:pt x="170" y="278"/>
                    </a:lnTo>
                    <a:lnTo>
                      <a:pt x="180" y="274"/>
                    </a:lnTo>
                    <a:lnTo>
                      <a:pt x="190" y="268"/>
                    </a:lnTo>
                    <a:lnTo>
                      <a:pt x="198" y="260"/>
                    </a:lnTo>
                    <a:lnTo>
                      <a:pt x="198" y="260"/>
                    </a:lnTo>
                    <a:lnTo>
                      <a:pt x="204" y="250"/>
                    </a:lnTo>
                    <a:lnTo>
                      <a:pt x="276" y="144"/>
                    </a:lnTo>
                    <a:lnTo>
                      <a:pt x="276" y="476"/>
                    </a:lnTo>
                    <a:lnTo>
                      <a:pt x="280" y="476"/>
                    </a:lnTo>
                    <a:lnTo>
                      <a:pt x="280" y="476"/>
                    </a:lnTo>
                    <a:lnTo>
                      <a:pt x="294" y="478"/>
                    </a:lnTo>
                    <a:lnTo>
                      <a:pt x="308" y="482"/>
                    </a:lnTo>
                    <a:lnTo>
                      <a:pt x="320" y="490"/>
                    </a:lnTo>
                    <a:lnTo>
                      <a:pt x="330" y="498"/>
                    </a:lnTo>
                    <a:lnTo>
                      <a:pt x="340" y="508"/>
                    </a:lnTo>
                    <a:lnTo>
                      <a:pt x="346" y="520"/>
                    </a:lnTo>
                    <a:lnTo>
                      <a:pt x="350" y="534"/>
                    </a:lnTo>
                    <a:lnTo>
                      <a:pt x="350" y="548"/>
                    </a:lnTo>
                    <a:lnTo>
                      <a:pt x="350" y="550"/>
                    </a:lnTo>
                    <a:lnTo>
                      <a:pt x="484" y="550"/>
                    </a:lnTo>
                    <a:lnTo>
                      <a:pt x="484" y="548"/>
                    </a:lnTo>
                    <a:lnTo>
                      <a:pt x="484" y="548"/>
                    </a:lnTo>
                    <a:lnTo>
                      <a:pt x="486" y="534"/>
                    </a:lnTo>
                    <a:lnTo>
                      <a:pt x="490" y="520"/>
                    </a:lnTo>
                    <a:lnTo>
                      <a:pt x="496" y="508"/>
                    </a:lnTo>
                    <a:lnTo>
                      <a:pt x="506" y="498"/>
                    </a:lnTo>
                    <a:lnTo>
                      <a:pt x="516" y="490"/>
                    </a:lnTo>
                    <a:lnTo>
                      <a:pt x="528" y="482"/>
                    </a:lnTo>
                    <a:lnTo>
                      <a:pt x="540" y="478"/>
                    </a:lnTo>
                    <a:lnTo>
                      <a:pt x="554" y="476"/>
                    </a:lnTo>
                    <a:lnTo>
                      <a:pt x="566" y="476"/>
                    </a:lnTo>
                    <a:lnTo>
                      <a:pt x="566" y="136"/>
                    </a:lnTo>
                    <a:lnTo>
                      <a:pt x="642" y="250"/>
                    </a:lnTo>
                    <a:lnTo>
                      <a:pt x="642" y="250"/>
                    </a:lnTo>
                    <a:lnTo>
                      <a:pt x="646" y="256"/>
                    </a:lnTo>
                    <a:lnTo>
                      <a:pt x="648" y="260"/>
                    </a:lnTo>
                    <a:lnTo>
                      <a:pt x="648" y="260"/>
                    </a:lnTo>
                    <a:lnTo>
                      <a:pt x="656" y="268"/>
                    </a:lnTo>
                    <a:lnTo>
                      <a:pt x="666" y="274"/>
                    </a:lnTo>
                    <a:lnTo>
                      <a:pt x="676" y="278"/>
                    </a:lnTo>
                    <a:lnTo>
                      <a:pt x="688" y="278"/>
                    </a:lnTo>
                    <a:lnTo>
                      <a:pt x="688" y="278"/>
                    </a:lnTo>
                    <a:lnTo>
                      <a:pt x="700" y="276"/>
                    </a:lnTo>
                    <a:lnTo>
                      <a:pt x="712" y="272"/>
                    </a:lnTo>
                    <a:lnTo>
                      <a:pt x="712" y="272"/>
                    </a:lnTo>
                    <a:lnTo>
                      <a:pt x="720" y="266"/>
                    </a:lnTo>
                    <a:lnTo>
                      <a:pt x="844" y="176"/>
                    </a:lnTo>
                    <a:lnTo>
                      <a:pt x="786" y="106"/>
                    </a:lnTo>
                    <a:lnTo>
                      <a:pt x="700" y="168"/>
                    </a:lnTo>
                    <a:close/>
                    <a:moveTo>
                      <a:pt x="60" y="148"/>
                    </a:moveTo>
                    <a:lnTo>
                      <a:pt x="60" y="148"/>
                    </a:lnTo>
                    <a:lnTo>
                      <a:pt x="56" y="146"/>
                    </a:lnTo>
                    <a:lnTo>
                      <a:pt x="52" y="144"/>
                    </a:lnTo>
                    <a:lnTo>
                      <a:pt x="48" y="140"/>
                    </a:lnTo>
                    <a:lnTo>
                      <a:pt x="48" y="134"/>
                    </a:lnTo>
                    <a:lnTo>
                      <a:pt x="48" y="134"/>
                    </a:lnTo>
                    <a:lnTo>
                      <a:pt x="48" y="128"/>
                    </a:lnTo>
                    <a:lnTo>
                      <a:pt x="52" y="124"/>
                    </a:lnTo>
                    <a:lnTo>
                      <a:pt x="56" y="120"/>
                    </a:lnTo>
                    <a:lnTo>
                      <a:pt x="60" y="120"/>
                    </a:lnTo>
                    <a:lnTo>
                      <a:pt x="60" y="120"/>
                    </a:lnTo>
                    <a:lnTo>
                      <a:pt x="66" y="120"/>
                    </a:lnTo>
                    <a:lnTo>
                      <a:pt x="72" y="124"/>
                    </a:lnTo>
                    <a:lnTo>
                      <a:pt x="74" y="128"/>
                    </a:lnTo>
                    <a:lnTo>
                      <a:pt x="76" y="134"/>
                    </a:lnTo>
                    <a:lnTo>
                      <a:pt x="76" y="134"/>
                    </a:lnTo>
                    <a:lnTo>
                      <a:pt x="74" y="140"/>
                    </a:lnTo>
                    <a:lnTo>
                      <a:pt x="72" y="144"/>
                    </a:lnTo>
                    <a:lnTo>
                      <a:pt x="66" y="146"/>
                    </a:lnTo>
                    <a:lnTo>
                      <a:pt x="60" y="148"/>
                    </a:lnTo>
                    <a:close/>
                    <a:moveTo>
                      <a:pt x="416" y="348"/>
                    </a:moveTo>
                    <a:lnTo>
                      <a:pt x="416" y="348"/>
                    </a:lnTo>
                    <a:lnTo>
                      <a:pt x="410" y="348"/>
                    </a:lnTo>
                    <a:lnTo>
                      <a:pt x="404" y="344"/>
                    </a:lnTo>
                    <a:lnTo>
                      <a:pt x="400" y="338"/>
                    </a:lnTo>
                    <a:lnTo>
                      <a:pt x="400" y="332"/>
                    </a:lnTo>
                    <a:lnTo>
                      <a:pt x="400" y="332"/>
                    </a:lnTo>
                    <a:lnTo>
                      <a:pt x="400" y="324"/>
                    </a:lnTo>
                    <a:lnTo>
                      <a:pt x="404" y="318"/>
                    </a:lnTo>
                    <a:lnTo>
                      <a:pt x="410" y="314"/>
                    </a:lnTo>
                    <a:lnTo>
                      <a:pt x="416" y="314"/>
                    </a:lnTo>
                    <a:lnTo>
                      <a:pt x="416" y="314"/>
                    </a:lnTo>
                    <a:lnTo>
                      <a:pt x="424" y="314"/>
                    </a:lnTo>
                    <a:lnTo>
                      <a:pt x="428" y="318"/>
                    </a:lnTo>
                    <a:lnTo>
                      <a:pt x="432" y="324"/>
                    </a:lnTo>
                    <a:lnTo>
                      <a:pt x="434" y="332"/>
                    </a:lnTo>
                    <a:lnTo>
                      <a:pt x="434" y="332"/>
                    </a:lnTo>
                    <a:lnTo>
                      <a:pt x="432" y="338"/>
                    </a:lnTo>
                    <a:lnTo>
                      <a:pt x="428" y="344"/>
                    </a:lnTo>
                    <a:lnTo>
                      <a:pt x="424" y="348"/>
                    </a:lnTo>
                    <a:lnTo>
                      <a:pt x="416" y="348"/>
                    </a:lnTo>
                    <a:close/>
                    <a:moveTo>
                      <a:pt x="416" y="294"/>
                    </a:moveTo>
                    <a:lnTo>
                      <a:pt x="416" y="294"/>
                    </a:lnTo>
                    <a:lnTo>
                      <a:pt x="410" y="292"/>
                    </a:lnTo>
                    <a:lnTo>
                      <a:pt x="404" y="288"/>
                    </a:lnTo>
                    <a:lnTo>
                      <a:pt x="400" y="282"/>
                    </a:lnTo>
                    <a:lnTo>
                      <a:pt x="400" y="276"/>
                    </a:lnTo>
                    <a:lnTo>
                      <a:pt x="400" y="276"/>
                    </a:lnTo>
                    <a:lnTo>
                      <a:pt x="400" y="270"/>
                    </a:lnTo>
                    <a:lnTo>
                      <a:pt x="404" y="264"/>
                    </a:lnTo>
                    <a:lnTo>
                      <a:pt x="410" y="260"/>
                    </a:lnTo>
                    <a:lnTo>
                      <a:pt x="416" y="258"/>
                    </a:lnTo>
                    <a:lnTo>
                      <a:pt x="416" y="258"/>
                    </a:lnTo>
                    <a:lnTo>
                      <a:pt x="424" y="260"/>
                    </a:lnTo>
                    <a:lnTo>
                      <a:pt x="428" y="264"/>
                    </a:lnTo>
                    <a:lnTo>
                      <a:pt x="432" y="270"/>
                    </a:lnTo>
                    <a:lnTo>
                      <a:pt x="434" y="276"/>
                    </a:lnTo>
                    <a:lnTo>
                      <a:pt x="434" y="276"/>
                    </a:lnTo>
                    <a:lnTo>
                      <a:pt x="432" y="282"/>
                    </a:lnTo>
                    <a:lnTo>
                      <a:pt x="428" y="288"/>
                    </a:lnTo>
                    <a:lnTo>
                      <a:pt x="424" y="292"/>
                    </a:lnTo>
                    <a:lnTo>
                      <a:pt x="416" y="294"/>
                    </a:lnTo>
                    <a:close/>
                    <a:moveTo>
                      <a:pt x="416" y="236"/>
                    </a:moveTo>
                    <a:lnTo>
                      <a:pt x="416" y="236"/>
                    </a:lnTo>
                    <a:lnTo>
                      <a:pt x="410" y="234"/>
                    </a:lnTo>
                    <a:lnTo>
                      <a:pt x="404" y="232"/>
                    </a:lnTo>
                    <a:lnTo>
                      <a:pt x="400" y="226"/>
                    </a:lnTo>
                    <a:lnTo>
                      <a:pt x="400" y="218"/>
                    </a:lnTo>
                    <a:lnTo>
                      <a:pt x="400" y="218"/>
                    </a:lnTo>
                    <a:lnTo>
                      <a:pt x="400" y="212"/>
                    </a:lnTo>
                    <a:lnTo>
                      <a:pt x="404" y="206"/>
                    </a:lnTo>
                    <a:lnTo>
                      <a:pt x="410" y="202"/>
                    </a:lnTo>
                    <a:lnTo>
                      <a:pt x="416" y="200"/>
                    </a:lnTo>
                    <a:lnTo>
                      <a:pt x="416" y="200"/>
                    </a:lnTo>
                    <a:lnTo>
                      <a:pt x="424" y="202"/>
                    </a:lnTo>
                    <a:lnTo>
                      <a:pt x="428" y="206"/>
                    </a:lnTo>
                    <a:lnTo>
                      <a:pt x="432" y="212"/>
                    </a:lnTo>
                    <a:lnTo>
                      <a:pt x="434" y="218"/>
                    </a:lnTo>
                    <a:lnTo>
                      <a:pt x="434" y="218"/>
                    </a:lnTo>
                    <a:lnTo>
                      <a:pt x="432" y="226"/>
                    </a:lnTo>
                    <a:lnTo>
                      <a:pt x="428" y="232"/>
                    </a:lnTo>
                    <a:lnTo>
                      <a:pt x="424" y="234"/>
                    </a:lnTo>
                    <a:lnTo>
                      <a:pt x="416" y="236"/>
                    </a:lnTo>
                    <a:close/>
                    <a:moveTo>
                      <a:pt x="784" y="148"/>
                    </a:moveTo>
                    <a:lnTo>
                      <a:pt x="784" y="148"/>
                    </a:lnTo>
                    <a:lnTo>
                      <a:pt x="776" y="146"/>
                    </a:lnTo>
                    <a:lnTo>
                      <a:pt x="772" y="144"/>
                    </a:lnTo>
                    <a:lnTo>
                      <a:pt x="768" y="140"/>
                    </a:lnTo>
                    <a:lnTo>
                      <a:pt x="768" y="134"/>
                    </a:lnTo>
                    <a:lnTo>
                      <a:pt x="768" y="134"/>
                    </a:lnTo>
                    <a:lnTo>
                      <a:pt x="768" y="128"/>
                    </a:lnTo>
                    <a:lnTo>
                      <a:pt x="772" y="124"/>
                    </a:lnTo>
                    <a:lnTo>
                      <a:pt x="776" y="120"/>
                    </a:lnTo>
                    <a:lnTo>
                      <a:pt x="784" y="120"/>
                    </a:lnTo>
                    <a:lnTo>
                      <a:pt x="784" y="120"/>
                    </a:lnTo>
                    <a:lnTo>
                      <a:pt x="788" y="120"/>
                    </a:lnTo>
                    <a:lnTo>
                      <a:pt x="792" y="124"/>
                    </a:lnTo>
                    <a:lnTo>
                      <a:pt x="796" y="128"/>
                    </a:lnTo>
                    <a:lnTo>
                      <a:pt x="796" y="134"/>
                    </a:lnTo>
                    <a:lnTo>
                      <a:pt x="796" y="134"/>
                    </a:lnTo>
                    <a:lnTo>
                      <a:pt x="796" y="140"/>
                    </a:lnTo>
                    <a:lnTo>
                      <a:pt x="792" y="144"/>
                    </a:lnTo>
                    <a:lnTo>
                      <a:pt x="788" y="146"/>
                    </a:lnTo>
                    <a:lnTo>
                      <a:pt x="784"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3" name="Freeform 137"/>
              <p:cNvSpPr/>
              <p:nvPr/>
            </p:nvSpPr>
            <p:spPr bwMode="auto">
              <a:xfrm>
                <a:off x="5069807" y="3090533"/>
                <a:ext cx="2150322" cy="1401279"/>
              </a:xfrm>
              <a:custGeom>
                <a:avLst/>
                <a:gdLst>
                  <a:gd name="T0" fmla="*/ 596 w 844"/>
                  <a:gd name="T1" fmla="*/ 20 h 550"/>
                  <a:gd name="T2" fmla="*/ 590 w 844"/>
                  <a:gd name="T3" fmla="*/ 12 h 550"/>
                  <a:gd name="T4" fmla="*/ 574 w 844"/>
                  <a:gd name="T5" fmla="*/ 4 h 550"/>
                  <a:gd name="T6" fmla="*/ 566 w 844"/>
                  <a:gd name="T7" fmla="*/ 0 h 550"/>
                  <a:gd name="T8" fmla="*/ 420 w 844"/>
                  <a:gd name="T9" fmla="*/ 176 h 550"/>
                  <a:gd name="T10" fmla="*/ 276 w 844"/>
                  <a:gd name="T11" fmla="*/ 0 h 550"/>
                  <a:gd name="T12" fmla="*/ 276 w 844"/>
                  <a:gd name="T13" fmla="*/ 2 h 550"/>
                  <a:gd name="T14" fmla="*/ 250 w 844"/>
                  <a:gd name="T15" fmla="*/ 20 h 550"/>
                  <a:gd name="T16" fmla="*/ 60 w 844"/>
                  <a:gd name="T17" fmla="*/ 102 h 550"/>
                  <a:gd name="T18" fmla="*/ 126 w 844"/>
                  <a:gd name="T19" fmla="*/ 266 h 550"/>
                  <a:gd name="T20" fmla="*/ 130 w 844"/>
                  <a:gd name="T21" fmla="*/ 268 h 550"/>
                  <a:gd name="T22" fmla="*/ 132 w 844"/>
                  <a:gd name="T23" fmla="*/ 272 h 550"/>
                  <a:gd name="T24" fmla="*/ 160 w 844"/>
                  <a:gd name="T25" fmla="*/ 278 h 550"/>
                  <a:gd name="T26" fmla="*/ 170 w 844"/>
                  <a:gd name="T27" fmla="*/ 278 h 550"/>
                  <a:gd name="T28" fmla="*/ 190 w 844"/>
                  <a:gd name="T29" fmla="*/ 268 h 550"/>
                  <a:gd name="T30" fmla="*/ 198 w 844"/>
                  <a:gd name="T31" fmla="*/ 260 h 550"/>
                  <a:gd name="T32" fmla="*/ 276 w 844"/>
                  <a:gd name="T33" fmla="*/ 144 h 550"/>
                  <a:gd name="T34" fmla="*/ 280 w 844"/>
                  <a:gd name="T35" fmla="*/ 476 h 550"/>
                  <a:gd name="T36" fmla="*/ 294 w 844"/>
                  <a:gd name="T37" fmla="*/ 478 h 550"/>
                  <a:gd name="T38" fmla="*/ 320 w 844"/>
                  <a:gd name="T39" fmla="*/ 490 h 550"/>
                  <a:gd name="T40" fmla="*/ 340 w 844"/>
                  <a:gd name="T41" fmla="*/ 508 h 550"/>
                  <a:gd name="T42" fmla="*/ 350 w 844"/>
                  <a:gd name="T43" fmla="*/ 534 h 550"/>
                  <a:gd name="T44" fmla="*/ 350 w 844"/>
                  <a:gd name="T45" fmla="*/ 550 h 550"/>
                  <a:gd name="T46" fmla="*/ 484 w 844"/>
                  <a:gd name="T47" fmla="*/ 548 h 550"/>
                  <a:gd name="T48" fmla="*/ 486 w 844"/>
                  <a:gd name="T49" fmla="*/ 534 h 550"/>
                  <a:gd name="T50" fmla="*/ 496 w 844"/>
                  <a:gd name="T51" fmla="*/ 508 h 550"/>
                  <a:gd name="T52" fmla="*/ 516 w 844"/>
                  <a:gd name="T53" fmla="*/ 490 h 550"/>
                  <a:gd name="T54" fmla="*/ 540 w 844"/>
                  <a:gd name="T55" fmla="*/ 478 h 550"/>
                  <a:gd name="T56" fmla="*/ 566 w 844"/>
                  <a:gd name="T57" fmla="*/ 476 h 550"/>
                  <a:gd name="T58" fmla="*/ 642 w 844"/>
                  <a:gd name="T59" fmla="*/ 250 h 550"/>
                  <a:gd name="T60" fmla="*/ 646 w 844"/>
                  <a:gd name="T61" fmla="*/ 256 h 550"/>
                  <a:gd name="T62" fmla="*/ 648 w 844"/>
                  <a:gd name="T63" fmla="*/ 260 h 550"/>
                  <a:gd name="T64" fmla="*/ 666 w 844"/>
                  <a:gd name="T65" fmla="*/ 274 h 550"/>
                  <a:gd name="T66" fmla="*/ 688 w 844"/>
                  <a:gd name="T67" fmla="*/ 278 h 550"/>
                  <a:gd name="T68" fmla="*/ 700 w 844"/>
                  <a:gd name="T69" fmla="*/ 276 h 550"/>
                  <a:gd name="T70" fmla="*/ 712 w 844"/>
                  <a:gd name="T71" fmla="*/ 272 h 550"/>
                  <a:gd name="T72" fmla="*/ 844 w 844"/>
                  <a:gd name="T73" fmla="*/ 176 h 550"/>
                  <a:gd name="T74" fmla="*/ 700 w 844"/>
                  <a:gd name="T75" fmla="*/ 16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4" h="550">
                    <a:moveTo>
                      <a:pt x="700" y="168"/>
                    </a:moveTo>
                    <a:lnTo>
                      <a:pt x="596" y="20"/>
                    </a:lnTo>
                    <a:lnTo>
                      <a:pt x="596" y="20"/>
                    </a:lnTo>
                    <a:lnTo>
                      <a:pt x="590" y="12"/>
                    </a:lnTo>
                    <a:lnTo>
                      <a:pt x="582" y="8"/>
                    </a:lnTo>
                    <a:lnTo>
                      <a:pt x="574" y="4"/>
                    </a:lnTo>
                    <a:lnTo>
                      <a:pt x="566" y="2"/>
                    </a:lnTo>
                    <a:lnTo>
                      <a:pt x="566" y="0"/>
                    </a:lnTo>
                    <a:lnTo>
                      <a:pt x="480" y="0"/>
                    </a:lnTo>
                    <a:lnTo>
                      <a:pt x="420" y="176"/>
                    </a:lnTo>
                    <a:lnTo>
                      <a:pt x="360" y="0"/>
                    </a:lnTo>
                    <a:lnTo>
                      <a:pt x="276" y="0"/>
                    </a:lnTo>
                    <a:lnTo>
                      <a:pt x="276" y="2"/>
                    </a:lnTo>
                    <a:lnTo>
                      <a:pt x="276" y="2"/>
                    </a:lnTo>
                    <a:lnTo>
                      <a:pt x="262" y="8"/>
                    </a:lnTo>
                    <a:lnTo>
                      <a:pt x="250" y="20"/>
                    </a:lnTo>
                    <a:lnTo>
                      <a:pt x="148" y="168"/>
                    </a:lnTo>
                    <a:lnTo>
                      <a:pt x="60" y="102"/>
                    </a:lnTo>
                    <a:lnTo>
                      <a:pt x="0" y="174"/>
                    </a:lnTo>
                    <a:lnTo>
                      <a:pt x="126" y="266"/>
                    </a:lnTo>
                    <a:lnTo>
                      <a:pt x="126" y="266"/>
                    </a:lnTo>
                    <a:lnTo>
                      <a:pt x="130" y="268"/>
                    </a:lnTo>
                    <a:lnTo>
                      <a:pt x="132" y="272"/>
                    </a:lnTo>
                    <a:lnTo>
                      <a:pt x="132" y="272"/>
                    </a:lnTo>
                    <a:lnTo>
                      <a:pt x="146" y="276"/>
                    </a:lnTo>
                    <a:lnTo>
                      <a:pt x="160" y="278"/>
                    </a:lnTo>
                    <a:lnTo>
                      <a:pt x="160" y="278"/>
                    </a:lnTo>
                    <a:lnTo>
                      <a:pt x="170" y="278"/>
                    </a:lnTo>
                    <a:lnTo>
                      <a:pt x="180" y="274"/>
                    </a:lnTo>
                    <a:lnTo>
                      <a:pt x="190" y="268"/>
                    </a:lnTo>
                    <a:lnTo>
                      <a:pt x="198" y="260"/>
                    </a:lnTo>
                    <a:lnTo>
                      <a:pt x="198" y="260"/>
                    </a:lnTo>
                    <a:lnTo>
                      <a:pt x="204" y="250"/>
                    </a:lnTo>
                    <a:lnTo>
                      <a:pt x="276" y="144"/>
                    </a:lnTo>
                    <a:lnTo>
                      <a:pt x="276" y="476"/>
                    </a:lnTo>
                    <a:lnTo>
                      <a:pt x="280" y="476"/>
                    </a:lnTo>
                    <a:lnTo>
                      <a:pt x="280" y="476"/>
                    </a:lnTo>
                    <a:lnTo>
                      <a:pt x="294" y="478"/>
                    </a:lnTo>
                    <a:lnTo>
                      <a:pt x="308" y="482"/>
                    </a:lnTo>
                    <a:lnTo>
                      <a:pt x="320" y="490"/>
                    </a:lnTo>
                    <a:lnTo>
                      <a:pt x="330" y="498"/>
                    </a:lnTo>
                    <a:lnTo>
                      <a:pt x="340" y="508"/>
                    </a:lnTo>
                    <a:lnTo>
                      <a:pt x="346" y="520"/>
                    </a:lnTo>
                    <a:lnTo>
                      <a:pt x="350" y="534"/>
                    </a:lnTo>
                    <a:lnTo>
                      <a:pt x="350" y="548"/>
                    </a:lnTo>
                    <a:lnTo>
                      <a:pt x="350" y="550"/>
                    </a:lnTo>
                    <a:lnTo>
                      <a:pt x="484" y="550"/>
                    </a:lnTo>
                    <a:lnTo>
                      <a:pt x="484" y="548"/>
                    </a:lnTo>
                    <a:lnTo>
                      <a:pt x="484" y="548"/>
                    </a:lnTo>
                    <a:lnTo>
                      <a:pt x="486" y="534"/>
                    </a:lnTo>
                    <a:lnTo>
                      <a:pt x="490" y="520"/>
                    </a:lnTo>
                    <a:lnTo>
                      <a:pt x="496" y="508"/>
                    </a:lnTo>
                    <a:lnTo>
                      <a:pt x="506" y="498"/>
                    </a:lnTo>
                    <a:lnTo>
                      <a:pt x="516" y="490"/>
                    </a:lnTo>
                    <a:lnTo>
                      <a:pt x="528" y="482"/>
                    </a:lnTo>
                    <a:lnTo>
                      <a:pt x="540" y="478"/>
                    </a:lnTo>
                    <a:lnTo>
                      <a:pt x="554" y="476"/>
                    </a:lnTo>
                    <a:lnTo>
                      <a:pt x="566" y="476"/>
                    </a:lnTo>
                    <a:lnTo>
                      <a:pt x="566" y="136"/>
                    </a:lnTo>
                    <a:lnTo>
                      <a:pt x="642" y="250"/>
                    </a:lnTo>
                    <a:lnTo>
                      <a:pt x="642" y="250"/>
                    </a:lnTo>
                    <a:lnTo>
                      <a:pt x="646" y="256"/>
                    </a:lnTo>
                    <a:lnTo>
                      <a:pt x="648" y="260"/>
                    </a:lnTo>
                    <a:lnTo>
                      <a:pt x="648" y="260"/>
                    </a:lnTo>
                    <a:lnTo>
                      <a:pt x="656" y="268"/>
                    </a:lnTo>
                    <a:lnTo>
                      <a:pt x="666" y="274"/>
                    </a:lnTo>
                    <a:lnTo>
                      <a:pt x="676" y="278"/>
                    </a:lnTo>
                    <a:lnTo>
                      <a:pt x="688" y="278"/>
                    </a:lnTo>
                    <a:lnTo>
                      <a:pt x="688" y="278"/>
                    </a:lnTo>
                    <a:lnTo>
                      <a:pt x="700" y="276"/>
                    </a:lnTo>
                    <a:lnTo>
                      <a:pt x="712" y="272"/>
                    </a:lnTo>
                    <a:lnTo>
                      <a:pt x="712" y="272"/>
                    </a:lnTo>
                    <a:lnTo>
                      <a:pt x="720" y="266"/>
                    </a:lnTo>
                    <a:lnTo>
                      <a:pt x="844" y="176"/>
                    </a:lnTo>
                    <a:lnTo>
                      <a:pt x="786" y="106"/>
                    </a:lnTo>
                    <a:lnTo>
                      <a:pt x="700" y="168"/>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4" name="Freeform 138"/>
              <p:cNvSpPr/>
              <p:nvPr/>
            </p:nvSpPr>
            <p:spPr bwMode="auto">
              <a:xfrm>
                <a:off x="5192100" y="3396266"/>
                <a:ext cx="71338" cy="71338"/>
              </a:xfrm>
              <a:custGeom>
                <a:avLst/>
                <a:gdLst>
                  <a:gd name="T0" fmla="*/ 12 w 28"/>
                  <a:gd name="T1" fmla="*/ 28 h 28"/>
                  <a:gd name="T2" fmla="*/ 12 w 28"/>
                  <a:gd name="T3" fmla="*/ 28 h 28"/>
                  <a:gd name="T4" fmla="*/ 8 w 28"/>
                  <a:gd name="T5" fmla="*/ 26 h 28"/>
                  <a:gd name="T6" fmla="*/ 4 w 28"/>
                  <a:gd name="T7" fmla="*/ 24 h 28"/>
                  <a:gd name="T8" fmla="*/ 0 w 28"/>
                  <a:gd name="T9" fmla="*/ 20 h 28"/>
                  <a:gd name="T10" fmla="*/ 0 w 28"/>
                  <a:gd name="T11" fmla="*/ 14 h 28"/>
                  <a:gd name="T12" fmla="*/ 0 w 28"/>
                  <a:gd name="T13" fmla="*/ 14 h 28"/>
                  <a:gd name="T14" fmla="*/ 0 w 28"/>
                  <a:gd name="T15" fmla="*/ 8 h 28"/>
                  <a:gd name="T16" fmla="*/ 4 w 28"/>
                  <a:gd name="T17" fmla="*/ 4 h 28"/>
                  <a:gd name="T18" fmla="*/ 8 w 28"/>
                  <a:gd name="T19" fmla="*/ 0 h 28"/>
                  <a:gd name="T20" fmla="*/ 12 w 28"/>
                  <a:gd name="T21" fmla="*/ 0 h 28"/>
                  <a:gd name="T22" fmla="*/ 12 w 28"/>
                  <a:gd name="T23" fmla="*/ 0 h 28"/>
                  <a:gd name="T24" fmla="*/ 18 w 28"/>
                  <a:gd name="T25" fmla="*/ 0 h 28"/>
                  <a:gd name="T26" fmla="*/ 24 w 28"/>
                  <a:gd name="T27" fmla="*/ 4 h 28"/>
                  <a:gd name="T28" fmla="*/ 26 w 28"/>
                  <a:gd name="T29" fmla="*/ 8 h 28"/>
                  <a:gd name="T30" fmla="*/ 28 w 28"/>
                  <a:gd name="T31" fmla="*/ 14 h 28"/>
                  <a:gd name="T32" fmla="*/ 28 w 28"/>
                  <a:gd name="T33" fmla="*/ 14 h 28"/>
                  <a:gd name="T34" fmla="*/ 26 w 28"/>
                  <a:gd name="T35" fmla="*/ 20 h 28"/>
                  <a:gd name="T36" fmla="*/ 24 w 28"/>
                  <a:gd name="T37" fmla="*/ 24 h 28"/>
                  <a:gd name="T38" fmla="*/ 18 w 28"/>
                  <a:gd name="T39" fmla="*/ 26 h 28"/>
                  <a:gd name="T40" fmla="*/ 12 w 28"/>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12" y="28"/>
                    </a:moveTo>
                    <a:lnTo>
                      <a:pt x="12" y="28"/>
                    </a:lnTo>
                    <a:lnTo>
                      <a:pt x="8" y="26"/>
                    </a:lnTo>
                    <a:lnTo>
                      <a:pt x="4" y="24"/>
                    </a:lnTo>
                    <a:lnTo>
                      <a:pt x="0" y="20"/>
                    </a:lnTo>
                    <a:lnTo>
                      <a:pt x="0" y="14"/>
                    </a:lnTo>
                    <a:lnTo>
                      <a:pt x="0" y="14"/>
                    </a:lnTo>
                    <a:lnTo>
                      <a:pt x="0" y="8"/>
                    </a:lnTo>
                    <a:lnTo>
                      <a:pt x="4" y="4"/>
                    </a:lnTo>
                    <a:lnTo>
                      <a:pt x="8" y="0"/>
                    </a:lnTo>
                    <a:lnTo>
                      <a:pt x="12" y="0"/>
                    </a:lnTo>
                    <a:lnTo>
                      <a:pt x="12" y="0"/>
                    </a:lnTo>
                    <a:lnTo>
                      <a:pt x="18" y="0"/>
                    </a:lnTo>
                    <a:lnTo>
                      <a:pt x="24" y="4"/>
                    </a:lnTo>
                    <a:lnTo>
                      <a:pt x="26" y="8"/>
                    </a:lnTo>
                    <a:lnTo>
                      <a:pt x="28" y="14"/>
                    </a:lnTo>
                    <a:lnTo>
                      <a:pt x="28" y="14"/>
                    </a:lnTo>
                    <a:lnTo>
                      <a:pt x="26" y="20"/>
                    </a:lnTo>
                    <a:lnTo>
                      <a:pt x="24" y="24"/>
                    </a:lnTo>
                    <a:lnTo>
                      <a:pt x="18" y="26"/>
                    </a:lnTo>
                    <a:lnTo>
                      <a:pt x="12" y="28"/>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5" name="Freeform 139"/>
              <p:cNvSpPr/>
              <p:nvPr/>
            </p:nvSpPr>
            <p:spPr bwMode="auto">
              <a:xfrm>
                <a:off x="6088917" y="3890535"/>
                <a:ext cx="86624" cy="86625"/>
              </a:xfrm>
              <a:custGeom>
                <a:avLst/>
                <a:gdLst>
                  <a:gd name="T0" fmla="*/ 16 w 34"/>
                  <a:gd name="T1" fmla="*/ 34 h 34"/>
                  <a:gd name="T2" fmla="*/ 16 w 34"/>
                  <a:gd name="T3" fmla="*/ 34 h 34"/>
                  <a:gd name="T4" fmla="*/ 10 w 34"/>
                  <a:gd name="T5" fmla="*/ 34 h 34"/>
                  <a:gd name="T6" fmla="*/ 4 w 34"/>
                  <a:gd name="T7" fmla="*/ 30 h 34"/>
                  <a:gd name="T8" fmla="*/ 0 w 34"/>
                  <a:gd name="T9" fmla="*/ 24 h 34"/>
                  <a:gd name="T10" fmla="*/ 0 w 34"/>
                  <a:gd name="T11" fmla="*/ 18 h 34"/>
                  <a:gd name="T12" fmla="*/ 0 w 34"/>
                  <a:gd name="T13" fmla="*/ 18 h 34"/>
                  <a:gd name="T14" fmla="*/ 0 w 34"/>
                  <a:gd name="T15" fmla="*/ 10 h 34"/>
                  <a:gd name="T16" fmla="*/ 4 w 34"/>
                  <a:gd name="T17" fmla="*/ 4 h 34"/>
                  <a:gd name="T18" fmla="*/ 10 w 34"/>
                  <a:gd name="T19" fmla="*/ 0 h 34"/>
                  <a:gd name="T20" fmla="*/ 16 w 34"/>
                  <a:gd name="T21" fmla="*/ 0 h 34"/>
                  <a:gd name="T22" fmla="*/ 16 w 34"/>
                  <a:gd name="T23" fmla="*/ 0 h 34"/>
                  <a:gd name="T24" fmla="*/ 24 w 34"/>
                  <a:gd name="T25" fmla="*/ 0 h 34"/>
                  <a:gd name="T26" fmla="*/ 28 w 34"/>
                  <a:gd name="T27" fmla="*/ 4 h 34"/>
                  <a:gd name="T28" fmla="*/ 32 w 34"/>
                  <a:gd name="T29" fmla="*/ 10 h 34"/>
                  <a:gd name="T30" fmla="*/ 34 w 34"/>
                  <a:gd name="T31" fmla="*/ 18 h 34"/>
                  <a:gd name="T32" fmla="*/ 34 w 34"/>
                  <a:gd name="T33" fmla="*/ 18 h 34"/>
                  <a:gd name="T34" fmla="*/ 32 w 34"/>
                  <a:gd name="T35" fmla="*/ 24 h 34"/>
                  <a:gd name="T36" fmla="*/ 28 w 34"/>
                  <a:gd name="T37" fmla="*/ 30 h 34"/>
                  <a:gd name="T38" fmla="*/ 24 w 34"/>
                  <a:gd name="T39" fmla="*/ 34 h 34"/>
                  <a:gd name="T40" fmla="*/ 16 w 34"/>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4">
                    <a:moveTo>
                      <a:pt x="16" y="34"/>
                    </a:moveTo>
                    <a:lnTo>
                      <a:pt x="16" y="34"/>
                    </a:lnTo>
                    <a:lnTo>
                      <a:pt x="10" y="34"/>
                    </a:lnTo>
                    <a:lnTo>
                      <a:pt x="4" y="30"/>
                    </a:lnTo>
                    <a:lnTo>
                      <a:pt x="0" y="24"/>
                    </a:lnTo>
                    <a:lnTo>
                      <a:pt x="0" y="18"/>
                    </a:lnTo>
                    <a:lnTo>
                      <a:pt x="0" y="18"/>
                    </a:lnTo>
                    <a:lnTo>
                      <a:pt x="0" y="10"/>
                    </a:lnTo>
                    <a:lnTo>
                      <a:pt x="4" y="4"/>
                    </a:lnTo>
                    <a:lnTo>
                      <a:pt x="10" y="0"/>
                    </a:lnTo>
                    <a:lnTo>
                      <a:pt x="16" y="0"/>
                    </a:lnTo>
                    <a:lnTo>
                      <a:pt x="16" y="0"/>
                    </a:lnTo>
                    <a:lnTo>
                      <a:pt x="24" y="0"/>
                    </a:lnTo>
                    <a:lnTo>
                      <a:pt x="28" y="4"/>
                    </a:lnTo>
                    <a:lnTo>
                      <a:pt x="32" y="10"/>
                    </a:lnTo>
                    <a:lnTo>
                      <a:pt x="34" y="18"/>
                    </a:lnTo>
                    <a:lnTo>
                      <a:pt x="34" y="18"/>
                    </a:lnTo>
                    <a:lnTo>
                      <a:pt x="32" y="24"/>
                    </a:lnTo>
                    <a:lnTo>
                      <a:pt x="28" y="30"/>
                    </a:lnTo>
                    <a:lnTo>
                      <a:pt x="24" y="34"/>
                    </a:lnTo>
                    <a:lnTo>
                      <a:pt x="16" y="3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6" name="Freeform 140"/>
              <p:cNvSpPr/>
              <p:nvPr/>
            </p:nvSpPr>
            <p:spPr bwMode="auto">
              <a:xfrm>
                <a:off x="6088917" y="3747860"/>
                <a:ext cx="86624" cy="91720"/>
              </a:xfrm>
              <a:custGeom>
                <a:avLst/>
                <a:gdLst>
                  <a:gd name="T0" fmla="*/ 16 w 34"/>
                  <a:gd name="T1" fmla="*/ 36 h 36"/>
                  <a:gd name="T2" fmla="*/ 16 w 34"/>
                  <a:gd name="T3" fmla="*/ 36 h 36"/>
                  <a:gd name="T4" fmla="*/ 10 w 34"/>
                  <a:gd name="T5" fmla="*/ 34 h 36"/>
                  <a:gd name="T6" fmla="*/ 4 w 34"/>
                  <a:gd name="T7" fmla="*/ 30 h 36"/>
                  <a:gd name="T8" fmla="*/ 0 w 34"/>
                  <a:gd name="T9" fmla="*/ 24 h 36"/>
                  <a:gd name="T10" fmla="*/ 0 w 34"/>
                  <a:gd name="T11" fmla="*/ 18 h 36"/>
                  <a:gd name="T12" fmla="*/ 0 w 34"/>
                  <a:gd name="T13" fmla="*/ 18 h 36"/>
                  <a:gd name="T14" fmla="*/ 0 w 34"/>
                  <a:gd name="T15" fmla="*/ 12 h 36"/>
                  <a:gd name="T16" fmla="*/ 4 w 34"/>
                  <a:gd name="T17" fmla="*/ 6 h 36"/>
                  <a:gd name="T18" fmla="*/ 10 w 34"/>
                  <a:gd name="T19" fmla="*/ 2 h 36"/>
                  <a:gd name="T20" fmla="*/ 16 w 34"/>
                  <a:gd name="T21" fmla="*/ 0 h 36"/>
                  <a:gd name="T22" fmla="*/ 16 w 34"/>
                  <a:gd name="T23" fmla="*/ 0 h 36"/>
                  <a:gd name="T24" fmla="*/ 24 w 34"/>
                  <a:gd name="T25" fmla="*/ 2 h 36"/>
                  <a:gd name="T26" fmla="*/ 28 w 34"/>
                  <a:gd name="T27" fmla="*/ 6 h 36"/>
                  <a:gd name="T28" fmla="*/ 32 w 34"/>
                  <a:gd name="T29" fmla="*/ 12 h 36"/>
                  <a:gd name="T30" fmla="*/ 34 w 34"/>
                  <a:gd name="T31" fmla="*/ 18 h 36"/>
                  <a:gd name="T32" fmla="*/ 34 w 34"/>
                  <a:gd name="T33" fmla="*/ 18 h 36"/>
                  <a:gd name="T34" fmla="*/ 32 w 34"/>
                  <a:gd name="T35" fmla="*/ 24 h 36"/>
                  <a:gd name="T36" fmla="*/ 28 w 34"/>
                  <a:gd name="T37" fmla="*/ 30 h 36"/>
                  <a:gd name="T38" fmla="*/ 24 w 34"/>
                  <a:gd name="T39" fmla="*/ 34 h 36"/>
                  <a:gd name="T40" fmla="*/ 16 w 3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6">
                    <a:moveTo>
                      <a:pt x="16" y="36"/>
                    </a:moveTo>
                    <a:lnTo>
                      <a:pt x="16" y="36"/>
                    </a:lnTo>
                    <a:lnTo>
                      <a:pt x="10" y="34"/>
                    </a:lnTo>
                    <a:lnTo>
                      <a:pt x="4" y="30"/>
                    </a:lnTo>
                    <a:lnTo>
                      <a:pt x="0" y="24"/>
                    </a:lnTo>
                    <a:lnTo>
                      <a:pt x="0" y="18"/>
                    </a:lnTo>
                    <a:lnTo>
                      <a:pt x="0" y="18"/>
                    </a:lnTo>
                    <a:lnTo>
                      <a:pt x="0" y="12"/>
                    </a:lnTo>
                    <a:lnTo>
                      <a:pt x="4" y="6"/>
                    </a:lnTo>
                    <a:lnTo>
                      <a:pt x="10" y="2"/>
                    </a:lnTo>
                    <a:lnTo>
                      <a:pt x="16" y="0"/>
                    </a:lnTo>
                    <a:lnTo>
                      <a:pt x="16" y="0"/>
                    </a:lnTo>
                    <a:lnTo>
                      <a:pt x="24" y="2"/>
                    </a:lnTo>
                    <a:lnTo>
                      <a:pt x="28" y="6"/>
                    </a:lnTo>
                    <a:lnTo>
                      <a:pt x="32" y="12"/>
                    </a:lnTo>
                    <a:lnTo>
                      <a:pt x="34" y="18"/>
                    </a:lnTo>
                    <a:lnTo>
                      <a:pt x="34" y="18"/>
                    </a:lnTo>
                    <a:lnTo>
                      <a:pt x="32" y="24"/>
                    </a:lnTo>
                    <a:lnTo>
                      <a:pt x="28" y="30"/>
                    </a:lnTo>
                    <a:lnTo>
                      <a:pt x="24" y="34"/>
                    </a:lnTo>
                    <a:lnTo>
                      <a:pt x="16" y="3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7" name="Freeform 141"/>
              <p:cNvSpPr/>
              <p:nvPr/>
            </p:nvSpPr>
            <p:spPr bwMode="auto">
              <a:xfrm>
                <a:off x="6088917" y="3600089"/>
                <a:ext cx="86624" cy="91720"/>
              </a:xfrm>
              <a:custGeom>
                <a:avLst/>
                <a:gdLst>
                  <a:gd name="T0" fmla="*/ 16 w 34"/>
                  <a:gd name="T1" fmla="*/ 36 h 36"/>
                  <a:gd name="T2" fmla="*/ 16 w 34"/>
                  <a:gd name="T3" fmla="*/ 36 h 36"/>
                  <a:gd name="T4" fmla="*/ 10 w 34"/>
                  <a:gd name="T5" fmla="*/ 34 h 36"/>
                  <a:gd name="T6" fmla="*/ 4 w 34"/>
                  <a:gd name="T7" fmla="*/ 32 h 36"/>
                  <a:gd name="T8" fmla="*/ 0 w 34"/>
                  <a:gd name="T9" fmla="*/ 26 h 36"/>
                  <a:gd name="T10" fmla="*/ 0 w 34"/>
                  <a:gd name="T11" fmla="*/ 18 h 36"/>
                  <a:gd name="T12" fmla="*/ 0 w 34"/>
                  <a:gd name="T13" fmla="*/ 18 h 36"/>
                  <a:gd name="T14" fmla="*/ 0 w 34"/>
                  <a:gd name="T15" fmla="*/ 12 h 36"/>
                  <a:gd name="T16" fmla="*/ 4 w 34"/>
                  <a:gd name="T17" fmla="*/ 6 h 36"/>
                  <a:gd name="T18" fmla="*/ 10 w 34"/>
                  <a:gd name="T19" fmla="*/ 2 h 36"/>
                  <a:gd name="T20" fmla="*/ 16 w 34"/>
                  <a:gd name="T21" fmla="*/ 0 h 36"/>
                  <a:gd name="T22" fmla="*/ 16 w 34"/>
                  <a:gd name="T23" fmla="*/ 0 h 36"/>
                  <a:gd name="T24" fmla="*/ 24 w 34"/>
                  <a:gd name="T25" fmla="*/ 2 h 36"/>
                  <a:gd name="T26" fmla="*/ 28 w 34"/>
                  <a:gd name="T27" fmla="*/ 6 h 36"/>
                  <a:gd name="T28" fmla="*/ 32 w 34"/>
                  <a:gd name="T29" fmla="*/ 12 h 36"/>
                  <a:gd name="T30" fmla="*/ 34 w 34"/>
                  <a:gd name="T31" fmla="*/ 18 h 36"/>
                  <a:gd name="T32" fmla="*/ 34 w 34"/>
                  <a:gd name="T33" fmla="*/ 18 h 36"/>
                  <a:gd name="T34" fmla="*/ 32 w 34"/>
                  <a:gd name="T35" fmla="*/ 26 h 36"/>
                  <a:gd name="T36" fmla="*/ 28 w 34"/>
                  <a:gd name="T37" fmla="*/ 32 h 36"/>
                  <a:gd name="T38" fmla="*/ 24 w 34"/>
                  <a:gd name="T39" fmla="*/ 34 h 36"/>
                  <a:gd name="T40" fmla="*/ 16 w 3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6">
                    <a:moveTo>
                      <a:pt x="16" y="36"/>
                    </a:moveTo>
                    <a:lnTo>
                      <a:pt x="16" y="36"/>
                    </a:lnTo>
                    <a:lnTo>
                      <a:pt x="10" y="34"/>
                    </a:lnTo>
                    <a:lnTo>
                      <a:pt x="4" y="32"/>
                    </a:lnTo>
                    <a:lnTo>
                      <a:pt x="0" y="26"/>
                    </a:lnTo>
                    <a:lnTo>
                      <a:pt x="0" y="18"/>
                    </a:lnTo>
                    <a:lnTo>
                      <a:pt x="0" y="18"/>
                    </a:lnTo>
                    <a:lnTo>
                      <a:pt x="0" y="12"/>
                    </a:lnTo>
                    <a:lnTo>
                      <a:pt x="4" y="6"/>
                    </a:lnTo>
                    <a:lnTo>
                      <a:pt x="10" y="2"/>
                    </a:lnTo>
                    <a:lnTo>
                      <a:pt x="16" y="0"/>
                    </a:lnTo>
                    <a:lnTo>
                      <a:pt x="16" y="0"/>
                    </a:lnTo>
                    <a:lnTo>
                      <a:pt x="24" y="2"/>
                    </a:lnTo>
                    <a:lnTo>
                      <a:pt x="28" y="6"/>
                    </a:lnTo>
                    <a:lnTo>
                      <a:pt x="32" y="12"/>
                    </a:lnTo>
                    <a:lnTo>
                      <a:pt x="34" y="18"/>
                    </a:lnTo>
                    <a:lnTo>
                      <a:pt x="34" y="18"/>
                    </a:lnTo>
                    <a:lnTo>
                      <a:pt x="32" y="26"/>
                    </a:lnTo>
                    <a:lnTo>
                      <a:pt x="28" y="32"/>
                    </a:lnTo>
                    <a:lnTo>
                      <a:pt x="24" y="34"/>
                    </a:lnTo>
                    <a:lnTo>
                      <a:pt x="16" y="3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8" name="Freeform 142"/>
              <p:cNvSpPr/>
              <p:nvPr/>
            </p:nvSpPr>
            <p:spPr bwMode="auto">
              <a:xfrm>
                <a:off x="7026498" y="3396266"/>
                <a:ext cx="71338" cy="71338"/>
              </a:xfrm>
              <a:custGeom>
                <a:avLst/>
                <a:gdLst>
                  <a:gd name="T0" fmla="*/ 16 w 28"/>
                  <a:gd name="T1" fmla="*/ 28 h 28"/>
                  <a:gd name="T2" fmla="*/ 16 w 28"/>
                  <a:gd name="T3" fmla="*/ 28 h 28"/>
                  <a:gd name="T4" fmla="*/ 8 w 28"/>
                  <a:gd name="T5" fmla="*/ 26 h 28"/>
                  <a:gd name="T6" fmla="*/ 4 w 28"/>
                  <a:gd name="T7" fmla="*/ 24 h 28"/>
                  <a:gd name="T8" fmla="*/ 0 w 28"/>
                  <a:gd name="T9" fmla="*/ 20 h 28"/>
                  <a:gd name="T10" fmla="*/ 0 w 28"/>
                  <a:gd name="T11" fmla="*/ 14 h 28"/>
                  <a:gd name="T12" fmla="*/ 0 w 28"/>
                  <a:gd name="T13" fmla="*/ 14 h 28"/>
                  <a:gd name="T14" fmla="*/ 0 w 28"/>
                  <a:gd name="T15" fmla="*/ 8 h 28"/>
                  <a:gd name="T16" fmla="*/ 4 w 28"/>
                  <a:gd name="T17" fmla="*/ 4 h 28"/>
                  <a:gd name="T18" fmla="*/ 8 w 28"/>
                  <a:gd name="T19" fmla="*/ 0 h 28"/>
                  <a:gd name="T20" fmla="*/ 16 w 28"/>
                  <a:gd name="T21" fmla="*/ 0 h 28"/>
                  <a:gd name="T22" fmla="*/ 16 w 28"/>
                  <a:gd name="T23" fmla="*/ 0 h 28"/>
                  <a:gd name="T24" fmla="*/ 20 w 28"/>
                  <a:gd name="T25" fmla="*/ 0 h 28"/>
                  <a:gd name="T26" fmla="*/ 24 w 28"/>
                  <a:gd name="T27" fmla="*/ 4 h 28"/>
                  <a:gd name="T28" fmla="*/ 28 w 28"/>
                  <a:gd name="T29" fmla="*/ 8 h 28"/>
                  <a:gd name="T30" fmla="*/ 28 w 28"/>
                  <a:gd name="T31" fmla="*/ 14 h 28"/>
                  <a:gd name="T32" fmla="*/ 28 w 28"/>
                  <a:gd name="T33" fmla="*/ 14 h 28"/>
                  <a:gd name="T34" fmla="*/ 28 w 28"/>
                  <a:gd name="T35" fmla="*/ 20 h 28"/>
                  <a:gd name="T36" fmla="*/ 24 w 28"/>
                  <a:gd name="T37" fmla="*/ 24 h 28"/>
                  <a:gd name="T38" fmla="*/ 20 w 28"/>
                  <a:gd name="T39" fmla="*/ 26 h 28"/>
                  <a:gd name="T40" fmla="*/ 16 w 28"/>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16" y="28"/>
                    </a:moveTo>
                    <a:lnTo>
                      <a:pt x="16" y="28"/>
                    </a:lnTo>
                    <a:lnTo>
                      <a:pt x="8" y="26"/>
                    </a:lnTo>
                    <a:lnTo>
                      <a:pt x="4" y="24"/>
                    </a:lnTo>
                    <a:lnTo>
                      <a:pt x="0" y="20"/>
                    </a:lnTo>
                    <a:lnTo>
                      <a:pt x="0" y="14"/>
                    </a:lnTo>
                    <a:lnTo>
                      <a:pt x="0" y="14"/>
                    </a:lnTo>
                    <a:lnTo>
                      <a:pt x="0" y="8"/>
                    </a:lnTo>
                    <a:lnTo>
                      <a:pt x="4" y="4"/>
                    </a:lnTo>
                    <a:lnTo>
                      <a:pt x="8" y="0"/>
                    </a:lnTo>
                    <a:lnTo>
                      <a:pt x="16" y="0"/>
                    </a:lnTo>
                    <a:lnTo>
                      <a:pt x="16" y="0"/>
                    </a:lnTo>
                    <a:lnTo>
                      <a:pt x="20" y="0"/>
                    </a:lnTo>
                    <a:lnTo>
                      <a:pt x="24" y="4"/>
                    </a:lnTo>
                    <a:lnTo>
                      <a:pt x="28" y="8"/>
                    </a:lnTo>
                    <a:lnTo>
                      <a:pt x="28" y="14"/>
                    </a:lnTo>
                    <a:lnTo>
                      <a:pt x="28" y="14"/>
                    </a:lnTo>
                    <a:lnTo>
                      <a:pt x="28" y="20"/>
                    </a:lnTo>
                    <a:lnTo>
                      <a:pt x="24" y="24"/>
                    </a:lnTo>
                    <a:lnTo>
                      <a:pt x="20" y="26"/>
                    </a:lnTo>
                    <a:lnTo>
                      <a:pt x="16" y="28"/>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9" name="Freeform 143"/>
              <p:cNvSpPr/>
              <p:nvPr/>
            </p:nvSpPr>
            <p:spPr bwMode="auto">
              <a:xfrm>
                <a:off x="4789552" y="3330024"/>
                <a:ext cx="366880" cy="168153"/>
              </a:xfrm>
              <a:custGeom>
                <a:avLst/>
                <a:gdLst>
                  <a:gd name="T0" fmla="*/ 134 w 144"/>
                  <a:gd name="T1" fmla="*/ 2 h 66"/>
                  <a:gd name="T2" fmla="*/ 134 w 144"/>
                  <a:gd name="T3" fmla="*/ 2 h 66"/>
                  <a:gd name="T4" fmla="*/ 130 w 144"/>
                  <a:gd name="T5" fmla="*/ 0 h 66"/>
                  <a:gd name="T6" fmla="*/ 126 w 144"/>
                  <a:gd name="T7" fmla="*/ 0 h 66"/>
                  <a:gd name="T8" fmla="*/ 20 w 144"/>
                  <a:gd name="T9" fmla="*/ 0 h 66"/>
                  <a:gd name="T10" fmla="*/ 20 w 144"/>
                  <a:gd name="T11" fmla="*/ 0 h 66"/>
                  <a:gd name="T12" fmla="*/ 12 w 144"/>
                  <a:gd name="T13" fmla="*/ 2 h 66"/>
                  <a:gd name="T14" fmla="*/ 4 w 144"/>
                  <a:gd name="T15" fmla="*/ 6 h 66"/>
                  <a:gd name="T16" fmla="*/ 0 w 144"/>
                  <a:gd name="T17" fmla="*/ 12 h 66"/>
                  <a:gd name="T18" fmla="*/ 0 w 144"/>
                  <a:gd name="T19" fmla="*/ 18 h 66"/>
                  <a:gd name="T20" fmla="*/ 0 w 144"/>
                  <a:gd name="T21" fmla="*/ 18 h 66"/>
                  <a:gd name="T22" fmla="*/ 0 w 144"/>
                  <a:gd name="T23" fmla="*/ 28 h 66"/>
                  <a:gd name="T24" fmla="*/ 4 w 144"/>
                  <a:gd name="T25" fmla="*/ 34 h 66"/>
                  <a:gd name="T26" fmla="*/ 12 w 144"/>
                  <a:gd name="T27" fmla="*/ 38 h 66"/>
                  <a:gd name="T28" fmla="*/ 20 w 144"/>
                  <a:gd name="T29" fmla="*/ 40 h 66"/>
                  <a:gd name="T30" fmla="*/ 94 w 144"/>
                  <a:gd name="T31" fmla="*/ 66 h 66"/>
                  <a:gd name="T32" fmla="*/ 144 w 144"/>
                  <a:gd name="T33" fmla="*/ 6 h 66"/>
                  <a:gd name="T34" fmla="*/ 144 w 144"/>
                  <a:gd name="T35" fmla="*/ 6 h 66"/>
                  <a:gd name="T36" fmla="*/ 134 w 144"/>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66">
                    <a:moveTo>
                      <a:pt x="134" y="2"/>
                    </a:moveTo>
                    <a:lnTo>
                      <a:pt x="134" y="2"/>
                    </a:lnTo>
                    <a:lnTo>
                      <a:pt x="130" y="0"/>
                    </a:lnTo>
                    <a:lnTo>
                      <a:pt x="126" y="0"/>
                    </a:lnTo>
                    <a:lnTo>
                      <a:pt x="20" y="0"/>
                    </a:lnTo>
                    <a:lnTo>
                      <a:pt x="20" y="0"/>
                    </a:lnTo>
                    <a:lnTo>
                      <a:pt x="12" y="2"/>
                    </a:lnTo>
                    <a:lnTo>
                      <a:pt x="4" y="6"/>
                    </a:lnTo>
                    <a:lnTo>
                      <a:pt x="0" y="12"/>
                    </a:lnTo>
                    <a:lnTo>
                      <a:pt x="0" y="18"/>
                    </a:lnTo>
                    <a:lnTo>
                      <a:pt x="0" y="18"/>
                    </a:lnTo>
                    <a:lnTo>
                      <a:pt x="0" y="28"/>
                    </a:lnTo>
                    <a:lnTo>
                      <a:pt x="4" y="34"/>
                    </a:lnTo>
                    <a:lnTo>
                      <a:pt x="12" y="38"/>
                    </a:lnTo>
                    <a:lnTo>
                      <a:pt x="20" y="40"/>
                    </a:lnTo>
                    <a:lnTo>
                      <a:pt x="94" y="66"/>
                    </a:lnTo>
                    <a:lnTo>
                      <a:pt x="144" y="6"/>
                    </a:lnTo>
                    <a:lnTo>
                      <a:pt x="144" y="6"/>
                    </a:lnTo>
                    <a:lnTo>
                      <a:pt x="13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40" name="Freeform 144"/>
              <p:cNvSpPr/>
              <p:nvPr/>
            </p:nvSpPr>
            <p:spPr bwMode="auto">
              <a:xfrm>
                <a:off x="4789552" y="3330024"/>
                <a:ext cx="366880" cy="168153"/>
              </a:xfrm>
              <a:custGeom>
                <a:avLst/>
                <a:gdLst>
                  <a:gd name="T0" fmla="*/ 134 w 144"/>
                  <a:gd name="T1" fmla="*/ 2 h 66"/>
                  <a:gd name="T2" fmla="*/ 134 w 144"/>
                  <a:gd name="T3" fmla="*/ 2 h 66"/>
                  <a:gd name="T4" fmla="*/ 130 w 144"/>
                  <a:gd name="T5" fmla="*/ 0 h 66"/>
                  <a:gd name="T6" fmla="*/ 126 w 144"/>
                  <a:gd name="T7" fmla="*/ 0 h 66"/>
                  <a:gd name="T8" fmla="*/ 20 w 144"/>
                  <a:gd name="T9" fmla="*/ 0 h 66"/>
                  <a:gd name="T10" fmla="*/ 20 w 144"/>
                  <a:gd name="T11" fmla="*/ 0 h 66"/>
                  <a:gd name="T12" fmla="*/ 12 w 144"/>
                  <a:gd name="T13" fmla="*/ 2 h 66"/>
                  <a:gd name="T14" fmla="*/ 4 w 144"/>
                  <a:gd name="T15" fmla="*/ 6 h 66"/>
                  <a:gd name="T16" fmla="*/ 0 w 144"/>
                  <a:gd name="T17" fmla="*/ 12 h 66"/>
                  <a:gd name="T18" fmla="*/ 0 w 144"/>
                  <a:gd name="T19" fmla="*/ 18 h 66"/>
                  <a:gd name="T20" fmla="*/ 0 w 144"/>
                  <a:gd name="T21" fmla="*/ 18 h 66"/>
                  <a:gd name="T22" fmla="*/ 0 w 144"/>
                  <a:gd name="T23" fmla="*/ 28 h 66"/>
                  <a:gd name="T24" fmla="*/ 4 w 144"/>
                  <a:gd name="T25" fmla="*/ 34 h 66"/>
                  <a:gd name="T26" fmla="*/ 12 w 144"/>
                  <a:gd name="T27" fmla="*/ 38 h 66"/>
                  <a:gd name="T28" fmla="*/ 20 w 144"/>
                  <a:gd name="T29" fmla="*/ 40 h 66"/>
                  <a:gd name="T30" fmla="*/ 94 w 144"/>
                  <a:gd name="T31" fmla="*/ 66 h 66"/>
                  <a:gd name="T32" fmla="*/ 144 w 144"/>
                  <a:gd name="T33" fmla="*/ 6 h 66"/>
                  <a:gd name="T34" fmla="*/ 144 w 144"/>
                  <a:gd name="T35" fmla="*/ 6 h 66"/>
                  <a:gd name="T36" fmla="*/ 134 w 144"/>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66">
                    <a:moveTo>
                      <a:pt x="134" y="2"/>
                    </a:moveTo>
                    <a:lnTo>
                      <a:pt x="134" y="2"/>
                    </a:lnTo>
                    <a:lnTo>
                      <a:pt x="130" y="0"/>
                    </a:lnTo>
                    <a:lnTo>
                      <a:pt x="126" y="0"/>
                    </a:lnTo>
                    <a:lnTo>
                      <a:pt x="20" y="0"/>
                    </a:lnTo>
                    <a:lnTo>
                      <a:pt x="20" y="0"/>
                    </a:lnTo>
                    <a:lnTo>
                      <a:pt x="12" y="2"/>
                    </a:lnTo>
                    <a:lnTo>
                      <a:pt x="4" y="6"/>
                    </a:lnTo>
                    <a:lnTo>
                      <a:pt x="0" y="12"/>
                    </a:lnTo>
                    <a:lnTo>
                      <a:pt x="0" y="18"/>
                    </a:lnTo>
                    <a:lnTo>
                      <a:pt x="0" y="18"/>
                    </a:lnTo>
                    <a:lnTo>
                      <a:pt x="0" y="28"/>
                    </a:lnTo>
                    <a:lnTo>
                      <a:pt x="4" y="34"/>
                    </a:lnTo>
                    <a:lnTo>
                      <a:pt x="12" y="38"/>
                    </a:lnTo>
                    <a:lnTo>
                      <a:pt x="20" y="40"/>
                    </a:lnTo>
                    <a:lnTo>
                      <a:pt x="94" y="66"/>
                    </a:lnTo>
                    <a:lnTo>
                      <a:pt x="144" y="6"/>
                    </a:lnTo>
                    <a:lnTo>
                      <a:pt x="144" y="6"/>
                    </a:lnTo>
                    <a:lnTo>
                      <a:pt x="134" y="2"/>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41" name="Freeform 145"/>
              <p:cNvSpPr/>
              <p:nvPr/>
            </p:nvSpPr>
            <p:spPr bwMode="auto">
              <a:xfrm>
                <a:off x="5039234" y="3355502"/>
                <a:ext cx="152866" cy="173249"/>
              </a:xfrm>
              <a:custGeom>
                <a:avLst/>
                <a:gdLst>
                  <a:gd name="T0" fmla="*/ 60 w 60"/>
                  <a:gd name="T1" fmla="*/ 4 h 68"/>
                  <a:gd name="T2" fmla="*/ 52 w 60"/>
                  <a:gd name="T3" fmla="*/ 0 h 68"/>
                  <a:gd name="T4" fmla="*/ 16 w 60"/>
                  <a:gd name="T5" fmla="*/ 40 h 68"/>
                  <a:gd name="T6" fmla="*/ 0 w 60"/>
                  <a:gd name="T7" fmla="*/ 60 h 68"/>
                  <a:gd name="T8" fmla="*/ 0 w 60"/>
                  <a:gd name="T9" fmla="*/ 60 h 68"/>
                  <a:gd name="T10" fmla="*/ 0 w 60"/>
                  <a:gd name="T11" fmla="*/ 60 h 68"/>
                  <a:gd name="T12" fmla="*/ 2 w 60"/>
                  <a:gd name="T13" fmla="*/ 62 h 68"/>
                  <a:gd name="T14" fmla="*/ 4 w 60"/>
                  <a:gd name="T15" fmla="*/ 64 h 68"/>
                  <a:gd name="T16" fmla="*/ 8 w 60"/>
                  <a:gd name="T17" fmla="*/ 68 h 68"/>
                  <a:gd name="T18" fmla="*/ 42 w 60"/>
                  <a:gd name="T19" fmla="*/ 26 h 68"/>
                  <a:gd name="T20" fmla="*/ 60 w 60"/>
                  <a:gd name="T21"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8">
                    <a:moveTo>
                      <a:pt x="60" y="4"/>
                    </a:moveTo>
                    <a:lnTo>
                      <a:pt x="52" y="0"/>
                    </a:lnTo>
                    <a:lnTo>
                      <a:pt x="16" y="40"/>
                    </a:lnTo>
                    <a:lnTo>
                      <a:pt x="0" y="60"/>
                    </a:lnTo>
                    <a:lnTo>
                      <a:pt x="0" y="60"/>
                    </a:lnTo>
                    <a:lnTo>
                      <a:pt x="0" y="60"/>
                    </a:lnTo>
                    <a:lnTo>
                      <a:pt x="2" y="62"/>
                    </a:lnTo>
                    <a:lnTo>
                      <a:pt x="4" y="64"/>
                    </a:lnTo>
                    <a:lnTo>
                      <a:pt x="8" y="68"/>
                    </a:lnTo>
                    <a:lnTo>
                      <a:pt x="42" y="26"/>
                    </a:lnTo>
                    <a:lnTo>
                      <a:pt x="6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42" name="Freeform 146"/>
              <p:cNvSpPr/>
              <p:nvPr/>
            </p:nvSpPr>
            <p:spPr bwMode="auto">
              <a:xfrm>
                <a:off x="7138600" y="3330024"/>
                <a:ext cx="366880" cy="168153"/>
              </a:xfrm>
              <a:custGeom>
                <a:avLst/>
                <a:gdLst>
                  <a:gd name="T0" fmla="*/ 8 w 144"/>
                  <a:gd name="T1" fmla="*/ 2 h 66"/>
                  <a:gd name="T2" fmla="*/ 8 w 144"/>
                  <a:gd name="T3" fmla="*/ 2 h 66"/>
                  <a:gd name="T4" fmla="*/ 14 w 144"/>
                  <a:gd name="T5" fmla="*/ 0 h 66"/>
                  <a:gd name="T6" fmla="*/ 18 w 144"/>
                  <a:gd name="T7" fmla="*/ 0 h 66"/>
                  <a:gd name="T8" fmla="*/ 124 w 144"/>
                  <a:gd name="T9" fmla="*/ 0 h 66"/>
                  <a:gd name="T10" fmla="*/ 124 w 144"/>
                  <a:gd name="T11" fmla="*/ 0 h 66"/>
                  <a:gd name="T12" fmla="*/ 132 w 144"/>
                  <a:gd name="T13" fmla="*/ 2 h 66"/>
                  <a:gd name="T14" fmla="*/ 138 w 144"/>
                  <a:gd name="T15" fmla="*/ 6 h 66"/>
                  <a:gd name="T16" fmla="*/ 142 w 144"/>
                  <a:gd name="T17" fmla="*/ 12 h 66"/>
                  <a:gd name="T18" fmla="*/ 144 w 144"/>
                  <a:gd name="T19" fmla="*/ 18 h 66"/>
                  <a:gd name="T20" fmla="*/ 144 w 144"/>
                  <a:gd name="T21" fmla="*/ 18 h 66"/>
                  <a:gd name="T22" fmla="*/ 142 w 144"/>
                  <a:gd name="T23" fmla="*/ 28 h 66"/>
                  <a:gd name="T24" fmla="*/ 138 w 144"/>
                  <a:gd name="T25" fmla="*/ 34 h 66"/>
                  <a:gd name="T26" fmla="*/ 132 w 144"/>
                  <a:gd name="T27" fmla="*/ 38 h 66"/>
                  <a:gd name="T28" fmla="*/ 124 w 144"/>
                  <a:gd name="T29" fmla="*/ 40 h 66"/>
                  <a:gd name="T30" fmla="*/ 50 w 144"/>
                  <a:gd name="T31" fmla="*/ 66 h 66"/>
                  <a:gd name="T32" fmla="*/ 0 w 144"/>
                  <a:gd name="T33" fmla="*/ 6 h 66"/>
                  <a:gd name="T34" fmla="*/ 0 w 144"/>
                  <a:gd name="T35" fmla="*/ 6 h 66"/>
                  <a:gd name="T36" fmla="*/ 4 w 144"/>
                  <a:gd name="T37" fmla="*/ 4 h 66"/>
                  <a:gd name="T38" fmla="*/ 8 w 144"/>
                  <a:gd name="T3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66">
                    <a:moveTo>
                      <a:pt x="8" y="2"/>
                    </a:moveTo>
                    <a:lnTo>
                      <a:pt x="8" y="2"/>
                    </a:lnTo>
                    <a:lnTo>
                      <a:pt x="14" y="0"/>
                    </a:lnTo>
                    <a:lnTo>
                      <a:pt x="18" y="0"/>
                    </a:lnTo>
                    <a:lnTo>
                      <a:pt x="124" y="0"/>
                    </a:lnTo>
                    <a:lnTo>
                      <a:pt x="124" y="0"/>
                    </a:lnTo>
                    <a:lnTo>
                      <a:pt x="132" y="2"/>
                    </a:lnTo>
                    <a:lnTo>
                      <a:pt x="138" y="6"/>
                    </a:lnTo>
                    <a:lnTo>
                      <a:pt x="142" y="12"/>
                    </a:lnTo>
                    <a:lnTo>
                      <a:pt x="144" y="18"/>
                    </a:lnTo>
                    <a:lnTo>
                      <a:pt x="144" y="18"/>
                    </a:lnTo>
                    <a:lnTo>
                      <a:pt x="142" y="28"/>
                    </a:lnTo>
                    <a:lnTo>
                      <a:pt x="138" y="34"/>
                    </a:lnTo>
                    <a:lnTo>
                      <a:pt x="132" y="38"/>
                    </a:lnTo>
                    <a:lnTo>
                      <a:pt x="124" y="40"/>
                    </a:lnTo>
                    <a:lnTo>
                      <a:pt x="50" y="66"/>
                    </a:lnTo>
                    <a:lnTo>
                      <a:pt x="0" y="6"/>
                    </a:lnTo>
                    <a:lnTo>
                      <a:pt x="0" y="6"/>
                    </a:lnTo>
                    <a:lnTo>
                      <a:pt x="4" y="4"/>
                    </a:lnTo>
                    <a:lnTo>
                      <a:pt x="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43" name="Freeform 147"/>
              <p:cNvSpPr/>
              <p:nvPr/>
            </p:nvSpPr>
            <p:spPr bwMode="auto">
              <a:xfrm>
                <a:off x="7138600" y="3330024"/>
                <a:ext cx="366880" cy="168153"/>
              </a:xfrm>
              <a:custGeom>
                <a:avLst/>
                <a:gdLst>
                  <a:gd name="T0" fmla="*/ 8 w 144"/>
                  <a:gd name="T1" fmla="*/ 2 h 66"/>
                  <a:gd name="T2" fmla="*/ 8 w 144"/>
                  <a:gd name="T3" fmla="*/ 2 h 66"/>
                  <a:gd name="T4" fmla="*/ 14 w 144"/>
                  <a:gd name="T5" fmla="*/ 0 h 66"/>
                  <a:gd name="T6" fmla="*/ 18 w 144"/>
                  <a:gd name="T7" fmla="*/ 0 h 66"/>
                  <a:gd name="T8" fmla="*/ 124 w 144"/>
                  <a:gd name="T9" fmla="*/ 0 h 66"/>
                  <a:gd name="T10" fmla="*/ 124 w 144"/>
                  <a:gd name="T11" fmla="*/ 0 h 66"/>
                  <a:gd name="T12" fmla="*/ 132 w 144"/>
                  <a:gd name="T13" fmla="*/ 2 h 66"/>
                  <a:gd name="T14" fmla="*/ 138 w 144"/>
                  <a:gd name="T15" fmla="*/ 6 h 66"/>
                  <a:gd name="T16" fmla="*/ 142 w 144"/>
                  <a:gd name="T17" fmla="*/ 12 h 66"/>
                  <a:gd name="T18" fmla="*/ 144 w 144"/>
                  <a:gd name="T19" fmla="*/ 18 h 66"/>
                  <a:gd name="T20" fmla="*/ 144 w 144"/>
                  <a:gd name="T21" fmla="*/ 18 h 66"/>
                  <a:gd name="T22" fmla="*/ 142 w 144"/>
                  <a:gd name="T23" fmla="*/ 28 h 66"/>
                  <a:gd name="T24" fmla="*/ 138 w 144"/>
                  <a:gd name="T25" fmla="*/ 34 h 66"/>
                  <a:gd name="T26" fmla="*/ 132 w 144"/>
                  <a:gd name="T27" fmla="*/ 38 h 66"/>
                  <a:gd name="T28" fmla="*/ 124 w 144"/>
                  <a:gd name="T29" fmla="*/ 40 h 66"/>
                  <a:gd name="T30" fmla="*/ 50 w 144"/>
                  <a:gd name="T31" fmla="*/ 66 h 66"/>
                  <a:gd name="T32" fmla="*/ 0 w 144"/>
                  <a:gd name="T33" fmla="*/ 6 h 66"/>
                  <a:gd name="T34" fmla="*/ 0 w 144"/>
                  <a:gd name="T35" fmla="*/ 6 h 66"/>
                  <a:gd name="T36" fmla="*/ 4 w 144"/>
                  <a:gd name="T37" fmla="*/ 4 h 66"/>
                  <a:gd name="T38" fmla="*/ 8 w 144"/>
                  <a:gd name="T3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66">
                    <a:moveTo>
                      <a:pt x="8" y="2"/>
                    </a:moveTo>
                    <a:lnTo>
                      <a:pt x="8" y="2"/>
                    </a:lnTo>
                    <a:lnTo>
                      <a:pt x="14" y="0"/>
                    </a:lnTo>
                    <a:lnTo>
                      <a:pt x="18" y="0"/>
                    </a:lnTo>
                    <a:lnTo>
                      <a:pt x="124" y="0"/>
                    </a:lnTo>
                    <a:lnTo>
                      <a:pt x="124" y="0"/>
                    </a:lnTo>
                    <a:lnTo>
                      <a:pt x="132" y="2"/>
                    </a:lnTo>
                    <a:lnTo>
                      <a:pt x="138" y="6"/>
                    </a:lnTo>
                    <a:lnTo>
                      <a:pt x="142" y="12"/>
                    </a:lnTo>
                    <a:lnTo>
                      <a:pt x="144" y="18"/>
                    </a:lnTo>
                    <a:lnTo>
                      <a:pt x="144" y="18"/>
                    </a:lnTo>
                    <a:lnTo>
                      <a:pt x="142" y="28"/>
                    </a:lnTo>
                    <a:lnTo>
                      <a:pt x="138" y="34"/>
                    </a:lnTo>
                    <a:lnTo>
                      <a:pt x="132" y="38"/>
                    </a:lnTo>
                    <a:lnTo>
                      <a:pt x="124" y="40"/>
                    </a:lnTo>
                    <a:lnTo>
                      <a:pt x="50" y="66"/>
                    </a:lnTo>
                    <a:lnTo>
                      <a:pt x="0" y="6"/>
                    </a:lnTo>
                    <a:lnTo>
                      <a:pt x="0" y="6"/>
                    </a:lnTo>
                    <a:lnTo>
                      <a:pt x="4" y="4"/>
                    </a:lnTo>
                    <a:lnTo>
                      <a:pt x="8" y="2"/>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44" name="Freeform 148"/>
              <p:cNvSpPr/>
              <p:nvPr/>
            </p:nvSpPr>
            <p:spPr bwMode="auto">
              <a:xfrm>
                <a:off x="7102932" y="3355502"/>
                <a:ext cx="152866" cy="173249"/>
              </a:xfrm>
              <a:custGeom>
                <a:avLst/>
                <a:gdLst>
                  <a:gd name="T0" fmla="*/ 0 w 60"/>
                  <a:gd name="T1" fmla="*/ 4 h 68"/>
                  <a:gd name="T2" fmla="*/ 8 w 60"/>
                  <a:gd name="T3" fmla="*/ 0 h 68"/>
                  <a:gd name="T4" fmla="*/ 8 w 60"/>
                  <a:gd name="T5" fmla="*/ 0 h 68"/>
                  <a:gd name="T6" fmla="*/ 44 w 60"/>
                  <a:gd name="T7" fmla="*/ 40 h 68"/>
                  <a:gd name="T8" fmla="*/ 60 w 60"/>
                  <a:gd name="T9" fmla="*/ 60 h 68"/>
                  <a:gd name="T10" fmla="*/ 60 w 60"/>
                  <a:gd name="T11" fmla="*/ 60 h 68"/>
                  <a:gd name="T12" fmla="*/ 56 w 60"/>
                  <a:gd name="T13" fmla="*/ 64 h 68"/>
                  <a:gd name="T14" fmla="*/ 52 w 60"/>
                  <a:gd name="T15" fmla="*/ 68 h 68"/>
                  <a:gd name="T16" fmla="*/ 18 w 60"/>
                  <a:gd name="T17" fmla="*/ 26 h 68"/>
                  <a:gd name="T18" fmla="*/ 0 w 60"/>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8">
                    <a:moveTo>
                      <a:pt x="0" y="4"/>
                    </a:moveTo>
                    <a:lnTo>
                      <a:pt x="8" y="0"/>
                    </a:lnTo>
                    <a:lnTo>
                      <a:pt x="8" y="0"/>
                    </a:lnTo>
                    <a:lnTo>
                      <a:pt x="44" y="40"/>
                    </a:lnTo>
                    <a:lnTo>
                      <a:pt x="60" y="60"/>
                    </a:lnTo>
                    <a:lnTo>
                      <a:pt x="60" y="60"/>
                    </a:lnTo>
                    <a:lnTo>
                      <a:pt x="56" y="64"/>
                    </a:lnTo>
                    <a:lnTo>
                      <a:pt x="52" y="68"/>
                    </a:lnTo>
                    <a:lnTo>
                      <a:pt x="18" y="26"/>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grpSp>
      </p:grpSp>
      <p:sp>
        <p:nvSpPr>
          <p:cNvPr id="50" name="矩形 49"/>
          <p:cNvSpPr/>
          <p:nvPr/>
        </p:nvSpPr>
        <p:spPr>
          <a:xfrm>
            <a:off x="335549" y="1714328"/>
            <a:ext cx="4053681" cy="1338828"/>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应急预案是针对可能发生的事故，为迅速、有序地开展应急行动而预先制定的有关计划或方案。</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335549" y="3964346"/>
            <a:ext cx="4133569" cy="2585323"/>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是在辨识和评估潜在重大危险源、事故类型、发生的可能性及发生的过程、事故后果及影响严重程度的基础上，对应急机构职责、人员、技术、装备、设施、物资、救援行动及其指挥与协调方面预先做出的具体安排。</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7751706" y="1780555"/>
            <a:ext cx="3946217" cy="1338828"/>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应急预案实际上是标准化的反应程序，以使应急救援活动能迅速、有序地按照计划和最有效的步骤进行。</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7807877" y="4388921"/>
            <a:ext cx="3951081" cy="1754326"/>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应急预案明确了在事故发生之前、发生过程中以及刚刚结束之后，说负责做什么，何时做，怎么做，以及相应的策略和资源准备等。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2198289" y="3156386"/>
            <a:ext cx="378024" cy="378024"/>
          </a:xfrm>
          <a:prstGeom prst="roundRect">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圆角矩形 54"/>
          <p:cNvSpPr/>
          <p:nvPr/>
        </p:nvSpPr>
        <p:spPr>
          <a:xfrm>
            <a:off x="2198289" y="3651580"/>
            <a:ext cx="378024" cy="378024"/>
          </a:xfrm>
          <a:prstGeom prst="roundRect">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圆角矩形 55"/>
          <p:cNvSpPr/>
          <p:nvPr/>
        </p:nvSpPr>
        <p:spPr>
          <a:xfrm>
            <a:off x="9642958" y="3156386"/>
            <a:ext cx="378024" cy="378024"/>
          </a:xfrm>
          <a:prstGeom prst="roundRect">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圆角矩形 56"/>
          <p:cNvSpPr/>
          <p:nvPr/>
        </p:nvSpPr>
        <p:spPr>
          <a:xfrm>
            <a:off x="9642958" y="3651580"/>
            <a:ext cx="378024" cy="378024"/>
          </a:xfrm>
          <a:prstGeom prst="roundRect">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8" name="文本框 57"/>
          <p:cNvSpPr txBox="1"/>
          <p:nvPr/>
        </p:nvSpPr>
        <p:spPr>
          <a:xfrm>
            <a:off x="2278132" y="3147078"/>
            <a:ext cx="236232" cy="369332"/>
          </a:xfrm>
          <a:prstGeom prst="rect">
            <a:avLst/>
          </a:prstGeom>
          <a:noFill/>
        </p:spPr>
        <p:txBody>
          <a:bodyPr wrap="square" rtlCol="0">
            <a:spAutoFit/>
          </a:bodyPr>
          <a:lstStyle/>
          <a:p>
            <a:pPr algn="ctr"/>
            <a:r>
              <a:rPr lang="en-US" altLang="zh-CN" dirty="0" smtClean="0">
                <a:solidFill>
                  <a:schemeClr val="bg1"/>
                </a:solidFill>
                <a:latin typeface="Arial" panose="020B0604020202020204" pitchFamily="34" charset="0"/>
                <a:cs typeface="Arial" panose="020B0604020202020204" pitchFamily="34" charset="0"/>
              </a:rPr>
              <a:t>1</a:t>
            </a:r>
            <a:endParaRPr lang="zh-CN" altLang="en-US" dirty="0">
              <a:solidFill>
                <a:schemeClr val="bg1"/>
              </a:solidFill>
              <a:latin typeface="Arial" panose="020B0604020202020204" pitchFamily="34" charset="0"/>
              <a:cs typeface="Arial" panose="020B0604020202020204" pitchFamily="34" charset="0"/>
            </a:endParaRPr>
          </a:p>
        </p:txBody>
      </p:sp>
      <p:sp>
        <p:nvSpPr>
          <p:cNvPr id="59" name="文本框 58"/>
          <p:cNvSpPr txBox="1"/>
          <p:nvPr/>
        </p:nvSpPr>
        <p:spPr>
          <a:xfrm>
            <a:off x="2269185" y="3655926"/>
            <a:ext cx="236232" cy="369332"/>
          </a:xfrm>
          <a:prstGeom prst="rect">
            <a:avLst/>
          </a:prstGeom>
          <a:noFill/>
        </p:spPr>
        <p:txBody>
          <a:bodyPr wrap="square" rtlCol="0">
            <a:spAutoFit/>
          </a:bodyPr>
          <a:lstStyle/>
          <a:p>
            <a:pPr algn="ctr"/>
            <a:r>
              <a:rPr lang="en-US" altLang="zh-CN" dirty="0" smtClean="0">
                <a:solidFill>
                  <a:schemeClr val="bg1"/>
                </a:solidFill>
                <a:latin typeface="Arial" panose="020B0604020202020204" pitchFamily="34" charset="0"/>
                <a:cs typeface="Arial" panose="020B0604020202020204" pitchFamily="34" charset="0"/>
              </a:rPr>
              <a:t>2</a:t>
            </a:r>
            <a:endParaRPr lang="zh-CN" altLang="en-US" dirty="0">
              <a:solidFill>
                <a:schemeClr val="bg1"/>
              </a:solidFill>
              <a:latin typeface="Arial" panose="020B0604020202020204" pitchFamily="34" charset="0"/>
              <a:cs typeface="Arial" panose="020B0604020202020204" pitchFamily="34" charset="0"/>
            </a:endParaRPr>
          </a:p>
        </p:txBody>
      </p:sp>
      <p:sp>
        <p:nvSpPr>
          <p:cNvPr id="60" name="文本框 59"/>
          <p:cNvSpPr txBox="1"/>
          <p:nvPr/>
        </p:nvSpPr>
        <p:spPr>
          <a:xfrm>
            <a:off x="9724814" y="3160732"/>
            <a:ext cx="236232" cy="369332"/>
          </a:xfrm>
          <a:prstGeom prst="rect">
            <a:avLst/>
          </a:prstGeom>
          <a:noFill/>
        </p:spPr>
        <p:txBody>
          <a:bodyPr wrap="square" rtlCol="0">
            <a:spAutoFit/>
          </a:bodyPr>
          <a:lstStyle/>
          <a:p>
            <a:pPr algn="ctr"/>
            <a:r>
              <a:rPr lang="en-US" altLang="zh-CN" dirty="0" smtClean="0">
                <a:solidFill>
                  <a:schemeClr val="bg1"/>
                </a:solidFill>
                <a:latin typeface="Arial" panose="020B0604020202020204" pitchFamily="34" charset="0"/>
                <a:cs typeface="Arial" panose="020B0604020202020204" pitchFamily="34" charset="0"/>
              </a:rPr>
              <a:t>3</a:t>
            </a:r>
            <a:endParaRPr lang="zh-CN" altLang="en-US" dirty="0">
              <a:solidFill>
                <a:schemeClr val="bg1"/>
              </a:solidFill>
              <a:latin typeface="Arial" panose="020B0604020202020204" pitchFamily="34" charset="0"/>
              <a:cs typeface="Arial" panose="020B0604020202020204" pitchFamily="34" charset="0"/>
            </a:endParaRPr>
          </a:p>
        </p:txBody>
      </p:sp>
      <p:sp>
        <p:nvSpPr>
          <p:cNvPr id="61" name="文本框 60"/>
          <p:cNvSpPr txBox="1"/>
          <p:nvPr/>
        </p:nvSpPr>
        <p:spPr>
          <a:xfrm>
            <a:off x="9724814" y="3659537"/>
            <a:ext cx="236232" cy="369332"/>
          </a:xfrm>
          <a:prstGeom prst="rect">
            <a:avLst/>
          </a:prstGeom>
          <a:noFill/>
        </p:spPr>
        <p:txBody>
          <a:bodyPr wrap="square" rtlCol="0">
            <a:spAutoFit/>
          </a:bodyPr>
          <a:lstStyle/>
          <a:p>
            <a:pPr algn="ctr"/>
            <a:r>
              <a:rPr lang="en-US" altLang="zh-CN" dirty="0" smtClean="0">
                <a:solidFill>
                  <a:schemeClr val="bg1"/>
                </a:solidFill>
                <a:latin typeface="Arial" panose="020B0604020202020204" pitchFamily="34" charset="0"/>
                <a:cs typeface="Arial" panose="020B0604020202020204" pitchFamily="34" charset="0"/>
              </a:rPr>
              <a:t>4</a:t>
            </a:r>
            <a:endParaRPr lang="zh-CN" altLang="en-US"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51673"/>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、应急预案编制步骤</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6990645" y="2834863"/>
            <a:ext cx="1009740" cy="1478100"/>
            <a:chOff x="5709097" y="2887618"/>
            <a:chExt cx="1009740" cy="1478100"/>
          </a:xfrm>
        </p:grpSpPr>
        <p:sp>
          <p:nvSpPr>
            <p:cNvPr id="10" name="圆角矩形 9"/>
            <p:cNvSpPr/>
            <p:nvPr/>
          </p:nvSpPr>
          <p:spPr>
            <a:xfrm rot="2700000">
              <a:off x="5709097" y="2887618"/>
              <a:ext cx="1009740" cy="1009740"/>
            </a:xfrm>
            <a:prstGeom prst="roundRect">
              <a:avLst/>
            </a:prstGeom>
            <a:solidFill>
              <a:schemeClr val="accent3"/>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nvGrpSpPr>
            <p:cNvPr id="12" name="组合 11"/>
            <p:cNvGrpSpPr/>
            <p:nvPr/>
          </p:nvGrpSpPr>
          <p:grpSpPr>
            <a:xfrm>
              <a:off x="5709097" y="3355978"/>
              <a:ext cx="1009740" cy="1009740"/>
              <a:chOff x="5709096" y="3409197"/>
              <a:chExt cx="1009740" cy="1009740"/>
            </a:xfrm>
            <a:effectLst>
              <a:outerShdw blurRad="25400" dist="12700" dir="2700000" algn="tl" rotWithShape="0">
                <a:prstClr val="black">
                  <a:alpha val="40000"/>
                </a:prstClr>
              </a:outerShdw>
            </a:effectLst>
          </p:grpSpPr>
          <p:sp>
            <p:nvSpPr>
              <p:cNvPr id="13" name="圆角矩形 12"/>
              <p:cNvSpPr/>
              <p:nvPr/>
            </p:nvSpPr>
            <p:spPr>
              <a:xfrm rot="2700000">
                <a:off x="570909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4" name="圆角矩形 13"/>
              <p:cNvSpPr/>
              <p:nvPr/>
            </p:nvSpPr>
            <p:spPr>
              <a:xfrm rot="2700000">
                <a:off x="570909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grpSp>
        <p:nvGrpSpPr>
          <p:cNvPr id="34" name="组合 33"/>
          <p:cNvGrpSpPr/>
          <p:nvPr/>
        </p:nvGrpSpPr>
        <p:grpSpPr>
          <a:xfrm>
            <a:off x="4093978" y="3397948"/>
            <a:ext cx="1009740" cy="1403640"/>
            <a:chOff x="4070882" y="3355978"/>
            <a:chExt cx="1009740" cy="1403640"/>
          </a:xfrm>
        </p:grpSpPr>
        <p:sp>
          <p:nvSpPr>
            <p:cNvPr id="9" name="圆角矩形 8"/>
            <p:cNvSpPr/>
            <p:nvPr/>
          </p:nvSpPr>
          <p:spPr>
            <a:xfrm rot="2700000">
              <a:off x="4070882" y="3749878"/>
              <a:ext cx="1009740" cy="1009740"/>
            </a:xfrm>
            <a:prstGeom prst="roundRect">
              <a:avLst/>
            </a:prstGeom>
            <a:solidFill>
              <a:srgbClr val="D1377D"/>
            </a:solidFill>
            <a:ln w="28575">
              <a:gradFill flip="none" rotWithShape="1">
                <a:gsLst>
                  <a:gs pos="0">
                    <a:schemeClr val="accent1">
                      <a:lumMod val="5000"/>
                      <a:lumOff val="95000"/>
                    </a:schemeClr>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nvGrpSpPr>
            <p:cNvPr id="18" name="组合 17"/>
            <p:cNvGrpSpPr/>
            <p:nvPr/>
          </p:nvGrpSpPr>
          <p:grpSpPr>
            <a:xfrm>
              <a:off x="4070882" y="3355978"/>
              <a:ext cx="1009740" cy="1009740"/>
              <a:chOff x="4070881" y="3409197"/>
              <a:chExt cx="1009740" cy="1009740"/>
            </a:xfrm>
            <a:effectLst>
              <a:outerShdw blurRad="25400" dist="12700" dir="2700000" algn="tl" rotWithShape="0">
                <a:prstClr val="black">
                  <a:alpha val="40000"/>
                </a:prstClr>
              </a:outerShdw>
            </a:effectLst>
          </p:grpSpPr>
          <p:sp>
            <p:nvSpPr>
              <p:cNvPr id="19" name="圆角矩形 18"/>
              <p:cNvSpPr/>
              <p:nvPr/>
            </p:nvSpPr>
            <p:spPr>
              <a:xfrm rot="2700000">
                <a:off x="407088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0" name="圆角矩形 19"/>
              <p:cNvSpPr/>
              <p:nvPr/>
            </p:nvSpPr>
            <p:spPr>
              <a:xfrm rot="2700000">
                <a:off x="407088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grpSp>
        <p:nvGrpSpPr>
          <p:cNvPr id="60" name="组合 59"/>
          <p:cNvGrpSpPr/>
          <p:nvPr/>
        </p:nvGrpSpPr>
        <p:grpSpPr>
          <a:xfrm>
            <a:off x="9887311" y="3397948"/>
            <a:ext cx="1009740" cy="1403639"/>
            <a:chOff x="7347312" y="3355978"/>
            <a:chExt cx="1009740" cy="1403639"/>
          </a:xfrm>
        </p:grpSpPr>
        <p:sp>
          <p:nvSpPr>
            <p:cNvPr id="11" name="圆角矩形 10"/>
            <p:cNvSpPr/>
            <p:nvPr/>
          </p:nvSpPr>
          <p:spPr>
            <a:xfrm rot="2700000">
              <a:off x="7347312" y="3749877"/>
              <a:ext cx="1009740" cy="1009740"/>
            </a:xfrm>
            <a:prstGeom prst="roundRect">
              <a:avLst/>
            </a:prstGeom>
            <a:solidFill>
              <a:srgbClr val="00B0F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nvGrpSpPr>
            <p:cNvPr id="21" name="组合 20"/>
            <p:cNvGrpSpPr/>
            <p:nvPr/>
          </p:nvGrpSpPr>
          <p:grpSpPr>
            <a:xfrm>
              <a:off x="7347312" y="3355978"/>
              <a:ext cx="1009740" cy="1009740"/>
              <a:chOff x="7347311" y="3409197"/>
              <a:chExt cx="1009740" cy="1009740"/>
            </a:xfrm>
            <a:effectLst>
              <a:outerShdw blurRad="25400" dist="12700" dir="2700000" algn="tl" rotWithShape="0">
                <a:prstClr val="black">
                  <a:alpha val="40000"/>
                </a:prstClr>
              </a:outerShdw>
            </a:effectLst>
          </p:grpSpPr>
          <p:sp>
            <p:nvSpPr>
              <p:cNvPr id="22" name="圆角矩形 21"/>
              <p:cNvSpPr/>
              <p:nvPr/>
            </p:nvSpPr>
            <p:spPr>
              <a:xfrm rot="2700000">
                <a:off x="734731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3" name="圆角矩形 22"/>
              <p:cNvSpPr/>
              <p:nvPr/>
            </p:nvSpPr>
            <p:spPr>
              <a:xfrm rot="2700000">
                <a:off x="734731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grpSp>
        <p:nvGrpSpPr>
          <p:cNvPr id="33" name="组合 32"/>
          <p:cNvGrpSpPr/>
          <p:nvPr/>
        </p:nvGrpSpPr>
        <p:grpSpPr>
          <a:xfrm>
            <a:off x="1197311" y="2801704"/>
            <a:ext cx="1009740" cy="1478097"/>
            <a:chOff x="2432667" y="2887621"/>
            <a:chExt cx="1009740" cy="1478097"/>
          </a:xfrm>
        </p:grpSpPr>
        <p:sp>
          <p:nvSpPr>
            <p:cNvPr id="24" name="圆角矩形 23"/>
            <p:cNvSpPr/>
            <p:nvPr/>
          </p:nvSpPr>
          <p:spPr>
            <a:xfrm rot="2700000">
              <a:off x="2432667" y="2887621"/>
              <a:ext cx="1009740" cy="1009740"/>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nvGrpSpPr>
            <p:cNvPr id="25" name="组合 24"/>
            <p:cNvGrpSpPr/>
            <p:nvPr/>
          </p:nvGrpSpPr>
          <p:grpSpPr>
            <a:xfrm>
              <a:off x="2432667" y="3355978"/>
              <a:ext cx="1009740" cy="1009740"/>
              <a:chOff x="2432666" y="3409197"/>
              <a:chExt cx="1009740" cy="1009740"/>
            </a:xfrm>
            <a:effectLst>
              <a:outerShdw blurRad="25400" dist="12700" dir="2700000" algn="tl" rotWithShape="0">
                <a:prstClr val="black">
                  <a:alpha val="40000"/>
                </a:prstClr>
              </a:outerShdw>
            </a:effectLst>
          </p:grpSpPr>
          <p:sp>
            <p:nvSpPr>
              <p:cNvPr id="26" name="圆角矩形 25"/>
              <p:cNvSpPr/>
              <p:nvPr/>
            </p:nvSpPr>
            <p:spPr>
              <a:xfrm rot="2700000">
                <a:off x="243266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7" name="圆角矩形 26"/>
              <p:cNvSpPr/>
              <p:nvPr/>
            </p:nvSpPr>
            <p:spPr>
              <a:xfrm rot="2700000">
                <a:off x="243266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sp>
        <p:nvSpPr>
          <p:cNvPr id="62" name="矩形 61"/>
          <p:cNvSpPr/>
          <p:nvPr/>
        </p:nvSpPr>
        <p:spPr>
          <a:xfrm>
            <a:off x="583926" y="2061784"/>
            <a:ext cx="2236510" cy="466666"/>
          </a:xfrm>
          <a:prstGeom prst="rect">
            <a:avLst/>
          </a:prstGeom>
        </p:spPr>
        <p:txBody>
          <a:bodyPr wrap="none">
            <a:spAutoFit/>
          </a:bodyPr>
          <a:lstStyle/>
          <a:p>
            <a:pPr algn="just">
              <a:lnSpc>
                <a:spcPct val="135000"/>
              </a:lnSpc>
              <a:buFont typeface="Wingdings" panose="05000000000000000000" pitchFamily="2" charset="2"/>
              <a:buNone/>
            </a:pPr>
            <a:r>
              <a:rPr lang="en-US" altLang="zh-CN" sz="2000" b="1" dirty="0" err="1">
                <a:solidFill>
                  <a:schemeClr val="tx1">
                    <a:lumMod val="85000"/>
                    <a:lumOff val="15000"/>
                  </a:schemeClr>
                </a:solidFill>
                <a:latin typeface="微软雅黑" panose="020B0503020204020204" pitchFamily="34" charset="-122"/>
                <a:ea typeface="微软雅黑" panose="020B0503020204020204" pitchFamily="34" charset="-122"/>
              </a:rPr>
              <a:t>成立预案编制小组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1498981" y="3451765"/>
            <a:ext cx="406400" cy="646331"/>
          </a:xfrm>
          <a:prstGeom prst="rect">
            <a:avLst/>
          </a:prstGeom>
          <a:noFill/>
        </p:spPr>
        <p:txBody>
          <a:bodyPr wrap="square" rtlCol="0">
            <a:spAutoFit/>
          </a:bodyPr>
          <a:lstStyle/>
          <a:p>
            <a:pPr algn="ctr"/>
            <a:r>
              <a:rPr lang="en-US" altLang="zh-CN" sz="3600" b="1" dirty="0" smtClean="0">
                <a:solidFill>
                  <a:srgbClr val="0070C0"/>
                </a:solidFill>
                <a:latin typeface="Arial" panose="020B0604020202020204" pitchFamily="34" charset="0"/>
                <a:cs typeface="Arial" panose="020B0604020202020204" pitchFamily="34" charset="0"/>
              </a:rPr>
              <a:t>1</a:t>
            </a:r>
            <a:endParaRPr lang="zh-CN" altLang="en-US" sz="3600" b="1" dirty="0">
              <a:solidFill>
                <a:srgbClr val="0070C0"/>
              </a:solidFill>
              <a:latin typeface="Arial" panose="020B0604020202020204" pitchFamily="34" charset="0"/>
              <a:cs typeface="Arial" panose="020B0604020202020204" pitchFamily="34" charset="0"/>
            </a:endParaRPr>
          </a:p>
        </p:txBody>
      </p:sp>
      <p:sp>
        <p:nvSpPr>
          <p:cNvPr id="64" name="文本框 63"/>
          <p:cNvSpPr txBox="1"/>
          <p:nvPr/>
        </p:nvSpPr>
        <p:spPr>
          <a:xfrm>
            <a:off x="4395647" y="3579652"/>
            <a:ext cx="406400" cy="646331"/>
          </a:xfrm>
          <a:prstGeom prst="rect">
            <a:avLst/>
          </a:prstGeom>
          <a:noFill/>
        </p:spPr>
        <p:txBody>
          <a:bodyPr wrap="square" rtlCol="0">
            <a:spAutoFit/>
          </a:bodyPr>
          <a:lstStyle>
            <a:defPPr>
              <a:defRPr lang="zh-CN"/>
            </a:defPPr>
            <a:lvl1pPr algn="ctr">
              <a:defRPr sz="3600" b="1">
                <a:solidFill>
                  <a:srgbClr val="0070C0"/>
                </a:solidFill>
                <a:latin typeface="Arial" panose="020B0604020202020204" pitchFamily="34" charset="0"/>
                <a:cs typeface="Arial" panose="020B0604020202020204" pitchFamily="34" charset="0"/>
              </a:defRPr>
            </a:lvl1pPr>
          </a:lstStyle>
          <a:p>
            <a:r>
              <a:rPr lang="en-US" altLang="zh-CN" dirty="0" smtClean="0">
                <a:solidFill>
                  <a:srgbClr val="D1377D"/>
                </a:solidFill>
              </a:rPr>
              <a:t>2</a:t>
            </a:r>
            <a:endParaRPr lang="zh-CN" altLang="en-US" dirty="0">
              <a:solidFill>
                <a:srgbClr val="D1377D"/>
              </a:solidFill>
            </a:endParaRPr>
          </a:p>
        </p:txBody>
      </p:sp>
      <p:sp>
        <p:nvSpPr>
          <p:cNvPr id="65" name="文本框 64"/>
          <p:cNvSpPr txBox="1"/>
          <p:nvPr/>
        </p:nvSpPr>
        <p:spPr>
          <a:xfrm>
            <a:off x="7292314" y="3451765"/>
            <a:ext cx="406400" cy="646331"/>
          </a:xfrm>
          <a:prstGeom prst="rect">
            <a:avLst/>
          </a:prstGeom>
          <a:noFill/>
        </p:spPr>
        <p:txBody>
          <a:bodyPr wrap="square" rtlCol="0">
            <a:spAutoFit/>
          </a:bodyPr>
          <a:lstStyle/>
          <a:p>
            <a:pPr algn="ctr"/>
            <a:r>
              <a:rPr lang="en-US" altLang="zh-CN" sz="3600" b="1" dirty="0" smtClean="0">
                <a:solidFill>
                  <a:schemeClr val="tx1">
                    <a:lumMod val="65000"/>
                    <a:lumOff val="35000"/>
                  </a:schemeClr>
                </a:solidFill>
                <a:latin typeface="Arial" panose="020B0604020202020204" pitchFamily="34" charset="0"/>
                <a:cs typeface="Arial" panose="020B0604020202020204" pitchFamily="34" charset="0"/>
              </a:rPr>
              <a:t>3</a:t>
            </a:r>
            <a:endParaRPr lang="zh-CN" altLang="en-US"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6" name="文本框 65"/>
          <p:cNvSpPr txBox="1"/>
          <p:nvPr/>
        </p:nvSpPr>
        <p:spPr>
          <a:xfrm>
            <a:off x="10188981" y="3581150"/>
            <a:ext cx="406400" cy="646331"/>
          </a:xfrm>
          <a:prstGeom prst="rect">
            <a:avLst/>
          </a:prstGeom>
          <a:noFill/>
        </p:spPr>
        <p:txBody>
          <a:bodyPr wrap="square" rtlCol="0">
            <a:spAutoFit/>
          </a:bodyPr>
          <a:lstStyle/>
          <a:p>
            <a:pPr algn="ctr"/>
            <a:r>
              <a:rPr lang="en-US" altLang="zh-CN" sz="3600" b="1" dirty="0" smtClean="0">
                <a:solidFill>
                  <a:srgbClr val="00B0F0"/>
                </a:solidFill>
                <a:latin typeface="Arial" panose="020B0604020202020204" pitchFamily="34" charset="0"/>
                <a:cs typeface="Arial" panose="020B0604020202020204" pitchFamily="34" charset="0"/>
              </a:rPr>
              <a:t>4</a:t>
            </a:r>
            <a:endParaRPr lang="zh-CN" altLang="en-US" sz="3600" b="1" dirty="0">
              <a:solidFill>
                <a:srgbClr val="00B0F0"/>
              </a:solidFill>
              <a:latin typeface="Arial" panose="020B0604020202020204" pitchFamily="34" charset="0"/>
              <a:cs typeface="Arial" panose="020B0604020202020204" pitchFamily="34" charset="0"/>
            </a:endParaRPr>
          </a:p>
        </p:txBody>
      </p:sp>
      <p:sp>
        <p:nvSpPr>
          <p:cNvPr id="67" name="矩形 66"/>
          <p:cNvSpPr/>
          <p:nvPr/>
        </p:nvSpPr>
        <p:spPr>
          <a:xfrm>
            <a:off x="3053537" y="5155054"/>
            <a:ext cx="3005951" cy="400110"/>
          </a:xfrm>
          <a:prstGeom prst="rect">
            <a:avLst/>
          </a:prstGeom>
        </p:spPr>
        <p:txBody>
          <a:bodyPr wrap="none">
            <a:spAutoFit/>
          </a:bodyPr>
          <a:lstStyle/>
          <a:p>
            <a:pPr algn="just">
              <a:buFont typeface="Wingdings" panose="05000000000000000000" pitchFamily="2" charset="2"/>
              <a:buNone/>
            </a:pPr>
            <a:r>
              <a:rPr lang="en-US" altLang="zh-CN" sz="2000" b="1" dirty="0" err="1">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6633739" y="2095062"/>
            <a:ext cx="1723549" cy="400110"/>
          </a:xfrm>
          <a:prstGeom prst="rect">
            <a:avLst/>
          </a:prstGeom>
        </p:spPr>
        <p:txBody>
          <a:bodyPr wrap="none">
            <a:spAutoFit/>
          </a:bodyPr>
          <a:lstStyle/>
          <a:p>
            <a:pPr algn="just">
              <a:buFont typeface="Wingdings" panose="05000000000000000000" pitchFamily="2" charset="2"/>
              <a:buNone/>
            </a:pPr>
            <a:r>
              <a:rPr lang="en-US" altLang="zh-CN" sz="2000" b="1" dirty="0" err="1">
                <a:solidFill>
                  <a:schemeClr val="tx1">
                    <a:lumMod val="85000"/>
                    <a:lumOff val="15000"/>
                  </a:schemeClr>
                </a:solidFill>
                <a:latin typeface="微软雅黑" panose="020B0503020204020204" pitchFamily="34" charset="-122"/>
                <a:ea typeface="微软雅黑" panose="020B0503020204020204" pitchFamily="34" charset="-122"/>
              </a:rPr>
              <a:t>编制应急预案</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9017445" y="5138636"/>
            <a:ext cx="2749471" cy="400110"/>
          </a:xfrm>
          <a:prstGeom prst="rect">
            <a:avLst/>
          </a:prstGeom>
        </p:spPr>
        <p:txBody>
          <a:bodyPr wrap="none">
            <a:spAutoFit/>
          </a:bodyPr>
          <a:lstStyle/>
          <a:p>
            <a:pPr algn="just">
              <a:buFont typeface="Wingdings" panose="05000000000000000000" pitchFamily="2" charset="2"/>
              <a:buNone/>
            </a:pPr>
            <a:r>
              <a:rPr lang="en-US" altLang="zh-CN" sz="2000" b="1" dirty="0" err="1">
                <a:solidFill>
                  <a:schemeClr val="tx1">
                    <a:lumMod val="85000"/>
                    <a:lumOff val="15000"/>
                  </a:schemeClr>
                </a:solidFill>
                <a:latin typeface="微软雅黑" panose="020B0503020204020204" pitchFamily="34" charset="-122"/>
                <a:ea typeface="微软雅黑" panose="020B0503020204020204" pitchFamily="34" charset="-122"/>
              </a:rPr>
              <a:t>应急预案的评审与发布</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68803" y="1157291"/>
            <a:ext cx="6981369" cy="5446709"/>
            <a:chOff x="463313" y="2290110"/>
            <a:chExt cx="476989" cy="2931148"/>
          </a:xfrm>
        </p:grpSpPr>
        <p:sp>
          <p:nvSpPr>
            <p:cNvPr id="9" name="圆角矩形 8"/>
            <p:cNvSpPr/>
            <p:nvPr/>
          </p:nvSpPr>
          <p:spPr>
            <a:xfrm>
              <a:off x="463313" y="2290110"/>
              <a:ext cx="476989" cy="2931148"/>
            </a:xfrm>
            <a:prstGeom prst="roundRect">
              <a:avLst>
                <a:gd name="adj" fmla="val 6265"/>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10" name="圆角矩形 9"/>
            <p:cNvSpPr/>
            <p:nvPr/>
          </p:nvSpPr>
          <p:spPr>
            <a:xfrm>
              <a:off x="479180" y="2379187"/>
              <a:ext cx="442281" cy="2756527"/>
            </a:xfrm>
            <a:prstGeom prst="roundRect">
              <a:avLst>
                <a:gd name="adj" fmla="val 4928"/>
              </a:avLst>
            </a:prstGeom>
            <a:solidFill>
              <a:srgbClr val="D1377D"/>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3" descr="应急预案编制流程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94157" y="1624057"/>
            <a:ext cx="5887129" cy="451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71475" y="151673"/>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、应急预案编制步骤</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53007"/>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、成立预案编制小组</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686605" y="1960294"/>
            <a:ext cx="3414933" cy="3514772"/>
            <a:chOff x="1479136" y="1653962"/>
            <a:chExt cx="2585737" cy="2661334"/>
          </a:xfrm>
        </p:grpSpPr>
        <p:grpSp>
          <p:nvGrpSpPr>
            <p:cNvPr id="64" name="组合 63"/>
            <p:cNvGrpSpPr/>
            <p:nvPr/>
          </p:nvGrpSpPr>
          <p:grpSpPr>
            <a:xfrm>
              <a:off x="1479136" y="1653962"/>
              <a:ext cx="2585737" cy="2661334"/>
              <a:chOff x="1827622" y="1343920"/>
              <a:chExt cx="2304000" cy="2304001"/>
            </a:xfrm>
          </p:grpSpPr>
          <p:sp>
            <p:nvSpPr>
              <p:cNvPr id="66" name="椭圆 65"/>
              <p:cNvSpPr/>
              <p:nvPr/>
            </p:nvSpPr>
            <p:spPr>
              <a:xfrm>
                <a:off x="1827622" y="1343920"/>
                <a:ext cx="2304000" cy="2304001"/>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65" name="椭圆 64"/>
            <p:cNvSpPr/>
            <p:nvPr/>
          </p:nvSpPr>
          <p:spPr>
            <a:xfrm>
              <a:off x="1618351" y="1839502"/>
              <a:ext cx="2311975" cy="22832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grpSp>
        <p:nvGrpSpPr>
          <p:cNvPr id="91" name="组合 90"/>
          <p:cNvGrpSpPr/>
          <p:nvPr/>
        </p:nvGrpSpPr>
        <p:grpSpPr>
          <a:xfrm>
            <a:off x="1557056" y="2961836"/>
            <a:ext cx="1781229" cy="1498577"/>
            <a:chOff x="1469970" y="3092465"/>
            <a:chExt cx="1781229" cy="1498577"/>
          </a:xfrm>
        </p:grpSpPr>
        <p:sp>
          <p:nvSpPr>
            <p:cNvPr id="79" name="Oval 18"/>
            <p:cNvSpPr>
              <a:spLocks noChangeArrowheads="1"/>
            </p:cNvSpPr>
            <p:nvPr/>
          </p:nvSpPr>
          <p:spPr bwMode="auto">
            <a:xfrm>
              <a:off x="2061936" y="3092465"/>
              <a:ext cx="597298" cy="599076"/>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19"/>
            <p:cNvSpPr/>
            <p:nvPr/>
          </p:nvSpPr>
          <p:spPr bwMode="auto">
            <a:xfrm>
              <a:off x="1878835" y="3739537"/>
              <a:ext cx="963499" cy="851505"/>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1" name="Freeform 20"/>
            <p:cNvSpPr/>
            <p:nvPr/>
          </p:nvSpPr>
          <p:spPr bwMode="auto">
            <a:xfrm>
              <a:off x="2314365" y="3711094"/>
              <a:ext cx="95994" cy="56885"/>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2" name="Freeform 21"/>
            <p:cNvSpPr/>
            <p:nvPr/>
          </p:nvSpPr>
          <p:spPr bwMode="auto">
            <a:xfrm>
              <a:off x="2307254" y="3776869"/>
              <a:ext cx="106660" cy="145769"/>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3" name="Freeform 22"/>
            <p:cNvSpPr/>
            <p:nvPr/>
          </p:nvSpPr>
          <p:spPr bwMode="auto">
            <a:xfrm>
              <a:off x="1789951" y="3831976"/>
              <a:ext cx="79996" cy="1084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Freeform 23"/>
            <p:cNvSpPr/>
            <p:nvPr/>
          </p:nvSpPr>
          <p:spPr bwMode="auto">
            <a:xfrm>
              <a:off x="1469970" y="3803533"/>
              <a:ext cx="520859" cy="636406"/>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Freeform 24"/>
            <p:cNvSpPr/>
            <p:nvPr/>
          </p:nvSpPr>
          <p:spPr bwMode="auto">
            <a:xfrm>
              <a:off x="1797062" y="3780424"/>
              <a:ext cx="69330" cy="46219"/>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6" name="Oval 25"/>
            <p:cNvSpPr>
              <a:spLocks noChangeArrowheads="1"/>
            </p:cNvSpPr>
            <p:nvPr/>
          </p:nvSpPr>
          <p:spPr bwMode="auto">
            <a:xfrm>
              <a:off x="1605073" y="3316452"/>
              <a:ext cx="449752" cy="45152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87" name="Freeform 26"/>
            <p:cNvSpPr/>
            <p:nvPr/>
          </p:nvSpPr>
          <p:spPr bwMode="auto">
            <a:xfrm>
              <a:off x="2858333" y="3780424"/>
              <a:ext cx="69330" cy="46219"/>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Freeform 27"/>
            <p:cNvSpPr/>
            <p:nvPr/>
          </p:nvSpPr>
          <p:spPr bwMode="auto">
            <a:xfrm>
              <a:off x="2851222" y="3831976"/>
              <a:ext cx="79996" cy="1084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Oval 28"/>
            <p:cNvSpPr>
              <a:spLocks noChangeArrowheads="1"/>
            </p:cNvSpPr>
            <p:nvPr/>
          </p:nvSpPr>
          <p:spPr bwMode="auto">
            <a:xfrm>
              <a:off x="2666344" y="3316452"/>
              <a:ext cx="451529" cy="45152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90" name="Freeform 29"/>
            <p:cNvSpPr/>
            <p:nvPr/>
          </p:nvSpPr>
          <p:spPr bwMode="auto">
            <a:xfrm>
              <a:off x="2730340" y="3803533"/>
              <a:ext cx="520859" cy="636406"/>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92" name="矩形 91"/>
          <p:cNvSpPr/>
          <p:nvPr/>
        </p:nvSpPr>
        <p:spPr>
          <a:xfrm>
            <a:off x="4663356" y="3188182"/>
            <a:ext cx="7003937" cy="1015663"/>
          </a:xfrm>
          <a:prstGeom prst="rect">
            <a:avLst/>
          </a:prstGeom>
        </p:spPr>
        <p:txBody>
          <a:bodyPr wrap="square">
            <a:spAutoFit/>
          </a:bodyPr>
          <a:lstStyle/>
          <a:p>
            <a:pPr>
              <a:lnSpc>
                <a:spcPct val="150000"/>
              </a:lnSpc>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有关</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职能部门和团体的积极</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参与</a:t>
            </a:r>
            <a:r>
              <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尤其</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是危险直接相关的各方进行</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合作</a:t>
            </a:r>
            <a:r>
              <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并</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达成一致意见</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1246104" y="2516979"/>
            <a:ext cx="1125820" cy="1125820"/>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8" name="圆角矩形 7"/>
          <p:cNvSpPr/>
          <p:nvPr/>
        </p:nvSpPr>
        <p:spPr>
          <a:xfrm rot="2700000">
            <a:off x="3371341" y="2512985"/>
            <a:ext cx="1125820" cy="1125820"/>
          </a:xfrm>
          <a:prstGeom prst="roundRect">
            <a:avLst/>
          </a:prstGeom>
          <a:solidFill>
            <a:srgbClr val="D1377D"/>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9" name="圆角矩形 8"/>
          <p:cNvSpPr/>
          <p:nvPr/>
        </p:nvSpPr>
        <p:spPr>
          <a:xfrm rot="2700000">
            <a:off x="5496578" y="2512985"/>
            <a:ext cx="1125820" cy="1125820"/>
          </a:xfrm>
          <a:prstGeom prst="roundRect">
            <a:avLst/>
          </a:prstGeom>
          <a:solidFill>
            <a:srgbClr val="00B0F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0" name="圆角矩形 9"/>
          <p:cNvSpPr/>
          <p:nvPr/>
        </p:nvSpPr>
        <p:spPr>
          <a:xfrm rot="2700000">
            <a:off x="7621815" y="2512986"/>
            <a:ext cx="1125820" cy="1125820"/>
          </a:xfrm>
          <a:prstGeom prst="roundRect">
            <a:avLst/>
          </a:prstGeom>
          <a:solidFill>
            <a:schemeClr val="accent2">
              <a:lumMod val="60000"/>
              <a:lumOff val="40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1" name="圆角矩形 10"/>
          <p:cNvSpPr/>
          <p:nvPr/>
        </p:nvSpPr>
        <p:spPr>
          <a:xfrm rot="2700000">
            <a:off x="9747052" y="2512985"/>
            <a:ext cx="1125820" cy="1125820"/>
          </a:xfrm>
          <a:prstGeom prst="roundRect">
            <a:avLst/>
          </a:prstGeom>
          <a:solidFill>
            <a:schemeClr val="bg1">
              <a:lumMod val="65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2" name="圆角矩形 11"/>
          <p:cNvSpPr/>
          <p:nvPr/>
        </p:nvSpPr>
        <p:spPr>
          <a:xfrm rot="2700000">
            <a:off x="1246104" y="4389321"/>
            <a:ext cx="1125820" cy="1125820"/>
          </a:xfrm>
          <a:prstGeom prst="roundRect">
            <a:avLst/>
          </a:prstGeom>
          <a:solidFill>
            <a:srgbClr val="00B0F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3" name="圆角矩形 12"/>
          <p:cNvSpPr/>
          <p:nvPr/>
        </p:nvSpPr>
        <p:spPr>
          <a:xfrm rot="2700000">
            <a:off x="3371341" y="4385327"/>
            <a:ext cx="1125820" cy="1125820"/>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4" name="圆角矩形 13"/>
          <p:cNvSpPr/>
          <p:nvPr/>
        </p:nvSpPr>
        <p:spPr>
          <a:xfrm rot="2700000">
            <a:off x="5496578" y="4385327"/>
            <a:ext cx="1125820" cy="1125820"/>
          </a:xfrm>
          <a:prstGeom prst="roundRect">
            <a:avLst/>
          </a:prstGeom>
          <a:solidFill>
            <a:schemeClr val="bg1">
              <a:lumMod val="65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5" name="圆角矩形 14"/>
          <p:cNvSpPr/>
          <p:nvPr/>
        </p:nvSpPr>
        <p:spPr>
          <a:xfrm rot="2700000">
            <a:off x="7621815" y="4385328"/>
            <a:ext cx="1125820" cy="1125820"/>
          </a:xfrm>
          <a:prstGeom prst="roundRect">
            <a:avLst/>
          </a:prstGeom>
          <a:solidFill>
            <a:srgbClr val="D1377D"/>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6" name="圆角矩形 15"/>
          <p:cNvSpPr/>
          <p:nvPr/>
        </p:nvSpPr>
        <p:spPr>
          <a:xfrm rot="2700000">
            <a:off x="9747052" y="4385327"/>
            <a:ext cx="1125820" cy="1125820"/>
          </a:xfrm>
          <a:prstGeom prst="roundRect">
            <a:avLst/>
          </a:prstGeom>
          <a:solidFill>
            <a:schemeClr val="accent2">
              <a:lumMod val="60000"/>
              <a:lumOff val="40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7" name="矩形 16"/>
          <p:cNvSpPr/>
          <p:nvPr/>
        </p:nvSpPr>
        <p:spPr>
          <a:xfrm>
            <a:off x="4068040" y="1422049"/>
            <a:ext cx="3775393" cy="369332"/>
          </a:xfrm>
          <a:prstGeom prst="rect">
            <a:avLst/>
          </a:prstGeom>
        </p:spPr>
        <p:txBody>
          <a:bodyPr wrap="none">
            <a:spAutoFit/>
          </a:bodyPr>
          <a:lstStyle/>
          <a:p>
            <a:pPr marL="342900" indent="-342900" algn="ctr">
              <a:lnSpc>
                <a:spcPct val="9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预案编制小组代表来自以下</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部门</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1485849" y="2905079"/>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安全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3611085" y="2915104"/>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环保</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426586" y="2915104"/>
            <a:ext cx="1338828"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操作和生产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7895466" y="2915104"/>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保卫</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9986795" y="2915104"/>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工程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209639" y="4786946"/>
            <a:ext cx="1107996"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技术服务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364965" y="4786946"/>
            <a:ext cx="1107996"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维修保养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5736322" y="4786946"/>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医疗</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7861559" y="4786946"/>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环境</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9986795" y="4786946"/>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人事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3274109" y="6092829"/>
            <a:ext cx="5570756" cy="369332"/>
          </a:xfrm>
          <a:prstGeom prst="rect">
            <a:avLst/>
          </a:prstGeom>
        </p:spPr>
        <p:txBody>
          <a:bodyPr wrap="none">
            <a:spAutoFit/>
          </a:bodyPr>
          <a:lstStyle/>
          <a:p>
            <a:pPr marL="342900" indent="-342900" algn="ctr">
              <a:lnSpc>
                <a:spcPct val="9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也可包括来自地方政府、社区和相关部门的</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代表</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71475" y="153007"/>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、成立预案编制小组</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接连接符 52"/>
          <p:cNvCxnSpPr/>
          <p:nvPr/>
        </p:nvCxnSpPr>
        <p:spPr>
          <a:xfrm flipH="1" flipV="1">
            <a:off x="6921220" y="4607579"/>
            <a:ext cx="370401"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6917498" y="3391235"/>
            <a:ext cx="370401"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710447" y="4610419"/>
            <a:ext cx="370401"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706725" y="3394075"/>
            <a:ext cx="370401"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344540" y="3041318"/>
            <a:ext cx="1385814" cy="2169825"/>
          </a:xfrm>
          <a:prstGeom prst="rect">
            <a:avLst/>
          </a:prstGeom>
        </p:spPr>
        <p:txBody>
          <a:bodyPr wrap="square">
            <a:spAutoFit/>
          </a:bodyPr>
          <a:lstStyle/>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预案编制小组首先任务是收集预案编制的相关资料，包括：</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839601" y="1697919"/>
            <a:ext cx="910025" cy="910025"/>
            <a:chOff x="2646157" y="1103874"/>
            <a:chExt cx="910025" cy="910025"/>
          </a:xfrm>
        </p:grpSpPr>
        <p:grpSp>
          <p:nvGrpSpPr>
            <p:cNvPr id="10" name="组合 9"/>
            <p:cNvGrpSpPr/>
            <p:nvPr/>
          </p:nvGrpSpPr>
          <p:grpSpPr>
            <a:xfrm>
              <a:off x="2646157" y="1103874"/>
              <a:ext cx="910025" cy="910025"/>
              <a:chOff x="1236675" y="2423160"/>
              <a:chExt cx="1950720" cy="1950720"/>
            </a:xfrm>
          </p:grpSpPr>
          <p:sp>
            <p:nvSpPr>
              <p:cNvPr id="12" name="椭圆 1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792045" y="1249762"/>
              <a:ext cx="618249" cy="618249"/>
            </a:xfrm>
            <a:prstGeom prst="ellipse">
              <a:avLst/>
            </a:prstGeom>
            <a:solidFill>
              <a:schemeClr val="accent5">
                <a:lumMod val="75000"/>
              </a:schemeClr>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839600" y="2912075"/>
            <a:ext cx="910025" cy="910025"/>
            <a:chOff x="2646157" y="1103874"/>
            <a:chExt cx="910025" cy="910025"/>
          </a:xfrm>
        </p:grpSpPr>
        <p:grpSp>
          <p:nvGrpSpPr>
            <p:cNvPr id="15" name="组合 14"/>
            <p:cNvGrpSpPr/>
            <p:nvPr/>
          </p:nvGrpSpPr>
          <p:grpSpPr>
            <a:xfrm>
              <a:off x="2646157" y="1103874"/>
              <a:ext cx="910025" cy="910025"/>
              <a:chOff x="1236675" y="2423160"/>
              <a:chExt cx="1950720" cy="1950720"/>
            </a:xfrm>
          </p:grpSpPr>
          <p:sp>
            <p:nvSpPr>
              <p:cNvPr id="17" name="椭圆 1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2792045" y="1249762"/>
              <a:ext cx="618249" cy="618249"/>
            </a:xfrm>
            <a:prstGeom prst="ellipse">
              <a:avLst/>
            </a:prstGeom>
            <a:solidFill>
              <a:srgbClr val="D1377D"/>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3839600" y="4126231"/>
            <a:ext cx="910025" cy="910025"/>
            <a:chOff x="2646157" y="1103874"/>
            <a:chExt cx="910025" cy="910025"/>
          </a:xfrm>
        </p:grpSpPr>
        <p:grpSp>
          <p:nvGrpSpPr>
            <p:cNvPr id="20" name="组合 19"/>
            <p:cNvGrpSpPr/>
            <p:nvPr/>
          </p:nvGrpSpPr>
          <p:grpSpPr>
            <a:xfrm>
              <a:off x="2646157" y="1103874"/>
              <a:ext cx="910025" cy="910025"/>
              <a:chOff x="1236675" y="2423160"/>
              <a:chExt cx="1950720" cy="1950720"/>
            </a:xfrm>
          </p:grpSpPr>
          <p:sp>
            <p:nvSpPr>
              <p:cNvPr id="22" name="椭圆 2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2792045" y="1249762"/>
              <a:ext cx="618249" cy="618249"/>
            </a:xfrm>
            <a:prstGeom prst="ellipse">
              <a:avLst/>
            </a:prstGeom>
            <a:solidFill>
              <a:schemeClr val="accent2">
                <a:lumMod val="60000"/>
                <a:lumOff val="40000"/>
              </a:schemeClr>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3839599" y="5340387"/>
            <a:ext cx="910025" cy="910025"/>
            <a:chOff x="2646157" y="1103874"/>
            <a:chExt cx="910025" cy="910025"/>
          </a:xfrm>
        </p:grpSpPr>
        <p:grpSp>
          <p:nvGrpSpPr>
            <p:cNvPr id="25" name="组合 24"/>
            <p:cNvGrpSpPr/>
            <p:nvPr/>
          </p:nvGrpSpPr>
          <p:grpSpPr>
            <a:xfrm>
              <a:off x="2646157" y="1103874"/>
              <a:ext cx="910025" cy="910025"/>
              <a:chOff x="1236675" y="2423160"/>
              <a:chExt cx="1950720" cy="1950720"/>
            </a:xfrm>
          </p:grpSpPr>
          <p:sp>
            <p:nvSpPr>
              <p:cNvPr id="27" name="椭圆 2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2792045" y="1249762"/>
              <a:ext cx="618249" cy="618249"/>
            </a:xfrm>
            <a:prstGeom prst="ellipse">
              <a:avLst/>
            </a:prstGeom>
            <a:solidFill>
              <a:srgbClr val="00B0F0"/>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192401" y="1697919"/>
            <a:ext cx="910025" cy="910025"/>
            <a:chOff x="2646157" y="1103874"/>
            <a:chExt cx="910025" cy="910025"/>
          </a:xfrm>
        </p:grpSpPr>
        <p:grpSp>
          <p:nvGrpSpPr>
            <p:cNvPr id="30" name="组合 29"/>
            <p:cNvGrpSpPr/>
            <p:nvPr/>
          </p:nvGrpSpPr>
          <p:grpSpPr>
            <a:xfrm>
              <a:off x="2646157" y="1103874"/>
              <a:ext cx="910025" cy="910025"/>
              <a:chOff x="1236675" y="2423160"/>
              <a:chExt cx="1950720" cy="1950720"/>
            </a:xfrm>
          </p:grpSpPr>
          <p:sp>
            <p:nvSpPr>
              <p:cNvPr id="32" name="椭圆 3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2792045" y="1249762"/>
              <a:ext cx="618249" cy="618249"/>
            </a:xfrm>
            <a:prstGeom prst="ellipse">
              <a:avLst/>
            </a:prstGeom>
            <a:solidFill>
              <a:schemeClr val="accent5">
                <a:lumMod val="75000"/>
              </a:schemeClr>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7192400" y="2912075"/>
            <a:ext cx="910025" cy="910025"/>
            <a:chOff x="2646157" y="1103874"/>
            <a:chExt cx="910025" cy="910025"/>
          </a:xfrm>
        </p:grpSpPr>
        <p:grpSp>
          <p:nvGrpSpPr>
            <p:cNvPr id="35" name="组合 34"/>
            <p:cNvGrpSpPr/>
            <p:nvPr/>
          </p:nvGrpSpPr>
          <p:grpSpPr>
            <a:xfrm>
              <a:off x="2646157" y="1103874"/>
              <a:ext cx="910025" cy="910025"/>
              <a:chOff x="1236675" y="2423160"/>
              <a:chExt cx="1950720" cy="1950720"/>
            </a:xfrm>
          </p:grpSpPr>
          <p:sp>
            <p:nvSpPr>
              <p:cNvPr id="37" name="椭圆 3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2792045" y="1249762"/>
              <a:ext cx="618249" cy="618249"/>
            </a:xfrm>
            <a:prstGeom prst="ellipse">
              <a:avLst/>
            </a:prstGeom>
            <a:solidFill>
              <a:srgbClr val="D1377D"/>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7192400" y="4126231"/>
            <a:ext cx="910025" cy="910025"/>
            <a:chOff x="2646157" y="1103874"/>
            <a:chExt cx="910025" cy="910025"/>
          </a:xfrm>
        </p:grpSpPr>
        <p:grpSp>
          <p:nvGrpSpPr>
            <p:cNvPr id="40" name="组合 39"/>
            <p:cNvGrpSpPr/>
            <p:nvPr/>
          </p:nvGrpSpPr>
          <p:grpSpPr>
            <a:xfrm>
              <a:off x="2646157" y="1103874"/>
              <a:ext cx="910025" cy="910025"/>
              <a:chOff x="1236675" y="2423160"/>
              <a:chExt cx="1950720" cy="1950720"/>
            </a:xfrm>
          </p:grpSpPr>
          <p:sp>
            <p:nvSpPr>
              <p:cNvPr id="42" name="椭圆 4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椭圆 40"/>
            <p:cNvSpPr/>
            <p:nvPr/>
          </p:nvSpPr>
          <p:spPr>
            <a:xfrm>
              <a:off x="2792045" y="1249762"/>
              <a:ext cx="618249" cy="618249"/>
            </a:xfrm>
            <a:prstGeom prst="ellipse">
              <a:avLst/>
            </a:prstGeom>
            <a:solidFill>
              <a:schemeClr val="accent2">
                <a:lumMod val="60000"/>
                <a:lumOff val="40000"/>
              </a:schemeClr>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7192399" y="5340387"/>
            <a:ext cx="910025" cy="910025"/>
            <a:chOff x="2646157" y="1103874"/>
            <a:chExt cx="910025" cy="910025"/>
          </a:xfrm>
        </p:grpSpPr>
        <p:grpSp>
          <p:nvGrpSpPr>
            <p:cNvPr id="45" name="组合 44"/>
            <p:cNvGrpSpPr/>
            <p:nvPr/>
          </p:nvGrpSpPr>
          <p:grpSpPr>
            <a:xfrm>
              <a:off x="2646157" y="1103874"/>
              <a:ext cx="910025" cy="910025"/>
              <a:chOff x="1236675" y="2423160"/>
              <a:chExt cx="1950720" cy="1950720"/>
            </a:xfrm>
          </p:grpSpPr>
          <p:sp>
            <p:nvSpPr>
              <p:cNvPr id="47" name="椭圆 4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椭圆 45"/>
            <p:cNvSpPr/>
            <p:nvPr/>
          </p:nvSpPr>
          <p:spPr>
            <a:xfrm>
              <a:off x="2792045" y="1249762"/>
              <a:ext cx="618249" cy="618249"/>
            </a:xfrm>
            <a:prstGeom prst="ellipse">
              <a:avLst/>
            </a:prstGeom>
            <a:solidFill>
              <a:srgbClr val="00B0F0"/>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左中括号 48"/>
          <p:cNvSpPr/>
          <p:nvPr/>
        </p:nvSpPr>
        <p:spPr>
          <a:xfrm flipH="1">
            <a:off x="4749622" y="2171700"/>
            <a:ext cx="316161" cy="3683000"/>
          </a:xfrm>
          <a:prstGeom prst="leftBracket">
            <a:avLst>
              <a:gd name="adj" fmla="val 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左中括号 54"/>
          <p:cNvSpPr/>
          <p:nvPr/>
        </p:nvSpPr>
        <p:spPr>
          <a:xfrm>
            <a:off x="6915945" y="2168860"/>
            <a:ext cx="316161" cy="3683000"/>
          </a:xfrm>
          <a:prstGeom prst="leftBracket">
            <a:avLst>
              <a:gd name="adj" fmla="val 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文本框 55"/>
          <p:cNvSpPr txBox="1"/>
          <p:nvPr/>
        </p:nvSpPr>
        <p:spPr>
          <a:xfrm>
            <a:off x="4078167" y="1947640"/>
            <a:ext cx="43542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57" name="文本框 56"/>
          <p:cNvSpPr txBox="1"/>
          <p:nvPr/>
        </p:nvSpPr>
        <p:spPr>
          <a:xfrm>
            <a:off x="4084301" y="3163354"/>
            <a:ext cx="43542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58" name="文本框 57"/>
          <p:cNvSpPr txBox="1"/>
          <p:nvPr/>
        </p:nvSpPr>
        <p:spPr>
          <a:xfrm>
            <a:off x="4089427" y="4365283"/>
            <a:ext cx="43542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59" name="文本框 58"/>
          <p:cNvSpPr txBox="1"/>
          <p:nvPr/>
        </p:nvSpPr>
        <p:spPr>
          <a:xfrm>
            <a:off x="4084301" y="5595344"/>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60" name="文本框 59"/>
          <p:cNvSpPr txBox="1"/>
          <p:nvPr/>
        </p:nvSpPr>
        <p:spPr>
          <a:xfrm>
            <a:off x="7436747" y="1947640"/>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5</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61" name="文本框 60"/>
          <p:cNvSpPr txBox="1"/>
          <p:nvPr/>
        </p:nvSpPr>
        <p:spPr>
          <a:xfrm>
            <a:off x="7442881" y="3163354"/>
            <a:ext cx="43542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cs typeface="Arial" panose="020B0604020202020204" pitchFamily="34" charset="0"/>
              </a:rPr>
              <a:t>6</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62" name="文本框 61"/>
          <p:cNvSpPr txBox="1"/>
          <p:nvPr/>
        </p:nvSpPr>
        <p:spPr>
          <a:xfrm>
            <a:off x="7448007" y="4365283"/>
            <a:ext cx="43542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cs typeface="Arial" panose="020B0604020202020204" pitchFamily="34" charset="0"/>
              </a:rPr>
              <a:t>7</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63" name="文本框 62"/>
          <p:cNvSpPr txBox="1"/>
          <p:nvPr/>
        </p:nvSpPr>
        <p:spPr>
          <a:xfrm>
            <a:off x="7442881" y="5595344"/>
            <a:ext cx="43542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cs typeface="Arial" panose="020B0604020202020204" pitchFamily="34" charset="0"/>
              </a:rPr>
              <a:t>8</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64" name="矩形 63"/>
          <p:cNvSpPr/>
          <p:nvPr/>
        </p:nvSpPr>
        <p:spPr>
          <a:xfrm>
            <a:off x="1462557" y="1984194"/>
            <a:ext cx="2203906" cy="369332"/>
          </a:xfrm>
          <a:prstGeom prst="rect">
            <a:avLst/>
          </a:prstGeom>
        </p:spPr>
        <p:txBody>
          <a:bodyPr wrap="square">
            <a:spAutoFit/>
          </a:bodyPr>
          <a:lstStyle/>
          <a:p>
            <a:pPr algn="r"/>
            <a:r>
              <a:rPr lang="zh-CN" altLang="en-US" dirty="0">
                <a:latin typeface="微软雅黑" panose="020B0503020204020204" pitchFamily="34" charset="-122"/>
                <a:ea typeface="微软雅黑" panose="020B0503020204020204" pitchFamily="34" charset="-122"/>
              </a:rPr>
              <a:t>适用的法律、</a:t>
            </a:r>
            <a:r>
              <a:rPr lang="zh-CN" altLang="en-US" dirty="0" smtClean="0">
                <a:latin typeface="微软雅黑" panose="020B0503020204020204" pitchFamily="34" charset="-122"/>
                <a:ea typeface="微软雅黑" panose="020B0503020204020204" pitchFamily="34" charset="-122"/>
              </a:rPr>
              <a:t>法规</a:t>
            </a:r>
            <a:endParaRPr lang="zh-CN" altLang="en-US" dirty="0" smtClean="0">
              <a:latin typeface="微软雅黑" panose="020B0503020204020204" pitchFamily="34" charset="-122"/>
              <a:ea typeface="微软雅黑" panose="020B0503020204020204" pitchFamily="34" charset="-122"/>
            </a:endParaRPr>
          </a:p>
        </p:txBody>
      </p:sp>
      <p:sp>
        <p:nvSpPr>
          <p:cNvPr id="65" name="矩形 64"/>
          <p:cNvSpPr/>
          <p:nvPr/>
        </p:nvSpPr>
        <p:spPr>
          <a:xfrm>
            <a:off x="2103957" y="3194759"/>
            <a:ext cx="1569660" cy="369332"/>
          </a:xfrm>
          <a:prstGeom prst="rect">
            <a:avLst/>
          </a:prstGeom>
        </p:spPr>
        <p:txBody>
          <a:bodyPr wrap="square">
            <a:spAutoFit/>
          </a:bodyPr>
          <a:lstStyle/>
          <a:p>
            <a:pPr algn="r"/>
            <a:r>
              <a:rPr lang="zh-CN" altLang="en-US" dirty="0">
                <a:latin typeface="微软雅黑" panose="020B0503020204020204" pitchFamily="34" charset="-122"/>
                <a:ea typeface="微软雅黑" panose="020B0503020204020204" pitchFamily="34" charset="-122"/>
              </a:rPr>
              <a:t>相关技术标准</a:t>
            </a:r>
            <a:endParaRPr lang="zh-CN" altLang="en-US" dirty="0">
              <a:latin typeface="微软雅黑" panose="020B0503020204020204" pitchFamily="34" charset="-122"/>
              <a:ea typeface="微软雅黑" panose="020B0503020204020204" pitchFamily="34" charset="-122"/>
            </a:endParaRPr>
          </a:p>
        </p:txBody>
      </p:sp>
      <p:sp>
        <p:nvSpPr>
          <p:cNvPr id="66" name="矩形 65"/>
          <p:cNvSpPr/>
          <p:nvPr/>
        </p:nvSpPr>
        <p:spPr>
          <a:xfrm>
            <a:off x="949794" y="4410500"/>
            <a:ext cx="2723823" cy="369332"/>
          </a:xfrm>
          <a:prstGeom prst="rect">
            <a:avLst/>
          </a:prstGeom>
        </p:spPr>
        <p:txBody>
          <a:bodyPr wrap="square">
            <a:spAutoFit/>
          </a:bodyPr>
          <a:lstStyle/>
          <a:p>
            <a:pPr algn="r"/>
            <a:r>
              <a:rPr lang="zh-CN" altLang="en-US" dirty="0">
                <a:latin typeface="微软雅黑" panose="020B0503020204020204" pitchFamily="34" charset="-122"/>
                <a:ea typeface="微软雅黑" panose="020B0503020204020204" pitchFamily="34" charset="-122"/>
              </a:rPr>
              <a:t>企业安全记录、事故</a:t>
            </a:r>
            <a:r>
              <a:rPr lang="zh-CN" altLang="en-US" dirty="0" smtClean="0">
                <a:latin typeface="微软雅黑" panose="020B0503020204020204" pitchFamily="34" charset="-122"/>
                <a:ea typeface="微软雅黑" panose="020B0503020204020204" pitchFamily="34" charset="-122"/>
              </a:rPr>
              <a:t>情况</a:t>
            </a:r>
            <a:endParaRPr lang="zh-CN" altLang="en-US" dirty="0">
              <a:latin typeface="微软雅黑" panose="020B0503020204020204" pitchFamily="34" charset="-122"/>
              <a:ea typeface="微软雅黑" panose="020B0503020204020204" pitchFamily="34" charset="-122"/>
            </a:endParaRPr>
          </a:p>
        </p:txBody>
      </p:sp>
      <p:sp>
        <p:nvSpPr>
          <p:cNvPr id="67" name="矩形 66"/>
          <p:cNvSpPr/>
          <p:nvPr/>
        </p:nvSpPr>
        <p:spPr>
          <a:xfrm>
            <a:off x="542581" y="5646910"/>
            <a:ext cx="3185487" cy="369332"/>
          </a:xfrm>
          <a:prstGeom prst="rect">
            <a:avLst/>
          </a:prstGeom>
        </p:spPr>
        <p:txBody>
          <a:bodyPr wrap="square">
            <a:spAutoFit/>
          </a:bodyPr>
          <a:lstStyle/>
          <a:p>
            <a:pPr algn="r"/>
            <a:r>
              <a:rPr lang="zh-CN" altLang="en-US" dirty="0">
                <a:latin typeface="微软雅黑" panose="020B0503020204020204" pitchFamily="34" charset="-122"/>
                <a:ea typeface="微软雅黑" panose="020B0503020204020204" pitchFamily="34" charset="-122"/>
              </a:rPr>
              <a:t>国内外同类企业事故案例分析</a:t>
            </a:r>
            <a:endParaRPr lang="zh-CN" altLang="en-US" dirty="0">
              <a:latin typeface="微软雅黑" panose="020B0503020204020204" pitchFamily="34" charset="-122"/>
              <a:ea typeface="微软雅黑" panose="020B0503020204020204" pitchFamily="34" charset="-122"/>
            </a:endParaRPr>
          </a:p>
        </p:txBody>
      </p:sp>
      <p:sp>
        <p:nvSpPr>
          <p:cNvPr id="68" name="矩形 67"/>
          <p:cNvSpPr/>
          <p:nvPr/>
        </p:nvSpPr>
        <p:spPr>
          <a:xfrm>
            <a:off x="8342174" y="1987034"/>
            <a:ext cx="2492990"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地理、环境、气象资料</a:t>
            </a:r>
            <a:endParaRPr lang="zh-CN" altLang="en-US" dirty="0">
              <a:latin typeface="微软雅黑" panose="020B0503020204020204" pitchFamily="34" charset="-122"/>
              <a:ea typeface="微软雅黑" panose="020B0503020204020204" pitchFamily="34" charset="-122"/>
            </a:endParaRPr>
          </a:p>
        </p:txBody>
      </p:sp>
      <p:sp>
        <p:nvSpPr>
          <p:cNvPr id="69" name="矩形 68"/>
          <p:cNvSpPr/>
          <p:nvPr/>
        </p:nvSpPr>
        <p:spPr>
          <a:xfrm>
            <a:off x="8342174" y="3194132"/>
            <a:ext cx="2492990"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相关企业的应急预案等</a:t>
            </a:r>
            <a:endParaRPr lang="zh-CN" altLang="en-US" dirty="0">
              <a:latin typeface="微软雅黑" panose="020B0503020204020204" pitchFamily="34" charset="-122"/>
              <a:ea typeface="微软雅黑" panose="020B0503020204020204" pitchFamily="34" charset="-122"/>
            </a:endParaRPr>
          </a:p>
        </p:txBody>
      </p:sp>
      <p:sp>
        <p:nvSpPr>
          <p:cNvPr id="70" name="矩形 69"/>
          <p:cNvSpPr/>
          <p:nvPr/>
        </p:nvSpPr>
        <p:spPr>
          <a:xfrm>
            <a:off x="8342174" y="4409629"/>
            <a:ext cx="2262158"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重大危险源基本资料</a:t>
            </a:r>
            <a:endParaRPr lang="zh-CN" altLang="en-US" dirty="0">
              <a:latin typeface="微软雅黑" panose="020B0503020204020204" pitchFamily="34" charset="-122"/>
              <a:ea typeface="微软雅黑" panose="020B0503020204020204" pitchFamily="34" charset="-122"/>
            </a:endParaRPr>
          </a:p>
        </p:txBody>
      </p:sp>
      <p:sp>
        <p:nvSpPr>
          <p:cNvPr id="71" name="矩形 70"/>
          <p:cNvSpPr/>
          <p:nvPr/>
        </p:nvSpPr>
        <p:spPr>
          <a:xfrm>
            <a:off x="8342174" y="5673704"/>
            <a:ext cx="646331"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其他</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77660" y="2328579"/>
            <a:ext cx="4217987" cy="3665513"/>
            <a:chOff x="596224" y="2007751"/>
            <a:chExt cx="3363405" cy="2922865"/>
          </a:xfrm>
        </p:grpSpPr>
        <p:grpSp>
          <p:nvGrpSpPr>
            <p:cNvPr id="8" name="组合 56"/>
            <p:cNvGrpSpPr/>
            <p:nvPr/>
          </p:nvGrpSpPr>
          <p:grpSpPr bwMode="auto">
            <a:xfrm>
              <a:off x="596224" y="2007751"/>
              <a:ext cx="3363405" cy="2922865"/>
              <a:chOff x="2408238" y="642938"/>
              <a:chExt cx="6537042" cy="5753101"/>
            </a:xfrm>
          </p:grpSpPr>
          <p:sp>
            <p:nvSpPr>
              <p:cNvPr id="13" name="任意多边形 57"/>
              <p:cNvSpPr/>
              <p:nvPr/>
            </p:nvSpPr>
            <p:spPr bwMode="auto">
              <a:xfrm>
                <a:off x="4849814" y="854077"/>
                <a:ext cx="4095466" cy="5541962"/>
              </a:xfrm>
              <a:custGeom>
                <a:avLst/>
                <a:gdLst>
                  <a:gd name="T0" fmla="*/ 1781131 w 4095466"/>
                  <a:gd name="T1" fmla="*/ 2874962 h 5541962"/>
                  <a:gd name="T2" fmla="*/ 3038475 w 4095466"/>
                  <a:gd name="T3" fmla="*/ 3601170 h 5541962"/>
                  <a:gd name="T4" fmla="*/ 2039211 w 4095466"/>
                  <a:gd name="T5" fmla="*/ 5332112 h 5541962"/>
                  <a:gd name="T6" fmla="*/ 1676882 w 4095466"/>
                  <a:gd name="T7" fmla="*/ 5541962 h 5541962"/>
                  <a:gd name="T8" fmla="*/ 0 w 4095466"/>
                  <a:gd name="T9" fmla="*/ 5541962 h 5541962"/>
                  <a:gd name="T10" fmla="*/ 363600 w 4095466"/>
                  <a:gd name="T11" fmla="*/ 5332112 h 5541962"/>
                  <a:gd name="T12" fmla="*/ 1781131 w 4095466"/>
                  <a:gd name="T13" fmla="*/ 2874962 h 5541962"/>
                  <a:gd name="T14" fmla="*/ 3200230 w 4095466"/>
                  <a:gd name="T15" fmla="*/ 0 h 5541962"/>
                  <a:gd name="T16" fmla="*/ 4038183 w 4095466"/>
                  <a:gd name="T17" fmla="*/ 1451364 h 5541962"/>
                  <a:gd name="T18" fmla="*/ 4038183 w 4095466"/>
                  <a:gd name="T19" fmla="*/ 1869489 h 5541962"/>
                  <a:gd name="T20" fmla="*/ 3038742 w 4095466"/>
                  <a:gd name="T21" fmla="*/ 3600450 h 5541962"/>
                  <a:gd name="T22" fmla="*/ 1781175 w 4095466"/>
                  <a:gd name="T23" fmla="*/ 2874768 h 5541962"/>
                  <a:gd name="T24" fmla="*/ 3200230 w 4095466"/>
                  <a:gd name="T25" fmla="*/ 418125 h 5541962"/>
                  <a:gd name="T26" fmla="*/ 3200230 w 4095466"/>
                  <a:gd name="T27" fmla="*/ 0 h 55419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5466" h="5541962">
                    <a:moveTo>
                      <a:pt x="1781131" y="2874962"/>
                    </a:moveTo>
                    <a:cubicBezTo>
                      <a:pt x="3038475" y="3601170"/>
                      <a:pt x="3038475" y="3601170"/>
                      <a:pt x="3038475" y="3601170"/>
                    </a:cubicBezTo>
                    <a:cubicBezTo>
                      <a:pt x="2039211" y="5332112"/>
                      <a:pt x="2039211" y="5332112"/>
                      <a:pt x="2039211" y="5332112"/>
                    </a:cubicBezTo>
                    <a:cubicBezTo>
                      <a:pt x="1959117" y="5472012"/>
                      <a:pt x="1818000" y="5541962"/>
                      <a:pt x="1676882" y="5541962"/>
                    </a:cubicBezTo>
                    <a:cubicBezTo>
                      <a:pt x="0" y="5541962"/>
                      <a:pt x="0" y="5541962"/>
                      <a:pt x="0" y="5541962"/>
                    </a:cubicBezTo>
                    <a:cubicBezTo>
                      <a:pt x="141117" y="5541962"/>
                      <a:pt x="282235" y="5472012"/>
                      <a:pt x="363600" y="5332112"/>
                    </a:cubicBezTo>
                    <a:cubicBezTo>
                      <a:pt x="1781131" y="2874962"/>
                      <a:pt x="1781131" y="2874962"/>
                      <a:pt x="1781131" y="2874962"/>
                    </a:cubicBezTo>
                    <a:close/>
                    <a:moveTo>
                      <a:pt x="3200230" y="0"/>
                    </a:moveTo>
                    <a:cubicBezTo>
                      <a:pt x="4038183" y="1451364"/>
                      <a:pt x="4038183" y="1451364"/>
                      <a:pt x="4038183" y="1451364"/>
                    </a:cubicBezTo>
                    <a:cubicBezTo>
                      <a:pt x="4109391" y="1573370"/>
                      <a:pt x="4119563" y="1730961"/>
                      <a:pt x="4038183" y="1869489"/>
                    </a:cubicBezTo>
                    <a:cubicBezTo>
                      <a:pt x="3038742" y="3600450"/>
                      <a:pt x="3038742" y="3600450"/>
                      <a:pt x="3038742" y="3600450"/>
                    </a:cubicBezTo>
                    <a:cubicBezTo>
                      <a:pt x="1781175" y="2874768"/>
                      <a:pt x="1781175" y="2874768"/>
                      <a:pt x="1781175" y="2874768"/>
                    </a:cubicBezTo>
                    <a:lnTo>
                      <a:pt x="3200230" y="418125"/>
                    </a:lnTo>
                    <a:cubicBezTo>
                      <a:pt x="3280337" y="279597"/>
                      <a:pt x="3270165" y="122006"/>
                      <a:pt x="3200230" y="0"/>
                    </a:cubicBezTo>
                    <a:close/>
                  </a:path>
                </a:pathLst>
              </a:custGeom>
              <a:solidFill>
                <a:srgbClr val="00B0F0"/>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sp>
            <p:nvSpPr>
              <p:cNvPr id="14" name="Freeform 7"/>
              <p:cNvSpPr/>
              <p:nvPr/>
            </p:nvSpPr>
            <p:spPr bwMode="auto">
              <a:xfrm>
                <a:off x="2489202" y="642938"/>
                <a:ext cx="6399212" cy="1662113"/>
              </a:xfrm>
              <a:custGeom>
                <a:avLst/>
                <a:gdLst>
                  <a:gd name="T0" fmla="*/ 837886 w 5033"/>
                  <a:gd name="T1" fmla="*/ 209831 h 1307"/>
                  <a:gd name="T2" fmla="*/ 1200250 w 5033"/>
                  <a:gd name="T3" fmla="*/ 0 h 1307"/>
                  <a:gd name="T4" fmla="*/ 5197692 w 5033"/>
                  <a:gd name="T5" fmla="*/ 0 h 1307"/>
                  <a:gd name="T6" fmla="*/ 5561327 w 5033"/>
                  <a:gd name="T7" fmla="*/ 209831 h 1307"/>
                  <a:gd name="T8" fmla="*/ 6399213 w 5033"/>
                  <a:gd name="T9" fmla="*/ 1662113 h 1307"/>
                  <a:gd name="T10" fmla="*/ 6036849 w 5033"/>
                  <a:gd name="T11" fmla="*/ 1452282 h 1307"/>
                  <a:gd name="T12" fmla="*/ 362364 w 5033"/>
                  <a:gd name="T13" fmla="*/ 1452282 h 1307"/>
                  <a:gd name="T14" fmla="*/ 0 w 5033"/>
                  <a:gd name="T15" fmla="*/ 1662113 h 1307"/>
                  <a:gd name="T16" fmla="*/ 837886 w 5033"/>
                  <a:gd name="T17" fmla="*/ 209831 h 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33" h="1307">
                    <a:moveTo>
                      <a:pt x="659" y="165"/>
                    </a:moveTo>
                    <a:cubicBezTo>
                      <a:pt x="714" y="69"/>
                      <a:pt x="818" y="0"/>
                      <a:pt x="944" y="0"/>
                    </a:cubicBezTo>
                    <a:cubicBezTo>
                      <a:pt x="4088" y="0"/>
                      <a:pt x="4088" y="0"/>
                      <a:pt x="4088" y="0"/>
                    </a:cubicBezTo>
                    <a:cubicBezTo>
                      <a:pt x="4215" y="0"/>
                      <a:pt x="4318" y="69"/>
                      <a:pt x="4374" y="165"/>
                    </a:cubicBezTo>
                    <a:cubicBezTo>
                      <a:pt x="5033" y="1307"/>
                      <a:pt x="5033" y="1307"/>
                      <a:pt x="5033" y="1307"/>
                    </a:cubicBezTo>
                    <a:cubicBezTo>
                      <a:pt x="4978" y="1211"/>
                      <a:pt x="4874" y="1142"/>
                      <a:pt x="4748" y="1142"/>
                    </a:cubicBezTo>
                    <a:cubicBezTo>
                      <a:pt x="285" y="1142"/>
                      <a:pt x="285" y="1142"/>
                      <a:pt x="285" y="1142"/>
                    </a:cubicBezTo>
                    <a:cubicBezTo>
                      <a:pt x="158" y="1142"/>
                      <a:pt x="55" y="1211"/>
                      <a:pt x="0" y="1307"/>
                    </a:cubicBezTo>
                    <a:lnTo>
                      <a:pt x="659" y="165"/>
                    </a:lnTo>
                    <a:close/>
                  </a:path>
                </a:pathLst>
              </a:custGeom>
              <a:solidFill>
                <a:srgbClr val="0070C0"/>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sp>
            <p:nvSpPr>
              <p:cNvPr id="15" name="Freeform 9"/>
              <p:cNvSpPr/>
              <p:nvPr/>
            </p:nvSpPr>
            <p:spPr bwMode="auto">
              <a:xfrm>
                <a:off x="2408238" y="854076"/>
                <a:ext cx="4117975" cy="5541963"/>
              </a:xfrm>
              <a:custGeom>
                <a:avLst/>
                <a:gdLst>
                  <a:gd name="T0" fmla="*/ 81343 w 3240"/>
                  <a:gd name="T1" fmla="*/ 1451921 h 4359"/>
                  <a:gd name="T2" fmla="*/ 918918 w 3240"/>
                  <a:gd name="T3" fmla="*/ 0 h 4359"/>
                  <a:gd name="T4" fmla="*/ 918918 w 3240"/>
                  <a:gd name="T5" fmla="*/ 418285 h 4359"/>
                  <a:gd name="T6" fmla="*/ 3754475 w 3240"/>
                  <a:gd name="T7" fmla="*/ 5332185 h 4359"/>
                  <a:gd name="T8" fmla="*/ 4117975 w 3240"/>
                  <a:gd name="T9" fmla="*/ 5541963 h 4359"/>
                  <a:gd name="T10" fmla="*/ 2441552 w 3240"/>
                  <a:gd name="T11" fmla="*/ 5541963 h 4359"/>
                  <a:gd name="T12" fmla="*/ 2078052 w 3240"/>
                  <a:gd name="T13" fmla="*/ 5332185 h 4359"/>
                  <a:gd name="T14" fmla="*/ 81343 w 3240"/>
                  <a:gd name="T15" fmla="*/ 1870206 h 4359"/>
                  <a:gd name="T16" fmla="*/ 81343 w 3240"/>
                  <a:gd name="T17" fmla="*/ 1451921 h 4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0" h="4359">
                    <a:moveTo>
                      <a:pt x="64" y="1142"/>
                    </a:moveTo>
                    <a:cubicBezTo>
                      <a:pt x="723" y="0"/>
                      <a:pt x="723" y="0"/>
                      <a:pt x="723" y="0"/>
                    </a:cubicBezTo>
                    <a:cubicBezTo>
                      <a:pt x="667" y="96"/>
                      <a:pt x="660" y="220"/>
                      <a:pt x="723" y="329"/>
                    </a:cubicBezTo>
                    <a:cubicBezTo>
                      <a:pt x="2954" y="4194"/>
                      <a:pt x="2954" y="4194"/>
                      <a:pt x="2954" y="4194"/>
                    </a:cubicBezTo>
                    <a:cubicBezTo>
                      <a:pt x="3018" y="4304"/>
                      <a:pt x="3129" y="4359"/>
                      <a:pt x="3240" y="4359"/>
                    </a:cubicBezTo>
                    <a:cubicBezTo>
                      <a:pt x="1921" y="4359"/>
                      <a:pt x="1921" y="4359"/>
                      <a:pt x="1921" y="4359"/>
                    </a:cubicBezTo>
                    <a:cubicBezTo>
                      <a:pt x="1810" y="4359"/>
                      <a:pt x="1699" y="4304"/>
                      <a:pt x="1635" y="4194"/>
                    </a:cubicBezTo>
                    <a:cubicBezTo>
                      <a:pt x="64" y="1471"/>
                      <a:pt x="64" y="1471"/>
                      <a:pt x="64" y="1471"/>
                    </a:cubicBezTo>
                    <a:cubicBezTo>
                      <a:pt x="0" y="1362"/>
                      <a:pt x="8" y="1238"/>
                      <a:pt x="64" y="1142"/>
                    </a:cubicBezTo>
                    <a:close/>
                  </a:path>
                </a:pathLst>
              </a:custGeom>
              <a:solidFill>
                <a:srgbClr val="D1377D"/>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sp>
            <p:nvSpPr>
              <p:cNvPr id="16" name="Freeform 11"/>
              <p:cNvSpPr/>
              <p:nvPr/>
            </p:nvSpPr>
            <p:spPr bwMode="auto">
              <a:xfrm>
                <a:off x="4849814" y="3729039"/>
                <a:ext cx="3038476" cy="2667000"/>
              </a:xfrm>
              <a:custGeom>
                <a:avLst/>
                <a:gdLst>
                  <a:gd name="T0" fmla="*/ 363600 w 2390"/>
                  <a:gd name="T1" fmla="*/ 2457150 h 2097"/>
                  <a:gd name="T2" fmla="*/ 1781131 w 2390"/>
                  <a:gd name="T3" fmla="*/ 0 h 2097"/>
                  <a:gd name="T4" fmla="*/ 3038475 w 2390"/>
                  <a:gd name="T5" fmla="*/ 726207 h 2097"/>
                  <a:gd name="T6" fmla="*/ 2039211 w 2390"/>
                  <a:gd name="T7" fmla="*/ 2457150 h 2097"/>
                  <a:gd name="T8" fmla="*/ 1676882 w 2390"/>
                  <a:gd name="T9" fmla="*/ 2667000 h 2097"/>
                  <a:gd name="T10" fmla="*/ 0 w 2390"/>
                  <a:gd name="T11" fmla="*/ 2667000 h 2097"/>
                  <a:gd name="T12" fmla="*/ 363600 w 2390"/>
                  <a:gd name="T13" fmla="*/ 2457150 h 20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0" h="2097">
                    <a:moveTo>
                      <a:pt x="286" y="1932"/>
                    </a:moveTo>
                    <a:cubicBezTo>
                      <a:pt x="1401" y="0"/>
                      <a:pt x="1401" y="0"/>
                      <a:pt x="1401" y="0"/>
                    </a:cubicBezTo>
                    <a:cubicBezTo>
                      <a:pt x="2390" y="571"/>
                      <a:pt x="2390" y="571"/>
                      <a:pt x="2390" y="571"/>
                    </a:cubicBezTo>
                    <a:cubicBezTo>
                      <a:pt x="1604" y="1932"/>
                      <a:pt x="1604" y="1932"/>
                      <a:pt x="1604" y="1932"/>
                    </a:cubicBezTo>
                    <a:cubicBezTo>
                      <a:pt x="1541" y="2042"/>
                      <a:pt x="1430" y="2097"/>
                      <a:pt x="1319" y="2097"/>
                    </a:cubicBezTo>
                    <a:cubicBezTo>
                      <a:pt x="0" y="2097"/>
                      <a:pt x="0" y="2097"/>
                      <a:pt x="0" y="2097"/>
                    </a:cubicBezTo>
                    <a:cubicBezTo>
                      <a:pt x="111" y="2097"/>
                      <a:pt x="222" y="2042"/>
                      <a:pt x="286" y="1932"/>
                    </a:cubicBezTo>
                    <a:close/>
                  </a:path>
                </a:pathLst>
              </a:custGeom>
              <a:solidFill>
                <a:srgbClr val="00B0F0"/>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grpSp>
        <p:sp>
          <p:nvSpPr>
            <p:cNvPr id="9" name="Freeform 43"/>
            <p:cNvSpPr>
              <a:spLocks noEditPoints="1"/>
            </p:cNvSpPr>
            <p:nvPr/>
          </p:nvSpPr>
          <p:spPr bwMode="auto">
            <a:xfrm>
              <a:off x="1151938" y="3424178"/>
              <a:ext cx="406343" cy="360045"/>
            </a:xfrm>
            <a:custGeom>
              <a:avLst/>
              <a:gdLst>
                <a:gd name="T0" fmla="*/ 355833 w 116"/>
                <a:gd name="T1" fmla="*/ 307731 h 104"/>
                <a:gd name="T2" fmla="*/ 285545 w 116"/>
                <a:gd name="T3" fmla="*/ 364881 h 104"/>
                <a:gd name="T4" fmla="*/ 487623 w 116"/>
                <a:gd name="T5" fmla="*/ 457200 h 104"/>
                <a:gd name="T6" fmla="*/ 509588 w 116"/>
                <a:gd name="T7" fmla="*/ 373673 h 104"/>
                <a:gd name="T8" fmla="*/ 355833 w 116"/>
                <a:gd name="T9" fmla="*/ 307731 h 104"/>
                <a:gd name="T10" fmla="*/ 487623 w 116"/>
                <a:gd name="T11" fmla="*/ 8792 h 104"/>
                <a:gd name="T12" fmla="*/ 285545 w 116"/>
                <a:gd name="T13" fmla="*/ 105508 h 104"/>
                <a:gd name="T14" fmla="*/ 338261 w 116"/>
                <a:gd name="T15" fmla="*/ 140677 h 104"/>
                <a:gd name="T16" fmla="*/ 0 w 116"/>
                <a:gd name="T17" fmla="*/ 364881 h 104"/>
                <a:gd name="T18" fmla="*/ 13179 w 116"/>
                <a:gd name="T19" fmla="*/ 448408 h 104"/>
                <a:gd name="T20" fmla="*/ 408549 w 116"/>
                <a:gd name="T21" fmla="*/ 193431 h 104"/>
                <a:gd name="T22" fmla="*/ 465658 w 116"/>
                <a:gd name="T23" fmla="*/ 228600 h 104"/>
                <a:gd name="T24" fmla="*/ 487623 w 116"/>
                <a:gd name="T25" fmla="*/ 8792 h 104"/>
                <a:gd name="T26" fmla="*/ 30751 w 116"/>
                <a:gd name="T27" fmla="*/ 0 h 104"/>
                <a:gd name="T28" fmla="*/ 48323 w 116"/>
                <a:gd name="T29" fmla="*/ 224204 h 104"/>
                <a:gd name="T30" fmla="*/ 105432 w 116"/>
                <a:gd name="T31" fmla="*/ 184638 h 104"/>
                <a:gd name="T32" fmla="*/ 158148 w 116"/>
                <a:gd name="T33" fmla="*/ 254977 h 104"/>
                <a:gd name="T34" fmla="*/ 228436 w 116"/>
                <a:gd name="T35" fmla="*/ 206619 h 104"/>
                <a:gd name="T36" fmla="*/ 175720 w 116"/>
                <a:gd name="T37" fmla="*/ 140677 h 104"/>
                <a:gd name="T38" fmla="*/ 232829 w 116"/>
                <a:gd name="T39" fmla="*/ 105508 h 104"/>
                <a:gd name="T40" fmla="*/ 30751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028" tIns="45514" rIns="91028" bIns="45514"/>
            <a:lstStyle/>
            <a:p>
              <a:endParaRPr lang="zh-CN" altLang="en-US" sz="2255"/>
            </a:p>
          </p:txBody>
        </p:sp>
        <p:sp>
          <p:nvSpPr>
            <p:cNvPr id="10" name="Freeform 45"/>
            <p:cNvSpPr>
              <a:spLocks noEditPoints="1"/>
            </p:cNvSpPr>
            <p:nvPr/>
          </p:nvSpPr>
          <p:spPr bwMode="auto">
            <a:xfrm>
              <a:off x="1959561" y="2184023"/>
              <a:ext cx="767115" cy="388798"/>
            </a:xfrm>
            <a:custGeom>
              <a:avLst/>
              <a:gdLst>
                <a:gd name="T0" fmla="*/ 127391 w 219"/>
                <a:gd name="T1" fmla="*/ 189551 h 112"/>
                <a:gd name="T2" fmla="*/ 83463 w 219"/>
                <a:gd name="T3" fmla="*/ 238040 h 112"/>
                <a:gd name="T4" fmla="*/ 101035 w 219"/>
                <a:gd name="T5" fmla="*/ 273305 h 112"/>
                <a:gd name="T6" fmla="*/ 17571 w 219"/>
                <a:gd name="T7" fmla="*/ 401142 h 112"/>
                <a:gd name="T8" fmla="*/ 26357 w 219"/>
                <a:gd name="T9" fmla="*/ 405550 h 112"/>
                <a:gd name="T10" fmla="*/ 79071 w 219"/>
                <a:gd name="T11" fmla="*/ 357060 h 112"/>
                <a:gd name="T12" fmla="*/ 52714 w 219"/>
                <a:gd name="T13" fmla="*/ 493713 h 112"/>
                <a:gd name="T14" fmla="*/ 96642 w 219"/>
                <a:gd name="T15" fmla="*/ 493713 h 112"/>
                <a:gd name="T16" fmla="*/ 127391 w 219"/>
                <a:gd name="T17" fmla="*/ 436407 h 112"/>
                <a:gd name="T18" fmla="*/ 158141 w 219"/>
                <a:gd name="T19" fmla="*/ 493713 h 112"/>
                <a:gd name="T20" fmla="*/ 202069 w 219"/>
                <a:gd name="T21" fmla="*/ 493713 h 112"/>
                <a:gd name="T22" fmla="*/ 180105 w 219"/>
                <a:gd name="T23" fmla="*/ 357060 h 112"/>
                <a:gd name="T24" fmla="*/ 228426 w 219"/>
                <a:gd name="T25" fmla="*/ 405550 h 112"/>
                <a:gd name="T26" fmla="*/ 241604 w 219"/>
                <a:gd name="T27" fmla="*/ 401142 h 112"/>
                <a:gd name="T28" fmla="*/ 158141 w 219"/>
                <a:gd name="T29" fmla="*/ 273305 h 112"/>
                <a:gd name="T30" fmla="*/ 175712 w 219"/>
                <a:gd name="T31" fmla="*/ 238040 h 112"/>
                <a:gd name="T32" fmla="*/ 127391 w 219"/>
                <a:gd name="T33" fmla="*/ 189551 h 112"/>
                <a:gd name="T34" fmla="*/ 830241 w 219"/>
                <a:gd name="T35" fmla="*/ 189551 h 112"/>
                <a:gd name="T36" fmla="*/ 786313 w 219"/>
                <a:gd name="T37" fmla="*/ 238040 h 112"/>
                <a:gd name="T38" fmla="*/ 803884 w 219"/>
                <a:gd name="T39" fmla="*/ 273305 h 112"/>
                <a:gd name="T40" fmla="*/ 720421 w 219"/>
                <a:gd name="T41" fmla="*/ 401142 h 112"/>
                <a:gd name="T42" fmla="*/ 729206 w 219"/>
                <a:gd name="T43" fmla="*/ 405550 h 112"/>
                <a:gd name="T44" fmla="*/ 781920 w 219"/>
                <a:gd name="T45" fmla="*/ 357060 h 112"/>
                <a:gd name="T46" fmla="*/ 755563 w 219"/>
                <a:gd name="T47" fmla="*/ 493713 h 112"/>
                <a:gd name="T48" fmla="*/ 799491 w 219"/>
                <a:gd name="T49" fmla="*/ 493713 h 112"/>
                <a:gd name="T50" fmla="*/ 830241 w 219"/>
                <a:gd name="T51" fmla="*/ 436407 h 112"/>
                <a:gd name="T52" fmla="*/ 865383 w 219"/>
                <a:gd name="T53" fmla="*/ 493713 h 112"/>
                <a:gd name="T54" fmla="*/ 904918 w 219"/>
                <a:gd name="T55" fmla="*/ 493713 h 112"/>
                <a:gd name="T56" fmla="*/ 882954 w 219"/>
                <a:gd name="T57" fmla="*/ 357060 h 112"/>
                <a:gd name="T58" fmla="*/ 935668 w 219"/>
                <a:gd name="T59" fmla="*/ 405550 h 112"/>
                <a:gd name="T60" fmla="*/ 944454 w 219"/>
                <a:gd name="T61" fmla="*/ 401142 h 112"/>
                <a:gd name="T62" fmla="*/ 860990 w 219"/>
                <a:gd name="T63" fmla="*/ 273305 h 112"/>
                <a:gd name="T64" fmla="*/ 878562 w 219"/>
                <a:gd name="T65" fmla="*/ 238040 h 112"/>
                <a:gd name="T66" fmla="*/ 830241 w 219"/>
                <a:gd name="T67" fmla="*/ 189551 h 112"/>
                <a:gd name="T68" fmla="*/ 487602 w 219"/>
                <a:gd name="T69" fmla="*/ 0 h 112"/>
                <a:gd name="T70" fmla="*/ 412924 w 219"/>
                <a:gd name="T71" fmla="*/ 74939 h 112"/>
                <a:gd name="T72" fmla="*/ 439281 w 219"/>
                <a:gd name="T73" fmla="*/ 136653 h 112"/>
                <a:gd name="T74" fmla="*/ 307497 w 219"/>
                <a:gd name="T75" fmla="*/ 343836 h 112"/>
                <a:gd name="T76" fmla="*/ 320675 w 219"/>
                <a:gd name="T77" fmla="*/ 352652 h 112"/>
                <a:gd name="T78" fmla="*/ 404138 w 219"/>
                <a:gd name="T79" fmla="*/ 273305 h 112"/>
                <a:gd name="T80" fmla="*/ 368996 w 219"/>
                <a:gd name="T81" fmla="*/ 493713 h 112"/>
                <a:gd name="T82" fmla="*/ 434888 w 219"/>
                <a:gd name="T83" fmla="*/ 493713 h 112"/>
                <a:gd name="T84" fmla="*/ 487602 w 219"/>
                <a:gd name="T85" fmla="*/ 401142 h 112"/>
                <a:gd name="T86" fmla="*/ 540315 w 219"/>
                <a:gd name="T87" fmla="*/ 493713 h 112"/>
                <a:gd name="T88" fmla="*/ 610600 w 219"/>
                <a:gd name="T89" fmla="*/ 493713 h 112"/>
                <a:gd name="T90" fmla="*/ 571065 w 219"/>
                <a:gd name="T91" fmla="*/ 273305 h 112"/>
                <a:gd name="T92" fmla="*/ 654528 w 219"/>
                <a:gd name="T93" fmla="*/ 352652 h 112"/>
                <a:gd name="T94" fmla="*/ 672100 w 219"/>
                <a:gd name="T95" fmla="*/ 343836 h 112"/>
                <a:gd name="T96" fmla="*/ 535923 w 219"/>
                <a:gd name="T97" fmla="*/ 136653 h 112"/>
                <a:gd name="T98" fmla="*/ 562279 w 219"/>
                <a:gd name="T99" fmla="*/ 74939 h 112"/>
                <a:gd name="T100" fmla="*/ 487602 w 219"/>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028" tIns="45514" rIns="91028" bIns="45514"/>
            <a:lstStyle/>
            <a:p>
              <a:endParaRPr lang="zh-CN" altLang="en-US" sz="2255"/>
            </a:p>
          </p:txBody>
        </p:sp>
        <p:sp>
          <p:nvSpPr>
            <p:cNvPr id="11" name="Freeform 46"/>
            <p:cNvSpPr>
              <a:spLocks noEditPoints="1"/>
            </p:cNvSpPr>
            <p:nvPr/>
          </p:nvSpPr>
          <p:spPr bwMode="auto">
            <a:xfrm>
              <a:off x="2931746" y="3337917"/>
              <a:ext cx="540525" cy="532567"/>
            </a:xfrm>
            <a:custGeom>
              <a:avLst/>
              <a:gdLst>
                <a:gd name="T0" fmla="*/ 303718 w 154"/>
                <a:gd name="T1" fmla="*/ 623578 h 154"/>
                <a:gd name="T2" fmla="*/ 374145 w 154"/>
                <a:gd name="T3" fmla="*/ 623578 h 154"/>
                <a:gd name="T4" fmla="*/ 101239 w 154"/>
                <a:gd name="T5" fmla="*/ 575273 h 154"/>
                <a:gd name="T6" fmla="*/ 110043 w 154"/>
                <a:gd name="T7" fmla="*/ 513793 h 154"/>
                <a:gd name="T8" fmla="*/ 515000 w 154"/>
                <a:gd name="T9" fmla="*/ 566490 h 154"/>
                <a:gd name="T10" fmla="*/ 563419 w 154"/>
                <a:gd name="T11" fmla="*/ 513793 h 154"/>
                <a:gd name="T12" fmla="*/ 0 w 154"/>
                <a:gd name="T13" fmla="*/ 338138 h 154"/>
                <a:gd name="T14" fmla="*/ 52820 w 154"/>
                <a:gd name="T15" fmla="*/ 303006 h 154"/>
                <a:gd name="T16" fmla="*/ 625043 w 154"/>
                <a:gd name="T17" fmla="*/ 373269 h 154"/>
                <a:gd name="T18" fmla="*/ 625043 w 154"/>
                <a:gd name="T19" fmla="*/ 303006 h 154"/>
                <a:gd name="T20" fmla="*/ 321325 w 154"/>
                <a:gd name="T21" fmla="*/ 149307 h 154"/>
                <a:gd name="T22" fmla="*/ 246496 w 154"/>
                <a:gd name="T23" fmla="*/ 250310 h 154"/>
                <a:gd name="T24" fmla="*/ 303718 w 154"/>
                <a:gd name="T25" fmla="*/ 333746 h 154"/>
                <a:gd name="T26" fmla="*/ 356538 w 154"/>
                <a:gd name="T27" fmla="*/ 404008 h 154"/>
                <a:gd name="T28" fmla="*/ 356538 w 154"/>
                <a:gd name="T29" fmla="*/ 417183 h 154"/>
                <a:gd name="T30" fmla="*/ 312521 w 154"/>
                <a:gd name="T31" fmla="*/ 399617 h 154"/>
                <a:gd name="T32" fmla="*/ 312521 w 154"/>
                <a:gd name="T33" fmla="*/ 377660 h 154"/>
                <a:gd name="T34" fmla="*/ 316923 w 154"/>
                <a:gd name="T35" fmla="*/ 360094 h 154"/>
                <a:gd name="T36" fmla="*/ 246496 w 154"/>
                <a:gd name="T37" fmla="*/ 368877 h 154"/>
                <a:gd name="T38" fmla="*/ 246496 w 154"/>
                <a:gd name="T39" fmla="*/ 395226 h 154"/>
                <a:gd name="T40" fmla="*/ 264102 w 154"/>
                <a:gd name="T41" fmla="*/ 456705 h 154"/>
                <a:gd name="T42" fmla="*/ 321325 w 154"/>
                <a:gd name="T43" fmla="*/ 518185 h 154"/>
                <a:gd name="T44" fmla="*/ 352137 w 154"/>
                <a:gd name="T45" fmla="*/ 474271 h 154"/>
                <a:gd name="T46" fmla="*/ 431367 w 154"/>
                <a:gd name="T47" fmla="*/ 408400 h 154"/>
                <a:gd name="T48" fmla="*/ 374145 w 154"/>
                <a:gd name="T49" fmla="*/ 324963 h 154"/>
                <a:gd name="T50" fmla="*/ 321325 w 154"/>
                <a:gd name="T51" fmla="*/ 250310 h 154"/>
                <a:gd name="T52" fmla="*/ 356538 w 154"/>
                <a:gd name="T53" fmla="*/ 223961 h 154"/>
                <a:gd name="T54" fmla="*/ 360940 w 154"/>
                <a:gd name="T55" fmla="*/ 298615 h 154"/>
                <a:gd name="T56" fmla="*/ 431367 w 154"/>
                <a:gd name="T57" fmla="*/ 289832 h 154"/>
                <a:gd name="T58" fmla="*/ 431367 w 154"/>
                <a:gd name="T59" fmla="*/ 263484 h 154"/>
                <a:gd name="T60" fmla="*/ 409359 w 154"/>
                <a:gd name="T61" fmla="*/ 202004 h 154"/>
                <a:gd name="T62" fmla="*/ 352137 w 154"/>
                <a:gd name="T63" fmla="*/ 149307 h 154"/>
                <a:gd name="T64" fmla="*/ 110043 w 154"/>
                <a:gd name="T65" fmla="*/ 162482 h 154"/>
                <a:gd name="T66" fmla="*/ 101239 w 154"/>
                <a:gd name="T67" fmla="*/ 101002 h 154"/>
                <a:gd name="T68" fmla="*/ 515000 w 154"/>
                <a:gd name="T69" fmla="*/ 114176 h 154"/>
                <a:gd name="T70" fmla="*/ 576624 w 154"/>
                <a:gd name="T71" fmla="*/ 101002 h 154"/>
                <a:gd name="T72" fmla="*/ 136453 w 154"/>
                <a:gd name="T73" fmla="*/ 338138 h 154"/>
                <a:gd name="T74" fmla="*/ 541410 w 154"/>
                <a:gd name="T75" fmla="*/ 338138 h 154"/>
                <a:gd name="T76" fmla="*/ 338932 w 154"/>
                <a:gd name="T77" fmla="*/ 74654 h 154"/>
                <a:gd name="T78" fmla="*/ 338932 w 154"/>
                <a:gd name="T79" fmla="*/ 601621 h 154"/>
                <a:gd name="T80" fmla="*/ 338932 w 154"/>
                <a:gd name="T81" fmla="*/ 74654 h 154"/>
                <a:gd name="T82" fmla="*/ 303718 w 154"/>
                <a:gd name="T83" fmla="*/ 52697 h 154"/>
                <a:gd name="T84" fmla="*/ 338932 w 154"/>
                <a:gd name="T85" fmla="*/ 0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028" tIns="45514" rIns="91028" bIns="45514"/>
            <a:lstStyle/>
            <a:p>
              <a:endParaRPr lang="zh-CN" altLang="en-US" sz="2255"/>
            </a:p>
          </p:txBody>
        </p:sp>
      </p:grpSp>
      <p:sp>
        <p:nvSpPr>
          <p:cNvPr id="17" name="矩形 16"/>
          <p:cNvSpPr/>
          <p:nvPr/>
        </p:nvSpPr>
        <p:spPr>
          <a:xfrm>
            <a:off x="1714824" y="3366231"/>
            <a:ext cx="1759208" cy="1477328"/>
          </a:xfrm>
          <a:prstGeom prst="rect">
            <a:avLst/>
          </a:prstGeom>
        </p:spPr>
        <p:txBody>
          <a:bodyPr wrap="square">
            <a:spAutoFit/>
          </a:bodyPr>
          <a:lstStyle/>
          <a:p>
            <a:pPr algn="ct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初期，编制小组的工作可以分为三部分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938553" y="1982532"/>
            <a:ext cx="1196232" cy="4028370"/>
            <a:chOff x="5669590" y="1873853"/>
            <a:chExt cx="1284678" cy="4326217"/>
          </a:xfrm>
        </p:grpSpPr>
        <p:grpSp>
          <p:nvGrpSpPr>
            <p:cNvPr id="21" name="组合 43"/>
            <p:cNvGrpSpPr/>
            <p:nvPr/>
          </p:nvGrpSpPr>
          <p:grpSpPr bwMode="auto">
            <a:xfrm>
              <a:off x="5670264" y="1873853"/>
              <a:ext cx="1259971" cy="1244497"/>
              <a:chOff x="4006193" y="973259"/>
              <a:chExt cx="1224129" cy="1224130"/>
            </a:xfrm>
          </p:grpSpPr>
          <p:pic>
            <p:nvPicPr>
              <p:cNvPr id="22" name="图片 21"/>
              <p:cNvPicPr>
                <a:picLocks noChangeAspect="1"/>
              </p:cNvPicPr>
              <p:nvPr/>
            </p:nvPicPr>
            <p:blipFill>
              <a:blip r:embed="rId1"/>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3" name="椭圆 22"/>
              <p:cNvSpPr/>
              <p:nvPr/>
            </p:nvSpPr>
            <p:spPr>
              <a:xfrm>
                <a:off x="4132010" y="1099715"/>
                <a:ext cx="971675" cy="971549"/>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4" name="组合 14"/>
            <p:cNvGrpSpPr/>
            <p:nvPr/>
          </p:nvGrpSpPr>
          <p:grpSpPr bwMode="auto">
            <a:xfrm>
              <a:off x="6031513" y="2200882"/>
              <a:ext cx="884236" cy="804068"/>
              <a:chOff x="5722963" y="2742166"/>
              <a:chExt cx="500062" cy="460378"/>
            </a:xfrm>
          </p:grpSpPr>
          <p:sp>
            <p:nvSpPr>
              <p:cNvPr id="25"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p>
            </p:txBody>
          </p:sp>
          <p:sp>
            <p:nvSpPr>
              <p:cNvPr id="26"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sp>
            <p:nvSpPr>
              <p:cNvPr id="2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grpSp>
        <p:grpSp>
          <p:nvGrpSpPr>
            <p:cNvPr id="41" name="组合 40"/>
            <p:cNvGrpSpPr/>
            <p:nvPr/>
          </p:nvGrpSpPr>
          <p:grpSpPr>
            <a:xfrm>
              <a:off x="5669591" y="3366231"/>
              <a:ext cx="1260474" cy="1244832"/>
              <a:chOff x="4314827" y="3780188"/>
              <a:chExt cx="1260474" cy="1244832"/>
            </a:xfrm>
          </p:grpSpPr>
          <p:pic>
            <p:nvPicPr>
              <p:cNvPr id="35" name="图片 34"/>
              <p:cNvPicPr>
                <a:picLocks noChangeAspect="1"/>
              </p:cNvPicPr>
              <p:nvPr/>
            </p:nvPicPr>
            <p:blipFill>
              <a:blip r:embed="rId1"/>
              <a:stretch>
                <a:fillRect/>
              </a:stretch>
            </p:blipFill>
            <p:spPr bwMode="auto">
              <a:xfrm>
                <a:off x="4314827" y="3780188"/>
                <a:ext cx="1260474" cy="1244832"/>
              </a:xfrm>
              <a:prstGeom prst="rect">
                <a:avLst/>
              </a:prstGeom>
              <a:effectLst>
                <a:outerShdw blurRad="279400" dist="152400" dir="2700000" sx="102000" sy="102000" algn="tl" rotWithShape="0">
                  <a:prstClr val="black">
                    <a:alpha val="28000"/>
                  </a:prstClr>
                </a:outerShdw>
              </a:effectLst>
            </p:spPr>
          </p:pic>
          <p:sp>
            <p:nvSpPr>
              <p:cNvPr id="36" name="椭圆 35"/>
              <p:cNvSpPr/>
              <p:nvPr/>
            </p:nvSpPr>
            <p:spPr bwMode="auto">
              <a:xfrm>
                <a:off x="4445002" y="3908746"/>
                <a:ext cx="1000124" cy="987714"/>
              </a:xfrm>
              <a:prstGeom prst="ellipse">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37" name="组合 23"/>
              <p:cNvGrpSpPr/>
              <p:nvPr/>
            </p:nvGrpSpPr>
            <p:grpSpPr bwMode="auto">
              <a:xfrm>
                <a:off x="4665733" y="4165896"/>
                <a:ext cx="903890" cy="804064"/>
                <a:chOff x="952501" y="6013451"/>
                <a:chExt cx="511175" cy="460375"/>
              </a:xfrm>
            </p:grpSpPr>
            <p:sp>
              <p:nvSpPr>
                <p:cNvPr id="3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p>
              </p:txBody>
            </p:sp>
            <p:sp>
              <p:nvSpPr>
                <p:cNvPr id="39"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sp>
              <p:nvSpPr>
                <p:cNvPr id="40"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grpSp>
        </p:grpSp>
        <p:grpSp>
          <p:nvGrpSpPr>
            <p:cNvPr id="49" name="组合 48"/>
            <p:cNvGrpSpPr/>
            <p:nvPr/>
          </p:nvGrpSpPr>
          <p:grpSpPr>
            <a:xfrm>
              <a:off x="5669590" y="4955573"/>
              <a:ext cx="1284678" cy="1244497"/>
              <a:chOff x="6374773" y="2155949"/>
              <a:chExt cx="1284678" cy="1244497"/>
            </a:xfrm>
          </p:grpSpPr>
          <p:grpSp>
            <p:nvGrpSpPr>
              <p:cNvPr id="42" name="组合 66"/>
              <p:cNvGrpSpPr/>
              <p:nvPr/>
            </p:nvGrpSpPr>
            <p:grpSpPr bwMode="auto">
              <a:xfrm>
                <a:off x="6374773" y="2155949"/>
                <a:ext cx="1259971" cy="1244497"/>
                <a:chOff x="3911311" y="4294153"/>
                <a:chExt cx="1260000" cy="1260000"/>
              </a:xfrm>
            </p:grpSpPr>
            <p:pic>
              <p:nvPicPr>
                <p:cNvPr id="43" name="图片 42"/>
                <p:cNvPicPr>
                  <a:picLocks noChangeAspect="1"/>
                </p:cNvPicPr>
                <p:nvPr/>
              </p:nvPicPr>
              <p:blipFill>
                <a:blip r:embed="rId1"/>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44" name="椭圆 43"/>
                <p:cNvSpPr/>
                <p:nvPr/>
              </p:nvSpPr>
              <p:spPr>
                <a:xfrm>
                  <a:off x="4042117" y="4424314"/>
                  <a:ext cx="1000148" cy="1000018"/>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45" name="组合 34"/>
              <p:cNvGrpSpPr/>
              <p:nvPr/>
            </p:nvGrpSpPr>
            <p:grpSpPr bwMode="auto">
              <a:xfrm>
                <a:off x="6755561" y="2482978"/>
                <a:ext cx="903890" cy="804063"/>
                <a:chOff x="5405438" y="6815138"/>
                <a:chExt cx="511175" cy="460375"/>
              </a:xfrm>
            </p:grpSpPr>
            <p:sp>
              <p:nvSpPr>
                <p:cNvPr id="4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p>
              </p:txBody>
            </p:sp>
            <p:sp>
              <p:nvSpPr>
                <p:cNvPr id="4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sp>
              <p:nvSpPr>
                <p:cNvPr id="4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grpSp>
        </p:grpSp>
      </p:grpSp>
      <p:sp>
        <p:nvSpPr>
          <p:cNvPr id="51" name="矩形 50"/>
          <p:cNvSpPr/>
          <p:nvPr/>
        </p:nvSpPr>
        <p:spPr>
          <a:xfrm>
            <a:off x="7467288" y="2287046"/>
            <a:ext cx="3416320" cy="369332"/>
          </a:xfrm>
          <a:prstGeom prst="rect">
            <a:avLst/>
          </a:prstGeom>
        </p:spPr>
        <p:txBody>
          <a:bodyPr wrap="none">
            <a:spAutoFit/>
          </a:bodyPr>
          <a:lstStyle/>
          <a:p>
            <a:pPr marL="342900" indent="-342900"/>
            <a:r>
              <a:rPr lang="zh-CN" altLang="en-US" dirty="0">
                <a:latin typeface="微软雅黑" panose="020B0503020204020204" pitchFamily="34" charset="-122"/>
                <a:ea typeface="微软雅黑" panose="020B0503020204020204" pitchFamily="34" charset="-122"/>
              </a:rPr>
              <a:t>危险辨识、后果分析和风险分析</a:t>
            </a:r>
            <a:endParaRPr lang="zh-CN" altLang="en-US" dirty="0">
              <a:latin typeface="微软雅黑" panose="020B0503020204020204" pitchFamily="34" charset="-122"/>
              <a:ea typeface="微软雅黑" panose="020B0503020204020204" pitchFamily="34" charset="-122"/>
            </a:endParaRPr>
          </a:p>
        </p:txBody>
      </p:sp>
      <p:sp>
        <p:nvSpPr>
          <p:cNvPr id="2" name="矩形 1"/>
          <p:cNvSpPr/>
          <p:nvPr/>
        </p:nvSpPr>
        <p:spPr>
          <a:xfrm>
            <a:off x="7465074" y="3812051"/>
            <a:ext cx="1800493" cy="369332"/>
          </a:xfrm>
          <a:prstGeom prst="rect">
            <a:avLst/>
          </a:prstGeom>
        </p:spPr>
        <p:txBody>
          <a:bodyPr wrap="none">
            <a:spAutoFit/>
          </a:bodyPr>
          <a:lstStyle/>
          <a:p>
            <a:pPr marL="342900" indent="-342900"/>
            <a:r>
              <a:rPr lang="zh-CN" altLang="en-US" dirty="0">
                <a:latin typeface="微软雅黑" panose="020B0503020204020204" pitchFamily="34" charset="-122"/>
                <a:ea typeface="微软雅黑" panose="020B0503020204020204" pitchFamily="34" charset="-122"/>
              </a:rPr>
              <a:t>明确人员和职能</a:t>
            </a:r>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7465074" y="5337056"/>
            <a:ext cx="4108817" cy="369332"/>
          </a:xfrm>
          <a:prstGeom prst="rect">
            <a:avLst/>
          </a:prstGeom>
        </p:spPr>
        <p:txBody>
          <a:bodyPr wrap="none">
            <a:spAutoFit/>
          </a:bodyPr>
          <a:lstStyle/>
          <a:p>
            <a:pPr marL="342900" indent="-342900"/>
            <a:r>
              <a:rPr lang="zh-CN" altLang="en-US" dirty="0">
                <a:latin typeface="微软雅黑" panose="020B0503020204020204" pitchFamily="34" charset="-122"/>
                <a:ea typeface="微软雅黑" panose="020B0503020204020204" pitchFamily="34" charset="-122"/>
              </a:rPr>
              <a:t>应急能力评估（就是明确需要的资源）</a:t>
            </a:r>
            <a:endParaRPr lang="zh-CN" altLang="en-US" dirty="0">
              <a:latin typeface="微软雅黑" panose="020B0503020204020204" pitchFamily="34" charset="-122"/>
              <a:ea typeface="微软雅黑" panose="020B0503020204020204" pitchFamily="34" charset="-122"/>
            </a:endParaRPr>
          </a:p>
        </p:txBody>
      </p:sp>
      <p:sp>
        <p:nvSpPr>
          <p:cNvPr id="52" name="矩形 51"/>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622018" y="5212592"/>
            <a:ext cx="3969782" cy="507831"/>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最后形成危险辨识与风险分析报告。</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1425189" y="1772430"/>
            <a:ext cx="3769590" cy="4655127"/>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3" name="圆角矩形 52"/>
          <p:cNvSpPr/>
          <p:nvPr/>
        </p:nvSpPr>
        <p:spPr>
          <a:xfrm>
            <a:off x="1644407" y="1942644"/>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4" name="组合 53"/>
          <p:cNvGrpSpPr/>
          <p:nvPr/>
        </p:nvGrpSpPr>
        <p:grpSpPr>
          <a:xfrm>
            <a:off x="1716805" y="2007425"/>
            <a:ext cx="3168938" cy="213302"/>
            <a:chOff x="2149634" y="1165384"/>
            <a:chExt cx="3485832" cy="234632"/>
          </a:xfrm>
        </p:grpSpPr>
        <p:grpSp>
          <p:nvGrpSpPr>
            <p:cNvPr id="55" name="组合 54"/>
            <p:cNvGrpSpPr/>
            <p:nvPr/>
          </p:nvGrpSpPr>
          <p:grpSpPr>
            <a:xfrm>
              <a:off x="2149634" y="1165384"/>
              <a:ext cx="234632" cy="234632"/>
              <a:chOff x="2483009" y="1114425"/>
              <a:chExt cx="209550" cy="209550"/>
            </a:xfrm>
          </p:grpSpPr>
          <p:sp>
            <p:nvSpPr>
              <p:cNvPr id="83" name="椭圆 8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4" name="椭圆 8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6" name="组合 55"/>
            <p:cNvGrpSpPr/>
            <p:nvPr/>
          </p:nvGrpSpPr>
          <p:grpSpPr>
            <a:xfrm>
              <a:off x="2510879" y="1165384"/>
              <a:ext cx="234632" cy="234632"/>
              <a:chOff x="2483009" y="1114425"/>
              <a:chExt cx="209550" cy="209550"/>
            </a:xfrm>
          </p:grpSpPr>
          <p:sp>
            <p:nvSpPr>
              <p:cNvPr id="81" name="椭圆 8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2" name="椭圆 8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7" name="组合 56"/>
            <p:cNvGrpSpPr/>
            <p:nvPr/>
          </p:nvGrpSpPr>
          <p:grpSpPr>
            <a:xfrm>
              <a:off x="2872123" y="1165384"/>
              <a:ext cx="234632" cy="234632"/>
              <a:chOff x="2483009" y="1114425"/>
              <a:chExt cx="209550" cy="209550"/>
            </a:xfrm>
          </p:grpSpPr>
          <p:sp>
            <p:nvSpPr>
              <p:cNvPr id="79" name="椭圆 7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0" name="椭圆 7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8" name="组合 57"/>
            <p:cNvGrpSpPr/>
            <p:nvPr/>
          </p:nvGrpSpPr>
          <p:grpSpPr>
            <a:xfrm>
              <a:off x="3233367" y="1165384"/>
              <a:ext cx="234632" cy="234632"/>
              <a:chOff x="2483009" y="1114425"/>
              <a:chExt cx="209550" cy="209550"/>
            </a:xfrm>
          </p:grpSpPr>
          <p:sp>
            <p:nvSpPr>
              <p:cNvPr id="77" name="椭圆 7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8" name="椭圆 7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9" name="组合 58"/>
            <p:cNvGrpSpPr/>
            <p:nvPr/>
          </p:nvGrpSpPr>
          <p:grpSpPr>
            <a:xfrm>
              <a:off x="3594612" y="1165384"/>
              <a:ext cx="234632" cy="234632"/>
              <a:chOff x="2483009" y="1114425"/>
              <a:chExt cx="209550" cy="209550"/>
            </a:xfrm>
          </p:grpSpPr>
          <p:sp>
            <p:nvSpPr>
              <p:cNvPr id="75" name="椭圆 7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6" name="椭圆 7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0" name="组合 59"/>
            <p:cNvGrpSpPr/>
            <p:nvPr/>
          </p:nvGrpSpPr>
          <p:grpSpPr>
            <a:xfrm>
              <a:off x="3955856" y="1165384"/>
              <a:ext cx="234632" cy="234632"/>
              <a:chOff x="2483009" y="1114425"/>
              <a:chExt cx="209550" cy="209550"/>
            </a:xfrm>
          </p:grpSpPr>
          <p:sp>
            <p:nvSpPr>
              <p:cNvPr id="73" name="椭圆 7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4" name="椭圆 7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1" name="组合 60"/>
            <p:cNvGrpSpPr/>
            <p:nvPr/>
          </p:nvGrpSpPr>
          <p:grpSpPr>
            <a:xfrm>
              <a:off x="4317101" y="1165384"/>
              <a:ext cx="234632" cy="234632"/>
              <a:chOff x="2483009" y="1114425"/>
              <a:chExt cx="209550" cy="209550"/>
            </a:xfrm>
          </p:grpSpPr>
          <p:sp>
            <p:nvSpPr>
              <p:cNvPr id="71" name="椭圆 7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2" name="椭圆 7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2" name="组合 61"/>
            <p:cNvGrpSpPr/>
            <p:nvPr/>
          </p:nvGrpSpPr>
          <p:grpSpPr>
            <a:xfrm>
              <a:off x="4678345" y="1165384"/>
              <a:ext cx="234632" cy="234632"/>
              <a:chOff x="2483009" y="1114425"/>
              <a:chExt cx="209550" cy="209550"/>
            </a:xfrm>
          </p:grpSpPr>
          <p:sp>
            <p:nvSpPr>
              <p:cNvPr id="69" name="椭圆 6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椭圆 6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3" name="组合 62"/>
            <p:cNvGrpSpPr/>
            <p:nvPr/>
          </p:nvGrpSpPr>
          <p:grpSpPr>
            <a:xfrm>
              <a:off x="5039590" y="1165384"/>
              <a:ext cx="234632" cy="234632"/>
              <a:chOff x="2483009" y="1114425"/>
              <a:chExt cx="209550" cy="209550"/>
            </a:xfrm>
          </p:grpSpPr>
          <p:sp>
            <p:nvSpPr>
              <p:cNvPr id="67" name="椭圆 6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椭圆 6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4" name="组合 63"/>
            <p:cNvGrpSpPr/>
            <p:nvPr/>
          </p:nvGrpSpPr>
          <p:grpSpPr>
            <a:xfrm>
              <a:off x="5400834" y="1165384"/>
              <a:ext cx="234632" cy="234632"/>
              <a:chOff x="2483009" y="1114425"/>
              <a:chExt cx="209550" cy="209550"/>
            </a:xfrm>
          </p:grpSpPr>
          <p:sp>
            <p:nvSpPr>
              <p:cNvPr id="65" name="椭圆 6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6" name="椭圆 6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85" name="组合 84"/>
          <p:cNvGrpSpPr/>
          <p:nvPr/>
        </p:nvGrpSpPr>
        <p:grpSpPr>
          <a:xfrm>
            <a:off x="1780474" y="1697447"/>
            <a:ext cx="86065" cy="440911"/>
            <a:chOff x="2244442" y="772895"/>
            <a:chExt cx="94671" cy="485002"/>
          </a:xfrm>
        </p:grpSpPr>
        <p:sp>
          <p:nvSpPr>
            <p:cNvPr id="86" name="圆角矩形 8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7"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8" name="组合 87"/>
          <p:cNvGrpSpPr/>
          <p:nvPr/>
        </p:nvGrpSpPr>
        <p:grpSpPr>
          <a:xfrm>
            <a:off x="2110161" y="1697447"/>
            <a:ext cx="86065" cy="440911"/>
            <a:chOff x="2244442" y="772895"/>
            <a:chExt cx="94671" cy="485002"/>
          </a:xfrm>
        </p:grpSpPr>
        <p:sp>
          <p:nvSpPr>
            <p:cNvPr id="89" name="圆角矩形 8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0" name="圆角矩形 8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1" name="组合 90"/>
          <p:cNvGrpSpPr/>
          <p:nvPr/>
        </p:nvGrpSpPr>
        <p:grpSpPr>
          <a:xfrm>
            <a:off x="2439848" y="1697447"/>
            <a:ext cx="86065" cy="440911"/>
            <a:chOff x="2244442" y="772895"/>
            <a:chExt cx="94671" cy="485002"/>
          </a:xfrm>
        </p:grpSpPr>
        <p:sp>
          <p:nvSpPr>
            <p:cNvPr id="92" name="圆角矩形 9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3" name="圆角矩形 9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4" name="组合 93"/>
          <p:cNvGrpSpPr/>
          <p:nvPr/>
        </p:nvGrpSpPr>
        <p:grpSpPr>
          <a:xfrm>
            <a:off x="2769534" y="1697447"/>
            <a:ext cx="86065" cy="440911"/>
            <a:chOff x="2244442" y="772895"/>
            <a:chExt cx="94671" cy="485002"/>
          </a:xfrm>
        </p:grpSpPr>
        <p:sp>
          <p:nvSpPr>
            <p:cNvPr id="95" name="圆角矩形 9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6" name="圆角矩形 9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7" name="组合 96"/>
          <p:cNvGrpSpPr/>
          <p:nvPr/>
        </p:nvGrpSpPr>
        <p:grpSpPr>
          <a:xfrm>
            <a:off x="3099222" y="1697447"/>
            <a:ext cx="86065" cy="440911"/>
            <a:chOff x="2244442" y="772895"/>
            <a:chExt cx="94671" cy="485002"/>
          </a:xfrm>
        </p:grpSpPr>
        <p:sp>
          <p:nvSpPr>
            <p:cNvPr id="98" name="圆角矩形 9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9"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00" name="组合 99"/>
          <p:cNvGrpSpPr/>
          <p:nvPr/>
        </p:nvGrpSpPr>
        <p:grpSpPr>
          <a:xfrm>
            <a:off x="3428908" y="1697447"/>
            <a:ext cx="86065" cy="440911"/>
            <a:chOff x="2244442" y="772895"/>
            <a:chExt cx="94671" cy="485002"/>
          </a:xfrm>
        </p:grpSpPr>
        <p:sp>
          <p:nvSpPr>
            <p:cNvPr id="101" name="圆角矩形 10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2" name="圆角矩形 10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03" name="组合 102"/>
          <p:cNvGrpSpPr/>
          <p:nvPr/>
        </p:nvGrpSpPr>
        <p:grpSpPr>
          <a:xfrm>
            <a:off x="3758595" y="1697447"/>
            <a:ext cx="86065" cy="440911"/>
            <a:chOff x="2244442" y="772895"/>
            <a:chExt cx="94671" cy="485002"/>
          </a:xfrm>
        </p:grpSpPr>
        <p:sp>
          <p:nvSpPr>
            <p:cNvPr id="104" name="圆角矩形 10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5" name="圆角矩形 10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06" name="组合 105"/>
          <p:cNvGrpSpPr/>
          <p:nvPr/>
        </p:nvGrpSpPr>
        <p:grpSpPr>
          <a:xfrm>
            <a:off x="4088282" y="1697447"/>
            <a:ext cx="86065" cy="440911"/>
            <a:chOff x="2244442" y="772895"/>
            <a:chExt cx="94671" cy="485002"/>
          </a:xfrm>
        </p:grpSpPr>
        <p:sp>
          <p:nvSpPr>
            <p:cNvPr id="107" name="圆角矩形 10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8" name="圆角矩形 10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09" name="组合 108"/>
          <p:cNvGrpSpPr/>
          <p:nvPr/>
        </p:nvGrpSpPr>
        <p:grpSpPr>
          <a:xfrm>
            <a:off x="4417969" y="1697447"/>
            <a:ext cx="86065" cy="440911"/>
            <a:chOff x="2244442" y="772895"/>
            <a:chExt cx="94671" cy="485002"/>
          </a:xfrm>
        </p:grpSpPr>
        <p:sp>
          <p:nvSpPr>
            <p:cNvPr id="110" name="圆角矩形 10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1" name="圆角矩形 11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2" name="组合 111"/>
          <p:cNvGrpSpPr/>
          <p:nvPr/>
        </p:nvGrpSpPr>
        <p:grpSpPr>
          <a:xfrm>
            <a:off x="4747656" y="1697447"/>
            <a:ext cx="86065" cy="440911"/>
            <a:chOff x="2244442" y="772895"/>
            <a:chExt cx="94671" cy="485002"/>
          </a:xfrm>
        </p:grpSpPr>
        <p:sp>
          <p:nvSpPr>
            <p:cNvPr id="113" name="圆角矩形 11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4" name="圆角矩形 11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pic>
        <p:nvPicPr>
          <p:cNvPr id="118" name="图片 117"/>
          <p:cNvPicPr>
            <a:picLocks noChangeAspect="1"/>
          </p:cNvPicPr>
          <p:nvPr/>
        </p:nvPicPr>
        <p:blipFill>
          <a:blip r:embed="rId1"/>
          <a:stretch>
            <a:fillRect/>
          </a:stretch>
        </p:blipFill>
        <p:spPr>
          <a:xfrm>
            <a:off x="2757465" y="2741593"/>
            <a:ext cx="1098286" cy="1577026"/>
          </a:xfrm>
          <a:prstGeom prst="rect">
            <a:avLst/>
          </a:prstGeom>
        </p:spPr>
      </p:pic>
      <p:sp>
        <p:nvSpPr>
          <p:cNvPr id="20" name="矩形 19"/>
          <p:cNvSpPr/>
          <p:nvPr/>
        </p:nvSpPr>
        <p:spPr>
          <a:xfrm>
            <a:off x="1771964" y="4206182"/>
            <a:ext cx="3123215" cy="1754326"/>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危险辨识与风险评价是编制应急预案的关键，所有应急预案都是建立在</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风险分析</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的基础之上的。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2151861" y="2338176"/>
            <a:ext cx="2492991" cy="400110"/>
          </a:xfrm>
          <a:prstGeom prst="rect">
            <a:avLst/>
          </a:prstGeom>
        </p:spPr>
        <p:txBody>
          <a:bodyPr wrap="squar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危险辨识与</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风险分析</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6622018" y="2338176"/>
            <a:ext cx="1980030" cy="400110"/>
          </a:xfrm>
          <a:prstGeom prst="rect">
            <a:avLst/>
          </a:prstGeom>
        </p:spPr>
        <p:txBody>
          <a:bodyPr wrap="squar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确定以下内容：</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622018" y="2770374"/>
            <a:ext cx="3525282" cy="2169825"/>
          </a:xfrm>
          <a:prstGeom prst="rect">
            <a:avLst/>
          </a:prstGeom>
        </p:spPr>
        <p:txBody>
          <a:bodyPr wrap="square">
            <a:spAutoFit/>
          </a:bodyPr>
          <a:lstStyle/>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）可能发生事故的危险源</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）事故的类型</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）影响范围</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）事故后果</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）可能产生的次生、衍生事故</a:t>
            </a:r>
            <a:endParaRPr lang="zh-CN" altLang="en-US" dirty="0">
              <a:latin typeface="微软雅黑" panose="020B0503020204020204" pitchFamily="34" charset="-122"/>
              <a:ea typeface="微软雅黑" panose="020B0503020204020204" pitchFamily="34" charset="-122"/>
            </a:endParaRPr>
          </a:p>
        </p:txBody>
      </p:sp>
      <p:sp>
        <p:nvSpPr>
          <p:cNvPr id="115" name="矩形 114"/>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Side 1"/>
          <p:cNvSpPr/>
          <p:nvPr/>
        </p:nvSpPr>
        <p:spPr bwMode="auto">
          <a:xfrm rot="16200000">
            <a:off x="8571488" y="4077535"/>
            <a:ext cx="705943" cy="70956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rgbClr val="00B0F0">
              <a:alpha val="60000"/>
            </a:srgbClr>
          </a:solidFill>
          <a:ln>
            <a:noFill/>
          </a:ln>
        </p:spPr>
        <p:txBody>
          <a:bodyPr vert="horz" wrap="square" lIns="91440" tIns="45721" rIns="91440" bIns="45721" numCol="1" anchor="t" anchorCtr="0" compatLnSpc="1"/>
          <a:lstStyle/>
          <a:p>
            <a:endParaRPr lang="en-US" sz="1000" dirty="0"/>
          </a:p>
        </p:txBody>
      </p:sp>
      <p:sp>
        <p:nvSpPr>
          <p:cNvPr id="153" name="Side 2"/>
          <p:cNvSpPr/>
          <p:nvPr/>
        </p:nvSpPr>
        <p:spPr bwMode="auto">
          <a:xfrm rot="5400000">
            <a:off x="8571720" y="3749173"/>
            <a:ext cx="705943" cy="711016"/>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rgbClr val="00B0F0">
              <a:alpha val="60000"/>
            </a:srgbClr>
          </a:solidFill>
          <a:ln>
            <a:noFill/>
          </a:ln>
        </p:spPr>
        <p:txBody>
          <a:bodyPr vert="horz" wrap="square" lIns="91440" tIns="45721" rIns="91440" bIns="45721" numCol="1" anchor="t" anchorCtr="0" compatLnSpc="1"/>
          <a:lstStyle/>
          <a:p>
            <a:endParaRPr lang="en-US" sz="1000" dirty="0"/>
          </a:p>
        </p:txBody>
      </p:sp>
      <p:sp>
        <p:nvSpPr>
          <p:cNvPr id="120" name="Line 1"/>
          <p:cNvSpPr/>
          <p:nvPr/>
        </p:nvSpPr>
        <p:spPr bwMode="auto">
          <a:xfrm>
            <a:off x="8317101" y="4093765"/>
            <a:ext cx="944398" cy="34934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rgbClr val="00B0F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23" name="Oval 1"/>
          <p:cNvSpPr>
            <a:spLocks noChangeArrowheads="1"/>
          </p:cNvSpPr>
          <p:nvPr/>
        </p:nvSpPr>
        <p:spPr bwMode="auto">
          <a:xfrm>
            <a:off x="8944042" y="4123485"/>
            <a:ext cx="287741" cy="2906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24" name="TextBox 144"/>
          <p:cNvSpPr txBox="1"/>
          <p:nvPr/>
        </p:nvSpPr>
        <p:spPr>
          <a:xfrm>
            <a:off x="8988355" y="4181067"/>
            <a:ext cx="287258" cy="200055"/>
          </a:xfrm>
          <a:prstGeom prst="rect">
            <a:avLst/>
          </a:prstGeom>
          <a:noFill/>
        </p:spPr>
        <p:txBody>
          <a:bodyPr wrap="none" rtlCol="0">
            <a:spAutoFit/>
          </a:bodyPr>
          <a:lstStyle/>
          <a:p>
            <a:r>
              <a:rPr lang="en-US" sz="700" b="1" dirty="0">
                <a:solidFill>
                  <a:schemeClr val="accent4"/>
                </a:solidFill>
              </a:rPr>
              <a:t>04</a:t>
            </a:r>
            <a:endParaRPr lang="en-US" sz="700" b="1" dirty="0">
              <a:solidFill>
                <a:schemeClr val="accent4"/>
              </a:solidFill>
            </a:endParaRPr>
          </a:p>
        </p:txBody>
      </p:sp>
      <p:sp>
        <p:nvSpPr>
          <p:cNvPr id="151" name="Side 1"/>
          <p:cNvSpPr/>
          <p:nvPr/>
        </p:nvSpPr>
        <p:spPr bwMode="auto">
          <a:xfrm rot="16200000">
            <a:off x="6290272" y="4122854"/>
            <a:ext cx="705943" cy="70956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lumMod val="40000"/>
              <a:lumOff val="60000"/>
              <a:alpha val="60000"/>
            </a:schemeClr>
          </a:solidFill>
          <a:ln>
            <a:noFill/>
          </a:ln>
        </p:spPr>
        <p:txBody>
          <a:bodyPr vert="horz" wrap="square" lIns="91440" tIns="45721" rIns="91440" bIns="45721" numCol="1" anchor="t" anchorCtr="0" compatLnSpc="1"/>
          <a:lstStyle/>
          <a:p>
            <a:endParaRPr lang="en-US" sz="1000" dirty="0"/>
          </a:p>
        </p:txBody>
      </p:sp>
      <p:sp>
        <p:nvSpPr>
          <p:cNvPr id="149" name="Side 2"/>
          <p:cNvSpPr/>
          <p:nvPr/>
        </p:nvSpPr>
        <p:spPr bwMode="auto">
          <a:xfrm rot="5400000">
            <a:off x="6290505" y="3794492"/>
            <a:ext cx="705943" cy="711016"/>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lumMod val="40000"/>
              <a:lumOff val="60000"/>
              <a:alpha val="60000"/>
            </a:schemeClr>
          </a:solidFill>
          <a:ln>
            <a:noFill/>
          </a:ln>
        </p:spPr>
        <p:txBody>
          <a:bodyPr vert="horz" wrap="square" lIns="91440" tIns="45721" rIns="91440" bIns="45721" numCol="1" anchor="t" anchorCtr="0" compatLnSpc="1"/>
          <a:lstStyle/>
          <a:p>
            <a:endParaRPr lang="en-US" sz="1000"/>
          </a:p>
        </p:txBody>
      </p:sp>
      <p:sp>
        <p:nvSpPr>
          <p:cNvPr id="125" name="Line 1"/>
          <p:cNvSpPr/>
          <p:nvPr/>
        </p:nvSpPr>
        <p:spPr bwMode="auto">
          <a:xfrm>
            <a:off x="6035886" y="4139084"/>
            <a:ext cx="944398" cy="34934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lumMod val="60000"/>
              <a:lumOff val="40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28" name="Oval 1"/>
          <p:cNvSpPr>
            <a:spLocks noChangeArrowheads="1"/>
          </p:cNvSpPr>
          <p:nvPr/>
        </p:nvSpPr>
        <p:spPr bwMode="auto">
          <a:xfrm>
            <a:off x="6662827" y="4168804"/>
            <a:ext cx="287741" cy="2906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29" name="TextBox 153"/>
          <p:cNvSpPr txBox="1"/>
          <p:nvPr/>
        </p:nvSpPr>
        <p:spPr>
          <a:xfrm>
            <a:off x="6707140" y="4226386"/>
            <a:ext cx="287258" cy="200055"/>
          </a:xfrm>
          <a:prstGeom prst="rect">
            <a:avLst/>
          </a:prstGeom>
          <a:noFill/>
        </p:spPr>
        <p:txBody>
          <a:bodyPr wrap="none" rtlCol="0">
            <a:spAutoFit/>
          </a:bodyPr>
          <a:lstStyle/>
          <a:p>
            <a:r>
              <a:rPr lang="en-US" sz="700" b="1" dirty="0">
                <a:solidFill>
                  <a:schemeClr val="accent3"/>
                </a:solidFill>
              </a:rPr>
              <a:t>03</a:t>
            </a:r>
            <a:endParaRPr lang="en-US" sz="700" b="1" dirty="0">
              <a:solidFill>
                <a:schemeClr val="accent3"/>
              </a:solidFill>
            </a:endParaRPr>
          </a:p>
        </p:txBody>
      </p:sp>
      <p:sp>
        <p:nvSpPr>
          <p:cNvPr id="147" name="Side 1"/>
          <p:cNvSpPr/>
          <p:nvPr/>
        </p:nvSpPr>
        <p:spPr bwMode="auto">
          <a:xfrm rot="16200000">
            <a:off x="3374595" y="4088329"/>
            <a:ext cx="705943" cy="70956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rgbClr val="D1377D">
              <a:alpha val="60000"/>
            </a:srgbClr>
          </a:solidFill>
          <a:ln>
            <a:noFill/>
          </a:ln>
        </p:spPr>
        <p:txBody>
          <a:bodyPr vert="horz" wrap="square" lIns="91440" tIns="45721" rIns="91440" bIns="45721" numCol="1" anchor="t" anchorCtr="0" compatLnSpc="1"/>
          <a:lstStyle/>
          <a:p>
            <a:endParaRPr lang="en-US" sz="1000"/>
          </a:p>
        </p:txBody>
      </p:sp>
      <p:sp>
        <p:nvSpPr>
          <p:cNvPr id="145" name="Side 2"/>
          <p:cNvSpPr/>
          <p:nvPr/>
        </p:nvSpPr>
        <p:spPr bwMode="auto">
          <a:xfrm rot="5400000">
            <a:off x="3374827" y="3759967"/>
            <a:ext cx="705943" cy="711016"/>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rgbClr val="D1377D">
              <a:alpha val="60000"/>
            </a:srgbClr>
          </a:solidFill>
          <a:ln>
            <a:noFill/>
          </a:ln>
        </p:spPr>
        <p:txBody>
          <a:bodyPr vert="horz" wrap="square" lIns="91440" tIns="45721" rIns="91440" bIns="45721" numCol="1" anchor="t" anchorCtr="0" compatLnSpc="1"/>
          <a:lstStyle/>
          <a:p>
            <a:endParaRPr lang="en-US" sz="1000"/>
          </a:p>
        </p:txBody>
      </p:sp>
      <p:sp>
        <p:nvSpPr>
          <p:cNvPr id="130" name="Line 1"/>
          <p:cNvSpPr/>
          <p:nvPr/>
        </p:nvSpPr>
        <p:spPr bwMode="auto">
          <a:xfrm>
            <a:off x="3120208" y="4104559"/>
            <a:ext cx="944398" cy="34934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rgbClr val="D1377D"/>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33" name="Oval 1"/>
          <p:cNvSpPr>
            <a:spLocks noChangeArrowheads="1"/>
          </p:cNvSpPr>
          <p:nvPr/>
        </p:nvSpPr>
        <p:spPr bwMode="auto">
          <a:xfrm>
            <a:off x="3747149" y="4134279"/>
            <a:ext cx="287741" cy="2906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34" name="TextBox 162"/>
          <p:cNvSpPr txBox="1"/>
          <p:nvPr/>
        </p:nvSpPr>
        <p:spPr>
          <a:xfrm>
            <a:off x="3791462" y="4191861"/>
            <a:ext cx="287258" cy="200055"/>
          </a:xfrm>
          <a:prstGeom prst="rect">
            <a:avLst/>
          </a:prstGeom>
          <a:noFill/>
        </p:spPr>
        <p:txBody>
          <a:bodyPr wrap="none" rtlCol="0">
            <a:spAutoFit/>
          </a:bodyPr>
          <a:lstStyle/>
          <a:p>
            <a:r>
              <a:rPr lang="en-US" sz="700" b="1" dirty="0">
                <a:solidFill>
                  <a:schemeClr val="accent2"/>
                </a:solidFill>
              </a:rPr>
              <a:t>02</a:t>
            </a:r>
            <a:endParaRPr lang="en-US" sz="700" b="1" dirty="0">
              <a:solidFill>
                <a:schemeClr val="accent2"/>
              </a:solidFill>
            </a:endParaRPr>
          </a:p>
        </p:txBody>
      </p:sp>
      <p:sp>
        <p:nvSpPr>
          <p:cNvPr id="143" name="Side 1"/>
          <p:cNvSpPr/>
          <p:nvPr/>
        </p:nvSpPr>
        <p:spPr bwMode="auto">
          <a:xfrm rot="16200000">
            <a:off x="1098358" y="4091954"/>
            <a:ext cx="705943" cy="70956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41" name="Side 2"/>
          <p:cNvSpPr/>
          <p:nvPr/>
        </p:nvSpPr>
        <p:spPr bwMode="auto">
          <a:xfrm rot="5400000">
            <a:off x="1098590" y="3763592"/>
            <a:ext cx="705943" cy="711016"/>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35" name="Line 1"/>
          <p:cNvSpPr/>
          <p:nvPr/>
        </p:nvSpPr>
        <p:spPr bwMode="auto">
          <a:xfrm>
            <a:off x="843971" y="4108184"/>
            <a:ext cx="944398" cy="34934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38" name="Oval 1"/>
          <p:cNvSpPr>
            <a:spLocks noChangeArrowheads="1"/>
          </p:cNvSpPr>
          <p:nvPr/>
        </p:nvSpPr>
        <p:spPr bwMode="auto">
          <a:xfrm>
            <a:off x="1470912" y="4137904"/>
            <a:ext cx="287741" cy="2906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39" name="TextBox 171"/>
          <p:cNvSpPr txBox="1"/>
          <p:nvPr/>
        </p:nvSpPr>
        <p:spPr>
          <a:xfrm>
            <a:off x="1515225" y="4195486"/>
            <a:ext cx="287258" cy="200055"/>
          </a:xfrm>
          <a:prstGeom prst="rect">
            <a:avLst/>
          </a:prstGeom>
          <a:noFill/>
        </p:spPr>
        <p:txBody>
          <a:bodyPr wrap="none" rtlCol="0">
            <a:spAutoFit/>
          </a:bodyPr>
          <a:lstStyle/>
          <a:p>
            <a:r>
              <a:rPr lang="en-US" sz="700" b="1" dirty="0">
                <a:solidFill>
                  <a:schemeClr val="accent1"/>
                </a:solidFill>
              </a:rPr>
              <a:t>01</a:t>
            </a:r>
            <a:endParaRPr lang="en-US" sz="700" b="1" dirty="0">
              <a:solidFill>
                <a:schemeClr val="accent1"/>
              </a:solidFill>
            </a:endParaRPr>
          </a:p>
        </p:txBody>
      </p:sp>
      <p:sp>
        <p:nvSpPr>
          <p:cNvPr id="3" name="矩形 2"/>
          <p:cNvSpPr/>
          <p:nvPr/>
        </p:nvSpPr>
        <p:spPr>
          <a:xfrm>
            <a:off x="1853600" y="4119100"/>
            <a:ext cx="1107996"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资料收集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4205582" y="3964961"/>
            <a:ext cx="1580986" cy="757130"/>
          </a:xfrm>
          <a:prstGeom prst="rect">
            <a:avLst/>
          </a:prstGeom>
        </p:spPr>
        <p:txBody>
          <a:bodyPr wrap="square">
            <a:spAutoFit/>
          </a:bodyPr>
          <a:lstStyle/>
          <a:p>
            <a:pPr algn="just">
              <a:lnSpc>
                <a:spcPct val="12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危险危害因素辨识与分析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7024597" y="4115475"/>
            <a:ext cx="1107996"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风险分级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818693" y="2027408"/>
            <a:ext cx="4481589" cy="830997"/>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危险辨识与风险评价的程序主要包括以下几个</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步骤</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9448373" y="3768993"/>
            <a:ext cx="1641083" cy="1089529"/>
          </a:xfrm>
          <a:prstGeom prst="rect">
            <a:avLst/>
          </a:prstGeom>
        </p:spPr>
        <p:txBody>
          <a:bodyPr wrap="square">
            <a:spAutoFit/>
          </a:bodyPr>
          <a:lstStyle/>
          <a:p>
            <a:pPr algn="just">
              <a:lnSpc>
                <a:spcPct val="12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提出降低或控制风险的安全对策措施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nvSpPr>
        <p:spPr>
          <a:xfrm>
            <a:off x="711200" y="1296669"/>
            <a:ext cx="10769600" cy="4411513"/>
          </a:xfrm>
          <a:custGeom>
            <a:avLst/>
            <a:gdLst>
              <a:gd name="connsiteX0" fmla="*/ 0 w 10769600"/>
              <a:gd name="connsiteY0" fmla="*/ 0 h 4411513"/>
              <a:gd name="connsiteX1" fmla="*/ 1057682 w 10769600"/>
              <a:gd name="connsiteY1" fmla="*/ 0 h 4411513"/>
              <a:gd name="connsiteX2" fmla="*/ 1057682 w 10769600"/>
              <a:gd name="connsiteY2" fmla="*/ 30748 h 4411513"/>
              <a:gd name="connsiteX3" fmla="*/ 30748 w 10769600"/>
              <a:gd name="connsiteY3" fmla="*/ 30748 h 4411513"/>
              <a:gd name="connsiteX4" fmla="*/ 30748 w 10769600"/>
              <a:gd name="connsiteY4" fmla="*/ 4380765 h 4411513"/>
              <a:gd name="connsiteX5" fmla="*/ 10738852 w 10769600"/>
              <a:gd name="connsiteY5" fmla="*/ 4380765 h 4411513"/>
              <a:gd name="connsiteX6" fmla="*/ 10738852 w 10769600"/>
              <a:gd name="connsiteY6" fmla="*/ 30748 h 4411513"/>
              <a:gd name="connsiteX7" fmla="*/ 3860800 w 10769600"/>
              <a:gd name="connsiteY7" fmla="*/ 30748 h 4411513"/>
              <a:gd name="connsiteX8" fmla="*/ 3860800 w 10769600"/>
              <a:gd name="connsiteY8" fmla="*/ 0 h 4411513"/>
              <a:gd name="connsiteX9" fmla="*/ 10769600 w 10769600"/>
              <a:gd name="connsiteY9" fmla="*/ 0 h 4411513"/>
              <a:gd name="connsiteX10" fmla="*/ 10769600 w 10769600"/>
              <a:gd name="connsiteY10" fmla="*/ 4411513 h 4411513"/>
              <a:gd name="connsiteX11" fmla="*/ 0 w 10769600"/>
              <a:gd name="connsiteY11" fmla="*/ 4411513 h 441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9600" h="4411513">
                <a:moveTo>
                  <a:pt x="0" y="0"/>
                </a:moveTo>
                <a:lnTo>
                  <a:pt x="1057682" y="0"/>
                </a:lnTo>
                <a:lnTo>
                  <a:pt x="1057682" y="30748"/>
                </a:lnTo>
                <a:lnTo>
                  <a:pt x="30748" y="30748"/>
                </a:lnTo>
                <a:lnTo>
                  <a:pt x="30748" y="4380765"/>
                </a:lnTo>
                <a:lnTo>
                  <a:pt x="10738852" y="4380765"/>
                </a:lnTo>
                <a:lnTo>
                  <a:pt x="10738852" y="30748"/>
                </a:lnTo>
                <a:lnTo>
                  <a:pt x="3860800" y="30748"/>
                </a:lnTo>
                <a:lnTo>
                  <a:pt x="3860800" y="0"/>
                </a:lnTo>
                <a:lnTo>
                  <a:pt x="10769600" y="0"/>
                </a:lnTo>
                <a:lnTo>
                  <a:pt x="10769600" y="4411513"/>
                </a:lnTo>
                <a:lnTo>
                  <a:pt x="0" y="441151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1768882" y="747823"/>
            <a:ext cx="1097690" cy="1097691"/>
            <a:chOff x="3845536" y="1830658"/>
            <a:chExt cx="1990017" cy="1990017"/>
          </a:xfrm>
        </p:grpSpPr>
        <p:sp>
          <p:nvSpPr>
            <p:cNvPr id="5" name="圆角矩形 4"/>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280590" y="2265712"/>
              <a:ext cx="1119909" cy="1119909"/>
            </a:xfrm>
            <a:prstGeom prst="roundRect">
              <a:avLst>
                <a:gd name="adj" fmla="val 0"/>
              </a:avLst>
            </a:prstGeom>
            <a:solidFill>
              <a:srgbClr val="0070C0"/>
            </a:solidFill>
            <a:ln>
              <a:noFill/>
            </a:ln>
            <a:effectLst>
              <a:innerShdw dist="1270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238256" y="2183333"/>
            <a:ext cx="9715487" cy="2862322"/>
          </a:xfrm>
          <a:prstGeom prst="rect">
            <a:avLst/>
          </a:prstGeom>
        </p:spPr>
        <p:txBody>
          <a:bodyPr wrap="square">
            <a:spAutoFit/>
          </a:bodyPr>
          <a:lstStyle/>
          <a:p>
            <a:pPr algn="just">
              <a:lnSpc>
                <a:spcPct val="150000"/>
              </a:lnSpc>
              <a:spcBef>
                <a:spcPct val="0"/>
              </a:spcBef>
            </a:pPr>
            <a:r>
              <a:rPr lang="zh-CN" altLang="en-US" sz="2000" dirty="0" smtClean="0">
                <a:latin typeface="微软雅黑" panose="020B0503020204020204" pitchFamily="34" charset="-122"/>
                <a:ea typeface="微软雅黑" panose="020B0503020204020204" pitchFamily="34" charset="-122"/>
              </a:rPr>
              <a:t>应急管理是在应对突发事件的过程中，为了预防和减少突发事件的发生，控制、减轻和消除突发事件引起的危害，基于对突发事件的原因、过程及后果进行分析，有效集成社会各方面的资源，对突发是事件进行有效预防、准备、响应和恢复的过程。</a:t>
            </a:r>
            <a:endParaRPr lang="en-US" altLang="zh-CN" sz="2000" dirty="0" smtClean="0">
              <a:latin typeface="微软雅黑" panose="020B0503020204020204" pitchFamily="34" charset="-122"/>
              <a:ea typeface="微软雅黑" panose="020B0503020204020204" pitchFamily="34" charset="-122"/>
            </a:endParaRPr>
          </a:p>
          <a:p>
            <a:pPr algn="just">
              <a:lnSpc>
                <a:spcPct val="150000"/>
              </a:lnSpc>
              <a:spcBef>
                <a:spcPct val="0"/>
              </a:spcBef>
            </a:pPr>
            <a:endParaRPr lang="zh-CN" altLang="en-US" sz="2000" dirty="0" smtClean="0">
              <a:latin typeface="微软雅黑" panose="020B0503020204020204" pitchFamily="34" charset="-122"/>
              <a:ea typeface="微软雅黑" panose="020B0503020204020204" pitchFamily="34" charset="-122"/>
            </a:endParaRPr>
          </a:p>
          <a:p>
            <a:pPr algn="just">
              <a:lnSpc>
                <a:spcPct val="150000"/>
              </a:lnSpc>
            </a:pPr>
            <a:r>
              <a:rPr lang="zh-CN" altLang="en-US" sz="2000" dirty="0" smtClean="0">
                <a:latin typeface="微软雅黑" panose="020B0503020204020204" pitchFamily="34" charset="-122"/>
                <a:ea typeface="微软雅黑" panose="020B0503020204020204" pitchFamily="34" charset="-122"/>
              </a:rPr>
              <a:t>我们今天在此举行应急管理专题培训，其目的就是为了提高我们预防和减少突发事件的发生，控制、减轻和消除突发事件引起的危害的管理水平。</a:t>
            </a:r>
            <a:endParaRPr lang="en-US" altLang="zh-CN" sz="20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3383434" y="747823"/>
            <a:ext cx="1097690" cy="1097691"/>
            <a:chOff x="3845536" y="1830658"/>
            <a:chExt cx="1990017" cy="1990017"/>
          </a:xfrm>
        </p:grpSpPr>
        <p:sp>
          <p:nvSpPr>
            <p:cNvPr id="11" name="圆角矩形 10"/>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280590" y="2265712"/>
              <a:ext cx="1119909" cy="1119909"/>
            </a:xfrm>
            <a:prstGeom prst="roundRect">
              <a:avLst>
                <a:gd name="adj" fmla="val 0"/>
              </a:avLst>
            </a:prstGeom>
            <a:solidFill>
              <a:srgbClr val="D1377D"/>
            </a:solidFill>
            <a:ln>
              <a:noFill/>
            </a:ln>
            <a:effectLst>
              <a:innerShdw dist="1270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2089626" y="1100260"/>
            <a:ext cx="492443" cy="461665"/>
          </a:xfrm>
          <a:prstGeom prst="rect">
            <a:avLst/>
          </a:prstGeom>
        </p:spPr>
        <p:txBody>
          <a:bodyPr wrap="none">
            <a:spAutoFit/>
          </a:bodyPr>
          <a:lstStyle/>
          <a:p>
            <a:r>
              <a:rPr lang="zh-CN" altLang="zh-CN" sz="2400" b="1" dirty="0">
                <a:solidFill>
                  <a:schemeClr val="bg1"/>
                </a:solidFill>
                <a:latin typeface="微软雅黑" panose="020B0503020204020204" pitchFamily="34" charset="-122"/>
                <a:ea typeface="微软雅黑" panose="020B0503020204020204" pitchFamily="34" charset="-122"/>
              </a:rPr>
              <a:t>前</a:t>
            </a:r>
            <a:endParaRPr lang="zh-CN" altLang="en-US" sz="2400" dirty="0"/>
          </a:p>
        </p:txBody>
      </p:sp>
      <p:sp>
        <p:nvSpPr>
          <p:cNvPr id="3" name="矩形 2"/>
          <p:cNvSpPr/>
          <p:nvPr/>
        </p:nvSpPr>
        <p:spPr>
          <a:xfrm>
            <a:off x="3704178" y="1065835"/>
            <a:ext cx="492443" cy="461665"/>
          </a:xfrm>
          <a:prstGeom prst="rect">
            <a:avLst/>
          </a:prstGeom>
        </p:spPr>
        <p:txBody>
          <a:bodyPr wrap="none">
            <a:spAutoFit/>
          </a:bodyPr>
          <a:lstStyle/>
          <a:p>
            <a:r>
              <a:rPr lang="zh-CN" altLang="zh-CN" sz="2400" b="1" dirty="0">
                <a:solidFill>
                  <a:schemeClr val="bg1"/>
                </a:solidFill>
                <a:latin typeface="微软雅黑" panose="020B0503020204020204" pitchFamily="34" charset="-122"/>
                <a:ea typeface="微软雅黑" panose="020B0503020204020204" pitchFamily="34" charset="-122"/>
              </a:rPr>
              <a:t>言</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11313" y="2338837"/>
            <a:ext cx="8896350"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危险辨识过程中，应坚持“横向到边，纵向到底，不留死角”的原则，对存在的危险、危害因素进行辨识与分析。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08947" y="3890913"/>
            <a:ext cx="910025" cy="910025"/>
            <a:chOff x="2646157" y="1103874"/>
            <a:chExt cx="910025" cy="910025"/>
          </a:xfrm>
        </p:grpSpPr>
        <p:grpSp>
          <p:nvGrpSpPr>
            <p:cNvPr id="10" name="组合 9"/>
            <p:cNvGrpSpPr/>
            <p:nvPr/>
          </p:nvGrpSpPr>
          <p:grpSpPr>
            <a:xfrm>
              <a:off x="2646157" y="1103874"/>
              <a:ext cx="910025" cy="910025"/>
              <a:chOff x="1236675" y="2423160"/>
              <a:chExt cx="1950720" cy="1950720"/>
            </a:xfrm>
          </p:grpSpPr>
          <p:sp>
            <p:nvSpPr>
              <p:cNvPr id="12" name="椭圆 1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792045" y="1249762"/>
              <a:ext cx="618249" cy="618249"/>
            </a:xfrm>
            <a:prstGeom prst="ellipse">
              <a:avLst/>
            </a:prstGeom>
            <a:solidFill>
              <a:schemeClr val="accent5">
                <a:lumMod val="75000"/>
              </a:schemeClr>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656712" y="3890913"/>
            <a:ext cx="910025" cy="910025"/>
            <a:chOff x="2646157" y="1103874"/>
            <a:chExt cx="910025" cy="910025"/>
          </a:xfrm>
        </p:grpSpPr>
        <p:grpSp>
          <p:nvGrpSpPr>
            <p:cNvPr id="15" name="组合 14"/>
            <p:cNvGrpSpPr/>
            <p:nvPr/>
          </p:nvGrpSpPr>
          <p:grpSpPr>
            <a:xfrm>
              <a:off x="2646157" y="1103874"/>
              <a:ext cx="910025" cy="910025"/>
              <a:chOff x="1236675" y="2423160"/>
              <a:chExt cx="1950720" cy="1950720"/>
            </a:xfrm>
          </p:grpSpPr>
          <p:sp>
            <p:nvSpPr>
              <p:cNvPr id="17" name="椭圆 1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2792045" y="1249762"/>
              <a:ext cx="618249" cy="618249"/>
            </a:xfrm>
            <a:prstGeom prst="ellipse">
              <a:avLst/>
            </a:prstGeom>
            <a:solidFill>
              <a:srgbClr val="D1377D"/>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604477" y="3890913"/>
            <a:ext cx="910025" cy="910025"/>
            <a:chOff x="2646157" y="1103874"/>
            <a:chExt cx="910025" cy="910025"/>
          </a:xfrm>
        </p:grpSpPr>
        <p:grpSp>
          <p:nvGrpSpPr>
            <p:cNvPr id="20" name="组合 19"/>
            <p:cNvGrpSpPr/>
            <p:nvPr/>
          </p:nvGrpSpPr>
          <p:grpSpPr>
            <a:xfrm>
              <a:off x="2646157" y="1103874"/>
              <a:ext cx="910025" cy="910025"/>
              <a:chOff x="1236675" y="2423160"/>
              <a:chExt cx="1950720" cy="1950720"/>
            </a:xfrm>
          </p:grpSpPr>
          <p:sp>
            <p:nvSpPr>
              <p:cNvPr id="22" name="椭圆 2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2792045" y="1249762"/>
              <a:ext cx="618249" cy="618249"/>
            </a:xfrm>
            <a:prstGeom prst="ellipse">
              <a:avLst/>
            </a:prstGeom>
            <a:solidFill>
              <a:schemeClr val="accent2">
                <a:lumMod val="60000"/>
                <a:lumOff val="40000"/>
              </a:schemeClr>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552242" y="3890913"/>
            <a:ext cx="910025" cy="910025"/>
            <a:chOff x="2646157" y="1103874"/>
            <a:chExt cx="910025" cy="910025"/>
          </a:xfrm>
        </p:grpSpPr>
        <p:grpSp>
          <p:nvGrpSpPr>
            <p:cNvPr id="25" name="组合 24"/>
            <p:cNvGrpSpPr/>
            <p:nvPr/>
          </p:nvGrpSpPr>
          <p:grpSpPr>
            <a:xfrm>
              <a:off x="2646157" y="1103874"/>
              <a:ext cx="910025" cy="910025"/>
              <a:chOff x="1236675" y="2423160"/>
              <a:chExt cx="1950720" cy="1950720"/>
            </a:xfrm>
          </p:grpSpPr>
          <p:sp>
            <p:nvSpPr>
              <p:cNvPr id="27" name="椭圆 2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2792045" y="1249762"/>
              <a:ext cx="618249" cy="618249"/>
            </a:xfrm>
            <a:prstGeom prst="ellipse">
              <a:avLst/>
            </a:prstGeom>
            <a:solidFill>
              <a:srgbClr val="00B0F0"/>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947513" y="4140634"/>
            <a:ext cx="43542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3894009" y="4156412"/>
            <a:ext cx="43542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1" name="文本框 30"/>
          <p:cNvSpPr txBox="1"/>
          <p:nvPr/>
        </p:nvSpPr>
        <p:spPr>
          <a:xfrm>
            <a:off x="5841774" y="4140634"/>
            <a:ext cx="43542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2" name="文本框 31"/>
          <p:cNvSpPr txBox="1"/>
          <p:nvPr/>
        </p:nvSpPr>
        <p:spPr>
          <a:xfrm>
            <a:off x="7789539" y="4141068"/>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grpSp>
        <p:nvGrpSpPr>
          <p:cNvPr id="33" name="组合 32"/>
          <p:cNvGrpSpPr/>
          <p:nvPr/>
        </p:nvGrpSpPr>
        <p:grpSpPr>
          <a:xfrm>
            <a:off x="9500008" y="3890913"/>
            <a:ext cx="910025" cy="910025"/>
            <a:chOff x="2646157" y="1103874"/>
            <a:chExt cx="910025" cy="910025"/>
          </a:xfrm>
        </p:grpSpPr>
        <p:grpSp>
          <p:nvGrpSpPr>
            <p:cNvPr id="34" name="组合 33"/>
            <p:cNvGrpSpPr/>
            <p:nvPr/>
          </p:nvGrpSpPr>
          <p:grpSpPr>
            <a:xfrm>
              <a:off x="2646157" y="1103874"/>
              <a:ext cx="910025" cy="910025"/>
              <a:chOff x="1236675" y="2423160"/>
              <a:chExt cx="1950720" cy="1950720"/>
            </a:xfrm>
          </p:grpSpPr>
          <p:sp>
            <p:nvSpPr>
              <p:cNvPr id="36" name="椭圆 35"/>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2792045" y="1249762"/>
              <a:ext cx="618249" cy="618249"/>
            </a:xfrm>
            <a:prstGeom prst="ellipse">
              <a:avLst/>
            </a:prstGeom>
            <a:solidFill>
              <a:schemeClr val="bg1">
                <a:lumMod val="65000"/>
              </a:schemeClr>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9744710" y="4145870"/>
            <a:ext cx="435429" cy="400110"/>
          </a:xfrm>
          <a:prstGeom prst="rect">
            <a:avLst/>
          </a:prstGeom>
          <a:noFill/>
        </p:spPr>
        <p:txBody>
          <a:bodyPr wrap="square" rtlCol="0">
            <a:spAutoFit/>
          </a:bodyPr>
          <a:lstStyle/>
          <a:p>
            <a:pPr algn="ctr"/>
            <a:r>
              <a:rPr lang="en-US" altLang="zh-CN" sz="2000" dirty="0" smtClean="0">
                <a:solidFill>
                  <a:schemeClr val="bg1"/>
                </a:solidFill>
                <a:latin typeface="Arial" panose="020B0604020202020204" pitchFamily="34" charset="0"/>
                <a:cs typeface="Arial" panose="020B0604020202020204" pitchFamily="34" charset="0"/>
              </a:rPr>
              <a:t>5</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9" name="矩形 38"/>
          <p:cNvSpPr/>
          <p:nvPr/>
        </p:nvSpPr>
        <p:spPr>
          <a:xfrm>
            <a:off x="1263712" y="5070499"/>
            <a:ext cx="1800493"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厂址及环境条件</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3326893" y="5070499"/>
            <a:ext cx="1569660"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厂区平面布局</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5274658" y="5077947"/>
            <a:ext cx="1569660"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建（构）筑物</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7217234" y="5077947"/>
            <a:ext cx="1569660"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生产工艺过程</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9062177" y="5070499"/>
            <a:ext cx="1800493"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生产设备、装置</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4812992" y="1507835"/>
            <a:ext cx="2492991" cy="461665"/>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危险辨识的主要内容</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34226" y="1549871"/>
            <a:ext cx="1723549" cy="461665"/>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危险辨识方法</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670050" y="2031753"/>
            <a:ext cx="8851900" cy="1338828"/>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危险是指材料、物品、系统、工艺工程、设施或场所对人、财产或环境具有产生伤害的潜能。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危险</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辨识就是找出可能引发事故导致不良后果的材料、系统、生产过程或场所的特征。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1485406" y="3838620"/>
            <a:ext cx="2309215" cy="230358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772447" y="3838620"/>
            <a:ext cx="2309215" cy="230358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59488" y="3838620"/>
            <a:ext cx="2309215" cy="230358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346528" y="3838620"/>
            <a:ext cx="2309215" cy="230358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50013" y="4000412"/>
            <a:ext cx="1980000" cy="1980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850471" y="4200870"/>
            <a:ext cx="1579084" cy="1579084"/>
          </a:xfrm>
          <a:prstGeom prst="ellipse">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937054" y="4000412"/>
            <a:ext cx="1980000" cy="1980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137512" y="4200870"/>
            <a:ext cx="1579084" cy="1579084"/>
          </a:xfrm>
          <a:prstGeom prst="ellipse">
            <a:avLst/>
          </a:prstGeom>
          <a:solidFill>
            <a:srgbClr val="D1377D"/>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24095" y="4000412"/>
            <a:ext cx="1980000" cy="1980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424553" y="4200870"/>
            <a:ext cx="1579084" cy="1579084"/>
          </a:xfrm>
          <a:prstGeom prst="ellipse">
            <a:avLst/>
          </a:prstGeom>
          <a:solidFill>
            <a:schemeClr val="accent2">
              <a:lumMod val="60000"/>
              <a:lumOff val="40000"/>
            </a:schemeClr>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8511135" y="4000412"/>
            <a:ext cx="1980000" cy="1980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711593" y="4200870"/>
            <a:ext cx="1579084" cy="1579084"/>
          </a:xfrm>
          <a:prstGeom prst="ellipse">
            <a:avLst/>
          </a:prstGeom>
          <a:solidFill>
            <a:srgbClr val="00B0F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038926" y="4667246"/>
            <a:ext cx="1202176"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材料性质分析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4273784" y="4667246"/>
            <a:ext cx="1328713"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生产工艺和条件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6490244" y="4667245"/>
            <a:ext cx="1414080"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相互作用矩阵分析法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8866558" y="4528745"/>
            <a:ext cx="1302632" cy="923330"/>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利用安全评价和分析方法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65707"/>
            <a:ext cx="600997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、常用危险评价方法比较表</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aphicFrame>
        <p:nvGraphicFramePr>
          <p:cNvPr id="8" name="Group 4"/>
          <p:cNvGraphicFramePr>
            <a:graphicFrameLocks noGrp="1"/>
          </p:cNvGraphicFramePr>
          <p:nvPr/>
        </p:nvGraphicFramePr>
        <p:xfrm>
          <a:off x="812799" y="1203963"/>
          <a:ext cx="10756900" cy="5578476"/>
        </p:xfrm>
        <a:graphic>
          <a:graphicData uri="http://schemas.openxmlformats.org/drawingml/2006/table">
            <a:tbl>
              <a:tblPr/>
              <a:tblGrid>
                <a:gridCol w="1308101"/>
                <a:gridCol w="1167726"/>
                <a:gridCol w="1148008"/>
                <a:gridCol w="2088547"/>
                <a:gridCol w="1829700"/>
                <a:gridCol w="1511577"/>
                <a:gridCol w="1703241"/>
              </a:tblGrid>
              <a:tr h="639763">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评价方法</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评价目标</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方法特点</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适用范围</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应用条件</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优缺点</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463675">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类比法</a:t>
                      </a:r>
                      <a:endParaRPr kumimoji="0" lang="zh-CN" altLang="zh-CN" sz="2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危害程度分级、危险性分级</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利用类比作业场所检测、统计数据分级和事故统计分析资料类推</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职业安全卫生评价作业条件、岗位危险性评价</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类比作业场所具有可比性</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简便易行、专业检测量大、费用高</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738313">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安全检查表</a:t>
                      </a:r>
                      <a:endParaRPr kumimoji="0" lang="zh-CN" altLang="zh-CN" sz="2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危险有害因素分析安全等级</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定性定量</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按事先编制的有标准要求的检查表逐项检查按规定赋分标准赋分评定安全等级</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各类系统的设计、验收、运行、管理、事故调查</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有事先编制的各类检查表有赋分、评级标准</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简便、易于掌握、编制检查表难度及工作量大</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736725">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预先危险性分析</a:t>
                      </a:r>
                      <a:r>
                        <a:rPr kumimoji="0" lang="en-US" altLang="zh-CN" sz="1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(PHA)</a:t>
                      </a:r>
                      <a:endParaRPr kumimoji="0" lang="zh-CN" altLang="en-US" sz="2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危险有害因素分析危险性等级</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讨论分析系统存在的危险、有害因素、触发条件、事故类型，评定危险性等级</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各类系统设计，施工、生产、维修前的概略分析和评价</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分析评价人员熟悉系统，有丰富的知识和实践经验</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简便易行，受分析评价人员主观因素影响</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Group 3"/>
          <p:cNvGraphicFramePr>
            <a:graphicFrameLocks noGrp="1"/>
          </p:cNvGraphicFramePr>
          <p:nvPr/>
        </p:nvGraphicFramePr>
        <p:xfrm>
          <a:off x="658813" y="1214438"/>
          <a:ext cx="10801349" cy="5440363"/>
        </p:xfrm>
        <a:graphic>
          <a:graphicData uri="http://schemas.openxmlformats.org/drawingml/2006/table">
            <a:tbl>
              <a:tblPr/>
              <a:tblGrid>
                <a:gridCol w="1233487"/>
                <a:gridCol w="1257300"/>
                <a:gridCol w="1030961"/>
                <a:gridCol w="2128921"/>
                <a:gridCol w="1869006"/>
                <a:gridCol w="1543617"/>
                <a:gridCol w="1738057"/>
              </a:tblGrid>
              <a:tr h="592681">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评价方法</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评价目标</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方法特点</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适用范围</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应用条件</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优缺点</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15894">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故障类型和影响分析</a:t>
                      </a:r>
                      <a:r>
                        <a:rPr kumimoji="0" lang="en-US" altLang="zh-CN" sz="1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(FMEA)</a:t>
                      </a:r>
                      <a:endParaRPr kumimoji="0" lang="zh-CN" altLang="en-US" sz="2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故障</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事故</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原因影响程度等级</a:t>
                      </a:r>
                      <a:endPar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列表、分析系统</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单元、元件</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故障类型、故障原因、故障影响评定影响程序等级</a:t>
                      </a:r>
                      <a:endPar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机械电气系统、局部工艺过程，事故分析</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同上有根据分析要求编制的表格</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较复杂、详尽受分析评价人员主观因素影响</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15894">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故障类型和影响危险性分析</a:t>
                      </a:r>
                      <a:r>
                        <a:rPr kumimoji="0" lang="en-US" altLang="zh-CN" sz="1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(FMECA)</a:t>
                      </a:r>
                      <a:endParaRPr kumimoji="0" lang="zh-CN" altLang="en-US" sz="2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故障原因故障等级危险指数</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定性定量</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同上。在</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FMEA</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基础上，由元素故障概率，系统重大故障概率计算系统危险性指数</a:t>
                      </a:r>
                      <a:endPar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机械电气系统、局部工艺过程、事故分析</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同</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FMEA</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有元素故障率、系统重大故障</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事故</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概率数据</a:t>
                      </a:r>
                      <a:endPar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较</a:t>
                      </a:r>
                      <a:r>
                        <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FMEA</a:t>
                      </a:r>
                      <a:r>
                        <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复杂、精确</a:t>
                      </a:r>
                      <a:endPar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15894">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事件树</a:t>
                      </a:r>
                      <a:r>
                        <a:rPr kumimoji="0" lang="en-US" altLang="zh-CN" sz="1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ETA)</a:t>
                      </a:r>
                      <a:endParaRPr kumimoji="0" lang="zh-CN" altLang="en-US" sz="28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事故原因触发条件事故概率</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定性定量</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归纳法，由初始事件判断系统事故原因及条件内各事件概率计算系统事故概率</a:t>
                      </a:r>
                      <a:endParaRPr kumimoji="0" lang="zh-CN" alt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各类局部工艺过程、生产设备、装置事故分析</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熟悉系统、元素间的因果关系、有各事件发生概率数据</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简便、易行，受分析评价人员主观因素影响</a:t>
                      </a:r>
                      <a:endParaRPr kumimoji="0" lang="zh-CN"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8" name="矩形 7"/>
          <p:cNvSpPr/>
          <p:nvPr/>
        </p:nvSpPr>
        <p:spPr>
          <a:xfrm>
            <a:off x="371475" y="165707"/>
            <a:ext cx="600997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、常用危险评价方法比较表</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Group 3"/>
          <p:cNvGraphicFramePr>
            <a:graphicFrameLocks noGrp="1"/>
          </p:cNvGraphicFramePr>
          <p:nvPr/>
        </p:nvGraphicFramePr>
        <p:xfrm>
          <a:off x="658814" y="1219200"/>
          <a:ext cx="10801349" cy="5503775"/>
        </p:xfrm>
        <a:graphic>
          <a:graphicData uri="http://schemas.openxmlformats.org/drawingml/2006/table">
            <a:tbl>
              <a:tblPr/>
              <a:tblGrid>
                <a:gridCol w="1173800"/>
                <a:gridCol w="1173799"/>
                <a:gridCol w="1173800"/>
                <a:gridCol w="2130376"/>
                <a:gridCol w="1867319"/>
                <a:gridCol w="1542481"/>
                <a:gridCol w="1739774"/>
              </a:tblGrid>
              <a:tr h="402722">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评价方法</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评价目标</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方法特点</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适用范围</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应用条件</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优缺点</a:t>
                      </a:r>
                      <a:endParaRPr kumimoji="0" lang="zh-CN" altLang="zh-CN" sz="18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280566">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4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作业条件危险性评价</a:t>
                      </a:r>
                      <a:endParaRPr kumimoji="0" lang="zh-CN" altLang="zh-CN" sz="2800" b="0"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危险性等级</a:t>
                      </a: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定性半定量</a:t>
                      </a: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按规定对系统的事故发生可能性、人员暴露状况、危险程序赋分，计算后评定危险性等级</a:t>
                      </a:r>
                      <a:endParaRPr kumimoji="0" lang="zh-CN" altLang="zh-CN"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各类生产作业条件</a:t>
                      </a:r>
                      <a:endParaRPr kumimoji="0" lang="zh-CN" altLang="zh-CN"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赋分人员熟悉系统，对安全生产有丰富知识和实践经验</a:t>
                      </a:r>
                      <a:endParaRPr kumimoji="0" lang="zh-CN" altLang="zh-CN"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简便、实用，受分析评价人员主观因素影响</a:t>
                      </a:r>
                      <a:endParaRPr kumimoji="0" lang="zh-CN" altLang="zh-CN"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120700">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4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道化学公司法</a:t>
                      </a:r>
                      <a:r>
                        <a:rPr kumimoji="0" lang="en-US" altLang="zh-CN" sz="14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(DOW)</a:t>
                      </a:r>
                      <a:endParaRPr kumimoji="0" lang="zh-CN" altLang="en-US" sz="2800" b="0"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火灾爆炸危险性等级事故损失</a:t>
                      </a: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定量</a:t>
                      </a: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根据物质、工艺危险性计算火灾爆炸指数，判定采取措施前后的系统整体危险性，由影响范围、单元破坏系数计算系统整体经济、停产损失</a:t>
                      </a: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生产、贮存、处理燃爆、化学活泼性、有毒物质的工艺过程及其他有关工艺系统</a:t>
                      </a: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熟练掌握方法、熟悉系统、有丰富知识和良好的判断能力，须有各类企业装置经济损失目标值</a:t>
                      </a: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大量使用图表、简捷明了、参数取位宽、因人而异，只能对系统整体宏观评价</a:t>
                      </a: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69713">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4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帝国化学公司蒙德法</a:t>
                      </a:r>
                      <a:r>
                        <a:rPr kumimoji="0" lang="en-US" altLang="zh-CN" sz="14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(MOND)</a:t>
                      </a:r>
                      <a:endParaRPr kumimoji="0" lang="zh-CN" altLang="en-US" sz="2800" b="0"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火灾、爆炸、毒性及系统整体危险性等级</a:t>
                      </a: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定量</a:t>
                      </a:r>
                      <a:endParaRPr kumimoji="0" lang="zh-CN" altLang="zh-CN"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由物质、工艺、毒性、布置危险计算采取措施前后的火灾、爆炸、毒性和整体危险性指数，评定各类危险性等级</a:t>
                      </a:r>
                      <a:endParaRPr kumimoji="0" lang="zh-CN" altLang="zh-CN"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生产、贮存、处理燃爆、化学活泼性、有毒物质的工艺过程及其他有关工艺系统</a:t>
                      </a:r>
                      <a:endParaRPr kumimoji="0" lang="zh-CN" altLang="zh-CN"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熟练掌握方法、熟悉系统、有丰富知识和良好的判断能力</a:t>
                      </a: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大量使用图表、简捷明了、参数取位宽、因人而异，只能对系统整体宏观评价</a:t>
                      </a: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8" name="矩形 7"/>
          <p:cNvSpPr/>
          <p:nvPr/>
        </p:nvSpPr>
        <p:spPr>
          <a:xfrm>
            <a:off x="371475" y="165707"/>
            <a:ext cx="600997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、常用危险评价方法比较表</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Group 2"/>
          <p:cNvGraphicFramePr>
            <a:graphicFrameLocks noGrp="1"/>
          </p:cNvGraphicFramePr>
          <p:nvPr/>
        </p:nvGraphicFramePr>
        <p:xfrm>
          <a:off x="658813" y="1238251"/>
          <a:ext cx="10801350" cy="5457497"/>
        </p:xfrm>
        <a:graphic>
          <a:graphicData uri="http://schemas.openxmlformats.org/drawingml/2006/table">
            <a:tbl>
              <a:tblPr/>
              <a:tblGrid>
                <a:gridCol w="1173041"/>
                <a:gridCol w="1174993"/>
                <a:gridCol w="1173042"/>
                <a:gridCol w="2129431"/>
                <a:gridCol w="1869840"/>
                <a:gridCol w="1543887"/>
                <a:gridCol w="1737116"/>
              </a:tblGrid>
              <a:tr h="386848">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评价方法</a:t>
                      </a:r>
                      <a:endPar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评价目标</a:t>
                      </a:r>
                      <a:endPar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方法特点</a:t>
                      </a:r>
                      <a:endPar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适用范围</a:t>
                      </a:r>
                      <a:endPar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应用条件</a:t>
                      </a:r>
                      <a:endPar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优缺点</a:t>
                      </a:r>
                      <a:endParaRPr kumimoji="0" lang="zh-CN" altLang="zh-CN" sz="1600" b="1" i="0" u="none" strike="noStrike" cap="none" normalizeH="0" baseline="0" dirty="0" smtClean="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492126">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日本劳动</a:t>
                      </a:r>
                      <a:endPar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省六阶段</a:t>
                      </a:r>
                      <a:endPar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法</a:t>
                      </a:r>
                      <a:endParaRPr kumimoji="0" lang="zh-CN" altLang="zh-CN" sz="3200" b="0"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危险性等级</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定性定量</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检查表法定性评价，基准局法定量评价，采取措施，用类比资料复评、</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级危险性装置用</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ETA</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FTA</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等方法再评价</a:t>
                      </a:r>
                      <a:endParaRPr kumimoji="0" lang="zh-CN" altLang="en-US"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化工厂和有关装置</a:t>
                      </a:r>
                      <a:endParaRPr kumimoji="0" lang="zh-CN" altLang="zh-CN" sz="2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熟悉系统、掌握有关方法、具有相关知识和经验有类比资料</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综合应用几种办法反复评价，准确性</a:t>
                      </a:r>
                      <a:endPar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高、工作量大</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102931">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单元危险</a:t>
                      </a:r>
                      <a:endPar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性快速排</a:t>
                      </a:r>
                      <a:endPar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序法</a:t>
                      </a:r>
                      <a:endParaRPr kumimoji="0" lang="zh-CN" altLang="zh-CN" sz="3200" b="0"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危险性等级</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定量</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由物质、毒性系数、工艺危险性系数计算火灾爆炸指数和毒性指标，评定单元危险性等级</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同</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DOW</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法的适用范围</a:t>
                      </a:r>
                      <a:endParaRPr kumimoji="0" lang="zh-CN" altLang="en-US"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熟悉系统、掌握有关方法、具有相关知识和经验</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是</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DOW</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法的简化方法。简捷方便、易于推广</a:t>
                      </a:r>
                      <a:endParaRPr kumimoji="0" lang="zh-CN" altLang="en-US"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347387">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危险性与</a:t>
                      </a:r>
                      <a:endPar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可操作性</a:t>
                      </a:r>
                      <a:endPar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研究</a:t>
                      </a:r>
                      <a:endParaRPr kumimoji="0" lang="zh-CN" altLang="zh-CN" sz="3200" b="0"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偏离及其原因、后果、对系统的影响</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2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通过讨论，分析系统可能出现的偏离、偏离原因、偏离后果及对整个系统的影响</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化工系统、热力、水力系统的安全分桥</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分析评价人熟悉系统、有丰富的知议和实践经验</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简便、易行，受分析评价人员主观因素影响</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061857">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模糊综合</a:t>
                      </a:r>
                      <a:endPar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评价</a:t>
                      </a:r>
                      <a:endParaRPr kumimoji="0" lang="zh-CN" altLang="zh-CN" sz="3200" b="0" i="0" u="none" strike="noStrike" cap="none" normalizeH="0" baseline="0" dirty="0" smtClean="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安全等级</a:t>
                      </a:r>
                      <a:endParaRPr kumimoji="0" lang="zh-CN" altLang="zh-CN" sz="2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半定量</a:t>
                      </a:r>
                      <a:endParaRPr kumimoji="0" lang="zh-CN" altLang="zh-CN" sz="2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利用模糊矩阵运算的科学方法，对于多个子系统和多因素进行综合评价</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各类生产作业条件</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赋分人员熟悉系统，对安全生产有丰富知识和实践经验</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简便、实用，受分析评价人员主观因素影响</a:t>
                      </a:r>
                      <a:endParaRPr kumimoji="0" lang="zh-CN" altLang="zh-CN" sz="2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7" name="矩形 6"/>
          <p:cNvSpPr/>
          <p:nvPr/>
        </p:nvSpPr>
        <p:spPr>
          <a:xfrm>
            <a:off x="371475" y="165707"/>
            <a:ext cx="600997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、常用危险评价方法比较表</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71475" y="178428"/>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、重大危险源的辨识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1165515" y="1579313"/>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844275" y="1579313"/>
            <a:ext cx="9285688" cy="1024188"/>
          </a:xfrm>
          <a:prstGeom prst="roundRect">
            <a:avLst>
              <a:gd name="adj" fmla="val 9714"/>
            </a:avLst>
          </a:prstGeom>
          <a:solidFill>
            <a:srgbClr val="0070C0"/>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 name="矩形 2"/>
          <p:cNvSpPr/>
          <p:nvPr/>
        </p:nvSpPr>
        <p:spPr>
          <a:xfrm>
            <a:off x="2387600" y="1906741"/>
            <a:ext cx="6096000" cy="369332"/>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储存易燃液体、可燃气体、有毒物质的储罐区或</a:t>
            </a:r>
            <a:r>
              <a:rPr lang="zh-CN" altLang="en-US" dirty="0" smtClean="0">
                <a:solidFill>
                  <a:schemeClr val="bg1"/>
                </a:solidFill>
                <a:latin typeface="微软雅黑" panose="020B0503020204020204" pitchFamily="34" charset="-122"/>
                <a:ea typeface="微软雅黑" panose="020B0503020204020204" pitchFamily="34" charset="-122"/>
              </a:rPr>
              <a:t>单个罐</a:t>
            </a:r>
            <a:r>
              <a:rPr lang="zh-CN" altLang="en-US"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1165515" y="2930929"/>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844275" y="2930929"/>
            <a:ext cx="9285688" cy="1024188"/>
          </a:xfrm>
          <a:prstGeom prst="roundRect">
            <a:avLst>
              <a:gd name="adj" fmla="val 9714"/>
            </a:avLst>
          </a:prstGeom>
          <a:solidFill>
            <a:srgbClr val="D1377D"/>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2" name="矩形 11"/>
          <p:cNvSpPr/>
          <p:nvPr/>
        </p:nvSpPr>
        <p:spPr>
          <a:xfrm>
            <a:off x="2387600" y="3119857"/>
            <a:ext cx="8267700"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储存民用爆破器材、烟花剂、烟花爆竹、易燃液体、可燃气体和有毒物质的库区或单个库房。</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1165515" y="4282545"/>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844275" y="4282545"/>
            <a:ext cx="9285688" cy="1024188"/>
          </a:xfrm>
          <a:prstGeom prst="roundRect">
            <a:avLst>
              <a:gd name="adj" fmla="val 9714"/>
            </a:avLst>
          </a:prstGeom>
          <a:solidFill>
            <a:schemeClr val="accent2">
              <a:lumMod val="60000"/>
              <a:lumOff val="40000"/>
            </a:schemeClr>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6" name="矩形 15"/>
          <p:cNvSpPr/>
          <p:nvPr/>
        </p:nvSpPr>
        <p:spPr>
          <a:xfrm>
            <a:off x="2387600" y="4405910"/>
            <a:ext cx="8267700" cy="777457"/>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生产、使用民用爆破器材、烟花剂、烟花爆竹、易燃液体、可燃气体和有毒物质的设施或场所。</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1165515" y="5634161"/>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844275" y="5634161"/>
            <a:ext cx="9285688" cy="1024188"/>
          </a:xfrm>
          <a:prstGeom prst="roundRect">
            <a:avLst>
              <a:gd name="adj" fmla="val 9714"/>
            </a:avLst>
          </a:prstGeom>
          <a:solidFill>
            <a:srgbClr val="00B0F0"/>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9" name="矩形 18"/>
          <p:cNvSpPr/>
          <p:nvPr/>
        </p:nvSpPr>
        <p:spPr>
          <a:xfrm>
            <a:off x="2387600" y="5757526"/>
            <a:ext cx="8267700" cy="777457"/>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输送有毒、可燃、易爆气体和液体的长输管道，中压以上的公用管道，输送可燃、有毒等流体介质的工业管道。</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310875" y="1799019"/>
            <a:ext cx="5334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1</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1310875" y="3141414"/>
            <a:ext cx="5334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文本框 21"/>
          <p:cNvSpPr txBox="1"/>
          <p:nvPr/>
        </p:nvSpPr>
        <p:spPr>
          <a:xfrm>
            <a:off x="1310875" y="4502250"/>
            <a:ext cx="5334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3</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文本框 22"/>
          <p:cNvSpPr txBox="1"/>
          <p:nvPr/>
        </p:nvSpPr>
        <p:spPr>
          <a:xfrm>
            <a:off x="1310875" y="5853866"/>
            <a:ext cx="5334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4</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65515" y="1579313"/>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844275" y="1579313"/>
            <a:ext cx="9285688" cy="1024188"/>
          </a:xfrm>
          <a:prstGeom prst="roundRect">
            <a:avLst>
              <a:gd name="adj" fmla="val 9714"/>
            </a:avLst>
          </a:prstGeom>
          <a:solidFill>
            <a:srgbClr val="0070C0"/>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0" name="椭圆 9"/>
          <p:cNvSpPr/>
          <p:nvPr/>
        </p:nvSpPr>
        <p:spPr>
          <a:xfrm>
            <a:off x="1165515" y="2930929"/>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844275" y="2930929"/>
            <a:ext cx="9285688" cy="1024188"/>
          </a:xfrm>
          <a:prstGeom prst="roundRect">
            <a:avLst>
              <a:gd name="adj" fmla="val 9714"/>
            </a:avLst>
          </a:prstGeom>
          <a:solidFill>
            <a:srgbClr val="D1377D"/>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4" name="椭圆 13"/>
          <p:cNvSpPr/>
          <p:nvPr/>
        </p:nvSpPr>
        <p:spPr>
          <a:xfrm>
            <a:off x="1165515" y="4282545"/>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844275" y="4282545"/>
            <a:ext cx="9285688" cy="1024188"/>
          </a:xfrm>
          <a:prstGeom prst="roundRect">
            <a:avLst>
              <a:gd name="adj" fmla="val 9714"/>
            </a:avLst>
          </a:prstGeom>
          <a:solidFill>
            <a:schemeClr val="accent2">
              <a:lumMod val="60000"/>
              <a:lumOff val="40000"/>
            </a:schemeClr>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7" name="椭圆 16"/>
          <p:cNvSpPr/>
          <p:nvPr/>
        </p:nvSpPr>
        <p:spPr>
          <a:xfrm>
            <a:off x="1165515" y="5634161"/>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844275" y="5634161"/>
            <a:ext cx="9285688" cy="1024188"/>
          </a:xfrm>
          <a:prstGeom prst="roundRect">
            <a:avLst>
              <a:gd name="adj" fmla="val 9714"/>
            </a:avLst>
          </a:prstGeom>
          <a:solidFill>
            <a:srgbClr val="00B0F0"/>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310875" y="1799019"/>
            <a:ext cx="5334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5</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1310875" y="3141414"/>
            <a:ext cx="5334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6</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文本框 21"/>
          <p:cNvSpPr txBox="1"/>
          <p:nvPr/>
        </p:nvSpPr>
        <p:spPr>
          <a:xfrm>
            <a:off x="1310875" y="4502250"/>
            <a:ext cx="5334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7</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文本框 22"/>
          <p:cNvSpPr txBox="1"/>
          <p:nvPr/>
        </p:nvSpPr>
        <p:spPr>
          <a:xfrm>
            <a:off x="1310875" y="5853866"/>
            <a:ext cx="5334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8</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矩形 5"/>
          <p:cNvSpPr/>
          <p:nvPr/>
        </p:nvSpPr>
        <p:spPr>
          <a:xfrm>
            <a:off x="2387600" y="1906740"/>
            <a:ext cx="2492990" cy="369332"/>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蒸汽锅炉、热水锅炉。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387600" y="3258357"/>
            <a:ext cx="6743700"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易燃介质和介质毒性程度为中度以上的压力容器或压力容器群。</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2387600" y="4405908"/>
            <a:ext cx="8216900" cy="812530"/>
          </a:xfrm>
          <a:prstGeom prst="rect">
            <a:avLst/>
          </a:prstGeom>
        </p:spPr>
        <p:txBody>
          <a:bodyPr wrap="square">
            <a:spAutoFit/>
          </a:bodyPr>
          <a:lstStyle/>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高瓦斯、煤与瓦斯突出、有煤尘爆炸危险、水文地质条件复杂、煤层自然发火期小于6</a:t>
            </a:r>
            <a:r>
              <a:rPr lang="zh-CN" altLang="en-US" dirty="0">
                <a:solidFill>
                  <a:schemeClr val="bg1"/>
                </a:solidFill>
                <a:latin typeface="微软雅黑" panose="020B0503020204020204" pitchFamily="34" charset="-122"/>
                <a:ea typeface="微软雅黑" panose="020B0503020204020204" pitchFamily="34" charset="-122"/>
              </a:rPr>
              <a:t>个月、煤层冲击倾向为中等以上的井工开采煤矿矿井。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387600" y="5739988"/>
            <a:ext cx="8216900" cy="812530"/>
          </a:xfrm>
          <a:prstGeom prst="rect">
            <a:avLst/>
          </a:prstGeom>
        </p:spPr>
        <p:txBody>
          <a:bodyPr wrap="square">
            <a:spAutoFit/>
          </a:bodyPr>
          <a:lstStyle/>
          <a:p>
            <a:pPr algn="just">
              <a:lnSpc>
                <a:spcPct val="130000"/>
              </a:lnSpc>
            </a:pPr>
            <a:r>
              <a:rPr lang="en-US" altLang="zh-CN" dirty="0" err="1">
                <a:solidFill>
                  <a:schemeClr val="bg1"/>
                </a:solidFill>
                <a:latin typeface="微软雅黑" panose="020B0503020204020204" pitchFamily="34" charset="-122"/>
                <a:ea typeface="微软雅黑" panose="020B0503020204020204" pitchFamily="34" charset="-122"/>
              </a:rPr>
              <a:t>瓦斯、水文地质条件复杂、有自燃发火危险、有冲击地压危险的金属非金属地下矿井</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371475" y="178428"/>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、重大危险源的辨识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65515" y="2061913"/>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844275" y="2061913"/>
            <a:ext cx="9285688" cy="1024188"/>
          </a:xfrm>
          <a:prstGeom prst="roundRect">
            <a:avLst>
              <a:gd name="adj" fmla="val 9714"/>
            </a:avLst>
          </a:prstGeom>
          <a:solidFill>
            <a:srgbClr val="0070C0"/>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0" name="椭圆 9"/>
          <p:cNvSpPr/>
          <p:nvPr/>
        </p:nvSpPr>
        <p:spPr>
          <a:xfrm>
            <a:off x="1165515" y="3413529"/>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844275" y="3413529"/>
            <a:ext cx="9285688" cy="1024188"/>
          </a:xfrm>
          <a:prstGeom prst="roundRect">
            <a:avLst>
              <a:gd name="adj" fmla="val 9714"/>
            </a:avLst>
          </a:prstGeom>
          <a:solidFill>
            <a:srgbClr val="D1377D"/>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4" name="椭圆 13"/>
          <p:cNvSpPr/>
          <p:nvPr/>
        </p:nvSpPr>
        <p:spPr>
          <a:xfrm>
            <a:off x="1165515" y="4765145"/>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844275" y="4765145"/>
            <a:ext cx="9285688" cy="1024188"/>
          </a:xfrm>
          <a:prstGeom prst="roundRect">
            <a:avLst>
              <a:gd name="adj" fmla="val 9714"/>
            </a:avLst>
          </a:prstGeom>
          <a:solidFill>
            <a:schemeClr val="accent2">
              <a:lumMod val="60000"/>
              <a:lumOff val="40000"/>
            </a:schemeClr>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85261" y="2289937"/>
            <a:ext cx="784625"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9</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1234853" y="3624014"/>
            <a:ext cx="685443"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10</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文本框 21"/>
          <p:cNvSpPr txBox="1"/>
          <p:nvPr/>
        </p:nvSpPr>
        <p:spPr>
          <a:xfrm>
            <a:off x="1117490" y="4984849"/>
            <a:ext cx="878828"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11</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矩形 2"/>
          <p:cNvSpPr/>
          <p:nvPr/>
        </p:nvSpPr>
        <p:spPr>
          <a:xfrm>
            <a:off x="2387600" y="2347790"/>
            <a:ext cx="7525797" cy="452432"/>
          </a:xfrm>
          <a:prstGeom prst="rect">
            <a:avLst/>
          </a:prstGeom>
        </p:spPr>
        <p:txBody>
          <a:bodyPr wrap="square">
            <a:spAutoFit/>
          </a:bodyPr>
          <a:lstStyle/>
          <a:p>
            <a:pPr algn="just">
              <a:lnSpc>
                <a:spcPct val="130000"/>
              </a:lnSpc>
            </a:pPr>
            <a:r>
              <a:rPr lang="en-US" altLang="zh-CN" dirty="0" err="1">
                <a:solidFill>
                  <a:schemeClr val="bg1"/>
                </a:solidFill>
                <a:latin typeface="微软雅黑" panose="020B0503020204020204" pitchFamily="34" charset="-122"/>
                <a:ea typeface="微软雅黑" panose="020B0503020204020204" pitchFamily="34" charset="-122"/>
              </a:rPr>
              <a:t>尾矿库</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全</a:t>
            </a:r>
            <a:r>
              <a:rPr lang="zh-CN" altLang="en-US" dirty="0">
                <a:solidFill>
                  <a:schemeClr val="bg1"/>
                </a:solidFill>
                <a:latin typeface="微软雅黑" panose="020B0503020204020204" pitchFamily="34" charset="-122"/>
                <a:ea typeface="微软雅黑" panose="020B0503020204020204" pitchFamily="34" charset="-122"/>
              </a:rPr>
              <a:t>库容大于</a:t>
            </a:r>
            <a:r>
              <a:rPr lang="en-US" altLang="zh-CN" dirty="0">
                <a:solidFill>
                  <a:schemeClr val="bg1"/>
                </a:solidFill>
                <a:latin typeface="微软雅黑" panose="020B0503020204020204" pitchFamily="34" charset="-122"/>
                <a:ea typeface="微软雅黑" panose="020B0503020204020204" pitchFamily="34" charset="-122"/>
              </a:rPr>
              <a:t>100</a:t>
            </a:r>
            <a:r>
              <a:rPr lang="zh-CN" altLang="en-US" dirty="0">
                <a:solidFill>
                  <a:schemeClr val="bg1"/>
                </a:solidFill>
                <a:latin typeface="微软雅黑" panose="020B0503020204020204" pitchFamily="34" charset="-122"/>
                <a:ea typeface="微软雅黑" panose="020B0503020204020204" pitchFamily="34" charset="-122"/>
              </a:rPr>
              <a:t>万立方米或者坝高大于</a:t>
            </a:r>
            <a:r>
              <a:rPr lang="en-US" altLang="zh-CN" dirty="0">
                <a:solidFill>
                  <a:schemeClr val="bg1"/>
                </a:solidFill>
                <a:latin typeface="微软雅黑" panose="020B0503020204020204" pitchFamily="34" charset="-122"/>
                <a:ea typeface="微软雅黑" panose="020B0503020204020204" pitchFamily="34" charset="-122"/>
              </a:rPr>
              <a:t>30</a:t>
            </a:r>
            <a:r>
              <a:rPr lang="zh-CN" altLang="en-US" dirty="0">
                <a:solidFill>
                  <a:schemeClr val="bg1"/>
                </a:solidFill>
                <a:latin typeface="微软雅黑" panose="020B0503020204020204" pitchFamily="34" charset="-122"/>
                <a:ea typeface="微软雅黑" panose="020B0503020204020204" pitchFamily="34" charset="-122"/>
              </a:rPr>
              <a:t>米的尾矿库。</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387600" y="3519358"/>
            <a:ext cx="8216900" cy="812530"/>
          </a:xfrm>
          <a:prstGeom prst="rect">
            <a:avLst/>
          </a:prstGeom>
        </p:spPr>
        <p:txBody>
          <a:bodyPr wrap="square">
            <a:spAutoFit/>
          </a:bodyPr>
          <a:lstStyle/>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各类棉花收购站、加工厂、仓库、露天堆场、转运站一级棉纺企业堆放棉花的场所，储存年周转量大于3</a:t>
            </a:r>
            <a:r>
              <a:rPr lang="zh-CN" altLang="en-US" dirty="0">
                <a:solidFill>
                  <a:schemeClr val="bg1"/>
                </a:solidFill>
                <a:latin typeface="微软雅黑" panose="020B0503020204020204" pitchFamily="34" charset="-122"/>
                <a:ea typeface="微软雅黑" panose="020B0503020204020204" pitchFamily="34" charset="-122"/>
              </a:rPr>
              <a:t>万吨的库区或库。</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387600" y="5051021"/>
            <a:ext cx="877163" cy="452432"/>
          </a:xfrm>
          <a:prstGeom prst="rect">
            <a:avLst/>
          </a:prstGeom>
        </p:spPr>
        <p:txBody>
          <a:bodyPr wrap="square">
            <a:spAutoFit/>
          </a:bodyPr>
          <a:lstStyle/>
          <a:p>
            <a:pPr algn="just">
              <a:lnSpc>
                <a:spcPct val="130000"/>
              </a:lnSpc>
            </a:pPr>
            <a:r>
              <a:rPr lang="en-US" altLang="zh-CN" dirty="0" err="1">
                <a:solidFill>
                  <a:schemeClr val="bg1"/>
                </a:solidFill>
                <a:latin typeface="微软雅黑" panose="020B0503020204020204" pitchFamily="34" charset="-122"/>
                <a:ea typeface="微软雅黑" panose="020B0503020204020204" pitchFamily="34" charset="-122"/>
              </a:rPr>
              <a:t>其他</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71475" y="178428"/>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、重大危险源的辨识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74"/>
          <p:cNvGrpSpPr/>
          <p:nvPr/>
        </p:nvGrpSpPr>
        <p:grpSpPr>
          <a:xfrm>
            <a:off x="4098137" y="2806564"/>
            <a:ext cx="1087666" cy="2613908"/>
            <a:chOff x="950878" y="2463176"/>
            <a:chExt cx="651901" cy="1566664"/>
          </a:xfrm>
        </p:grpSpPr>
        <p:grpSp>
          <p:nvGrpSpPr>
            <p:cNvPr id="51" name="Group 102"/>
            <p:cNvGrpSpPr/>
            <p:nvPr/>
          </p:nvGrpSpPr>
          <p:grpSpPr>
            <a:xfrm rot="16200000">
              <a:off x="527955" y="2955015"/>
              <a:ext cx="1566664" cy="582985"/>
              <a:chOff x="3431024" y="2158899"/>
              <a:chExt cx="2284460" cy="850091"/>
            </a:xfrm>
          </p:grpSpPr>
          <p:sp>
            <p:nvSpPr>
              <p:cNvPr id="55" name="Freeform 9"/>
              <p:cNvSpPr/>
              <p:nvPr/>
            </p:nvSpPr>
            <p:spPr bwMode="auto">
              <a:xfrm>
                <a:off x="3431024" y="2158899"/>
                <a:ext cx="2284460" cy="772353"/>
              </a:xfrm>
              <a:custGeom>
                <a:avLst/>
                <a:gdLst>
                  <a:gd name="T0" fmla="*/ 1114 w 1114"/>
                  <a:gd name="T1" fmla="*/ 231 h 376"/>
                  <a:gd name="T2" fmla="*/ 557 w 1114"/>
                  <a:gd name="T3" fmla="*/ 0 h 376"/>
                  <a:gd name="T4" fmla="*/ 0 w 1114"/>
                  <a:gd name="T5" fmla="*/ 231 h 376"/>
                  <a:gd name="T6" fmla="*/ 0 w 1114"/>
                  <a:gd name="T7" fmla="*/ 231 h 376"/>
                  <a:gd name="T8" fmla="*/ 130 w 1114"/>
                  <a:gd name="T9" fmla="*/ 361 h 376"/>
                  <a:gd name="T10" fmla="*/ 459 w 1114"/>
                  <a:gd name="T11" fmla="*/ 202 h 376"/>
                  <a:gd name="T12" fmla="*/ 855 w 1114"/>
                  <a:gd name="T13" fmla="*/ 297 h 376"/>
                  <a:gd name="T14" fmla="*/ 968 w 1114"/>
                  <a:gd name="T15" fmla="*/ 376 h 376"/>
                  <a:gd name="T16" fmla="*/ 1114 w 1114"/>
                  <a:gd name="T17" fmla="*/ 2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376">
                    <a:moveTo>
                      <a:pt x="1114" y="231"/>
                    </a:moveTo>
                    <a:cubicBezTo>
                      <a:pt x="965" y="82"/>
                      <a:pt x="767" y="0"/>
                      <a:pt x="557" y="0"/>
                    </a:cubicBezTo>
                    <a:cubicBezTo>
                      <a:pt x="346" y="0"/>
                      <a:pt x="148" y="82"/>
                      <a:pt x="0" y="231"/>
                    </a:cubicBezTo>
                    <a:cubicBezTo>
                      <a:pt x="0" y="231"/>
                      <a:pt x="0" y="231"/>
                      <a:pt x="0" y="231"/>
                    </a:cubicBezTo>
                    <a:cubicBezTo>
                      <a:pt x="130" y="361"/>
                      <a:pt x="130" y="361"/>
                      <a:pt x="130" y="361"/>
                    </a:cubicBezTo>
                    <a:cubicBezTo>
                      <a:pt x="212" y="263"/>
                      <a:pt x="329" y="206"/>
                      <a:pt x="459" y="202"/>
                    </a:cubicBezTo>
                    <a:cubicBezTo>
                      <a:pt x="590" y="197"/>
                      <a:pt x="739" y="235"/>
                      <a:pt x="855" y="297"/>
                    </a:cubicBezTo>
                    <a:cubicBezTo>
                      <a:pt x="896" y="319"/>
                      <a:pt x="933" y="346"/>
                      <a:pt x="968" y="376"/>
                    </a:cubicBezTo>
                    <a:cubicBezTo>
                      <a:pt x="1114" y="231"/>
                      <a:pt x="1114" y="231"/>
                      <a:pt x="1114" y="231"/>
                    </a:cubicBezTo>
                    <a:close/>
                  </a:path>
                </a:pathLst>
              </a:custGeom>
              <a:solidFill>
                <a:schemeClr val="accent2"/>
              </a:solidFill>
              <a:ln>
                <a:noFill/>
              </a:ln>
            </p:spPr>
            <p:txBody>
              <a:bodyPr vert="horz" wrap="square" lIns="121920" tIns="60960" rIns="121920" bIns="60960" numCol="1" anchor="t" anchorCtr="0" compatLnSpc="1"/>
              <a:lstStyle/>
              <a:p>
                <a:endParaRPr lang="en-ID" sz="1100"/>
              </a:p>
            </p:txBody>
          </p:sp>
          <p:sp>
            <p:nvSpPr>
              <p:cNvPr id="56" name="Freeform 10"/>
              <p:cNvSpPr/>
              <p:nvPr/>
            </p:nvSpPr>
            <p:spPr bwMode="auto">
              <a:xfrm>
                <a:off x="3525061" y="2293058"/>
                <a:ext cx="2096387" cy="715932"/>
              </a:xfrm>
              <a:custGeom>
                <a:avLst/>
                <a:gdLst>
                  <a:gd name="T0" fmla="*/ 511 w 1022"/>
                  <a:gd name="T1" fmla="*/ 195 h 349"/>
                  <a:gd name="T2" fmla="*/ 884 w 1022"/>
                  <a:gd name="T3" fmla="*/ 349 h 349"/>
                  <a:gd name="T4" fmla="*/ 1022 w 1022"/>
                  <a:gd name="T5" fmla="*/ 211 h 349"/>
                  <a:gd name="T6" fmla="*/ 511 w 1022"/>
                  <a:gd name="T7" fmla="*/ 0 h 349"/>
                  <a:gd name="T8" fmla="*/ 0 w 1022"/>
                  <a:gd name="T9" fmla="*/ 211 h 349"/>
                  <a:gd name="T10" fmla="*/ 138 w 1022"/>
                  <a:gd name="T11" fmla="*/ 349 h 349"/>
                  <a:gd name="T12" fmla="*/ 511 w 1022"/>
                  <a:gd name="T13" fmla="*/ 195 h 349"/>
                </a:gdLst>
                <a:ahLst/>
                <a:cxnLst>
                  <a:cxn ang="0">
                    <a:pos x="T0" y="T1"/>
                  </a:cxn>
                  <a:cxn ang="0">
                    <a:pos x="T2" y="T3"/>
                  </a:cxn>
                  <a:cxn ang="0">
                    <a:pos x="T4" y="T5"/>
                  </a:cxn>
                  <a:cxn ang="0">
                    <a:pos x="T6" y="T7"/>
                  </a:cxn>
                  <a:cxn ang="0">
                    <a:pos x="T8" y="T9"/>
                  </a:cxn>
                  <a:cxn ang="0">
                    <a:pos x="T10" y="T11"/>
                  </a:cxn>
                  <a:cxn ang="0">
                    <a:pos x="T12" y="T13"/>
                  </a:cxn>
                </a:cxnLst>
                <a:rect l="0" t="0" r="r" b="b"/>
                <a:pathLst>
                  <a:path w="1022" h="349">
                    <a:moveTo>
                      <a:pt x="511" y="195"/>
                    </a:moveTo>
                    <a:cubicBezTo>
                      <a:pt x="656" y="195"/>
                      <a:pt x="788" y="254"/>
                      <a:pt x="884" y="349"/>
                    </a:cubicBezTo>
                    <a:cubicBezTo>
                      <a:pt x="1022" y="211"/>
                      <a:pt x="1022" y="211"/>
                      <a:pt x="1022" y="211"/>
                    </a:cubicBezTo>
                    <a:cubicBezTo>
                      <a:pt x="891" y="81"/>
                      <a:pt x="710" y="0"/>
                      <a:pt x="511" y="0"/>
                    </a:cubicBezTo>
                    <a:cubicBezTo>
                      <a:pt x="311" y="0"/>
                      <a:pt x="130" y="81"/>
                      <a:pt x="0" y="211"/>
                    </a:cubicBezTo>
                    <a:cubicBezTo>
                      <a:pt x="138" y="349"/>
                      <a:pt x="138" y="349"/>
                      <a:pt x="138" y="349"/>
                    </a:cubicBezTo>
                    <a:cubicBezTo>
                      <a:pt x="233" y="254"/>
                      <a:pt x="365" y="195"/>
                      <a:pt x="511" y="195"/>
                    </a:cubicBezTo>
                    <a:close/>
                  </a:path>
                </a:pathLst>
              </a:custGeom>
              <a:solidFill>
                <a:schemeClr val="accent2">
                  <a:lumMod val="60000"/>
                  <a:lumOff val="40000"/>
                </a:schemeClr>
              </a:solidFill>
              <a:ln>
                <a:noFill/>
              </a:ln>
            </p:spPr>
            <p:txBody>
              <a:bodyPr vert="horz" wrap="square" lIns="121920" tIns="60960" rIns="121920" bIns="60960" numCol="1" anchor="t" anchorCtr="0" compatLnSpc="1"/>
              <a:lstStyle/>
              <a:p>
                <a:endParaRPr lang="en-ID" sz="1100"/>
              </a:p>
            </p:txBody>
          </p:sp>
        </p:grpSp>
        <p:grpSp>
          <p:nvGrpSpPr>
            <p:cNvPr id="52" name="Group 103"/>
            <p:cNvGrpSpPr/>
            <p:nvPr/>
          </p:nvGrpSpPr>
          <p:grpSpPr>
            <a:xfrm>
              <a:off x="950878" y="3086754"/>
              <a:ext cx="340871" cy="340871"/>
              <a:chOff x="5546470" y="3474621"/>
              <a:chExt cx="340871" cy="340871"/>
            </a:xfrm>
          </p:grpSpPr>
          <p:sp>
            <p:nvSpPr>
              <p:cNvPr id="53" name="Oval 104"/>
              <p:cNvSpPr/>
              <p:nvPr/>
            </p:nvSpPr>
            <p:spPr>
              <a:xfrm>
                <a:off x="5546470" y="3474621"/>
                <a:ext cx="340871" cy="340871"/>
              </a:xfrm>
              <a:prstGeom prst="ellipse">
                <a:avLst/>
              </a:prstGeom>
              <a:solidFill>
                <a:schemeClr val="bg1"/>
              </a:solidFill>
              <a:ln w="63500">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p>
            </p:txBody>
          </p:sp>
          <p:sp>
            <p:nvSpPr>
              <p:cNvPr id="54" name="TextBox 105"/>
              <p:cNvSpPr txBox="1"/>
              <p:nvPr/>
            </p:nvSpPr>
            <p:spPr>
              <a:xfrm>
                <a:off x="5575189" y="3534375"/>
                <a:ext cx="264404" cy="221362"/>
              </a:xfrm>
              <a:prstGeom prst="rect">
                <a:avLst/>
              </a:prstGeom>
              <a:noFill/>
              <a:effectLst/>
            </p:spPr>
            <p:txBody>
              <a:bodyPr wrap="none" rtlCol="0">
                <a:spAutoFit/>
              </a:bodyPr>
              <a:lstStyle>
                <a:defPPr>
                  <a:defRPr lang="zh-CN"/>
                </a:defPPr>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ID" dirty="0"/>
                  <a:t>04</a:t>
                </a:r>
                <a:endParaRPr lang="en-ID" dirty="0"/>
              </a:p>
            </p:txBody>
          </p:sp>
        </p:grpSp>
      </p:grpSp>
      <p:grpSp>
        <p:nvGrpSpPr>
          <p:cNvPr id="42" name="Group 93"/>
          <p:cNvGrpSpPr/>
          <p:nvPr/>
        </p:nvGrpSpPr>
        <p:grpSpPr>
          <a:xfrm rot="5400000">
            <a:off x="6232334" y="2100004"/>
            <a:ext cx="974119" cy="1308387"/>
            <a:chOff x="2957080" y="2634097"/>
            <a:chExt cx="851344" cy="1143484"/>
          </a:xfrm>
        </p:grpSpPr>
        <p:sp>
          <p:nvSpPr>
            <p:cNvPr id="49" name="Freeform 8"/>
            <p:cNvSpPr/>
            <p:nvPr/>
          </p:nvSpPr>
          <p:spPr bwMode="auto">
            <a:xfrm>
              <a:off x="2957080" y="2634097"/>
              <a:ext cx="739754" cy="1143484"/>
            </a:xfrm>
            <a:custGeom>
              <a:avLst/>
              <a:gdLst>
                <a:gd name="T0" fmla="*/ 231 w 361"/>
                <a:gd name="T1" fmla="*/ 0 h 557"/>
                <a:gd name="T2" fmla="*/ 0 w 361"/>
                <a:gd name="T3" fmla="*/ 557 h 557"/>
                <a:gd name="T4" fmla="*/ 0 w 361"/>
                <a:gd name="T5" fmla="*/ 557 h 557"/>
                <a:gd name="T6" fmla="*/ 169 w 361"/>
                <a:gd name="T7" fmla="*/ 557 h 557"/>
                <a:gd name="T8" fmla="*/ 238 w 361"/>
                <a:gd name="T9" fmla="*/ 349 h 557"/>
                <a:gd name="T10" fmla="*/ 339 w 361"/>
                <a:gd name="T11" fmla="*/ 158 h 557"/>
                <a:gd name="T12" fmla="*/ 361 w 361"/>
                <a:gd name="T13" fmla="*/ 130 h 557"/>
                <a:gd name="T14" fmla="*/ 231 w 361"/>
                <a:gd name="T15" fmla="*/ 0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557">
                  <a:moveTo>
                    <a:pt x="231" y="0"/>
                  </a:moveTo>
                  <a:cubicBezTo>
                    <a:pt x="82" y="148"/>
                    <a:pt x="0" y="346"/>
                    <a:pt x="0" y="557"/>
                  </a:cubicBezTo>
                  <a:cubicBezTo>
                    <a:pt x="0" y="557"/>
                    <a:pt x="0" y="557"/>
                    <a:pt x="0" y="557"/>
                  </a:cubicBezTo>
                  <a:cubicBezTo>
                    <a:pt x="169" y="557"/>
                    <a:pt x="169" y="557"/>
                    <a:pt x="169" y="557"/>
                  </a:cubicBezTo>
                  <a:cubicBezTo>
                    <a:pt x="182" y="485"/>
                    <a:pt x="208" y="417"/>
                    <a:pt x="238" y="349"/>
                  </a:cubicBezTo>
                  <a:cubicBezTo>
                    <a:pt x="268" y="284"/>
                    <a:pt x="297" y="216"/>
                    <a:pt x="339" y="158"/>
                  </a:cubicBezTo>
                  <a:cubicBezTo>
                    <a:pt x="346" y="148"/>
                    <a:pt x="353" y="139"/>
                    <a:pt x="361" y="130"/>
                  </a:cubicBezTo>
                  <a:lnTo>
                    <a:pt x="231" y="0"/>
                  </a:lnTo>
                  <a:close/>
                </a:path>
              </a:pathLst>
            </a:custGeom>
            <a:solidFill>
              <a:srgbClr val="004D86"/>
            </a:solidFill>
            <a:ln>
              <a:noFill/>
            </a:ln>
          </p:spPr>
          <p:txBody>
            <a:bodyPr vert="horz" wrap="square" lIns="121920" tIns="60960" rIns="121920" bIns="60960" numCol="1" anchor="t" anchorCtr="0" compatLnSpc="1"/>
            <a:lstStyle/>
            <a:p>
              <a:endParaRPr lang="en-ID" sz="1100"/>
            </a:p>
          </p:txBody>
        </p:sp>
        <p:sp>
          <p:nvSpPr>
            <p:cNvPr id="50" name="Freeform 11"/>
            <p:cNvSpPr/>
            <p:nvPr/>
          </p:nvSpPr>
          <p:spPr bwMode="auto">
            <a:xfrm>
              <a:off x="3089985" y="2725625"/>
              <a:ext cx="718439" cy="1051956"/>
            </a:xfrm>
            <a:custGeom>
              <a:avLst/>
              <a:gdLst>
                <a:gd name="T0" fmla="*/ 195 w 350"/>
                <a:gd name="T1" fmla="*/ 512 h 512"/>
                <a:gd name="T2" fmla="*/ 195 w 350"/>
                <a:gd name="T3" fmla="*/ 512 h 512"/>
                <a:gd name="T4" fmla="*/ 350 w 350"/>
                <a:gd name="T5" fmla="*/ 138 h 512"/>
                <a:gd name="T6" fmla="*/ 212 w 350"/>
                <a:gd name="T7" fmla="*/ 0 h 512"/>
                <a:gd name="T8" fmla="*/ 0 w 350"/>
                <a:gd name="T9" fmla="*/ 512 h 512"/>
                <a:gd name="T10" fmla="*/ 0 w 350"/>
                <a:gd name="T11" fmla="*/ 512 h 512"/>
                <a:gd name="T12" fmla="*/ 195 w 350"/>
                <a:gd name="T13" fmla="*/ 512 h 512"/>
              </a:gdLst>
              <a:ahLst/>
              <a:cxnLst>
                <a:cxn ang="0">
                  <a:pos x="T0" y="T1"/>
                </a:cxn>
                <a:cxn ang="0">
                  <a:pos x="T2" y="T3"/>
                </a:cxn>
                <a:cxn ang="0">
                  <a:pos x="T4" y="T5"/>
                </a:cxn>
                <a:cxn ang="0">
                  <a:pos x="T6" y="T7"/>
                </a:cxn>
                <a:cxn ang="0">
                  <a:pos x="T8" y="T9"/>
                </a:cxn>
                <a:cxn ang="0">
                  <a:pos x="T10" y="T11"/>
                </a:cxn>
                <a:cxn ang="0">
                  <a:pos x="T12" y="T13"/>
                </a:cxn>
              </a:cxnLst>
              <a:rect l="0" t="0" r="r" b="b"/>
              <a:pathLst>
                <a:path w="350" h="512">
                  <a:moveTo>
                    <a:pt x="195" y="512"/>
                  </a:moveTo>
                  <a:cubicBezTo>
                    <a:pt x="195" y="512"/>
                    <a:pt x="195" y="512"/>
                    <a:pt x="195" y="512"/>
                  </a:cubicBezTo>
                  <a:cubicBezTo>
                    <a:pt x="195" y="366"/>
                    <a:pt x="254" y="234"/>
                    <a:pt x="350" y="138"/>
                  </a:cubicBezTo>
                  <a:cubicBezTo>
                    <a:pt x="212" y="0"/>
                    <a:pt x="212" y="0"/>
                    <a:pt x="212" y="0"/>
                  </a:cubicBezTo>
                  <a:cubicBezTo>
                    <a:pt x="81" y="131"/>
                    <a:pt x="0" y="312"/>
                    <a:pt x="0" y="512"/>
                  </a:cubicBezTo>
                  <a:cubicBezTo>
                    <a:pt x="0" y="512"/>
                    <a:pt x="0" y="512"/>
                    <a:pt x="0" y="512"/>
                  </a:cubicBezTo>
                  <a:lnTo>
                    <a:pt x="195" y="512"/>
                  </a:lnTo>
                  <a:close/>
                </a:path>
              </a:pathLst>
            </a:custGeom>
            <a:solidFill>
              <a:srgbClr val="0070C0"/>
            </a:solidFill>
            <a:ln>
              <a:noFill/>
            </a:ln>
          </p:spPr>
          <p:txBody>
            <a:bodyPr vert="horz" wrap="square" lIns="121920" tIns="60960" rIns="121920" bIns="60960" numCol="1" anchor="t" anchorCtr="0" compatLnSpc="1"/>
            <a:lstStyle/>
            <a:p>
              <a:endParaRPr lang="en-ID" sz="1100"/>
            </a:p>
          </p:txBody>
        </p:sp>
      </p:grpSp>
      <p:grpSp>
        <p:nvGrpSpPr>
          <p:cNvPr id="43" name="Group 94"/>
          <p:cNvGrpSpPr/>
          <p:nvPr/>
        </p:nvGrpSpPr>
        <p:grpSpPr>
          <a:xfrm rot="16200000">
            <a:off x="4925420" y="2098570"/>
            <a:ext cx="971251" cy="1308388"/>
            <a:chOff x="5338084" y="2634097"/>
            <a:chExt cx="848837" cy="1143485"/>
          </a:xfrm>
        </p:grpSpPr>
        <p:sp>
          <p:nvSpPr>
            <p:cNvPr id="47" name="Freeform 5"/>
            <p:cNvSpPr/>
            <p:nvPr/>
          </p:nvSpPr>
          <p:spPr bwMode="auto">
            <a:xfrm>
              <a:off x="5415821" y="2634097"/>
              <a:ext cx="771100" cy="1143484"/>
            </a:xfrm>
            <a:custGeom>
              <a:avLst/>
              <a:gdLst>
                <a:gd name="T0" fmla="*/ 146 w 376"/>
                <a:gd name="T1" fmla="*/ 0 h 557"/>
                <a:gd name="T2" fmla="*/ 0 w 376"/>
                <a:gd name="T3" fmla="*/ 145 h 557"/>
                <a:gd name="T4" fmla="*/ 224 w 376"/>
                <a:gd name="T5" fmla="*/ 557 h 557"/>
                <a:gd name="T6" fmla="*/ 376 w 376"/>
                <a:gd name="T7" fmla="*/ 557 h 557"/>
                <a:gd name="T8" fmla="*/ 376 w 376"/>
                <a:gd name="T9" fmla="*/ 557 h 557"/>
                <a:gd name="T10" fmla="*/ 146 w 376"/>
                <a:gd name="T11" fmla="*/ 0 h 557"/>
              </a:gdLst>
              <a:ahLst/>
              <a:cxnLst>
                <a:cxn ang="0">
                  <a:pos x="T0" y="T1"/>
                </a:cxn>
                <a:cxn ang="0">
                  <a:pos x="T2" y="T3"/>
                </a:cxn>
                <a:cxn ang="0">
                  <a:pos x="T4" y="T5"/>
                </a:cxn>
                <a:cxn ang="0">
                  <a:pos x="T6" y="T7"/>
                </a:cxn>
                <a:cxn ang="0">
                  <a:pos x="T8" y="T9"/>
                </a:cxn>
                <a:cxn ang="0">
                  <a:pos x="T10" y="T11"/>
                </a:cxn>
              </a:cxnLst>
              <a:rect l="0" t="0" r="r" b="b"/>
              <a:pathLst>
                <a:path w="376" h="557">
                  <a:moveTo>
                    <a:pt x="146" y="0"/>
                  </a:moveTo>
                  <a:cubicBezTo>
                    <a:pt x="0" y="145"/>
                    <a:pt x="0" y="145"/>
                    <a:pt x="0" y="145"/>
                  </a:cubicBezTo>
                  <a:cubicBezTo>
                    <a:pt x="118" y="250"/>
                    <a:pt x="199" y="401"/>
                    <a:pt x="224" y="557"/>
                  </a:cubicBezTo>
                  <a:cubicBezTo>
                    <a:pt x="376" y="557"/>
                    <a:pt x="376" y="557"/>
                    <a:pt x="376" y="557"/>
                  </a:cubicBezTo>
                  <a:cubicBezTo>
                    <a:pt x="376" y="557"/>
                    <a:pt x="376" y="557"/>
                    <a:pt x="376" y="557"/>
                  </a:cubicBezTo>
                  <a:cubicBezTo>
                    <a:pt x="376" y="346"/>
                    <a:pt x="294" y="148"/>
                    <a:pt x="146" y="0"/>
                  </a:cubicBezTo>
                  <a:close/>
                </a:path>
              </a:pathLst>
            </a:custGeom>
            <a:solidFill>
              <a:srgbClr val="004D86"/>
            </a:solidFill>
            <a:ln>
              <a:noFill/>
            </a:ln>
          </p:spPr>
          <p:txBody>
            <a:bodyPr vert="horz" wrap="square" lIns="121920" tIns="60960" rIns="121920" bIns="60960" numCol="1" anchor="t" anchorCtr="0" compatLnSpc="1"/>
            <a:lstStyle/>
            <a:p>
              <a:endParaRPr lang="en-ID" sz="1100"/>
            </a:p>
          </p:txBody>
        </p:sp>
        <p:sp>
          <p:nvSpPr>
            <p:cNvPr id="48" name="Freeform 12"/>
            <p:cNvSpPr/>
            <p:nvPr/>
          </p:nvSpPr>
          <p:spPr bwMode="auto">
            <a:xfrm>
              <a:off x="5338084" y="2725626"/>
              <a:ext cx="715932" cy="1051956"/>
            </a:xfrm>
            <a:custGeom>
              <a:avLst/>
              <a:gdLst>
                <a:gd name="T0" fmla="*/ 155 w 349"/>
                <a:gd name="T1" fmla="*/ 512 h 512"/>
                <a:gd name="T2" fmla="*/ 349 w 349"/>
                <a:gd name="T3" fmla="*/ 512 h 512"/>
                <a:gd name="T4" fmla="*/ 349 w 349"/>
                <a:gd name="T5" fmla="*/ 512 h 512"/>
                <a:gd name="T6" fmla="*/ 138 w 349"/>
                <a:gd name="T7" fmla="*/ 0 h 512"/>
                <a:gd name="T8" fmla="*/ 0 w 349"/>
                <a:gd name="T9" fmla="*/ 138 h 512"/>
                <a:gd name="T10" fmla="*/ 155 w 349"/>
                <a:gd name="T11" fmla="*/ 512 h 512"/>
              </a:gdLst>
              <a:ahLst/>
              <a:cxnLst>
                <a:cxn ang="0">
                  <a:pos x="T0" y="T1"/>
                </a:cxn>
                <a:cxn ang="0">
                  <a:pos x="T2" y="T3"/>
                </a:cxn>
                <a:cxn ang="0">
                  <a:pos x="T4" y="T5"/>
                </a:cxn>
                <a:cxn ang="0">
                  <a:pos x="T6" y="T7"/>
                </a:cxn>
                <a:cxn ang="0">
                  <a:pos x="T8" y="T9"/>
                </a:cxn>
                <a:cxn ang="0">
                  <a:pos x="T10" y="T11"/>
                </a:cxn>
              </a:cxnLst>
              <a:rect l="0" t="0" r="r" b="b"/>
              <a:pathLst>
                <a:path w="349" h="512">
                  <a:moveTo>
                    <a:pt x="155" y="512"/>
                  </a:moveTo>
                  <a:cubicBezTo>
                    <a:pt x="349" y="512"/>
                    <a:pt x="349" y="512"/>
                    <a:pt x="349" y="512"/>
                  </a:cubicBezTo>
                  <a:cubicBezTo>
                    <a:pt x="349" y="512"/>
                    <a:pt x="349" y="512"/>
                    <a:pt x="349" y="512"/>
                  </a:cubicBezTo>
                  <a:cubicBezTo>
                    <a:pt x="349" y="312"/>
                    <a:pt x="269" y="131"/>
                    <a:pt x="138" y="0"/>
                  </a:cubicBezTo>
                  <a:cubicBezTo>
                    <a:pt x="0" y="138"/>
                    <a:pt x="0" y="138"/>
                    <a:pt x="0" y="138"/>
                  </a:cubicBezTo>
                  <a:cubicBezTo>
                    <a:pt x="95" y="234"/>
                    <a:pt x="155" y="366"/>
                    <a:pt x="155" y="512"/>
                  </a:cubicBezTo>
                  <a:close/>
                </a:path>
              </a:pathLst>
            </a:custGeom>
            <a:solidFill>
              <a:srgbClr val="0070C0"/>
            </a:solidFill>
            <a:ln>
              <a:noFill/>
            </a:ln>
          </p:spPr>
          <p:txBody>
            <a:bodyPr vert="horz" wrap="square" lIns="121920" tIns="60960" rIns="121920" bIns="60960" numCol="1" anchor="t" anchorCtr="0" compatLnSpc="1"/>
            <a:lstStyle/>
            <a:p>
              <a:endParaRPr lang="en-ID" sz="1100"/>
            </a:p>
          </p:txBody>
        </p:sp>
      </p:grpSp>
      <p:grpSp>
        <p:nvGrpSpPr>
          <p:cNvPr id="44" name="Group 95"/>
          <p:cNvGrpSpPr/>
          <p:nvPr/>
        </p:nvGrpSpPr>
        <p:grpSpPr>
          <a:xfrm>
            <a:off x="5782826" y="2171700"/>
            <a:ext cx="568727" cy="568728"/>
            <a:chOff x="5546470" y="1765644"/>
            <a:chExt cx="340871" cy="340871"/>
          </a:xfrm>
        </p:grpSpPr>
        <p:sp>
          <p:nvSpPr>
            <p:cNvPr id="45" name="Oval 96"/>
            <p:cNvSpPr/>
            <p:nvPr/>
          </p:nvSpPr>
          <p:spPr>
            <a:xfrm>
              <a:off x="5546470" y="1765644"/>
              <a:ext cx="340871" cy="340871"/>
            </a:xfrm>
            <a:prstGeom prst="ellipse">
              <a:avLst/>
            </a:prstGeom>
            <a:solidFill>
              <a:schemeClr val="bg1"/>
            </a:solidFill>
            <a:ln w="635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700" dirty="0">
                <a:solidFill>
                  <a:schemeClr val="tx1">
                    <a:lumMod val="50000"/>
                    <a:lumOff val="50000"/>
                  </a:schemeClr>
                </a:solidFill>
              </a:endParaRPr>
            </a:p>
          </p:txBody>
        </p:sp>
        <p:sp>
          <p:nvSpPr>
            <p:cNvPr id="46" name="TextBox 97"/>
            <p:cNvSpPr txBox="1"/>
            <p:nvPr/>
          </p:nvSpPr>
          <p:spPr>
            <a:xfrm>
              <a:off x="5589069" y="1825239"/>
              <a:ext cx="264404" cy="221362"/>
            </a:xfrm>
            <a:prstGeom prst="rect">
              <a:avLst/>
            </a:prstGeom>
            <a:noFill/>
            <a:effectLst/>
          </p:spPr>
          <p:txBody>
            <a:bodyPr wrap="none" rtlCol="0">
              <a:spAutoFit/>
            </a:bodyPr>
            <a:lstStyle/>
            <a:p>
              <a:pPr algn="ctr"/>
              <a:r>
                <a:rPr lang="en-ID" b="1" dirty="0">
                  <a:solidFill>
                    <a:schemeClr val="tx1">
                      <a:lumMod val="75000"/>
                      <a:lumOff val="25000"/>
                    </a:schemeClr>
                  </a:solidFill>
                  <a:latin typeface="Arial" panose="020B0604020202020204" pitchFamily="34" charset="0"/>
                  <a:cs typeface="Arial" panose="020B0604020202020204" pitchFamily="34" charset="0"/>
                </a:rPr>
                <a:t>01</a:t>
              </a:r>
              <a:endParaRPr lang="en-ID"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5" name="Group 76"/>
          <p:cNvGrpSpPr/>
          <p:nvPr/>
        </p:nvGrpSpPr>
        <p:grpSpPr>
          <a:xfrm>
            <a:off x="6944637" y="2809432"/>
            <a:ext cx="1061636" cy="2613908"/>
            <a:chOff x="2656944" y="2464895"/>
            <a:chExt cx="636298" cy="1566664"/>
          </a:xfrm>
        </p:grpSpPr>
        <p:grpSp>
          <p:nvGrpSpPr>
            <p:cNvPr id="36" name="Group 87"/>
            <p:cNvGrpSpPr/>
            <p:nvPr/>
          </p:nvGrpSpPr>
          <p:grpSpPr>
            <a:xfrm rot="5400000">
              <a:off x="2165104" y="2956735"/>
              <a:ext cx="1566664" cy="582984"/>
              <a:chOff x="3431024" y="2158899"/>
              <a:chExt cx="2284460" cy="850089"/>
            </a:xfrm>
          </p:grpSpPr>
          <p:sp>
            <p:nvSpPr>
              <p:cNvPr id="40" name="Freeform 9"/>
              <p:cNvSpPr/>
              <p:nvPr/>
            </p:nvSpPr>
            <p:spPr bwMode="auto">
              <a:xfrm>
                <a:off x="3431024" y="2158899"/>
                <a:ext cx="2284460" cy="772353"/>
              </a:xfrm>
              <a:custGeom>
                <a:avLst/>
                <a:gdLst>
                  <a:gd name="T0" fmla="*/ 1114 w 1114"/>
                  <a:gd name="T1" fmla="*/ 231 h 376"/>
                  <a:gd name="T2" fmla="*/ 557 w 1114"/>
                  <a:gd name="T3" fmla="*/ 0 h 376"/>
                  <a:gd name="T4" fmla="*/ 0 w 1114"/>
                  <a:gd name="T5" fmla="*/ 231 h 376"/>
                  <a:gd name="T6" fmla="*/ 0 w 1114"/>
                  <a:gd name="T7" fmla="*/ 231 h 376"/>
                  <a:gd name="T8" fmla="*/ 130 w 1114"/>
                  <a:gd name="T9" fmla="*/ 361 h 376"/>
                  <a:gd name="T10" fmla="*/ 459 w 1114"/>
                  <a:gd name="T11" fmla="*/ 202 h 376"/>
                  <a:gd name="T12" fmla="*/ 855 w 1114"/>
                  <a:gd name="T13" fmla="*/ 297 h 376"/>
                  <a:gd name="T14" fmla="*/ 968 w 1114"/>
                  <a:gd name="T15" fmla="*/ 376 h 376"/>
                  <a:gd name="T16" fmla="*/ 1114 w 1114"/>
                  <a:gd name="T17" fmla="*/ 2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376">
                    <a:moveTo>
                      <a:pt x="1114" y="231"/>
                    </a:moveTo>
                    <a:cubicBezTo>
                      <a:pt x="965" y="82"/>
                      <a:pt x="767" y="0"/>
                      <a:pt x="557" y="0"/>
                    </a:cubicBezTo>
                    <a:cubicBezTo>
                      <a:pt x="346" y="0"/>
                      <a:pt x="148" y="82"/>
                      <a:pt x="0" y="231"/>
                    </a:cubicBezTo>
                    <a:cubicBezTo>
                      <a:pt x="0" y="231"/>
                      <a:pt x="0" y="231"/>
                      <a:pt x="0" y="231"/>
                    </a:cubicBezTo>
                    <a:cubicBezTo>
                      <a:pt x="130" y="361"/>
                      <a:pt x="130" y="361"/>
                      <a:pt x="130" y="361"/>
                    </a:cubicBezTo>
                    <a:cubicBezTo>
                      <a:pt x="212" y="263"/>
                      <a:pt x="329" y="206"/>
                      <a:pt x="459" y="202"/>
                    </a:cubicBezTo>
                    <a:cubicBezTo>
                      <a:pt x="590" y="197"/>
                      <a:pt x="739" y="235"/>
                      <a:pt x="855" y="297"/>
                    </a:cubicBezTo>
                    <a:cubicBezTo>
                      <a:pt x="896" y="319"/>
                      <a:pt x="933" y="346"/>
                      <a:pt x="968" y="376"/>
                    </a:cubicBezTo>
                    <a:cubicBezTo>
                      <a:pt x="1114" y="231"/>
                      <a:pt x="1114" y="231"/>
                      <a:pt x="1114" y="231"/>
                    </a:cubicBezTo>
                    <a:close/>
                  </a:path>
                </a:pathLst>
              </a:custGeom>
              <a:solidFill>
                <a:srgbClr val="851F4D"/>
              </a:solidFill>
              <a:ln>
                <a:noFill/>
              </a:ln>
            </p:spPr>
            <p:txBody>
              <a:bodyPr vert="horz" wrap="square" lIns="121920" tIns="60960" rIns="121920" bIns="60960" numCol="1" anchor="t" anchorCtr="0" compatLnSpc="1"/>
              <a:lstStyle/>
              <a:p>
                <a:endParaRPr lang="en-ID" sz="1100"/>
              </a:p>
            </p:txBody>
          </p:sp>
          <p:sp>
            <p:nvSpPr>
              <p:cNvPr id="41" name="Freeform 10"/>
              <p:cNvSpPr/>
              <p:nvPr/>
            </p:nvSpPr>
            <p:spPr bwMode="auto">
              <a:xfrm>
                <a:off x="3525060" y="2293056"/>
                <a:ext cx="2096386" cy="715932"/>
              </a:xfrm>
              <a:custGeom>
                <a:avLst/>
                <a:gdLst>
                  <a:gd name="T0" fmla="*/ 511 w 1022"/>
                  <a:gd name="T1" fmla="*/ 195 h 349"/>
                  <a:gd name="T2" fmla="*/ 884 w 1022"/>
                  <a:gd name="T3" fmla="*/ 349 h 349"/>
                  <a:gd name="T4" fmla="*/ 1022 w 1022"/>
                  <a:gd name="T5" fmla="*/ 211 h 349"/>
                  <a:gd name="T6" fmla="*/ 511 w 1022"/>
                  <a:gd name="T7" fmla="*/ 0 h 349"/>
                  <a:gd name="T8" fmla="*/ 0 w 1022"/>
                  <a:gd name="T9" fmla="*/ 211 h 349"/>
                  <a:gd name="T10" fmla="*/ 138 w 1022"/>
                  <a:gd name="T11" fmla="*/ 349 h 349"/>
                  <a:gd name="T12" fmla="*/ 511 w 1022"/>
                  <a:gd name="T13" fmla="*/ 195 h 349"/>
                </a:gdLst>
                <a:ahLst/>
                <a:cxnLst>
                  <a:cxn ang="0">
                    <a:pos x="T0" y="T1"/>
                  </a:cxn>
                  <a:cxn ang="0">
                    <a:pos x="T2" y="T3"/>
                  </a:cxn>
                  <a:cxn ang="0">
                    <a:pos x="T4" y="T5"/>
                  </a:cxn>
                  <a:cxn ang="0">
                    <a:pos x="T6" y="T7"/>
                  </a:cxn>
                  <a:cxn ang="0">
                    <a:pos x="T8" y="T9"/>
                  </a:cxn>
                  <a:cxn ang="0">
                    <a:pos x="T10" y="T11"/>
                  </a:cxn>
                  <a:cxn ang="0">
                    <a:pos x="T12" y="T13"/>
                  </a:cxn>
                </a:cxnLst>
                <a:rect l="0" t="0" r="r" b="b"/>
                <a:pathLst>
                  <a:path w="1022" h="349">
                    <a:moveTo>
                      <a:pt x="511" y="195"/>
                    </a:moveTo>
                    <a:cubicBezTo>
                      <a:pt x="656" y="195"/>
                      <a:pt x="788" y="254"/>
                      <a:pt x="884" y="349"/>
                    </a:cubicBezTo>
                    <a:cubicBezTo>
                      <a:pt x="1022" y="211"/>
                      <a:pt x="1022" y="211"/>
                      <a:pt x="1022" y="211"/>
                    </a:cubicBezTo>
                    <a:cubicBezTo>
                      <a:pt x="891" y="81"/>
                      <a:pt x="710" y="0"/>
                      <a:pt x="511" y="0"/>
                    </a:cubicBezTo>
                    <a:cubicBezTo>
                      <a:pt x="311" y="0"/>
                      <a:pt x="130" y="81"/>
                      <a:pt x="0" y="211"/>
                    </a:cubicBezTo>
                    <a:cubicBezTo>
                      <a:pt x="138" y="349"/>
                      <a:pt x="138" y="349"/>
                      <a:pt x="138" y="349"/>
                    </a:cubicBezTo>
                    <a:cubicBezTo>
                      <a:pt x="233" y="254"/>
                      <a:pt x="365" y="195"/>
                      <a:pt x="511" y="195"/>
                    </a:cubicBezTo>
                    <a:close/>
                  </a:path>
                </a:pathLst>
              </a:custGeom>
              <a:solidFill>
                <a:srgbClr val="D1377D"/>
              </a:solidFill>
              <a:ln>
                <a:noFill/>
              </a:ln>
            </p:spPr>
            <p:txBody>
              <a:bodyPr vert="horz" wrap="square" lIns="121920" tIns="60960" rIns="121920" bIns="60960" numCol="1" anchor="t" anchorCtr="0" compatLnSpc="1"/>
              <a:lstStyle/>
              <a:p>
                <a:endParaRPr lang="en-ID" sz="1100"/>
              </a:p>
            </p:txBody>
          </p:sp>
        </p:grpSp>
        <p:grpSp>
          <p:nvGrpSpPr>
            <p:cNvPr id="37" name="Group 88"/>
            <p:cNvGrpSpPr/>
            <p:nvPr/>
          </p:nvGrpSpPr>
          <p:grpSpPr>
            <a:xfrm>
              <a:off x="2952371" y="3086754"/>
              <a:ext cx="340871" cy="340871"/>
              <a:chOff x="5546470" y="2317112"/>
              <a:chExt cx="340871" cy="340871"/>
            </a:xfrm>
          </p:grpSpPr>
          <p:sp>
            <p:nvSpPr>
              <p:cNvPr id="38" name="Oval 89"/>
              <p:cNvSpPr/>
              <p:nvPr/>
            </p:nvSpPr>
            <p:spPr>
              <a:xfrm>
                <a:off x="5546470" y="2317112"/>
                <a:ext cx="340871" cy="340871"/>
              </a:xfrm>
              <a:prstGeom prst="ellipse">
                <a:avLst/>
              </a:prstGeom>
              <a:solidFill>
                <a:schemeClr val="bg1"/>
              </a:solidFill>
              <a:ln w="63500">
                <a:solidFill>
                  <a:srgbClr val="D1377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p>
            </p:txBody>
          </p:sp>
          <p:sp>
            <p:nvSpPr>
              <p:cNvPr id="39" name="TextBox 90"/>
              <p:cNvSpPr txBox="1"/>
              <p:nvPr/>
            </p:nvSpPr>
            <p:spPr>
              <a:xfrm>
                <a:off x="5589069" y="2362528"/>
                <a:ext cx="264404" cy="221362"/>
              </a:xfrm>
              <a:prstGeom prst="rect">
                <a:avLst/>
              </a:prstGeom>
              <a:noFill/>
              <a:effectLst/>
            </p:spPr>
            <p:txBody>
              <a:bodyPr wrap="none" rtlCol="0">
                <a:spAutoFit/>
              </a:bodyPr>
              <a:lstStyle>
                <a:defPPr>
                  <a:defRPr lang="zh-CN"/>
                </a:defPPr>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ID" dirty="0"/>
                  <a:t>02</a:t>
                </a:r>
                <a:endParaRPr lang="en-ID" dirty="0"/>
              </a:p>
            </p:txBody>
          </p:sp>
        </p:grpSp>
      </p:grpSp>
      <p:grpSp>
        <p:nvGrpSpPr>
          <p:cNvPr id="26" name="Group 77"/>
          <p:cNvGrpSpPr/>
          <p:nvPr/>
        </p:nvGrpSpPr>
        <p:grpSpPr>
          <a:xfrm>
            <a:off x="4756850" y="4988644"/>
            <a:ext cx="2616736" cy="1039138"/>
            <a:chOff x="1345682" y="3771021"/>
            <a:chExt cx="1568360" cy="622814"/>
          </a:xfrm>
        </p:grpSpPr>
        <p:grpSp>
          <p:nvGrpSpPr>
            <p:cNvPr id="27" name="Group 78"/>
            <p:cNvGrpSpPr/>
            <p:nvPr/>
          </p:nvGrpSpPr>
          <p:grpSpPr>
            <a:xfrm rot="5400000">
              <a:off x="2230883" y="3671708"/>
              <a:ext cx="582126" cy="784192"/>
              <a:chOff x="5338084" y="2634097"/>
              <a:chExt cx="848837" cy="1143485"/>
            </a:xfrm>
          </p:grpSpPr>
          <p:sp>
            <p:nvSpPr>
              <p:cNvPr id="34" name="Freeform 5"/>
              <p:cNvSpPr/>
              <p:nvPr/>
            </p:nvSpPr>
            <p:spPr bwMode="auto">
              <a:xfrm>
                <a:off x="5415821" y="2634097"/>
                <a:ext cx="771100" cy="1143484"/>
              </a:xfrm>
              <a:custGeom>
                <a:avLst/>
                <a:gdLst>
                  <a:gd name="T0" fmla="*/ 146 w 376"/>
                  <a:gd name="T1" fmla="*/ 0 h 557"/>
                  <a:gd name="T2" fmla="*/ 0 w 376"/>
                  <a:gd name="T3" fmla="*/ 145 h 557"/>
                  <a:gd name="T4" fmla="*/ 224 w 376"/>
                  <a:gd name="T5" fmla="*/ 557 h 557"/>
                  <a:gd name="T6" fmla="*/ 376 w 376"/>
                  <a:gd name="T7" fmla="*/ 557 h 557"/>
                  <a:gd name="T8" fmla="*/ 376 w 376"/>
                  <a:gd name="T9" fmla="*/ 557 h 557"/>
                  <a:gd name="T10" fmla="*/ 146 w 376"/>
                  <a:gd name="T11" fmla="*/ 0 h 557"/>
                </a:gdLst>
                <a:ahLst/>
                <a:cxnLst>
                  <a:cxn ang="0">
                    <a:pos x="T0" y="T1"/>
                  </a:cxn>
                  <a:cxn ang="0">
                    <a:pos x="T2" y="T3"/>
                  </a:cxn>
                  <a:cxn ang="0">
                    <a:pos x="T4" y="T5"/>
                  </a:cxn>
                  <a:cxn ang="0">
                    <a:pos x="T6" y="T7"/>
                  </a:cxn>
                  <a:cxn ang="0">
                    <a:pos x="T8" y="T9"/>
                  </a:cxn>
                  <a:cxn ang="0">
                    <a:pos x="T10" y="T11"/>
                  </a:cxn>
                </a:cxnLst>
                <a:rect l="0" t="0" r="r" b="b"/>
                <a:pathLst>
                  <a:path w="376" h="557">
                    <a:moveTo>
                      <a:pt x="146" y="0"/>
                    </a:moveTo>
                    <a:cubicBezTo>
                      <a:pt x="0" y="145"/>
                      <a:pt x="0" y="145"/>
                      <a:pt x="0" y="145"/>
                    </a:cubicBezTo>
                    <a:cubicBezTo>
                      <a:pt x="118" y="250"/>
                      <a:pt x="199" y="401"/>
                      <a:pt x="224" y="557"/>
                    </a:cubicBezTo>
                    <a:cubicBezTo>
                      <a:pt x="376" y="557"/>
                      <a:pt x="376" y="557"/>
                      <a:pt x="376" y="557"/>
                    </a:cubicBezTo>
                    <a:cubicBezTo>
                      <a:pt x="376" y="557"/>
                      <a:pt x="376" y="557"/>
                      <a:pt x="376" y="557"/>
                    </a:cubicBezTo>
                    <a:cubicBezTo>
                      <a:pt x="376" y="346"/>
                      <a:pt x="294" y="148"/>
                      <a:pt x="146" y="0"/>
                    </a:cubicBezTo>
                    <a:close/>
                  </a:path>
                </a:pathLst>
              </a:custGeom>
              <a:solidFill>
                <a:schemeClr val="accent3">
                  <a:lumMod val="75000"/>
                </a:schemeClr>
              </a:solidFill>
              <a:ln>
                <a:noFill/>
              </a:ln>
            </p:spPr>
            <p:txBody>
              <a:bodyPr vert="horz" wrap="square" lIns="121920" tIns="60960" rIns="121920" bIns="60960" numCol="1" anchor="t" anchorCtr="0" compatLnSpc="1"/>
              <a:lstStyle/>
              <a:p>
                <a:endParaRPr lang="en-ID" sz="1100"/>
              </a:p>
            </p:txBody>
          </p:sp>
          <p:sp>
            <p:nvSpPr>
              <p:cNvPr id="35" name="Freeform 12"/>
              <p:cNvSpPr/>
              <p:nvPr/>
            </p:nvSpPr>
            <p:spPr bwMode="auto">
              <a:xfrm>
                <a:off x="5338084" y="2725626"/>
                <a:ext cx="715932" cy="1051956"/>
              </a:xfrm>
              <a:custGeom>
                <a:avLst/>
                <a:gdLst>
                  <a:gd name="T0" fmla="*/ 155 w 349"/>
                  <a:gd name="T1" fmla="*/ 512 h 512"/>
                  <a:gd name="T2" fmla="*/ 349 w 349"/>
                  <a:gd name="T3" fmla="*/ 512 h 512"/>
                  <a:gd name="T4" fmla="*/ 349 w 349"/>
                  <a:gd name="T5" fmla="*/ 512 h 512"/>
                  <a:gd name="T6" fmla="*/ 138 w 349"/>
                  <a:gd name="T7" fmla="*/ 0 h 512"/>
                  <a:gd name="T8" fmla="*/ 0 w 349"/>
                  <a:gd name="T9" fmla="*/ 138 h 512"/>
                  <a:gd name="T10" fmla="*/ 155 w 349"/>
                  <a:gd name="T11" fmla="*/ 512 h 512"/>
                </a:gdLst>
                <a:ahLst/>
                <a:cxnLst>
                  <a:cxn ang="0">
                    <a:pos x="T0" y="T1"/>
                  </a:cxn>
                  <a:cxn ang="0">
                    <a:pos x="T2" y="T3"/>
                  </a:cxn>
                  <a:cxn ang="0">
                    <a:pos x="T4" y="T5"/>
                  </a:cxn>
                  <a:cxn ang="0">
                    <a:pos x="T6" y="T7"/>
                  </a:cxn>
                  <a:cxn ang="0">
                    <a:pos x="T8" y="T9"/>
                  </a:cxn>
                  <a:cxn ang="0">
                    <a:pos x="T10" y="T11"/>
                  </a:cxn>
                </a:cxnLst>
                <a:rect l="0" t="0" r="r" b="b"/>
                <a:pathLst>
                  <a:path w="349" h="512">
                    <a:moveTo>
                      <a:pt x="155" y="512"/>
                    </a:moveTo>
                    <a:cubicBezTo>
                      <a:pt x="349" y="512"/>
                      <a:pt x="349" y="512"/>
                      <a:pt x="349" y="512"/>
                    </a:cubicBezTo>
                    <a:cubicBezTo>
                      <a:pt x="349" y="512"/>
                      <a:pt x="349" y="512"/>
                      <a:pt x="349" y="512"/>
                    </a:cubicBezTo>
                    <a:cubicBezTo>
                      <a:pt x="349" y="312"/>
                      <a:pt x="269" y="131"/>
                      <a:pt x="138" y="0"/>
                    </a:cubicBezTo>
                    <a:cubicBezTo>
                      <a:pt x="0" y="138"/>
                      <a:pt x="0" y="138"/>
                      <a:pt x="0" y="138"/>
                    </a:cubicBezTo>
                    <a:cubicBezTo>
                      <a:pt x="95" y="234"/>
                      <a:pt x="155" y="366"/>
                      <a:pt x="155" y="512"/>
                    </a:cubicBezTo>
                    <a:close/>
                  </a:path>
                </a:pathLst>
              </a:custGeom>
              <a:solidFill>
                <a:schemeClr val="accent3"/>
              </a:solidFill>
              <a:ln>
                <a:noFill/>
              </a:ln>
            </p:spPr>
            <p:txBody>
              <a:bodyPr vert="horz" wrap="square" lIns="121920" tIns="60960" rIns="121920" bIns="60960" numCol="1" anchor="t" anchorCtr="0" compatLnSpc="1"/>
              <a:lstStyle/>
              <a:p>
                <a:endParaRPr lang="en-ID" sz="1100"/>
              </a:p>
            </p:txBody>
          </p:sp>
        </p:grpSp>
        <p:grpSp>
          <p:nvGrpSpPr>
            <p:cNvPr id="28" name="Group 79"/>
            <p:cNvGrpSpPr/>
            <p:nvPr/>
          </p:nvGrpSpPr>
          <p:grpSpPr>
            <a:xfrm rot="16200000">
              <a:off x="1445855" y="3670848"/>
              <a:ext cx="583845" cy="784192"/>
              <a:chOff x="2957080" y="2634097"/>
              <a:chExt cx="851344" cy="1143485"/>
            </a:xfrm>
          </p:grpSpPr>
          <p:sp>
            <p:nvSpPr>
              <p:cNvPr id="32" name="Freeform 8"/>
              <p:cNvSpPr/>
              <p:nvPr/>
            </p:nvSpPr>
            <p:spPr bwMode="auto">
              <a:xfrm>
                <a:off x="2957080" y="2634097"/>
                <a:ext cx="739754" cy="1143484"/>
              </a:xfrm>
              <a:custGeom>
                <a:avLst/>
                <a:gdLst>
                  <a:gd name="T0" fmla="*/ 231 w 361"/>
                  <a:gd name="T1" fmla="*/ 0 h 557"/>
                  <a:gd name="T2" fmla="*/ 0 w 361"/>
                  <a:gd name="T3" fmla="*/ 557 h 557"/>
                  <a:gd name="T4" fmla="*/ 0 w 361"/>
                  <a:gd name="T5" fmla="*/ 557 h 557"/>
                  <a:gd name="T6" fmla="*/ 169 w 361"/>
                  <a:gd name="T7" fmla="*/ 557 h 557"/>
                  <a:gd name="T8" fmla="*/ 238 w 361"/>
                  <a:gd name="T9" fmla="*/ 349 h 557"/>
                  <a:gd name="T10" fmla="*/ 339 w 361"/>
                  <a:gd name="T11" fmla="*/ 158 h 557"/>
                  <a:gd name="T12" fmla="*/ 361 w 361"/>
                  <a:gd name="T13" fmla="*/ 130 h 557"/>
                  <a:gd name="T14" fmla="*/ 231 w 361"/>
                  <a:gd name="T15" fmla="*/ 0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557">
                    <a:moveTo>
                      <a:pt x="231" y="0"/>
                    </a:moveTo>
                    <a:cubicBezTo>
                      <a:pt x="82" y="148"/>
                      <a:pt x="0" y="346"/>
                      <a:pt x="0" y="557"/>
                    </a:cubicBezTo>
                    <a:cubicBezTo>
                      <a:pt x="0" y="557"/>
                      <a:pt x="0" y="557"/>
                      <a:pt x="0" y="557"/>
                    </a:cubicBezTo>
                    <a:cubicBezTo>
                      <a:pt x="169" y="557"/>
                      <a:pt x="169" y="557"/>
                      <a:pt x="169" y="557"/>
                    </a:cubicBezTo>
                    <a:cubicBezTo>
                      <a:pt x="182" y="485"/>
                      <a:pt x="208" y="417"/>
                      <a:pt x="238" y="349"/>
                    </a:cubicBezTo>
                    <a:cubicBezTo>
                      <a:pt x="268" y="284"/>
                      <a:pt x="297" y="216"/>
                      <a:pt x="339" y="158"/>
                    </a:cubicBezTo>
                    <a:cubicBezTo>
                      <a:pt x="346" y="148"/>
                      <a:pt x="353" y="139"/>
                      <a:pt x="361" y="130"/>
                    </a:cubicBezTo>
                    <a:lnTo>
                      <a:pt x="231" y="0"/>
                    </a:lnTo>
                    <a:close/>
                  </a:path>
                </a:pathLst>
              </a:custGeom>
              <a:solidFill>
                <a:schemeClr val="accent3">
                  <a:lumMod val="75000"/>
                </a:schemeClr>
              </a:solidFill>
              <a:ln>
                <a:noFill/>
              </a:ln>
            </p:spPr>
            <p:txBody>
              <a:bodyPr vert="horz" wrap="square" lIns="121920" tIns="60960" rIns="121920" bIns="60960" numCol="1" anchor="t" anchorCtr="0" compatLnSpc="1"/>
              <a:lstStyle/>
              <a:p>
                <a:endParaRPr lang="en-ID" sz="1100"/>
              </a:p>
            </p:txBody>
          </p:sp>
          <p:sp>
            <p:nvSpPr>
              <p:cNvPr id="33" name="Freeform 11"/>
              <p:cNvSpPr/>
              <p:nvPr/>
            </p:nvSpPr>
            <p:spPr bwMode="auto">
              <a:xfrm>
                <a:off x="3089985" y="2725626"/>
                <a:ext cx="718439" cy="1051956"/>
              </a:xfrm>
              <a:custGeom>
                <a:avLst/>
                <a:gdLst>
                  <a:gd name="T0" fmla="*/ 195 w 350"/>
                  <a:gd name="T1" fmla="*/ 512 h 512"/>
                  <a:gd name="T2" fmla="*/ 195 w 350"/>
                  <a:gd name="T3" fmla="*/ 512 h 512"/>
                  <a:gd name="T4" fmla="*/ 350 w 350"/>
                  <a:gd name="T5" fmla="*/ 138 h 512"/>
                  <a:gd name="T6" fmla="*/ 212 w 350"/>
                  <a:gd name="T7" fmla="*/ 0 h 512"/>
                  <a:gd name="T8" fmla="*/ 0 w 350"/>
                  <a:gd name="T9" fmla="*/ 512 h 512"/>
                  <a:gd name="T10" fmla="*/ 0 w 350"/>
                  <a:gd name="T11" fmla="*/ 512 h 512"/>
                  <a:gd name="T12" fmla="*/ 195 w 350"/>
                  <a:gd name="T13" fmla="*/ 512 h 512"/>
                </a:gdLst>
                <a:ahLst/>
                <a:cxnLst>
                  <a:cxn ang="0">
                    <a:pos x="T0" y="T1"/>
                  </a:cxn>
                  <a:cxn ang="0">
                    <a:pos x="T2" y="T3"/>
                  </a:cxn>
                  <a:cxn ang="0">
                    <a:pos x="T4" y="T5"/>
                  </a:cxn>
                  <a:cxn ang="0">
                    <a:pos x="T6" y="T7"/>
                  </a:cxn>
                  <a:cxn ang="0">
                    <a:pos x="T8" y="T9"/>
                  </a:cxn>
                  <a:cxn ang="0">
                    <a:pos x="T10" y="T11"/>
                  </a:cxn>
                  <a:cxn ang="0">
                    <a:pos x="T12" y="T13"/>
                  </a:cxn>
                </a:cxnLst>
                <a:rect l="0" t="0" r="r" b="b"/>
                <a:pathLst>
                  <a:path w="350" h="512">
                    <a:moveTo>
                      <a:pt x="195" y="512"/>
                    </a:moveTo>
                    <a:cubicBezTo>
                      <a:pt x="195" y="512"/>
                      <a:pt x="195" y="512"/>
                      <a:pt x="195" y="512"/>
                    </a:cubicBezTo>
                    <a:cubicBezTo>
                      <a:pt x="195" y="366"/>
                      <a:pt x="254" y="234"/>
                      <a:pt x="350" y="138"/>
                    </a:cubicBezTo>
                    <a:cubicBezTo>
                      <a:pt x="212" y="0"/>
                      <a:pt x="212" y="0"/>
                      <a:pt x="212" y="0"/>
                    </a:cubicBezTo>
                    <a:cubicBezTo>
                      <a:pt x="81" y="131"/>
                      <a:pt x="0" y="312"/>
                      <a:pt x="0" y="512"/>
                    </a:cubicBezTo>
                    <a:cubicBezTo>
                      <a:pt x="0" y="512"/>
                      <a:pt x="0" y="512"/>
                      <a:pt x="0" y="512"/>
                    </a:cubicBezTo>
                    <a:lnTo>
                      <a:pt x="195" y="512"/>
                    </a:lnTo>
                    <a:close/>
                  </a:path>
                </a:pathLst>
              </a:custGeom>
              <a:solidFill>
                <a:schemeClr val="accent3"/>
              </a:solidFill>
              <a:ln>
                <a:noFill/>
              </a:ln>
            </p:spPr>
            <p:txBody>
              <a:bodyPr vert="horz" wrap="square" lIns="121920" tIns="60960" rIns="121920" bIns="60960" numCol="1" anchor="t" anchorCtr="0" compatLnSpc="1"/>
              <a:lstStyle/>
              <a:p>
                <a:endParaRPr lang="en-ID" sz="1100"/>
              </a:p>
            </p:txBody>
          </p:sp>
        </p:grpSp>
        <p:grpSp>
          <p:nvGrpSpPr>
            <p:cNvPr id="29" name="Group 80"/>
            <p:cNvGrpSpPr/>
            <p:nvPr/>
          </p:nvGrpSpPr>
          <p:grpSpPr>
            <a:xfrm>
              <a:off x="1960608" y="4052964"/>
              <a:ext cx="340871" cy="340871"/>
              <a:chOff x="5546470" y="2880367"/>
              <a:chExt cx="340871" cy="340871"/>
            </a:xfrm>
          </p:grpSpPr>
          <p:sp>
            <p:nvSpPr>
              <p:cNvPr id="30" name="Oval 81"/>
              <p:cNvSpPr/>
              <p:nvPr/>
            </p:nvSpPr>
            <p:spPr>
              <a:xfrm>
                <a:off x="5546470" y="2880367"/>
                <a:ext cx="340871" cy="340871"/>
              </a:xfrm>
              <a:prstGeom prst="ellipse">
                <a:avLst/>
              </a:prstGeom>
              <a:solidFill>
                <a:schemeClr val="bg1"/>
              </a:solidFill>
              <a:ln w="635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p>
            </p:txBody>
          </p:sp>
          <p:sp>
            <p:nvSpPr>
              <p:cNvPr id="31" name="TextBox 82"/>
              <p:cNvSpPr txBox="1"/>
              <p:nvPr/>
            </p:nvSpPr>
            <p:spPr>
              <a:xfrm>
                <a:off x="5589069" y="2933264"/>
                <a:ext cx="264405" cy="221362"/>
              </a:xfrm>
              <a:prstGeom prst="rect">
                <a:avLst/>
              </a:prstGeom>
              <a:noFill/>
              <a:effectLst/>
            </p:spPr>
            <p:txBody>
              <a:bodyPr wrap="none" rtlCol="0">
                <a:spAutoFit/>
              </a:bodyPr>
              <a:lstStyle>
                <a:defPPr>
                  <a:defRPr lang="zh-CN"/>
                </a:defPPr>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ID" dirty="0"/>
                  <a:t>03</a:t>
                </a:r>
                <a:endParaRPr lang="en-ID" dirty="0"/>
              </a:p>
            </p:txBody>
          </p:sp>
        </p:grpSp>
      </p:grpSp>
      <p:sp>
        <p:nvSpPr>
          <p:cNvPr id="8" name="矩形 7"/>
          <p:cNvSpPr/>
          <p:nvPr/>
        </p:nvSpPr>
        <p:spPr>
          <a:xfrm>
            <a:off x="4827977" y="1509599"/>
            <a:ext cx="2492990"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危险、危害因素的</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分布</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167778" y="3922751"/>
            <a:ext cx="2723823"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伤害（危害）方式和途径</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5" name="矩形 164"/>
          <p:cNvSpPr/>
          <p:nvPr/>
        </p:nvSpPr>
        <p:spPr>
          <a:xfrm>
            <a:off x="4943393" y="6221709"/>
            <a:ext cx="2262158"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主要危险、危害因素</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6" name="矩形 165"/>
          <p:cNvSpPr/>
          <p:nvPr/>
        </p:nvSpPr>
        <p:spPr>
          <a:xfrm>
            <a:off x="1713324" y="3922751"/>
            <a:ext cx="2262158"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重大危险、危害因素</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7" name="矩形 166"/>
          <p:cNvSpPr/>
          <p:nvPr/>
        </p:nvSpPr>
        <p:spPr>
          <a:xfrm>
            <a:off x="4917861" y="3528036"/>
            <a:ext cx="2339102" cy="1126462"/>
          </a:xfrm>
          <a:prstGeom prst="rect">
            <a:avLst/>
          </a:prstGeom>
        </p:spPr>
        <p:txBody>
          <a:bodyPr wrap="none">
            <a:spAutoFit/>
          </a:bodyPr>
          <a:lstStyle/>
          <a:p>
            <a:pPr marL="342900" indent="-342900" algn="ctr">
              <a:lnSpc>
                <a:spcPct val="14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危险辨识过程</a:t>
            </a: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中</a:t>
            </a:r>
            <a:endParaRPr lang="en-US" altLang="zh-CN" sz="2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gn="ctr">
              <a:lnSpc>
                <a:spcPct val="140000"/>
              </a:lnSpc>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应</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注意以下几</a:t>
            </a: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点</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371475" y="178428"/>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、重大危险源的辨识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888203" y="865293"/>
            <a:ext cx="1357208" cy="1357208"/>
            <a:chOff x="3145460" y="1536141"/>
            <a:chExt cx="2087592" cy="2087592"/>
          </a:xfrm>
        </p:grpSpPr>
        <p:sp>
          <p:nvSpPr>
            <p:cNvPr id="7" name="椭圆 6"/>
            <p:cNvSpPr/>
            <p:nvPr/>
          </p:nvSpPr>
          <p:spPr>
            <a:xfrm>
              <a:off x="3145460" y="1536141"/>
              <a:ext cx="2087592" cy="2087592"/>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330555" y="1721236"/>
              <a:ext cx="1717403" cy="1717403"/>
            </a:xfrm>
            <a:prstGeom prst="ellipse">
              <a:avLst/>
            </a:prstGeom>
            <a:solidFill>
              <a:srgbClr val="D1377D"/>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3248072" y="2136712"/>
            <a:ext cx="1357208" cy="1357208"/>
            <a:chOff x="4891439" y="2453237"/>
            <a:chExt cx="1872000" cy="1872000"/>
          </a:xfrm>
        </p:grpSpPr>
        <p:sp>
          <p:nvSpPr>
            <p:cNvPr id="6" name="椭圆 5"/>
            <p:cNvSpPr>
              <a:spLocks noChangeAspect="1"/>
            </p:cNvSpPr>
            <p:nvPr/>
          </p:nvSpPr>
          <p:spPr>
            <a:xfrm>
              <a:off x="4891439" y="2453237"/>
              <a:ext cx="1872000" cy="1872000"/>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5071439" y="2633237"/>
              <a:ext cx="1512000" cy="1512000"/>
            </a:xfrm>
            <a:prstGeom prst="ellipse">
              <a:avLst/>
            </a:prstGeom>
            <a:solidFill>
              <a:schemeClr val="accent2">
                <a:lumMod val="60000"/>
                <a:lumOff val="40000"/>
              </a:schemeClr>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607941" y="3408131"/>
            <a:ext cx="1357208" cy="1357208"/>
            <a:chOff x="6436114" y="3211285"/>
            <a:chExt cx="1584000" cy="1584000"/>
          </a:xfrm>
        </p:grpSpPr>
        <p:sp>
          <p:nvSpPr>
            <p:cNvPr id="5" name="椭圆 4"/>
            <p:cNvSpPr>
              <a:spLocks noChangeAspect="1"/>
            </p:cNvSpPr>
            <p:nvPr/>
          </p:nvSpPr>
          <p:spPr>
            <a:xfrm>
              <a:off x="6436114" y="3211285"/>
              <a:ext cx="1584000" cy="1584000"/>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6584177" y="3359348"/>
              <a:ext cx="1287871" cy="1287871"/>
            </a:xfrm>
            <a:prstGeom prst="ellipse">
              <a:avLst/>
            </a:prstGeom>
            <a:solidFill>
              <a:srgbClr val="0070C0"/>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5967810" y="4679550"/>
            <a:ext cx="1357208" cy="1357208"/>
            <a:chOff x="7718938" y="3935904"/>
            <a:chExt cx="1296000" cy="1296000"/>
          </a:xfrm>
        </p:grpSpPr>
        <p:sp>
          <p:nvSpPr>
            <p:cNvPr id="4" name="椭圆 3"/>
            <p:cNvSpPr>
              <a:spLocks noChangeAspect="1"/>
            </p:cNvSpPr>
            <p:nvPr/>
          </p:nvSpPr>
          <p:spPr>
            <a:xfrm>
              <a:off x="7718938" y="3935904"/>
              <a:ext cx="1296000" cy="1296000"/>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7866368" y="4089845"/>
              <a:ext cx="994856" cy="994856"/>
            </a:xfrm>
            <a:prstGeom prst="ellipse">
              <a:avLst/>
            </a:prstGeom>
            <a:solidFill>
              <a:srgbClr val="00B0F0"/>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3899290" y="1044662"/>
            <a:ext cx="3877985" cy="584775"/>
          </a:xfrm>
          <a:prstGeom prst="rect">
            <a:avLst/>
          </a:prstGeom>
        </p:spPr>
        <p:txBody>
          <a:bodyPr wrap="none">
            <a:spAutoFit/>
          </a:bodyPr>
          <a:lstStyle/>
          <a:p>
            <a:pPr marL="342900" indent="-342900"/>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应急管理的基本知识</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225051" y="2467537"/>
            <a:ext cx="3877985" cy="584775"/>
          </a:xfrm>
          <a:prstGeom prst="rect">
            <a:avLst/>
          </a:prstGeom>
        </p:spPr>
        <p:txBody>
          <a:bodyPr wrap="none">
            <a:spAutoFit/>
          </a:bodyPr>
          <a:lstStyle/>
          <a:p>
            <a:pPr marL="342900" indent="-342900"/>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应急预案的编制方法</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613721" y="3751453"/>
            <a:ext cx="3877985" cy="584775"/>
          </a:xfrm>
          <a:prstGeom prst="rect">
            <a:avLst/>
          </a:prstGeom>
        </p:spPr>
        <p:txBody>
          <a:bodyPr wrap="none">
            <a:spAutoFit/>
          </a:bodyPr>
          <a:lstStyle/>
          <a:p>
            <a:pPr marL="342900" indent="-342900"/>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应急预案演练与实施</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7777275" y="5065765"/>
            <a:ext cx="3877985" cy="584775"/>
          </a:xfrm>
          <a:prstGeom prst="rect">
            <a:avLst/>
          </a:prstGeom>
        </p:spPr>
        <p:txBody>
          <a:bodyPr wrap="none">
            <a:spAutoFit/>
          </a:bodyPr>
          <a:lstStyle/>
          <a:p>
            <a:pPr marL="342900" indent="-342900"/>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应急预案的管理要求</a:t>
            </a:r>
            <a:endPar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74700" y="3853340"/>
            <a:ext cx="2083676" cy="1200329"/>
          </a:xfrm>
          <a:prstGeom prst="rect">
            <a:avLst/>
          </a:prstGeom>
          <a:noFill/>
        </p:spPr>
        <p:txBody>
          <a:bodyPr wrap="square" rtlCol="0">
            <a:spAutoFit/>
          </a:bodyPr>
          <a:lstStyle/>
          <a:p>
            <a:pPr algn="ctr"/>
            <a:r>
              <a:rPr lang="zh-CN" altLang="en-US" sz="7200" b="1" dirty="0">
                <a:solidFill>
                  <a:srgbClr val="0070C0"/>
                </a:solidFill>
                <a:latin typeface="微软雅黑" panose="020B0503020204020204" pitchFamily="34" charset="-122"/>
                <a:ea typeface="微软雅黑" panose="020B0503020204020204" pitchFamily="34" charset="-122"/>
              </a:rPr>
              <a:t>目录</a:t>
            </a:r>
            <a:endParaRPr lang="en-US" altLang="zh-CN" sz="7200" b="1" dirty="0" smtClean="0">
              <a:solidFill>
                <a:srgbClr val="0070C0"/>
              </a:solidFill>
              <a:latin typeface="微软雅黑" panose="020B0503020204020204" pitchFamily="34" charset="-122"/>
              <a:ea typeface="微软雅黑" panose="020B0503020204020204" pitchFamily="34" charset="-122"/>
            </a:endParaRPr>
          </a:p>
        </p:txBody>
      </p:sp>
      <p:grpSp>
        <p:nvGrpSpPr>
          <p:cNvPr id="26" name="Group 4"/>
          <p:cNvGrpSpPr>
            <a:grpSpLocks noChangeAspect="1"/>
          </p:cNvGrpSpPr>
          <p:nvPr/>
        </p:nvGrpSpPr>
        <p:grpSpPr bwMode="auto">
          <a:xfrm>
            <a:off x="2250235" y="1283790"/>
            <a:ext cx="633143" cy="520214"/>
            <a:chOff x="3580" y="-904"/>
            <a:chExt cx="684" cy="562"/>
          </a:xfrm>
          <a:solidFill>
            <a:schemeClr val="bg1"/>
          </a:solidFill>
        </p:grpSpPr>
        <p:sp>
          <p:nvSpPr>
            <p:cNvPr id="27" name="Freeform 5"/>
            <p:cNvSpPr>
              <a:spLocks noEditPoints="1"/>
            </p:cNvSpPr>
            <p:nvPr/>
          </p:nvSpPr>
          <p:spPr bwMode="auto">
            <a:xfrm>
              <a:off x="3677" y="-904"/>
              <a:ext cx="489" cy="562"/>
            </a:xfrm>
            <a:custGeom>
              <a:avLst/>
              <a:gdLst>
                <a:gd name="T0" fmla="*/ 1484 w 2167"/>
                <a:gd name="T1" fmla="*/ 1161 h 2492"/>
                <a:gd name="T2" fmla="*/ 1734 w 2167"/>
                <a:gd name="T3" fmla="*/ 650 h 2492"/>
                <a:gd name="T4" fmla="*/ 1084 w 2167"/>
                <a:gd name="T5" fmla="*/ 0 h 2492"/>
                <a:gd name="T6" fmla="*/ 434 w 2167"/>
                <a:gd name="T7" fmla="*/ 650 h 2492"/>
                <a:gd name="T8" fmla="*/ 683 w 2167"/>
                <a:gd name="T9" fmla="*/ 1161 h 2492"/>
                <a:gd name="T10" fmla="*/ 0 w 2167"/>
                <a:gd name="T11" fmla="*/ 2167 h 2492"/>
                <a:gd name="T12" fmla="*/ 0 w 2167"/>
                <a:gd name="T13" fmla="*/ 2384 h 2492"/>
                <a:gd name="T14" fmla="*/ 108 w 2167"/>
                <a:gd name="T15" fmla="*/ 2492 h 2492"/>
                <a:gd name="T16" fmla="*/ 2059 w 2167"/>
                <a:gd name="T17" fmla="*/ 2492 h 2492"/>
                <a:gd name="T18" fmla="*/ 2167 w 2167"/>
                <a:gd name="T19" fmla="*/ 2384 h 2492"/>
                <a:gd name="T20" fmla="*/ 2167 w 2167"/>
                <a:gd name="T21" fmla="*/ 2167 h 2492"/>
                <a:gd name="T22" fmla="*/ 1484 w 2167"/>
                <a:gd name="T23" fmla="*/ 1161 h 2492"/>
                <a:gd name="T24" fmla="*/ 650 w 2167"/>
                <a:gd name="T25" fmla="*/ 650 h 2492"/>
                <a:gd name="T26" fmla="*/ 1084 w 2167"/>
                <a:gd name="T27" fmla="*/ 216 h 2492"/>
                <a:gd name="T28" fmla="*/ 1517 w 2167"/>
                <a:gd name="T29" fmla="*/ 650 h 2492"/>
                <a:gd name="T30" fmla="*/ 1084 w 2167"/>
                <a:gd name="T31" fmla="*/ 1083 h 2492"/>
                <a:gd name="T32" fmla="*/ 650 w 2167"/>
                <a:gd name="T33" fmla="*/ 650 h 2492"/>
                <a:gd name="T34" fmla="*/ 1951 w 2167"/>
                <a:gd name="T35" fmla="*/ 2275 h 2492"/>
                <a:gd name="T36" fmla="*/ 217 w 2167"/>
                <a:gd name="T37" fmla="*/ 2275 h 2492"/>
                <a:gd name="T38" fmla="*/ 217 w 2167"/>
                <a:gd name="T39" fmla="*/ 2167 h 2492"/>
                <a:gd name="T40" fmla="*/ 1084 w 2167"/>
                <a:gd name="T41" fmla="*/ 1300 h 2492"/>
                <a:gd name="T42" fmla="*/ 1951 w 2167"/>
                <a:gd name="T43" fmla="*/ 2167 h 2492"/>
                <a:gd name="T44" fmla="*/ 1951 w 2167"/>
                <a:gd name="T45" fmla="*/ 2275 h 2492"/>
                <a:gd name="T46" fmla="*/ 1951 w 2167"/>
                <a:gd name="T47" fmla="*/ 2275 h 2492"/>
                <a:gd name="T48" fmla="*/ 1951 w 2167"/>
                <a:gd name="T49" fmla="*/ 2275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7" h="2492">
                  <a:moveTo>
                    <a:pt x="1484" y="1161"/>
                  </a:moveTo>
                  <a:cubicBezTo>
                    <a:pt x="1636" y="1042"/>
                    <a:pt x="1734" y="857"/>
                    <a:pt x="1734" y="650"/>
                  </a:cubicBezTo>
                  <a:cubicBezTo>
                    <a:pt x="1734" y="291"/>
                    <a:pt x="1442" y="0"/>
                    <a:pt x="1084" y="0"/>
                  </a:cubicBezTo>
                  <a:cubicBezTo>
                    <a:pt x="725" y="0"/>
                    <a:pt x="434" y="291"/>
                    <a:pt x="434" y="650"/>
                  </a:cubicBezTo>
                  <a:cubicBezTo>
                    <a:pt x="434" y="857"/>
                    <a:pt x="531" y="1042"/>
                    <a:pt x="683" y="1161"/>
                  </a:cubicBezTo>
                  <a:cubicBezTo>
                    <a:pt x="283" y="1321"/>
                    <a:pt x="0" y="1711"/>
                    <a:pt x="0" y="2167"/>
                  </a:cubicBezTo>
                  <a:cubicBezTo>
                    <a:pt x="0" y="2384"/>
                    <a:pt x="0" y="2384"/>
                    <a:pt x="0" y="2384"/>
                  </a:cubicBezTo>
                  <a:cubicBezTo>
                    <a:pt x="0" y="2444"/>
                    <a:pt x="49" y="2492"/>
                    <a:pt x="108" y="2492"/>
                  </a:cubicBezTo>
                  <a:cubicBezTo>
                    <a:pt x="2059" y="2492"/>
                    <a:pt x="2059" y="2492"/>
                    <a:pt x="2059" y="2492"/>
                  </a:cubicBezTo>
                  <a:cubicBezTo>
                    <a:pt x="2119" y="2492"/>
                    <a:pt x="2167" y="2444"/>
                    <a:pt x="2167" y="2384"/>
                  </a:cubicBezTo>
                  <a:cubicBezTo>
                    <a:pt x="2167" y="2167"/>
                    <a:pt x="2167" y="2167"/>
                    <a:pt x="2167" y="2167"/>
                  </a:cubicBezTo>
                  <a:cubicBezTo>
                    <a:pt x="2167" y="1711"/>
                    <a:pt x="1884" y="1321"/>
                    <a:pt x="1484" y="1161"/>
                  </a:cubicBezTo>
                  <a:close/>
                  <a:moveTo>
                    <a:pt x="650" y="650"/>
                  </a:moveTo>
                  <a:cubicBezTo>
                    <a:pt x="650" y="411"/>
                    <a:pt x="844" y="216"/>
                    <a:pt x="1084" y="216"/>
                  </a:cubicBezTo>
                  <a:cubicBezTo>
                    <a:pt x="1323" y="216"/>
                    <a:pt x="1517" y="411"/>
                    <a:pt x="1517" y="650"/>
                  </a:cubicBezTo>
                  <a:cubicBezTo>
                    <a:pt x="1517" y="889"/>
                    <a:pt x="1323" y="1083"/>
                    <a:pt x="1084" y="1083"/>
                  </a:cubicBezTo>
                  <a:cubicBezTo>
                    <a:pt x="845" y="1083"/>
                    <a:pt x="650" y="889"/>
                    <a:pt x="650" y="650"/>
                  </a:cubicBezTo>
                  <a:close/>
                  <a:moveTo>
                    <a:pt x="1951" y="2275"/>
                  </a:moveTo>
                  <a:cubicBezTo>
                    <a:pt x="217" y="2275"/>
                    <a:pt x="217" y="2275"/>
                    <a:pt x="217" y="2275"/>
                  </a:cubicBezTo>
                  <a:cubicBezTo>
                    <a:pt x="217" y="2167"/>
                    <a:pt x="217" y="2167"/>
                    <a:pt x="217" y="2167"/>
                  </a:cubicBezTo>
                  <a:cubicBezTo>
                    <a:pt x="217" y="1689"/>
                    <a:pt x="606" y="1300"/>
                    <a:pt x="1084" y="1300"/>
                  </a:cubicBezTo>
                  <a:cubicBezTo>
                    <a:pt x="1562" y="1300"/>
                    <a:pt x="1951" y="1689"/>
                    <a:pt x="1951" y="2167"/>
                  </a:cubicBezTo>
                  <a:lnTo>
                    <a:pt x="1951" y="2275"/>
                  </a:lnTo>
                  <a:close/>
                  <a:moveTo>
                    <a:pt x="1951" y="2275"/>
                  </a:moveTo>
                  <a:cubicBezTo>
                    <a:pt x="1951" y="2275"/>
                    <a:pt x="1951" y="2275"/>
                    <a:pt x="1951" y="227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
            <p:cNvSpPr>
              <a:spLocks noEditPoints="1"/>
            </p:cNvSpPr>
            <p:nvPr/>
          </p:nvSpPr>
          <p:spPr bwMode="auto">
            <a:xfrm>
              <a:off x="3580" y="-855"/>
              <a:ext cx="684" cy="440"/>
            </a:xfrm>
            <a:custGeom>
              <a:avLst/>
              <a:gdLst>
                <a:gd name="T0" fmla="*/ 791 w 3033"/>
                <a:gd name="T1" fmla="*/ 981 h 1949"/>
                <a:gd name="T2" fmla="*/ 796 w 3033"/>
                <a:gd name="T3" fmla="*/ 960 h 1949"/>
                <a:gd name="T4" fmla="*/ 798 w 3033"/>
                <a:gd name="T5" fmla="*/ 948 h 1949"/>
                <a:gd name="T6" fmla="*/ 798 w 3033"/>
                <a:gd name="T7" fmla="*/ 923 h 1949"/>
                <a:gd name="T8" fmla="*/ 797 w 3033"/>
                <a:gd name="T9" fmla="*/ 910 h 1949"/>
                <a:gd name="T10" fmla="*/ 794 w 3033"/>
                <a:gd name="T11" fmla="*/ 903 h 1949"/>
                <a:gd name="T12" fmla="*/ 788 w 3033"/>
                <a:gd name="T13" fmla="*/ 889 h 1949"/>
                <a:gd name="T14" fmla="*/ 772 w 3033"/>
                <a:gd name="T15" fmla="*/ 864 h 1949"/>
                <a:gd name="T16" fmla="*/ 768 w 3033"/>
                <a:gd name="T17" fmla="*/ 861 h 1949"/>
                <a:gd name="T18" fmla="*/ 734 w 3033"/>
                <a:gd name="T19" fmla="*/ 837 h 1949"/>
                <a:gd name="T20" fmla="*/ 541 w 3033"/>
                <a:gd name="T21" fmla="*/ 540 h 1949"/>
                <a:gd name="T22" fmla="*/ 790 w 3033"/>
                <a:gd name="T23" fmla="*/ 224 h 1949"/>
                <a:gd name="T24" fmla="*/ 870 w 3033"/>
                <a:gd name="T25" fmla="*/ 93 h 1949"/>
                <a:gd name="T26" fmla="*/ 739 w 3033"/>
                <a:gd name="T27" fmla="*/ 13 h 1949"/>
                <a:gd name="T28" fmla="*/ 325 w 3033"/>
                <a:gd name="T29" fmla="*/ 540 h 1949"/>
                <a:gd name="T30" fmla="*/ 465 w 3033"/>
                <a:gd name="T31" fmla="*/ 904 h 1949"/>
                <a:gd name="T32" fmla="*/ 0 w 3033"/>
                <a:gd name="T33" fmla="*/ 1673 h 1949"/>
                <a:gd name="T34" fmla="*/ 0 w 3033"/>
                <a:gd name="T35" fmla="*/ 1841 h 1949"/>
                <a:gd name="T36" fmla="*/ 108 w 3033"/>
                <a:gd name="T37" fmla="*/ 1949 h 1949"/>
                <a:gd name="T38" fmla="*/ 216 w 3033"/>
                <a:gd name="T39" fmla="*/ 1841 h 1949"/>
                <a:gd name="T40" fmla="*/ 216 w 3033"/>
                <a:gd name="T41" fmla="*/ 1673 h 1949"/>
                <a:gd name="T42" fmla="*/ 707 w 3033"/>
                <a:gd name="T43" fmla="*/ 1043 h 1949"/>
                <a:gd name="T44" fmla="*/ 791 w 3033"/>
                <a:gd name="T45" fmla="*/ 981 h 1949"/>
                <a:gd name="T46" fmla="*/ 2567 w 3033"/>
                <a:gd name="T47" fmla="*/ 904 h 1949"/>
                <a:gd name="T48" fmla="*/ 2708 w 3033"/>
                <a:gd name="T49" fmla="*/ 540 h 1949"/>
                <a:gd name="T50" fmla="*/ 2307 w 3033"/>
                <a:gd name="T51" fmla="*/ 17 h 1949"/>
                <a:gd name="T52" fmla="*/ 2174 w 3033"/>
                <a:gd name="T53" fmla="*/ 93 h 1949"/>
                <a:gd name="T54" fmla="*/ 2251 w 3033"/>
                <a:gd name="T55" fmla="*/ 226 h 1949"/>
                <a:gd name="T56" fmla="*/ 2491 w 3033"/>
                <a:gd name="T57" fmla="*/ 540 h 1949"/>
                <a:gd name="T58" fmla="*/ 2299 w 3033"/>
                <a:gd name="T59" fmla="*/ 837 h 1949"/>
                <a:gd name="T60" fmla="*/ 2264 w 3033"/>
                <a:gd name="T61" fmla="*/ 861 h 1949"/>
                <a:gd name="T62" fmla="*/ 2261 w 3033"/>
                <a:gd name="T63" fmla="*/ 864 h 1949"/>
                <a:gd name="T64" fmla="*/ 2245 w 3033"/>
                <a:gd name="T65" fmla="*/ 889 h 1949"/>
                <a:gd name="T66" fmla="*/ 2239 w 3033"/>
                <a:gd name="T67" fmla="*/ 903 h 1949"/>
                <a:gd name="T68" fmla="*/ 2236 w 3033"/>
                <a:gd name="T69" fmla="*/ 910 h 1949"/>
                <a:gd name="T70" fmla="*/ 2235 w 3033"/>
                <a:gd name="T71" fmla="*/ 923 h 1949"/>
                <a:gd name="T72" fmla="*/ 2234 w 3033"/>
                <a:gd name="T73" fmla="*/ 948 h 1949"/>
                <a:gd name="T74" fmla="*/ 2237 w 3033"/>
                <a:gd name="T75" fmla="*/ 960 h 1949"/>
                <a:gd name="T76" fmla="*/ 2242 w 3033"/>
                <a:gd name="T77" fmla="*/ 981 h 1949"/>
                <a:gd name="T78" fmla="*/ 2326 w 3033"/>
                <a:gd name="T79" fmla="*/ 1043 h 1949"/>
                <a:gd name="T80" fmla="*/ 2817 w 3033"/>
                <a:gd name="T81" fmla="*/ 1673 h 1949"/>
                <a:gd name="T82" fmla="*/ 2817 w 3033"/>
                <a:gd name="T83" fmla="*/ 1841 h 1949"/>
                <a:gd name="T84" fmla="*/ 2925 w 3033"/>
                <a:gd name="T85" fmla="*/ 1949 h 1949"/>
                <a:gd name="T86" fmla="*/ 3033 w 3033"/>
                <a:gd name="T87" fmla="*/ 1841 h 1949"/>
                <a:gd name="T88" fmla="*/ 3033 w 3033"/>
                <a:gd name="T89" fmla="*/ 1673 h 1949"/>
                <a:gd name="T90" fmla="*/ 2567 w 3033"/>
                <a:gd name="T91" fmla="*/ 904 h 1949"/>
                <a:gd name="T92" fmla="*/ 2567 w 3033"/>
                <a:gd name="T93" fmla="*/ 904 h 1949"/>
                <a:gd name="T94" fmla="*/ 2567 w 3033"/>
                <a:gd name="T95" fmla="*/ 90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33" h="1949">
                  <a:moveTo>
                    <a:pt x="791" y="981"/>
                  </a:moveTo>
                  <a:cubicBezTo>
                    <a:pt x="794" y="974"/>
                    <a:pt x="794" y="967"/>
                    <a:pt x="796" y="960"/>
                  </a:cubicBezTo>
                  <a:cubicBezTo>
                    <a:pt x="797" y="956"/>
                    <a:pt x="798" y="952"/>
                    <a:pt x="798" y="948"/>
                  </a:cubicBezTo>
                  <a:cubicBezTo>
                    <a:pt x="799" y="939"/>
                    <a:pt x="799" y="931"/>
                    <a:pt x="798" y="923"/>
                  </a:cubicBezTo>
                  <a:cubicBezTo>
                    <a:pt x="797" y="918"/>
                    <a:pt x="798" y="914"/>
                    <a:pt x="797" y="910"/>
                  </a:cubicBezTo>
                  <a:cubicBezTo>
                    <a:pt x="796" y="907"/>
                    <a:pt x="795" y="905"/>
                    <a:pt x="794" y="903"/>
                  </a:cubicBezTo>
                  <a:cubicBezTo>
                    <a:pt x="792" y="898"/>
                    <a:pt x="790" y="894"/>
                    <a:pt x="788" y="889"/>
                  </a:cubicBezTo>
                  <a:cubicBezTo>
                    <a:pt x="783" y="880"/>
                    <a:pt x="778" y="871"/>
                    <a:pt x="772" y="864"/>
                  </a:cubicBezTo>
                  <a:cubicBezTo>
                    <a:pt x="771" y="863"/>
                    <a:pt x="770" y="862"/>
                    <a:pt x="768" y="861"/>
                  </a:cubicBezTo>
                  <a:cubicBezTo>
                    <a:pt x="759" y="851"/>
                    <a:pt x="747" y="843"/>
                    <a:pt x="734" y="837"/>
                  </a:cubicBezTo>
                  <a:cubicBezTo>
                    <a:pt x="617" y="785"/>
                    <a:pt x="541" y="669"/>
                    <a:pt x="541" y="540"/>
                  </a:cubicBezTo>
                  <a:cubicBezTo>
                    <a:pt x="541" y="389"/>
                    <a:pt x="643" y="259"/>
                    <a:pt x="790" y="224"/>
                  </a:cubicBezTo>
                  <a:cubicBezTo>
                    <a:pt x="848" y="210"/>
                    <a:pt x="884" y="152"/>
                    <a:pt x="870" y="93"/>
                  </a:cubicBezTo>
                  <a:cubicBezTo>
                    <a:pt x="856" y="35"/>
                    <a:pt x="797" y="0"/>
                    <a:pt x="739" y="13"/>
                  </a:cubicBezTo>
                  <a:cubicBezTo>
                    <a:pt x="495" y="72"/>
                    <a:pt x="325" y="289"/>
                    <a:pt x="325" y="540"/>
                  </a:cubicBezTo>
                  <a:cubicBezTo>
                    <a:pt x="325" y="677"/>
                    <a:pt x="377" y="806"/>
                    <a:pt x="465" y="904"/>
                  </a:cubicBezTo>
                  <a:cubicBezTo>
                    <a:pt x="183" y="1050"/>
                    <a:pt x="0" y="1342"/>
                    <a:pt x="0" y="1673"/>
                  </a:cubicBezTo>
                  <a:cubicBezTo>
                    <a:pt x="0" y="1841"/>
                    <a:pt x="0" y="1841"/>
                    <a:pt x="0" y="1841"/>
                  </a:cubicBezTo>
                  <a:cubicBezTo>
                    <a:pt x="0" y="1900"/>
                    <a:pt x="48" y="1949"/>
                    <a:pt x="108" y="1949"/>
                  </a:cubicBezTo>
                  <a:cubicBezTo>
                    <a:pt x="168" y="1949"/>
                    <a:pt x="216" y="1900"/>
                    <a:pt x="216" y="1841"/>
                  </a:cubicBezTo>
                  <a:cubicBezTo>
                    <a:pt x="216" y="1673"/>
                    <a:pt x="216" y="1673"/>
                    <a:pt x="216" y="1673"/>
                  </a:cubicBezTo>
                  <a:cubicBezTo>
                    <a:pt x="216" y="1373"/>
                    <a:pt x="418" y="1116"/>
                    <a:pt x="707" y="1043"/>
                  </a:cubicBezTo>
                  <a:cubicBezTo>
                    <a:pt x="743" y="1038"/>
                    <a:pt x="776" y="1016"/>
                    <a:pt x="791" y="981"/>
                  </a:cubicBezTo>
                  <a:close/>
                  <a:moveTo>
                    <a:pt x="2567" y="904"/>
                  </a:moveTo>
                  <a:cubicBezTo>
                    <a:pt x="2656" y="806"/>
                    <a:pt x="2708" y="677"/>
                    <a:pt x="2708" y="540"/>
                  </a:cubicBezTo>
                  <a:cubicBezTo>
                    <a:pt x="2708" y="296"/>
                    <a:pt x="2543" y="80"/>
                    <a:pt x="2307" y="17"/>
                  </a:cubicBezTo>
                  <a:cubicBezTo>
                    <a:pt x="2250" y="1"/>
                    <a:pt x="2190" y="36"/>
                    <a:pt x="2174" y="93"/>
                  </a:cubicBezTo>
                  <a:cubicBezTo>
                    <a:pt x="2159" y="151"/>
                    <a:pt x="2193" y="211"/>
                    <a:pt x="2251" y="226"/>
                  </a:cubicBezTo>
                  <a:cubicBezTo>
                    <a:pt x="2393" y="264"/>
                    <a:pt x="2491" y="393"/>
                    <a:pt x="2491" y="540"/>
                  </a:cubicBezTo>
                  <a:cubicBezTo>
                    <a:pt x="2491" y="669"/>
                    <a:pt x="2416" y="785"/>
                    <a:pt x="2299" y="837"/>
                  </a:cubicBezTo>
                  <a:cubicBezTo>
                    <a:pt x="2286" y="843"/>
                    <a:pt x="2274" y="851"/>
                    <a:pt x="2264" y="861"/>
                  </a:cubicBezTo>
                  <a:cubicBezTo>
                    <a:pt x="2263" y="862"/>
                    <a:pt x="2262" y="863"/>
                    <a:pt x="2261" y="864"/>
                  </a:cubicBezTo>
                  <a:cubicBezTo>
                    <a:pt x="2255" y="871"/>
                    <a:pt x="2250" y="880"/>
                    <a:pt x="2245" y="889"/>
                  </a:cubicBezTo>
                  <a:cubicBezTo>
                    <a:pt x="2243" y="894"/>
                    <a:pt x="2240" y="898"/>
                    <a:pt x="2239" y="903"/>
                  </a:cubicBezTo>
                  <a:cubicBezTo>
                    <a:pt x="2238" y="905"/>
                    <a:pt x="2236" y="907"/>
                    <a:pt x="2236" y="910"/>
                  </a:cubicBezTo>
                  <a:cubicBezTo>
                    <a:pt x="2235" y="914"/>
                    <a:pt x="2236" y="918"/>
                    <a:pt x="2235" y="923"/>
                  </a:cubicBezTo>
                  <a:cubicBezTo>
                    <a:pt x="2234" y="931"/>
                    <a:pt x="2234" y="939"/>
                    <a:pt x="2234" y="948"/>
                  </a:cubicBezTo>
                  <a:cubicBezTo>
                    <a:pt x="2235" y="952"/>
                    <a:pt x="2236" y="956"/>
                    <a:pt x="2237" y="960"/>
                  </a:cubicBezTo>
                  <a:cubicBezTo>
                    <a:pt x="2239" y="967"/>
                    <a:pt x="2239" y="974"/>
                    <a:pt x="2242" y="981"/>
                  </a:cubicBezTo>
                  <a:cubicBezTo>
                    <a:pt x="2257" y="1016"/>
                    <a:pt x="2290" y="1038"/>
                    <a:pt x="2326" y="1043"/>
                  </a:cubicBezTo>
                  <a:cubicBezTo>
                    <a:pt x="2615" y="1116"/>
                    <a:pt x="2817" y="1373"/>
                    <a:pt x="2817" y="1673"/>
                  </a:cubicBezTo>
                  <a:cubicBezTo>
                    <a:pt x="2817" y="1841"/>
                    <a:pt x="2817" y="1841"/>
                    <a:pt x="2817" y="1841"/>
                  </a:cubicBezTo>
                  <a:cubicBezTo>
                    <a:pt x="2817" y="1900"/>
                    <a:pt x="2865" y="1949"/>
                    <a:pt x="2925" y="1949"/>
                  </a:cubicBezTo>
                  <a:cubicBezTo>
                    <a:pt x="2985" y="1949"/>
                    <a:pt x="3033" y="1900"/>
                    <a:pt x="3033" y="1841"/>
                  </a:cubicBezTo>
                  <a:cubicBezTo>
                    <a:pt x="3033" y="1673"/>
                    <a:pt x="3033" y="1673"/>
                    <a:pt x="3033" y="1673"/>
                  </a:cubicBezTo>
                  <a:cubicBezTo>
                    <a:pt x="3033" y="1342"/>
                    <a:pt x="2849" y="1050"/>
                    <a:pt x="2567" y="904"/>
                  </a:cubicBezTo>
                  <a:close/>
                  <a:moveTo>
                    <a:pt x="2567" y="904"/>
                  </a:moveTo>
                  <a:cubicBezTo>
                    <a:pt x="2567" y="904"/>
                    <a:pt x="2567" y="904"/>
                    <a:pt x="2567" y="90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Freeform 44"/>
          <p:cNvSpPr>
            <a:spLocks noEditPoints="1"/>
          </p:cNvSpPr>
          <p:nvPr/>
        </p:nvSpPr>
        <p:spPr bwMode="auto">
          <a:xfrm>
            <a:off x="10314517" y="404151"/>
            <a:ext cx="283640" cy="228364"/>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70137" tIns="35068" rIns="70137" bIns="35068" numCol="1" anchor="t" anchorCtr="0" compatLnSpc="1"/>
          <a:lstStyle/>
          <a:p>
            <a:endParaRPr lang="zh-CN" altLang="en-US" sz="1560"/>
          </a:p>
        </p:txBody>
      </p:sp>
      <p:sp>
        <p:nvSpPr>
          <p:cNvPr id="30" name="Freeform 44"/>
          <p:cNvSpPr>
            <a:spLocks noEditPoints="1"/>
          </p:cNvSpPr>
          <p:nvPr/>
        </p:nvSpPr>
        <p:spPr bwMode="auto">
          <a:xfrm>
            <a:off x="4923124" y="3824118"/>
            <a:ext cx="726839" cy="58519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70137" tIns="35068" rIns="70137" bIns="35068" numCol="1" anchor="t" anchorCtr="0" compatLnSpc="1"/>
          <a:lstStyle/>
          <a:p>
            <a:endParaRPr lang="zh-CN" altLang="en-US" sz="1560"/>
          </a:p>
        </p:txBody>
      </p:sp>
      <p:grpSp>
        <p:nvGrpSpPr>
          <p:cNvPr id="31" name="Group 9"/>
          <p:cNvGrpSpPr>
            <a:grpSpLocks noChangeAspect="1"/>
          </p:cNvGrpSpPr>
          <p:nvPr/>
        </p:nvGrpSpPr>
        <p:grpSpPr bwMode="auto">
          <a:xfrm>
            <a:off x="3708790" y="2501368"/>
            <a:ext cx="514879" cy="538753"/>
            <a:chOff x="3300" y="9"/>
            <a:chExt cx="1143" cy="1196"/>
          </a:xfrm>
          <a:solidFill>
            <a:schemeClr val="bg1"/>
          </a:solidFill>
        </p:grpSpPr>
        <p:sp>
          <p:nvSpPr>
            <p:cNvPr id="32" name="Freeform 10"/>
            <p:cNvSpPr>
              <a:spLocks noEditPoints="1"/>
            </p:cNvSpPr>
            <p:nvPr/>
          </p:nvSpPr>
          <p:spPr bwMode="auto">
            <a:xfrm>
              <a:off x="3567" y="9"/>
              <a:ext cx="626" cy="543"/>
            </a:xfrm>
            <a:custGeom>
              <a:avLst/>
              <a:gdLst>
                <a:gd name="T0" fmla="*/ 1556 w 1599"/>
                <a:gd name="T1" fmla="*/ 1218 h 1386"/>
                <a:gd name="T2" fmla="*/ 897 w 1599"/>
                <a:gd name="T3" fmla="*/ 75 h 1386"/>
                <a:gd name="T4" fmla="*/ 703 w 1599"/>
                <a:gd name="T5" fmla="*/ 75 h 1386"/>
                <a:gd name="T6" fmla="*/ 43 w 1599"/>
                <a:gd name="T7" fmla="*/ 1218 h 1386"/>
                <a:gd name="T8" fmla="*/ 140 w 1599"/>
                <a:gd name="T9" fmla="*/ 1386 h 1386"/>
                <a:gd name="T10" fmla="*/ 1459 w 1599"/>
                <a:gd name="T11" fmla="*/ 1386 h 1386"/>
                <a:gd name="T12" fmla="*/ 1556 w 1599"/>
                <a:gd name="T13" fmla="*/ 1218 h 1386"/>
                <a:gd name="T14" fmla="*/ 799 w 1599"/>
                <a:gd name="T15" fmla="*/ 1158 h 1386"/>
                <a:gd name="T16" fmla="*/ 704 w 1599"/>
                <a:gd name="T17" fmla="*/ 1062 h 1386"/>
                <a:gd name="T18" fmla="*/ 799 w 1599"/>
                <a:gd name="T19" fmla="*/ 967 h 1386"/>
                <a:gd name="T20" fmla="*/ 895 w 1599"/>
                <a:gd name="T21" fmla="*/ 1062 h 1386"/>
                <a:gd name="T22" fmla="*/ 799 w 1599"/>
                <a:gd name="T23" fmla="*/ 1158 h 1386"/>
                <a:gd name="T24" fmla="*/ 897 w 1599"/>
                <a:gd name="T25" fmla="*/ 799 h 1386"/>
                <a:gd name="T26" fmla="*/ 799 w 1599"/>
                <a:gd name="T27" fmla="*/ 897 h 1386"/>
                <a:gd name="T28" fmla="*/ 701 w 1599"/>
                <a:gd name="T29" fmla="*/ 799 h 1386"/>
                <a:gd name="T30" fmla="*/ 701 w 1599"/>
                <a:gd name="T31" fmla="*/ 398 h 1386"/>
                <a:gd name="T32" fmla="*/ 799 w 1599"/>
                <a:gd name="T33" fmla="*/ 300 h 1386"/>
                <a:gd name="T34" fmla="*/ 897 w 1599"/>
                <a:gd name="T35" fmla="*/ 398 h 1386"/>
                <a:gd name="T36" fmla="*/ 897 w 1599"/>
                <a:gd name="T37" fmla="*/ 799 h 1386"/>
                <a:gd name="T38" fmla="*/ 897 w 1599"/>
                <a:gd name="T39" fmla="*/ 799 h 1386"/>
                <a:gd name="T40" fmla="*/ 897 w 1599"/>
                <a:gd name="T41" fmla="*/ 799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9" h="1386">
                  <a:moveTo>
                    <a:pt x="1556" y="1218"/>
                  </a:moveTo>
                  <a:cubicBezTo>
                    <a:pt x="897" y="75"/>
                    <a:pt x="897" y="75"/>
                    <a:pt x="897" y="75"/>
                  </a:cubicBezTo>
                  <a:cubicBezTo>
                    <a:pt x="854" y="0"/>
                    <a:pt x="746" y="0"/>
                    <a:pt x="703" y="75"/>
                  </a:cubicBezTo>
                  <a:cubicBezTo>
                    <a:pt x="43" y="1218"/>
                    <a:pt x="43" y="1218"/>
                    <a:pt x="43" y="1218"/>
                  </a:cubicBezTo>
                  <a:cubicBezTo>
                    <a:pt x="0" y="1292"/>
                    <a:pt x="54" y="1386"/>
                    <a:pt x="140" y="1386"/>
                  </a:cubicBezTo>
                  <a:cubicBezTo>
                    <a:pt x="1459" y="1386"/>
                    <a:pt x="1459" y="1386"/>
                    <a:pt x="1459" y="1386"/>
                  </a:cubicBezTo>
                  <a:cubicBezTo>
                    <a:pt x="1545" y="1385"/>
                    <a:pt x="1599" y="1292"/>
                    <a:pt x="1556" y="1218"/>
                  </a:cubicBezTo>
                  <a:close/>
                  <a:moveTo>
                    <a:pt x="799" y="1158"/>
                  </a:moveTo>
                  <a:cubicBezTo>
                    <a:pt x="747" y="1158"/>
                    <a:pt x="704" y="1115"/>
                    <a:pt x="704" y="1062"/>
                  </a:cubicBezTo>
                  <a:cubicBezTo>
                    <a:pt x="704" y="1010"/>
                    <a:pt x="747" y="967"/>
                    <a:pt x="799" y="967"/>
                  </a:cubicBezTo>
                  <a:cubicBezTo>
                    <a:pt x="852" y="967"/>
                    <a:pt x="895" y="1010"/>
                    <a:pt x="895" y="1062"/>
                  </a:cubicBezTo>
                  <a:cubicBezTo>
                    <a:pt x="895" y="1115"/>
                    <a:pt x="852" y="1158"/>
                    <a:pt x="799" y="1158"/>
                  </a:cubicBezTo>
                  <a:close/>
                  <a:moveTo>
                    <a:pt x="897" y="799"/>
                  </a:moveTo>
                  <a:cubicBezTo>
                    <a:pt x="897" y="852"/>
                    <a:pt x="854" y="897"/>
                    <a:pt x="799" y="897"/>
                  </a:cubicBezTo>
                  <a:cubicBezTo>
                    <a:pt x="746" y="897"/>
                    <a:pt x="701" y="853"/>
                    <a:pt x="701" y="799"/>
                  </a:cubicBezTo>
                  <a:cubicBezTo>
                    <a:pt x="701" y="398"/>
                    <a:pt x="701" y="398"/>
                    <a:pt x="701" y="398"/>
                  </a:cubicBezTo>
                  <a:cubicBezTo>
                    <a:pt x="701" y="345"/>
                    <a:pt x="745" y="300"/>
                    <a:pt x="799" y="300"/>
                  </a:cubicBezTo>
                  <a:cubicBezTo>
                    <a:pt x="853" y="300"/>
                    <a:pt x="897" y="344"/>
                    <a:pt x="897" y="398"/>
                  </a:cubicBezTo>
                  <a:lnTo>
                    <a:pt x="897" y="799"/>
                  </a:lnTo>
                  <a:close/>
                  <a:moveTo>
                    <a:pt x="897" y="799"/>
                  </a:moveTo>
                  <a:cubicBezTo>
                    <a:pt x="897" y="799"/>
                    <a:pt x="897" y="799"/>
                    <a:pt x="897" y="79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
            <p:cNvSpPr>
              <a:spLocks noEditPoints="1"/>
            </p:cNvSpPr>
            <p:nvPr/>
          </p:nvSpPr>
          <p:spPr bwMode="auto">
            <a:xfrm>
              <a:off x="3300" y="482"/>
              <a:ext cx="1143" cy="723"/>
            </a:xfrm>
            <a:custGeom>
              <a:avLst/>
              <a:gdLst>
                <a:gd name="T0" fmla="*/ 2572 w 2922"/>
                <a:gd name="T1" fmla="*/ 223 h 1847"/>
                <a:gd name="T2" fmla="*/ 2459 w 2922"/>
                <a:gd name="T3" fmla="*/ 0 h 1847"/>
                <a:gd name="T4" fmla="*/ 2321 w 2922"/>
                <a:gd name="T5" fmla="*/ 145 h 1847"/>
                <a:gd name="T6" fmla="*/ 2131 w 2922"/>
                <a:gd name="T7" fmla="*/ 455 h 1847"/>
                <a:gd name="T8" fmla="*/ 569 w 2922"/>
                <a:gd name="T9" fmla="*/ 279 h 1847"/>
                <a:gd name="T10" fmla="*/ 658 w 2922"/>
                <a:gd name="T11" fmla="*/ 0 h 1847"/>
                <a:gd name="T12" fmla="*/ 388 w 2922"/>
                <a:gd name="T13" fmla="*/ 234 h 1847"/>
                <a:gd name="T14" fmla="*/ 76 w 2922"/>
                <a:gd name="T15" fmla="*/ 223 h 1847"/>
                <a:gd name="T16" fmla="*/ 0 w 2922"/>
                <a:gd name="T17" fmla="*/ 365 h 1847"/>
                <a:gd name="T18" fmla="*/ 180 w 2922"/>
                <a:gd name="T19" fmla="*/ 459 h 1847"/>
                <a:gd name="T20" fmla="*/ 90 w 2922"/>
                <a:gd name="T21" fmla="*/ 1120 h 1847"/>
                <a:gd name="T22" fmla="*/ 90 w 2922"/>
                <a:gd name="T23" fmla="*/ 1184 h 1847"/>
                <a:gd name="T24" fmla="*/ 226 w 2922"/>
                <a:gd name="T25" fmla="*/ 1847 h 1847"/>
                <a:gd name="T26" fmla="*/ 570 w 2922"/>
                <a:gd name="T27" fmla="*/ 1711 h 1847"/>
                <a:gd name="T28" fmla="*/ 2355 w 2922"/>
                <a:gd name="T29" fmla="*/ 1542 h 1847"/>
                <a:gd name="T30" fmla="*/ 2491 w 2922"/>
                <a:gd name="T31" fmla="*/ 1847 h 1847"/>
                <a:gd name="T32" fmla="*/ 2834 w 2922"/>
                <a:gd name="T33" fmla="*/ 1711 h 1847"/>
                <a:gd name="T34" fmla="*/ 2832 w 2922"/>
                <a:gd name="T35" fmla="*/ 1159 h 1847"/>
                <a:gd name="T36" fmla="*/ 2796 w 2922"/>
                <a:gd name="T37" fmla="*/ 682 h 1847"/>
                <a:gd name="T38" fmla="*/ 2846 w 2922"/>
                <a:gd name="T39" fmla="*/ 441 h 1847"/>
                <a:gd name="T40" fmla="*/ 2922 w 2922"/>
                <a:gd name="T41" fmla="*/ 299 h 1847"/>
                <a:gd name="T42" fmla="*/ 667 w 2922"/>
                <a:gd name="T43" fmla="*/ 1292 h 1847"/>
                <a:gd name="T44" fmla="*/ 667 w 2922"/>
                <a:gd name="T45" fmla="*/ 880 h 1847"/>
                <a:gd name="T46" fmla="*/ 667 w 2922"/>
                <a:gd name="T47" fmla="*/ 1292 h 1847"/>
                <a:gd name="T48" fmla="*/ 1756 w 2922"/>
                <a:gd name="T49" fmla="*/ 1201 h 1847"/>
                <a:gd name="T50" fmla="*/ 1117 w 2922"/>
                <a:gd name="T51" fmla="*/ 1140 h 1847"/>
                <a:gd name="T52" fmla="*/ 1178 w 2922"/>
                <a:gd name="T53" fmla="*/ 906 h 1847"/>
                <a:gd name="T54" fmla="*/ 1817 w 2922"/>
                <a:gd name="T55" fmla="*/ 968 h 1847"/>
                <a:gd name="T56" fmla="*/ 2258 w 2922"/>
                <a:gd name="T57" fmla="*/ 1292 h 1847"/>
                <a:gd name="T58" fmla="*/ 2258 w 2922"/>
                <a:gd name="T59" fmla="*/ 880 h 1847"/>
                <a:gd name="T60" fmla="*/ 2258 w 2922"/>
                <a:gd name="T61" fmla="*/ 1292 h 1847"/>
                <a:gd name="T62" fmla="*/ 2258 w 2922"/>
                <a:gd name="T63" fmla="*/ 1292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2" h="1847">
                  <a:moveTo>
                    <a:pt x="2846" y="223"/>
                  </a:moveTo>
                  <a:cubicBezTo>
                    <a:pt x="2572" y="223"/>
                    <a:pt x="2572" y="223"/>
                    <a:pt x="2572" y="223"/>
                  </a:cubicBezTo>
                  <a:cubicBezTo>
                    <a:pt x="2559" y="223"/>
                    <a:pt x="2547" y="227"/>
                    <a:pt x="2536" y="233"/>
                  </a:cubicBezTo>
                  <a:cubicBezTo>
                    <a:pt x="2459" y="0"/>
                    <a:pt x="2459" y="0"/>
                    <a:pt x="2459" y="0"/>
                  </a:cubicBezTo>
                  <a:cubicBezTo>
                    <a:pt x="2268" y="0"/>
                    <a:pt x="2268" y="0"/>
                    <a:pt x="2268" y="0"/>
                  </a:cubicBezTo>
                  <a:cubicBezTo>
                    <a:pt x="2321" y="145"/>
                    <a:pt x="2321" y="145"/>
                    <a:pt x="2321" y="145"/>
                  </a:cubicBezTo>
                  <a:cubicBezTo>
                    <a:pt x="2355" y="279"/>
                    <a:pt x="2355" y="279"/>
                    <a:pt x="2355" y="279"/>
                  </a:cubicBezTo>
                  <a:cubicBezTo>
                    <a:pt x="2348" y="377"/>
                    <a:pt x="2229" y="455"/>
                    <a:pt x="2131" y="455"/>
                  </a:cubicBezTo>
                  <a:cubicBezTo>
                    <a:pt x="793" y="455"/>
                    <a:pt x="793" y="455"/>
                    <a:pt x="793" y="455"/>
                  </a:cubicBezTo>
                  <a:cubicBezTo>
                    <a:pt x="695" y="455"/>
                    <a:pt x="577" y="377"/>
                    <a:pt x="569" y="279"/>
                  </a:cubicBezTo>
                  <a:cubicBezTo>
                    <a:pt x="603" y="145"/>
                    <a:pt x="603" y="145"/>
                    <a:pt x="603" y="145"/>
                  </a:cubicBezTo>
                  <a:cubicBezTo>
                    <a:pt x="658" y="0"/>
                    <a:pt x="658" y="0"/>
                    <a:pt x="658" y="0"/>
                  </a:cubicBezTo>
                  <a:cubicBezTo>
                    <a:pt x="465" y="0"/>
                    <a:pt x="465" y="0"/>
                    <a:pt x="465" y="0"/>
                  </a:cubicBezTo>
                  <a:cubicBezTo>
                    <a:pt x="388" y="234"/>
                    <a:pt x="388" y="234"/>
                    <a:pt x="388" y="234"/>
                  </a:cubicBezTo>
                  <a:cubicBezTo>
                    <a:pt x="377" y="227"/>
                    <a:pt x="364" y="223"/>
                    <a:pt x="350" y="223"/>
                  </a:cubicBezTo>
                  <a:cubicBezTo>
                    <a:pt x="76" y="223"/>
                    <a:pt x="76" y="223"/>
                    <a:pt x="76" y="223"/>
                  </a:cubicBezTo>
                  <a:cubicBezTo>
                    <a:pt x="34" y="223"/>
                    <a:pt x="0" y="257"/>
                    <a:pt x="0" y="299"/>
                  </a:cubicBezTo>
                  <a:cubicBezTo>
                    <a:pt x="0" y="365"/>
                    <a:pt x="0" y="365"/>
                    <a:pt x="0" y="365"/>
                  </a:cubicBezTo>
                  <a:cubicBezTo>
                    <a:pt x="0" y="407"/>
                    <a:pt x="34" y="441"/>
                    <a:pt x="76" y="441"/>
                  </a:cubicBezTo>
                  <a:cubicBezTo>
                    <a:pt x="180" y="459"/>
                    <a:pt x="180" y="459"/>
                    <a:pt x="180" y="459"/>
                  </a:cubicBezTo>
                  <a:cubicBezTo>
                    <a:pt x="147" y="523"/>
                    <a:pt x="128" y="596"/>
                    <a:pt x="128" y="681"/>
                  </a:cubicBezTo>
                  <a:cubicBezTo>
                    <a:pt x="90" y="1120"/>
                    <a:pt x="90" y="1120"/>
                    <a:pt x="90" y="1120"/>
                  </a:cubicBezTo>
                  <a:cubicBezTo>
                    <a:pt x="90" y="1133"/>
                    <a:pt x="91" y="1146"/>
                    <a:pt x="93" y="1159"/>
                  </a:cubicBezTo>
                  <a:cubicBezTo>
                    <a:pt x="91" y="1167"/>
                    <a:pt x="90" y="1175"/>
                    <a:pt x="90" y="1184"/>
                  </a:cubicBezTo>
                  <a:cubicBezTo>
                    <a:pt x="90" y="1711"/>
                    <a:pt x="90" y="1711"/>
                    <a:pt x="90" y="1711"/>
                  </a:cubicBezTo>
                  <a:cubicBezTo>
                    <a:pt x="90" y="1786"/>
                    <a:pt x="151" y="1847"/>
                    <a:pt x="226" y="1847"/>
                  </a:cubicBezTo>
                  <a:cubicBezTo>
                    <a:pt x="434" y="1847"/>
                    <a:pt x="434" y="1847"/>
                    <a:pt x="434" y="1847"/>
                  </a:cubicBezTo>
                  <a:cubicBezTo>
                    <a:pt x="509" y="1847"/>
                    <a:pt x="570" y="1786"/>
                    <a:pt x="570" y="1711"/>
                  </a:cubicBezTo>
                  <a:cubicBezTo>
                    <a:pt x="570" y="1542"/>
                    <a:pt x="570" y="1542"/>
                    <a:pt x="570" y="1542"/>
                  </a:cubicBezTo>
                  <a:cubicBezTo>
                    <a:pt x="2355" y="1542"/>
                    <a:pt x="2355" y="1542"/>
                    <a:pt x="2355" y="1542"/>
                  </a:cubicBezTo>
                  <a:cubicBezTo>
                    <a:pt x="2355" y="1711"/>
                    <a:pt x="2355" y="1711"/>
                    <a:pt x="2355" y="1711"/>
                  </a:cubicBezTo>
                  <a:cubicBezTo>
                    <a:pt x="2355" y="1786"/>
                    <a:pt x="2416" y="1847"/>
                    <a:pt x="2491" y="1847"/>
                  </a:cubicBezTo>
                  <a:cubicBezTo>
                    <a:pt x="2698" y="1847"/>
                    <a:pt x="2698" y="1847"/>
                    <a:pt x="2698" y="1847"/>
                  </a:cubicBezTo>
                  <a:cubicBezTo>
                    <a:pt x="2774" y="1847"/>
                    <a:pt x="2834" y="1786"/>
                    <a:pt x="2834" y="1711"/>
                  </a:cubicBezTo>
                  <a:cubicBezTo>
                    <a:pt x="2834" y="1184"/>
                    <a:pt x="2834" y="1184"/>
                    <a:pt x="2834" y="1184"/>
                  </a:cubicBezTo>
                  <a:cubicBezTo>
                    <a:pt x="2834" y="1175"/>
                    <a:pt x="2833" y="1167"/>
                    <a:pt x="2832" y="1159"/>
                  </a:cubicBezTo>
                  <a:cubicBezTo>
                    <a:pt x="2834" y="1146"/>
                    <a:pt x="2834" y="1133"/>
                    <a:pt x="2834" y="1120"/>
                  </a:cubicBezTo>
                  <a:cubicBezTo>
                    <a:pt x="2796" y="682"/>
                    <a:pt x="2796" y="682"/>
                    <a:pt x="2796" y="682"/>
                  </a:cubicBezTo>
                  <a:cubicBezTo>
                    <a:pt x="2796" y="596"/>
                    <a:pt x="2777" y="523"/>
                    <a:pt x="2745" y="459"/>
                  </a:cubicBezTo>
                  <a:cubicBezTo>
                    <a:pt x="2846" y="441"/>
                    <a:pt x="2846" y="441"/>
                    <a:pt x="2846" y="441"/>
                  </a:cubicBezTo>
                  <a:cubicBezTo>
                    <a:pt x="2888" y="441"/>
                    <a:pt x="2922" y="407"/>
                    <a:pt x="2922" y="365"/>
                  </a:cubicBezTo>
                  <a:cubicBezTo>
                    <a:pt x="2922" y="299"/>
                    <a:pt x="2922" y="299"/>
                    <a:pt x="2922" y="299"/>
                  </a:cubicBezTo>
                  <a:cubicBezTo>
                    <a:pt x="2922" y="257"/>
                    <a:pt x="2888" y="223"/>
                    <a:pt x="2846" y="223"/>
                  </a:cubicBezTo>
                  <a:close/>
                  <a:moveTo>
                    <a:pt x="667" y="1292"/>
                  </a:moveTo>
                  <a:cubicBezTo>
                    <a:pt x="553" y="1292"/>
                    <a:pt x="461" y="1199"/>
                    <a:pt x="461" y="1086"/>
                  </a:cubicBezTo>
                  <a:cubicBezTo>
                    <a:pt x="461" y="972"/>
                    <a:pt x="553" y="880"/>
                    <a:pt x="667" y="880"/>
                  </a:cubicBezTo>
                  <a:cubicBezTo>
                    <a:pt x="780" y="880"/>
                    <a:pt x="873" y="972"/>
                    <a:pt x="873" y="1086"/>
                  </a:cubicBezTo>
                  <a:cubicBezTo>
                    <a:pt x="873" y="1199"/>
                    <a:pt x="780" y="1292"/>
                    <a:pt x="667" y="1292"/>
                  </a:cubicBezTo>
                  <a:close/>
                  <a:moveTo>
                    <a:pt x="1817" y="1140"/>
                  </a:moveTo>
                  <a:cubicBezTo>
                    <a:pt x="1817" y="1174"/>
                    <a:pt x="1790" y="1201"/>
                    <a:pt x="1756" y="1201"/>
                  </a:cubicBezTo>
                  <a:cubicBezTo>
                    <a:pt x="1178" y="1201"/>
                    <a:pt x="1178" y="1201"/>
                    <a:pt x="1178" y="1201"/>
                  </a:cubicBezTo>
                  <a:cubicBezTo>
                    <a:pt x="1144" y="1201"/>
                    <a:pt x="1117" y="1174"/>
                    <a:pt x="1117" y="1140"/>
                  </a:cubicBezTo>
                  <a:cubicBezTo>
                    <a:pt x="1117" y="968"/>
                    <a:pt x="1117" y="968"/>
                    <a:pt x="1117" y="968"/>
                  </a:cubicBezTo>
                  <a:cubicBezTo>
                    <a:pt x="1117" y="934"/>
                    <a:pt x="1144" y="906"/>
                    <a:pt x="1178" y="906"/>
                  </a:cubicBezTo>
                  <a:cubicBezTo>
                    <a:pt x="1756" y="906"/>
                    <a:pt x="1756" y="906"/>
                    <a:pt x="1756" y="906"/>
                  </a:cubicBezTo>
                  <a:cubicBezTo>
                    <a:pt x="1790" y="906"/>
                    <a:pt x="1817" y="934"/>
                    <a:pt x="1817" y="968"/>
                  </a:cubicBezTo>
                  <a:lnTo>
                    <a:pt x="1817" y="1140"/>
                  </a:lnTo>
                  <a:close/>
                  <a:moveTo>
                    <a:pt x="2258" y="1292"/>
                  </a:moveTo>
                  <a:cubicBezTo>
                    <a:pt x="2144" y="1292"/>
                    <a:pt x="2052" y="1199"/>
                    <a:pt x="2052" y="1086"/>
                  </a:cubicBezTo>
                  <a:cubicBezTo>
                    <a:pt x="2052" y="972"/>
                    <a:pt x="2144" y="880"/>
                    <a:pt x="2258" y="880"/>
                  </a:cubicBezTo>
                  <a:cubicBezTo>
                    <a:pt x="2372" y="880"/>
                    <a:pt x="2464" y="972"/>
                    <a:pt x="2464" y="1086"/>
                  </a:cubicBezTo>
                  <a:cubicBezTo>
                    <a:pt x="2464" y="1199"/>
                    <a:pt x="2372" y="1292"/>
                    <a:pt x="2258" y="1292"/>
                  </a:cubicBezTo>
                  <a:close/>
                  <a:moveTo>
                    <a:pt x="2258" y="1292"/>
                  </a:moveTo>
                  <a:cubicBezTo>
                    <a:pt x="2258" y="1292"/>
                    <a:pt x="2258" y="1292"/>
                    <a:pt x="2258" y="12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Freeform 15"/>
          <p:cNvSpPr>
            <a:spLocks noEditPoints="1"/>
          </p:cNvSpPr>
          <p:nvPr/>
        </p:nvSpPr>
        <p:spPr bwMode="auto">
          <a:xfrm>
            <a:off x="6455866" y="5081322"/>
            <a:ext cx="449384" cy="569218"/>
          </a:xfrm>
          <a:custGeom>
            <a:avLst/>
            <a:gdLst>
              <a:gd name="T0" fmla="*/ 2478 w 2620"/>
              <a:gd name="T1" fmla="*/ 1952 h 3319"/>
              <a:gd name="T2" fmla="*/ 2478 w 2620"/>
              <a:gd name="T3" fmla="*/ 1952 h 3319"/>
              <a:gd name="T4" fmla="*/ 2432 w 2620"/>
              <a:gd name="T5" fmla="*/ 1569 h 3319"/>
              <a:gd name="T6" fmla="*/ 2336 w 2620"/>
              <a:gd name="T7" fmla="*/ 2866 h 3319"/>
              <a:gd name="T8" fmla="*/ 2240 w 2620"/>
              <a:gd name="T9" fmla="*/ 2771 h 3319"/>
              <a:gd name="T10" fmla="*/ 2197 w 2620"/>
              <a:gd name="T11" fmla="*/ 1996 h 3319"/>
              <a:gd name="T12" fmla="*/ 2101 w 2620"/>
              <a:gd name="T13" fmla="*/ 2866 h 3319"/>
              <a:gd name="T14" fmla="*/ 2005 w 2620"/>
              <a:gd name="T15" fmla="*/ 1571 h 3319"/>
              <a:gd name="T16" fmla="*/ 1967 w 2620"/>
              <a:gd name="T17" fmla="*/ 1369 h 3319"/>
              <a:gd name="T18" fmla="*/ 2141 w 2620"/>
              <a:gd name="T19" fmla="*/ 1358 h 3319"/>
              <a:gd name="T20" fmla="*/ 2297 w 2620"/>
              <a:gd name="T21" fmla="*/ 1358 h 3319"/>
              <a:gd name="T22" fmla="*/ 2620 w 2620"/>
              <a:gd name="T23" fmla="*/ 1540 h 3319"/>
              <a:gd name="T24" fmla="*/ 2549 w 2620"/>
              <a:gd name="T25" fmla="*/ 2023 h 3319"/>
              <a:gd name="T26" fmla="*/ 2061 w 2620"/>
              <a:gd name="T27" fmla="*/ 1137 h 3319"/>
              <a:gd name="T28" fmla="*/ 2398 w 2620"/>
              <a:gd name="T29" fmla="*/ 1137 h 3319"/>
              <a:gd name="T30" fmla="*/ 1626 w 2620"/>
              <a:gd name="T31" fmla="*/ 3176 h 3319"/>
              <a:gd name="T32" fmla="*/ 1339 w 2620"/>
              <a:gd name="T33" fmla="*/ 3178 h 3319"/>
              <a:gd name="T34" fmla="*/ 1338 w 2620"/>
              <a:gd name="T35" fmla="*/ 2128 h 3319"/>
              <a:gd name="T36" fmla="*/ 1626 w 2620"/>
              <a:gd name="T37" fmla="*/ 1391 h 3319"/>
              <a:gd name="T38" fmla="*/ 1695 w 2620"/>
              <a:gd name="T39" fmla="*/ 1367 h 3319"/>
              <a:gd name="T40" fmla="*/ 1707 w 2620"/>
              <a:gd name="T41" fmla="*/ 1077 h 3319"/>
              <a:gd name="T42" fmla="*/ 1626 w 2620"/>
              <a:gd name="T43" fmla="*/ 1722 h 3319"/>
              <a:gd name="T44" fmla="*/ 1363 w 2620"/>
              <a:gd name="T45" fmla="*/ 1876 h 3319"/>
              <a:gd name="T46" fmla="*/ 1181 w 2620"/>
              <a:gd name="T47" fmla="*/ 1823 h 3319"/>
              <a:gd name="T48" fmla="*/ 1668 w 2620"/>
              <a:gd name="T49" fmla="*/ 299 h 3319"/>
              <a:gd name="T50" fmla="*/ 1363 w 2620"/>
              <a:gd name="T51" fmla="*/ 1876 h 3319"/>
              <a:gd name="T52" fmla="*/ 108 w 2620"/>
              <a:gd name="T53" fmla="*/ 781 h 3319"/>
              <a:gd name="T54" fmla="*/ 33 w 2620"/>
              <a:gd name="T55" fmla="*/ 458 h 3319"/>
              <a:gd name="T56" fmla="*/ 1466 w 2620"/>
              <a:gd name="T57" fmla="*/ 415 h 3319"/>
              <a:gd name="T58" fmla="*/ 694 w 2620"/>
              <a:gd name="T59" fmla="*/ 1022 h 3319"/>
              <a:gd name="T60" fmla="*/ 237 w 2620"/>
              <a:gd name="T61" fmla="*/ 1080 h 3319"/>
              <a:gd name="T62" fmla="*/ 564 w 2620"/>
              <a:gd name="T63" fmla="*/ 1129 h 3319"/>
              <a:gd name="T64" fmla="*/ 227 w 2620"/>
              <a:gd name="T65" fmla="*/ 1129 h 3319"/>
              <a:gd name="T66" fmla="*/ 327 w 2620"/>
              <a:gd name="T67" fmla="*/ 1351 h 3319"/>
              <a:gd name="T68" fmla="*/ 483 w 2620"/>
              <a:gd name="T69" fmla="*/ 1351 h 3319"/>
              <a:gd name="T70" fmla="*/ 657 w 2620"/>
              <a:gd name="T71" fmla="*/ 1361 h 3319"/>
              <a:gd name="T72" fmla="*/ 619 w 2620"/>
              <a:gd name="T73" fmla="*/ 1563 h 3319"/>
              <a:gd name="T74" fmla="*/ 523 w 2620"/>
              <a:gd name="T75" fmla="*/ 2858 h 3319"/>
              <a:gd name="T76" fmla="*/ 428 w 2620"/>
              <a:gd name="T77" fmla="*/ 1988 h 3319"/>
              <a:gd name="T78" fmla="*/ 384 w 2620"/>
              <a:gd name="T79" fmla="*/ 2764 h 3319"/>
              <a:gd name="T80" fmla="*/ 288 w 2620"/>
              <a:gd name="T81" fmla="*/ 2858 h 3319"/>
              <a:gd name="T82" fmla="*/ 193 w 2620"/>
              <a:gd name="T83" fmla="*/ 1561 h 3319"/>
              <a:gd name="T84" fmla="*/ 147 w 2620"/>
              <a:gd name="T85" fmla="*/ 1944 h 3319"/>
              <a:gd name="T86" fmla="*/ 147 w 2620"/>
              <a:gd name="T87" fmla="*/ 1945 h 3319"/>
              <a:gd name="T88" fmla="*/ 5 w 2620"/>
              <a:gd name="T89" fmla="*/ 1945 h 3319"/>
              <a:gd name="T90" fmla="*/ 234 w 2620"/>
              <a:gd name="T91" fmla="*/ 1351 h 3319"/>
              <a:gd name="T92" fmla="*/ 1155 w 2620"/>
              <a:gd name="T93" fmla="*/ 1362 h 3319"/>
              <a:gd name="T94" fmla="*/ 1092 w 2620"/>
              <a:gd name="T95" fmla="*/ 2065 h 3319"/>
              <a:gd name="T96" fmla="*/ 1274 w 2620"/>
              <a:gd name="T97" fmla="*/ 3175 h 3319"/>
              <a:gd name="T98" fmla="*/ 985 w 2620"/>
              <a:gd name="T99" fmla="*/ 3175 h 3319"/>
              <a:gd name="T100" fmla="*/ 942 w 2620"/>
              <a:gd name="T101" fmla="*/ 1829 h 3319"/>
              <a:gd name="T102" fmla="*/ 942 w 2620"/>
              <a:gd name="T103" fmla="*/ 1824 h 3319"/>
              <a:gd name="T104" fmla="*/ 842 w 2620"/>
              <a:gd name="T105" fmla="*/ 1100 h 3319"/>
              <a:gd name="T106" fmla="*/ 985 w 2620"/>
              <a:gd name="T107" fmla="*/ 1370 h 3319"/>
              <a:gd name="T108" fmla="*/ 985 w 2620"/>
              <a:gd name="T109" fmla="*/ 1455 h 3319"/>
              <a:gd name="T110" fmla="*/ 985 w 2620"/>
              <a:gd name="T111" fmla="*/ 1455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20" h="3319">
                <a:moveTo>
                  <a:pt x="2549" y="2023"/>
                </a:moveTo>
                <a:cubicBezTo>
                  <a:pt x="2509" y="2023"/>
                  <a:pt x="2478" y="1991"/>
                  <a:pt x="2478" y="1952"/>
                </a:cubicBezTo>
                <a:cubicBezTo>
                  <a:pt x="2478" y="1952"/>
                  <a:pt x="2478" y="1952"/>
                  <a:pt x="2478" y="1952"/>
                </a:cubicBezTo>
                <a:cubicBezTo>
                  <a:pt x="2478" y="1952"/>
                  <a:pt x="2478" y="1952"/>
                  <a:pt x="2478" y="1952"/>
                </a:cubicBezTo>
                <a:cubicBezTo>
                  <a:pt x="2478" y="1569"/>
                  <a:pt x="2478" y="1569"/>
                  <a:pt x="2478" y="1569"/>
                </a:cubicBezTo>
                <a:cubicBezTo>
                  <a:pt x="2432" y="1569"/>
                  <a:pt x="2432" y="1569"/>
                  <a:pt x="2432" y="1569"/>
                </a:cubicBezTo>
                <a:cubicBezTo>
                  <a:pt x="2432" y="2771"/>
                  <a:pt x="2432" y="2771"/>
                  <a:pt x="2432" y="2771"/>
                </a:cubicBezTo>
                <a:cubicBezTo>
                  <a:pt x="2432" y="2823"/>
                  <a:pt x="2389" y="2866"/>
                  <a:pt x="2336" y="2866"/>
                </a:cubicBezTo>
                <a:cubicBezTo>
                  <a:pt x="2284" y="2866"/>
                  <a:pt x="2241" y="2824"/>
                  <a:pt x="2241" y="2772"/>
                </a:cubicBezTo>
                <a:cubicBezTo>
                  <a:pt x="2240" y="2771"/>
                  <a:pt x="2240" y="2771"/>
                  <a:pt x="2240" y="2771"/>
                </a:cubicBezTo>
                <a:cubicBezTo>
                  <a:pt x="2240" y="1996"/>
                  <a:pt x="2240" y="1996"/>
                  <a:pt x="2240" y="1996"/>
                </a:cubicBezTo>
                <a:cubicBezTo>
                  <a:pt x="2197" y="1996"/>
                  <a:pt x="2197" y="1996"/>
                  <a:pt x="2197" y="1996"/>
                </a:cubicBezTo>
                <a:cubicBezTo>
                  <a:pt x="2197" y="2771"/>
                  <a:pt x="2197" y="2771"/>
                  <a:pt x="2197" y="2771"/>
                </a:cubicBezTo>
                <a:cubicBezTo>
                  <a:pt x="2197" y="2823"/>
                  <a:pt x="2154" y="2866"/>
                  <a:pt x="2101" y="2866"/>
                </a:cubicBezTo>
                <a:cubicBezTo>
                  <a:pt x="2048" y="2866"/>
                  <a:pt x="2005" y="2823"/>
                  <a:pt x="2005" y="2771"/>
                </a:cubicBezTo>
                <a:cubicBezTo>
                  <a:pt x="2005" y="1571"/>
                  <a:pt x="2005" y="1571"/>
                  <a:pt x="2005" y="1571"/>
                </a:cubicBezTo>
                <a:cubicBezTo>
                  <a:pt x="1967" y="1571"/>
                  <a:pt x="1967" y="1571"/>
                  <a:pt x="1967" y="1571"/>
                </a:cubicBezTo>
                <a:cubicBezTo>
                  <a:pt x="1967" y="1369"/>
                  <a:pt x="1967" y="1369"/>
                  <a:pt x="1967" y="1369"/>
                </a:cubicBezTo>
                <a:cubicBezTo>
                  <a:pt x="1992" y="1363"/>
                  <a:pt x="2019" y="1359"/>
                  <a:pt x="2052" y="1358"/>
                </a:cubicBezTo>
                <a:cubicBezTo>
                  <a:pt x="2141" y="1358"/>
                  <a:pt x="2141" y="1358"/>
                  <a:pt x="2141" y="1358"/>
                </a:cubicBezTo>
                <a:cubicBezTo>
                  <a:pt x="2219" y="1486"/>
                  <a:pt x="2219" y="1486"/>
                  <a:pt x="2219" y="1486"/>
                </a:cubicBezTo>
                <a:cubicBezTo>
                  <a:pt x="2297" y="1358"/>
                  <a:pt x="2297" y="1358"/>
                  <a:pt x="2297" y="1358"/>
                </a:cubicBezTo>
                <a:cubicBezTo>
                  <a:pt x="2390" y="1358"/>
                  <a:pt x="2390" y="1358"/>
                  <a:pt x="2390" y="1358"/>
                </a:cubicBezTo>
                <a:cubicBezTo>
                  <a:pt x="2390" y="1358"/>
                  <a:pt x="2604" y="1356"/>
                  <a:pt x="2620" y="1540"/>
                </a:cubicBezTo>
                <a:cubicBezTo>
                  <a:pt x="2620" y="1952"/>
                  <a:pt x="2620" y="1952"/>
                  <a:pt x="2620" y="1952"/>
                </a:cubicBezTo>
                <a:cubicBezTo>
                  <a:pt x="2620" y="1991"/>
                  <a:pt x="2588" y="2023"/>
                  <a:pt x="2549" y="2023"/>
                </a:cubicBezTo>
                <a:close/>
                <a:moveTo>
                  <a:pt x="2229" y="1305"/>
                </a:moveTo>
                <a:cubicBezTo>
                  <a:pt x="2136" y="1305"/>
                  <a:pt x="2061" y="1229"/>
                  <a:pt x="2061" y="1137"/>
                </a:cubicBezTo>
                <a:cubicBezTo>
                  <a:pt x="2061" y="1044"/>
                  <a:pt x="2136" y="970"/>
                  <a:pt x="2229" y="970"/>
                </a:cubicBezTo>
                <a:cubicBezTo>
                  <a:pt x="2322" y="970"/>
                  <a:pt x="2398" y="1044"/>
                  <a:pt x="2398" y="1137"/>
                </a:cubicBezTo>
                <a:cubicBezTo>
                  <a:pt x="2398" y="1229"/>
                  <a:pt x="2322" y="1305"/>
                  <a:pt x="2229" y="1305"/>
                </a:cubicBezTo>
                <a:close/>
                <a:moveTo>
                  <a:pt x="1626" y="3176"/>
                </a:moveTo>
                <a:cubicBezTo>
                  <a:pt x="1626" y="3255"/>
                  <a:pt x="1562" y="3319"/>
                  <a:pt x="1483" y="3319"/>
                </a:cubicBezTo>
                <a:cubicBezTo>
                  <a:pt x="1404" y="3319"/>
                  <a:pt x="1340" y="3256"/>
                  <a:pt x="1339" y="3178"/>
                </a:cubicBezTo>
                <a:cubicBezTo>
                  <a:pt x="1338" y="3176"/>
                  <a:pt x="1338" y="3176"/>
                  <a:pt x="1338" y="3176"/>
                </a:cubicBezTo>
                <a:cubicBezTo>
                  <a:pt x="1338" y="2128"/>
                  <a:pt x="1338" y="2128"/>
                  <a:pt x="1338" y="2128"/>
                </a:cubicBezTo>
                <a:cubicBezTo>
                  <a:pt x="1391" y="2131"/>
                  <a:pt x="1442" y="2098"/>
                  <a:pt x="1456" y="2042"/>
                </a:cubicBezTo>
                <a:cubicBezTo>
                  <a:pt x="1626" y="1391"/>
                  <a:pt x="1626" y="1391"/>
                  <a:pt x="1626" y="1391"/>
                </a:cubicBezTo>
                <a:cubicBezTo>
                  <a:pt x="1626" y="1434"/>
                  <a:pt x="1626" y="1434"/>
                  <a:pt x="1626" y="1434"/>
                </a:cubicBezTo>
                <a:cubicBezTo>
                  <a:pt x="1695" y="1367"/>
                  <a:pt x="1695" y="1367"/>
                  <a:pt x="1695" y="1367"/>
                </a:cubicBezTo>
                <a:cubicBezTo>
                  <a:pt x="1632" y="1367"/>
                  <a:pt x="1632" y="1367"/>
                  <a:pt x="1632" y="1367"/>
                </a:cubicBezTo>
                <a:cubicBezTo>
                  <a:pt x="1707" y="1077"/>
                  <a:pt x="1707" y="1077"/>
                  <a:pt x="1707" y="1077"/>
                </a:cubicBezTo>
                <a:cubicBezTo>
                  <a:pt x="1797" y="1107"/>
                  <a:pt x="1897" y="1173"/>
                  <a:pt x="1909" y="1323"/>
                </a:cubicBezTo>
                <a:cubicBezTo>
                  <a:pt x="1626" y="1722"/>
                  <a:pt x="1626" y="1722"/>
                  <a:pt x="1626" y="1722"/>
                </a:cubicBezTo>
                <a:lnTo>
                  <a:pt x="1626" y="3176"/>
                </a:lnTo>
                <a:close/>
                <a:moveTo>
                  <a:pt x="1363" y="1876"/>
                </a:moveTo>
                <a:cubicBezTo>
                  <a:pt x="1349" y="1929"/>
                  <a:pt x="1298" y="1963"/>
                  <a:pt x="1246" y="1948"/>
                </a:cubicBezTo>
                <a:cubicBezTo>
                  <a:pt x="1195" y="1934"/>
                  <a:pt x="1167" y="1881"/>
                  <a:pt x="1181" y="1823"/>
                </a:cubicBezTo>
                <a:cubicBezTo>
                  <a:pt x="1551" y="371"/>
                  <a:pt x="1551" y="371"/>
                  <a:pt x="1551" y="371"/>
                </a:cubicBezTo>
                <a:cubicBezTo>
                  <a:pt x="1565" y="318"/>
                  <a:pt x="1616" y="285"/>
                  <a:pt x="1668" y="299"/>
                </a:cubicBezTo>
                <a:cubicBezTo>
                  <a:pt x="1719" y="313"/>
                  <a:pt x="1747" y="366"/>
                  <a:pt x="1733" y="420"/>
                </a:cubicBezTo>
                <a:lnTo>
                  <a:pt x="1363" y="1876"/>
                </a:lnTo>
                <a:close/>
                <a:moveTo>
                  <a:pt x="694" y="1022"/>
                </a:moveTo>
                <a:cubicBezTo>
                  <a:pt x="408" y="1100"/>
                  <a:pt x="178" y="916"/>
                  <a:pt x="108" y="781"/>
                </a:cubicBezTo>
                <a:cubicBezTo>
                  <a:pt x="61" y="694"/>
                  <a:pt x="24" y="555"/>
                  <a:pt x="5" y="473"/>
                </a:cubicBezTo>
                <a:cubicBezTo>
                  <a:pt x="0" y="458"/>
                  <a:pt x="24" y="448"/>
                  <a:pt x="33" y="458"/>
                </a:cubicBezTo>
                <a:cubicBezTo>
                  <a:pt x="202" y="680"/>
                  <a:pt x="450" y="502"/>
                  <a:pt x="815" y="260"/>
                </a:cubicBezTo>
                <a:cubicBezTo>
                  <a:pt x="1209" y="0"/>
                  <a:pt x="1443" y="371"/>
                  <a:pt x="1466" y="415"/>
                </a:cubicBezTo>
                <a:cubicBezTo>
                  <a:pt x="1448" y="482"/>
                  <a:pt x="1227" y="1312"/>
                  <a:pt x="1227" y="1312"/>
                </a:cubicBezTo>
                <a:cubicBezTo>
                  <a:pt x="1148" y="1061"/>
                  <a:pt x="956" y="950"/>
                  <a:pt x="694" y="1022"/>
                </a:cubicBezTo>
                <a:close/>
                <a:moveTo>
                  <a:pt x="227" y="1129"/>
                </a:moveTo>
                <a:cubicBezTo>
                  <a:pt x="227" y="1112"/>
                  <a:pt x="232" y="1096"/>
                  <a:pt x="237" y="1080"/>
                </a:cubicBezTo>
                <a:cubicBezTo>
                  <a:pt x="329" y="1123"/>
                  <a:pt x="440" y="1144"/>
                  <a:pt x="563" y="1123"/>
                </a:cubicBezTo>
                <a:cubicBezTo>
                  <a:pt x="563" y="1125"/>
                  <a:pt x="564" y="1127"/>
                  <a:pt x="564" y="1129"/>
                </a:cubicBezTo>
                <a:cubicBezTo>
                  <a:pt x="564" y="1222"/>
                  <a:pt x="488" y="1297"/>
                  <a:pt x="395" y="1297"/>
                </a:cubicBezTo>
                <a:cubicBezTo>
                  <a:pt x="302" y="1297"/>
                  <a:pt x="227" y="1222"/>
                  <a:pt x="227" y="1129"/>
                </a:cubicBezTo>
                <a:close/>
                <a:moveTo>
                  <a:pt x="234" y="1351"/>
                </a:moveTo>
                <a:cubicBezTo>
                  <a:pt x="327" y="1351"/>
                  <a:pt x="327" y="1351"/>
                  <a:pt x="327" y="1351"/>
                </a:cubicBezTo>
                <a:cubicBezTo>
                  <a:pt x="405" y="1478"/>
                  <a:pt x="405" y="1478"/>
                  <a:pt x="405" y="1478"/>
                </a:cubicBezTo>
                <a:cubicBezTo>
                  <a:pt x="483" y="1351"/>
                  <a:pt x="483" y="1351"/>
                  <a:pt x="483" y="1351"/>
                </a:cubicBezTo>
                <a:cubicBezTo>
                  <a:pt x="572" y="1351"/>
                  <a:pt x="572" y="1351"/>
                  <a:pt x="572" y="1351"/>
                </a:cubicBezTo>
                <a:cubicBezTo>
                  <a:pt x="605" y="1352"/>
                  <a:pt x="633" y="1355"/>
                  <a:pt x="657" y="1361"/>
                </a:cubicBezTo>
                <a:cubicBezTo>
                  <a:pt x="657" y="1563"/>
                  <a:pt x="657" y="1563"/>
                  <a:pt x="657" y="1563"/>
                </a:cubicBezTo>
                <a:cubicBezTo>
                  <a:pt x="619" y="1563"/>
                  <a:pt x="619" y="1563"/>
                  <a:pt x="619" y="1563"/>
                </a:cubicBezTo>
                <a:cubicBezTo>
                  <a:pt x="619" y="2763"/>
                  <a:pt x="619" y="2763"/>
                  <a:pt x="619" y="2763"/>
                </a:cubicBezTo>
                <a:cubicBezTo>
                  <a:pt x="619" y="2816"/>
                  <a:pt x="577" y="2858"/>
                  <a:pt x="523" y="2858"/>
                </a:cubicBezTo>
                <a:cubicBezTo>
                  <a:pt x="471" y="2858"/>
                  <a:pt x="427" y="2816"/>
                  <a:pt x="427" y="2763"/>
                </a:cubicBezTo>
                <a:cubicBezTo>
                  <a:pt x="428" y="1988"/>
                  <a:pt x="428" y="1988"/>
                  <a:pt x="428" y="1988"/>
                </a:cubicBezTo>
                <a:cubicBezTo>
                  <a:pt x="384" y="1988"/>
                  <a:pt x="384" y="1988"/>
                  <a:pt x="384" y="1988"/>
                </a:cubicBezTo>
                <a:cubicBezTo>
                  <a:pt x="384" y="2764"/>
                  <a:pt x="384" y="2764"/>
                  <a:pt x="384" y="2764"/>
                </a:cubicBezTo>
                <a:cubicBezTo>
                  <a:pt x="384" y="2764"/>
                  <a:pt x="384" y="2764"/>
                  <a:pt x="384" y="2764"/>
                </a:cubicBezTo>
                <a:cubicBezTo>
                  <a:pt x="383" y="2816"/>
                  <a:pt x="341" y="2858"/>
                  <a:pt x="288" y="2858"/>
                </a:cubicBezTo>
                <a:cubicBezTo>
                  <a:pt x="235" y="2858"/>
                  <a:pt x="193" y="2816"/>
                  <a:pt x="193" y="2764"/>
                </a:cubicBezTo>
                <a:cubicBezTo>
                  <a:pt x="193" y="1561"/>
                  <a:pt x="193" y="1561"/>
                  <a:pt x="193" y="1561"/>
                </a:cubicBezTo>
                <a:cubicBezTo>
                  <a:pt x="147" y="1561"/>
                  <a:pt x="147" y="1561"/>
                  <a:pt x="147" y="1561"/>
                </a:cubicBezTo>
                <a:cubicBezTo>
                  <a:pt x="147" y="1944"/>
                  <a:pt x="147" y="1944"/>
                  <a:pt x="147" y="1944"/>
                </a:cubicBezTo>
                <a:cubicBezTo>
                  <a:pt x="147" y="1944"/>
                  <a:pt x="147" y="1944"/>
                  <a:pt x="147" y="1944"/>
                </a:cubicBezTo>
                <a:cubicBezTo>
                  <a:pt x="147" y="1945"/>
                  <a:pt x="147" y="1945"/>
                  <a:pt x="147" y="1945"/>
                </a:cubicBezTo>
                <a:cubicBezTo>
                  <a:pt x="147" y="1983"/>
                  <a:pt x="115" y="2015"/>
                  <a:pt x="76" y="2015"/>
                </a:cubicBezTo>
                <a:cubicBezTo>
                  <a:pt x="36" y="2015"/>
                  <a:pt x="5" y="1984"/>
                  <a:pt x="5" y="1945"/>
                </a:cubicBezTo>
                <a:cubicBezTo>
                  <a:pt x="5" y="1532"/>
                  <a:pt x="5" y="1532"/>
                  <a:pt x="5" y="1532"/>
                </a:cubicBezTo>
                <a:cubicBezTo>
                  <a:pt x="20" y="1348"/>
                  <a:pt x="234" y="1351"/>
                  <a:pt x="234" y="1351"/>
                </a:cubicBezTo>
                <a:close/>
                <a:moveTo>
                  <a:pt x="842" y="1100"/>
                </a:moveTo>
                <a:cubicBezTo>
                  <a:pt x="984" y="1123"/>
                  <a:pt x="1092" y="1213"/>
                  <a:pt x="1155" y="1362"/>
                </a:cubicBezTo>
                <a:cubicBezTo>
                  <a:pt x="1010" y="1919"/>
                  <a:pt x="1010" y="1919"/>
                  <a:pt x="1010" y="1919"/>
                </a:cubicBezTo>
                <a:cubicBezTo>
                  <a:pt x="993" y="1983"/>
                  <a:pt x="1030" y="2048"/>
                  <a:pt x="1092" y="2065"/>
                </a:cubicBezTo>
                <a:cubicBezTo>
                  <a:pt x="1273" y="2115"/>
                  <a:pt x="1273" y="2115"/>
                  <a:pt x="1273" y="2115"/>
                </a:cubicBezTo>
                <a:cubicBezTo>
                  <a:pt x="1274" y="3175"/>
                  <a:pt x="1274" y="3175"/>
                  <a:pt x="1274" y="3175"/>
                </a:cubicBezTo>
                <a:cubicBezTo>
                  <a:pt x="1274" y="3254"/>
                  <a:pt x="1209" y="3319"/>
                  <a:pt x="1129" y="3319"/>
                </a:cubicBezTo>
                <a:cubicBezTo>
                  <a:pt x="1049" y="3319"/>
                  <a:pt x="985" y="3254"/>
                  <a:pt x="985" y="3175"/>
                </a:cubicBezTo>
                <a:cubicBezTo>
                  <a:pt x="985" y="1880"/>
                  <a:pt x="985" y="1880"/>
                  <a:pt x="985" y="1880"/>
                </a:cubicBezTo>
                <a:cubicBezTo>
                  <a:pt x="960" y="1865"/>
                  <a:pt x="942" y="1848"/>
                  <a:pt x="942" y="1829"/>
                </a:cubicBezTo>
                <a:cubicBezTo>
                  <a:pt x="942" y="1827"/>
                  <a:pt x="942" y="1826"/>
                  <a:pt x="942" y="1824"/>
                </a:cubicBezTo>
                <a:cubicBezTo>
                  <a:pt x="942" y="1824"/>
                  <a:pt x="942" y="1824"/>
                  <a:pt x="942" y="1824"/>
                </a:cubicBezTo>
                <a:cubicBezTo>
                  <a:pt x="704" y="1323"/>
                  <a:pt x="704" y="1323"/>
                  <a:pt x="704" y="1323"/>
                </a:cubicBezTo>
                <a:cubicBezTo>
                  <a:pt x="704" y="1323"/>
                  <a:pt x="698" y="1178"/>
                  <a:pt x="842" y="1100"/>
                </a:cubicBezTo>
                <a:close/>
                <a:moveTo>
                  <a:pt x="985" y="1455"/>
                </a:moveTo>
                <a:cubicBezTo>
                  <a:pt x="985" y="1370"/>
                  <a:pt x="985" y="1370"/>
                  <a:pt x="985" y="1370"/>
                </a:cubicBezTo>
                <a:cubicBezTo>
                  <a:pt x="918" y="1370"/>
                  <a:pt x="918" y="1370"/>
                  <a:pt x="918" y="1370"/>
                </a:cubicBezTo>
                <a:lnTo>
                  <a:pt x="985" y="1455"/>
                </a:lnTo>
                <a:close/>
                <a:moveTo>
                  <a:pt x="985" y="1455"/>
                </a:moveTo>
                <a:cubicBezTo>
                  <a:pt x="985" y="1455"/>
                  <a:pt x="985" y="1455"/>
                  <a:pt x="985" y="1455"/>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rot="10800000">
            <a:off x="-571500" y="1916732"/>
            <a:ext cx="5575300" cy="49412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8816" y="169891"/>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、人员和职员的确定</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311776" y="2524271"/>
            <a:ext cx="6148387" cy="3000821"/>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正确实施应急预案必须要明确职责，特别是什么时候由谁来指挥。编制小组可根据企业正常生产管理系统职位来分配紧急时的任务，这样能减少培训以保证紧急时正确指挥。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编制小组应该认真审查领导的能力和在休假、外出时的指挥系统，要保证负责人员经过良好培训，能够在更高级指挥人员到来之前应对局势。</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Freeform 5"/>
          <p:cNvSpPr/>
          <p:nvPr/>
        </p:nvSpPr>
        <p:spPr bwMode="auto">
          <a:xfrm rot="10800000">
            <a:off x="-310408" y="2148133"/>
            <a:ext cx="5053114" cy="447846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9050">
            <a:solidFill>
              <a:srgbClr val="D1377D"/>
            </a:soli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1602" y="657964"/>
            <a:ext cx="4105102" cy="6200036"/>
          </a:xfrm>
          <a:prstGeom prst="rect">
            <a:avLst/>
          </a:prstGeom>
        </p:spPr>
      </p:pic>
    </p:spTree>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838699" y="1651000"/>
            <a:ext cx="2413001" cy="4546600"/>
            <a:chOff x="4838699" y="1651000"/>
            <a:chExt cx="2413001" cy="4546600"/>
          </a:xfrm>
        </p:grpSpPr>
        <p:sp>
          <p:nvSpPr>
            <p:cNvPr id="10" name="圆角矩形 9"/>
            <p:cNvSpPr/>
            <p:nvPr/>
          </p:nvSpPr>
          <p:spPr>
            <a:xfrm>
              <a:off x="4838699" y="1651000"/>
              <a:ext cx="2413001" cy="4546600"/>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5080000" y="1862930"/>
              <a:ext cx="1958975" cy="4055269"/>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9008" y="163189"/>
            <a:ext cx="370165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rPr>
              <a:t>应急能力评估</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080000" y="3244233"/>
            <a:ext cx="1788825" cy="1292662"/>
          </a:xfrm>
          <a:prstGeom prst="rect">
            <a:avLst/>
          </a:prstGeom>
        </p:spPr>
        <p:txBody>
          <a:bodyPr wrap="square">
            <a:spAutoFit/>
          </a:bodyPr>
          <a:lstStyle/>
          <a:p>
            <a:pPr algn="just">
              <a:lnSpc>
                <a:spcPct val="13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最常见的紧急时刻实施的重要应急</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功能</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泪滴形 26"/>
          <p:cNvSpPr/>
          <p:nvPr/>
        </p:nvSpPr>
        <p:spPr>
          <a:xfrm rot="13377177">
            <a:off x="4364543" y="1948325"/>
            <a:ext cx="709613" cy="709613"/>
          </a:xfrm>
          <a:prstGeom prst="teardrop">
            <a:avLst/>
          </a:prstGeom>
          <a:solidFill>
            <a:srgbClr val="0070C0"/>
          </a:solidFill>
          <a:ln>
            <a:gradFill flip="none" rotWithShape="1">
              <a:gsLst>
                <a:gs pos="0">
                  <a:srgbClr val="D9D9D9"/>
                </a:gs>
                <a:gs pos="100000">
                  <a:schemeClr val="bg1"/>
                </a:gs>
              </a:gsLst>
              <a:lin ang="5400000" scaled="1"/>
              <a:tileRect/>
            </a:gradFill>
          </a:ln>
          <a:effectLst>
            <a:innerShdw blurRad="342900" dist="50800" dir="16200000">
              <a:srgbClr val="00206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29" name="泪滴形 28"/>
          <p:cNvSpPr/>
          <p:nvPr/>
        </p:nvSpPr>
        <p:spPr>
          <a:xfrm rot="13377177">
            <a:off x="4364542" y="2801187"/>
            <a:ext cx="709613" cy="709613"/>
          </a:xfrm>
          <a:prstGeom prst="teardrop">
            <a:avLst/>
          </a:prstGeom>
          <a:solidFill>
            <a:srgbClr val="D1377D"/>
          </a:solidFill>
          <a:ln>
            <a:gradFill flip="none" rotWithShape="1">
              <a:gsLst>
                <a:gs pos="0">
                  <a:srgbClr val="D9D9D9"/>
                </a:gs>
                <a:gs pos="100000">
                  <a:schemeClr val="bg1"/>
                </a:gs>
              </a:gsLst>
              <a:lin ang="5400000" scaled="1"/>
              <a:tileRect/>
            </a:gradFill>
          </a:ln>
          <a:effectLst>
            <a:innerShdw blurRad="342900" dist="50800" dir="16200000">
              <a:srgbClr val="851F4D">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0" name="泪滴形 29"/>
          <p:cNvSpPr/>
          <p:nvPr/>
        </p:nvSpPr>
        <p:spPr>
          <a:xfrm rot="13377177">
            <a:off x="4364542" y="3654049"/>
            <a:ext cx="709613" cy="709613"/>
          </a:xfrm>
          <a:prstGeom prst="teardrop">
            <a:avLst/>
          </a:prstGeom>
          <a:solidFill>
            <a:schemeClr val="accent2">
              <a:lumMod val="60000"/>
              <a:lumOff val="40000"/>
            </a:schemeClr>
          </a:solidFill>
          <a:ln>
            <a:gradFill flip="none" rotWithShape="1">
              <a:gsLst>
                <a:gs pos="0">
                  <a:srgbClr val="D9D9D9"/>
                </a:gs>
                <a:gs pos="100000">
                  <a:schemeClr val="bg1"/>
                </a:gs>
              </a:gsLst>
              <a:lin ang="5400000" scaled="1"/>
              <a:tileRect/>
            </a:gradFill>
          </a:ln>
          <a:effectLst>
            <a:innerShdw blurRad="342900" dist="50800" dir="16200000">
              <a:schemeClr val="accent2">
                <a:lumMod val="75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1" name="泪滴形 30"/>
          <p:cNvSpPr/>
          <p:nvPr/>
        </p:nvSpPr>
        <p:spPr>
          <a:xfrm rot="13377177">
            <a:off x="4358938" y="4506911"/>
            <a:ext cx="709613" cy="709613"/>
          </a:xfrm>
          <a:prstGeom prst="teardrop">
            <a:avLst/>
          </a:prstGeom>
          <a:solidFill>
            <a:srgbClr val="00B0F0"/>
          </a:solidFill>
          <a:ln>
            <a:gradFill flip="none" rotWithShape="1">
              <a:gsLst>
                <a:gs pos="0">
                  <a:srgbClr val="D9D9D9"/>
                </a:gs>
                <a:gs pos="100000">
                  <a:schemeClr val="bg1"/>
                </a:gs>
              </a:gsLst>
              <a:lin ang="5400000" scaled="1"/>
              <a:tileRect/>
            </a:gradFill>
          </a:ln>
          <a:effectLst>
            <a:innerShdw blurRad="342900" dist="50800" dir="16200000">
              <a:schemeClr val="tx1">
                <a:lumMod val="50000"/>
                <a:lumOff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2" name="泪滴形 31"/>
          <p:cNvSpPr/>
          <p:nvPr/>
        </p:nvSpPr>
        <p:spPr>
          <a:xfrm rot="13377177">
            <a:off x="4358938" y="5359775"/>
            <a:ext cx="709613" cy="709613"/>
          </a:xfrm>
          <a:prstGeom prst="teardrop">
            <a:avLst/>
          </a:prstGeom>
          <a:solidFill>
            <a:schemeClr val="bg1">
              <a:lumMod val="50000"/>
            </a:schemeClr>
          </a:solidFill>
          <a:ln>
            <a:gradFill flip="none" rotWithShape="1">
              <a:gsLst>
                <a:gs pos="0">
                  <a:srgbClr val="D9D9D9"/>
                </a:gs>
                <a:gs pos="100000">
                  <a:schemeClr val="bg1"/>
                </a:gs>
              </a:gsLst>
              <a:lin ang="5400000" scaled="1"/>
              <a:tileRect/>
            </a:gradFill>
          </a:ln>
          <a:effectLst>
            <a:innerShdw blurRad="342900" dist="50800" dir="16200000">
              <a:schemeClr val="tx1">
                <a:lumMod val="75000"/>
                <a:lumOff val="25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3" name="泪滴形 32"/>
          <p:cNvSpPr/>
          <p:nvPr/>
        </p:nvSpPr>
        <p:spPr>
          <a:xfrm rot="8222823" flipH="1">
            <a:off x="7042665" y="1948326"/>
            <a:ext cx="709613" cy="709613"/>
          </a:xfrm>
          <a:prstGeom prst="teardrop">
            <a:avLst/>
          </a:prstGeom>
          <a:solidFill>
            <a:srgbClr val="0070C0"/>
          </a:solidFill>
          <a:ln>
            <a:gradFill flip="none" rotWithShape="1">
              <a:gsLst>
                <a:gs pos="0">
                  <a:srgbClr val="D9D9D9"/>
                </a:gs>
                <a:gs pos="100000">
                  <a:schemeClr val="bg1"/>
                </a:gs>
              </a:gsLst>
              <a:lin ang="5400000" scaled="1"/>
              <a:tileRect/>
            </a:gradFill>
          </a:ln>
          <a:effectLst>
            <a:innerShdw blurRad="342900" dist="50800" dir="16200000">
              <a:srgbClr val="00206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4" name="泪滴形 33"/>
          <p:cNvSpPr/>
          <p:nvPr/>
        </p:nvSpPr>
        <p:spPr>
          <a:xfrm rot="8222823" flipH="1">
            <a:off x="7042664" y="2801188"/>
            <a:ext cx="709613" cy="709613"/>
          </a:xfrm>
          <a:prstGeom prst="teardrop">
            <a:avLst/>
          </a:prstGeom>
          <a:solidFill>
            <a:srgbClr val="D1377D"/>
          </a:solidFill>
          <a:ln>
            <a:gradFill flip="none" rotWithShape="1">
              <a:gsLst>
                <a:gs pos="0">
                  <a:srgbClr val="D9D9D9"/>
                </a:gs>
                <a:gs pos="100000">
                  <a:schemeClr val="bg1"/>
                </a:gs>
              </a:gsLst>
              <a:lin ang="5400000" scaled="1"/>
              <a:tileRect/>
            </a:gradFill>
          </a:ln>
          <a:effectLst>
            <a:innerShdw blurRad="342900" dist="50800" dir="16200000">
              <a:srgbClr val="851F4D">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5" name="泪滴形 34"/>
          <p:cNvSpPr/>
          <p:nvPr/>
        </p:nvSpPr>
        <p:spPr>
          <a:xfrm rot="8222823" flipH="1">
            <a:off x="7042664" y="3654050"/>
            <a:ext cx="709613" cy="709613"/>
          </a:xfrm>
          <a:prstGeom prst="teardrop">
            <a:avLst/>
          </a:prstGeom>
          <a:solidFill>
            <a:schemeClr val="accent2">
              <a:lumMod val="60000"/>
              <a:lumOff val="40000"/>
            </a:schemeClr>
          </a:solidFill>
          <a:ln>
            <a:gradFill flip="none" rotWithShape="1">
              <a:gsLst>
                <a:gs pos="0">
                  <a:srgbClr val="D9D9D9"/>
                </a:gs>
                <a:gs pos="100000">
                  <a:schemeClr val="bg1"/>
                </a:gs>
              </a:gsLst>
              <a:lin ang="5400000" scaled="1"/>
              <a:tileRect/>
            </a:gradFill>
          </a:ln>
          <a:effectLst>
            <a:innerShdw blurRad="342900" dist="50800" dir="16200000">
              <a:schemeClr val="accent2">
                <a:lumMod val="75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6" name="泪滴形 35"/>
          <p:cNvSpPr/>
          <p:nvPr/>
        </p:nvSpPr>
        <p:spPr>
          <a:xfrm rot="8222823" flipH="1">
            <a:off x="7037060" y="4506912"/>
            <a:ext cx="709613" cy="709613"/>
          </a:xfrm>
          <a:prstGeom prst="teardrop">
            <a:avLst/>
          </a:prstGeom>
          <a:solidFill>
            <a:srgbClr val="00B0F0"/>
          </a:solidFill>
          <a:ln>
            <a:gradFill flip="none" rotWithShape="1">
              <a:gsLst>
                <a:gs pos="0">
                  <a:srgbClr val="D9D9D9"/>
                </a:gs>
                <a:gs pos="100000">
                  <a:schemeClr val="bg1"/>
                </a:gs>
              </a:gsLst>
              <a:lin ang="5400000" scaled="1"/>
              <a:tileRect/>
            </a:gradFill>
          </a:ln>
          <a:effectLst>
            <a:innerShdw blurRad="342900" dist="50800" dir="16200000">
              <a:schemeClr val="tx1">
                <a:lumMod val="50000"/>
                <a:lumOff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7" name="泪滴形 36"/>
          <p:cNvSpPr/>
          <p:nvPr/>
        </p:nvSpPr>
        <p:spPr>
          <a:xfrm rot="8222823" flipH="1">
            <a:off x="7037060" y="5359776"/>
            <a:ext cx="709613" cy="709613"/>
          </a:xfrm>
          <a:prstGeom prst="teardrop">
            <a:avLst/>
          </a:prstGeom>
          <a:solidFill>
            <a:schemeClr val="bg1">
              <a:lumMod val="50000"/>
            </a:schemeClr>
          </a:solidFill>
          <a:ln>
            <a:gradFill flip="none" rotWithShape="1">
              <a:gsLst>
                <a:gs pos="0">
                  <a:srgbClr val="D9D9D9"/>
                </a:gs>
                <a:gs pos="100000">
                  <a:schemeClr val="bg1"/>
                </a:gs>
              </a:gsLst>
              <a:lin ang="5400000" scaled="1"/>
              <a:tileRect/>
            </a:gradFill>
          </a:ln>
          <a:effectLst>
            <a:innerShdw blurRad="342900" dist="50800" dir="16200000">
              <a:schemeClr val="tx1">
                <a:lumMod val="75000"/>
                <a:lumOff val="25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8" name="矩形 37"/>
          <p:cNvSpPr/>
          <p:nvPr/>
        </p:nvSpPr>
        <p:spPr>
          <a:xfrm>
            <a:off x="749744" y="2132315"/>
            <a:ext cx="3416320"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通讯和外部关系联络，包括媒体</a:t>
            </a:r>
            <a:endParaRPr lang="zh-CN" altLang="en-US" dirty="0">
              <a:latin typeface="微软雅黑" panose="020B0503020204020204" pitchFamily="34" charset="-122"/>
              <a:ea typeface="微软雅黑" panose="020B0503020204020204" pitchFamily="34" charset="-122"/>
            </a:endParaRPr>
          </a:p>
        </p:txBody>
      </p:sp>
      <p:sp>
        <p:nvSpPr>
          <p:cNvPr id="39" name="矩形 38"/>
          <p:cNvSpPr/>
          <p:nvPr/>
        </p:nvSpPr>
        <p:spPr>
          <a:xfrm>
            <a:off x="2826475" y="3013384"/>
            <a:ext cx="1338828"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消防与营救</a:t>
            </a:r>
            <a:endParaRPr lang="zh-CN" altLang="en-US" dirty="0">
              <a:latin typeface="微软雅黑" panose="020B0503020204020204" pitchFamily="34" charset="-122"/>
              <a:ea typeface="微软雅黑" panose="020B0503020204020204" pitchFamily="34" charset="-122"/>
            </a:endParaRPr>
          </a:p>
        </p:txBody>
      </p:sp>
      <p:sp>
        <p:nvSpPr>
          <p:cNvPr id="40" name="矩形 39"/>
          <p:cNvSpPr/>
          <p:nvPr/>
        </p:nvSpPr>
        <p:spPr>
          <a:xfrm>
            <a:off x="2595643" y="3852142"/>
            <a:ext cx="1569660" cy="341632"/>
          </a:xfrm>
          <a:prstGeom prst="rect">
            <a:avLst/>
          </a:prstGeom>
        </p:spPr>
        <p:txBody>
          <a:bodyPr wrap="none">
            <a:spAutoFit/>
          </a:bodyPr>
          <a:lstStyle/>
          <a:p>
            <a:pPr marL="342900" indent="-342900">
              <a:lnSpc>
                <a:spcPct val="90000"/>
              </a:lnSpc>
            </a:pPr>
            <a:r>
              <a:rPr lang="zh-CN" altLang="en-US">
                <a:latin typeface="微软雅黑" panose="020B0503020204020204" pitchFamily="34" charset="-122"/>
                <a:ea typeface="微软雅黑" panose="020B0503020204020204" pitchFamily="34" charset="-122"/>
              </a:rPr>
              <a:t>物质</a:t>
            </a:r>
            <a:r>
              <a:rPr lang="zh-CN" altLang="en-US" smtClean="0">
                <a:latin typeface="微软雅黑" panose="020B0503020204020204" pitchFamily="34" charset="-122"/>
                <a:ea typeface="微软雅黑" panose="020B0503020204020204" pitchFamily="34" charset="-122"/>
              </a:rPr>
              <a:t>泄漏控制</a:t>
            </a:r>
            <a:endParaRPr lang="zh-CN" altLang="en-US" dirty="0">
              <a:latin typeface="微软雅黑" panose="020B0503020204020204" pitchFamily="34" charset="-122"/>
              <a:ea typeface="微软雅黑" panose="020B0503020204020204" pitchFamily="34" charset="-122"/>
            </a:endParaRPr>
          </a:p>
        </p:txBody>
      </p:sp>
      <p:sp>
        <p:nvSpPr>
          <p:cNvPr id="41" name="矩形 40"/>
          <p:cNvSpPr/>
          <p:nvPr/>
        </p:nvSpPr>
        <p:spPr>
          <a:xfrm>
            <a:off x="2371187" y="4719633"/>
            <a:ext cx="1800493"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工艺和公用设施</a:t>
            </a:r>
            <a:endParaRPr lang="zh-CN" altLang="en-US" dirty="0">
              <a:latin typeface="微软雅黑" panose="020B0503020204020204" pitchFamily="34" charset="-122"/>
              <a:ea typeface="微软雅黑" panose="020B0503020204020204" pitchFamily="34" charset="-122"/>
            </a:endParaRPr>
          </a:p>
        </p:txBody>
      </p:sp>
      <p:sp>
        <p:nvSpPr>
          <p:cNvPr id="42" name="矩形 41"/>
          <p:cNvSpPr/>
          <p:nvPr/>
        </p:nvSpPr>
        <p:spPr>
          <a:xfrm>
            <a:off x="3078896" y="5578639"/>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工程措施</a:t>
            </a:r>
            <a:endParaRPr lang="zh-CN" altLang="en-US" dirty="0">
              <a:latin typeface="微软雅黑" panose="020B0503020204020204" pitchFamily="34" charset="-122"/>
              <a:ea typeface="微软雅黑" panose="020B0503020204020204" pitchFamily="34" charset="-122"/>
            </a:endParaRPr>
          </a:p>
        </p:txBody>
      </p:sp>
      <p:sp>
        <p:nvSpPr>
          <p:cNvPr id="43" name="矩形 42"/>
          <p:cNvSpPr/>
          <p:nvPr/>
        </p:nvSpPr>
        <p:spPr>
          <a:xfrm>
            <a:off x="8029191" y="2133035"/>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环境状况</a:t>
            </a:r>
            <a:endParaRPr lang="zh-CN" altLang="en-US" dirty="0">
              <a:latin typeface="微软雅黑" panose="020B0503020204020204" pitchFamily="34" charset="-122"/>
              <a:ea typeface="微软雅黑" panose="020B0503020204020204" pitchFamily="34" charset="-122"/>
            </a:endParaRPr>
          </a:p>
        </p:txBody>
      </p:sp>
      <p:sp>
        <p:nvSpPr>
          <p:cNvPr id="44" name="矩形 43"/>
          <p:cNvSpPr/>
          <p:nvPr/>
        </p:nvSpPr>
        <p:spPr>
          <a:xfrm>
            <a:off x="8029191" y="3014971"/>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医疗救护</a:t>
            </a:r>
            <a:endParaRPr lang="zh-CN" altLang="en-US" dirty="0">
              <a:latin typeface="微软雅黑" panose="020B0503020204020204" pitchFamily="34" charset="-122"/>
              <a:ea typeface="微软雅黑" panose="020B0503020204020204" pitchFamily="34" charset="-122"/>
            </a:endParaRPr>
          </a:p>
        </p:txBody>
      </p:sp>
      <p:sp>
        <p:nvSpPr>
          <p:cNvPr id="45" name="矩形 44"/>
          <p:cNvSpPr/>
          <p:nvPr/>
        </p:nvSpPr>
        <p:spPr>
          <a:xfrm>
            <a:off x="8031182" y="3857114"/>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安全保障</a:t>
            </a:r>
            <a:endParaRPr lang="zh-CN" altLang="en-US" dirty="0">
              <a:latin typeface="微软雅黑" panose="020B0503020204020204" pitchFamily="34" charset="-122"/>
              <a:ea typeface="微软雅黑" panose="020B0503020204020204" pitchFamily="34" charset="-122"/>
            </a:endParaRPr>
          </a:p>
        </p:txBody>
      </p:sp>
      <p:sp>
        <p:nvSpPr>
          <p:cNvPr id="46" name="矩形 45"/>
          <p:cNvSpPr/>
          <p:nvPr/>
        </p:nvSpPr>
        <p:spPr>
          <a:xfrm>
            <a:off x="8029191" y="4721023"/>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后勤保障</a:t>
            </a:r>
            <a:endParaRPr lang="zh-CN" altLang="en-US" dirty="0">
              <a:latin typeface="微软雅黑" panose="020B0503020204020204" pitchFamily="34" charset="-122"/>
              <a:ea typeface="微软雅黑" panose="020B0503020204020204" pitchFamily="34" charset="-122"/>
            </a:endParaRPr>
          </a:p>
        </p:txBody>
      </p:sp>
      <p:sp>
        <p:nvSpPr>
          <p:cNvPr id="47" name="矩形 46"/>
          <p:cNvSpPr/>
          <p:nvPr/>
        </p:nvSpPr>
        <p:spPr>
          <a:xfrm>
            <a:off x="8029191" y="5581193"/>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行政管理</a:t>
            </a:r>
            <a:endParaRPr lang="zh-CN" altLang="en-US" dirty="0">
              <a:latin typeface="微软雅黑" panose="020B0503020204020204" pitchFamily="34" charset="-122"/>
              <a:ea typeface="微软雅黑" panose="020B0503020204020204" pitchFamily="34" charset="-122"/>
            </a:endParaRPr>
          </a:p>
        </p:txBody>
      </p:sp>
      <p:sp>
        <p:nvSpPr>
          <p:cNvPr id="49" name="文本框 48"/>
          <p:cNvSpPr txBox="1"/>
          <p:nvPr/>
        </p:nvSpPr>
        <p:spPr>
          <a:xfrm>
            <a:off x="4520267" y="2061291"/>
            <a:ext cx="347008"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0" name="文本框 49"/>
          <p:cNvSpPr txBox="1"/>
          <p:nvPr/>
        </p:nvSpPr>
        <p:spPr>
          <a:xfrm>
            <a:off x="4545892" y="2925160"/>
            <a:ext cx="347008"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1" name="文本框 50"/>
          <p:cNvSpPr txBox="1"/>
          <p:nvPr/>
        </p:nvSpPr>
        <p:spPr>
          <a:xfrm>
            <a:off x="4556686" y="3778022"/>
            <a:ext cx="347008"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3</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2" name="文本框 51"/>
          <p:cNvSpPr txBox="1"/>
          <p:nvPr/>
        </p:nvSpPr>
        <p:spPr>
          <a:xfrm>
            <a:off x="4530820" y="4618454"/>
            <a:ext cx="347008"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4</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3" name="文本框 52"/>
          <p:cNvSpPr txBox="1"/>
          <p:nvPr/>
        </p:nvSpPr>
        <p:spPr>
          <a:xfrm>
            <a:off x="4517798" y="5493638"/>
            <a:ext cx="347008"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5</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4" name="文本框 53"/>
          <p:cNvSpPr txBox="1"/>
          <p:nvPr/>
        </p:nvSpPr>
        <p:spPr>
          <a:xfrm>
            <a:off x="7226075" y="2072434"/>
            <a:ext cx="347008"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6</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5" name="文本框 54"/>
          <p:cNvSpPr txBox="1"/>
          <p:nvPr/>
        </p:nvSpPr>
        <p:spPr>
          <a:xfrm>
            <a:off x="7251700" y="2936303"/>
            <a:ext cx="347008"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7</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6" name="文本框 55"/>
          <p:cNvSpPr txBox="1"/>
          <p:nvPr/>
        </p:nvSpPr>
        <p:spPr>
          <a:xfrm>
            <a:off x="7262494" y="3789165"/>
            <a:ext cx="347008"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8</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7" name="文本框 56"/>
          <p:cNvSpPr txBox="1"/>
          <p:nvPr/>
        </p:nvSpPr>
        <p:spPr>
          <a:xfrm>
            <a:off x="7236628" y="4629597"/>
            <a:ext cx="347008"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9</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8" name="文本框 57"/>
          <p:cNvSpPr txBox="1"/>
          <p:nvPr/>
        </p:nvSpPr>
        <p:spPr>
          <a:xfrm>
            <a:off x="7099258" y="5482459"/>
            <a:ext cx="648896"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10</a:t>
            </a:r>
            <a:endParaRPr lang="zh-CN" alt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53007"/>
            <a:ext cx="508664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rPr>
              <a:t>应急能力评估的内容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681956" y="1828429"/>
            <a:ext cx="8755063" cy="1338263"/>
            <a:chOff x="736575" y="3188469"/>
            <a:chExt cx="8755767" cy="1338084"/>
          </a:xfrm>
        </p:grpSpPr>
        <p:sp>
          <p:nvSpPr>
            <p:cNvPr id="9" name="圆角矩形 8"/>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组合 6"/>
            <p:cNvGrpSpPr/>
            <p:nvPr/>
          </p:nvGrpSpPr>
          <p:grpSpPr>
            <a:xfrm>
              <a:off x="736575" y="3188469"/>
              <a:ext cx="1338084" cy="1338084"/>
              <a:chOff x="3567745" y="3971974"/>
              <a:chExt cx="1338084" cy="1338084"/>
            </a:xfrm>
          </p:grpSpPr>
          <p:grpSp>
            <p:nvGrpSpPr>
              <p:cNvPr id="13" name="组合 4"/>
              <p:cNvGrpSpPr/>
              <p:nvPr/>
            </p:nvGrpSpPr>
            <p:grpSpPr>
              <a:xfrm>
                <a:off x="3567745" y="3971974"/>
                <a:ext cx="1338084" cy="1338084"/>
                <a:chOff x="5213600" y="2517129"/>
                <a:chExt cx="2023672" cy="2023672"/>
              </a:xfrm>
            </p:grpSpPr>
            <p:sp>
              <p:nvSpPr>
                <p:cNvPr id="15" name="椭圆 14"/>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4" name="椭圆 13"/>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1" name="文本框 77"/>
            <p:cNvSpPr txBox="1"/>
            <p:nvPr/>
          </p:nvSpPr>
          <p:spPr>
            <a:xfrm>
              <a:off x="950937" y="3613486"/>
              <a:ext cx="878819" cy="461665"/>
            </a:xfrm>
            <a:prstGeom prst="rect">
              <a:avLst/>
            </a:prstGeom>
            <a:noFill/>
            <a:ln w="9525">
              <a:noFill/>
              <a:miter/>
            </a:ln>
          </p:spPr>
          <p:txBody>
            <a:bodyPr>
              <a:spAutoFit/>
            </a:bodyPr>
            <a:lstStyle/>
            <a:p>
              <a:pPr lvl="0" algn="ctr" eaLnBrk="1" hangingPunct="1"/>
              <a:r>
                <a:rPr lang="en-US" altLang="zh-CN" sz="2400" b="1" dirty="0" smtClean="0">
                  <a:solidFill>
                    <a:schemeClr val="bg1"/>
                  </a:solidFill>
                  <a:latin typeface="Arial" panose="020B0604020202020204" pitchFamily="34" charset="0"/>
                  <a:ea typeface="微软雅黑" panose="020B0503020204020204" pitchFamily="34" charset="-122"/>
                </a:rPr>
                <a:t>1</a:t>
              </a:r>
              <a:endParaRPr lang="en-US" altLang="zh-CN" sz="2400" b="1" dirty="0">
                <a:solidFill>
                  <a:schemeClr val="bg1"/>
                </a:solidFill>
                <a:latin typeface="Arial" panose="020B0604020202020204" pitchFamily="34" charset="0"/>
                <a:ea typeface="微软雅黑" panose="020B0503020204020204" pitchFamily="34" charset="-122"/>
              </a:endParaRPr>
            </a:p>
          </p:txBody>
        </p:sp>
      </p:grpSp>
      <p:sp>
        <p:nvSpPr>
          <p:cNvPr id="17" name="矩形 16"/>
          <p:cNvSpPr/>
          <p:nvPr/>
        </p:nvSpPr>
        <p:spPr>
          <a:xfrm>
            <a:off x="3286919" y="2363119"/>
            <a:ext cx="4108817" cy="341632"/>
          </a:xfrm>
          <a:prstGeom prst="rect">
            <a:avLst/>
          </a:prstGeom>
        </p:spPr>
        <p:txBody>
          <a:bodyPr wrap="none">
            <a:spAutoFit/>
          </a:bodyPr>
          <a:lstStyle/>
          <a:p>
            <a:pPr marL="342900" indent="-342900">
              <a:lnSpc>
                <a:spcPct val="9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应急人员及其技术、经验和接受的培训</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681956" y="3508553"/>
            <a:ext cx="8755063" cy="1338263"/>
            <a:chOff x="736575" y="3188469"/>
            <a:chExt cx="8755767" cy="1338084"/>
          </a:xfrm>
        </p:grpSpPr>
        <p:sp>
          <p:nvSpPr>
            <p:cNvPr id="19" name="圆角矩形 18"/>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 name="组合 6"/>
            <p:cNvGrpSpPr/>
            <p:nvPr/>
          </p:nvGrpSpPr>
          <p:grpSpPr>
            <a:xfrm>
              <a:off x="736575" y="3188469"/>
              <a:ext cx="1338084" cy="1338084"/>
              <a:chOff x="3567745" y="3971974"/>
              <a:chExt cx="1338084" cy="1338084"/>
            </a:xfrm>
          </p:grpSpPr>
          <p:grpSp>
            <p:nvGrpSpPr>
              <p:cNvPr id="22" name="组合 4"/>
              <p:cNvGrpSpPr/>
              <p:nvPr/>
            </p:nvGrpSpPr>
            <p:grpSpPr>
              <a:xfrm>
                <a:off x="3567745" y="3971974"/>
                <a:ext cx="1338084" cy="1338084"/>
                <a:chOff x="5213600" y="2517129"/>
                <a:chExt cx="2023672" cy="2023672"/>
              </a:xfrm>
            </p:grpSpPr>
            <p:sp>
              <p:nvSpPr>
                <p:cNvPr id="24" name="椭圆 23"/>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3" name="椭圆 22"/>
              <p:cNvSpPr/>
              <p:nvPr/>
            </p:nvSpPr>
            <p:spPr>
              <a:xfrm>
                <a:off x="3695023" y="4099252"/>
                <a:ext cx="1083528" cy="1083528"/>
              </a:xfrm>
              <a:prstGeom prst="ellipse">
                <a:avLst/>
              </a:prstGeom>
              <a:solidFill>
                <a:srgbClr val="D137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1" name="文本框 77"/>
            <p:cNvSpPr txBox="1"/>
            <p:nvPr/>
          </p:nvSpPr>
          <p:spPr>
            <a:xfrm>
              <a:off x="950937" y="3613486"/>
              <a:ext cx="878819" cy="461665"/>
            </a:xfrm>
            <a:prstGeom prst="rect">
              <a:avLst/>
            </a:prstGeom>
            <a:noFill/>
            <a:ln w="9525">
              <a:noFill/>
              <a:miter/>
            </a:ln>
          </p:spPr>
          <p:txBody>
            <a:bodyPr>
              <a:spAutoFit/>
            </a:bodyPr>
            <a:lstStyle/>
            <a:p>
              <a:pPr lvl="0" algn="ctr" eaLnBrk="1" hangingPunct="1"/>
              <a:r>
                <a:rPr lang="en-US" altLang="zh-CN" sz="2400" b="1" dirty="0" smtClean="0">
                  <a:solidFill>
                    <a:schemeClr val="bg1"/>
                  </a:solidFill>
                  <a:latin typeface="Arial" panose="020B0604020202020204" pitchFamily="34" charset="0"/>
                  <a:ea typeface="微软雅黑" panose="020B0503020204020204" pitchFamily="34" charset="-122"/>
                </a:rPr>
                <a:t>2</a:t>
              </a:r>
              <a:endParaRPr lang="en-US" altLang="zh-CN" sz="2400" b="1" dirty="0">
                <a:solidFill>
                  <a:schemeClr val="bg1"/>
                </a:solidFill>
                <a:latin typeface="Arial" panose="020B0604020202020204" pitchFamily="34" charset="0"/>
                <a:ea typeface="微软雅黑" panose="020B0503020204020204" pitchFamily="34" charset="-122"/>
              </a:endParaRPr>
            </a:p>
          </p:txBody>
        </p:sp>
      </p:grpSp>
      <p:sp>
        <p:nvSpPr>
          <p:cNvPr id="27" name="矩形 26"/>
          <p:cNvSpPr/>
          <p:nvPr/>
        </p:nvSpPr>
        <p:spPr>
          <a:xfrm>
            <a:off x="3286919" y="3775761"/>
            <a:ext cx="6530181" cy="777457"/>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应急设施、装备和物资（一是报警、通信设施；二是应急时所需要的设备及其类型等）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036638" y="5441090"/>
            <a:ext cx="10045700" cy="853567"/>
          </a:xfrm>
          <a:prstGeom prst="rect">
            <a:avLst/>
          </a:prstGeom>
        </p:spPr>
        <p:txBody>
          <a:bodyPr wrap="square">
            <a:spAutoFit/>
          </a:bodyPr>
          <a:lstStyle/>
          <a:p>
            <a:pPr algn="just">
              <a:lnSpc>
                <a:spcPct val="13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制定应急预案时应当在评估与潜在危险相适应的应急能力的基础上，选择最现实、最有效的应急策略。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65707"/>
            <a:ext cx="675697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10</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生产经营单位应急能力评估</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grpSp>
        <p:nvGrpSpPr>
          <p:cNvPr id="8" name="组合 7"/>
          <p:cNvGrpSpPr/>
          <p:nvPr/>
        </p:nvGrpSpPr>
        <p:grpSpPr>
          <a:xfrm rot="2651625">
            <a:off x="2142682" y="1071061"/>
            <a:ext cx="1581408" cy="1583436"/>
            <a:chOff x="661303" y="454074"/>
            <a:chExt cx="2476499" cy="2479675"/>
          </a:xfrm>
          <a:effectLst>
            <a:outerShdw blurRad="50800" dist="38100" dir="5400000" algn="t" rotWithShape="0">
              <a:prstClr val="black">
                <a:alpha val="40000"/>
              </a:prstClr>
            </a:outerShdw>
          </a:effectLst>
        </p:grpSpPr>
        <p:sp>
          <p:nvSpPr>
            <p:cNvPr id="9"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10"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070C0"/>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7" name="矩形 6"/>
          <p:cNvSpPr/>
          <p:nvPr/>
        </p:nvSpPr>
        <p:spPr>
          <a:xfrm>
            <a:off x="2327919" y="1505118"/>
            <a:ext cx="1210588" cy="799706"/>
          </a:xfrm>
          <a:prstGeom prst="rect">
            <a:avLst/>
          </a:prstGeom>
        </p:spPr>
        <p:txBody>
          <a:bodyPr wrap="none">
            <a:spAutoFit/>
          </a:bodyPr>
          <a:lstStyle/>
          <a:p>
            <a:pPr algn="ctr">
              <a:lnSpc>
                <a:spcPct val="120000"/>
              </a:lnSpc>
            </a:pPr>
            <a:r>
              <a:rPr lang="en-US" altLang="zh-CN" sz="2000" b="1" dirty="0" err="1" smtClean="0">
                <a:solidFill>
                  <a:schemeClr val="bg1"/>
                </a:solidFill>
                <a:latin typeface="微软雅黑" panose="020B0503020204020204" pitchFamily="34" charset="-122"/>
                <a:ea typeface="微软雅黑" panose="020B0503020204020204" pitchFamily="34" charset="-122"/>
                <a:sym typeface="楷体_GB2312" panose="02010609030101010101" pitchFamily="1" charset="-122"/>
              </a:rPr>
              <a:t>场内</a:t>
            </a:r>
            <a:endParaRPr lang="en-US" altLang="zh-CN" sz="2000" b="1" dirty="0" smtClean="0">
              <a:solidFill>
                <a:schemeClr val="bg1"/>
              </a:solidFill>
              <a:latin typeface="微软雅黑" panose="020B0503020204020204" pitchFamily="34" charset="-122"/>
              <a:ea typeface="微软雅黑" panose="020B0503020204020204" pitchFamily="34" charset="-122"/>
              <a:sym typeface="楷体_GB2312" panose="02010609030101010101" pitchFamily="1" charset="-122"/>
            </a:endParaRPr>
          </a:p>
          <a:p>
            <a:pPr algn="ctr">
              <a:lnSpc>
                <a:spcPct val="120000"/>
              </a:lnSpc>
            </a:pPr>
            <a:r>
              <a:rPr lang="en-US" altLang="zh-CN" sz="2000" b="1" dirty="0" err="1" smtClean="0">
                <a:solidFill>
                  <a:schemeClr val="bg1"/>
                </a:solidFill>
                <a:latin typeface="微软雅黑" panose="020B0503020204020204" pitchFamily="34" charset="-122"/>
                <a:ea typeface="微软雅黑" panose="020B0503020204020204" pitchFamily="34" charset="-122"/>
                <a:sym typeface="楷体_GB2312" panose="02010609030101010101" pitchFamily="1" charset="-122"/>
              </a:rPr>
              <a:t>应急能力</a:t>
            </a:r>
            <a:endParaRPr lang="en-US" altLang="zh-CN"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11" name="矩形 10"/>
          <p:cNvSpPr/>
          <p:nvPr/>
        </p:nvSpPr>
        <p:spPr>
          <a:xfrm>
            <a:off x="1468407" y="3055679"/>
            <a:ext cx="3319493" cy="3658246"/>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）生产经营单位消防力量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）个人防护用品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）人力资源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）通信、联络及警报设备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）监测和检测设备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6</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）泄漏控制设备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7</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）保安和进出管制设备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8</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）应急电力设备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9</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）应急救援所需的重型设备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）各种保障制度</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rot="2651625">
            <a:off x="8202169" y="1071062"/>
            <a:ext cx="1581408" cy="1583436"/>
            <a:chOff x="661303" y="454074"/>
            <a:chExt cx="2476499" cy="2479675"/>
          </a:xfrm>
          <a:effectLst>
            <a:outerShdw blurRad="50800" dist="38100" dir="5400000" algn="t" rotWithShape="0">
              <a:prstClr val="black">
                <a:alpha val="40000"/>
              </a:prstClr>
            </a:outerShdw>
          </a:effectLst>
        </p:grpSpPr>
        <p:sp>
          <p:nvSpPr>
            <p:cNvPr id="13"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14"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D1377D"/>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5" name="矩形 14"/>
          <p:cNvSpPr/>
          <p:nvPr/>
        </p:nvSpPr>
        <p:spPr>
          <a:xfrm>
            <a:off x="8387406" y="1505118"/>
            <a:ext cx="1210588" cy="799706"/>
          </a:xfrm>
          <a:prstGeom prst="rect">
            <a:avLst/>
          </a:prstGeom>
        </p:spPr>
        <p:txBody>
          <a:bodyPr wrap="none">
            <a:spAutoFit/>
          </a:bodyPr>
          <a:lstStyle/>
          <a:p>
            <a:pPr algn="ctr">
              <a:lnSpc>
                <a:spcPct val="120000"/>
              </a:lnSpc>
            </a:pPr>
            <a:r>
              <a:rPr lang="en-US" altLang="zh-CN" sz="2000" b="1" dirty="0" err="1" smtClean="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场外</a:t>
            </a:r>
            <a:endParaRPr lang="en-US" altLang="zh-CN" sz="2000" b="1" dirty="0" smtClean="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a:p>
            <a:pPr algn="ctr">
              <a:lnSpc>
                <a:spcPct val="120000"/>
              </a:lnSpc>
            </a:pPr>
            <a:r>
              <a:rPr lang="en-US" altLang="zh-CN" sz="2000" b="1" dirty="0" err="1" smtClean="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应急能力</a:t>
            </a:r>
            <a:endParaRPr lang="en-US" altLang="zh-CN"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16" name="矩形 15"/>
          <p:cNvSpPr/>
          <p:nvPr/>
        </p:nvSpPr>
        <p:spPr>
          <a:xfrm>
            <a:off x="7302500" y="3649637"/>
            <a:ext cx="3784600" cy="1532727"/>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）城市社区专兼职消防力量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）医疗救护机构分布及救护能力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）信息资源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）专家系统</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55304" y="2133097"/>
            <a:ext cx="2394930" cy="2589405"/>
            <a:chOff x="3295850" y="2263221"/>
            <a:chExt cx="2831835" cy="3061839"/>
          </a:xfrm>
        </p:grpSpPr>
        <p:sp>
          <p:nvSpPr>
            <p:cNvPr id="14" name="圆角矩形 13"/>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6" name="矩形 15"/>
          <p:cNvSpPr/>
          <p:nvPr/>
        </p:nvSpPr>
        <p:spPr>
          <a:xfrm>
            <a:off x="2199370" y="1335100"/>
            <a:ext cx="7720236" cy="400110"/>
          </a:xfrm>
          <a:prstGeom prst="rect">
            <a:avLst/>
          </a:prstGeom>
        </p:spPr>
        <p:txBody>
          <a:bodyPr wrap="squar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预案分级及</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组成</a:t>
            </a:r>
            <a:r>
              <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预案一般由综合预案、专项预案、应急方案组成  </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755287" y="2903548"/>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综合预案</a:t>
            </a:r>
            <a:endParaRPr lang="zh-CN" altLang="en-US" dirty="0">
              <a:solidFill>
                <a:schemeClr val="tx1">
                  <a:lumMod val="85000"/>
                  <a:lumOff val="15000"/>
                </a:schemeClr>
              </a:solidFill>
            </a:endParaRPr>
          </a:p>
        </p:txBody>
      </p:sp>
      <p:grpSp>
        <p:nvGrpSpPr>
          <p:cNvPr id="18" name="组合 17"/>
          <p:cNvGrpSpPr/>
          <p:nvPr/>
        </p:nvGrpSpPr>
        <p:grpSpPr>
          <a:xfrm>
            <a:off x="4911235" y="2133097"/>
            <a:ext cx="2394930" cy="2589405"/>
            <a:chOff x="3295850" y="2263221"/>
            <a:chExt cx="2831835" cy="3061839"/>
          </a:xfrm>
        </p:grpSpPr>
        <p:sp>
          <p:nvSpPr>
            <p:cNvPr id="19" name="圆角矩形 18"/>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21" name="组合 20"/>
          <p:cNvGrpSpPr/>
          <p:nvPr/>
        </p:nvGrpSpPr>
        <p:grpSpPr>
          <a:xfrm>
            <a:off x="8952521" y="2133096"/>
            <a:ext cx="2394930" cy="2589405"/>
            <a:chOff x="3295850" y="2263221"/>
            <a:chExt cx="2831835" cy="3061839"/>
          </a:xfrm>
        </p:grpSpPr>
        <p:sp>
          <p:nvSpPr>
            <p:cNvPr id="22" name="圆角矩形 21"/>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3"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24" name="矩形 23"/>
          <p:cNvSpPr/>
          <p:nvPr/>
        </p:nvSpPr>
        <p:spPr>
          <a:xfrm>
            <a:off x="857547" y="4659349"/>
            <a:ext cx="2725920" cy="1754326"/>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对专项预案的构成</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err="1">
                <a:solidFill>
                  <a:schemeClr val="tx1">
                    <a:lumMod val="85000"/>
                    <a:lumOff val="15000"/>
                  </a:schemeClr>
                </a:solidFill>
                <a:latin typeface="微软雅黑" panose="020B0503020204020204" pitchFamily="34" charset="-122"/>
                <a:ea typeface="微软雅黑" panose="020B0503020204020204" pitchFamily="34" charset="-122"/>
              </a:rPr>
              <a:t>编制提出要求及指导，并阐明各专项预案之间的关联和衔接关系</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475174" y="2903548"/>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专项预案</a:t>
            </a:r>
            <a:endParaRPr lang="zh-CN" altLang="en-US" dirty="0"/>
          </a:p>
        </p:txBody>
      </p:sp>
      <p:sp>
        <p:nvSpPr>
          <p:cNvPr id="26" name="矩形 25"/>
          <p:cNvSpPr/>
          <p:nvPr/>
        </p:nvSpPr>
        <p:spPr>
          <a:xfrm>
            <a:off x="9516460" y="2903548"/>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应急方案</a:t>
            </a:r>
            <a:endParaRPr lang="zh-CN" altLang="en-US" dirty="0"/>
          </a:p>
        </p:txBody>
      </p:sp>
      <p:sp>
        <p:nvSpPr>
          <p:cNvPr id="27" name="矩形 26"/>
          <p:cNvSpPr/>
          <p:nvPr/>
        </p:nvSpPr>
        <p:spPr>
          <a:xfrm>
            <a:off x="4576865" y="4398578"/>
            <a:ext cx="3141417" cy="2169825"/>
          </a:xfrm>
          <a:prstGeom prst="rect">
            <a:avLst/>
          </a:prstGeom>
        </p:spPr>
        <p:txBody>
          <a:bodyPr wrap="square">
            <a:spAutoFit/>
          </a:bodyPr>
          <a:lstStyle/>
          <a:p>
            <a:pPr algn="just">
              <a:lnSpc>
                <a:spcPct val="150000"/>
              </a:lnSpc>
            </a:pPr>
            <a:r>
              <a:rPr lang="en-US" altLang="zh-CN" dirty="0" err="1">
                <a:solidFill>
                  <a:schemeClr val="tx1">
                    <a:lumMod val="85000"/>
                    <a:lumOff val="15000"/>
                  </a:schemeClr>
                </a:solidFill>
                <a:latin typeface="微软雅黑" panose="020B0503020204020204" pitchFamily="34" charset="-122"/>
                <a:ea typeface="微软雅黑" panose="020B0503020204020204" pitchFamily="34" charset="-122"/>
              </a:rPr>
              <a:t>是总体预案的支持性文件，主要针对某一类或某一特定的突发事件，对应急预警、响应以及救援行动等工作职责和程序作出的具体规定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8302883" y="4243850"/>
            <a:ext cx="3535149" cy="2585323"/>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是针对基层单位重大危险源、关键生产装置、要害部位及场所，以及大型公众聚集活动或重要生产经营活动等，可能发生的突发事件或次生事故，编制的处置、响应、救援等具体的工作方案。</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7100" y="3003397"/>
            <a:ext cx="6096000" cy="1884618"/>
          </a:xfrm>
          <a:prstGeom prst="rect">
            <a:avLst/>
          </a:prstGeom>
        </p:spPr>
        <p:txBody>
          <a:bodyPr wrap="square">
            <a:spAutoFit/>
          </a:bodyPr>
          <a:lstStyle/>
          <a:p>
            <a:pPr algn="just">
              <a:lnSpc>
                <a:spcPct val="150000"/>
              </a:lnSpc>
            </a:pPr>
            <a:r>
              <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rPr>
              <a:t>对于危险性较大的重点岗位，应当制定岗位应急处置程序。岗位应急处置程序作为安全操作规程的重要组成部分，是指导作业现场、岗位操作人员进行应急处置的规定动作，内容应简明、易记、可操作。</a:t>
            </a:r>
            <a:endPar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16520" y="508000"/>
            <a:ext cx="9590560" cy="6350000"/>
          </a:xfrm>
          <a:prstGeom prst="rect">
            <a:avLst/>
          </a:prstGeom>
          <a:effectLst>
            <a:outerShdw blurRad="139700" dist="101600" dir="8100000" algn="tr" rotWithShape="0">
              <a:prstClr val="black">
                <a:alpha val="40000"/>
              </a:prstClr>
            </a:outerShdw>
          </a:effectLst>
        </p:spPr>
      </p:pic>
      <p:sp>
        <p:nvSpPr>
          <p:cNvPr id="8" name="矩形 7"/>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4372644" y="3326012"/>
            <a:ext cx="0" cy="3276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058904" y="3308739"/>
            <a:ext cx="1165490" cy="4343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18565" y="3326012"/>
            <a:ext cx="1165490" cy="4343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25"/>
          <p:cNvSpPr>
            <a:spLocks noChangeArrowheads="1"/>
          </p:cNvSpPr>
          <p:nvPr/>
        </p:nvSpPr>
        <p:spPr bwMode="auto">
          <a:xfrm>
            <a:off x="3359150" y="1366017"/>
            <a:ext cx="5400675" cy="400110"/>
          </a:xfrm>
          <a:prstGeom prst="rect">
            <a:avLst/>
          </a:prstGeom>
        </p:spPr>
        <p:txBody>
          <a:bodyPr wrap="square">
            <a:spAutoFit/>
          </a:bodyPr>
          <a:lstStyle/>
          <a:p>
            <a:pPr algn="ct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预案体系要求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rot="21574610">
            <a:off x="3698479" y="2095256"/>
            <a:ext cx="1226412" cy="1226411"/>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21574610">
            <a:off x="2136464" y="3584566"/>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21574610">
            <a:off x="3715715" y="3584568"/>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21574610">
            <a:off x="5294965" y="3584566"/>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21574610">
            <a:off x="663199" y="5172065"/>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21574610">
            <a:off x="2056338" y="5172066"/>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21574610">
            <a:off x="3715715" y="5172066"/>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2759744" y="4817707"/>
            <a:ext cx="0" cy="3276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446004" y="4800434"/>
            <a:ext cx="1165490" cy="4343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905665" y="4817707"/>
            <a:ext cx="1165490" cy="4343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878895" y="2354856"/>
            <a:ext cx="987498" cy="707886"/>
          </a:xfrm>
          <a:prstGeom prst="rect">
            <a:avLst/>
          </a:prstGeom>
        </p:spPr>
        <p:txBody>
          <a:bodyPr wrap="squar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综合</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endParaRPr>
          </a:p>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预案</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2352789" y="3779924"/>
            <a:ext cx="759287" cy="923330"/>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火灾专项预案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25"/>
          <p:cNvSpPr/>
          <p:nvPr/>
        </p:nvSpPr>
        <p:spPr>
          <a:xfrm>
            <a:off x="3915756" y="3732605"/>
            <a:ext cx="818492" cy="923330"/>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泄漏专项预案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5517612" y="3760382"/>
            <a:ext cx="789639" cy="923330"/>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爆炸专项预案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a:off x="658813" y="5497464"/>
            <a:ext cx="1257958" cy="646331"/>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现场处置方案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1</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8"/>
          <p:cNvSpPr/>
          <p:nvPr/>
        </p:nvSpPr>
        <p:spPr>
          <a:xfrm>
            <a:off x="2083082" y="5497464"/>
            <a:ext cx="1138449" cy="646331"/>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现场处置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endParaRPr>
          </a:p>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方案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2</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矩形 29"/>
          <p:cNvSpPr/>
          <p:nvPr/>
        </p:nvSpPr>
        <p:spPr>
          <a:xfrm>
            <a:off x="3749015" y="5497464"/>
            <a:ext cx="1151973" cy="646331"/>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现场处置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endParaRPr>
          </a:p>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方案n</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endParaRPr>
          </a:p>
        </p:txBody>
      </p:sp>
      <p:sp>
        <p:nvSpPr>
          <p:cNvPr id="31" name="五边形 30"/>
          <p:cNvSpPr/>
          <p:nvPr/>
        </p:nvSpPr>
        <p:spPr>
          <a:xfrm flipH="1">
            <a:off x="7483857" y="2347190"/>
            <a:ext cx="3003175" cy="718917"/>
          </a:xfrm>
          <a:prstGeom prst="homePlate">
            <a:avLst/>
          </a:prstGeom>
          <a:solidFill>
            <a:srgbClr val="0070C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5">
              <a:latin typeface="微软雅黑" panose="020B0503020204020204" pitchFamily="34" charset="-122"/>
              <a:ea typeface="微软雅黑" panose="020B0503020204020204" pitchFamily="34" charset="-122"/>
            </a:endParaRPr>
          </a:p>
        </p:txBody>
      </p:sp>
      <p:sp>
        <p:nvSpPr>
          <p:cNvPr id="32" name="五边形 31"/>
          <p:cNvSpPr/>
          <p:nvPr/>
        </p:nvSpPr>
        <p:spPr>
          <a:xfrm flipH="1">
            <a:off x="7483857" y="3862588"/>
            <a:ext cx="3003175" cy="718917"/>
          </a:xfrm>
          <a:prstGeom prst="homePlate">
            <a:avLst/>
          </a:prstGeom>
          <a:solidFill>
            <a:srgbClr val="D1377D"/>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5">
              <a:latin typeface="微软雅黑" panose="020B0503020204020204" pitchFamily="34" charset="-122"/>
              <a:ea typeface="微软雅黑" panose="020B0503020204020204" pitchFamily="34" charset="-122"/>
            </a:endParaRPr>
          </a:p>
        </p:txBody>
      </p:sp>
      <p:sp>
        <p:nvSpPr>
          <p:cNvPr id="33" name="五边形 32"/>
          <p:cNvSpPr/>
          <p:nvPr/>
        </p:nvSpPr>
        <p:spPr>
          <a:xfrm flipH="1">
            <a:off x="7483857" y="5461170"/>
            <a:ext cx="3003175" cy="718917"/>
          </a:xfrm>
          <a:prstGeom prst="homePlate">
            <a:avLst/>
          </a:prstGeom>
          <a:solidFill>
            <a:srgbClr val="00B0F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5">
              <a:latin typeface="微软雅黑" panose="020B0503020204020204" pitchFamily="34" charset="-122"/>
              <a:ea typeface="微软雅黑" panose="020B0503020204020204" pitchFamily="34" charset="-122"/>
            </a:endParaRPr>
          </a:p>
        </p:txBody>
      </p:sp>
      <p:sp>
        <p:nvSpPr>
          <p:cNvPr id="34" name="矩形 33"/>
          <p:cNvSpPr/>
          <p:nvPr/>
        </p:nvSpPr>
        <p:spPr>
          <a:xfrm>
            <a:off x="8237676" y="2506594"/>
            <a:ext cx="1733168" cy="400110"/>
          </a:xfrm>
          <a:prstGeom prst="rect">
            <a:avLst/>
          </a:prstGeom>
        </p:spPr>
        <p:txBody>
          <a:bodyPr wrap="none">
            <a:spAutoFit/>
          </a:bodyPr>
          <a:lstStyle/>
          <a:p>
            <a:pPr algn="ctr"/>
            <a:r>
              <a:rPr lang="en-US" altLang="zh-CN" sz="2000" b="1" dirty="0" err="1">
                <a:solidFill>
                  <a:schemeClr val="bg1"/>
                </a:solidFill>
                <a:latin typeface="微软雅黑" panose="020B0503020204020204" pitchFamily="34" charset="-122"/>
                <a:ea typeface="微软雅黑" panose="020B0503020204020204" pitchFamily="34" charset="-122"/>
                <a:sym typeface="黑体" panose="02010609060101010101" charset="-122"/>
              </a:rPr>
              <a:t>综合应急预案</a:t>
            </a:r>
            <a:endParaRPr lang="zh-CN" altLang="en-US" sz="2000"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35" name="矩形 34"/>
          <p:cNvSpPr/>
          <p:nvPr/>
        </p:nvSpPr>
        <p:spPr>
          <a:xfrm>
            <a:off x="8237676" y="4038192"/>
            <a:ext cx="172354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黑体" panose="02010609060101010101" charset="-122"/>
              </a:rPr>
              <a:t>专项应急预案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8237676" y="5620573"/>
            <a:ext cx="172354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黑体" panose="02010609060101010101" charset="-122"/>
              </a:rPr>
              <a:t>现场处置方案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39813" y="2104829"/>
            <a:ext cx="4057048" cy="5049943"/>
            <a:chOff x="1327752" y="2773674"/>
            <a:chExt cx="2768737" cy="3446339"/>
          </a:xfrm>
        </p:grpSpPr>
        <p:sp>
          <p:nvSpPr>
            <p:cNvPr id="9" name="圆角矩形 8"/>
            <p:cNvSpPr/>
            <p:nvPr/>
          </p:nvSpPr>
          <p:spPr>
            <a:xfrm rot="2760000">
              <a:off x="1186907" y="3310432"/>
              <a:ext cx="3446339" cy="2372824"/>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Freeform 5"/>
            <p:cNvSpPr/>
            <p:nvPr/>
          </p:nvSpPr>
          <p:spPr bwMode="auto">
            <a:xfrm rot="10800000">
              <a:off x="1327752" y="2991556"/>
              <a:ext cx="1954833" cy="17325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1" name="圆角矩形 10"/>
            <p:cNvSpPr/>
            <p:nvPr/>
          </p:nvSpPr>
          <p:spPr>
            <a:xfrm rot="2760000">
              <a:off x="1374172" y="3427499"/>
              <a:ext cx="2923271" cy="1916972"/>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Freeform 5"/>
            <p:cNvSpPr/>
            <p:nvPr/>
          </p:nvSpPr>
          <p:spPr bwMode="auto">
            <a:xfrm rot="10800000">
              <a:off x="1544811" y="3183936"/>
              <a:ext cx="1520711" cy="13477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222876" y="2863377"/>
            <a:ext cx="6237287" cy="258532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全面分析本单位或本地区范围内危险因素、可能发生的事故类型及事故的危害程度；</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客观评价本单位和本地区的应急能力（包括人员、装备和后续保障等），必须考虑在意外情况下的上述人员、装备的实际状态；</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在保证及时、有效的前提下，最清晰简要和有可操作性。</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Freeform 77"/>
          <p:cNvSpPr>
            <a:spLocks noEditPoints="1"/>
          </p:cNvSpPr>
          <p:nvPr/>
        </p:nvSpPr>
        <p:spPr bwMode="auto">
          <a:xfrm>
            <a:off x="1820061" y="2906312"/>
            <a:ext cx="1303927" cy="1474001"/>
          </a:xfrm>
          <a:custGeom>
            <a:avLst/>
            <a:gdLst>
              <a:gd name="T0" fmla="*/ 127 w 275"/>
              <a:gd name="T1" fmla="*/ 53 h 311"/>
              <a:gd name="T2" fmla="*/ 132 w 275"/>
              <a:gd name="T3" fmla="*/ 37 h 311"/>
              <a:gd name="T4" fmla="*/ 138 w 275"/>
              <a:gd name="T5" fmla="*/ 0 h 311"/>
              <a:gd name="T6" fmla="*/ 143 w 275"/>
              <a:gd name="T7" fmla="*/ 37 h 311"/>
              <a:gd name="T8" fmla="*/ 148 w 275"/>
              <a:gd name="T9" fmla="*/ 53 h 311"/>
              <a:gd name="T10" fmla="*/ 3 w 275"/>
              <a:gd name="T11" fmla="*/ 77 h 311"/>
              <a:gd name="T12" fmla="*/ 38 w 275"/>
              <a:gd name="T13" fmla="*/ 91 h 311"/>
              <a:gd name="T14" fmla="*/ 55 w 275"/>
              <a:gd name="T15" fmla="*/ 95 h 311"/>
              <a:gd name="T16" fmla="*/ 44 w 275"/>
              <a:gd name="T17" fmla="*/ 113 h 311"/>
              <a:gd name="T18" fmla="*/ 32 w 275"/>
              <a:gd name="T19" fmla="*/ 101 h 311"/>
              <a:gd name="T20" fmla="*/ 3 w 275"/>
              <a:gd name="T21" fmla="*/ 77 h 311"/>
              <a:gd name="T22" fmla="*/ 221 w 275"/>
              <a:gd name="T23" fmla="*/ 95 h 311"/>
              <a:gd name="T24" fmla="*/ 237 w 275"/>
              <a:gd name="T25" fmla="*/ 91 h 311"/>
              <a:gd name="T26" fmla="*/ 272 w 275"/>
              <a:gd name="T27" fmla="*/ 78 h 311"/>
              <a:gd name="T28" fmla="*/ 243 w 275"/>
              <a:gd name="T29" fmla="*/ 101 h 311"/>
              <a:gd name="T30" fmla="*/ 231 w 275"/>
              <a:gd name="T31" fmla="*/ 113 h 311"/>
              <a:gd name="T32" fmla="*/ 55 w 275"/>
              <a:gd name="T33" fmla="*/ 215 h 311"/>
              <a:gd name="T34" fmla="*/ 38 w 275"/>
              <a:gd name="T35" fmla="*/ 219 h 311"/>
              <a:gd name="T36" fmla="*/ 3 w 275"/>
              <a:gd name="T37" fmla="*/ 233 h 311"/>
              <a:gd name="T38" fmla="*/ 32 w 275"/>
              <a:gd name="T39" fmla="*/ 209 h 311"/>
              <a:gd name="T40" fmla="*/ 44 w 275"/>
              <a:gd name="T41" fmla="*/ 197 h 311"/>
              <a:gd name="T42" fmla="*/ 186 w 275"/>
              <a:gd name="T43" fmla="*/ 139 h 311"/>
              <a:gd name="T44" fmla="*/ 161 w 275"/>
              <a:gd name="T45" fmla="*/ 130 h 311"/>
              <a:gd name="T46" fmla="*/ 148 w 275"/>
              <a:gd name="T47" fmla="*/ 122 h 311"/>
              <a:gd name="T48" fmla="*/ 138 w 275"/>
              <a:gd name="T49" fmla="*/ 104 h 311"/>
              <a:gd name="T50" fmla="*/ 127 w 275"/>
              <a:gd name="T51" fmla="*/ 122 h 311"/>
              <a:gd name="T52" fmla="*/ 99 w 275"/>
              <a:gd name="T53" fmla="*/ 121 h 311"/>
              <a:gd name="T54" fmla="*/ 89 w 275"/>
              <a:gd name="T55" fmla="*/ 139 h 311"/>
              <a:gd name="T56" fmla="*/ 104 w 275"/>
              <a:gd name="T57" fmla="*/ 163 h 311"/>
              <a:gd name="T58" fmla="*/ 99 w 275"/>
              <a:gd name="T59" fmla="*/ 189 h 311"/>
              <a:gd name="T60" fmla="*/ 119 w 275"/>
              <a:gd name="T61" fmla="*/ 185 h 311"/>
              <a:gd name="T62" fmla="*/ 127 w 275"/>
              <a:gd name="T63" fmla="*/ 206 h 311"/>
              <a:gd name="T64" fmla="*/ 148 w 275"/>
              <a:gd name="T65" fmla="*/ 205 h 311"/>
              <a:gd name="T66" fmla="*/ 161 w 275"/>
              <a:gd name="T67" fmla="*/ 181 h 311"/>
              <a:gd name="T68" fmla="*/ 181 w 275"/>
              <a:gd name="T69" fmla="*/ 183 h 311"/>
              <a:gd name="T70" fmla="*/ 172 w 275"/>
              <a:gd name="T71" fmla="*/ 163 h 311"/>
              <a:gd name="T72" fmla="*/ 156 w 275"/>
              <a:gd name="T73" fmla="*/ 167 h 311"/>
              <a:gd name="T74" fmla="*/ 126 w 275"/>
              <a:gd name="T75" fmla="*/ 174 h 311"/>
              <a:gd name="T76" fmla="*/ 119 w 275"/>
              <a:gd name="T77" fmla="*/ 144 h 311"/>
              <a:gd name="T78" fmla="*/ 149 w 275"/>
              <a:gd name="T79" fmla="*/ 137 h 311"/>
              <a:gd name="T80" fmla="*/ 156 w 275"/>
              <a:gd name="T81" fmla="*/ 167 h 311"/>
              <a:gd name="T82" fmla="*/ 148 w 275"/>
              <a:gd name="T83" fmla="*/ 257 h 311"/>
              <a:gd name="T84" fmla="*/ 143 w 275"/>
              <a:gd name="T85" fmla="*/ 274 h 311"/>
              <a:gd name="T86" fmla="*/ 137 w 275"/>
              <a:gd name="T87" fmla="*/ 311 h 311"/>
              <a:gd name="T88" fmla="*/ 132 w 275"/>
              <a:gd name="T89" fmla="*/ 274 h 311"/>
              <a:gd name="T90" fmla="*/ 127 w 275"/>
              <a:gd name="T91" fmla="*/ 257 h 311"/>
              <a:gd name="T92" fmla="*/ 272 w 275"/>
              <a:gd name="T93" fmla="*/ 233 h 311"/>
              <a:gd name="T94" fmla="*/ 237 w 275"/>
              <a:gd name="T95" fmla="*/ 219 h 311"/>
              <a:gd name="T96" fmla="*/ 221 w 275"/>
              <a:gd name="T97" fmla="*/ 215 h 311"/>
              <a:gd name="T98" fmla="*/ 231 w 275"/>
              <a:gd name="T99" fmla="*/ 197 h 311"/>
              <a:gd name="T100" fmla="*/ 243 w 275"/>
              <a:gd name="T101" fmla="*/ 209 h 311"/>
              <a:gd name="T102" fmla="*/ 272 w 275"/>
              <a:gd name="T103" fmla="*/ 233 h 311"/>
              <a:gd name="T104" fmla="*/ 61 w 275"/>
              <a:gd name="T105" fmla="*/ 107 h 311"/>
              <a:gd name="T106" fmla="*/ 215 w 275"/>
              <a:gd name="T107" fmla="*/ 204 h 311"/>
              <a:gd name="T108" fmla="*/ 191 w 275"/>
              <a:gd name="T109" fmla="*/ 189 h 311"/>
              <a:gd name="T110" fmla="*/ 104 w 275"/>
              <a:gd name="T111" fmla="*/ 208 h 311"/>
              <a:gd name="T112" fmla="*/ 85 w 275"/>
              <a:gd name="T113" fmla="*/ 122 h 311"/>
              <a:gd name="T114" fmla="*/ 171 w 275"/>
              <a:gd name="T115" fmla="*/ 102 h 311"/>
              <a:gd name="T116" fmla="*/ 146 w 275"/>
              <a:gd name="T117" fmla="*/ 161 h 311"/>
              <a:gd name="T118" fmla="*/ 129 w 275"/>
              <a:gd name="T119" fmla="*/ 150 h 311"/>
              <a:gd name="T120" fmla="*/ 146 w 275"/>
              <a:gd name="T121" fmla="*/ 16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311">
                <a:moveTo>
                  <a:pt x="138" y="53"/>
                </a:moveTo>
                <a:cubicBezTo>
                  <a:pt x="134" y="53"/>
                  <a:pt x="131" y="53"/>
                  <a:pt x="127" y="53"/>
                </a:cubicBezTo>
                <a:cubicBezTo>
                  <a:pt x="127" y="46"/>
                  <a:pt x="127" y="46"/>
                  <a:pt x="127" y="46"/>
                </a:cubicBezTo>
                <a:cubicBezTo>
                  <a:pt x="127" y="42"/>
                  <a:pt x="129" y="39"/>
                  <a:pt x="132" y="37"/>
                </a:cubicBezTo>
                <a:cubicBezTo>
                  <a:pt x="130" y="24"/>
                  <a:pt x="128" y="14"/>
                  <a:pt x="128" y="9"/>
                </a:cubicBezTo>
                <a:cubicBezTo>
                  <a:pt x="128" y="4"/>
                  <a:pt x="132" y="0"/>
                  <a:pt x="138" y="0"/>
                </a:cubicBezTo>
                <a:cubicBezTo>
                  <a:pt x="143" y="0"/>
                  <a:pt x="147" y="4"/>
                  <a:pt x="147" y="9"/>
                </a:cubicBezTo>
                <a:cubicBezTo>
                  <a:pt x="147" y="14"/>
                  <a:pt x="145" y="23"/>
                  <a:pt x="143" y="37"/>
                </a:cubicBezTo>
                <a:cubicBezTo>
                  <a:pt x="146" y="39"/>
                  <a:pt x="148" y="42"/>
                  <a:pt x="148" y="46"/>
                </a:cubicBezTo>
                <a:cubicBezTo>
                  <a:pt x="148" y="53"/>
                  <a:pt x="148" y="53"/>
                  <a:pt x="148" y="53"/>
                </a:cubicBezTo>
                <a:cubicBezTo>
                  <a:pt x="145" y="53"/>
                  <a:pt x="141" y="53"/>
                  <a:pt x="138" y="53"/>
                </a:cubicBezTo>
                <a:close/>
                <a:moveTo>
                  <a:pt x="3" y="77"/>
                </a:moveTo>
                <a:cubicBezTo>
                  <a:pt x="6" y="73"/>
                  <a:pt x="11" y="71"/>
                  <a:pt x="16" y="74"/>
                </a:cubicBezTo>
                <a:cubicBezTo>
                  <a:pt x="20" y="76"/>
                  <a:pt x="27" y="82"/>
                  <a:pt x="38" y="91"/>
                </a:cubicBezTo>
                <a:cubicBezTo>
                  <a:pt x="41" y="90"/>
                  <a:pt x="45" y="90"/>
                  <a:pt x="48" y="91"/>
                </a:cubicBezTo>
                <a:cubicBezTo>
                  <a:pt x="55" y="95"/>
                  <a:pt x="55" y="95"/>
                  <a:pt x="55" y="95"/>
                </a:cubicBezTo>
                <a:cubicBezTo>
                  <a:pt x="53" y="97"/>
                  <a:pt x="52" y="99"/>
                  <a:pt x="51" y="101"/>
                </a:cubicBezTo>
                <a:cubicBezTo>
                  <a:pt x="48" y="105"/>
                  <a:pt x="46" y="109"/>
                  <a:pt x="44" y="113"/>
                </a:cubicBezTo>
                <a:cubicBezTo>
                  <a:pt x="37" y="110"/>
                  <a:pt x="37" y="110"/>
                  <a:pt x="37" y="110"/>
                </a:cubicBezTo>
                <a:cubicBezTo>
                  <a:pt x="34" y="108"/>
                  <a:pt x="32" y="105"/>
                  <a:pt x="32" y="101"/>
                </a:cubicBezTo>
                <a:cubicBezTo>
                  <a:pt x="20" y="96"/>
                  <a:pt x="10" y="93"/>
                  <a:pt x="6" y="90"/>
                </a:cubicBezTo>
                <a:cubicBezTo>
                  <a:pt x="2" y="88"/>
                  <a:pt x="0" y="82"/>
                  <a:pt x="3" y="77"/>
                </a:cubicBezTo>
                <a:close/>
                <a:moveTo>
                  <a:pt x="231" y="113"/>
                </a:moveTo>
                <a:cubicBezTo>
                  <a:pt x="228" y="107"/>
                  <a:pt x="225" y="101"/>
                  <a:pt x="221" y="95"/>
                </a:cubicBezTo>
                <a:cubicBezTo>
                  <a:pt x="227" y="91"/>
                  <a:pt x="227" y="91"/>
                  <a:pt x="227" y="91"/>
                </a:cubicBezTo>
                <a:cubicBezTo>
                  <a:pt x="230" y="90"/>
                  <a:pt x="234" y="90"/>
                  <a:pt x="237" y="91"/>
                </a:cubicBezTo>
                <a:cubicBezTo>
                  <a:pt x="248" y="83"/>
                  <a:pt x="256" y="76"/>
                  <a:pt x="259" y="74"/>
                </a:cubicBezTo>
                <a:cubicBezTo>
                  <a:pt x="264" y="72"/>
                  <a:pt x="270" y="73"/>
                  <a:pt x="272" y="78"/>
                </a:cubicBezTo>
                <a:cubicBezTo>
                  <a:pt x="275" y="82"/>
                  <a:pt x="273" y="88"/>
                  <a:pt x="269" y="91"/>
                </a:cubicBezTo>
                <a:cubicBezTo>
                  <a:pt x="265" y="93"/>
                  <a:pt x="256" y="96"/>
                  <a:pt x="243" y="101"/>
                </a:cubicBezTo>
                <a:cubicBezTo>
                  <a:pt x="243" y="105"/>
                  <a:pt x="241" y="108"/>
                  <a:pt x="238" y="110"/>
                </a:cubicBezTo>
                <a:lnTo>
                  <a:pt x="231" y="113"/>
                </a:lnTo>
                <a:close/>
                <a:moveTo>
                  <a:pt x="44" y="197"/>
                </a:moveTo>
                <a:cubicBezTo>
                  <a:pt x="47" y="204"/>
                  <a:pt x="51" y="210"/>
                  <a:pt x="55" y="215"/>
                </a:cubicBezTo>
                <a:cubicBezTo>
                  <a:pt x="48" y="219"/>
                  <a:pt x="48" y="219"/>
                  <a:pt x="48" y="219"/>
                </a:cubicBezTo>
                <a:cubicBezTo>
                  <a:pt x="45" y="221"/>
                  <a:pt x="41" y="221"/>
                  <a:pt x="38" y="219"/>
                </a:cubicBezTo>
                <a:cubicBezTo>
                  <a:pt x="27" y="228"/>
                  <a:pt x="20" y="234"/>
                  <a:pt x="16" y="236"/>
                </a:cubicBezTo>
                <a:cubicBezTo>
                  <a:pt x="11" y="239"/>
                  <a:pt x="5" y="237"/>
                  <a:pt x="3" y="233"/>
                </a:cubicBezTo>
                <a:cubicBezTo>
                  <a:pt x="0" y="228"/>
                  <a:pt x="2" y="223"/>
                  <a:pt x="6" y="220"/>
                </a:cubicBezTo>
                <a:cubicBezTo>
                  <a:pt x="10" y="218"/>
                  <a:pt x="19" y="215"/>
                  <a:pt x="32" y="209"/>
                </a:cubicBezTo>
                <a:cubicBezTo>
                  <a:pt x="32" y="206"/>
                  <a:pt x="34" y="203"/>
                  <a:pt x="37" y="201"/>
                </a:cubicBezTo>
                <a:lnTo>
                  <a:pt x="44" y="197"/>
                </a:lnTo>
                <a:close/>
                <a:moveTo>
                  <a:pt x="172" y="148"/>
                </a:moveTo>
                <a:cubicBezTo>
                  <a:pt x="186" y="139"/>
                  <a:pt x="186" y="139"/>
                  <a:pt x="186" y="139"/>
                </a:cubicBezTo>
                <a:cubicBezTo>
                  <a:pt x="184" y="132"/>
                  <a:pt x="181" y="126"/>
                  <a:pt x="176" y="121"/>
                </a:cubicBezTo>
                <a:cubicBezTo>
                  <a:pt x="161" y="130"/>
                  <a:pt x="161" y="130"/>
                  <a:pt x="161" y="130"/>
                </a:cubicBezTo>
                <a:cubicBezTo>
                  <a:pt x="160" y="128"/>
                  <a:pt x="158" y="127"/>
                  <a:pt x="156" y="126"/>
                </a:cubicBezTo>
                <a:cubicBezTo>
                  <a:pt x="154" y="124"/>
                  <a:pt x="151" y="123"/>
                  <a:pt x="148" y="122"/>
                </a:cubicBezTo>
                <a:cubicBezTo>
                  <a:pt x="148" y="105"/>
                  <a:pt x="148" y="105"/>
                  <a:pt x="148" y="105"/>
                </a:cubicBezTo>
                <a:cubicBezTo>
                  <a:pt x="145" y="104"/>
                  <a:pt x="141" y="104"/>
                  <a:pt x="138" y="104"/>
                </a:cubicBezTo>
                <a:cubicBezTo>
                  <a:pt x="134" y="104"/>
                  <a:pt x="131" y="104"/>
                  <a:pt x="127" y="105"/>
                </a:cubicBezTo>
                <a:cubicBezTo>
                  <a:pt x="127" y="122"/>
                  <a:pt x="127" y="122"/>
                  <a:pt x="127" y="122"/>
                </a:cubicBezTo>
                <a:cubicBezTo>
                  <a:pt x="122" y="124"/>
                  <a:pt x="118" y="126"/>
                  <a:pt x="114" y="130"/>
                </a:cubicBezTo>
                <a:cubicBezTo>
                  <a:pt x="99" y="121"/>
                  <a:pt x="99" y="121"/>
                  <a:pt x="99" y="121"/>
                </a:cubicBezTo>
                <a:cubicBezTo>
                  <a:pt x="98" y="123"/>
                  <a:pt x="96" y="125"/>
                  <a:pt x="94" y="128"/>
                </a:cubicBezTo>
                <a:cubicBezTo>
                  <a:pt x="92" y="132"/>
                  <a:pt x="90" y="135"/>
                  <a:pt x="89" y="139"/>
                </a:cubicBezTo>
                <a:cubicBezTo>
                  <a:pt x="104" y="148"/>
                  <a:pt x="104" y="148"/>
                  <a:pt x="104" y="148"/>
                </a:cubicBezTo>
                <a:cubicBezTo>
                  <a:pt x="103" y="153"/>
                  <a:pt x="103" y="158"/>
                  <a:pt x="104" y="163"/>
                </a:cubicBezTo>
                <a:cubicBezTo>
                  <a:pt x="89" y="171"/>
                  <a:pt x="89" y="171"/>
                  <a:pt x="89" y="171"/>
                </a:cubicBezTo>
                <a:cubicBezTo>
                  <a:pt x="91" y="178"/>
                  <a:pt x="95" y="184"/>
                  <a:pt x="99" y="189"/>
                </a:cubicBezTo>
                <a:cubicBezTo>
                  <a:pt x="114" y="181"/>
                  <a:pt x="114" y="181"/>
                  <a:pt x="114" y="181"/>
                </a:cubicBezTo>
                <a:cubicBezTo>
                  <a:pt x="116" y="182"/>
                  <a:pt x="117" y="184"/>
                  <a:pt x="119" y="185"/>
                </a:cubicBezTo>
                <a:cubicBezTo>
                  <a:pt x="122" y="186"/>
                  <a:pt x="124" y="188"/>
                  <a:pt x="127" y="188"/>
                </a:cubicBezTo>
                <a:cubicBezTo>
                  <a:pt x="127" y="206"/>
                  <a:pt x="127" y="206"/>
                  <a:pt x="127" y="206"/>
                </a:cubicBezTo>
                <a:cubicBezTo>
                  <a:pt x="130" y="206"/>
                  <a:pt x="134" y="207"/>
                  <a:pt x="138" y="207"/>
                </a:cubicBezTo>
                <a:cubicBezTo>
                  <a:pt x="141" y="207"/>
                  <a:pt x="145" y="206"/>
                  <a:pt x="148" y="205"/>
                </a:cubicBezTo>
                <a:cubicBezTo>
                  <a:pt x="148" y="189"/>
                  <a:pt x="148" y="189"/>
                  <a:pt x="148" y="189"/>
                </a:cubicBezTo>
                <a:cubicBezTo>
                  <a:pt x="153" y="187"/>
                  <a:pt x="157" y="184"/>
                  <a:pt x="161" y="181"/>
                </a:cubicBezTo>
                <a:cubicBezTo>
                  <a:pt x="176" y="189"/>
                  <a:pt x="176" y="189"/>
                  <a:pt x="176" y="189"/>
                </a:cubicBezTo>
                <a:cubicBezTo>
                  <a:pt x="178" y="187"/>
                  <a:pt x="180" y="185"/>
                  <a:pt x="181" y="183"/>
                </a:cubicBezTo>
                <a:cubicBezTo>
                  <a:pt x="183" y="179"/>
                  <a:pt x="185" y="175"/>
                  <a:pt x="186" y="171"/>
                </a:cubicBezTo>
                <a:cubicBezTo>
                  <a:pt x="172" y="163"/>
                  <a:pt x="172" y="163"/>
                  <a:pt x="172" y="163"/>
                </a:cubicBezTo>
                <a:cubicBezTo>
                  <a:pt x="173" y="158"/>
                  <a:pt x="173" y="153"/>
                  <a:pt x="172" y="148"/>
                </a:cubicBezTo>
                <a:close/>
                <a:moveTo>
                  <a:pt x="156" y="167"/>
                </a:moveTo>
                <a:cubicBezTo>
                  <a:pt x="152" y="173"/>
                  <a:pt x="145" y="177"/>
                  <a:pt x="138" y="177"/>
                </a:cubicBezTo>
                <a:cubicBezTo>
                  <a:pt x="133" y="177"/>
                  <a:pt x="129" y="176"/>
                  <a:pt x="126" y="174"/>
                </a:cubicBezTo>
                <a:cubicBezTo>
                  <a:pt x="121" y="171"/>
                  <a:pt x="118" y="166"/>
                  <a:pt x="116" y="160"/>
                </a:cubicBezTo>
                <a:cubicBezTo>
                  <a:pt x="115" y="154"/>
                  <a:pt x="116" y="149"/>
                  <a:pt x="119" y="144"/>
                </a:cubicBezTo>
                <a:cubicBezTo>
                  <a:pt x="123" y="137"/>
                  <a:pt x="130" y="134"/>
                  <a:pt x="138" y="134"/>
                </a:cubicBezTo>
                <a:cubicBezTo>
                  <a:pt x="142" y="134"/>
                  <a:pt x="146" y="135"/>
                  <a:pt x="149" y="137"/>
                </a:cubicBezTo>
                <a:cubicBezTo>
                  <a:pt x="154" y="140"/>
                  <a:pt x="157" y="145"/>
                  <a:pt x="159" y="150"/>
                </a:cubicBezTo>
                <a:cubicBezTo>
                  <a:pt x="160" y="156"/>
                  <a:pt x="159" y="162"/>
                  <a:pt x="156" y="167"/>
                </a:cubicBezTo>
                <a:close/>
                <a:moveTo>
                  <a:pt x="138" y="258"/>
                </a:moveTo>
                <a:cubicBezTo>
                  <a:pt x="141" y="258"/>
                  <a:pt x="145" y="257"/>
                  <a:pt x="148" y="257"/>
                </a:cubicBezTo>
                <a:cubicBezTo>
                  <a:pt x="148" y="265"/>
                  <a:pt x="148" y="265"/>
                  <a:pt x="148" y="265"/>
                </a:cubicBezTo>
                <a:cubicBezTo>
                  <a:pt x="148" y="268"/>
                  <a:pt x="146" y="272"/>
                  <a:pt x="143" y="274"/>
                </a:cubicBezTo>
                <a:cubicBezTo>
                  <a:pt x="145" y="287"/>
                  <a:pt x="147" y="297"/>
                  <a:pt x="147" y="301"/>
                </a:cubicBezTo>
                <a:cubicBezTo>
                  <a:pt x="147" y="307"/>
                  <a:pt x="143" y="311"/>
                  <a:pt x="137" y="311"/>
                </a:cubicBezTo>
                <a:cubicBezTo>
                  <a:pt x="132" y="311"/>
                  <a:pt x="128" y="307"/>
                  <a:pt x="128" y="301"/>
                </a:cubicBezTo>
                <a:cubicBezTo>
                  <a:pt x="128" y="297"/>
                  <a:pt x="130" y="287"/>
                  <a:pt x="132" y="274"/>
                </a:cubicBezTo>
                <a:cubicBezTo>
                  <a:pt x="129" y="272"/>
                  <a:pt x="127" y="268"/>
                  <a:pt x="127" y="265"/>
                </a:cubicBezTo>
                <a:cubicBezTo>
                  <a:pt x="127" y="257"/>
                  <a:pt x="127" y="257"/>
                  <a:pt x="127" y="257"/>
                </a:cubicBezTo>
                <a:cubicBezTo>
                  <a:pt x="131" y="257"/>
                  <a:pt x="134" y="258"/>
                  <a:pt x="138" y="258"/>
                </a:cubicBezTo>
                <a:close/>
                <a:moveTo>
                  <a:pt x="272" y="233"/>
                </a:moveTo>
                <a:cubicBezTo>
                  <a:pt x="270" y="238"/>
                  <a:pt x="264" y="239"/>
                  <a:pt x="259" y="237"/>
                </a:cubicBezTo>
                <a:cubicBezTo>
                  <a:pt x="255" y="235"/>
                  <a:pt x="248" y="228"/>
                  <a:pt x="237" y="219"/>
                </a:cubicBezTo>
                <a:cubicBezTo>
                  <a:pt x="234" y="221"/>
                  <a:pt x="230" y="221"/>
                  <a:pt x="227" y="219"/>
                </a:cubicBezTo>
                <a:cubicBezTo>
                  <a:pt x="221" y="215"/>
                  <a:pt x="221" y="215"/>
                  <a:pt x="221" y="215"/>
                </a:cubicBezTo>
                <a:cubicBezTo>
                  <a:pt x="222" y="214"/>
                  <a:pt x="223" y="212"/>
                  <a:pt x="224" y="210"/>
                </a:cubicBezTo>
                <a:cubicBezTo>
                  <a:pt x="227" y="206"/>
                  <a:pt x="229" y="202"/>
                  <a:pt x="231" y="197"/>
                </a:cubicBezTo>
                <a:cubicBezTo>
                  <a:pt x="238" y="201"/>
                  <a:pt x="238" y="201"/>
                  <a:pt x="238" y="201"/>
                </a:cubicBezTo>
                <a:cubicBezTo>
                  <a:pt x="241" y="203"/>
                  <a:pt x="243" y="206"/>
                  <a:pt x="243" y="209"/>
                </a:cubicBezTo>
                <a:cubicBezTo>
                  <a:pt x="255" y="215"/>
                  <a:pt x="265" y="218"/>
                  <a:pt x="269" y="220"/>
                </a:cubicBezTo>
                <a:cubicBezTo>
                  <a:pt x="273" y="223"/>
                  <a:pt x="275" y="229"/>
                  <a:pt x="272" y="233"/>
                </a:cubicBezTo>
                <a:close/>
                <a:moveTo>
                  <a:pt x="186" y="78"/>
                </a:moveTo>
                <a:cubicBezTo>
                  <a:pt x="144" y="51"/>
                  <a:pt x="87" y="64"/>
                  <a:pt x="61" y="107"/>
                </a:cubicBezTo>
                <a:cubicBezTo>
                  <a:pt x="34" y="149"/>
                  <a:pt x="47" y="205"/>
                  <a:pt x="89" y="232"/>
                </a:cubicBezTo>
                <a:cubicBezTo>
                  <a:pt x="132" y="259"/>
                  <a:pt x="188" y="246"/>
                  <a:pt x="215" y="204"/>
                </a:cubicBezTo>
                <a:cubicBezTo>
                  <a:pt x="241" y="161"/>
                  <a:pt x="229" y="105"/>
                  <a:pt x="186" y="78"/>
                </a:cubicBezTo>
                <a:close/>
                <a:moveTo>
                  <a:pt x="191" y="189"/>
                </a:moveTo>
                <a:cubicBezTo>
                  <a:pt x="179" y="207"/>
                  <a:pt x="159" y="218"/>
                  <a:pt x="138" y="218"/>
                </a:cubicBezTo>
                <a:cubicBezTo>
                  <a:pt x="126" y="218"/>
                  <a:pt x="114" y="215"/>
                  <a:pt x="104" y="208"/>
                </a:cubicBezTo>
                <a:cubicBezTo>
                  <a:pt x="90" y="199"/>
                  <a:pt x="80" y="185"/>
                  <a:pt x="76" y="169"/>
                </a:cubicBezTo>
                <a:cubicBezTo>
                  <a:pt x="73" y="153"/>
                  <a:pt x="76" y="136"/>
                  <a:pt x="85" y="122"/>
                </a:cubicBezTo>
                <a:cubicBezTo>
                  <a:pt x="96" y="104"/>
                  <a:pt x="116" y="93"/>
                  <a:pt x="138" y="93"/>
                </a:cubicBezTo>
                <a:cubicBezTo>
                  <a:pt x="150" y="93"/>
                  <a:pt x="161" y="96"/>
                  <a:pt x="171" y="102"/>
                </a:cubicBezTo>
                <a:cubicBezTo>
                  <a:pt x="200" y="121"/>
                  <a:pt x="209" y="159"/>
                  <a:pt x="191" y="189"/>
                </a:cubicBezTo>
                <a:close/>
                <a:moveTo>
                  <a:pt x="146" y="161"/>
                </a:moveTo>
                <a:cubicBezTo>
                  <a:pt x="143" y="166"/>
                  <a:pt x="137" y="167"/>
                  <a:pt x="132" y="164"/>
                </a:cubicBezTo>
                <a:cubicBezTo>
                  <a:pt x="127" y="161"/>
                  <a:pt x="126" y="155"/>
                  <a:pt x="129" y="150"/>
                </a:cubicBezTo>
                <a:cubicBezTo>
                  <a:pt x="132" y="145"/>
                  <a:pt x="138" y="143"/>
                  <a:pt x="143" y="147"/>
                </a:cubicBezTo>
                <a:cubicBezTo>
                  <a:pt x="148" y="150"/>
                  <a:pt x="149" y="156"/>
                  <a:pt x="146" y="161"/>
                </a:cubicBezTo>
                <a:close/>
              </a:path>
            </a:pathLst>
          </a:custGeom>
          <a:solidFill>
            <a:srgbClr val="0070C0"/>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 name="矩形 16"/>
          <p:cNvSpPr/>
          <p:nvPr/>
        </p:nvSpPr>
        <p:spPr>
          <a:xfrm>
            <a:off x="5222876" y="2193260"/>
            <a:ext cx="2969083"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应急预案编制的关键</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582160" y="1425262"/>
            <a:ext cx="2954655" cy="461665"/>
          </a:xfrm>
          <a:prstGeom prst="rect">
            <a:avLst/>
          </a:prstGeom>
        </p:spPr>
        <p:txBody>
          <a:bodyPr wrap="none">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应急预案的核心要素</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866900" y="2232636"/>
            <a:ext cx="9055100" cy="7899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87130" y="2097884"/>
            <a:ext cx="971870" cy="986629"/>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矩形 14"/>
          <p:cNvSpPr/>
          <p:nvPr/>
        </p:nvSpPr>
        <p:spPr>
          <a:xfrm>
            <a:off x="1866900" y="3354017"/>
            <a:ext cx="9055100" cy="789917"/>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87130" y="3219265"/>
            <a:ext cx="971870" cy="986629"/>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 name="矩形 17"/>
          <p:cNvSpPr/>
          <p:nvPr/>
        </p:nvSpPr>
        <p:spPr>
          <a:xfrm>
            <a:off x="1866900" y="4548190"/>
            <a:ext cx="9055100" cy="7899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87130" y="4413438"/>
            <a:ext cx="971870" cy="986629"/>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 name="矩形 19"/>
          <p:cNvSpPr/>
          <p:nvPr/>
        </p:nvSpPr>
        <p:spPr>
          <a:xfrm>
            <a:off x="1866900" y="5669571"/>
            <a:ext cx="9055100" cy="78991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87130" y="5534819"/>
            <a:ext cx="971870" cy="986629"/>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 name="矩形 13"/>
          <p:cNvSpPr/>
          <p:nvPr/>
        </p:nvSpPr>
        <p:spPr>
          <a:xfrm>
            <a:off x="2376765" y="2442928"/>
            <a:ext cx="3877985"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rPr>
              <a:t>清晰：明确做什么、谁来做、怎么做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2376765" y="3583771"/>
            <a:ext cx="8032968"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rPr>
              <a:t>简要：在满足清晰的条件下，内容越简要越好。预案一定要体现为应急服务。</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376765" y="4632699"/>
            <a:ext cx="8032968" cy="646331"/>
          </a:xfrm>
          <a:prstGeom prst="rect">
            <a:avLst/>
          </a:prstGeom>
        </p:spPr>
        <p:txBody>
          <a:bodyPr wrap="square">
            <a:spAutoFit/>
          </a:bodyPr>
          <a:lstStyle/>
          <a:p>
            <a:r>
              <a:rPr lang="zh-CN" altLang="zh-CN" dirty="0">
                <a:solidFill>
                  <a:schemeClr val="bg1"/>
                </a:solidFill>
                <a:latin typeface="微软雅黑" panose="020B0503020204020204" pitchFamily="34" charset="-122"/>
                <a:ea typeface="微软雅黑" panose="020B0503020204020204" pitchFamily="34" charset="-122"/>
              </a:rPr>
              <a:t>需要的信息要全面，可以全部作为预案的附件，做好索引。包括危险源场所的人员在不同时间段的分布情况。</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376765" y="5879863"/>
            <a:ext cx="7719735" cy="369332"/>
          </a:xfrm>
          <a:prstGeom prst="rect">
            <a:avLst/>
          </a:prstGeom>
        </p:spPr>
        <p:txBody>
          <a:bodyPr wrap="square">
            <a:spAutoFit/>
          </a:bodyPr>
          <a:lstStyle/>
          <a:p>
            <a:r>
              <a:rPr lang="zh-CN" altLang="zh-CN" dirty="0">
                <a:solidFill>
                  <a:schemeClr val="bg1"/>
                </a:solidFill>
                <a:latin typeface="微软雅黑" panose="020B0503020204020204" pitchFamily="34" charset="-122"/>
                <a:ea typeface="微软雅黑" panose="020B0503020204020204" pitchFamily="34" charset="-122"/>
              </a:rPr>
              <a:t>预案要考虑关联单位的关系（包括关联部门或上下级之间预案的衔接）。</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444465" y="2311123"/>
            <a:ext cx="4572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1</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6" name="文本框 25"/>
          <p:cNvSpPr txBox="1"/>
          <p:nvPr/>
        </p:nvSpPr>
        <p:spPr>
          <a:xfrm>
            <a:off x="1444465" y="3403443"/>
            <a:ext cx="4572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文本框 26"/>
          <p:cNvSpPr txBox="1"/>
          <p:nvPr/>
        </p:nvSpPr>
        <p:spPr>
          <a:xfrm>
            <a:off x="1444465" y="4590281"/>
            <a:ext cx="4572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3</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8" name="文本框 27"/>
          <p:cNvSpPr txBox="1"/>
          <p:nvPr/>
        </p:nvSpPr>
        <p:spPr>
          <a:xfrm>
            <a:off x="1444465" y="5731531"/>
            <a:ext cx="457200"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Arial" panose="020B0604020202020204" pitchFamily="34" charset="0"/>
                <a:cs typeface="Arial" panose="020B0604020202020204" pitchFamily="34" charset="0"/>
              </a:rPr>
              <a:t>4</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9" name="矩形 28"/>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508148" y="1453634"/>
            <a:ext cx="510267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应急救援预案应该具备的八大部分</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28</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个要素</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六边形 8"/>
          <p:cNvSpPr/>
          <p:nvPr/>
        </p:nvSpPr>
        <p:spPr>
          <a:xfrm>
            <a:off x="4616328" y="3309258"/>
            <a:ext cx="2886320" cy="2438400"/>
          </a:xfrm>
          <a:prstGeom prst="hexagon">
            <a:avLst/>
          </a:prstGeom>
          <a:solidFill>
            <a:srgbClr val="0070C0"/>
          </a:solidFill>
          <a:ln w="38100">
            <a:solidFill>
              <a:schemeClr val="bg1"/>
            </a:solid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5" name="任意多边形 14"/>
          <p:cNvSpPr/>
          <p:nvPr/>
        </p:nvSpPr>
        <p:spPr>
          <a:xfrm>
            <a:off x="866562" y="2678201"/>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66562" y="3576240"/>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66562" y="4481567"/>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66562" y="5379606"/>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a:off x="7767974" y="2678201"/>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flipH="1">
            <a:off x="7767974" y="3576240"/>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7767974" y="4481567"/>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7767974" y="5379606"/>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351601" y="4250734"/>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八大部分</a:t>
            </a:r>
            <a:endParaRPr lang="zh-CN" altLang="en-US" sz="2400" dirty="0">
              <a:solidFill>
                <a:schemeClr val="bg1"/>
              </a:solidFill>
            </a:endParaRPr>
          </a:p>
        </p:txBody>
      </p:sp>
      <p:sp>
        <p:nvSpPr>
          <p:cNvPr id="24" name="矩形 23"/>
          <p:cNvSpPr/>
          <p:nvPr/>
        </p:nvSpPr>
        <p:spPr>
          <a:xfrm>
            <a:off x="3182341" y="2828375"/>
            <a:ext cx="1107996"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基本内容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2051262" y="3764092"/>
            <a:ext cx="2262158"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应急救援方针与原则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2282095" y="4637579"/>
            <a:ext cx="2031325"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应急救援工作策划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矩形 26"/>
          <p:cNvSpPr/>
          <p:nvPr/>
        </p:nvSpPr>
        <p:spPr>
          <a:xfrm>
            <a:off x="2165788" y="5529780"/>
            <a:ext cx="2185214"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应急救援准备</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程序</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矩形 27"/>
          <p:cNvSpPr/>
          <p:nvPr/>
        </p:nvSpPr>
        <p:spPr>
          <a:xfrm>
            <a:off x="7813011" y="2828375"/>
            <a:ext cx="2492990"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应急救援响应（程序）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矩形 28"/>
          <p:cNvSpPr/>
          <p:nvPr/>
        </p:nvSpPr>
        <p:spPr>
          <a:xfrm>
            <a:off x="7813011" y="3717678"/>
            <a:ext cx="2877711"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现场恢复与事故调查</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程序</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7813011" y="4637579"/>
            <a:ext cx="3647152"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应急救援预案维护和改进（程序）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7813011" y="5539452"/>
            <a:ext cx="2492990"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应急救援预案支持附件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122803" y="752641"/>
            <a:ext cx="5755482" cy="4867110"/>
            <a:chOff x="-1227025" y="-180320"/>
            <a:chExt cx="7562436" cy="6395157"/>
          </a:xfrm>
        </p:grpSpPr>
        <p:sp>
          <p:nvSpPr>
            <p:cNvPr id="4" name="Freeform 7"/>
            <p:cNvSpPr/>
            <p:nvPr/>
          </p:nvSpPr>
          <p:spPr bwMode="auto">
            <a:xfrm>
              <a:off x="3770765" y="1216680"/>
              <a:ext cx="911562" cy="2454275"/>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5" name="Freeform 8"/>
            <p:cNvSpPr/>
            <p:nvPr/>
          </p:nvSpPr>
          <p:spPr bwMode="auto">
            <a:xfrm>
              <a:off x="4090041" y="1361143"/>
              <a:ext cx="587657" cy="2309813"/>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6" name="Freeform 10"/>
            <p:cNvSpPr/>
            <p:nvPr/>
          </p:nvSpPr>
          <p:spPr bwMode="auto">
            <a:xfrm>
              <a:off x="4649935" y="353080"/>
              <a:ext cx="499739" cy="3317875"/>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7" name="Freeform 11"/>
            <p:cNvSpPr/>
            <p:nvPr/>
          </p:nvSpPr>
          <p:spPr bwMode="auto">
            <a:xfrm>
              <a:off x="4060736" y="3670956"/>
              <a:ext cx="613878" cy="1398588"/>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8" name="Freeform 12"/>
            <p:cNvSpPr/>
            <p:nvPr/>
          </p:nvSpPr>
          <p:spPr bwMode="auto">
            <a:xfrm>
              <a:off x="4060736" y="4002742"/>
              <a:ext cx="871460" cy="10668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9" name="Freeform 16"/>
            <p:cNvSpPr/>
            <p:nvPr/>
          </p:nvSpPr>
          <p:spPr bwMode="auto">
            <a:xfrm>
              <a:off x="2106507" y="2651780"/>
              <a:ext cx="564521" cy="3446463"/>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0" name="Freeform 21"/>
            <p:cNvSpPr/>
            <p:nvPr/>
          </p:nvSpPr>
          <p:spPr bwMode="auto">
            <a:xfrm>
              <a:off x="366673" y="2651780"/>
              <a:ext cx="2304355" cy="3471863"/>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1" name="Freeform 22"/>
            <p:cNvSpPr/>
            <p:nvPr/>
          </p:nvSpPr>
          <p:spPr bwMode="auto">
            <a:xfrm>
              <a:off x="366672" y="1837393"/>
              <a:ext cx="3566043" cy="4286251"/>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2" name="Freeform 25"/>
            <p:cNvSpPr/>
            <p:nvPr/>
          </p:nvSpPr>
          <p:spPr bwMode="auto">
            <a:xfrm>
              <a:off x="-1227025" y="4995637"/>
              <a:ext cx="5490966" cy="1219200"/>
            </a:xfrm>
            <a:custGeom>
              <a:avLst/>
              <a:gdLst>
                <a:gd name="T0" fmla="*/ 517 w 2198"/>
                <a:gd name="T1" fmla="*/ 376 h 474"/>
                <a:gd name="T2" fmla="*/ 0 w 2198"/>
                <a:gd name="T3" fmla="*/ 170 h 474"/>
                <a:gd name="T4" fmla="*/ 1 w 2198"/>
                <a:gd name="T5" fmla="*/ 169 h 474"/>
                <a:gd name="T6" fmla="*/ 1259 w 2198"/>
                <a:gd name="T7" fmla="*/ 426 h 474"/>
                <a:gd name="T8" fmla="*/ 1819 w 2198"/>
                <a:gd name="T9" fmla="*/ 271 h 474"/>
                <a:gd name="T10" fmla="*/ 2197 w 2198"/>
                <a:gd name="T11" fmla="*/ 0 h 474"/>
                <a:gd name="T12" fmla="*/ 2198 w 2198"/>
                <a:gd name="T13" fmla="*/ 0 h 474"/>
                <a:gd name="T14" fmla="*/ 2029 w 2198"/>
                <a:gd name="T15" fmla="*/ 147 h 474"/>
                <a:gd name="T16" fmla="*/ 1819 w 2198"/>
                <a:gd name="T17" fmla="*/ 271 h 474"/>
                <a:gd name="T18" fmla="*/ 1554 w 2198"/>
                <a:gd name="T19" fmla="*/ 370 h 474"/>
                <a:gd name="T20" fmla="*/ 1259 w 2198"/>
                <a:gd name="T21" fmla="*/ 427 h 474"/>
                <a:gd name="T22" fmla="*/ 517 w 2198"/>
                <a:gd name="T23" fmla="*/ 3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8" h="474">
                  <a:moveTo>
                    <a:pt x="517" y="376"/>
                  </a:moveTo>
                  <a:cubicBezTo>
                    <a:pt x="334" y="330"/>
                    <a:pt x="159" y="261"/>
                    <a:pt x="0" y="170"/>
                  </a:cubicBezTo>
                  <a:cubicBezTo>
                    <a:pt x="1" y="169"/>
                    <a:pt x="1" y="169"/>
                    <a:pt x="1" y="169"/>
                  </a:cubicBezTo>
                  <a:cubicBezTo>
                    <a:pt x="368" y="381"/>
                    <a:pt x="826" y="474"/>
                    <a:pt x="1259" y="426"/>
                  </a:cubicBezTo>
                  <a:cubicBezTo>
                    <a:pt x="1460" y="404"/>
                    <a:pt x="1653" y="350"/>
                    <a:pt x="1819" y="271"/>
                  </a:cubicBezTo>
                  <a:cubicBezTo>
                    <a:pt x="1966" y="200"/>
                    <a:pt x="2097" y="107"/>
                    <a:pt x="2197" y="0"/>
                  </a:cubicBezTo>
                  <a:cubicBezTo>
                    <a:pt x="2198" y="0"/>
                    <a:pt x="2198" y="0"/>
                    <a:pt x="2198" y="0"/>
                  </a:cubicBezTo>
                  <a:cubicBezTo>
                    <a:pt x="2148" y="53"/>
                    <a:pt x="2091" y="102"/>
                    <a:pt x="2029" y="147"/>
                  </a:cubicBezTo>
                  <a:cubicBezTo>
                    <a:pt x="1965" y="194"/>
                    <a:pt x="1894" y="236"/>
                    <a:pt x="1819" y="271"/>
                  </a:cubicBezTo>
                  <a:cubicBezTo>
                    <a:pt x="1737" y="311"/>
                    <a:pt x="1648" y="344"/>
                    <a:pt x="1554" y="370"/>
                  </a:cubicBezTo>
                  <a:cubicBezTo>
                    <a:pt x="1460" y="397"/>
                    <a:pt x="1360" y="416"/>
                    <a:pt x="1259" y="427"/>
                  </a:cubicBezTo>
                  <a:cubicBezTo>
                    <a:pt x="1013" y="455"/>
                    <a:pt x="758" y="436"/>
                    <a:pt x="517" y="37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3" name="Freeform 26"/>
            <p:cNvSpPr/>
            <p:nvPr/>
          </p:nvSpPr>
          <p:spPr bwMode="auto">
            <a:xfrm>
              <a:off x="-1227025" y="3928837"/>
              <a:ext cx="6362426" cy="2216150"/>
            </a:xfrm>
            <a:custGeom>
              <a:avLst/>
              <a:gdLst>
                <a:gd name="T0" fmla="*/ 490 w 2547"/>
                <a:gd name="T1" fmla="*/ 780 h 862"/>
                <a:gd name="T2" fmla="*/ 0 w 2547"/>
                <a:gd name="T3" fmla="*/ 585 h 862"/>
                <a:gd name="T4" fmla="*/ 1 w 2547"/>
                <a:gd name="T5" fmla="*/ 584 h 862"/>
                <a:gd name="T6" fmla="*/ 766 w 2547"/>
                <a:gd name="T7" fmla="*/ 829 h 862"/>
                <a:gd name="T8" fmla="*/ 1615 w 2547"/>
                <a:gd name="T9" fmla="*/ 758 h 862"/>
                <a:gd name="T10" fmla="*/ 1971 w 2547"/>
                <a:gd name="T11" fmla="*/ 613 h 862"/>
                <a:gd name="T12" fmla="*/ 2246 w 2547"/>
                <a:gd name="T13" fmla="*/ 423 h 862"/>
                <a:gd name="T14" fmla="*/ 2546 w 2547"/>
                <a:gd name="T15" fmla="*/ 0 h 862"/>
                <a:gd name="T16" fmla="*/ 2547 w 2547"/>
                <a:gd name="T17" fmla="*/ 0 h 862"/>
                <a:gd name="T18" fmla="*/ 2247 w 2547"/>
                <a:gd name="T19" fmla="*/ 424 h 862"/>
                <a:gd name="T20" fmla="*/ 1972 w 2547"/>
                <a:gd name="T21" fmla="*/ 614 h 862"/>
                <a:gd name="T22" fmla="*/ 1616 w 2547"/>
                <a:gd name="T23" fmla="*/ 759 h 862"/>
                <a:gd name="T24" fmla="*/ 766 w 2547"/>
                <a:gd name="T25" fmla="*/ 830 h 862"/>
                <a:gd name="T26" fmla="*/ 490 w 2547"/>
                <a:gd name="T2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7" h="862">
                  <a:moveTo>
                    <a:pt x="490" y="780"/>
                  </a:moveTo>
                  <a:cubicBezTo>
                    <a:pt x="314" y="736"/>
                    <a:pt x="147" y="670"/>
                    <a:pt x="0" y="585"/>
                  </a:cubicBezTo>
                  <a:cubicBezTo>
                    <a:pt x="1" y="584"/>
                    <a:pt x="1" y="584"/>
                    <a:pt x="1" y="584"/>
                  </a:cubicBezTo>
                  <a:cubicBezTo>
                    <a:pt x="222" y="713"/>
                    <a:pt x="487" y="797"/>
                    <a:pt x="766" y="829"/>
                  </a:cubicBezTo>
                  <a:cubicBezTo>
                    <a:pt x="1052" y="861"/>
                    <a:pt x="1346" y="837"/>
                    <a:pt x="1615" y="758"/>
                  </a:cubicBezTo>
                  <a:cubicBezTo>
                    <a:pt x="1743" y="721"/>
                    <a:pt x="1863" y="672"/>
                    <a:pt x="1971" y="613"/>
                  </a:cubicBezTo>
                  <a:cubicBezTo>
                    <a:pt x="2074" y="558"/>
                    <a:pt x="2166" y="494"/>
                    <a:pt x="2246" y="423"/>
                  </a:cubicBezTo>
                  <a:cubicBezTo>
                    <a:pt x="2385" y="300"/>
                    <a:pt x="2489" y="154"/>
                    <a:pt x="2546" y="0"/>
                  </a:cubicBezTo>
                  <a:cubicBezTo>
                    <a:pt x="2547" y="0"/>
                    <a:pt x="2547" y="0"/>
                    <a:pt x="2547" y="0"/>
                  </a:cubicBezTo>
                  <a:cubicBezTo>
                    <a:pt x="2490" y="154"/>
                    <a:pt x="2386" y="301"/>
                    <a:pt x="2247" y="424"/>
                  </a:cubicBezTo>
                  <a:cubicBezTo>
                    <a:pt x="2167" y="494"/>
                    <a:pt x="2074" y="558"/>
                    <a:pt x="1972" y="614"/>
                  </a:cubicBezTo>
                  <a:cubicBezTo>
                    <a:pt x="1863" y="673"/>
                    <a:pt x="1744" y="722"/>
                    <a:pt x="1616" y="759"/>
                  </a:cubicBezTo>
                  <a:cubicBezTo>
                    <a:pt x="1346" y="838"/>
                    <a:pt x="1052" y="862"/>
                    <a:pt x="766" y="830"/>
                  </a:cubicBezTo>
                  <a:cubicBezTo>
                    <a:pt x="672" y="819"/>
                    <a:pt x="580" y="803"/>
                    <a:pt x="490" y="78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4" name="Freeform 27"/>
            <p:cNvSpPr/>
            <p:nvPr/>
          </p:nvSpPr>
          <p:spPr bwMode="auto">
            <a:xfrm>
              <a:off x="-1227024" y="2577874"/>
              <a:ext cx="4101258" cy="2873375"/>
            </a:xfrm>
            <a:custGeom>
              <a:avLst/>
              <a:gdLst>
                <a:gd name="T0" fmla="*/ 11 w 1642"/>
                <a:gd name="T1" fmla="*/ 1116 h 1118"/>
                <a:gd name="T2" fmla="*/ 0 w 1642"/>
                <a:gd name="T3" fmla="*/ 1111 h 1118"/>
                <a:gd name="T4" fmla="*/ 1 w 1642"/>
                <a:gd name="T5" fmla="*/ 1110 h 1118"/>
                <a:gd name="T6" fmla="*/ 50 w 1642"/>
                <a:gd name="T7" fmla="*/ 1112 h 1118"/>
                <a:gd name="T8" fmla="*/ 154 w 1642"/>
                <a:gd name="T9" fmla="*/ 1062 h 1118"/>
                <a:gd name="T10" fmla="*/ 326 w 1642"/>
                <a:gd name="T11" fmla="*/ 949 h 1118"/>
                <a:gd name="T12" fmla="*/ 565 w 1642"/>
                <a:gd name="T13" fmla="*/ 776 h 1118"/>
                <a:gd name="T14" fmla="*/ 790 w 1642"/>
                <a:gd name="T15" fmla="*/ 607 h 1118"/>
                <a:gd name="T16" fmla="*/ 1148 w 1642"/>
                <a:gd name="T17" fmla="*/ 341 h 1118"/>
                <a:gd name="T18" fmla="*/ 1419 w 1642"/>
                <a:gd name="T19" fmla="*/ 147 h 1118"/>
                <a:gd name="T20" fmla="*/ 1642 w 1642"/>
                <a:gd name="T21" fmla="*/ 0 h 1118"/>
                <a:gd name="T22" fmla="*/ 1642 w 1642"/>
                <a:gd name="T23" fmla="*/ 1 h 1118"/>
                <a:gd name="T24" fmla="*/ 1419 w 1642"/>
                <a:gd name="T25" fmla="*/ 147 h 1118"/>
                <a:gd name="T26" fmla="*/ 1148 w 1642"/>
                <a:gd name="T27" fmla="*/ 341 h 1118"/>
                <a:gd name="T28" fmla="*/ 791 w 1642"/>
                <a:gd name="T29" fmla="*/ 608 h 1118"/>
                <a:gd name="T30" fmla="*/ 565 w 1642"/>
                <a:gd name="T31" fmla="*/ 776 h 1118"/>
                <a:gd name="T32" fmla="*/ 326 w 1642"/>
                <a:gd name="T33" fmla="*/ 950 h 1118"/>
                <a:gd name="T34" fmla="*/ 154 w 1642"/>
                <a:gd name="T35" fmla="*/ 1062 h 1118"/>
                <a:gd name="T36" fmla="*/ 50 w 1642"/>
                <a:gd name="T37" fmla="*/ 1113 h 1118"/>
                <a:gd name="T38" fmla="*/ 11 w 1642"/>
                <a:gd name="T39" fmla="*/ 111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1118">
                  <a:moveTo>
                    <a:pt x="11" y="1116"/>
                  </a:moveTo>
                  <a:cubicBezTo>
                    <a:pt x="6" y="1115"/>
                    <a:pt x="3" y="1113"/>
                    <a:pt x="0" y="1111"/>
                  </a:cubicBezTo>
                  <a:cubicBezTo>
                    <a:pt x="1" y="1110"/>
                    <a:pt x="1" y="1110"/>
                    <a:pt x="1" y="1110"/>
                  </a:cubicBezTo>
                  <a:cubicBezTo>
                    <a:pt x="10" y="1118"/>
                    <a:pt x="27" y="1118"/>
                    <a:pt x="50" y="1112"/>
                  </a:cubicBezTo>
                  <a:cubicBezTo>
                    <a:pt x="75" y="1104"/>
                    <a:pt x="108" y="1088"/>
                    <a:pt x="154" y="1062"/>
                  </a:cubicBezTo>
                  <a:cubicBezTo>
                    <a:pt x="200" y="1034"/>
                    <a:pt x="257" y="997"/>
                    <a:pt x="326" y="949"/>
                  </a:cubicBezTo>
                  <a:cubicBezTo>
                    <a:pt x="395" y="901"/>
                    <a:pt x="469" y="847"/>
                    <a:pt x="565" y="776"/>
                  </a:cubicBezTo>
                  <a:cubicBezTo>
                    <a:pt x="638" y="721"/>
                    <a:pt x="712" y="666"/>
                    <a:pt x="790" y="607"/>
                  </a:cubicBezTo>
                  <a:cubicBezTo>
                    <a:pt x="907" y="519"/>
                    <a:pt x="1027" y="429"/>
                    <a:pt x="1148" y="341"/>
                  </a:cubicBezTo>
                  <a:cubicBezTo>
                    <a:pt x="1248" y="267"/>
                    <a:pt x="1337" y="204"/>
                    <a:pt x="1419" y="147"/>
                  </a:cubicBezTo>
                  <a:cubicBezTo>
                    <a:pt x="1502" y="89"/>
                    <a:pt x="1575" y="41"/>
                    <a:pt x="1642" y="0"/>
                  </a:cubicBezTo>
                  <a:cubicBezTo>
                    <a:pt x="1642" y="1"/>
                    <a:pt x="1642" y="1"/>
                    <a:pt x="1642" y="1"/>
                  </a:cubicBezTo>
                  <a:cubicBezTo>
                    <a:pt x="1576" y="42"/>
                    <a:pt x="1503" y="90"/>
                    <a:pt x="1419" y="147"/>
                  </a:cubicBezTo>
                  <a:cubicBezTo>
                    <a:pt x="1337" y="204"/>
                    <a:pt x="1249" y="268"/>
                    <a:pt x="1148" y="341"/>
                  </a:cubicBezTo>
                  <a:cubicBezTo>
                    <a:pt x="1028" y="429"/>
                    <a:pt x="907" y="520"/>
                    <a:pt x="791" y="608"/>
                  </a:cubicBezTo>
                  <a:cubicBezTo>
                    <a:pt x="713" y="666"/>
                    <a:pt x="639" y="722"/>
                    <a:pt x="565" y="776"/>
                  </a:cubicBezTo>
                  <a:cubicBezTo>
                    <a:pt x="469" y="848"/>
                    <a:pt x="396" y="901"/>
                    <a:pt x="326" y="950"/>
                  </a:cubicBezTo>
                  <a:cubicBezTo>
                    <a:pt x="257" y="998"/>
                    <a:pt x="201" y="1035"/>
                    <a:pt x="154" y="1062"/>
                  </a:cubicBezTo>
                  <a:cubicBezTo>
                    <a:pt x="108" y="1089"/>
                    <a:pt x="76" y="1105"/>
                    <a:pt x="50" y="1113"/>
                  </a:cubicBezTo>
                  <a:cubicBezTo>
                    <a:pt x="34" y="1117"/>
                    <a:pt x="20" y="1118"/>
                    <a:pt x="11" y="11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5" name="Freeform 31"/>
            <p:cNvSpPr/>
            <p:nvPr/>
          </p:nvSpPr>
          <p:spPr bwMode="auto">
            <a:xfrm>
              <a:off x="4557391" y="-933"/>
              <a:ext cx="771203" cy="344488"/>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6" name="Freeform 32"/>
            <p:cNvSpPr/>
            <p:nvPr/>
          </p:nvSpPr>
          <p:spPr bwMode="auto">
            <a:xfrm>
              <a:off x="4387727" y="-29507"/>
              <a:ext cx="940867" cy="509588"/>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7" name="Freeform 35"/>
            <p:cNvSpPr/>
            <p:nvPr/>
          </p:nvSpPr>
          <p:spPr bwMode="auto">
            <a:xfrm>
              <a:off x="4046854" y="14943"/>
              <a:ext cx="1281740" cy="1046163"/>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8" name="Freeform 37"/>
            <p:cNvSpPr/>
            <p:nvPr/>
          </p:nvSpPr>
          <p:spPr bwMode="auto">
            <a:xfrm>
              <a:off x="2671028" y="56218"/>
              <a:ext cx="2657566" cy="259556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9" name="Freeform 38"/>
            <p:cNvSpPr/>
            <p:nvPr/>
          </p:nvSpPr>
          <p:spPr bwMode="auto">
            <a:xfrm>
              <a:off x="3932715" y="56218"/>
              <a:ext cx="1395878" cy="1782763"/>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0" name="Freeform 39"/>
            <p:cNvSpPr/>
            <p:nvPr/>
          </p:nvSpPr>
          <p:spPr bwMode="auto">
            <a:xfrm>
              <a:off x="4764073" y="56219"/>
              <a:ext cx="564521" cy="549275"/>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1" name="Freeform 44"/>
            <p:cNvSpPr/>
            <p:nvPr/>
          </p:nvSpPr>
          <p:spPr bwMode="auto">
            <a:xfrm>
              <a:off x="5328593" y="56218"/>
              <a:ext cx="555266" cy="346075"/>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2" name="Freeform 45"/>
            <p:cNvSpPr/>
            <p:nvPr/>
          </p:nvSpPr>
          <p:spPr bwMode="auto">
            <a:xfrm>
              <a:off x="4557391" y="-34270"/>
              <a:ext cx="1326469" cy="436563"/>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3" name="Freeform 46"/>
            <p:cNvSpPr/>
            <p:nvPr/>
          </p:nvSpPr>
          <p:spPr bwMode="auto">
            <a:xfrm>
              <a:off x="4387727" y="-50145"/>
              <a:ext cx="1496134" cy="530225"/>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4" name="Freeform 47"/>
            <p:cNvSpPr/>
            <p:nvPr/>
          </p:nvSpPr>
          <p:spPr bwMode="auto">
            <a:xfrm>
              <a:off x="2106507" y="402292"/>
              <a:ext cx="3886863" cy="5697538"/>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5" name="Freeform 48"/>
            <p:cNvSpPr/>
            <p:nvPr/>
          </p:nvSpPr>
          <p:spPr bwMode="auto">
            <a:xfrm>
              <a:off x="4060736" y="402293"/>
              <a:ext cx="2029806" cy="4667251"/>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6" name="Freeform 49"/>
            <p:cNvSpPr/>
            <p:nvPr/>
          </p:nvSpPr>
          <p:spPr bwMode="auto">
            <a:xfrm>
              <a:off x="4674614" y="402292"/>
              <a:ext cx="1443692" cy="3271838"/>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7" name="Freeform 52"/>
            <p:cNvSpPr/>
            <p:nvPr/>
          </p:nvSpPr>
          <p:spPr bwMode="auto">
            <a:xfrm>
              <a:off x="4046854" y="-46969"/>
              <a:ext cx="1837006" cy="1108075"/>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8" name="Freeform 53"/>
            <p:cNvSpPr/>
            <p:nvPr/>
          </p:nvSpPr>
          <p:spPr bwMode="auto">
            <a:xfrm>
              <a:off x="4929110" y="402292"/>
              <a:ext cx="1166059" cy="3603626"/>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9" name="Freeform 54"/>
            <p:cNvSpPr/>
            <p:nvPr/>
          </p:nvSpPr>
          <p:spPr bwMode="auto">
            <a:xfrm>
              <a:off x="4649935" y="173692"/>
              <a:ext cx="1275570" cy="22860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0" name="Freeform 55"/>
            <p:cNvSpPr/>
            <p:nvPr/>
          </p:nvSpPr>
          <p:spPr bwMode="auto">
            <a:xfrm>
              <a:off x="2671028" y="402292"/>
              <a:ext cx="3212832" cy="2249488"/>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1" name="Freeform 56"/>
            <p:cNvSpPr/>
            <p:nvPr/>
          </p:nvSpPr>
          <p:spPr bwMode="auto">
            <a:xfrm>
              <a:off x="3932715" y="402292"/>
              <a:ext cx="1951144" cy="1436688"/>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2" name="Freeform 57"/>
            <p:cNvSpPr/>
            <p:nvPr/>
          </p:nvSpPr>
          <p:spPr bwMode="auto">
            <a:xfrm>
              <a:off x="4764075" y="189568"/>
              <a:ext cx="1119786" cy="415925"/>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3" name="Freeform 61"/>
            <p:cNvSpPr/>
            <p:nvPr/>
          </p:nvSpPr>
          <p:spPr bwMode="auto">
            <a:xfrm>
              <a:off x="5883859" y="402293"/>
              <a:ext cx="223650" cy="925513"/>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4" name="Freeform 62"/>
            <p:cNvSpPr/>
            <p:nvPr/>
          </p:nvSpPr>
          <p:spPr bwMode="auto">
            <a:xfrm>
              <a:off x="5328595" y="35580"/>
              <a:ext cx="777372" cy="1292225"/>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5" name="Freeform 63"/>
            <p:cNvSpPr/>
            <p:nvPr/>
          </p:nvSpPr>
          <p:spPr bwMode="auto">
            <a:xfrm>
              <a:off x="4557391" y="-142220"/>
              <a:ext cx="1548575" cy="1470025"/>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6" name="Freeform 64"/>
            <p:cNvSpPr/>
            <p:nvPr/>
          </p:nvSpPr>
          <p:spPr bwMode="auto">
            <a:xfrm>
              <a:off x="4387727" y="-180320"/>
              <a:ext cx="1718241" cy="1508125"/>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7" name="Freeform 65"/>
            <p:cNvSpPr/>
            <p:nvPr/>
          </p:nvSpPr>
          <p:spPr bwMode="auto">
            <a:xfrm>
              <a:off x="366673" y="1327804"/>
              <a:ext cx="5726955" cy="4816476"/>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8" name="Freeform 66"/>
            <p:cNvSpPr/>
            <p:nvPr/>
          </p:nvSpPr>
          <p:spPr bwMode="auto">
            <a:xfrm>
              <a:off x="2106507" y="1327804"/>
              <a:ext cx="3987120" cy="4770438"/>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9" name="Freeform 67"/>
            <p:cNvSpPr/>
            <p:nvPr/>
          </p:nvSpPr>
          <p:spPr bwMode="auto">
            <a:xfrm>
              <a:off x="4060736" y="1327804"/>
              <a:ext cx="2032892" cy="3741738"/>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0" name="Freeform 68"/>
            <p:cNvSpPr/>
            <p:nvPr/>
          </p:nvSpPr>
          <p:spPr bwMode="auto">
            <a:xfrm>
              <a:off x="4674613" y="1327805"/>
              <a:ext cx="1419014" cy="2346325"/>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1" name="Freeform 69"/>
            <p:cNvSpPr/>
            <p:nvPr/>
          </p:nvSpPr>
          <p:spPr bwMode="auto">
            <a:xfrm>
              <a:off x="4929110" y="1327805"/>
              <a:ext cx="1164517" cy="2674938"/>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2" name="Freeform 70"/>
            <p:cNvSpPr/>
            <p:nvPr/>
          </p:nvSpPr>
          <p:spPr bwMode="auto">
            <a:xfrm>
              <a:off x="4649935" y="353080"/>
              <a:ext cx="1443692" cy="974725"/>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3" name="Freeform 71"/>
            <p:cNvSpPr/>
            <p:nvPr/>
          </p:nvSpPr>
          <p:spPr bwMode="auto">
            <a:xfrm>
              <a:off x="2671028" y="1327805"/>
              <a:ext cx="3422600" cy="1325563"/>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4" name="Freeform 72"/>
            <p:cNvSpPr/>
            <p:nvPr/>
          </p:nvSpPr>
          <p:spPr bwMode="auto">
            <a:xfrm>
              <a:off x="3932716" y="1103968"/>
              <a:ext cx="2170166" cy="735013"/>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5" name="Freeform 73"/>
            <p:cNvSpPr/>
            <p:nvPr/>
          </p:nvSpPr>
          <p:spPr bwMode="auto">
            <a:xfrm>
              <a:off x="4762530" y="235604"/>
              <a:ext cx="1340351" cy="109220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grpSp>
          <p:nvGrpSpPr>
            <p:cNvPr id="46" name="组合 45"/>
            <p:cNvGrpSpPr/>
            <p:nvPr/>
          </p:nvGrpSpPr>
          <p:grpSpPr>
            <a:xfrm>
              <a:off x="4418550" y="3396538"/>
              <a:ext cx="489738" cy="504056"/>
              <a:chOff x="1827622" y="1343919"/>
              <a:chExt cx="2304000" cy="2304000"/>
            </a:xfrm>
          </p:grpSpPr>
          <p:sp>
            <p:nvSpPr>
              <p:cNvPr id="47" name="椭圆 46"/>
              <p:cNvSpPr/>
              <p:nvPr/>
            </p:nvSpPr>
            <p:spPr>
              <a:xfrm>
                <a:off x="1827622" y="1343919"/>
                <a:ext cx="2304000" cy="2304000"/>
              </a:xfrm>
              <a:prstGeom prst="ellipse">
                <a:avLst/>
              </a:prstGeom>
              <a:gradFill>
                <a:gsLst>
                  <a:gs pos="100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8" name="椭圆 47"/>
              <p:cNvSpPr/>
              <p:nvPr/>
            </p:nvSpPr>
            <p:spPr>
              <a:xfrm>
                <a:off x="1877482" y="1393780"/>
                <a:ext cx="2204284" cy="2204283"/>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9" name="同心圆 48"/>
            <p:cNvSpPr/>
            <p:nvPr/>
          </p:nvSpPr>
          <p:spPr>
            <a:xfrm>
              <a:off x="4011174" y="1832739"/>
              <a:ext cx="338106" cy="347990"/>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0" name="同心圆 49"/>
            <p:cNvSpPr/>
            <p:nvPr/>
          </p:nvSpPr>
          <p:spPr>
            <a:xfrm>
              <a:off x="5024726" y="166990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4590694" y="287993"/>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2" name="同心圆 51"/>
            <p:cNvSpPr/>
            <p:nvPr/>
          </p:nvSpPr>
          <p:spPr>
            <a:xfrm>
              <a:off x="5479286" y="57374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3" name="同心圆 52"/>
            <p:cNvSpPr/>
            <p:nvPr/>
          </p:nvSpPr>
          <p:spPr>
            <a:xfrm>
              <a:off x="4864613" y="390937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4" name="同心圆 53"/>
            <p:cNvSpPr/>
            <p:nvPr/>
          </p:nvSpPr>
          <p:spPr>
            <a:xfrm>
              <a:off x="2062689" y="5975502"/>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sp>
          <p:nvSpPr>
            <p:cNvPr id="55" name="同心圆 54"/>
            <p:cNvSpPr/>
            <p:nvPr/>
          </p:nvSpPr>
          <p:spPr>
            <a:xfrm>
              <a:off x="292008" y="603186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grpSp>
          <p:nvGrpSpPr>
            <p:cNvPr id="56" name="组合 55"/>
            <p:cNvGrpSpPr/>
            <p:nvPr/>
          </p:nvGrpSpPr>
          <p:grpSpPr>
            <a:xfrm>
              <a:off x="5845673" y="1022981"/>
              <a:ext cx="489738" cy="504056"/>
              <a:chOff x="1827622" y="1343919"/>
              <a:chExt cx="2304000" cy="2304000"/>
            </a:xfrm>
          </p:grpSpPr>
          <p:sp>
            <p:nvSpPr>
              <p:cNvPr id="57" name="椭圆 56"/>
              <p:cNvSpPr/>
              <p:nvPr/>
            </p:nvSpPr>
            <p:spPr>
              <a:xfrm>
                <a:off x="1827622" y="1343919"/>
                <a:ext cx="2304000" cy="2304000"/>
              </a:xfrm>
              <a:prstGeom prst="ellipse">
                <a:avLst/>
              </a:prstGeom>
              <a:gradFill>
                <a:gsLst>
                  <a:gs pos="96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58" name="椭圆 57"/>
              <p:cNvSpPr/>
              <p:nvPr/>
            </p:nvSpPr>
            <p:spPr>
              <a:xfrm>
                <a:off x="1877481" y="1393778"/>
                <a:ext cx="2204282" cy="2204282"/>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59" name="组合 58"/>
            <p:cNvGrpSpPr/>
            <p:nvPr/>
          </p:nvGrpSpPr>
          <p:grpSpPr>
            <a:xfrm>
              <a:off x="5234418" y="2747006"/>
              <a:ext cx="489738" cy="50405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2" name="组合 61"/>
            <p:cNvGrpSpPr/>
            <p:nvPr/>
          </p:nvGrpSpPr>
          <p:grpSpPr>
            <a:xfrm>
              <a:off x="4245363" y="4375011"/>
              <a:ext cx="489738" cy="50405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5" name="组合 64"/>
            <p:cNvGrpSpPr/>
            <p:nvPr/>
          </p:nvGrpSpPr>
          <p:grpSpPr>
            <a:xfrm>
              <a:off x="3619231" y="826746"/>
              <a:ext cx="724889" cy="746082"/>
              <a:chOff x="1827622" y="1343919"/>
              <a:chExt cx="2304000" cy="2304000"/>
            </a:xfrm>
          </p:grpSpPr>
          <p:sp>
            <p:nvSpPr>
              <p:cNvPr id="66" name="椭圆 6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8" name="组合 67"/>
            <p:cNvGrpSpPr/>
            <p:nvPr/>
          </p:nvGrpSpPr>
          <p:grpSpPr>
            <a:xfrm>
              <a:off x="371572" y="226875"/>
              <a:ext cx="4487063" cy="4618246"/>
              <a:chOff x="1479136" y="1653961"/>
              <a:chExt cx="2585737" cy="2661333"/>
            </a:xfrm>
          </p:grpSpPr>
          <p:grpSp>
            <p:nvGrpSpPr>
              <p:cNvPr id="69" name="组合 68"/>
              <p:cNvGrpSpPr/>
              <p:nvPr/>
            </p:nvGrpSpPr>
            <p:grpSpPr>
              <a:xfrm>
                <a:off x="1479136" y="1653961"/>
                <a:ext cx="2585737" cy="2661333"/>
                <a:chOff x="1827622" y="1343919"/>
                <a:chExt cx="2304000" cy="2304000"/>
              </a:xfrm>
            </p:grpSpPr>
            <p:sp>
              <p:nvSpPr>
                <p:cNvPr id="71" name="椭圆 7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椭圆 7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70" name="椭圆 69"/>
              <p:cNvSpPr/>
              <p:nvPr/>
            </p:nvSpPr>
            <p:spPr>
              <a:xfrm>
                <a:off x="1618351" y="1839502"/>
                <a:ext cx="2311975" cy="2283213"/>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grpSp>
      <p:sp>
        <p:nvSpPr>
          <p:cNvPr id="74" name="文本框 73"/>
          <p:cNvSpPr txBox="1"/>
          <p:nvPr/>
        </p:nvSpPr>
        <p:spPr>
          <a:xfrm>
            <a:off x="2184954" y="1424999"/>
            <a:ext cx="1532330" cy="2646878"/>
          </a:xfrm>
          <a:prstGeom prst="rect">
            <a:avLst/>
          </a:prstGeom>
          <a:noFill/>
        </p:spPr>
        <p:txBody>
          <a:bodyPr wrap="square" rtlCol="0">
            <a:spAutoFit/>
          </a:bodyPr>
          <a:lstStyle/>
          <a:p>
            <a:pPr algn="ctr"/>
            <a:r>
              <a:rPr lang="en-US" altLang="zh-CN" sz="16600" b="1" dirty="0" smtClean="0">
                <a:solidFill>
                  <a:schemeClr val="bg1"/>
                </a:solidFill>
                <a:latin typeface="Arial" panose="020B0604020202020204" pitchFamily="34" charset="0"/>
                <a:cs typeface="Arial" panose="020B0604020202020204" pitchFamily="34" charset="0"/>
              </a:rPr>
              <a:t>1</a:t>
            </a:r>
            <a:endParaRPr lang="zh-CN" altLang="en-US" sz="16600" b="1" dirty="0">
              <a:solidFill>
                <a:schemeClr val="bg1"/>
              </a:solidFill>
              <a:latin typeface="Arial" panose="020B0604020202020204" pitchFamily="34" charset="0"/>
              <a:cs typeface="Arial" panose="020B0604020202020204" pitchFamily="34" charset="0"/>
            </a:endParaRPr>
          </a:p>
        </p:txBody>
      </p:sp>
      <p:sp>
        <p:nvSpPr>
          <p:cNvPr id="75" name="矩形 74"/>
          <p:cNvSpPr/>
          <p:nvPr/>
        </p:nvSpPr>
        <p:spPr>
          <a:xfrm>
            <a:off x="5964243" y="2980517"/>
            <a:ext cx="5724644" cy="830997"/>
          </a:xfrm>
          <a:prstGeom prst="rect">
            <a:avLst/>
          </a:prstGeom>
        </p:spPr>
        <p:txBody>
          <a:bodyPr wrap="none">
            <a:spAutoFit/>
          </a:bodyPr>
          <a:lstStyle/>
          <a:p>
            <a:pPr marL="342900" indent="-342900" algn="ctr"/>
            <a:r>
              <a:rPr lang="zh-CN" altLang="en-US" sz="4800" b="1" dirty="0" smtClean="0">
                <a:solidFill>
                  <a:schemeClr val="tx1">
                    <a:lumMod val="85000"/>
                    <a:lumOff val="15000"/>
                  </a:schemeClr>
                </a:solidFill>
                <a:latin typeface="微软雅黑" panose="020B0503020204020204" pitchFamily="34" charset="-122"/>
                <a:ea typeface="微软雅黑" panose="020B0503020204020204" pitchFamily="34" charset="-122"/>
              </a:rPr>
              <a:t>应急管理的基本知识</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23737" y="1430048"/>
            <a:ext cx="1271502" cy="400110"/>
          </a:xfrm>
          <a:prstGeom prst="rect">
            <a:avLst/>
          </a:prstGeom>
        </p:spPr>
        <p:txBody>
          <a:bodyPr wrap="none">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28</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个要素</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0" name="组合 69"/>
          <p:cNvGrpSpPr/>
          <p:nvPr/>
        </p:nvGrpSpPr>
        <p:grpSpPr bwMode="auto">
          <a:xfrm>
            <a:off x="251182" y="2888836"/>
            <a:ext cx="3172958" cy="719948"/>
            <a:chOff x="470443" y="4388949"/>
            <a:chExt cx="4671894" cy="1073239"/>
          </a:xfrm>
        </p:grpSpPr>
        <p:sp>
          <p:nvSpPr>
            <p:cNvPr id="12" name="圆角矩形 11"/>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3" name="圆角矩形 12"/>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4" name="矩形 13"/>
          <p:cNvSpPr/>
          <p:nvPr/>
        </p:nvSpPr>
        <p:spPr>
          <a:xfrm>
            <a:off x="1175526" y="3088780"/>
            <a:ext cx="134844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基本内容</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227013" y="3742412"/>
            <a:ext cx="6096000" cy="2169825"/>
          </a:xfrm>
          <a:prstGeom prst="rect">
            <a:avLst/>
          </a:prstGeom>
        </p:spPr>
        <p:txBody>
          <a:bodyPr>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应急预案发布令</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宣布预案生效，做好各项应急准备。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应急机构署名页：应急相关部门及负责人签名。</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预案分发记录页：预案接收部门签字。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预案修改记录页：修改人签字。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术语与定义等。</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9" name="组合 69"/>
          <p:cNvGrpSpPr/>
          <p:nvPr/>
        </p:nvGrpSpPr>
        <p:grpSpPr bwMode="auto">
          <a:xfrm>
            <a:off x="6479042" y="2888836"/>
            <a:ext cx="3172958" cy="719948"/>
            <a:chOff x="470443" y="4388949"/>
            <a:chExt cx="4671894" cy="1073239"/>
          </a:xfrm>
        </p:grpSpPr>
        <p:sp>
          <p:nvSpPr>
            <p:cNvPr id="20" name="圆角矩形 19"/>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1" name="圆角矩形 20"/>
            <p:cNvSpPr/>
            <p:nvPr/>
          </p:nvSpPr>
          <p:spPr>
            <a:xfrm>
              <a:off x="617512" y="4487807"/>
              <a:ext cx="4413353" cy="873031"/>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2" name="矩形 21"/>
          <p:cNvSpPr/>
          <p:nvPr/>
        </p:nvSpPr>
        <p:spPr>
          <a:xfrm>
            <a:off x="7426334" y="3075109"/>
            <a:ext cx="1606530"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方针与原则</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23" name="矩形 22"/>
          <p:cNvSpPr/>
          <p:nvPr/>
        </p:nvSpPr>
        <p:spPr>
          <a:xfrm>
            <a:off x="6479042" y="3742412"/>
            <a:ext cx="5553301" cy="2169825"/>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阐明应急救援的方针与原则，</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如保护人员安全优先，防止和控制事故蔓延优先，保护环境优先。以及预防为主、常备不懈、高效协调以及持续改进的思想。</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列出应急预案所针对的事故（或紧急情况）类型、适用的范围和救援目标</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69"/>
          <p:cNvGrpSpPr/>
          <p:nvPr/>
        </p:nvGrpSpPr>
        <p:grpSpPr bwMode="auto">
          <a:xfrm>
            <a:off x="251182" y="1655122"/>
            <a:ext cx="3172958" cy="719948"/>
            <a:chOff x="470443" y="4388949"/>
            <a:chExt cx="4671894" cy="1073239"/>
          </a:xfrm>
        </p:grpSpPr>
        <p:sp>
          <p:nvSpPr>
            <p:cNvPr id="17" name="圆角矩形 16"/>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8" name="圆角矩形 17"/>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 name="矩形 1"/>
          <p:cNvSpPr/>
          <p:nvPr/>
        </p:nvSpPr>
        <p:spPr>
          <a:xfrm>
            <a:off x="351065" y="2652888"/>
            <a:ext cx="6096000" cy="3416320"/>
          </a:xfrm>
          <a:prstGeom prst="rect">
            <a:avLst/>
          </a:prstGeom>
        </p:spPr>
        <p:txBody>
          <a:bodyPr>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确认可能发生的事故类型、地点；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确定事故影响范围及可能影响的人数；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重大危险源的数量及分布；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根据事故种类和后果严重度，确定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预案编制</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的级别；</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地理、人文（人口）、地质、气象等信息；</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城市布局及交通情况；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可能影响应急救援的不利因素等；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形成附件。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4" name="组合 69"/>
          <p:cNvGrpSpPr/>
          <p:nvPr/>
        </p:nvGrpSpPr>
        <p:grpSpPr bwMode="auto">
          <a:xfrm>
            <a:off x="6550382" y="1655122"/>
            <a:ext cx="3172958" cy="719948"/>
            <a:chOff x="470443" y="4388949"/>
            <a:chExt cx="4671894" cy="1073239"/>
          </a:xfrm>
        </p:grpSpPr>
        <p:sp>
          <p:nvSpPr>
            <p:cNvPr id="25" name="圆角矩形 2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6" name="圆角矩形 25"/>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3" name="矩形 2"/>
          <p:cNvSpPr/>
          <p:nvPr/>
        </p:nvSpPr>
        <p:spPr>
          <a:xfrm>
            <a:off x="983991" y="1855066"/>
            <a:ext cx="2045753"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3.</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危险辨识与评价</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8" name="矩形 7"/>
          <p:cNvSpPr/>
          <p:nvPr/>
        </p:nvSpPr>
        <p:spPr>
          <a:xfrm>
            <a:off x="7242290" y="1829594"/>
            <a:ext cx="181331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4.</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应急资源评价</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9" name="矩形 8"/>
          <p:cNvSpPr/>
          <p:nvPr/>
        </p:nvSpPr>
        <p:spPr>
          <a:xfrm>
            <a:off x="6550382" y="2652888"/>
            <a:ext cx="5452932"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分析和评价目前企业和社会应急活动中可以使用或可以调动的各种资源，包括应急力量（人员）、应急设备（施）、物资、等；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基本应急装备：通讯工具、交通工具、照明工具、防护工具；</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专用应急救援装备：消防、医疗、应急发电、大型机械等；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形成附件。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69"/>
          <p:cNvGrpSpPr/>
          <p:nvPr/>
        </p:nvGrpSpPr>
        <p:grpSpPr bwMode="auto">
          <a:xfrm>
            <a:off x="251182" y="1655122"/>
            <a:ext cx="3172958" cy="719948"/>
            <a:chOff x="470443" y="4388949"/>
            <a:chExt cx="4671894" cy="1073239"/>
          </a:xfrm>
        </p:grpSpPr>
        <p:sp>
          <p:nvSpPr>
            <p:cNvPr id="17" name="圆角矩形 16"/>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8" name="圆角矩形 17"/>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4" name="组合 69"/>
          <p:cNvGrpSpPr/>
          <p:nvPr/>
        </p:nvGrpSpPr>
        <p:grpSpPr bwMode="auto">
          <a:xfrm>
            <a:off x="6550382" y="1655122"/>
            <a:ext cx="3172958" cy="719948"/>
            <a:chOff x="470443" y="4388949"/>
            <a:chExt cx="4671894" cy="1073239"/>
          </a:xfrm>
        </p:grpSpPr>
        <p:sp>
          <p:nvSpPr>
            <p:cNvPr id="25" name="圆角矩形 2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6" name="圆角矩形 25"/>
            <p:cNvSpPr/>
            <p:nvPr/>
          </p:nvSpPr>
          <p:spPr>
            <a:xfrm>
              <a:off x="617512" y="4487807"/>
              <a:ext cx="4413353" cy="873031"/>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7" name="矩形 6"/>
          <p:cNvSpPr/>
          <p:nvPr/>
        </p:nvSpPr>
        <p:spPr>
          <a:xfrm>
            <a:off x="814784" y="1855066"/>
            <a:ext cx="2045753"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5.</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应急机构与职责</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0" name="矩形 9"/>
          <p:cNvSpPr/>
          <p:nvPr/>
        </p:nvSpPr>
        <p:spPr>
          <a:xfrm>
            <a:off x="251182" y="2827913"/>
            <a:ext cx="5554532" cy="3000821"/>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明确应急救援过程中各个特定任务的负责机构及其职责；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应急反应总负责人，以及各部门的负责人及其职责；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本区域以外能提供援助的有关机构的职责；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明确政府和企业在事故应急中各自的职责；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形成附件。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7474726" y="1855066"/>
            <a:ext cx="134844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6.</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应急机制</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2" name="矩形 11"/>
          <p:cNvSpPr/>
          <p:nvPr/>
        </p:nvSpPr>
        <p:spPr>
          <a:xfrm>
            <a:off x="6550382" y="2827913"/>
            <a:ext cx="5351332"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按事故的严重程度建立分级响应机制和程序；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统一领导、统一指挥、分级响应、资源共享、全体参与；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预测预警机制、应急决策协调机制、应急公众沟通机制、应急社会动员机制、应急资源征用机制、责任追究机制等；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对各应急机构的应急行动与协调活动进行总体规划并建立有效的工作机制。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69"/>
          <p:cNvGrpSpPr/>
          <p:nvPr/>
        </p:nvGrpSpPr>
        <p:grpSpPr bwMode="auto">
          <a:xfrm>
            <a:off x="251182" y="1655122"/>
            <a:ext cx="3172958" cy="719948"/>
            <a:chOff x="470443" y="4388949"/>
            <a:chExt cx="4671894" cy="1073239"/>
          </a:xfrm>
        </p:grpSpPr>
        <p:sp>
          <p:nvSpPr>
            <p:cNvPr id="17" name="圆角矩形 16"/>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8" name="圆角矩形 17"/>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4" name="组合 69"/>
          <p:cNvGrpSpPr/>
          <p:nvPr/>
        </p:nvGrpSpPr>
        <p:grpSpPr bwMode="auto">
          <a:xfrm>
            <a:off x="6550382" y="1655122"/>
            <a:ext cx="3172958" cy="719948"/>
            <a:chOff x="470443" y="4388949"/>
            <a:chExt cx="4671894" cy="1073239"/>
          </a:xfrm>
        </p:grpSpPr>
        <p:sp>
          <p:nvSpPr>
            <p:cNvPr id="25" name="圆角矩形 2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6" name="圆角矩形 25"/>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 name="矩形 1"/>
          <p:cNvSpPr/>
          <p:nvPr/>
        </p:nvSpPr>
        <p:spPr>
          <a:xfrm>
            <a:off x="943090" y="1844264"/>
            <a:ext cx="181331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7.</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法律法规要求</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3" name="矩形 2"/>
          <p:cNvSpPr/>
          <p:nvPr/>
        </p:nvSpPr>
        <p:spPr>
          <a:xfrm>
            <a:off x="9299" y="2930733"/>
            <a:ext cx="5394875" cy="1338828"/>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明确列出国家、省、市涉及应急救援要求的相关法律、法规、标准文件；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形成附件</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6550382" y="2699111"/>
            <a:ext cx="4909781"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准备用于应急救援的机械与设备、监测仪器、材料、交通工具、个体防护设备、医疗、办公室等保障物资等；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列出有关部门，如企业现场、武警、消防、卫生、防疫等部门可用的应急设备；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定期检查与更新；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列出存放地点及获取方法；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形成附件。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7031329" y="1855066"/>
            <a:ext cx="251222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8.</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应急设备</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施</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、物资</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69"/>
          <p:cNvGrpSpPr/>
          <p:nvPr/>
        </p:nvGrpSpPr>
        <p:grpSpPr bwMode="auto">
          <a:xfrm>
            <a:off x="251182" y="1655122"/>
            <a:ext cx="3172958" cy="719948"/>
            <a:chOff x="470443" y="4388949"/>
            <a:chExt cx="4671894" cy="1073239"/>
          </a:xfrm>
        </p:grpSpPr>
        <p:sp>
          <p:nvSpPr>
            <p:cNvPr id="17" name="圆角矩形 16"/>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8" name="圆角矩形 17"/>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4" name="组合 69"/>
          <p:cNvGrpSpPr/>
          <p:nvPr/>
        </p:nvGrpSpPr>
        <p:grpSpPr bwMode="auto">
          <a:xfrm>
            <a:off x="6550382" y="1655122"/>
            <a:ext cx="3172958" cy="719948"/>
            <a:chOff x="470443" y="4388949"/>
            <a:chExt cx="4671894" cy="1073239"/>
          </a:xfrm>
        </p:grpSpPr>
        <p:sp>
          <p:nvSpPr>
            <p:cNvPr id="25" name="圆角矩形 2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6" name="圆角矩形 25"/>
            <p:cNvSpPr/>
            <p:nvPr/>
          </p:nvSpPr>
          <p:spPr>
            <a:xfrm>
              <a:off x="617512" y="4487807"/>
              <a:ext cx="4413353" cy="873031"/>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 name="矩形 1"/>
          <p:cNvSpPr/>
          <p:nvPr/>
        </p:nvSpPr>
        <p:spPr>
          <a:xfrm>
            <a:off x="943090" y="1844264"/>
            <a:ext cx="181331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7.</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法律法规要求</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3" name="矩形 2"/>
          <p:cNvSpPr/>
          <p:nvPr/>
        </p:nvSpPr>
        <p:spPr>
          <a:xfrm>
            <a:off x="251182" y="2698505"/>
            <a:ext cx="5394875" cy="1338828"/>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明确列出国家、省、市涉及应急救援要求的相关法律、法规、标准文件；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形成附件</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6550382" y="2699111"/>
            <a:ext cx="4909781"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准备用于应急救援的机械与设备、监测仪器、材料、交通工具、个体防护设备、医疗、办公室等保障物资等；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列出有关部门，如企业现场、武警、消防、卫生、防疫等部门可用的应急设备；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定期检查与更新；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列出存放地点及获取方法；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形成附件。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7031329" y="1855066"/>
            <a:ext cx="251222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8.</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应急设备</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施</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、物资</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69"/>
          <p:cNvGrpSpPr/>
          <p:nvPr/>
        </p:nvGrpSpPr>
        <p:grpSpPr bwMode="auto">
          <a:xfrm>
            <a:off x="251182" y="1655122"/>
            <a:ext cx="3172958" cy="719948"/>
            <a:chOff x="470443" y="4388949"/>
            <a:chExt cx="4671894" cy="1073239"/>
          </a:xfrm>
        </p:grpSpPr>
        <p:sp>
          <p:nvSpPr>
            <p:cNvPr id="17" name="圆角矩形 16"/>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8" name="圆角矩形 17"/>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4" name="组合 69"/>
          <p:cNvGrpSpPr/>
          <p:nvPr/>
        </p:nvGrpSpPr>
        <p:grpSpPr bwMode="auto">
          <a:xfrm>
            <a:off x="6550382" y="1655122"/>
            <a:ext cx="3172958" cy="719948"/>
            <a:chOff x="470443" y="4388949"/>
            <a:chExt cx="4671894" cy="1073239"/>
          </a:xfrm>
        </p:grpSpPr>
        <p:sp>
          <p:nvSpPr>
            <p:cNvPr id="25" name="圆角矩形 2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6" name="圆角矩形 25"/>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7" name="矩形 6"/>
          <p:cNvSpPr/>
          <p:nvPr/>
        </p:nvSpPr>
        <p:spPr>
          <a:xfrm>
            <a:off x="814784" y="1855066"/>
            <a:ext cx="2045753"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9.</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应急人员的培训</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0" name="矩形 9"/>
          <p:cNvSpPr/>
          <p:nvPr/>
        </p:nvSpPr>
        <p:spPr>
          <a:xfrm>
            <a:off x="7404128" y="1829594"/>
            <a:ext cx="14654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10.</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预案演习</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1" name="矩形 10"/>
          <p:cNvSpPr/>
          <p:nvPr/>
        </p:nvSpPr>
        <p:spPr>
          <a:xfrm>
            <a:off x="251182" y="2738042"/>
            <a:ext cx="5061047" cy="1754326"/>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对应急人员进行有针对性的培训，并确保合格者上岗；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描述每年的培训计划；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描述对现场应急人员进行培训的频度和程度等。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6550382" y="2738042"/>
            <a:ext cx="5075561" cy="2169825"/>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描述预案演习的目的；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制定每年演习计划；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各应急方参加预案模拟演习；</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描述对演习结果的评价，发现预案存在的问题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 并加以解决。</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69"/>
          <p:cNvGrpSpPr/>
          <p:nvPr/>
        </p:nvGrpSpPr>
        <p:grpSpPr bwMode="auto">
          <a:xfrm>
            <a:off x="251182" y="1655122"/>
            <a:ext cx="3172958" cy="719948"/>
            <a:chOff x="470443" y="4388949"/>
            <a:chExt cx="4671894" cy="1073239"/>
          </a:xfrm>
        </p:grpSpPr>
        <p:sp>
          <p:nvSpPr>
            <p:cNvPr id="11" name="圆角矩形 10"/>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2" name="圆角矩形 11"/>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13" name="组合 69"/>
          <p:cNvGrpSpPr/>
          <p:nvPr/>
        </p:nvGrpSpPr>
        <p:grpSpPr bwMode="auto">
          <a:xfrm>
            <a:off x="6550382" y="1655122"/>
            <a:ext cx="3172958" cy="719948"/>
            <a:chOff x="470443" y="4388949"/>
            <a:chExt cx="4671894" cy="1073239"/>
          </a:xfrm>
        </p:grpSpPr>
        <p:sp>
          <p:nvSpPr>
            <p:cNvPr id="14" name="圆角矩形 13"/>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5" name="圆角矩形 14"/>
            <p:cNvSpPr/>
            <p:nvPr/>
          </p:nvSpPr>
          <p:spPr>
            <a:xfrm>
              <a:off x="617512" y="4487807"/>
              <a:ext cx="4413353" cy="873031"/>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8" name="矩形 17"/>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188088" y="1855066"/>
            <a:ext cx="14654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11.</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公众教育</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22" name="矩形 21"/>
          <p:cNvSpPr/>
          <p:nvPr/>
        </p:nvSpPr>
        <p:spPr>
          <a:xfrm>
            <a:off x="251183" y="2762370"/>
            <a:ext cx="5322304" cy="2169825"/>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为确保公众了解如何面对应急情况所采取的周期性宣传以及提高安全意识的方法与措施。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宣传潜在危险的性质、疏散路线、报警和自救方法、了解各种警报的含义、应急救援的有关程序的知识。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550382" y="2762370"/>
            <a:ext cx="4909781" cy="2169825"/>
          </a:xfrm>
          <a:prstGeom prst="rect">
            <a:avLst/>
          </a:prstGeom>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sym typeface="宋体" panose="02010600030101010101" pitchFamily="2" charset="-122"/>
              </a:rPr>
              <a:t>描述与临近企业、消防、医疗、检测、武警、临近城市或地区建立的互助协议；</a:t>
            </a:r>
            <a:endParaRPr lang="zh-CN" altLang="en-US" dirty="0">
              <a:latin typeface="微软雅黑" panose="020B0503020204020204" pitchFamily="34" charset="-122"/>
              <a:ea typeface="微软雅黑" panose="020B0503020204020204" pitchFamily="34" charset="-122"/>
              <a:sym typeface="宋体" panose="02010600030101010101" pitchFamily="2" charset="-122"/>
            </a:endParaRPr>
          </a:p>
          <a:p>
            <a:pPr marL="284480" lvl="1"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宋体" panose="02010600030101010101" pitchFamily="2" charset="-122"/>
              </a:rPr>
              <a:t>社会专业技术服务机构、物资供应企业的互助协议；</a:t>
            </a:r>
            <a:endParaRPr lang="zh-CN" altLang="en-US" dirty="0">
              <a:latin typeface="微软雅黑" panose="020B0503020204020204" pitchFamily="34" charset="-122"/>
              <a:ea typeface="微软雅黑" panose="020B0503020204020204" pitchFamily="34" charset="-122"/>
              <a:sym typeface="宋体" panose="02010600030101010101" pitchFamily="2" charset="-122"/>
            </a:endParaRPr>
          </a:p>
          <a:p>
            <a:pPr marL="284480" lvl="1"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宋体" panose="02010600030101010101" pitchFamily="2" charset="-122"/>
              </a:rPr>
              <a:t>形成附件。</a:t>
            </a:r>
            <a:endParaRPr lang="zh-CN" altLang="en-US" dirty="0">
              <a:latin typeface="微软雅黑" panose="020B0503020204020204" pitchFamily="34" charset="-122"/>
              <a:ea typeface="微软雅黑" panose="020B0503020204020204" pitchFamily="34" charset="-122"/>
            </a:endParaRPr>
          </a:p>
        </p:txBody>
      </p:sp>
      <p:sp>
        <p:nvSpPr>
          <p:cNvPr id="24" name="矩形 23"/>
          <p:cNvSpPr/>
          <p:nvPr/>
        </p:nvSpPr>
        <p:spPr>
          <a:xfrm>
            <a:off x="7383896" y="1855066"/>
            <a:ext cx="1534394" cy="369332"/>
          </a:xfrm>
          <a:prstGeom prst="rect">
            <a:avLst/>
          </a:prstGeom>
        </p:spPr>
        <p:txBody>
          <a:bodyPr wrap="none">
            <a:spAutoFit/>
          </a:bodyPr>
          <a:lstStyle/>
          <a:p>
            <a:pPr marL="342900" indent="-342900" algn="just"/>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 </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12.</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互助协议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69"/>
          <p:cNvGrpSpPr/>
          <p:nvPr/>
        </p:nvGrpSpPr>
        <p:grpSpPr bwMode="auto">
          <a:xfrm>
            <a:off x="251182" y="1655122"/>
            <a:ext cx="3172958" cy="719948"/>
            <a:chOff x="470443" y="4388949"/>
            <a:chExt cx="4671894" cy="1073239"/>
          </a:xfrm>
        </p:grpSpPr>
        <p:sp>
          <p:nvSpPr>
            <p:cNvPr id="19" name="圆角矩形 18"/>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0" name="圆角矩形 19"/>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1" name="组合 69"/>
          <p:cNvGrpSpPr/>
          <p:nvPr/>
        </p:nvGrpSpPr>
        <p:grpSpPr bwMode="auto">
          <a:xfrm>
            <a:off x="6550382" y="1655122"/>
            <a:ext cx="3172958" cy="719948"/>
            <a:chOff x="470443" y="4388949"/>
            <a:chExt cx="4671894" cy="1073239"/>
          </a:xfrm>
        </p:grpSpPr>
        <p:sp>
          <p:nvSpPr>
            <p:cNvPr id="22" name="圆角矩形 21"/>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3" name="圆角矩形 22"/>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6" name="矩形 25"/>
          <p:cNvSpPr/>
          <p:nvPr/>
        </p:nvSpPr>
        <p:spPr>
          <a:xfrm>
            <a:off x="251182" y="2677555"/>
            <a:ext cx="5510989" cy="2585323"/>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确定报警的机构及原则；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确定报警方式，如电话、警报器等；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确定</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24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小时与政府主管部门的通讯、联络方式；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制定报警信息单，详细记录事故情况，如事故地点、事故类型、危险物质、伤亡情况、影响范围、事态控制情况等；</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27" name="矩形 26"/>
          <p:cNvSpPr/>
          <p:nvPr/>
        </p:nvSpPr>
        <p:spPr>
          <a:xfrm>
            <a:off x="532621" y="1829594"/>
            <a:ext cx="28536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13.</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报警</a:t>
            </a:r>
            <a:r>
              <a:rPr lang="zh-CN" altLang="en-US" b="1" dirty="0" smtClean="0">
                <a:solidFill>
                  <a:schemeClr val="bg1"/>
                </a:solidFill>
                <a:latin typeface="微软雅黑" panose="020B0503020204020204" pitchFamily="34" charset="-122"/>
                <a:ea typeface="微软雅黑" panose="020B0503020204020204" pitchFamily="34" charset="-122"/>
                <a:sym typeface="黑体" panose="02010609060101010101" charset="-122"/>
              </a:rPr>
              <a:t>程序</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（由下到上）</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6550382" y="2677555"/>
            <a:ext cx="5510989" cy="3831818"/>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警报和紧急公告的机构和标准原则；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明确向公众报警的标准、方式、信号等，应明确各种警报信号的不同含义，协调警报器的使用及每个警报器所覆盖的地理区域；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重要的公告信息（包括健康危险、自我保护、疏散路线、医院等）；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特殊情况下警报：警报的盲区、特殊需要的人群及地点、使用机动方式协助发出警报或逐家通报等；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制定标准化或填空式公告样本。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29" name="矩形 28"/>
          <p:cNvSpPr/>
          <p:nvPr/>
        </p:nvSpPr>
        <p:spPr>
          <a:xfrm>
            <a:off x="6550382" y="1855066"/>
            <a:ext cx="3557384"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14.</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警报和紧急公告（由上到下）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9"/>
          <p:cNvGrpSpPr/>
          <p:nvPr/>
        </p:nvGrpSpPr>
        <p:grpSpPr bwMode="auto">
          <a:xfrm>
            <a:off x="251182" y="1655122"/>
            <a:ext cx="3172958" cy="719948"/>
            <a:chOff x="470443" y="4388949"/>
            <a:chExt cx="4671894" cy="1073239"/>
          </a:xfrm>
        </p:grpSpPr>
        <p:sp>
          <p:nvSpPr>
            <p:cNvPr id="5" name="圆角矩形 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6" name="圆角矩形 5"/>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7" name="组合 69"/>
          <p:cNvGrpSpPr/>
          <p:nvPr/>
        </p:nvGrpSpPr>
        <p:grpSpPr bwMode="auto">
          <a:xfrm>
            <a:off x="6550382" y="1655123"/>
            <a:ext cx="3172958" cy="719948"/>
            <a:chOff x="470444" y="4388942"/>
            <a:chExt cx="4671901" cy="1073237"/>
          </a:xfrm>
        </p:grpSpPr>
        <p:sp>
          <p:nvSpPr>
            <p:cNvPr id="8" name="圆角矩形 7"/>
            <p:cNvSpPr/>
            <p:nvPr/>
          </p:nvSpPr>
          <p:spPr>
            <a:xfrm>
              <a:off x="470444" y="4388942"/>
              <a:ext cx="4671901"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3" y="4487804"/>
              <a:ext cx="4413360" cy="873030"/>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0" name="矩形 9"/>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1182" y="2652615"/>
            <a:ext cx="5569047" cy="3000821"/>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建立协调总指挥、现场应急抢险指挥；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建立现场指挥、协调和决策程序，对事故进行初始评估，确认紧急状态，有效地确认响应级别（一级，二级，三级响应等）和抢险救援行动指令；</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确定重点保护区域和应急行动的优先原则；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指挥和协调现场各救援队伍的救援行动；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合理高效地使用应急资源等。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6550382" y="2652615"/>
            <a:ext cx="5032018" cy="2169825"/>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应建立应急救援过程中保证各部门通讯网络畅通的程序；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规定所需的各类通讯设施</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确保通讯器材完好；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维护通讯系统；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设立备用通讯系统；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矩形 16"/>
          <p:cNvSpPr/>
          <p:nvPr/>
        </p:nvSpPr>
        <p:spPr>
          <a:xfrm>
            <a:off x="1000798" y="1829594"/>
            <a:ext cx="1697901"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15.</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指挥与控制</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8" name="矩形 17"/>
          <p:cNvSpPr/>
          <p:nvPr/>
        </p:nvSpPr>
        <p:spPr>
          <a:xfrm>
            <a:off x="7648651" y="1829594"/>
            <a:ext cx="1000595"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16.</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通讯</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9" name="矩形 18"/>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9"/>
          <p:cNvGrpSpPr/>
          <p:nvPr/>
        </p:nvGrpSpPr>
        <p:grpSpPr bwMode="auto">
          <a:xfrm>
            <a:off x="251182" y="1655122"/>
            <a:ext cx="3172958" cy="719948"/>
            <a:chOff x="470443" y="4388949"/>
            <a:chExt cx="4671894" cy="1073239"/>
          </a:xfrm>
        </p:grpSpPr>
        <p:sp>
          <p:nvSpPr>
            <p:cNvPr id="8" name="圆角矩形 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3" name="矩形 12"/>
          <p:cNvSpPr/>
          <p:nvPr/>
        </p:nvSpPr>
        <p:spPr>
          <a:xfrm>
            <a:off x="532621" y="1829594"/>
            <a:ext cx="28536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13.</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报警</a:t>
            </a:r>
            <a:r>
              <a:rPr lang="zh-CN" altLang="en-US" b="1" dirty="0" smtClean="0">
                <a:solidFill>
                  <a:schemeClr val="bg1"/>
                </a:solidFill>
                <a:latin typeface="微软雅黑" panose="020B0503020204020204" pitchFamily="34" charset="-122"/>
                <a:ea typeface="微软雅黑" panose="020B0503020204020204" pitchFamily="34" charset="-122"/>
                <a:sym typeface="黑体" panose="02010609060101010101" charset="-122"/>
              </a:rPr>
              <a:t>程序</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（由下到上）</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251182" y="2666839"/>
            <a:ext cx="5723844"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确定实施疏散的紧急情况；</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明确可授权发布疏散居民指令的机构和负责人；</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预防性疏散准备，疏散区域，疏散距离，疏散路线，疏散运输工具，安全蔽护场所的规定；</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应考虑疏散人群的数量，需要的疏散时间，可利用的时间，风向等环境变化，老弱病残等特殊人群的疏散问题等；</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做好疏散人群的生活安置，保障条件；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矩形 15"/>
          <p:cNvSpPr/>
          <p:nvPr/>
        </p:nvSpPr>
        <p:spPr>
          <a:xfrm>
            <a:off x="6284686" y="2666839"/>
            <a:ext cx="5442857" cy="3000821"/>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明确负责执行和核实疏散居民（包括通告、运输、交通管制、警戒）的机构；</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核查疏散人数，记录疏散情况；</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临时安置场所的管理和运转负责部门；</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临时安置场所的食品、水、电力、医疗、消毒、治安等的安排；</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临时安置场所的标志。</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1" name="矩形 10"/>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6372" y="131717"/>
            <a:ext cx="5326743" cy="646331"/>
          </a:xfrm>
          <a:prstGeom prst="rect">
            <a:avLst/>
          </a:prstGeom>
        </p:spPr>
        <p:txBody>
          <a:bodyPr wrap="square">
            <a:spAutoFit/>
          </a:bodyPr>
          <a:lstStyle/>
          <a:p>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rPr>
              <a:t>、新的安全生产方针</a:t>
            </a:r>
            <a:endPar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767033" y="1531648"/>
            <a:ext cx="4584909" cy="461665"/>
          </a:xfrm>
          <a:prstGeom prst="rect">
            <a:avLst/>
          </a:prstGeom>
        </p:spPr>
        <p:txBody>
          <a:bodyPr wrap="none">
            <a:spAutoFit/>
          </a:bodyPr>
          <a:lstStyle/>
          <a:p>
            <a:pPr algn="ct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安全第一、预防为主、综合治理</a:t>
            </a:r>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763167" y="2450904"/>
            <a:ext cx="7251689" cy="1136589"/>
            <a:chOff x="1796618" y="2374478"/>
            <a:chExt cx="8728141" cy="1368000"/>
          </a:xfrm>
        </p:grpSpPr>
        <p:sp>
          <p:nvSpPr>
            <p:cNvPr id="9" name="矩形 8"/>
            <p:cNvSpPr/>
            <p:nvPr/>
          </p:nvSpPr>
          <p:spPr>
            <a:xfrm>
              <a:off x="1796618" y="2374478"/>
              <a:ext cx="1493165" cy="1368000"/>
            </a:xfrm>
            <a:prstGeom prst="rect">
              <a:avLst/>
            </a:prstGeom>
            <a:solidFill>
              <a:schemeClr val="bg1"/>
            </a:soli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spect="1"/>
            </p:cNvSpPr>
            <p:nvPr/>
          </p:nvSpPr>
          <p:spPr>
            <a:xfrm>
              <a:off x="1972125" y="2518478"/>
              <a:ext cx="1142150" cy="1080000"/>
            </a:xfrm>
            <a:prstGeom prst="rect">
              <a:avLst/>
            </a:prstGeom>
            <a:solidFill>
              <a:srgbClr val="0070C0"/>
            </a:solidFill>
            <a:ln w="184150">
              <a:noFill/>
            </a:ln>
            <a:effectLst>
              <a:innerShdw blurRad="1524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283173" y="3584582"/>
              <a:ext cx="7241586" cy="157896"/>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283171" y="2374478"/>
              <a:ext cx="7241588" cy="144000"/>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2934493" y="2629636"/>
            <a:ext cx="914400" cy="799706"/>
          </a:xfrm>
          <a:prstGeom prst="rect">
            <a:avLst/>
          </a:prstGeom>
          <a:noFill/>
        </p:spPr>
        <p:txBody>
          <a:bodyPr wrap="square" rtlCol="0">
            <a:sp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安全</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发展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105403" y="2557533"/>
            <a:ext cx="5802303" cy="923330"/>
          </a:xfrm>
          <a:prstGeom prst="rect">
            <a:avLst/>
          </a:prstGeom>
          <a:noFill/>
        </p:spPr>
        <p:txBody>
          <a:bodyPr wrap="square" rtlCol="0">
            <a:spAutoFit/>
          </a:bodyPr>
          <a:lstStyle/>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通过安全生产，实现以人为本地、全面、协调和可持续地科学发展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763167" y="3827751"/>
            <a:ext cx="7251689" cy="1136589"/>
            <a:chOff x="1796618" y="2374478"/>
            <a:chExt cx="8728141" cy="1368000"/>
          </a:xfrm>
        </p:grpSpPr>
        <p:sp>
          <p:nvSpPr>
            <p:cNvPr id="25" name="矩形 24"/>
            <p:cNvSpPr/>
            <p:nvPr/>
          </p:nvSpPr>
          <p:spPr>
            <a:xfrm>
              <a:off x="1796618" y="2374478"/>
              <a:ext cx="1493165" cy="1368000"/>
            </a:xfrm>
            <a:prstGeom prst="rect">
              <a:avLst/>
            </a:prstGeom>
            <a:solidFill>
              <a:schemeClr val="bg1"/>
            </a:soli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a:spLocks noChangeAspect="1"/>
            </p:cNvSpPr>
            <p:nvPr/>
          </p:nvSpPr>
          <p:spPr>
            <a:xfrm>
              <a:off x="1972125" y="2518478"/>
              <a:ext cx="1142150" cy="1080000"/>
            </a:xfrm>
            <a:prstGeom prst="rect">
              <a:avLst/>
            </a:prstGeom>
            <a:solidFill>
              <a:srgbClr val="D1377D"/>
            </a:solidFill>
            <a:ln w="184150">
              <a:noFill/>
            </a:ln>
            <a:effectLst>
              <a:innerShdw blurRad="1524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283173" y="3584582"/>
              <a:ext cx="7241586" cy="157896"/>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283171" y="2374478"/>
              <a:ext cx="7241588" cy="144000"/>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4149567" y="4153773"/>
            <a:ext cx="4370320" cy="507831"/>
          </a:xfrm>
          <a:prstGeom prst="rect">
            <a:avLst/>
          </a:prstGeom>
          <a:noFill/>
        </p:spPr>
        <p:txBody>
          <a:bodyPr wrap="square" rtlCol="0">
            <a:spAutoFit/>
          </a:bodyPr>
          <a:lstStyle/>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运用系统论的观点和方法进行安全生产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934493" y="3996192"/>
            <a:ext cx="914400" cy="799706"/>
          </a:xfrm>
          <a:prstGeom prst="rect">
            <a:avLst/>
          </a:prstGeom>
          <a:noFill/>
        </p:spPr>
        <p:txBody>
          <a:bodyPr wrap="square" rtlCol="0">
            <a:sp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系统管理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763167" y="5204598"/>
            <a:ext cx="7251689" cy="1136589"/>
            <a:chOff x="1796618" y="2374478"/>
            <a:chExt cx="8728141" cy="1368000"/>
          </a:xfrm>
        </p:grpSpPr>
        <p:sp>
          <p:nvSpPr>
            <p:cNvPr id="32" name="矩形 31"/>
            <p:cNvSpPr/>
            <p:nvPr/>
          </p:nvSpPr>
          <p:spPr>
            <a:xfrm>
              <a:off x="1796618" y="2374478"/>
              <a:ext cx="1493165" cy="1368000"/>
            </a:xfrm>
            <a:prstGeom prst="rect">
              <a:avLst/>
            </a:prstGeom>
            <a:solidFill>
              <a:schemeClr val="bg1"/>
            </a:soli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a:spLocks noChangeAspect="1"/>
            </p:cNvSpPr>
            <p:nvPr/>
          </p:nvSpPr>
          <p:spPr>
            <a:xfrm>
              <a:off x="1972125" y="2518478"/>
              <a:ext cx="1142150" cy="1080000"/>
            </a:xfrm>
            <a:prstGeom prst="rect">
              <a:avLst/>
            </a:prstGeom>
            <a:solidFill>
              <a:srgbClr val="0070C0"/>
            </a:solidFill>
            <a:ln w="184150">
              <a:noFill/>
            </a:ln>
            <a:effectLst>
              <a:innerShdw blurRad="1524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283173" y="3584582"/>
              <a:ext cx="7241586" cy="157896"/>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283171" y="2374478"/>
              <a:ext cx="7241588" cy="144000"/>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4149567" y="5537666"/>
            <a:ext cx="4370320" cy="458908"/>
          </a:xfrm>
          <a:prstGeom prst="rect">
            <a:avLst/>
          </a:prstGeom>
          <a:noFill/>
        </p:spPr>
        <p:txBody>
          <a:bodyPr wrap="square" rtlCol="0">
            <a:spAutoFit/>
          </a:bodyPr>
          <a:lstStyle/>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以全面降低事故风险为工作重心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926257" y="5366258"/>
            <a:ext cx="914400" cy="799706"/>
          </a:xfrm>
          <a:prstGeom prst="rect">
            <a:avLst/>
          </a:prstGeom>
          <a:noFill/>
        </p:spPr>
        <p:txBody>
          <a:bodyPr wrap="square" rtlCol="0">
            <a:spAutoFit/>
          </a:bodyPr>
          <a:lstStyle/>
          <a:p>
            <a:pPr algn="ctr">
              <a:lnSpc>
                <a:spcPct val="120000"/>
              </a:lnSpc>
            </a:pPr>
            <a:r>
              <a:rPr lang="zh-CN" altLang="en-US" sz="2000" b="1" dirty="0" smtClean="0">
                <a:solidFill>
                  <a:schemeClr val="bg1"/>
                </a:solidFill>
                <a:latin typeface="微软雅黑" panose="020B0503020204020204" pitchFamily="34" charset="-122"/>
                <a:ea typeface="微软雅黑" panose="020B0503020204020204" pitchFamily="34" charset="-122"/>
              </a:rPr>
              <a:t>注重风险</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9"/>
          <p:cNvGrpSpPr/>
          <p:nvPr/>
        </p:nvGrpSpPr>
        <p:grpSpPr bwMode="auto">
          <a:xfrm>
            <a:off x="251182" y="1655122"/>
            <a:ext cx="3172958" cy="719948"/>
            <a:chOff x="470443" y="4388949"/>
            <a:chExt cx="4671894" cy="1073239"/>
          </a:xfrm>
        </p:grpSpPr>
        <p:sp>
          <p:nvSpPr>
            <p:cNvPr id="8" name="圆角矩形 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10" name="组合 69"/>
          <p:cNvGrpSpPr/>
          <p:nvPr/>
        </p:nvGrpSpPr>
        <p:grpSpPr bwMode="auto">
          <a:xfrm>
            <a:off x="6550382" y="1655123"/>
            <a:ext cx="3172958" cy="719948"/>
            <a:chOff x="470444" y="4388942"/>
            <a:chExt cx="4671901" cy="1073237"/>
          </a:xfrm>
        </p:grpSpPr>
        <p:sp>
          <p:nvSpPr>
            <p:cNvPr id="11" name="圆角矩形 10"/>
            <p:cNvSpPr/>
            <p:nvPr/>
          </p:nvSpPr>
          <p:spPr>
            <a:xfrm>
              <a:off x="470444" y="4388942"/>
              <a:ext cx="4671901"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2" name="圆角矩形 11"/>
            <p:cNvSpPr/>
            <p:nvPr/>
          </p:nvSpPr>
          <p:spPr>
            <a:xfrm>
              <a:off x="617513" y="4487804"/>
              <a:ext cx="4413360" cy="873030"/>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3" name="矩形 12"/>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1182" y="2601043"/>
            <a:ext cx="5409389"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确定警戒的机构和职责；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应制定事故现场警戒和管制程序，保障救援队伍、物资运输和人群疏散等的畅通；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交通管制、路口封锁、指挥中心警戒、事故现场警戒；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制定对特殊设施和人群的安全保护措施（如学校、幼儿园、残疾人等）；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确定决定终止保护措施的情况和规定。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9" name="矩形 18"/>
          <p:cNvSpPr/>
          <p:nvPr/>
        </p:nvSpPr>
        <p:spPr>
          <a:xfrm>
            <a:off x="6550382" y="2601043"/>
            <a:ext cx="5177161" cy="3831818"/>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医疗资源的数量；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规定紧急医疗服务的组织，伤员的分类救护和转送方法；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抢救药品、医疗器械；消毒、解毒药品等；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急救点设置，化学品受伤和疾病感染人员的隔离、净化和治疗；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死亡认定与处置；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医疗人员应经过培训并掌握对危险化学品受伤人员的正确治疗方法等。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20" name="矩形 19"/>
          <p:cNvSpPr/>
          <p:nvPr/>
        </p:nvSpPr>
        <p:spPr>
          <a:xfrm>
            <a:off x="1000798" y="1829594"/>
            <a:ext cx="1697901"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18.</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警戒与治安</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21" name="矩形 20"/>
          <p:cNvSpPr/>
          <p:nvPr/>
        </p:nvSpPr>
        <p:spPr>
          <a:xfrm>
            <a:off x="7176011" y="1829594"/>
            <a:ext cx="2162772"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19.</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医疗与卫生服务</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6" name="矩形 1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9"/>
          <p:cNvGrpSpPr/>
          <p:nvPr/>
        </p:nvGrpSpPr>
        <p:grpSpPr bwMode="auto">
          <a:xfrm>
            <a:off x="251182" y="1655122"/>
            <a:ext cx="3172958" cy="719948"/>
            <a:chOff x="470443" y="4388949"/>
            <a:chExt cx="4671894" cy="1073239"/>
          </a:xfrm>
        </p:grpSpPr>
        <p:sp>
          <p:nvSpPr>
            <p:cNvPr id="5" name="圆角矩形 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6" name="圆角矩形 5"/>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7" name="组合 69"/>
          <p:cNvGrpSpPr/>
          <p:nvPr/>
        </p:nvGrpSpPr>
        <p:grpSpPr bwMode="auto">
          <a:xfrm>
            <a:off x="6550382" y="1655123"/>
            <a:ext cx="3172958" cy="719948"/>
            <a:chOff x="470444" y="4388943"/>
            <a:chExt cx="4671894" cy="1073237"/>
          </a:xfrm>
        </p:grpSpPr>
        <p:sp>
          <p:nvSpPr>
            <p:cNvPr id="8" name="圆角矩形 7"/>
            <p:cNvSpPr/>
            <p:nvPr/>
          </p:nvSpPr>
          <p:spPr>
            <a:xfrm>
              <a:off x="470444" y="4388943"/>
              <a:ext cx="4671894"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3" y="4487806"/>
              <a:ext cx="4413354" cy="873030"/>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0" name="矩形 9"/>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26568" y="1829594"/>
            <a:ext cx="2964273" cy="369332"/>
          </a:xfrm>
          <a:prstGeom prst="rect">
            <a:avLst/>
          </a:prstGeom>
        </p:spPr>
        <p:txBody>
          <a:bodyPr wrap="none">
            <a:spAutoFit/>
          </a:bodyPr>
          <a:lstStyle/>
          <a:p>
            <a:pPr marL="342900" indent="-342900" algn="just"/>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 </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20.</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现场监测（事态监测）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51182" y="2814524"/>
            <a:ext cx="5380361" cy="2169825"/>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建立对事故现场及场外监测和评估的程序，为现场的救援决策提供支持；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现场监测包括：事故的规模，事态的发展趋向、伤亡情况、危险物质的浓度及扩散状况，食物、水源、环境卫生污染监测等。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7" name="矩形 16"/>
          <p:cNvSpPr/>
          <p:nvPr/>
        </p:nvSpPr>
        <p:spPr>
          <a:xfrm>
            <a:off x="6550382" y="2814524"/>
            <a:ext cx="4117618" cy="1754326"/>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现场抢险的目标和原则；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现场抢险的操作程序；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现场抢险人员的要求；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现场抢险物资、设备的要求；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矩形 17"/>
          <p:cNvSpPr/>
          <p:nvPr/>
        </p:nvSpPr>
        <p:spPr>
          <a:xfrm>
            <a:off x="7073173" y="1829594"/>
            <a:ext cx="2151551" cy="369332"/>
          </a:xfrm>
          <a:prstGeom prst="rect">
            <a:avLst/>
          </a:prstGeom>
        </p:spPr>
        <p:txBody>
          <a:bodyPr wrap="none">
            <a:spAutoFit/>
          </a:bodyPr>
          <a:lstStyle/>
          <a:p>
            <a:pPr marL="342900" indent="-342900" algn="ct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21.</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现场抢险与</a:t>
            </a:r>
            <a:r>
              <a:rPr lang="zh-CN" altLang="en-US" b="1" dirty="0" smtClean="0">
                <a:solidFill>
                  <a:schemeClr val="bg1"/>
                </a:solidFill>
                <a:latin typeface="微软雅黑" panose="020B0503020204020204" pitchFamily="34" charset="-122"/>
                <a:ea typeface="微软雅黑" panose="020B0503020204020204" pitchFamily="34" charset="-122"/>
                <a:sym typeface="黑体" panose="02010609060101010101" charset="-122"/>
              </a:rPr>
              <a:t>控制</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550382" y="4522157"/>
            <a:ext cx="5133618" cy="1754326"/>
          </a:xfrm>
          <a:prstGeom prst="rect">
            <a:avLst/>
          </a:prstGeom>
        </p:spPr>
        <p:txBody>
          <a:bodyPr wrap="square">
            <a:spAutoFit/>
          </a:bodyPr>
          <a:lstStyle/>
          <a:p>
            <a:pPr marL="0" lvl="2"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针对特殊的风险如危险化学品事故、火灾等，需进一步制定详细的抢险程序和方案，包括使用特殊的应急救援人员、专家、技术、方法、材料、设备等手段达到控制和消除事故目的。</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20" name="矩形 19"/>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69"/>
          <p:cNvGrpSpPr/>
          <p:nvPr/>
        </p:nvGrpSpPr>
        <p:grpSpPr bwMode="auto">
          <a:xfrm>
            <a:off x="251182" y="1655122"/>
            <a:ext cx="3172958" cy="719948"/>
            <a:chOff x="470443" y="4388949"/>
            <a:chExt cx="4671894" cy="1073239"/>
          </a:xfrm>
        </p:grpSpPr>
        <p:sp>
          <p:nvSpPr>
            <p:cNvPr id="20" name="圆角矩形 19"/>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1" name="圆角矩形 20"/>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2" name="组合 69"/>
          <p:cNvGrpSpPr/>
          <p:nvPr/>
        </p:nvGrpSpPr>
        <p:grpSpPr bwMode="auto">
          <a:xfrm>
            <a:off x="6550382" y="1655123"/>
            <a:ext cx="3172958" cy="719948"/>
            <a:chOff x="470444" y="4388942"/>
            <a:chExt cx="4671901" cy="1073237"/>
          </a:xfrm>
        </p:grpSpPr>
        <p:sp>
          <p:nvSpPr>
            <p:cNvPr id="23" name="圆角矩形 22"/>
            <p:cNvSpPr/>
            <p:nvPr/>
          </p:nvSpPr>
          <p:spPr>
            <a:xfrm>
              <a:off x="470444" y="4388942"/>
              <a:ext cx="4671901"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4" name="圆角矩形 23"/>
            <p:cNvSpPr/>
            <p:nvPr/>
          </p:nvSpPr>
          <p:spPr>
            <a:xfrm>
              <a:off x="617513" y="4487804"/>
              <a:ext cx="4413360" cy="873030"/>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 name="矩形 1"/>
          <p:cNvSpPr/>
          <p:nvPr/>
        </p:nvSpPr>
        <p:spPr>
          <a:xfrm>
            <a:off x="251182" y="2441386"/>
            <a:ext cx="5423904" cy="4385816"/>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为保证应急人员在抢险中免受伤害，应建立进入和离开事故现场的相关程序，保证其安全；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内容包括：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进入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和离开现场的标准程序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进入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和离开现场的报告规定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进入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和离开现场的登记规定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救援人员的清点规定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消毒</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安全</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与卫生设备的正确配备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个人</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安全预防措施等。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3" name="矩形 2"/>
          <p:cNvSpPr/>
          <p:nvPr/>
        </p:nvSpPr>
        <p:spPr>
          <a:xfrm>
            <a:off x="6550382" y="2483223"/>
            <a:ext cx="5061047" cy="2585323"/>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对可能对环境造成严重影响的重大事故，应建立环境保护程序；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控制环境污染扩大的方案；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及时清除污染；</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对环境污染水平的监测；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对可能对公众健康造成损害的污染通告等。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3" name="矩形 12"/>
          <p:cNvSpPr/>
          <p:nvPr/>
        </p:nvSpPr>
        <p:spPr>
          <a:xfrm>
            <a:off x="7404128" y="1829594"/>
            <a:ext cx="14654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23.</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环境保护</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4" name="矩形 13"/>
          <p:cNvSpPr/>
          <p:nvPr/>
        </p:nvSpPr>
        <p:spPr>
          <a:xfrm>
            <a:off x="884580" y="1829594"/>
            <a:ext cx="193033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22.</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应急人员安全</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9"/>
          <p:cNvGrpSpPr/>
          <p:nvPr/>
        </p:nvGrpSpPr>
        <p:grpSpPr bwMode="auto">
          <a:xfrm>
            <a:off x="251182" y="1655122"/>
            <a:ext cx="3172958" cy="719948"/>
            <a:chOff x="470443" y="4388949"/>
            <a:chExt cx="4671894" cy="1073239"/>
          </a:xfrm>
        </p:grpSpPr>
        <p:sp>
          <p:nvSpPr>
            <p:cNvPr id="5" name="圆角矩形 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6" name="圆角矩形 5"/>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7" name="组合 69"/>
          <p:cNvGrpSpPr/>
          <p:nvPr/>
        </p:nvGrpSpPr>
        <p:grpSpPr bwMode="auto">
          <a:xfrm>
            <a:off x="6550382" y="1655123"/>
            <a:ext cx="3172958" cy="719948"/>
            <a:chOff x="470444" y="4388943"/>
            <a:chExt cx="4671894" cy="1073237"/>
          </a:xfrm>
        </p:grpSpPr>
        <p:sp>
          <p:nvSpPr>
            <p:cNvPr id="8" name="圆角矩形 7"/>
            <p:cNvSpPr/>
            <p:nvPr/>
          </p:nvSpPr>
          <p:spPr>
            <a:xfrm>
              <a:off x="470444" y="4388943"/>
              <a:ext cx="4671894"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3" y="4487806"/>
              <a:ext cx="4413354" cy="873030"/>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0" name="矩形 9"/>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1182" y="2811121"/>
            <a:ext cx="5380361" cy="2585323"/>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明确应急救援过程中对媒体和公众接触的机构和发言人，准确发布事故信息；</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明确信息发布的审核、批准程序和格式；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准确通告事故发生、救援及人员伤亡情况；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为公众了解防护措施、查找亲人下落等有关问题提供咨询服务。</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4" name="矩形 13"/>
          <p:cNvSpPr/>
          <p:nvPr/>
        </p:nvSpPr>
        <p:spPr>
          <a:xfrm>
            <a:off x="884580" y="1829594"/>
            <a:ext cx="193033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24.</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信息发布管理</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20" name="矩形 19"/>
          <p:cNvSpPr/>
          <p:nvPr/>
        </p:nvSpPr>
        <p:spPr>
          <a:xfrm>
            <a:off x="6951345" y="1829594"/>
            <a:ext cx="239520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25.</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应急救援资源管理</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21" name="矩形 20"/>
          <p:cNvSpPr/>
          <p:nvPr/>
        </p:nvSpPr>
        <p:spPr>
          <a:xfrm>
            <a:off x="6550382" y="2814111"/>
            <a:ext cx="5322304"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应制定应急救援过程中各种应急资源供给程序，保证应急资源及时合理的调配与高效使用；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内容包括：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资源供给的机构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应急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资源调用指令的响应</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应急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资源供给的记录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应急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资源快速运抵现场的要求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应急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设备的及时回收与清点等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69"/>
          <p:cNvGrpSpPr/>
          <p:nvPr/>
        </p:nvGrpSpPr>
        <p:grpSpPr bwMode="auto">
          <a:xfrm>
            <a:off x="251182" y="1655122"/>
            <a:ext cx="3172958" cy="719948"/>
            <a:chOff x="470443" y="4388949"/>
            <a:chExt cx="4671894" cy="1073239"/>
          </a:xfrm>
        </p:grpSpPr>
        <p:sp>
          <p:nvSpPr>
            <p:cNvPr id="20" name="圆角矩形 19"/>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1" name="圆角矩形 20"/>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2" name="组合 69"/>
          <p:cNvGrpSpPr/>
          <p:nvPr/>
        </p:nvGrpSpPr>
        <p:grpSpPr bwMode="auto">
          <a:xfrm>
            <a:off x="6550382" y="1655123"/>
            <a:ext cx="3172958" cy="719948"/>
            <a:chOff x="470444" y="4388942"/>
            <a:chExt cx="4671901" cy="1073237"/>
          </a:xfrm>
        </p:grpSpPr>
        <p:sp>
          <p:nvSpPr>
            <p:cNvPr id="23" name="圆角矩形 22"/>
            <p:cNvSpPr/>
            <p:nvPr/>
          </p:nvSpPr>
          <p:spPr>
            <a:xfrm>
              <a:off x="470444" y="4388942"/>
              <a:ext cx="4671901"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4" name="圆角矩形 23"/>
            <p:cNvSpPr/>
            <p:nvPr/>
          </p:nvSpPr>
          <p:spPr>
            <a:xfrm>
              <a:off x="617513" y="4487804"/>
              <a:ext cx="4413360" cy="873030"/>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4" name="矩形 3"/>
          <p:cNvSpPr/>
          <p:nvPr/>
        </p:nvSpPr>
        <p:spPr>
          <a:xfrm>
            <a:off x="658813" y="1857106"/>
            <a:ext cx="2627642"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26.</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现场恢复与事故调查</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5" name="矩形 4"/>
          <p:cNvSpPr/>
          <p:nvPr/>
        </p:nvSpPr>
        <p:spPr>
          <a:xfrm>
            <a:off x="251182" y="2510738"/>
            <a:ext cx="5808306" cy="3831818"/>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应制定现场恢复程序，保证避免现场恢复过程中不发生危险；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开展事故原因调查，掌握第一手材料和证据；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内容包括：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448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决定终止应急，恢复正常秩序的机构和负责人；</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448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宣布</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应急取消的程序；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448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恢复</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正常状态的程序；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448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清理和环境影响区域的污染消除与连续检测要求；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4480" lvl="2"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事故调查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与后果评价。</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矩形 5"/>
          <p:cNvSpPr/>
          <p:nvPr/>
        </p:nvSpPr>
        <p:spPr>
          <a:xfrm>
            <a:off x="6550382" y="2510738"/>
            <a:ext cx="5365847" cy="3831818"/>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应建立应急预案制定、修改（修订）、审核、批准和发放的程序，保证预案的及时更新和有效性；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应经常检查和修改的信息：应急人员的身份和电话；企业或城市中危险化学品的名称、数量、性质及所处位置； 工厂地图的变化；运输路线的变化； 应急服务组织； 应急资源的变更；新的重要机构，新的居民区等。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根据演习中发现和存在的问题，不断修订完善应急预案的内容。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矩形 6"/>
          <p:cNvSpPr/>
          <p:nvPr/>
        </p:nvSpPr>
        <p:spPr>
          <a:xfrm>
            <a:off x="6823040" y="1857106"/>
            <a:ext cx="2627642"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27.</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应急预案维护和改进</a:t>
            </a:r>
            <a:endPar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9"/>
          <p:cNvGrpSpPr/>
          <p:nvPr/>
        </p:nvGrpSpPr>
        <p:grpSpPr bwMode="auto">
          <a:xfrm>
            <a:off x="251182" y="1655122"/>
            <a:ext cx="3172958" cy="719948"/>
            <a:chOff x="470443" y="4388949"/>
            <a:chExt cx="4671894" cy="1073239"/>
          </a:xfrm>
        </p:grpSpPr>
        <p:sp>
          <p:nvSpPr>
            <p:cNvPr id="8" name="圆角矩形 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1" name="矩形 10"/>
          <p:cNvSpPr/>
          <p:nvPr/>
        </p:nvSpPr>
        <p:spPr>
          <a:xfrm>
            <a:off x="1117016" y="1829594"/>
            <a:ext cx="14654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28.</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支持附件</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2" name="矩形 11"/>
          <p:cNvSpPr/>
          <p:nvPr/>
        </p:nvSpPr>
        <p:spPr>
          <a:xfrm>
            <a:off x="6676571" y="2988792"/>
            <a:ext cx="4151086" cy="2169825"/>
          </a:xfrm>
          <a:prstGeom prst="rect">
            <a:avLst/>
          </a:prstGeom>
        </p:spPr>
        <p:txBody>
          <a:bodyPr wrap="square">
            <a:spAutoFit/>
          </a:bodyPr>
          <a:lstStyle/>
          <a:p>
            <a:pPr marL="0" lvl="1">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6)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技术支持附件（危化品数据库等）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7)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互助协议附件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8)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技术专家</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附件</a:t>
            </a: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9)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各种表单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10)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其他支持附件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51065" y="2988792"/>
            <a:ext cx="3862937" cy="2169825"/>
          </a:xfrm>
          <a:prstGeom prst="rect">
            <a:avLst/>
          </a:prstGeom>
        </p:spPr>
        <p:txBody>
          <a:bodyPr wrap="square">
            <a:spAutoFit/>
          </a:bodyPr>
          <a:lstStyle/>
          <a:p>
            <a:pPr marL="0" lvl="1">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危险分析附件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通讯联络附件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法律法规附件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应急资源附件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教育、培训、训练和演习附件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2291" y="1291704"/>
            <a:ext cx="2507418"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应急预案的基本要求</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029744" y="2349436"/>
            <a:ext cx="6390027" cy="4179227"/>
            <a:chOff x="3029744" y="2692151"/>
            <a:chExt cx="4709150" cy="3079894"/>
          </a:xfrm>
        </p:grpSpPr>
        <p:sp>
          <p:nvSpPr>
            <p:cNvPr id="9" name="六边形 8"/>
            <p:cNvSpPr/>
            <p:nvPr/>
          </p:nvSpPr>
          <p:spPr>
            <a:xfrm>
              <a:off x="3029744" y="2692151"/>
              <a:ext cx="1303445" cy="1139620"/>
            </a:xfrm>
            <a:prstGeom prst="hexagon">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六边形 10"/>
            <p:cNvSpPr/>
            <p:nvPr/>
          </p:nvSpPr>
          <p:spPr>
            <a:xfrm>
              <a:off x="4164979" y="3392941"/>
              <a:ext cx="1303445" cy="1139620"/>
            </a:xfrm>
            <a:prstGeom prst="hexagon">
              <a:avLst/>
            </a:prstGeom>
            <a:solidFill>
              <a:srgbClr val="D1377D"/>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六边形 11"/>
            <p:cNvSpPr/>
            <p:nvPr/>
          </p:nvSpPr>
          <p:spPr>
            <a:xfrm>
              <a:off x="5300214" y="2692151"/>
              <a:ext cx="1303445" cy="1139620"/>
            </a:xfrm>
            <a:prstGeom prst="hexagon">
              <a:avLst/>
            </a:prstGeom>
            <a:solidFill>
              <a:srgbClr val="00B0F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六边形 12"/>
            <p:cNvSpPr/>
            <p:nvPr/>
          </p:nvSpPr>
          <p:spPr>
            <a:xfrm>
              <a:off x="5300214" y="3962751"/>
              <a:ext cx="1303445" cy="1139620"/>
            </a:xfrm>
            <a:prstGeom prst="hexagon">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六边形 13"/>
            <p:cNvSpPr/>
            <p:nvPr/>
          </p:nvSpPr>
          <p:spPr>
            <a:xfrm>
              <a:off x="6435449" y="3261961"/>
              <a:ext cx="1303445" cy="1139620"/>
            </a:xfrm>
            <a:prstGeom prst="hexagon">
              <a:avLst/>
            </a:prstGeom>
            <a:solidFill>
              <a:srgbClr val="D1377D"/>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六边形 14"/>
            <p:cNvSpPr/>
            <p:nvPr/>
          </p:nvSpPr>
          <p:spPr>
            <a:xfrm>
              <a:off x="3035084" y="3947193"/>
              <a:ext cx="1303445" cy="1139620"/>
            </a:xfrm>
            <a:prstGeom prst="hexagon">
              <a:avLst/>
            </a:prstGeom>
            <a:solidFill>
              <a:srgbClr val="00B0F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六边形 16"/>
            <p:cNvSpPr/>
            <p:nvPr/>
          </p:nvSpPr>
          <p:spPr>
            <a:xfrm>
              <a:off x="4164979" y="4632425"/>
              <a:ext cx="1303445" cy="1139620"/>
            </a:xfrm>
            <a:prstGeom prst="hexagon">
              <a:avLst/>
            </a:prstGeom>
            <a:solidFill>
              <a:schemeClr val="accent2"/>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9" name="矩形 18"/>
          <p:cNvSpPr/>
          <p:nvPr/>
        </p:nvSpPr>
        <p:spPr>
          <a:xfrm>
            <a:off x="3463657" y="2922578"/>
            <a:ext cx="954107"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针对性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3463657" y="4625593"/>
            <a:ext cx="95410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科学性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4849241" y="3873507"/>
            <a:ext cx="1210589"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可操作性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5004017" y="5597633"/>
            <a:ext cx="95410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完整性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6569358" y="2922578"/>
            <a:ext cx="95410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合法性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569358" y="4625593"/>
            <a:ext cx="95410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可读性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071918" y="3695775"/>
            <a:ext cx="95410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衔接性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69450" y="1175447"/>
            <a:ext cx="2507418"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汉真广标" pitchFamily="1" charset="-122"/>
              </a:rPr>
              <a:t>预案更新的基本条件</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77587" y="1690810"/>
            <a:ext cx="5695950" cy="1125679"/>
            <a:chOff x="400050" y="2039153"/>
            <a:chExt cx="5695950" cy="1125679"/>
          </a:xfrm>
        </p:grpSpPr>
        <p:grpSp>
          <p:nvGrpSpPr>
            <p:cNvPr id="15" name="组合 55"/>
            <p:cNvGrpSpPr/>
            <p:nvPr/>
          </p:nvGrpSpPr>
          <p:grpSpPr bwMode="auto">
            <a:xfrm flipH="1">
              <a:off x="400050" y="2137924"/>
              <a:ext cx="5576887" cy="928136"/>
              <a:chOff x="3791205" y="5346444"/>
              <a:chExt cx="5833187" cy="1152192"/>
            </a:xfrm>
          </p:grpSpPr>
          <p:sp>
            <p:nvSpPr>
              <p:cNvPr id="22" name="圆角矩形 21"/>
              <p:cNvSpPr/>
              <p:nvPr/>
            </p:nvSpPr>
            <p:spPr>
              <a:xfrm>
                <a:off x="4007768" y="5518711"/>
                <a:ext cx="5400600" cy="807659"/>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23" name="任意多边形 22"/>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24" name="圆角矩形 23"/>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16" name="组合 2"/>
            <p:cNvGrpSpPr/>
            <p:nvPr/>
          </p:nvGrpSpPr>
          <p:grpSpPr bwMode="auto">
            <a:xfrm flipH="1">
              <a:off x="4954695" y="2039153"/>
              <a:ext cx="1141305" cy="1125679"/>
              <a:chOff x="6124811" y="347435"/>
              <a:chExt cx="1141097" cy="1141097"/>
            </a:xfrm>
          </p:grpSpPr>
          <p:sp>
            <p:nvSpPr>
              <p:cNvPr id="17" name="椭圆 16"/>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18" name="组合 59"/>
              <p:cNvGrpSpPr/>
              <p:nvPr/>
            </p:nvGrpSpPr>
            <p:grpSpPr bwMode="auto">
              <a:xfrm>
                <a:off x="6124811" y="347435"/>
                <a:ext cx="1141097" cy="1141097"/>
                <a:chOff x="3733576" y="3930057"/>
                <a:chExt cx="1800000" cy="1800000"/>
              </a:xfrm>
            </p:grpSpPr>
            <p:sp>
              <p:nvSpPr>
                <p:cNvPr id="19" name="椭圆 18"/>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20" name="任意多边形 19"/>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21" name="椭圆 20"/>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27" name="组合 26"/>
          <p:cNvGrpSpPr/>
          <p:nvPr/>
        </p:nvGrpSpPr>
        <p:grpSpPr>
          <a:xfrm>
            <a:off x="277587" y="3003240"/>
            <a:ext cx="5695950" cy="1125679"/>
            <a:chOff x="400050" y="2039153"/>
            <a:chExt cx="5695950" cy="1125679"/>
          </a:xfrm>
        </p:grpSpPr>
        <p:grpSp>
          <p:nvGrpSpPr>
            <p:cNvPr id="28" name="组合 55"/>
            <p:cNvGrpSpPr/>
            <p:nvPr/>
          </p:nvGrpSpPr>
          <p:grpSpPr bwMode="auto">
            <a:xfrm flipH="1">
              <a:off x="400050" y="2137924"/>
              <a:ext cx="5576887" cy="928136"/>
              <a:chOff x="3791205" y="5346444"/>
              <a:chExt cx="5833187" cy="1152192"/>
            </a:xfrm>
          </p:grpSpPr>
          <p:sp>
            <p:nvSpPr>
              <p:cNvPr id="35" name="圆角矩形 34"/>
              <p:cNvSpPr/>
              <p:nvPr/>
            </p:nvSpPr>
            <p:spPr>
              <a:xfrm>
                <a:off x="4007768" y="5518711"/>
                <a:ext cx="5400600" cy="807659"/>
              </a:xfrm>
              <a:prstGeom prst="roundRect">
                <a:avLst>
                  <a:gd name="adj" fmla="val 50000"/>
                </a:avLst>
              </a:prstGeom>
              <a:solidFill>
                <a:srgbClr val="D1377D"/>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36" name="任意多边形 35"/>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37" name="圆角矩形 36"/>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9" name="组合 2"/>
            <p:cNvGrpSpPr/>
            <p:nvPr/>
          </p:nvGrpSpPr>
          <p:grpSpPr bwMode="auto">
            <a:xfrm flipH="1">
              <a:off x="4954695" y="2039153"/>
              <a:ext cx="1141305" cy="1125679"/>
              <a:chOff x="6124811" y="347435"/>
              <a:chExt cx="1141097" cy="1141097"/>
            </a:xfrm>
          </p:grpSpPr>
          <p:sp>
            <p:nvSpPr>
              <p:cNvPr id="30" name="椭圆 29"/>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31" name="组合 59"/>
              <p:cNvGrpSpPr/>
              <p:nvPr/>
            </p:nvGrpSpPr>
            <p:grpSpPr bwMode="auto">
              <a:xfrm>
                <a:off x="6124811" y="347435"/>
                <a:ext cx="1141097" cy="1141097"/>
                <a:chOff x="3733576" y="3930057"/>
                <a:chExt cx="1800000" cy="1800000"/>
              </a:xfrm>
            </p:grpSpPr>
            <p:sp>
              <p:nvSpPr>
                <p:cNvPr id="32" name="椭圆 31"/>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33" name="任意多边形 32"/>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34" name="椭圆 33"/>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38" name="组合 37"/>
          <p:cNvGrpSpPr/>
          <p:nvPr/>
        </p:nvGrpSpPr>
        <p:grpSpPr>
          <a:xfrm>
            <a:off x="277587" y="4214504"/>
            <a:ext cx="5695950" cy="1125679"/>
            <a:chOff x="400050" y="2039153"/>
            <a:chExt cx="5695950" cy="1125679"/>
          </a:xfrm>
        </p:grpSpPr>
        <p:grpSp>
          <p:nvGrpSpPr>
            <p:cNvPr id="39" name="组合 55"/>
            <p:cNvGrpSpPr/>
            <p:nvPr/>
          </p:nvGrpSpPr>
          <p:grpSpPr bwMode="auto">
            <a:xfrm flipH="1">
              <a:off x="400050" y="2137924"/>
              <a:ext cx="5576887" cy="928136"/>
              <a:chOff x="3791205" y="5346444"/>
              <a:chExt cx="5833187" cy="1152192"/>
            </a:xfrm>
          </p:grpSpPr>
          <p:sp>
            <p:nvSpPr>
              <p:cNvPr id="46" name="圆角矩形 45"/>
              <p:cNvSpPr/>
              <p:nvPr/>
            </p:nvSpPr>
            <p:spPr>
              <a:xfrm>
                <a:off x="4007768" y="5518711"/>
                <a:ext cx="5400600" cy="807659"/>
              </a:xfrm>
              <a:prstGeom prst="roundRect">
                <a:avLst>
                  <a:gd name="adj" fmla="val 50000"/>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47" name="任意多边形 46"/>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48" name="圆角矩形 47"/>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40" name="组合 2"/>
            <p:cNvGrpSpPr/>
            <p:nvPr/>
          </p:nvGrpSpPr>
          <p:grpSpPr bwMode="auto">
            <a:xfrm flipH="1">
              <a:off x="4954695" y="2039153"/>
              <a:ext cx="1141305" cy="1125679"/>
              <a:chOff x="6124811" y="347435"/>
              <a:chExt cx="1141097" cy="1141097"/>
            </a:xfrm>
          </p:grpSpPr>
          <p:sp>
            <p:nvSpPr>
              <p:cNvPr id="41" name="椭圆 40"/>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42" name="组合 59"/>
              <p:cNvGrpSpPr/>
              <p:nvPr/>
            </p:nvGrpSpPr>
            <p:grpSpPr bwMode="auto">
              <a:xfrm>
                <a:off x="6124811" y="347435"/>
                <a:ext cx="1141097" cy="1141097"/>
                <a:chOff x="3733576" y="3930057"/>
                <a:chExt cx="1800000" cy="1800000"/>
              </a:xfrm>
            </p:grpSpPr>
            <p:sp>
              <p:nvSpPr>
                <p:cNvPr id="43" name="椭圆 42"/>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44" name="任意多边形 43"/>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45" name="椭圆 44"/>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49" name="组合 48"/>
          <p:cNvGrpSpPr/>
          <p:nvPr/>
        </p:nvGrpSpPr>
        <p:grpSpPr>
          <a:xfrm>
            <a:off x="277587" y="5526934"/>
            <a:ext cx="5695950" cy="1125679"/>
            <a:chOff x="400050" y="2039153"/>
            <a:chExt cx="5695950" cy="1125679"/>
          </a:xfrm>
        </p:grpSpPr>
        <p:grpSp>
          <p:nvGrpSpPr>
            <p:cNvPr id="50" name="组合 55"/>
            <p:cNvGrpSpPr/>
            <p:nvPr/>
          </p:nvGrpSpPr>
          <p:grpSpPr bwMode="auto">
            <a:xfrm flipH="1">
              <a:off x="400050" y="2137924"/>
              <a:ext cx="5576887" cy="928136"/>
              <a:chOff x="3791205" y="5346444"/>
              <a:chExt cx="5833187" cy="1152192"/>
            </a:xfrm>
          </p:grpSpPr>
          <p:sp>
            <p:nvSpPr>
              <p:cNvPr id="57" name="圆角矩形 56"/>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58" name="任意多边形 57"/>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59" name="圆角矩形 58"/>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51" name="组合 2"/>
            <p:cNvGrpSpPr/>
            <p:nvPr/>
          </p:nvGrpSpPr>
          <p:grpSpPr bwMode="auto">
            <a:xfrm flipH="1">
              <a:off x="4954695" y="2039153"/>
              <a:ext cx="1141305" cy="1125679"/>
              <a:chOff x="6124811" y="347435"/>
              <a:chExt cx="1141097" cy="1141097"/>
            </a:xfrm>
          </p:grpSpPr>
          <p:sp>
            <p:nvSpPr>
              <p:cNvPr id="52" name="椭圆 51"/>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53" name="组合 59"/>
              <p:cNvGrpSpPr/>
              <p:nvPr/>
            </p:nvGrpSpPr>
            <p:grpSpPr bwMode="auto">
              <a:xfrm>
                <a:off x="6124811" y="347435"/>
                <a:ext cx="1141097" cy="1141097"/>
                <a:chOff x="3733576" y="3930057"/>
                <a:chExt cx="1800000" cy="1800000"/>
              </a:xfrm>
            </p:grpSpPr>
            <p:sp>
              <p:nvSpPr>
                <p:cNvPr id="54" name="椭圆 53"/>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55" name="任意多边形 54"/>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56" name="椭圆 55"/>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sp>
        <p:nvSpPr>
          <p:cNvPr id="65" name="矩形 64"/>
          <p:cNvSpPr/>
          <p:nvPr/>
        </p:nvSpPr>
        <p:spPr>
          <a:xfrm>
            <a:off x="1162610" y="2065154"/>
            <a:ext cx="3647152"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法律、法规对应急工作要求的变化</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66" name="矩形 65"/>
          <p:cNvSpPr/>
          <p:nvPr/>
        </p:nvSpPr>
        <p:spPr>
          <a:xfrm>
            <a:off x="1588262" y="3402063"/>
            <a:ext cx="3185487"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企业的危险源或风险因素变化</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67" name="矩形 66"/>
          <p:cNvSpPr/>
          <p:nvPr/>
        </p:nvSpPr>
        <p:spPr>
          <a:xfrm>
            <a:off x="1357429" y="4631727"/>
            <a:ext cx="3416320"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应急组织体系或指挥体系的变化</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68" name="矩形 67"/>
          <p:cNvSpPr/>
          <p:nvPr/>
        </p:nvSpPr>
        <p:spPr>
          <a:xfrm>
            <a:off x="1588261" y="5925757"/>
            <a:ext cx="3185487"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机构、部门或人员职责的变化</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69" name="文本框 68"/>
          <p:cNvSpPr txBox="1"/>
          <p:nvPr/>
        </p:nvSpPr>
        <p:spPr>
          <a:xfrm>
            <a:off x="5171172" y="1988210"/>
            <a:ext cx="463315"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1</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82" name="文本框 81"/>
          <p:cNvSpPr txBox="1"/>
          <p:nvPr/>
        </p:nvSpPr>
        <p:spPr>
          <a:xfrm>
            <a:off x="5171172" y="3305282"/>
            <a:ext cx="463315"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2</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83" name="文本框 82"/>
          <p:cNvSpPr txBox="1"/>
          <p:nvPr/>
        </p:nvSpPr>
        <p:spPr>
          <a:xfrm>
            <a:off x="5171172" y="4513213"/>
            <a:ext cx="463315"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3</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84" name="文本框 83"/>
          <p:cNvSpPr txBox="1"/>
          <p:nvPr/>
        </p:nvSpPr>
        <p:spPr>
          <a:xfrm>
            <a:off x="5184111" y="5818371"/>
            <a:ext cx="463315"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4</a:t>
            </a:r>
            <a:endParaRPr lang="zh-CN" altLang="en-US" sz="2800" dirty="0">
              <a:solidFill>
                <a:schemeClr val="bg1"/>
              </a:solidFill>
              <a:latin typeface="Arial" panose="020B0604020202020204" pitchFamily="34" charset="0"/>
              <a:cs typeface="Arial" panose="020B0604020202020204" pitchFamily="34" charset="0"/>
            </a:endParaRPr>
          </a:p>
        </p:txBody>
      </p:sp>
      <p:grpSp>
        <p:nvGrpSpPr>
          <p:cNvPr id="85" name="组合 84"/>
          <p:cNvGrpSpPr/>
          <p:nvPr/>
        </p:nvGrpSpPr>
        <p:grpSpPr>
          <a:xfrm flipH="1">
            <a:off x="6208192" y="1690810"/>
            <a:ext cx="5695950" cy="1125679"/>
            <a:chOff x="400050" y="2039153"/>
            <a:chExt cx="5695950" cy="1125679"/>
          </a:xfrm>
        </p:grpSpPr>
        <p:grpSp>
          <p:nvGrpSpPr>
            <p:cNvPr id="86" name="组合 55"/>
            <p:cNvGrpSpPr/>
            <p:nvPr/>
          </p:nvGrpSpPr>
          <p:grpSpPr bwMode="auto">
            <a:xfrm flipH="1">
              <a:off x="400050" y="2137924"/>
              <a:ext cx="5576887" cy="928136"/>
              <a:chOff x="3791205" y="5346444"/>
              <a:chExt cx="5833187" cy="1152192"/>
            </a:xfrm>
          </p:grpSpPr>
          <p:sp>
            <p:nvSpPr>
              <p:cNvPr id="93" name="圆角矩形 92"/>
              <p:cNvSpPr/>
              <p:nvPr/>
            </p:nvSpPr>
            <p:spPr>
              <a:xfrm>
                <a:off x="4007768" y="5518711"/>
                <a:ext cx="5400600" cy="807659"/>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94" name="任意多边形 93"/>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95" name="圆角矩形 94"/>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87" name="组合 2"/>
            <p:cNvGrpSpPr/>
            <p:nvPr/>
          </p:nvGrpSpPr>
          <p:grpSpPr bwMode="auto">
            <a:xfrm flipH="1">
              <a:off x="4954695" y="2039153"/>
              <a:ext cx="1141305" cy="1125679"/>
              <a:chOff x="6124811" y="347435"/>
              <a:chExt cx="1141097" cy="1141097"/>
            </a:xfrm>
          </p:grpSpPr>
          <p:sp>
            <p:nvSpPr>
              <p:cNvPr id="88" name="椭圆 87"/>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89" name="组合 59"/>
              <p:cNvGrpSpPr/>
              <p:nvPr/>
            </p:nvGrpSpPr>
            <p:grpSpPr bwMode="auto">
              <a:xfrm>
                <a:off x="6124811" y="347435"/>
                <a:ext cx="1141097" cy="1141097"/>
                <a:chOff x="3733576" y="3930057"/>
                <a:chExt cx="1800000" cy="1800000"/>
              </a:xfrm>
            </p:grpSpPr>
            <p:sp>
              <p:nvSpPr>
                <p:cNvPr id="90" name="椭圆 89"/>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91" name="任意多边形 90"/>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92" name="椭圆 91"/>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96" name="组合 95"/>
          <p:cNvGrpSpPr/>
          <p:nvPr/>
        </p:nvGrpSpPr>
        <p:grpSpPr>
          <a:xfrm flipH="1">
            <a:off x="6208192" y="3000411"/>
            <a:ext cx="5695950" cy="1125679"/>
            <a:chOff x="400050" y="2039153"/>
            <a:chExt cx="5695950" cy="1125679"/>
          </a:xfrm>
        </p:grpSpPr>
        <p:grpSp>
          <p:nvGrpSpPr>
            <p:cNvPr id="97" name="组合 55"/>
            <p:cNvGrpSpPr/>
            <p:nvPr/>
          </p:nvGrpSpPr>
          <p:grpSpPr bwMode="auto">
            <a:xfrm flipH="1">
              <a:off x="400050" y="2137924"/>
              <a:ext cx="5576887" cy="928136"/>
              <a:chOff x="3791205" y="5346444"/>
              <a:chExt cx="5833187" cy="1152192"/>
            </a:xfrm>
          </p:grpSpPr>
          <p:sp>
            <p:nvSpPr>
              <p:cNvPr id="104" name="圆角矩形 103"/>
              <p:cNvSpPr/>
              <p:nvPr/>
            </p:nvSpPr>
            <p:spPr>
              <a:xfrm>
                <a:off x="4007768" y="5518711"/>
                <a:ext cx="5400600" cy="807659"/>
              </a:xfrm>
              <a:prstGeom prst="roundRect">
                <a:avLst>
                  <a:gd name="adj" fmla="val 50000"/>
                </a:avLst>
              </a:prstGeom>
              <a:solidFill>
                <a:srgbClr val="D1377D"/>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05" name="任意多边形 104"/>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06" name="圆角矩形 105"/>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98" name="组合 2"/>
            <p:cNvGrpSpPr/>
            <p:nvPr/>
          </p:nvGrpSpPr>
          <p:grpSpPr bwMode="auto">
            <a:xfrm flipH="1">
              <a:off x="4954695" y="2039153"/>
              <a:ext cx="1141305" cy="1125679"/>
              <a:chOff x="6124811" y="347435"/>
              <a:chExt cx="1141097" cy="1141097"/>
            </a:xfrm>
          </p:grpSpPr>
          <p:sp>
            <p:nvSpPr>
              <p:cNvPr id="99" name="椭圆 98"/>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100" name="组合 59"/>
              <p:cNvGrpSpPr/>
              <p:nvPr/>
            </p:nvGrpSpPr>
            <p:grpSpPr bwMode="auto">
              <a:xfrm>
                <a:off x="6124811" y="347435"/>
                <a:ext cx="1141097" cy="1141097"/>
                <a:chOff x="3733576" y="3930057"/>
                <a:chExt cx="1800000" cy="1800000"/>
              </a:xfrm>
            </p:grpSpPr>
            <p:sp>
              <p:nvSpPr>
                <p:cNvPr id="101" name="椭圆 10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02" name="任意多边形 101"/>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03" name="椭圆 102"/>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107" name="组合 106"/>
          <p:cNvGrpSpPr/>
          <p:nvPr/>
        </p:nvGrpSpPr>
        <p:grpSpPr>
          <a:xfrm flipH="1">
            <a:off x="6208192" y="4217371"/>
            <a:ext cx="5695950" cy="1125679"/>
            <a:chOff x="400050" y="2039153"/>
            <a:chExt cx="5695950" cy="1125679"/>
          </a:xfrm>
        </p:grpSpPr>
        <p:grpSp>
          <p:nvGrpSpPr>
            <p:cNvPr id="108" name="组合 55"/>
            <p:cNvGrpSpPr/>
            <p:nvPr/>
          </p:nvGrpSpPr>
          <p:grpSpPr bwMode="auto">
            <a:xfrm flipH="1">
              <a:off x="400050" y="2137924"/>
              <a:ext cx="5576887" cy="928136"/>
              <a:chOff x="3791205" y="5346444"/>
              <a:chExt cx="5833187" cy="1152192"/>
            </a:xfrm>
          </p:grpSpPr>
          <p:sp>
            <p:nvSpPr>
              <p:cNvPr id="115" name="圆角矩形 114"/>
              <p:cNvSpPr/>
              <p:nvPr/>
            </p:nvSpPr>
            <p:spPr>
              <a:xfrm>
                <a:off x="4007768" y="5518711"/>
                <a:ext cx="5400600" cy="807659"/>
              </a:xfrm>
              <a:prstGeom prst="roundRect">
                <a:avLst>
                  <a:gd name="adj" fmla="val 50000"/>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16" name="任意多边形 115"/>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17" name="圆角矩形 116"/>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109" name="组合 2"/>
            <p:cNvGrpSpPr/>
            <p:nvPr/>
          </p:nvGrpSpPr>
          <p:grpSpPr bwMode="auto">
            <a:xfrm flipH="1">
              <a:off x="4954695" y="2039153"/>
              <a:ext cx="1141305" cy="1125679"/>
              <a:chOff x="6124811" y="347435"/>
              <a:chExt cx="1141097" cy="1141097"/>
            </a:xfrm>
          </p:grpSpPr>
          <p:sp>
            <p:nvSpPr>
              <p:cNvPr id="110" name="椭圆 109"/>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111" name="组合 59"/>
              <p:cNvGrpSpPr/>
              <p:nvPr/>
            </p:nvGrpSpPr>
            <p:grpSpPr bwMode="auto">
              <a:xfrm>
                <a:off x="6124811" y="347435"/>
                <a:ext cx="1141097" cy="1141097"/>
                <a:chOff x="3733576" y="3930057"/>
                <a:chExt cx="1800000" cy="1800000"/>
              </a:xfrm>
            </p:grpSpPr>
            <p:sp>
              <p:nvSpPr>
                <p:cNvPr id="112" name="椭圆 111"/>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13" name="任意多边形 112"/>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14" name="椭圆 113"/>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118" name="组合 117"/>
          <p:cNvGrpSpPr/>
          <p:nvPr/>
        </p:nvGrpSpPr>
        <p:grpSpPr>
          <a:xfrm flipH="1">
            <a:off x="6208192" y="5517141"/>
            <a:ext cx="5695950" cy="1125679"/>
            <a:chOff x="400050" y="2039153"/>
            <a:chExt cx="5695950" cy="1125679"/>
          </a:xfrm>
        </p:grpSpPr>
        <p:grpSp>
          <p:nvGrpSpPr>
            <p:cNvPr id="119" name="组合 55"/>
            <p:cNvGrpSpPr/>
            <p:nvPr/>
          </p:nvGrpSpPr>
          <p:grpSpPr bwMode="auto">
            <a:xfrm flipH="1">
              <a:off x="400050" y="2137924"/>
              <a:ext cx="5576887" cy="928136"/>
              <a:chOff x="3791205" y="5346444"/>
              <a:chExt cx="5833187" cy="1152192"/>
            </a:xfrm>
          </p:grpSpPr>
          <p:sp>
            <p:nvSpPr>
              <p:cNvPr id="126" name="圆角矩形 125"/>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27" name="任意多边形 126"/>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28" name="圆角矩形 127"/>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120" name="组合 2"/>
            <p:cNvGrpSpPr/>
            <p:nvPr/>
          </p:nvGrpSpPr>
          <p:grpSpPr bwMode="auto">
            <a:xfrm flipH="1">
              <a:off x="4954695" y="2039153"/>
              <a:ext cx="1141305" cy="1125679"/>
              <a:chOff x="6124811" y="347435"/>
              <a:chExt cx="1141097" cy="1141097"/>
            </a:xfrm>
          </p:grpSpPr>
          <p:sp>
            <p:nvSpPr>
              <p:cNvPr id="121" name="椭圆 120"/>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122" name="组合 59"/>
              <p:cNvGrpSpPr/>
              <p:nvPr/>
            </p:nvGrpSpPr>
            <p:grpSpPr bwMode="auto">
              <a:xfrm>
                <a:off x="6124811" y="347435"/>
                <a:ext cx="1141097" cy="1141097"/>
                <a:chOff x="3733576" y="3930057"/>
                <a:chExt cx="1800000" cy="1800000"/>
              </a:xfrm>
            </p:grpSpPr>
            <p:sp>
              <p:nvSpPr>
                <p:cNvPr id="123" name="椭圆 122"/>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24" name="任意多边形 123"/>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25" name="椭圆 124"/>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sp>
        <p:nvSpPr>
          <p:cNvPr id="129" name="矩形 128"/>
          <p:cNvSpPr/>
          <p:nvPr/>
        </p:nvSpPr>
        <p:spPr>
          <a:xfrm>
            <a:off x="7407538" y="2080048"/>
            <a:ext cx="3416320"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通过演练发现预案中存在的问题</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130" name="矩形 129"/>
          <p:cNvSpPr/>
          <p:nvPr/>
        </p:nvSpPr>
        <p:spPr>
          <a:xfrm>
            <a:off x="7440248" y="3378584"/>
            <a:ext cx="3416320"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实际应急工作发现的启发性经验</a:t>
            </a:r>
            <a:endParaRPr lang="zh-CN" altLang="en-US" dirty="0">
              <a:solidFill>
                <a:srgbClr val="EAEAEA"/>
              </a:solidFill>
              <a:latin typeface="微软雅黑" panose="020B0503020204020204" pitchFamily="34" charset="-122"/>
              <a:ea typeface="微软雅黑" panose="020B0503020204020204" pitchFamily="34" charset="-122"/>
            </a:endParaRPr>
          </a:p>
        </p:txBody>
      </p:sp>
      <p:sp>
        <p:nvSpPr>
          <p:cNvPr id="131" name="矩形 130"/>
          <p:cNvSpPr/>
          <p:nvPr/>
        </p:nvSpPr>
        <p:spPr>
          <a:xfrm>
            <a:off x="7441655" y="4637821"/>
            <a:ext cx="3647152"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预案生效并执行超过修订规定年限</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132" name="矩形 131"/>
          <p:cNvSpPr/>
          <p:nvPr/>
        </p:nvSpPr>
        <p:spPr>
          <a:xfrm>
            <a:off x="7459035" y="5925757"/>
            <a:ext cx="1107996"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其他情况</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133" name="文本框 132"/>
          <p:cNvSpPr txBox="1"/>
          <p:nvPr/>
        </p:nvSpPr>
        <p:spPr>
          <a:xfrm>
            <a:off x="6547186" y="1988210"/>
            <a:ext cx="463315"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5</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4" name="文本框 133"/>
          <p:cNvSpPr txBox="1"/>
          <p:nvPr/>
        </p:nvSpPr>
        <p:spPr>
          <a:xfrm>
            <a:off x="6564090" y="3301640"/>
            <a:ext cx="463315"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6</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5" name="文本框 134"/>
          <p:cNvSpPr txBox="1"/>
          <p:nvPr/>
        </p:nvSpPr>
        <p:spPr>
          <a:xfrm>
            <a:off x="6547186" y="4520492"/>
            <a:ext cx="463315"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7</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6" name="文本框 135"/>
          <p:cNvSpPr txBox="1"/>
          <p:nvPr/>
        </p:nvSpPr>
        <p:spPr>
          <a:xfrm>
            <a:off x="6547186" y="5828563"/>
            <a:ext cx="463315"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8</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7" name="矩形 136"/>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57665" y="2384688"/>
            <a:ext cx="2749471"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应急预案的评审与发布</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757665" y="3082260"/>
            <a:ext cx="5630435" cy="2585323"/>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为确保应急预案的科学性、合理性以及与实际情况的符合性，应急预案编制单位或管理部门应依据我国有关应急的方针、政策、法律、法规、规章、标准和其他有关应急预案编制的指南性文件与评审检查表，组织开展应急预案评审工作，取得政府有关部门和应急机构的认可。</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6768" r="25686"/>
          <a:stretch>
            <a:fillRect/>
          </a:stretch>
        </p:blipFill>
        <p:spPr>
          <a:xfrm>
            <a:off x="7040562" y="1052243"/>
            <a:ext cx="5888037" cy="5805757"/>
          </a:xfrm>
          <a:prstGeom prst="rect">
            <a:avLst/>
          </a:prstGeom>
          <a:effectLst>
            <a:outerShdw blurRad="50800" dist="38100" dir="13500000" algn="br" rotWithShape="0">
              <a:prstClr val="black">
                <a:alpha val="40000"/>
              </a:prstClr>
            </a:outerShdw>
          </a:effectLst>
        </p:spPr>
      </p:pic>
      <p:sp>
        <p:nvSpPr>
          <p:cNvPr id="10" name="矩形 9"/>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858000" y="3403521"/>
            <a:ext cx="2232334" cy="920867"/>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022600" y="3403522"/>
            <a:ext cx="2232334" cy="9208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6"/>
          <p:cNvSpPr>
            <a:spLocks noEditPoints="1"/>
          </p:cNvSpPr>
          <p:nvPr/>
        </p:nvSpPr>
        <p:spPr bwMode="auto">
          <a:xfrm>
            <a:off x="4849504" y="2844800"/>
            <a:ext cx="2307012" cy="2038313"/>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547430" y="3679289"/>
            <a:ext cx="1210588" cy="400110"/>
          </a:xfrm>
          <a:prstGeom prst="rect">
            <a:avLst/>
          </a:prstGeom>
        </p:spPr>
        <p:txBody>
          <a:bodyPr wrap="none">
            <a:spAutoFit/>
          </a:bodyPr>
          <a:lstStyle/>
          <a:p>
            <a:pPr marL="342900" indent="-342900"/>
            <a:r>
              <a:rPr lang="zh-CN" altLang="en-US" sz="2000" dirty="0">
                <a:solidFill>
                  <a:schemeClr val="bg1"/>
                </a:solidFill>
                <a:latin typeface="微软雅黑" panose="020B0503020204020204" pitchFamily="34" charset="-122"/>
                <a:ea typeface="微软雅黑" panose="020B0503020204020204" pitchFamily="34" charset="-122"/>
              </a:rPr>
              <a:t>内部评审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518131" y="3663899"/>
            <a:ext cx="1210588" cy="400110"/>
          </a:xfrm>
          <a:prstGeom prst="rect">
            <a:avLst/>
          </a:prstGeom>
        </p:spPr>
        <p:txBody>
          <a:bodyPr wrap="none">
            <a:spAutoFit/>
          </a:bodyPr>
          <a:lstStyle/>
          <a:p>
            <a:pPr marL="342900" indent="-342900"/>
            <a:r>
              <a:rPr lang="zh-CN" altLang="en-US" sz="2000" dirty="0">
                <a:solidFill>
                  <a:schemeClr val="bg1"/>
                </a:solidFill>
                <a:latin typeface="微软雅黑" panose="020B0503020204020204" pitchFamily="34" charset="-122"/>
                <a:ea typeface="微软雅黑" panose="020B0503020204020204" pitchFamily="34" charset="-122"/>
              </a:rPr>
              <a:t>外部评审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9225690" y="2986792"/>
            <a:ext cx="1993900" cy="1705403"/>
          </a:xfrm>
          <a:prstGeom prst="rect">
            <a:avLst/>
          </a:prstGeom>
        </p:spPr>
        <p:txBody>
          <a:bodyPr wrap="square">
            <a:spAutoFit/>
          </a:bodyPr>
          <a:lstStyle/>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）同行评审</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smtClean="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）上级评审</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smtClean="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）社区评议</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smtClean="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）政府评审</a:t>
            </a:r>
            <a:endParaRPr lang="zh-CN" altLang="en-US" dirty="0">
              <a:latin typeface="微软雅黑" panose="020B0503020204020204" pitchFamily="34" charset="-122"/>
              <a:ea typeface="微软雅黑" panose="020B0503020204020204" pitchFamily="34" charset="-122"/>
            </a:endParaRPr>
          </a:p>
        </p:txBody>
      </p:sp>
      <p:sp>
        <p:nvSpPr>
          <p:cNvPr id="18" name="矩形 17"/>
          <p:cNvSpPr/>
          <p:nvPr/>
        </p:nvSpPr>
        <p:spPr>
          <a:xfrm>
            <a:off x="5351602" y="3649433"/>
            <a:ext cx="1415772" cy="461665"/>
          </a:xfrm>
          <a:prstGeom prst="rect">
            <a:avLst/>
          </a:prstGeom>
        </p:spPr>
        <p:txBody>
          <a:bodyPr wrap="none">
            <a:spAutoFit/>
          </a:bodyPr>
          <a:lstStyle/>
          <a:p>
            <a:pPr algn="ctr"/>
            <a:r>
              <a:rPr lang="en-US" altLang="zh-CN" sz="2400" b="1" dirty="0" err="1" smtClean="0">
                <a:solidFill>
                  <a:schemeClr val="tx1">
                    <a:lumMod val="85000"/>
                    <a:lumOff val="15000"/>
                  </a:schemeClr>
                </a:solidFill>
                <a:latin typeface="微软雅黑" panose="020B0503020204020204" pitchFamily="34" charset="-122"/>
                <a:ea typeface="微软雅黑" panose="020B0503020204020204" pitchFamily="34" charset="-122"/>
              </a:rPr>
              <a:t>评审形式</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7000" y="3779337"/>
            <a:ext cx="10768721" cy="250192"/>
          </a:xfrm>
          <a:prstGeom prst="rect">
            <a:avLst/>
          </a:prstGeom>
          <a:solidFill>
            <a:schemeClr val="bg1"/>
          </a:solidFill>
          <a:ln>
            <a:noFill/>
          </a:ln>
          <a:effectLst>
            <a:outerShdw blurRad="127000" dist="101600" dir="5400000" sx="103000" sy="103000" algn="tl" rotWithShape="0">
              <a:schemeClr val="bg1">
                <a:lumMod val="6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31948"/>
            <a:ext cx="5548314" cy="646331"/>
          </a:xfrm>
          <a:prstGeom prst="rect">
            <a:avLst/>
          </a:prstGeom>
        </p:spPr>
        <p:txBody>
          <a:bodyPr wrap="square">
            <a:spAutoFit/>
          </a:bodyPr>
          <a:lstStyle/>
          <a:p>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、对事故管理最新的认识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等腰三角形 7"/>
          <p:cNvSpPr/>
          <p:nvPr/>
        </p:nvSpPr>
        <p:spPr>
          <a:xfrm rot="5400000">
            <a:off x="10799832" y="3305120"/>
            <a:ext cx="1390407" cy="1198626"/>
          </a:xfrm>
          <a:prstGeom prst="triangle">
            <a:avLst/>
          </a:prstGeom>
          <a:gradFill>
            <a:gsLst>
              <a:gs pos="50000">
                <a:schemeClr val="bg1"/>
              </a:gs>
              <a:gs pos="50000">
                <a:srgbClr val="E8E8E8"/>
              </a:gs>
            </a:gsLst>
            <a:lin ang="0" scaled="0"/>
          </a:gra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781733" y="2438859"/>
            <a:ext cx="744877" cy="2931148"/>
            <a:chOff x="337233" y="2290110"/>
            <a:chExt cx="744877" cy="2931148"/>
          </a:xfrm>
        </p:grpSpPr>
        <p:sp>
          <p:nvSpPr>
            <p:cNvPr id="17" name="圆角矩形 16"/>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18" name="圆角矩形 17"/>
            <p:cNvSpPr/>
            <p:nvPr/>
          </p:nvSpPr>
          <p:spPr>
            <a:xfrm>
              <a:off x="438767" y="2379187"/>
              <a:ext cx="541807" cy="2756527"/>
            </a:xfrm>
            <a:prstGeom prst="roundRect">
              <a:avLst>
                <a:gd name="adj" fmla="val 9462"/>
              </a:avLst>
            </a:prstGeom>
            <a:solidFill>
              <a:srgbClr val="0070C0"/>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20" name="组合 19"/>
          <p:cNvGrpSpPr/>
          <p:nvPr/>
        </p:nvGrpSpPr>
        <p:grpSpPr>
          <a:xfrm>
            <a:off x="1772333" y="2438859"/>
            <a:ext cx="744877" cy="2931148"/>
            <a:chOff x="337233" y="2290110"/>
            <a:chExt cx="744877" cy="2931148"/>
          </a:xfrm>
        </p:grpSpPr>
        <p:sp>
          <p:nvSpPr>
            <p:cNvPr id="21" name="圆角矩形 20"/>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22" name="圆角矩形 21"/>
            <p:cNvSpPr/>
            <p:nvPr/>
          </p:nvSpPr>
          <p:spPr>
            <a:xfrm>
              <a:off x="438767" y="2379187"/>
              <a:ext cx="541807" cy="2756527"/>
            </a:xfrm>
            <a:prstGeom prst="roundRect">
              <a:avLst>
                <a:gd name="adj" fmla="val 9462"/>
              </a:avLst>
            </a:prstGeom>
            <a:solidFill>
              <a:srgbClr val="D1377D"/>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23" name="组合 22"/>
          <p:cNvGrpSpPr/>
          <p:nvPr/>
        </p:nvGrpSpPr>
        <p:grpSpPr>
          <a:xfrm>
            <a:off x="2762933" y="2447908"/>
            <a:ext cx="744877" cy="2931148"/>
            <a:chOff x="337233" y="2290110"/>
            <a:chExt cx="744877" cy="2931148"/>
          </a:xfrm>
        </p:grpSpPr>
        <p:sp>
          <p:nvSpPr>
            <p:cNvPr id="24" name="圆角矩形 23"/>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25" name="圆角矩形 24"/>
            <p:cNvSpPr/>
            <p:nvPr/>
          </p:nvSpPr>
          <p:spPr>
            <a:xfrm>
              <a:off x="438767" y="2379187"/>
              <a:ext cx="541807" cy="2756527"/>
            </a:xfrm>
            <a:prstGeom prst="roundRect">
              <a:avLst>
                <a:gd name="adj" fmla="val 9462"/>
              </a:avLst>
            </a:prstGeom>
            <a:solidFill>
              <a:schemeClr val="accent2">
                <a:lumMod val="60000"/>
                <a:lumOff val="40000"/>
              </a:schemeClr>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26" name="组合 25"/>
          <p:cNvGrpSpPr/>
          <p:nvPr/>
        </p:nvGrpSpPr>
        <p:grpSpPr>
          <a:xfrm>
            <a:off x="3777911" y="2438859"/>
            <a:ext cx="744877" cy="2931148"/>
            <a:chOff x="337233" y="2290110"/>
            <a:chExt cx="744877" cy="2931148"/>
          </a:xfrm>
        </p:grpSpPr>
        <p:sp>
          <p:nvSpPr>
            <p:cNvPr id="27" name="圆角矩形 26"/>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28" name="圆角矩形 27"/>
            <p:cNvSpPr/>
            <p:nvPr/>
          </p:nvSpPr>
          <p:spPr>
            <a:xfrm>
              <a:off x="438767" y="2379187"/>
              <a:ext cx="541807" cy="2756527"/>
            </a:xfrm>
            <a:prstGeom prst="roundRect">
              <a:avLst>
                <a:gd name="adj" fmla="val 9462"/>
              </a:avLst>
            </a:prstGeom>
            <a:solidFill>
              <a:srgbClr val="00B0F0"/>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29" name="组合 28"/>
          <p:cNvGrpSpPr/>
          <p:nvPr/>
        </p:nvGrpSpPr>
        <p:grpSpPr>
          <a:xfrm>
            <a:off x="4768511" y="2438859"/>
            <a:ext cx="744877" cy="2931148"/>
            <a:chOff x="337233" y="2290110"/>
            <a:chExt cx="744877" cy="2931148"/>
          </a:xfrm>
        </p:grpSpPr>
        <p:sp>
          <p:nvSpPr>
            <p:cNvPr id="30" name="圆角矩形 29"/>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31" name="圆角矩形 30"/>
            <p:cNvSpPr/>
            <p:nvPr/>
          </p:nvSpPr>
          <p:spPr>
            <a:xfrm>
              <a:off x="438767" y="2379187"/>
              <a:ext cx="541807" cy="2756527"/>
            </a:xfrm>
            <a:prstGeom prst="roundRect">
              <a:avLst>
                <a:gd name="adj" fmla="val 9462"/>
              </a:avLst>
            </a:prstGeom>
            <a:solidFill>
              <a:srgbClr val="0070C0"/>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32" name="组合 31"/>
          <p:cNvGrpSpPr/>
          <p:nvPr/>
        </p:nvGrpSpPr>
        <p:grpSpPr>
          <a:xfrm>
            <a:off x="5759111" y="2447908"/>
            <a:ext cx="744877" cy="2931148"/>
            <a:chOff x="337233" y="2290110"/>
            <a:chExt cx="744877" cy="2931148"/>
          </a:xfrm>
        </p:grpSpPr>
        <p:sp>
          <p:nvSpPr>
            <p:cNvPr id="33" name="圆角矩形 32"/>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34" name="圆角矩形 33"/>
            <p:cNvSpPr/>
            <p:nvPr/>
          </p:nvSpPr>
          <p:spPr>
            <a:xfrm>
              <a:off x="438767" y="2379187"/>
              <a:ext cx="541807" cy="2756527"/>
            </a:xfrm>
            <a:prstGeom prst="roundRect">
              <a:avLst>
                <a:gd name="adj" fmla="val 9462"/>
              </a:avLst>
            </a:prstGeom>
            <a:solidFill>
              <a:srgbClr val="D1377D"/>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35" name="组合 34"/>
          <p:cNvGrpSpPr/>
          <p:nvPr/>
        </p:nvGrpSpPr>
        <p:grpSpPr>
          <a:xfrm>
            <a:off x="6749711" y="2447908"/>
            <a:ext cx="744877" cy="2931148"/>
            <a:chOff x="337233" y="2290110"/>
            <a:chExt cx="744877" cy="2931148"/>
          </a:xfrm>
        </p:grpSpPr>
        <p:sp>
          <p:nvSpPr>
            <p:cNvPr id="36" name="圆角矩形 35"/>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37" name="圆角矩形 36"/>
            <p:cNvSpPr/>
            <p:nvPr/>
          </p:nvSpPr>
          <p:spPr>
            <a:xfrm>
              <a:off x="438767" y="2379187"/>
              <a:ext cx="541807" cy="2756527"/>
            </a:xfrm>
            <a:prstGeom prst="roundRect">
              <a:avLst>
                <a:gd name="adj" fmla="val 9462"/>
              </a:avLst>
            </a:prstGeom>
            <a:solidFill>
              <a:schemeClr val="accent2">
                <a:lumMod val="60000"/>
                <a:lumOff val="40000"/>
              </a:schemeClr>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38" name="组合 37"/>
          <p:cNvGrpSpPr/>
          <p:nvPr/>
        </p:nvGrpSpPr>
        <p:grpSpPr>
          <a:xfrm>
            <a:off x="7740311" y="2447908"/>
            <a:ext cx="744877" cy="2931148"/>
            <a:chOff x="337233" y="2290110"/>
            <a:chExt cx="744877" cy="2931148"/>
          </a:xfrm>
        </p:grpSpPr>
        <p:sp>
          <p:nvSpPr>
            <p:cNvPr id="39" name="圆角矩形 38"/>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40" name="圆角矩形 39"/>
            <p:cNvSpPr/>
            <p:nvPr/>
          </p:nvSpPr>
          <p:spPr>
            <a:xfrm>
              <a:off x="438767" y="2379187"/>
              <a:ext cx="541807" cy="2756527"/>
            </a:xfrm>
            <a:prstGeom prst="roundRect">
              <a:avLst>
                <a:gd name="adj" fmla="val 9462"/>
              </a:avLst>
            </a:prstGeom>
            <a:solidFill>
              <a:srgbClr val="00B0F0"/>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41" name="组合 40"/>
          <p:cNvGrpSpPr/>
          <p:nvPr/>
        </p:nvGrpSpPr>
        <p:grpSpPr>
          <a:xfrm>
            <a:off x="8730911" y="2456957"/>
            <a:ext cx="744877" cy="2931148"/>
            <a:chOff x="337233" y="2290110"/>
            <a:chExt cx="744877" cy="2931148"/>
          </a:xfrm>
        </p:grpSpPr>
        <p:sp>
          <p:nvSpPr>
            <p:cNvPr id="42" name="圆角矩形 41"/>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43" name="圆角矩形 42"/>
            <p:cNvSpPr/>
            <p:nvPr/>
          </p:nvSpPr>
          <p:spPr>
            <a:xfrm>
              <a:off x="438767" y="2379187"/>
              <a:ext cx="541807" cy="2756527"/>
            </a:xfrm>
            <a:prstGeom prst="roundRect">
              <a:avLst>
                <a:gd name="adj" fmla="val 9462"/>
              </a:avLst>
            </a:prstGeom>
            <a:solidFill>
              <a:srgbClr val="0070C0"/>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44" name="组合 43"/>
          <p:cNvGrpSpPr/>
          <p:nvPr/>
        </p:nvGrpSpPr>
        <p:grpSpPr>
          <a:xfrm>
            <a:off x="9748647" y="2438859"/>
            <a:ext cx="744877" cy="2931148"/>
            <a:chOff x="337233" y="2290110"/>
            <a:chExt cx="744877" cy="2931148"/>
          </a:xfrm>
        </p:grpSpPr>
        <p:sp>
          <p:nvSpPr>
            <p:cNvPr id="45" name="圆角矩形 44"/>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46" name="圆角矩形 45"/>
            <p:cNvSpPr/>
            <p:nvPr/>
          </p:nvSpPr>
          <p:spPr>
            <a:xfrm>
              <a:off x="438767" y="2379187"/>
              <a:ext cx="541807" cy="2756527"/>
            </a:xfrm>
            <a:prstGeom prst="roundRect">
              <a:avLst>
                <a:gd name="adj" fmla="val 9462"/>
              </a:avLst>
            </a:prstGeom>
            <a:solidFill>
              <a:srgbClr val="D1377D"/>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sp>
        <p:nvSpPr>
          <p:cNvPr id="48" name="文本框 47"/>
          <p:cNvSpPr txBox="1"/>
          <p:nvPr/>
        </p:nvSpPr>
        <p:spPr>
          <a:xfrm>
            <a:off x="933650" y="3209229"/>
            <a:ext cx="451253" cy="132343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危</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险</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辨</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911193" y="3209229"/>
            <a:ext cx="451253" cy="132343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风险评价</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2902661" y="3209228"/>
            <a:ext cx="451253" cy="132343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危险研究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3937308" y="3209228"/>
            <a:ext cx="451253" cy="132343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预防控制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4915321" y="3209227"/>
            <a:ext cx="451253" cy="132343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预警预测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5915586" y="3209227"/>
            <a:ext cx="451253" cy="132343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灾害保险</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896521" y="3209227"/>
            <a:ext cx="451253" cy="132343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内外报告</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7887121" y="3209226"/>
            <a:ext cx="451253" cy="132343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应急救援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8877721" y="3209226"/>
            <a:ext cx="451253" cy="132343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调查处理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9912467" y="3209225"/>
            <a:ext cx="451253" cy="1323439"/>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统计分析</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a:spLocks noGrp="1" noChangeArrowheads="1"/>
          </p:cNvSpPr>
          <p:nvPr>
            <p:ph type="title" idx="4294967295"/>
          </p:nvPr>
        </p:nvSpPr>
        <p:spPr>
          <a:xfrm>
            <a:off x="4858653" y="1373685"/>
            <a:ext cx="2492990" cy="369332"/>
          </a:xfrm>
        </p:spPr>
        <p:txBody>
          <a:bodyPr wrap="none">
            <a:spAutoFit/>
          </a:bodyPr>
          <a:lstStyle/>
          <a:p>
            <a:pPr algn="ct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应急</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mn-cs"/>
              </a:rPr>
              <a:t>预案评审的要求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grpSp>
        <p:nvGrpSpPr>
          <p:cNvPr id="8" name="Group 13"/>
          <p:cNvGrpSpPr/>
          <p:nvPr/>
        </p:nvGrpSpPr>
        <p:grpSpPr>
          <a:xfrm>
            <a:off x="4629580" y="2797176"/>
            <a:ext cx="2951136" cy="2949712"/>
            <a:chOff x="6928520" y="1952219"/>
            <a:chExt cx="4392381" cy="4390261"/>
          </a:xfrm>
          <a:effectLst>
            <a:outerShdw blurRad="50800" dist="38100" dir="2700000" sx="101000" sy="101000" algn="tl" rotWithShape="0">
              <a:prstClr val="black">
                <a:alpha val="40000"/>
              </a:prstClr>
            </a:outerShdw>
          </a:effectLst>
        </p:grpSpPr>
        <p:sp>
          <p:nvSpPr>
            <p:cNvPr id="9" name="Freeform 43"/>
            <p:cNvSpPr/>
            <p:nvPr/>
          </p:nvSpPr>
          <p:spPr bwMode="auto">
            <a:xfrm>
              <a:off x="8870081" y="4146289"/>
              <a:ext cx="1029135" cy="2196191"/>
            </a:xfrm>
            <a:custGeom>
              <a:avLst/>
              <a:gdLst>
                <a:gd name="T0" fmla="*/ 0 w 296"/>
                <a:gd name="T1" fmla="*/ 167 h 632"/>
                <a:gd name="T2" fmla="*/ 71 w 296"/>
                <a:gd name="T3" fmla="*/ 284 h 632"/>
                <a:gd name="T4" fmla="*/ 71 w 296"/>
                <a:gd name="T5" fmla="*/ 632 h 632"/>
                <a:gd name="T6" fmla="*/ 296 w 296"/>
                <a:gd name="T7" fmla="*/ 384 h 632"/>
                <a:gd name="T8" fmla="*/ 71 w 296"/>
                <a:gd name="T9" fmla="*/ 0 h 632"/>
                <a:gd name="T10" fmla="*/ 71 w 296"/>
                <a:gd name="T11" fmla="*/ 142 h 632"/>
                <a:gd name="T12" fmla="*/ 0 w 296"/>
                <a:gd name="T13" fmla="*/ 167 h 632"/>
              </a:gdLst>
              <a:ahLst/>
              <a:cxnLst>
                <a:cxn ang="0">
                  <a:pos x="T0" y="T1"/>
                </a:cxn>
                <a:cxn ang="0">
                  <a:pos x="T2" y="T3"/>
                </a:cxn>
                <a:cxn ang="0">
                  <a:pos x="T4" y="T5"/>
                </a:cxn>
                <a:cxn ang="0">
                  <a:pos x="T6" y="T7"/>
                </a:cxn>
                <a:cxn ang="0">
                  <a:pos x="T8" y="T9"/>
                </a:cxn>
                <a:cxn ang="0">
                  <a:pos x="T10" y="T11"/>
                </a:cxn>
                <a:cxn ang="0">
                  <a:pos x="T12" y="T13"/>
                </a:cxn>
              </a:cxnLst>
              <a:rect l="0" t="0" r="r" b="b"/>
              <a:pathLst>
                <a:path w="296" h="632">
                  <a:moveTo>
                    <a:pt x="0" y="167"/>
                  </a:moveTo>
                  <a:cubicBezTo>
                    <a:pt x="0" y="170"/>
                    <a:pt x="49" y="249"/>
                    <a:pt x="71" y="284"/>
                  </a:cubicBezTo>
                  <a:cubicBezTo>
                    <a:pt x="71" y="632"/>
                    <a:pt x="71" y="632"/>
                    <a:pt x="71" y="632"/>
                  </a:cubicBezTo>
                  <a:cubicBezTo>
                    <a:pt x="195" y="632"/>
                    <a:pt x="296" y="521"/>
                    <a:pt x="296" y="384"/>
                  </a:cubicBezTo>
                  <a:cubicBezTo>
                    <a:pt x="296" y="248"/>
                    <a:pt x="195" y="0"/>
                    <a:pt x="71" y="0"/>
                  </a:cubicBezTo>
                  <a:cubicBezTo>
                    <a:pt x="71" y="142"/>
                    <a:pt x="71" y="142"/>
                    <a:pt x="71" y="142"/>
                  </a:cubicBezTo>
                  <a:cubicBezTo>
                    <a:pt x="43" y="151"/>
                    <a:pt x="0" y="164"/>
                    <a:pt x="0" y="167"/>
                  </a:cubicBezTo>
                  <a:close/>
                </a:path>
              </a:pathLst>
            </a:custGeom>
            <a:solidFill>
              <a:schemeClr val="accent5"/>
            </a:solidFill>
            <a:ln>
              <a:noFill/>
            </a:ln>
          </p:spPr>
          <p:txBody>
            <a:bodyPr vert="horz" wrap="square" lIns="121920" tIns="60960" rIns="121920" bIns="60960" numCol="1" anchor="t" anchorCtr="0" compatLnSpc="1"/>
            <a:lstStyle/>
            <a:p>
              <a:endParaRPr lang="en-ID" sz="1100"/>
            </a:p>
          </p:txBody>
        </p:sp>
        <p:grpSp>
          <p:nvGrpSpPr>
            <p:cNvPr id="10" name="Group 15"/>
            <p:cNvGrpSpPr/>
            <p:nvPr/>
          </p:nvGrpSpPr>
          <p:grpSpPr>
            <a:xfrm>
              <a:off x="8821276" y="3840732"/>
              <a:ext cx="2162241" cy="2164363"/>
              <a:chOff x="6615956" y="2880549"/>
              <a:chExt cx="1621681" cy="1623272"/>
            </a:xfrm>
          </p:grpSpPr>
          <p:sp>
            <p:nvSpPr>
              <p:cNvPr id="33" name="Freeform 44"/>
              <p:cNvSpPr/>
              <p:nvPr/>
            </p:nvSpPr>
            <p:spPr bwMode="auto">
              <a:xfrm>
                <a:off x="6615956" y="2880549"/>
                <a:ext cx="1621681" cy="1623272"/>
              </a:xfrm>
              <a:custGeom>
                <a:avLst/>
                <a:gdLst>
                  <a:gd name="T0" fmla="*/ 200 w 623"/>
                  <a:gd name="T1" fmla="*/ 519 h 623"/>
                  <a:gd name="T2" fmla="*/ 88 w 623"/>
                  <a:gd name="T3" fmla="*/ 88 h 623"/>
                  <a:gd name="T4" fmla="*/ 519 w 623"/>
                  <a:gd name="T5" fmla="*/ 201 h 623"/>
                  <a:gd name="T6" fmla="*/ 535 w 623"/>
                  <a:gd name="T7" fmla="*/ 535 h 623"/>
                  <a:gd name="T8" fmla="*/ 200 w 623"/>
                  <a:gd name="T9" fmla="*/ 519 h 623"/>
                </a:gdLst>
                <a:ahLst/>
                <a:cxnLst>
                  <a:cxn ang="0">
                    <a:pos x="T0" y="T1"/>
                  </a:cxn>
                  <a:cxn ang="0">
                    <a:pos x="T2" y="T3"/>
                  </a:cxn>
                  <a:cxn ang="0">
                    <a:pos x="T4" y="T5"/>
                  </a:cxn>
                  <a:cxn ang="0">
                    <a:pos x="T6" y="T7"/>
                  </a:cxn>
                  <a:cxn ang="0">
                    <a:pos x="T8" y="T9"/>
                  </a:cxn>
                </a:cxnLst>
                <a:rect l="0" t="0" r="r" b="b"/>
                <a:pathLst>
                  <a:path w="623" h="623">
                    <a:moveTo>
                      <a:pt x="200" y="519"/>
                    </a:moveTo>
                    <a:cubicBezTo>
                      <a:pt x="104" y="422"/>
                      <a:pt x="0" y="176"/>
                      <a:pt x="88" y="88"/>
                    </a:cubicBezTo>
                    <a:cubicBezTo>
                      <a:pt x="176" y="0"/>
                      <a:pt x="422" y="104"/>
                      <a:pt x="519" y="201"/>
                    </a:cubicBezTo>
                    <a:cubicBezTo>
                      <a:pt x="615" y="298"/>
                      <a:pt x="623" y="447"/>
                      <a:pt x="535" y="535"/>
                    </a:cubicBezTo>
                    <a:cubicBezTo>
                      <a:pt x="447" y="623"/>
                      <a:pt x="297" y="616"/>
                      <a:pt x="200" y="519"/>
                    </a:cubicBezTo>
                    <a:close/>
                  </a:path>
                </a:pathLst>
              </a:custGeom>
              <a:solidFill>
                <a:srgbClr val="D1377D">
                  <a:alpha val="95000"/>
                </a:srgbClr>
              </a:solidFill>
              <a:ln>
                <a:noFill/>
              </a:ln>
            </p:spPr>
            <p:txBody>
              <a:bodyPr vert="horz" wrap="square" lIns="121920" tIns="60960" rIns="121920" bIns="60960" numCol="1" anchor="t" anchorCtr="0" compatLnSpc="1"/>
              <a:lstStyle/>
              <a:p>
                <a:endParaRPr lang="en-ID" sz="1100"/>
              </a:p>
            </p:txBody>
          </p:sp>
          <p:sp>
            <p:nvSpPr>
              <p:cNvPr id="34" name="TextBox 39"/>
              <p:cNvSpPr txBox="1"/>
              <p:nvPr/>
            </p:nvSpPr>
            <p:spPr>
              <a:xfrm>
                <a:off x="7158638" y="3622820"/>
                <a:ext cx="429814"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4</a:t>
                </a:r>
                <a:endParaRPr lang="en-ID" dirty="0"/>
              </a:p>
            </p:txBody>
          </p:sp>
        </p:grpSp>
        <p:grpSp>
          <p:nvGrpSpPr>
            <p:cNvPr id="11" name="Group 16"/>
            <p:cNvGrpSpPr/>
            <p:nvPr/>
          </p:nvGrpSpPr>
          <p:grpSpPr>
            <a:xfrm>
              <a:off x="9126832" y="3365424"/>
              <a:ext cx="2194069" cy="1563858"/>
              <a:chOff x="6845124" y="2524065"/>
              <a:chExt cx="1645552" cy="1172893"/>
            </a:xfrm>
          </p:grpSpPr>
          <p:sp>
            <p:nvSpPr>
              <p:cNvPr id="31" name="Oval 45"/>
              <p:cNvSpPr>
                <a:spLocks noChangeArrowheads="1"/>
              </p:cNvSpPr>
              <p:nvPr/>
            </p:nvSpPr>
            <p:spPr bwMode="auto">
              <a:xfrm>
                <a:off x="6845124" y="2524065"/>
                <a:ext cx="1645552" cy="1172893"/>
              </a:xfrm>
              <a:prstGeom prst="ellipse">
                <a:avLst/>
              </a:prstGeom>
              <a:solidFill>
                <a:srgbClr val="00B0F0">
                  <a:alpha val="95000"/>
                </a:srgbClr>
              </a:solidFill>
              <a:ln>
                <a:noFill/>
              </a:ln>
            </p:spPr>
            <p:txBody>
              <a:bodyPr vert="horz" wrap="square" lIns="121920" tIns="60960" rIns="121920" bIns="60960" numCol="1" anchor="t" anchorCtr="0" compatLnSpc="1"/>
              <a:lstStyle/>
              <a:p>
                <a:endParaRPr lang="en-ID" sz="1100"/>
              </a:p>
            </p:txBody>
          </p:sp>
          <p:sp>
            <p:nvSpPr>
              <p:cNvPr id="32" name="TextBox 37"/>
              <p:cNvSpPr txBox="1"/>
              <p:nvPr/>
            </p:nvSpPr>
            <p:spPr>
              <a:xfrm>
                <a:off x="7645744" y="3097339"/>
                <a:ext cx="429814"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3</a:t>
                </a:r>
                <a:endParaRPr lang="en-ID" dirty="0"/>
              </a:p>
            </p:txBody>
          </p:sp>
        </p:grpSp>
        <p:grpSp>
          <p:nvGrpSpPr>
            <p:cNvPr id="12" name="Group 17"/>
            <p:cNvGrpSpPr/>
            <p:nvPr/>
          </p:nvGrpSpPr>
          <p:grpSpPr>
            <a:xfrm>
              <a:off x="8821276" y="2289604"/>
              <a:ext cx="2162241" cy="2162240"/>
              <a:chOff x="6615956" y="1717203"/>
              <a:chExt cx="1621681" cy="1621680"/>
            </a:xfrm>
          </p:grpSpPr>
          <p:sp>
            <p:nvSpPr>
              <p:cNvPr id="29" name="Freeform 46"/>
              <p:cNvSpPr/>
              <p:nvPr/>
            </p:nvSpPr>
            <p:spPr bwMode="auto">
              <a:xfrm>
                <a:off x="6615956" y="1717203"/>
                <a:ext cx="1621681" cy="1621680"/>
              </a:xfrm>
              <a:custGeom>
                <a:avLst/>
                <a:gdLst>
                  <a:gd name="T0" fmla="*/ 519 w 623"/>
                  <a:gd name="T1" fmla="*/ 422 h 623"/>
                  <a:gd name="T2" fmla="*/ 88 w 623"/>
                  <a:gd name="T3" fmla="*/ 535 h 623"/>
                  <a:gd name="T4" fmla="*/ 200 w 623"/>
                  <a:gd name="T5" fmla="*/ 104 h 623"/>
                  <a:gd name="T6" fmla="*/ 535 w 623"/>
                  <a:gd name="T7" fmla="*/ 88 h 623"/>
                  <a:gd name="T8" fmla="*/ 519 w 623"/>
                  <a:gd name="T9" fmla="*/ 422 h 623"/>
                </a:gdLst>
                <a:ahLst/>
                <a:cxnLst>
                  <a:cxn ang="0">
                    <a:pos x="T0" y="T1"/>
                  </a:cxn>
                  <a:cxn ang="0">
                    <a:pos x="T2" y="T3"/>
                  </a:cxn>
                  <a:cxn ang="0">
                    <a:pos x="T4" y="T5"/>
                  </a:cxn>
                  <a:cxn ang="0">
                    <a:pos x="T6" y="T7"/>
                  </a:cxn>
                  <a:cxn ang="0">
                    <a:pos x="T8" y="T9"/>
                  </a:cxn>
                </a:cxnLst>
                <a:rect l="0" t="0" r="r" b="b"/>
                <a:pathLst>
                  <a:path w="623" h="623">
                    <a:moveTo>
                      <a:pt x="519" y="422"/>
                    </a:moveTo>
                    <a:cubicBezTo>
                      <a:pt x="422" y="519"/>
                      <a:pt x="176" y="623"/>
                      <a:pt x="88" y="535"/>
                    </a:cubicBezTo>
                    <a:cubicBezTo>
                      <a:pt x="0" y="447"/>
                      <a:pt x="104" y="201"/>
                      <a:pt x="200" y="104"/>
                    </a:cubicBezTo>
                    <a:cubicBezTo>
                      <a:pt x="297" y="7"/>
                      <a:pt x="447" y="0"/>
                      <a:pt x="535" y="88"/>
                    </a:cubicBezTo>
                    <a:cubicBezTo>
                      <a:pt x="623" y="176"/>
                      <a:pt x="615" y="326"/>
                      <a:pt x="519" y="422"/>
                    </a:cubicBezTo>
                    <a:close/>
                  </a:path>
                </a:pathLst>
              </a:custGeom>
              <a:solidFill>
                <a:schemeClr val="accent2">
                  <a:alpha val="95000"/>
                </a:schemeClr>
              </a:solidFill>
              <a:ln>
                <a:noFill/>
              </a:ln>
            </p:spPr>
            <p:txBody>
              <a:bodyPr vert="horz" wrap="square" lIns="121920" tIns="60960" rIns="121920" bIns="60960" numCol="1" anchor="t" anchorCtr="0" compatLnSpc="1"/>
              <a:lstStyle/>
              <a:p>
                <a:endParaRPr lang="en-ID" sz="1100"/>
              </a:p>
            </p:txBody>
          </p:sp>
          <p:sp>
            <p:nvSpPr>
              <p:cNvPr id="30" name="TextBox 35"/>
              <p:cNvSpPr txBox="1"/>
              <p:nvPr/>
            </p:nvSpPr>
            <p:spPr>
              <a:xfrm>
                <a:off x="7451339" y="2296490"/>
                <a:ext cx="429814"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2</a:t>
                </a:r>
                <a:endParaRPr lang="en-ID" dirty="0"/>
              </a:p>
            </p:txBody>
          </p:sp>
        </p:grpSp>
        <p:grpSp>
          <p:nvGrpSpPr>
            <p:cNvPr id="13" name="Group 18"/>
            <p:cNvGrpSpPr/>
            <p:nvPr/>
          </p:nvGrpSpPr>
          <p:grpSpPr>
            <a:xfrm>
              <a:off x="8343843" y="1952219"/>
              <a:ext cx="1563859" cy="2194069"/>
              <a:chOff x="6257882" y="1464164"/>
              <a:chExt cx="1172894" cy="1645552"/>
            </a:xfrm>
          </p:grpSpPr>
          <p:sp>
            <p:nvSpPr>
              <p:cNvPr id="27" name="Oval 47"/>
              <p:cNvSpPr>
                <a:spLocks noChangeArrowheads="1"/>
              </p:cNvSpPr>
              <p:nvPr/>
            </p:nvSpPr>
            <p:spPr bwMode="auto">
              <a:xfrm>
                <a:off x="6257882" y="1464164"/>
                <a:ext cx="1172894" cy="1645552"/>
              </a:xfrm>
              <a:prstGeom prst="ellipse">
                <a:avLst/>
              </a:prstGeom>
              <a:solidFill>
                <a:srgbClr val="0070C0"/>
              </a:solidFill>
              <a:ln>
                <a:noFill/>
              </a:ln>
            </p:spPr>
            <p:txBody>
              <a:bodyPr vert="horz" wrap="square" lIns="121920" tIns="60960" rIns="121920" bIns="60960" numCol="1" anchor="t" anchorCtr="0" compatLnSpc="1"/>
              <a:lstStyle/>
              <a:p>
                <a:endParaRPr lang="en-ID" sz="1100"/>
              </a:p>
            </p:txBody>
          </p:sp>
          <p:sp>
            <p:nvSpPr>
              <p:cNvPr id="28" name="TextBox 33"/>
              <p:cNvSpPr txBox="1"/>
              <p:nvPr/>
            </p:nvSpPr>
            <p:spPr>
              <a:xfrm>
                <a:off x="6807242" y="1882792"/>
                <a:ext cx="429813" cy="584058"/>
              </a:xfrm>
              <a:prstGeom prst="rect">
                <a:avLst/>
              </a:prstGeom>
              <a:noFill/>
            </p:spPr>
            <p:txBody>
              <a:bodyPr wrap="none" rtlCol="0">
                <a:spAutoFit/>
              </a:bodyPr>
              <a:lstStyle>
                <a:defPPr>
                  <a:defRPr lang="zh-CN"/>
                </a:defPPr>
                <a:lvl1pPr algn="ctr">
                  <a:defRPr sz="2800" b="1">
                    <a:solidFill>
                      <a:schemeClr val="bg1"/>
                    </a:solidFill>
                  </a:defRPr>
                </a:lvl1pPr>
              </a:lstStyle>
              <a:p>
                <a:r>
                  <a:rPr lang="en-ID" dirty="0">
                    <a:latin typeface="Arial" panose="020B0604020202020204" pitchFamily="34" charset="0"/>
                    <a:cs typeface="Arial" panose="020B0604020202020204" pitchFamily="34" charset="0"/>
                  </a:rPr>
                  <a:t>1</a:t>
                </a:r>
                <a:endParaRPr lang="en-ID" dirty="0">
                  <a:latin typeface="Arial" panose="020B0604020202020204" pitchFamily="34" charset="0"/>
                  <a:cs typeface="Arial" panose="020B0604020202020204" pitchFamily="34" charset="0"/>
                </a:endParaRPr>
              </a:p>
            </p:txBody>
          </p:sp>
        </p:grpSp>
        <p:grpSp>
          <p:nvGrpSpPr>
            <p:cNvPr id="14" name="Group 19"/>
            <p:cNvGrpSpPr/>
            <p:nvPr/>
          </p:nvGrpSpPr>
          <p:grpSpPr>
            <a:xfrm>
              <a:off x="7268028" y="2289604"/>
              <a:ext cx="2164361" cy="2162240"/>
              <a:chOff x="5451020" y="1717203"/>
              <a:chExt cx="1623271" cy="1621680"/>
            </a:xfrm>
          </p:grpSpPr>
          <p:sp>
            <p:nvSpPr>
              <p:cNvPr id="25" name="Freeform 48"/>
              <p:cNvSpPr/>
              <p:nvPr/>
            </p:nvSpPr>
            <p:spPr bwMode="auto">
              <a:xfrm>
                <a:off x="5451020" y="1717203"/>
                <a:ext cx="1623271" cy="1621680"/>
              </a:xfrm>
              <a:custGeom>
                <a:avLst/>
                <a:gdLst>
                  <a:gd name="T0" fmla="*/ 422 w 623"/>
                  <a:gd name="T1" fmla="*/ 104 h 623"/>
                  <a:gd name="T2" fmla="*/ 535 w 623"/>
                  <a:gd name="T3" fmla="*/ 535 h 623"/>
                  <a:gd name="T4" fmla="*/ 104 w 623"/>
                  <a:gd name="T5" fmla="*/ 422 h 623"/>
                  <a:gd name="T6" fmla="*/ 88 w 623"/>
                  <a:gd name="T7" fmla="*/ 88 h 623"/>
                  <a:gd name="T8" fmla="*/ 422 w 623"/>
                  <a:gd name="T9" fmla="*/ 104 h 623"/>
                </a:gdLst>
                <a:ahLst/>
                <a:cxnLst>
                  <a:cxn ang="0">
                    <a:pos x="T0" y="T1"/>
                  </a:cxn>
                  <a:cxn ang="0">
                    <a:pos x="T2" y="T3"/>
                  </a:cxn>
                  <a:cxn ang="0">
                    <a:pos x="T4" y="T5"/>
                  </a:cxn>
                  <a:cxn ang="0">
                    <a:pos x="T6" y="T7"/>
                  </a:cxn>
                  <a:cxn ang="0">
                    <a:pos x="T8" y="T9"/>
                  </a:cxn>
                </a:cxnLst>
                <a:rect l="0" t="0" r="r" b="b"/>
                <a:pathLst>
                  <a:path w="623" h="623">
                    <a:moveTo>
                      <a:pt x="422" y="104"/>
                    </a:moveTo>
                    <a:cubicBezTo>
                      <a:pt x="519" y="201"/>
                      <a:pt x="623" y="447"/>
                      <a:pt x="535" y="535"/>
                    </a:cubicBezTo>
                    <a:cubicBezTo>
                      <a:pt x="447" y="623"/>
                      <a:pt x="200" y="519"/>
                      <a:pt x="104" y="422"/>
                    </a:cubicBezTo>
                    <a:cubicBezTo>
                      <a:pt x="7" y="326"/>
                      <a:pt x="0" y="176"/>
                      <a:pt x="88" y="88"/>
                    </a:cubicBezTo>
                    <a:cubicBezTo>
                      <a:pt x="175" y="0"/>
                      <a:pt x="325" y="7"/>
                      <a:pt x="422" y="104"/>
                    </a:cubicBezTo>
                    <a:close/>
                  </a:path>
                </a:pathLst>
              </a:custGeom>
              <a:solidFill>
                <a:schemeClr val="accent4">
                  <a:alpha val="95000"/>
                </a:schemeClr>
              </a:solidFill>
              <a:ln>
                <a:noFill/>
              </a:ln>
            </p:spPr>
            <p:txBody>
              <a:bodyPr vert="horz" wrap="square" lIns="121920" tIns="60960" rIns="121920" bIns="60960" numCol="1" anchor="t" anchorCtr="0" compatLnSpc="1"/>
              <a:lstStyle/>
              <a:p>
                <a:endParaRPr lang="en-ID" sz="1100"/>
              </a:p>
            </p:txBody>
          </p:sp>
          <p:sp>
            <p:nvSpPr>
              <p:cNvPr id="26" name="TextBox 31"/>
              <p:cNvSpPr txBox="1"/>
              <p:nvPr/>
            </p:nvSpPr>
            <p:spPr>
              <a:xfrm>
                <a:off x="6028421" y="1942696"/>
                <a:ext cx="429814"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8</a:t>
                </a:r>
                <a:endParaRPr lang="en-ID" dirty="0"/>
              </a:p>
            </p:txBody>
          </p:sp>
        </p:grpSp>
        <p:grpSp>
          <p:nvGrpSpPr>
            <p:cNvPr id="15" name="Group 20"/>
            <p:cNvGrpSpPr/>
            <p:nvPr/>
          </p:nvGrpSpPr>
          <p:grpSpPr>
            <a:xfrm>
              <a:off x="6928520" y="3365421"/>
              <a:ext cx="2198313" cy="1563857"/>
              <a:chOff x="5196389" y="2524065"/>
              <a:chExt cx="1648735" cy="1172893"/>
            </a:xfrm>
          </p:grpSpPr>
          <p:sp>
            <p:nvSpPr>
              <p:cNvPr id="23" name="Oval 49"/>
              <p:cNvSpPr>
                <a:spLocks noChangeArrowheads="1"/>
              </p:cNvSpPr>
              <p:nvPr/>
            </p:nvSpPr>
            <p:spPr bwMode="auto">
              <a:xfrm>
                <a:off x="5196389" y="2524065"/>
                <a:ext cx="1648735" cy="1172893"/>
              </a:xfrm>
              <a:prstGeom prst="ellipse">
                <a:avLst/>
              </a:prstGeom>
              <a:solidFill>
                <a:schemeClr val="accent3">
                  <a:alpha val="95000"/>
                </a:schemeClr>
              </a:solidFill>
              <a:ln>
                <a:noFill/>
              </a:ln>
            </p:spPr>
            <p:txBody>
              <a:bodyPr vert="horz" wrap="square" lIns="121920" tIns="60960" rIns="121920" bIns="60960" numCol="1" anchor="t" anchorCtr="0" compatLnSpc="1"/>
              <a:lstStyle/>
              <a:p>
                <a:endParaRPr lang="en-ID" sz="1100"/>
              </a:p>
            </p:txBody>
          </p:sp>
          <p:sp>
            <p:nvSpPr>
              <p:cNvPr id="24" name="TextBox 29"/>
              <p:cNvSpPr txBox="1"/>
              <p:nvPr/>
            </p:nvSpPr>
            <p:spPr>
              <a:xfrm>
                <a:off x="5746422" y="2624990"/>
                <a:ext cx="429814" cy="584059"/>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7</a:t>
                </a:r>
                <a:endParaRPr lang="en-ID" dirty="0"/>
              </a:p>
            </p:txBody>
          </p:sp>
        </p:grpSp>
        <p:grpSp>
          <p:nvGrpSpPr>
            <p:cNvPr id="16" name="Group 21"/>
            <p:cNvGrpSpPr/>
            <p:nvPr/>
          </p:nvGrpSpPr>
          <p:grpSpPr>
            <a:xfrm>
              <a:off x="7268027" y="3893779"/>
              <a:ext cx="1782416" cy="2085851"/>
              <a:chOff x="5451020" y="2920334"/>
              <a:chExt cx="1336812" cy="1564388"/>
            </a:xfrm>
          </p:grpSpPr>
          <p:sp>
            <p:nvSpPr>
              <p:cNvPr id="21" name="Freeform 50"/>
              <p:cNvSpPr/>
              <p:nvPr/>
            </p:nvSpPr>
            <p:spPr bwMode="auto">
              <a:xfrm>
                <a:off x="5451020" y="2920334"/>
                <a:ext cx="1336812" cy="1564388"/>
              </a:xfrm>
              <a:custGeom>
                <a:avLst/>
                <a:gdLst>
                  <a:gd name="T0" fmla="*/ 88 w 513"/>
                  <a:gd name="T1" fmla="*/ 520 h 601"/>
                  <a:gd name="T2" fmla="*/ 396 w 513"/>
                  <a:gd name="T3" fmla="*/ 527 h 601"/>
                  <a:gd name="T4" fmla="*/ 501 w 513"/>
                  <a:gd name="T5" fmla="*/ 51 h 601"/>
                  <a:gd name="T6" fmla="*/ 513 w 513"/>
                  <a:gd name="T7" fmla="*/ 57 h 601"/>
                  <a:gd name="T8" fmla="*/ 104 w 513"/>
                  <a:gd name="T9" fmla="*/ 186 h 601"/>
                  <a:gd name="T10" fmla="*/ 88 w 513"/>
                  <a:gd name="T11" fmla="*/ 520 h 601"/>
                </a:gdLst>
                <a:ahLst/>
                <a:cxnLst>
                  <a:cxn ang="0">
                    <a:pos x="T0" y="T1"/>
                  </a:cxn>
                  <a:cxn ang="0">
                    <a:pos x="T2" y="T3"/>
                  </a:cxn>
                  <a:cxn ang="0">
                    <a:pos x="T4" y="T5"/>
                  </a:cxn>
                  <a:cxn ang="0">
                    <a:pos x="T6" y="T7"/>
                  </a:cxn>
                  <a:cxn ang="0">
                    <a:pos x="T8" y="T9"/>
                  </a:cxn>
                  <a:cxn ang="0">
                    <a:pos x="T10" y="T11"/>
                  </a:cxn>
                </a:cxnLst>
                <a:rect l="0" t="0" r="r" b="b"/>
                <a:pathLst>
                  <a:path w="513" h="601">
                    <a:moveTo>
                      <a:pt x="88" y="520"/>
                    </a:moveTo>
                    <a:cubicBezTo>
                      <a:pt x="168" y="601"/>
                      <a:pt x="300" y="601"/>
                      <a:pt x="396" y="527"/>
                    </a:cubicBezTo>
                    <a:cubicBezTo>
                      <a:pt x="501" y="51"/>
                      <a:pt x="501" y="51"/>
                      <a:pt x="501" y="51"/>
                    </a:cubicBezTo>
                    <a:cubicBezTo>
                      <a:pt x="513" y="57"/>
                      <a:pt x="513" y="57"/>
                      <a:pt x="513" y="57"/>
                    </a:cubicBezTo>
                    <a:cubicBezTo>
                      <a:pt x="411" y="0"/>
                      <a:pt x="193" y="96"/>
                      <a:pt x="104" y="186"/>
                    </a:cubicBezTo>
                    <a:cubicBezTo>
                      <a:pt x="7" y="283"/>
                      <a:pt x="0" y="432"/>
                      <a:pt x="88" y="520"/>
                    </a:cubicBezTo>
                    <a:close/>
                  </a:path>
                </a:pathLst>
              </a:custGeom>
              <a:solidFill>
                <a:schemeClr val="accent6">
                  <a:alpha val="95000"/>
                </a:schemeClr>
              </a:solidFill>
              <a:ln>
                <a:noFill/>
              </a:ln>
            </p:spPr>
            <p:txBody>
              <a:bodyPr vert="horz" wrap="square" lIns="121920" tIns="60960" rIns="121920" bIns="60960" numCol="1" anchor="t" anchorCtr="0" compatLnSpc="1"/>
              <a:lstStyle/>
              <a:p>
                <a:endParaRPr lang="en-ID" sz="1100"/>
              </a:p>
            </p:txBody>
          </p:sp>
          <p:sp>
            <p:nvSpPr>
              <p:cNvPr id="22" name="TextBox 27"/>
              <p:cNvSpPr txBox="1"/>
              <p:nvPr/>
            </p:nvSpPr>
            <p:spPr>
              <a:xfrm>
                <a:off x="5843922" y="3381255"/>
                <a:ext cx="429814"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6</a:t>
                </a:r>
                <a:endParaRPr lang="en-ID" dirty="0"/>
              </a:p>
            </p:txBody>
          </p:sp>
        </p:grpSp>
        <p:grpSp>
          <p:nvGrpSpPr>
            <p:cNvPr id="17" name="Group 22"/>
            <p:cNvGrpSpPr/>
            <p:nvPr/>
          </p:nvGrpSpPr>
          <p:grpSpPr>
            <a:xfrm>
              <a:off x="8343844" y="4146289"/>
              <a:ext cx="794483" cy="2196191"/>
              <a:chOff x="6257882" y="3109716"/>
              <a:chExt cx="595862" cy="1647143"/>
            </a:xfrm>
          </p:grpSpPr>
          <p:sp>
            <p:nvSpPr>
              <p:cNvPr id="19" name="Freeform 51"/>
              <p:cNvSpPr/>
              <p:nvPr/>
            </p:nvSpPr>
            <p:spPr bwMode="auto">
              <a:xfrm>
                <a:off x="6257882" y="3109716"/>
                <a:ext cx="587243" cy="1647143"/>
              </a:xfrm>
              <a:custGeom>
                <a:avLst/>
                <a:gdLst>
                  <a:gd name="T0" fmla="*/ 225 w 225"/>
                  <a:gd name="T1" fmla="*/ 632 h 632"/>
                  <a:gd name="T2" fmla="*/ 225 w 225"/>
                  <a:gd name="T3" fmla="*/ 284 h 632"/>
                  <a:gd name="T4" fmla="*/ 154 w 225"/>
                  <a:gd name="T5" fmla="*/ 167 h 632"/>
                  <a:gd name="T6" fmla="*/ 225 w 225"/>
                  <a:gd name="T7" fmla="*/ 142 h 632"/>
                  <a:gd name="T8" fmla="*/ 225 w 225"/>
                  <a:gd name="T9" fmla="*/ 0 h 632"/>
                  <a:gd name="T10" fmla="*/ 0 w 225"/>
                  <a:gd name="T11" fmla="*/ 384 h 632"/>
                  <a:gd name="T12" fmla="*/ 225 w 225"/>
                  <a:gd name="T13" fmla="*/ 632 h 632"/>
                </a:gdLst>
                <a:ahLst/>
                <a:cxnLst>
                  <a:cxn ang="0">
                    <a:pos x="T0" y="T1"/>
                  </a:cxn>
                  <a:cxn ang="0">
                    <a:pos x="T2" y="T3"/>
                  </a:cxn>
                  <a:cxn ang="0">
                    <a:pos x="T4" y="T5"/>
                  </a:cxn>
                  <a:cxn ang="0">
                    <a:pos x="T6" y="T7"/>
                  </a:cxn>
                  <a:cxn ang="0">
                    <a:pos x="T8" y="T9"/>
                  </a:cxn>
                  <a:cxn ang="0">
                    <a:pos x="T10" y="T11"/>
                  </a:cxn>
                  <a:cxn ang="0">
                    <a:pos x="T12" y="T13"/>
                  </a:cxn>
                </a:cxnLst>
                <a:rect l="0" t="0" r="r" b="b"/>
                <a:pathLst>
                  <a:path w="225" h="632">
                    <a:moveTo>
                      <a:pt x="225" y="632"/>
                    </a:moveTo>
                    <a:cubicBezTo>
                      <a:pt x="225" y="284"/>
                      <a:pt x="225" y="284"/>
                      <a:pt x="225" y="284"/>
                    </a:cubicBezTo>
                    <a:cubicBezTo>
                      <a:pt x="203" y="249"/>
                      <a:pt x="154" y="170"/>
                      <a:pt x="154" y="167"/>
                    </a:cubicBezTo>
                    <a:cubicBezTo>
                      <a:pt x="154" y="164"/>
                      <a:pt x="197" y="151"/>
                      <a:pt x="225" y="142"/>
                    </a:cubicBezTo>
                    <a:cubicBezTo>
                      <a:pt x="225" y="0"/>
                      <a:pt x="225" y="0"/>
                      <a:pt x="225" y="0"/>
                    </a:cubicBezTo>
                    <a:cubicBezTo>
                      <a:pt x="100" y="0"/>
                      <a:pt x="0" y="248"/>
                      <a:pt x="0" y="384"/>
                    </a:cubicBezTo>
                    <a:cubicBezTo>
                      <a:pt x="0" y="521"/>
                      <a:pt x="100" y="632"/>
                      <a:pt x="225" y="632"/>
                    </a:cubicBezTo>
                    <a:close/>
                  </a:path>
                </a:pathLst>
              </a:custGeom>
              <a:solidFill>
                <a:schemeClr val="accent5">
                  <a:alpha val="95000"/>
                </a:schemeClr>
              </a:solidFill>
              <a:ln>
                <a:noFill/>
              </a:ln>
            </p:spPr>
            <p:txBody>
              <a:bodyPr vert="horz" wrap="square" lIns="121920" tIns="60960" rIns="121920" bIns="60960" numCol="1" anchor="t" anchorCtr="0" compatLnSpc="1"/>
              <a:lstStyle/>
              <a:p>
                <a:endParaRPr lang="en-ID" sz="1100"/>
              </a:p>
            </p:txBody>
          </p:sp>
          <p:sp>
            <p:nvSpPr>
              <p:cNvPr id="20" name="TextBox 25"/>
              <p:cNvSpPr txBox="1"/>
              <p:nvPr/>
            </p:nvSpPr>
            <p:spPr>
              <a:xfrm>
                <a:off x="6423931" y="3853717"/>
                <a:ext cx="429813"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5</a:t>
                </a:r>
                <a:endParaRPr lang="en-ID" dirty="0"/>
              </a:p>
            </p:txBody>
          </p:sp>
        </p:grpSp>
        <p:sp>
          <p:nvSpPr>
            <p:cNvPr id="18" name="Oval 52"/>
            <p:cNvSpPr>
              <a:spLocks noChangeArrowheads="1"/>
            </p:cNvSpPr>
            <p:nvPr/>
          </p:nvSpPr>
          <p:spPr bwMode="auto">
            <a:xfrm>
              <a:off x="8403257" y="3429079"/>
              <a:ext cx="1440788" cy="1436541"/>
            </a:xfrm>
            <a:prstGeom prst="ellipse">
              <a:avLst/>
            </a:prstGeom>
            <a:solidFill>
              <a:srgbClr val="FFFFFF"/>
            </a:solidFill>
            <a:ln w="79375">
              <a:solidFill>
                <a:schemeClr val="accent6"/>
              </a:solidFill>
            </a:ln>
          </p:spPr>
          <p:txBody>
            <a:bodyPr vert="horz" wrap="square" lIns="121920" tIns="60960" rIns="121920" bIns="60960" numCol="1" anchor="t" anchorCtr="0" compatLnSpc="1"/>
            <a:lstStyle/>
            <a:p>
              <a:endParaRPr lang="en-ID" sz="1100"/>
            </a:p>
          </p:txBody>
        </p:sp>
      </p:grpSp>
      <p:sp>
        <p:nvSpPr>
          <p:cNvPr id="36" name="矩形 35"/>
          <p:cNvSpPr/>
          <p:nvPr/>
        </p:nvSpPr>
        <p:spPr>
          <a:xfrm>
            <a:off x="5728926" y="2368720"/>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合法性</a:t>
            </a:r>
            <a:endParaRPr lang="zh-CN" altLang="zh-CN" dirty="0">
              <a:latin typeface="微软雅黑" panose="020B0503020204020204" pitchFamily="34" charset="-122"/>
              <a:ea typeface="微软雅黑" panose="020B0503020204020204" pitchFamily="34" charset="-122"/>
            </a:endParaRPr>
          </a:p>
        </p:txBody>
      </p:sp>
      <p:sp>
        <p:nvSpPr>
          <p:cNvPr id="37" name="矩形 36"/>
          <p:cNvSpPr/>
          <p:nvPr/>
        </p:nvSpPr>
        <p:spPr>
          <a:xfrm>
            <a:off x="7432929" y="3254462"/>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完整性</a:t>
            </a:r>
            <a:endParaRPr lang="zh-CN" altLang="zh-CN" dirty="0">
              <a:latin typeface="微软雅黑" panose="020B0503020204020204" pitchFamily="34" charset="-122"/>
              <a:ea typeface="微软雅黑" panose="020B0503020204020204" pitchFamily="34" charset="-122"/>
            </a:endParaRPr>
          </a:p>
        </p:txBody>
      </p:sp>
      <p:sp>
        <p:nvSpPr>
          <p:cNvPr id="38" name="矩形 37"/>
          <p:cNvSpPr/>
          <p:nvPr/>
        </p:nvSpPr>
        <p:spPr>
          <a:xfrm>
            <a:off x="7632039" y="4291949"/>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针对性</a:t>
            </a:r>
            <a:endParaRPr lang="zh-CN" altLang="zh-CN" dirty="0">
              <a:latin typeface="微软雅黑" panose="020B0503020204020204" pitchFamily="34" charset="-122"/>
              <a:ea typeface="微软雅黑" panose="020B0503020204020204" pitchFamily="34" charset="-122"/>
            </a:endParaRPr>
          </a:p>
        </p:txBody>
      </p:sp>
      <p:sp>
        <p:nvSpPr>
          <p:cNvPr id="39" name="矩形 38"/>
          <p:cNvSpPr/>
          <p:nvPr/>
        </p:nvSpPr>
        <p:spPr>
          <a:xfrm>
            <a:off x="7269021" y="5276375"/>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实用性</a:t>
            </a:r>
            <a:endParaRPr lang="zh-CN" altLang="zh-CN" dirty="0">
              <a:latin typeface="微软雅黑" panose="020B0503020204020204" pitchFamily="34" charset="-122"/>
              <a:ea typeface="微软雅黑" panose="020B0503020204020204" pitchFamily="34" charset="-122"/>
            </a:endParaRPr>
          </a:p>
        </p:txBody>
      </p:sp>
      <p:sp>
        <p:nvSpPr>
          <p:cNvPr id="40" name="矩形 39"/>
          <p:cNvSpPr/>
          <p:nvPr/>
        </p:nvSpPr>
        <p:spPr>
          <a:xfrm>
            <a:off x="5666566" y="5872789"/>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科学性</a:t>
            </a:r>
            <a:endParaRPr lang="zh-CN" altLang="zh-CN" dirty="0">
              <a:latin typeface="微软雅黑" panose="020B0503020204020204" pitchFamily="34" charset="-122"/>
              <a:ea typeface="微软雅黑" panose="020B0503020204020204" pitchFamily="34" charset="-122"/>
            </a:endParaRPr>
          </a:p>
        </p:txBody>
      </p:sp>
      <p:sp>
        <p:nvSpPr>
          <p:cNvPr id="41" name="矩形 40"/>
          <p:cNvSpPr/>
          <p:nvPr/>
        </p:nvSpPr>
        <p:spPr>
          <a:xfrm>
            <a:off x="4082281" y="5260683"/>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操作性</a:t>
            </a:r>
            <a:endParaRPr lang="zh-CN" altLang="zh-CN" dirty="0">
              <a:latin typeface="微软雅黑" panose="020B0503020204020204" pitchFamily="34" charset="-122"/>
              <a:ea typeface="微软雅黑" panose="020B0503020204020204" pitchFamily="34" charset="-122"/>
            </a:endParaRPr>
          </a:p>
        </p:txBody>
      </p:sp>
      <p:sp>
        <p:nvSpPr>
          <p:cNvPr id="42" name="矩形 41"/>
          <p:cNvSpPr/>
          <p:nvPr/>
        </p:nvSpPr>
        <p:spPr>
          <a:xfrm>
            <a:off x="3638363" y="4128236"/>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衔接性</a:t>
            </a:r>
            <a:endParaRPr lang="zh-CN" altLang="zh-CN" dirty="0">
              <a:latin typeface="微软雅黑" panose="020B0503020204020204" pitchFamily="34" charset="-122"/>
              <a:ea typeface="微软雅黑" panose="020B0503020204020204" pitchFamily="34" charset="-122"/>
            </a:endParaRPr>
          </a:p>
        </p:txBody>
      </p:sp>
      <p:sp>
        <p:nvSpPr>
          <p:cNvPr id="43" name="矩形 42"/>
          <p:cNvSpPr/>
          <p:nvPr/>
        </p:nvSpPr>
        <p:spPr>
          <a:xfrm>
            <a:off x="3980524" y="2964383"/>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可读性</a:t>
            </a:r>
            <a:endParaRPr lang="zh-CN" altLang="zh-CN" dirty="0">
              <a:latin typeface="微软雅黑" panose="020B0503020204020204" pitchFamily="34" charset="-122"/>
              <a:ea typeface="微软雅黑" panose="020B0503020204020204" pitchFamily="34" charset="-122"/>
            </a:endParaRPr>
          </a:p>
        </p:txBody>
      </p:sp>
      <p:sp>
        <p:nvSpPr>
          <p:cNvPr id="44" name="矩形 43"/>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01273" y="3126992"/>
            <a:ext cx="1980030" cy="369332"/>
          </a:xfrm>
          <a:prstGeom prst="rect">
            <a:avLst/>
          </a:prstGeom>
        </p:spPr>
        <p:txBody>
          <a:bodyPr vert="horz" wrap="none" lIns="91440" tIns="45720" rIns="91440" bIns="45720" rtlCol="0" anchor="ctr">
            <a:spAutoFit/>
          </a:bodyPr>
          <a:lstStyle/>
          <a:p>
            <a:pPr algn="ctr">
              <a:lnSpc>
                <a:spcPct val="90000"/>
              </a:lnSpc>
              <a:spcBef>
                <a:spcPct val="0"/>
              </a:spcBef>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应急预案的发布</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8" name="矩形 7"/>
          <p:cNvSpPr/>
          <p:nvPr/>
        </p:nvSpPr>
        <p:spPr>
          <a:xfrm>
            <a:off x="5501273" y="3891264"/>
            <a:ext cx="5700127"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应急预案经评审通过后，应由最高行政负责人签署发布，并报送有关部门和应急机构备案。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066541" y="2067154"/>
            <a:ext cx="3374599" cy="3914545"/>
            <a:chOff x="4298179" y="1526584"/>
            <a:chExt cx="3595642" cy="4170954"/>
          </a:xfrm>
          <a:effectLst/>
        </p:grpSpPr>
        <p:sp>
          <p:nvSpPr>
            <p:cNvPr id="29" name="六边形 11"/>
            <p:cNvSpPr/>
            <p:nvPr/>
          </p:nvSpPr>
          <p:spPr>
            <a:xfrm rot="5400000">
              <a:off x="5646544" y="3450262"/>
              <a:ext cx="898911" cy="3595642"/>
            </a:xfrm>
            <a:custGeom>
              <a:avLst/>
              <a:gdLst>
                <a:gd name="connsiteX0" fmla="*/ 0 w 4170946"/>
                <a:gd name="connsiteY0" fmla="*/ 1797822 h 3595644"/>
                <a:gd name="connsiteX1" fmla="*/ 898911 w 4170946"/>
                <a:gd name="connsiteY1" fmla="*/ 1 h 3595644"/>
                <a:gd name="connsiteX2" fmla="*/ 3272035 w 4170946"/>
                <a:gd name="connsiteY2" fmla="*/ 1 h 3595644"/>
                <a:gd name="connsiteX3" fmla="*/ 4170946 w 4170946"/>
                <a:gd name="connsiteY3" fmla="*/ 1797822 h 3595644"/>
                <a:gd name="connsiteX4" fmla="*/ 3272035 w 4170946"/>
                <a:gd name="connsiteY4" fmla="*/ 3595643 h 3595644"/>
                <a:gd name="connsiteX5" fmla="*/ 898911 w 4170946"/>
                <a:gd name="connsiteY5" fmla="*/ 3595643 h 3595644"/>
                <a:gd name="connsiteX6" fmla="*/ 0 w 4170946"/>
                <a:gd name="connsiteY6" fmla="*/ 1797822 h 3595644"/>
                <a:gd name="connsiteX0-1" fmla="*/ 0 w 3272035"/>
                <a:gd name="connsiteY0-2" fmla="*/ 3595642 h 3595642"/>
                <a:gd name="connsiteX1-3" fmla="*/ 0 w 3272035"/>
                <a:gd name="connsiteY1-4" fmla="*/ 0 h 3595642"/>
                <a:gd name="connsiteX2-5" fmla="*/ 2373124 w 3272035"/>
                <a:gd name="connsiteY2-6" fmla="*/ 0 h 3595642"/>
                <a:gd name="connsiteX3-7" fmla="*/ 3272035 w 3272035"/>
                <a:gd name="connsiteY3-8" fmla="*/ 1797821 h 3595642"/>
                <a:gd name="connsiteX4-9" fmla="*/ 2373124 w 3272035"/>
                <a:gd name="connsiteY4-10" fmla="*/ 3595642 h 3595642"/>
                <a:gd name="connsiteX5-11" fmla="*/ 0 w 3272035"/>
                <a:gd name="connsiteY5-12" fmla="*/ 3595642 h 3595642"/>
                <a:gd name="connsiteX0-13" fmla="*/ 2373124 w 3272035"/>
                <a:gd name="connsiteY0-14" fmla="*/ 3595642 h 3595642"/>
                <a:gd name="connsiteX1-15" fmla="*/ 0 w 3272035"/>
                <a:gd name="connsiteY1-16" fmla="*/ 0 h 3595642"/>
                <a:gd name="connsiteX2-17" fmla="*/ 2373124 w 3272035"/>
                <a:gd name="connsiteY2-18" fmla="*/ 0 h 3595642"/>
                <a:gd name="connsiteX3-19" fmla="*/ 3272035 w 3272035"/>
                <a:gd name="connsiteY3-20" fmla="*/ 1797821 h 3595642"/>
                <a:gd name="connsiteX4-21" fmla="*/ 2373124 w 3272035"/>
                <a:gd name="connsiteY4-22" fmla="*/ 3595642 h 3595642"/>
                <a:gd name="connsiteX0-23" fmla="*/ 0 w 898911"/>
                <a:gd name="connsiteY0-24" fmla="*/ 3595642 h 3595642"/>
                <a:gd name="connsiteX1-25" fmla="*/ 0 w 898911"/>
                <a:gd name="connsiteY1-26" fmla="*/ 0 h 3595642"/>
                <a:gd name="connsiteX2-27" fmla="*/ 898911 w 898911"/>
                <a:gd name="connsiteY2-28" fmla="*/ 1797821 h 3595642"/>
                <a:gd name="connsiteX3-29" fmla="*/ 0 w 898911"/>
                <a:gd name="connsiteY3-30" fmla="*/ 3595642 h 3595642"/>
              </a:gdLst>
              <a:ahLst/>
              <a:cxnLst>
                <a:cxn ang="0">
                  <a:pos x="connsiteX0-1" y="connsiteY0-2"/>
                </a:cxn>
                <a:cxn ang="0">
                  <a:pos x="connsiteX1-3" y="connsiteY1-4"/>
                </a:cxn>
                <a:cxn ang="0">
                  <a:pos x="connsiteX2-5" y="connsiteY2-6"/>
                </a:cxn>
                <a:cxn ang="0">
                  <a:pos x="connsiteX3-7" y="connsiteY3-8"/>
                </a:cxn>
              </a:cxnLst>
              <a:rect l="l" t="t" r="r" b="b"/>
              <a:pathLst>
                <a:path w="898911" h="3595642">
                  <a:moveTo>
                    <a:pt x="0" y="3595642"/>
                  </a:moveTo>
                  <a:lnTo>
                    <a:pt x="0" y="0"/>
                  </a:lnTo>
                  <a:lnTo>
                    <a:pt x="898911" y="1797821"/>
                  </a:lnTo>
                  <a:lnTo>
                    <a:pt x="0" y="3595642"/>
                  </a:lnTo>
                  <a:close/>
                </a:path>
              </a:pathLst>
            </a:custGeom>
            <a:gradFill>
              <a:gsLst>
                <a:gs pos="50000">
                  <a:srgbClr val="A26000"/>
                </a:gs>
                <a:gs pos="50000">
                  <a:srgbClr val="E287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六边形 12"/>
            <p:cNvSpPr/>
            <p:nvPr/>
          </p:nvSpPr>
          <p:spPr>
            <a:xfrm rot="5400000">
              <a:off x="3573931" y="2263695"/>
              <a:ext cx="3272035" cy="1797821"/>
            </a:xfrm>
            <a:custGeom>
              <a:avLst/>
              <a:gdLst>
                <a:gd name="connsiteX0" fmla="*/ 0 w 4170946"/>
                <a:gd name="connsiteY0" fmla="*/ 1797822 h 3595644"/>
                <a:gd name="connsiteX1" fmla="*/ 898911 w 4170946"/>
                <a:gd name="connsiteY1" fmla="*/ 1 h 3595644"/>
                <a:gd name="connsiteX2" fmla="*/ 3272035 w 4170946"/>
                <a:gd name="connsiteY2" fmla="*/ 1 h 3595644"/>
                <a:gd name="connsiteX3" fmla="*/ 4170946 w 4170946"/>
                <a:gd name="connsiteY3" fmla="*/ 1797822 h 3595644"/>
                <a:gd name="connsiteX4" fmla="*/ 3272035 w 4170946"/>
                <a:gd name="connsiteY4" fmla="*/ 3595643 h 3595644"/>
                <a:gd name="connsiteX5" fmla="*/ 898911 w 4170946"/>
                <a:gd name="connsiteY5" fmla="*/ 3595643 h 3595644"/>
                <a:gd name="connsiteX6" fmla="*/ 0 w 4170946"/>
                <a:gd name="connsiteY6" fmla="*/ 1797822 h 3595644"/>
                <a:gd name="connsiteX0-1" fmla="*/ 0 w 4170946"/>
                <a:gd name="connsiteY0-2" fmla="*/ 1797821 h 3595642"/>
                <a:gd name="connsiteX1-3" fmla="*/ 3272035 w 4170946"/>
                <a:gd name="connsiteY1-4" fmla="*/ 0 h 3595642"/>
                <a:gd name="connsiteX2-5" fmla="*/ 4170946 w 4170946"/>
                <a:gd name="connsiteY2-6" fmla="*/ 1797821 h 3595642"/>
                <a:gd name="connsiteX3-7" fmla="*/ 3272035 w 4170946"/>
                <a:gd name="connsiteY3-8" fmla="*/ 3595642 h 3595642"/>
                <a:gd name="connsiteX4-9" fmla="*/ 898911 w 4170946"/>
                <a:gd name="connsiteY4-10" fmla="*/ 3595642 h 3595642"/>
                <a:gd name="connsiteX5-11" fmla="*/ 0 w 4170946"/>
                <a:gd name="connsiteY5-12" fmla="*/ 1797821 h 3595642"/>
                <a:gd name="connsiteX0-13" fmla="*/ 0 w 4170946"/>
                <a:gd name="connsiteY0-14" fmla="*/ 0 h 1797821"/>
                <a:gd name="connsiteX1-15" fmla="*/ 4170946 w 4170946"/>
                <a:gd name="connsiteY1-16" fmla="*/ 0 h 1797821"/>
                <a:gd name="connsiteX2-17" fmla="*/ 3272035 w 4170946"/>
                <a:gd name="connsiteY2-18" fmla="*/ 1797821 h 1797821"/>
                <a:gd name="connsiteX3-19" fmla="*/ 898911 w 4170946"/>
                <a:gd name="connsiteY3-20" fmla="*/ 1797821 h 1797821"/>
                <a:gd name="connsiteX4-21" fmla="*/ 0 w 4170946"/>
                <a:gd name="connsiteY4-22" fmla="*/ 0 h 1797821"/>
                <a:gd name="connsiteX0-23" fmla="*/ 0 w 3272035"/>
                <a:gd name="connsiteY0-24" fmla="*/ 0 h 1797821"/>
                <a:gd name="connsiteX1-25" fmla="*/ 3272035 w 3272035"/>
                <a:gd name="connsiteY1-26" fmla="*/ 1797821 h 1797821"/>
                <a:gd name="connsiteX2-27" fmla="*/ 898911 w 3272035"/>
                <a:gd name="connsiteY2-28" fmla="*/ 1797821 h 1797821"/>
                <a:gd name="connsiteX3-29" fmla="*/ 0 w 3272035"/>
                <a:gd name="connsiteY3-30" fmla="*/ 0 h 1797821"/>
              </a:gdLst>
              <a:ahLst/>
              <a:cxnLst>
                <a:cxn ang="0">
                  <a:pos x="connsiteX0-1" y="connsiteY0-2"/>
                </a:cxn>
                <a:cxn ang="0">
                  <a:pos x="connsiteX1-3" y="connsiteY1-4"/>
                </a:cxn>
                <a:cxn ang="0">
                  <a:pos x="connsiteX2-5" y="connsiteY2-6"/>
                </a:cxn>
                <a:cxn ang="0">
                  <a:pos x="connsiteX3-7" y="connsiteY3-8"/>
                </a:cxn>
              </a:cxnLst>
              <a:rect l="l" t="t" r="r" b="b"/>
              <a:pathLst>
                <a:path w="3272035" h="1797821">
                  <a:moveTo>
                    <a:pt x="0" y="0"/>
                  </a:moveTo>
                  <a:lnTo>
                    <a:pt x="3272035" y="1797821"/>
                  </a:lnTo>
                  <a:lnTo>
                    <a:pt x="898911" y="1797821"/>
                  </a:lnTo>
                  <a:lnTo>
                    <a:pt x="0" y="0"/>
                  </a:lnTo>
                  <a:close/>
                </a:path>
              </a:pathLst>
            </a:custGeom>
            <a:gradFill>
              <a:gsLst>
                <a:gs pos="50000">
                  <a:srgbClr val="FFBD5B"/>
                </a:gs>
                <a:gs pos="50000">
                  <a:srgbClr val="FFCC8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六边形 13"/>
            <p:cNvSpPr/>
            <p:nvPr/>
          </p:nvSpPr>
          <p:spPr>
            <a:xfrm rot="5400000">
              <a:off x="5346828" y="2263691"/>
              <a:ext cx="3272035" cy="1797821"/>
            </a:xfrm>
            <a:custGeom>
              <a:avLst/>
              <a:gdLst>
                <a:gd name="connsiteX0" fmla="*/ 0 w 4170946"/>
                <a:gd name="connsiteY0" fmla="*/ 1797822 h 3595644"/>
                <a:gd name="connsiteX1" fmla="*/ 898911 w 4170946"/>
                <a:gd name="connsiteY1" fmla="*/ 1 h 3595644"/>
                <a:gd name="connsiteX2" fmla="*/ 3272035 w 4170946"/>
                <a:gd name="connsiteY2" fmla="*/ 1 h 3595644"/>
                <a:gd name="connsiteX3" fmla="*/ 4170946 w 4170946"/>
                <a:gd name="connsiteY3" fmla="*/ 1797822 h 3595644"/>
                <a:gd name="connsiteX4" fmla="*/ 3272035 w 4170946"/>
                <a:gd name="connsiteY4" fmla="*/ 3595643 h 3595644"/>
                <a:gd name="connsiteX5" fmla="*/ 898911 w 4170946"/>
                <a:gd name="connsiteY5" fmla="*/ 3595643 h 3595644"/>
                <a:gd name="connsiteX6" fmla="*/ 0 w 4170946"/>
                <a:gd name="connsiteY6" fmla="*/ 1797822 h 3595644"/>
                <a:gd name="connsiteX0-1" fmla="*/ 0 w 3272035"/>
                <a:gd name="connsiteY0-2" fmla="*/ 1797821 h 3595642"/>
                <a:gd name="connsiteX1-3" fmla="*/ 898911 w 3272035"/>
                <a:gd name="connsiteY1-4" fmla="*/ 0 h 3595642"/>
                <a:gd name="connsiteX2-5" fmla="*/ 3272035 w 3272035"/>
                <a:gd name="connsiteY2-6" fmla="*/ 0 h 3595642"/>
                <a:gd name="connsiteX3-7" fmla="*/ 3272035 w 3272035"/>
                <a:gd name="connsiteY3-8" fmla="*/ 3595642 h 3595642"/>
                <a:gd name="connsiteX4-9" fmla="*/ 898911 w 3272035"/>
                <a:gd name="connsiteY4-10" fmla="*/ 3595642 h 3595642"/>
                <a:gd name="connsiteX5-11" fmla="*/ 0 w 3272035"/>
                <a:gd name="connsiteY5-12" fmla="*/ 1797821 h 3595642"/>
                <a:gd name="connsiteX0-13" fmla="*/ 0 w 3272035"/>
                <a:gd name="connsiteY0-14" fmla="*/ 1797821 h 3595642"/>
                <a:gd name="connsiteX1-15" fmla="*/ 898911 w 3272035"/>
                <a:gd name="connsiteY1-16" fmla="*/ 0 h 3595642"/>
                <a:gd name="connsiteX2-17" fmla="*/ 3272035 w 3272035"/>
                <a:gd name="connsiteY2-18" fmla="*/ 0 h 3595642"/>
                <a:gd name="connsiteX3-19" fmla="*/ 898911 w 3272035"/>
                <a:gd name="connsiteY3-20" fmla="*/ 3595642 h 3595642"/>
                <a:gd name="connsiteX4-21" fmla="*/ 0 w 3272035"/>
                <a:gd name="connsiteY4-22" fmla="*/ 1797821 h 3595642"/>
                <a:gd name="connsiteX0-23" fmla="*/ 0 w 3272035"/>
                <a:gd name="connsiteY0-24" fmla="*/ 1797821 h 3595642"/>
                <a:gd name="connsiteX1-25" fmla="*/ 898911 w 3272035"/>
                <a:gd name="connsiteY1-26" fmla="*/ 0 h 3595642"/>
                <a:gd name="connsiteX2-27" fmla="*/ 3272035 w 3272035"/>
                <a:gd name="connsiteY2-28" fmla="*/ 0 h 3595642"/>
                <a:gd name="connsiteX3-29" fmla="*/ 968958 w 3272035"/>
                <a:gd name="connsiteY3-30" fmla="*/ 3436980 h 3595642"/>
                <a:gd name="connsiteX4-31" fmla="*/ 898911 w 3272035"/>
                <a:gd name="connsiteY4-32" fmla="*/ 3595642 h 3595642"/>
                <a:gd name="connsiteX5-33" fmla="*/ 0 w 3272035"/>
                <a:gd name="connsiteY5-34" fmla="*/ 1797821 h 3595642"/>
                <a:gd name="connsiteX0-35" fmla="*/ 0 w 3272035"/>
                <a:gd name="connsiteY0-36" fmla="*/ 1797821 h 3595642"/>
                <a:gd name="connsiteX1-37" fmla="*/ 898911 w 3272035"/>
                <a:gd name="connsiteY1-38" fmla="*/ 0 h 3595642"/>
                <a:gd name="connsiteX2-39" fmla="*/ 3272035 w 3272035"/>
                <a:gd name="connsiteY2-40" fmla="*/ 0 h 3595642"/>
                <a:gd name="connsiteX3-41" fmla="*/ 898911 w 3272035"/>
                <a:gd name="connsiteY3-42" fmla="*/ 3595642 h 3595642"/>
                <a:gd name="connsiteX4-43" fmla="*/ 0 w 3272035"/>
                <a:gd name="connsiteY4-44" fmla="*/ 1797821 h 3595642"/>
                <a:gd name="connsiteX0-45" fmla="*/ 0 w 3272035"/>
                <a:gd name="connsiteY0-46" fmla="*/ 1797821 h 1797821"/>
                <a:gd name="connsiteX1-47" fmla="*/ 898911 w 3272035"/>
                <a:gd name="connsiteY1-48" fmla="*/ 0 h 1797821"/>
                <a:gd name="connsiteX2-49" fmla="*/ 3272035 w 3272035"/>
                <a:gd name="connsiteY2-50" fmla="*/ 0 h 1797821"/>
                <a:gd name="connsiteX3-51" fmla="*/ 0 w 3272035"/>
                <a:gd name="connsiteY3-52" fmla="*/ 1797821 h 1797821"/>
              </a:gdLst>
              <a:ahLst/>
              <a:cxnLst>
                <a:cxn ang="0">
                  <a:pos x="connsiteX0-1" y="connsiteY0-2"/>
                </a:cxn>
                <a:cxn ang="0">
                  <a:pos x="connsiteX1-3" y="connsiteY1-4"/>
                </a:cxn>
                <a:cxn ang="0">
                  <a:pos x="connsiteX2-5" y="connsiteY2-6"/>
                </a:cxn>
                <a:cxn ang="0">
                  <a:pos x="connsiteX3-7" y="connsiteY3-8"/>
                </a:cxn>
              </a:cxnLst>
              <a:rect l="l" t="t" r="r" b="b"/>
              <a:pathLst>
                <a:path w="3272035" h="1797821">
                  <a:moveTo>
                    <a:pt x="0" y="1797821"/>
                  </a:moveTo>
                  <a:lnTo>
                    <a:pt x="898911" y="0"/>
                  </a:lnTo>
                  <a:lnTo>
                    <a:pt x="3272035" y="0"/>
                  </a:lnTo>
                  <a:lnTo>
                    <a:pt x="0" y="1797821"/>
                  </a:lnTo>
                  <a:close/>
                </a:path>
              </a:pathLst>
            </a:custGeom>
            <a:gradFill>
              <a:gsLst>
                <a:gs pos="50000">
                  <a:srgbClr val="D07C00"/>
                </a:gs>
                <a:gs pos="50000">
                  <a:srgbClr val="FFAA2D"/>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任意多边形 31"/>
            <p:cNvSpPr/>
            <p:nvPr/>
          </p:nvSpPr>
          <p:spPr>
            <a:xfrm rot="5400000">
              <a:off x="5276801" y="1458066"/>
              <a:ext cx="1636018" cy="1797821"/>
            </a:xfrm>
            <a:custGeom>
              <a:avLst/>
              <a:gdLst>
                <a:gd name="connsiteX0" fmla="*/ 0 w 1636018"/>
                <a:gd name="connsiteY0" fmla="*/ 898910 h 1797821"/>
                <a:gd name="connsiteX1" fmla="*/ 1636018 w 1636018"/>
                <a:gd name="connsiteY1" fmla="*/ 0 h 1797821"/>
                <a:gd name="connsiteX2" fmla="*/ 1636018 w 1636018"/>
                <a:gd name="connsiteY2" fmla="*/ 1797821 h 1797821"/>
              </a:gdLst>
              <a:ahLst/>
              <a:cxnLst>
                <a:cxn ang="0">
                  <a:pos x="connsiteX0" y="connsiteY0"/>
                </a:cxn>
                <a:cxn ang="0">
                  <a:pos x="connsiteX1" y="connsiteY1"/>
                </a:cxn>
                <a:cxn ang="0">
                  <a:pos x="connsiteX2" y="connsiteY2"/>
                </a:cxn>
              </a:cxnLst>
              <a:rect l="l" t="t" r="r" b="b"/>
              <a:pathLst>
                <a:path w="1636018" h="1797821">
                  <a:moveTo>
                    <a:pt x="0" y="898910"/>
                  </a:moveTo>
                  <a:lnTo>
                    <a:pt x="1636018" y="0"/>
                  </a:lnTo>
                  <a:lnTo>
                    <a:pt x="1636018" y="1797821"/>
                  </a:lnTo>
                  <a:close/>
                </a:path>
              </a:pathLst>
            </a:custGeom>
            <a:solidFill>
              <a:srgbClr val="FFB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任意多边形 32"/>
            <p:cNvSpPr/>
            <p:nvPr/>
          </p:nvSpPr>
          <p:spPr>
            <a:xfrm rot="16200000" flipV="1">
              <a:off x="5276802" y="3094084"/>
              <a:ext cx="1636018" cy="1797821"/>
            </a:xfrm>
            <a:custGeom>
              <a:avLst/>
              <a:gdLst>
                <a:gd name="connsiteX0" fmla="*/ 0 w 1636018"/>
                <a:gd name="connsiteY0" fmla="*/ 898910 h 1797821"/>
                <a:gd name="connsiteX1" fmla="*/ 1636018 w 1636018"/>
                <a:gd name="connsiteY1" fmla="*/ 0 h 1797821"/>
                <a:gd name="connsiteX2" fmla="*/ 1636018 w 1636018"/>
                <a:gd name="connsiteY2" fmla="*/ 1797821 h 1797821"/>
              </a:gdLst>
              <a:ahLst/>
              <a:cxnLst>
                <a:cxn ang="0">
                  <a:pos x="connsiteX0" y="connsiteY0"/>
                </a:cxn>
                <a:cxn ang="0">
                  <a:pos x="connsiteX1" y="connsiteY1"/>
                </a:cxn>
                <a:cxn ang="0">
                  <a:pos x="connsiteX2" y="connsiteY2"/>
                </a:cxn>
              </a:cxnLst>
              <a:rect l="l" t="t" r="r" b="b"/>
              <a:pathLst>
                <a:path w="1636018" h="1797821">
                  <a:moveTo>
                    <a:pt x="0" y="898910"/>
                  </a:moveTo>
                  <a:lnTo>
                    <a:pt x="1636018" y="0"/>
                  </a:lnTo>
                  <a:lnTo>
                    <a:pt x="1636018" y="1797821"/>
                  </a:lnTo>
                  <a:close/>
                </a:path>
              </a:pathLst>
            </a:custGeom>
            <a:solidFill>
              <a:srgbClr val="FFA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任意多边形 33"/>
            <p:cNvSpPr/>
            <p:nvPr/>
          </p:nvSpPr>
          <p:spPr>
            <a:xfrm rot="5400000">
              <a:off x="4385034" y="3081702"/>
              <a:ext cx="1636018" cy="1797821"/>
            </a:xfrm>
            <a:custGeom>
              <a:avLst/>
              <a:gdLst>
                <a:gd name="connsiteX0" fmla="*/ 0 w 1636018"/>
                <a:gd name="connsiteY0" fmla="*/ 898910 h 1797821"/>
                <a:gd name="connsiteX1" fmla="*/ 1636018 w 1636018"/>
                <a:gd name="connsiteY1" fmla="*/ 0 h 1797821"/>
                <a:gd name="connsiteX2" fmla="*/ 1636018 w 1636018"/>
                <a:gd name="connsiteY2" fmla="*/ 1797821 h 1797821"/>
              </a:gdLst>
              <a:ahLst/>
              <a:cxnLst>
                <a:cxn ang="0">
                  <a:pos x="connsiteX0" y="connsiteY0"/>
                </a:cxn>
                <a:cxn ang="0">
                  <a:pos x="connsiteX1" y="connsiteY1"/>
                </a:cxn>
                <a:cxn ang="0">
                  <a:pos x="connsiteX2" y="connsiteY2"/>
                </a:cxn>
              </a:cxnLst>
              <a:rect l="l" t="t" r="r" b="b"/>
              <a:pathLst>
                <a:path w="1636018" h="1797821">
                  <a:moveTo>
                    <a:pt x="0" y="898910"/>
                  </a:moveTo>
                  <a:lnTo>
                    <a:pt x="1636018" y="0"/>
                  </a:lnTo>
                  <a:lnTo>
                    <a:pt x="1636018" y="1797821"/>
                  </a:lnTo>
                  <a:close/>
                </a:path>
              </a:pathLst>
            </a:custGeom>
            <a:solidFill>
              <a:srgbClr val="FF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任意多边形 34"/>
            <p:cNvSpPr/>
            <p:nvPr/>
          </p:nvSpPr>
          <p:spPr>
            <a:xfrm rot="5400000">
              <a:off x="6170950" y="3081702"/>
              <a:ext cx="1636018" cy="1797821"/>
            </a:xfrm>
            <a:custGeom>
              <a:avLst/>
              <a:gdLst>
                <a:gd name="connsiteX0" fmla="*/ 0 w 1636018"/>
                <a:gd name="connsiteY0" fmla="*/ 898910 h 1797821"/>
                <a:gd name="connsiteX1" fmla="*/ 1636018 w 1636018"/>
                <a:gd name="connsiteY1" fmla="*/ 0 h 1797821"/>
                <a:gd name="connsiteX2" fmla="*/ 1636018 w 1636018"/>
                <a:gd name="connsiteY2" fmla="*/ 1797821 h 1797821"/>
              </a:gdLst>
              <a:ahLst/>
              <a:cxnLst>
                <a:cxn ang="0">
                  <a:pos x="connsiteX0" y="connsiteY0"/>
                </a:cxn>
                <a:cxn ang="0">
                  <a:pos x="connsiteX1" y="connsiteY1"/>
                </a:cxn>
                <a:cxn ang="0">
                  <a:pos x="connsiteX2" y="connsiteY2"/>
                </a:cxn>
              </a:cxnLst>
              <a:rect l="l" t="t" r="r" b="b"/>
              <a:pathLst>
                <a:path w="1636018" h="1797821">
                  <a:moveTo>
                    <a:pt x="0" y="898910"/>
                  </a:moveTo>
                  <a:lnTo>
                    <a:pt x="1636018" y="0"/>
                  </a:lnTo>
                  <a:lnTo>
                    <a:pt x="1636018" y="1797821"/>
                  </a:lnTo>
                  <a:close/>
                </a:path>
              </a:pathLst>
            </a:custGeom>
            <a:solidFill>
              <a:srgbClr val="F2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9" name="Group 453"/>
          <p:cNvGrpSpPr/>
          <p:nvPr/>
        </p:nvGrpSpPr>
        <p:grpSpPr>
          <a:xfrm>
            <a:off x="1367530" y="2654618"/>
            <a:ext cx="2744233" cy="2439320"/>
            <a:chOff x="723267" y="3473288"/>
            <a:chExt cx="1371599" cy="1219200"/>
          </a:xfrm>
        </p:grpSpPr>
        <p:grpSp>
          <p:nvGrpSpPr>
            <p:cNvPr id="10" name="Group 454"/>
            <p:cNvGrpSpPr/>
            <p:nvPr/>
          </p:nvGrpSpPr>
          <p:grpSpPr>
            <a:xfrm>
              <a:off x="723267" y="3473288"/>
              <a:ext cx="1371599" cy="1219200"/>
              <a:chOff x="2871788" y="3716338"/>
              <a:chExt cx="1371599" cy="1219200"/>
            </a:xfrm>
          </p:grpSpPr>
          <p:sp>
            <p:nvSpPr>
              <p:cNvPr id="12" name="Oval 63"/>
              <p:cNvSpPr>
                <a:spLocks noChangeArrowheads="1"/>
              </p:cNvSpPr>
              <p:nvPr/>
            </p:nvSpPr>
            <p:spPr bwMode="auto">
              <a:xfrm>
                <a:off x="3175000" y="3716338"/>
                <a:ext cx="1068387" cy="1066800"/>
              </a:xfrm>
              <a:prstGeom prst="ellipse">
                <a:avLst/>
              </a:prstGeom>
              <a:solidFill>
                <a:srgbClr val="0070C0"/>
              </a:solidFill>
              <a:ln>
                <a:noFill/>
              </a:ln>
            </p:spPr>
            <p:txBody>
              <a:bodyPr vert="horz" wrap="square" lIns="91440" tIns="45720" rIns="91440" bIns="45720" numCol="1" anchor="t" anchorCtr="0" compatLnSpc="1"/>
              <a:lstStyle/>
              <a:p>
                <a:endParaRPr lang="en-ID"/>
              </a:p>
            </p:txBody>
          </p:sp>
          <p:sp>
            <p:nvSpPr>
              <p:cNvPr id="13" name="Freeform 64"/>
              <p:cNvSpPr/>
              <p:nvPr/>
            </p:nvSpPr>
            <p:spPr bwMode="auto">
              <a:xfrm>
                <a:off x="3325813" y="4310063"/>
                <a:ext cx="307975" cy="257175"/>
              </a:xfrm>
              <a:custGeom>
                <a:avLst/>
                <a:gdLst>
                  <a:gd name="T0" fmla="*/ 0 w 194"/>
                  <a:gd name="T1" fmla="*/ 42 h 162"/>
                  <a:gd name="T2" fmla="*/ 19 w 194"/>
                  <a:gd name="T3" fmla="*/ 149 h 162"/>
                  <a:gd name="T4" fmla="*/ 22 w 194"/>
                  <a:gd name="T5" fmla="*/ 162 h 162"/>
                  <a:gd name="T6" fmla="*/ 27 w 194"/>
                  <a:gd name="T7" fmla="*/ 162 h 162"/>
                  <a:gd name="T8" fmla="*/ 194 w 194"/>
                  <a:gd name="T9" fmla="*/ 123 h 162"/>
                  <a:gd name="T10" fmla="*/ 171 w 194"/>
                  <a:gd name="T11" fmla="*/ 0 h 162"/>
                  <a:gd name="T12" fmla="*/ 0 w 194"/>
                  <a:gd name="T13" fmla="*/ 42 h 162"/>
                </a:gdLst>
                <a:ahLst/>
                <a:cxnLst>
                  <a:cxn ang="0">
                    <a:pos x="T0" y="T1"/>
                  </a:cxn>
                  <a:cxn ang="0">
                    <a:pos x="T2" y="T3"/>
                  </a:cxn>
                  <a:cxn ang="0">
                    <a:pos x="T4" y="T5"/>
                  </a:cxn>
                  <a:cxn ang="0">
                    <a:pos x="T6" y="T7"/>
                  </a:cxn>
                  <a:cxn ang="0">
                    <a:pos x="T8" y="T9"/>
                  </a:cxn>
                  <a:cxn ang="0">
                    <a:pos x="T10" y="T11"/>
                  </a:cxn>
                  <a:cxn ang="0">
                    <a:pos x="T12" y="T13"/>
                  </a:cxn>
                </a:cxnLst>
                <a:rect l="0" t="0" r="r" b="b"/>
                <a:pathLst>
                  <a:path w="194" h="162">
                    <a:moveTo>
                      <a:pt x="0" y="42"/>
                    </a:moveTo>
                    <a:lnTo>
                      <a:pt x="19" y="149"/>
                    </a:lnTo>
                    <a:lnTo>
                      <a:pt x="22" y="162"/>
                    </a:lnTo>
                    <a:lnTo>
                      <a:pt x="27" y="162"/>
                    </a:lnTo>
                    <a:lnTo>
                      <a:pt x="194" y="123"/>
                    </a:lnTo>
                    <a:lnTo>
                      <a:pt x="171" y="0"/>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14" name="Freeform 65"/>
              <p:cNvSpPr/>
              <p:nvPr/>
            </p:nvSpPr>
            <p:spPr bwMode="auto">
              <a:xfrm>
                <a:off x="3325813" y="4310063"/>
                <a:ext cx="307975" cy="257175"/>
              </a:xfrm>
              <a:custGeom>
                <a:avLst/>
                <a:gdLst>
                  <a:gd name="T0" fmla="*/ 0 w 194"/>
                  <a:gd name="T1" fmla="*/ 42 h 162"/>
                  <a:gd name="T2" fmla="*/ 19 w 194"/>
                  <a:gd name="T3" fmla="*/ 149 h 162"/>
                  <a:gd name="T4" fmla="*/ 22 w 194"/>
                  <a:gd name="T5" fmla="*/ 162 h 162"/>
                  <a:gd name="T6" fmla="*/ 27 w 194"/>
                  <a:gd name="T7" fmla="*/ 162 h 162"/>
                  <a:gd name="T8" fmla="*/ 194 w 194"/>
                  <a:gd name="T9" fmla="*/ 123 h 162"/>
                  <a:gd name="T10" fmla="*/ 171 w 194"/>
                  <a:gd name="T11" fmla="*/ 0 h 162"/>
                  <a:gd name="T12" fmla="*/ 0 w 194"/>
                  <a:gd name="T13" fmla="*/ 42 h 162"/>
                </a:gdLst>
                <a:ahLst/>
                <a:cxnLst>
                  <a:cxn ang="0">
                    <a:pos x="T0" y="T1"/>
                  </a:cxn>
                  <a:cxn ang="0">
                    <a:pos x="T2" y="T3"/>
                  </a:cxn>
                  <a:cxn ang="0">
                    <a:pos x="T4" y="T5"/>
                  </a:cxn>
                  <a:cxn ang="0">
                    <a:pos x="T6" y="T7"/>
                  </a:cxn>
                  <a:cxn ang="0">
                    <a:pos x="T8" y="T9"/>
                  </a:cxn>
                  <a:cxn ang="0">
                    <a:pos x="T10" y="T11"/>
                  </a:cxn>
                  <a:cxn ang="0">
                    <a:pos x="T12" y="T13"/>
                  </a:cxn>
                </a:cxnLst>
                <a:rect l="0" t="0" r="r" b="b"/>
                <a:pathLst>
                  <a:path w="194" h="162">
                    <a:moveTo>
                      <a:pt x="0" y="42"/>
                    </a:moveTo>
                    <a:lnTo>
                      <a:pt x="19" y="149"/>
                    </a:lnTo>
                    <a:lnTo>
                      <a:pt x="22" y="162"/>
                    </a:lnTo>
                    <a:lnTo>
                      <a:pt x="27" y="162"/>
                    </a:lnTo>
                    <a:lnTo>
                      <a:pt x="194" y="123"/>
                    </a:lnTo>
                    <a:lnTo>
                      <a:pt x="171" y="0"/>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15" name="Freeform 66"/>
              <p:cNvSpPr>
                <a:spLocks noEditPoints="1"/>
              </p:cNvSpPr>
              <p:nvPr/>
            </p:nvSpPr>
            <p:spPr bwMode="auto">
              <a:xfrm>
                <a:off x="3495675" y="4421188"/>
                <a:ext cx="133350" cy="147638"/>
              </a:xfrm>
              <a:custGeom>
                <a:avLst/>
                <a:gdLst>
                  <a:gd name="T0" fmla="*/ 100 w 128"/>
                  <a:gd name="T1" fmla="*/ 88 h 142"/>
                  <a:gd name="T2" fmla="*/ 1 w 128"/>
                  <a:gd name="T3" fmla="*/ 112 h 142"/>
                  <a:gd name="T4" fmla="*/ 0 w 128"/>
                  <a:gd name="T5" fmla="*/ 116 h 142"/>
                  <a:gd name="T6" fmla="*/ 61 w 128"/>
                  <a:gd name="T7" fmla="*/ 142 h 142"/>
                  <a:gd name="T8" fmla="*/ 94 w 128"/>
                  <a:gd name="T9" fmla="*/ 102 h 142"/>
                  <a:gd name="T10" fmla="*/ 100 w 128"/>
                  <a:gd name="T11" fmla="*/ 88 h 142"/>
                  <a:gd name="T12" fmla="*/ 118 w 128"/>
                  <a:gd name="T13" fmla="*/ 0 h 142"/>
                  <a:gd name="T14" fmla="*/ 123 w 128"/>
                  <a:gd name="T15" fmla="*/ 25 h 142"/>
                  <a:gd name="T16" fmla="*/ 125 w 128"/>
                  <a:gd name="T17" fmla="*/ 19 h 142"/>
                  <a:gd name="T18" fmla="*/ 121 w 128"/>
                  <a:gd name="T19" fmla="*/ 1 h 142"/>
                  <a:gd name="T20" fmla="*/ 118 w 128"/>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2">
                    <a:moveTo>
                      <a:pt x="100" y="88"/>
                    </a:moveTo>
                    <a:cubicBezTo>
                      <a:pt x="1" y="112"/>
                      <a:pt x="1" y="112"/>
                      <a:pt x="1" y="112"/>
                    </a:cubicBezTo>
                    <a:cubicBezTo>
                      <a:pt x="1" y="113"/>
                      <a:pt x="1" y="114"/>
                      <a:pt x="0" y="116"/>
                    </a:cubicBezTo>
                    <a:cubicBezTo>
                      <a:pt x="13" y="119"/>
                      <a:pt x="48" y="136"/>
                      <a:pt x="61" y="142"/>
                    </a:cubicBezTo>
                    <a:cubicBezTo>
                      <a:pt x="75" y="127"/>
                      <a:pt x="94" y="102"/>
                      <a:pt x="94" y="102"/>
                    </a:cubicBezTo>
                    <a:cubicBezTo>
                      <a:pt x="96" y="98"/>
                      <a:pt x="98" y="93"/>
                      <a:pt x="100" y="88"/>
                    </a:cubicBezTo>
                    <a:moveTo>
                      <a:pt x="118" y="0"/>
                    </a:moveTo>
                    <a:cubicBezTo>
                      <a:pt x="123" y="25"/>
                      <a:pt x="123" y="25"/>
                      <a:pt x="123" y="25"/>
                    </a:cubicBezTo>
                    <a:cubicBezTo>
                      <a:pt x="124" y="22"/>
                      <a:pt x="125" y="19"/>
                      <a:pt x="125" y="19"/>
                    </a:cubicBezTo>
                    <a:cubicBezTo>
                      <a:pt x="128" y="9"/>
                      <a:pt x="121" y="1"/>
                      <a:pt x="121" y="1"/>
                    </a:cubicBezTo>
                    <a:cubicBezTo>
                      <a:pt x="120" y="0"/>
                      <a:pt x="119" y="0"/>
                      <a:pt x="118"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sp>
            <p:nvSpPr>
              <p:cNvPr id="16" name="Freeform 67"/>
              <p:cNvSpPr/>
              <p:nvPr/>
            </p:nvSpPr>
            <p:spPr bwMode="auto">
              <a:xfrm>
                <a:off x="3490913" y="4406900"/>
                <a:ext cx="133350" cy="130175"/>
              </a:xfrm>
              <a:custGeom>
                <a:avLst/>
                <a:gdLst>
                  <a:gd name="T0" fmla="*/ 83 w 127"/>
                  <a:gd name="T1" fmla="*/ 0 h 126"/>
                  <a:gd name="T2" fmla="*/ 67 w 127"/>
                  <a:gd name="T3" fmla="*/ 13 h 126"/>
                  <a:gd name="T4" fmla="*/ 43 w 127"/>
                  <a:gd name="T5" fmla="*/ 47 h 126"/>
                  <a:gd name="T6" fmla="*/ 28 w 127"/>
                  <a:gd name="T7" fmla="*/ 69 h 126"/>
                  <a:gd name="T8" fmla="*/ 36 w 127"/>
                  <a:gd name="T9" fmla="*/ 48 h 126"/>
                  <a:gd name="T10" fmla="*/ 36 w 127"/>
                  <a:gd name="T11" fmla="*/ 20 h 126"/>
                  <a:gd name="T12" fmla="*/ 33 w 127"/>
                  <a:gd name="T13" fmla="*/ 18 h 126"/>
                  <a:gd name="T14" fmla="*/ 23 w 127"/>
                  <a:gd name="T15" fmla="*/ 29 h 126"/>
                  <a:gd name="T16" fmla="*/ 13 w 127"/>
                  <a:gd name="T17" fmla="*/ 42 h 126"/>
                  <a:gd name="T18" fmla="*/ 3 w 127"/>
                  <a:gd name="T19" fmla="*/ 69 h 126"/>
                  <a:gd name="T20" fmla="*/ 3 w 127"/>
                  <a:gd name="T21" fmla="*/ 109 h 126"/>
                  <a:gd name="T22" fmla="*/ 5 w 127"/>
                  <a:gd name="T23" fmla="*/ 126 h 126"/>
                  <a:gd name="T24" fmla="*/ 104 w 127"/>
                  <a:gd name="T25" fmla="*/ 102 h 126"/>
                  <a:gd name="T26" fmla="*/ 116 w 127"/>
                  <a:gd name="T27" fmla="*/ 64 h 126"/>
                  <a:gd name="T28" fmla="*/ 127 w 127"/>
                  <a:gd name="T29" fmla="*/ 39 h 126"/>
                  <a:gd name="T30" fmla="*/ 122 w 127"/>
                  <a:gd name="T31" fmla="*/ 14 h 126"/>
                  <a:gd name="T32" fmla="*/ 122 w 127"/>
                  <a:gd name="T33" fmla="*/ 14 h 126"/>
                  <a:gd name="T34" fmla="*/ 117 w 127"/>
                  <a:gd name="T35" fmla="*/ 16 h 126"/>
                  <a:gd name="T36" fmla="*/ 112 w 127"/>
                  <a:gd name="T37" fmla="*/ 7 h 126"/>
                  <a:gd name="T38" fmla="*/ 107 w 127"/>
                  <a:gd name="T39" fmla="*/ 6 h 126"/>
                  <a:gd name="T40" fmla="*/ 100 w 127"/>
                  <a:gd name="T41" fmla="*/ 12 h 126"/>
                  <a:gd name="T42" fmla="*/ 83 w 127"/>
                  <a:gd name="T43" fmla="*/ 40 h 126"/>
                  <a:gd name="T44" fmla="*/ 65 w 127"/>
                  <a:gd name="T45" fmla="*/ 62 h 126"/>
                  <a:gd name="T46" fmla="*/ 74 w 127"/>
                  <a:gd name="T47" fmla="*/ 43 h 126"/>
                  <a:gd name="T48" fmla="*/ 87 w 127"/>
                  <a:gd name="T49" fmla="*/ 20 h 126"/>
                  <a:gd name="T50" fmla="*/ 87 w 127"/>
                  <a:gd name="T51" fmla="*/ 1 h 126"/>
                  <a:gd name="T52" fmla="*/ 83 w 127"/>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 h="126">
                    <a:moveTo>
                      <a:pt x="83" y="0"/>
                    </a:moveTo>
                    <a:cubicBezTo>
                      <a:pt x="77" y="0"/>
                      <a:pt x="71" y="7"/>
                      <a:pt x="67" y="13"/>
                    </a:cubicBezTo>
                    <a:cubicBezTo>
                      <a:pt x="62" y="21"/>
                      <a:pt x="48" y="38"/>
                      <a:pt x="43" y="47"/>
                    </a:cubicBezTo>
                    <a:cubicBezTo>
                      <a:pt x="37" y="56"/>
                      <a:pt x="28" y="69"/>
                      <a:pt x="28" y="69"/>
                    </a:cubicBezTo>
                    <a:cubicBezTo>
                      <a:pt x="28" y="69"/>
                      <a:pt x="32" y="56"/>
                      <a:pt x="36" y="48"/>
                    </a:cubicBezTo>
                    <a:cubicBezTo>
                      <a:pt x="40" y="41"/>
                      <a:pt x="40" y="27"/>
                      <a:pt x="36" y="20"/>
                    </a:cubicBezTo>
                    <a:cubicBezTo>
                      <a:pt x="36" y="18"/>
                      <a:pt x="34" y="18"/>
                      <a:pt x="33" y="18"/>
                    </a:cubicBezTo>
                    <a:cubicBezTo>
                      <a:pt x="30" y="18"/>
                      <a:pt x="25" y="24"/>
                      <a:pt x="23" y="29"/>
                    </a:cubicBezTo>
                    <a:cubicBezTo>
                      <a:pt x="21" y="35"/>
                      <a:pt x="15" y="38"/>
                      <a:pt x="13" y="42"/>
                    </a:cubicBezTo>
                    <a:cubicBezTo>
                      <a:pt x="12" y="46"/>
                      <a:pt x="5" y="61"/>
                      <a:pt x="3" y="69"/>
                    </a:cubicBezTo>
                    <a:cubicBezTo>
                      <a:pt x="0" y="76"/>
                      <a:pt x="0" y="94"/>
                      <a:pt x="3" y="109"/>
                    </a:cubicBezTo>
                    <a:cubicBezTo>
                      <a:pt x="4" y="116"/>
                      <a:pt x="5" y="121"/>
                      <a:pt x="5" y="126"/>
                    </a:cubicBezTo>
                    <a:cubicBezTo>
                      <a:pt x="104" y="102"/>
                      <a:pt x="104" y="102"/>
                      <a:pt x="104" y="102"/>
                    </a:cubicBezTo>
                    <a:cubicBezTo>
                      <a:pt x="111" y="84"/>
                      <a:pt x="116" y="64"/>
                      <a:pt x="116" y="64"/>
                    </a:cubicBezTo>
                    <a:cubicBezTo>
                      <a:pt x="119" y="58"/>
                      <a:pt x="124" y="46"/>
                      <a:pt x="127" y="39"/>
                    </a:cubicBezTo>
                    <a:cubicBezTo>
                      <a:pt x="122" y="14"/>
                      <a:pt x="122" y="14"/>
                      <a:pt x="122" y="14"/>
                    </a:cubicBezTo>
                    <a:cubicBezTo>
                      <a:pt x="122" y="14"/>
                      <a:pt x="122" y="14"/>
                      <a:pt x="122" y="14"/>
                    </a:cubicBezTo>
                    <a:cubicBezTo>
                      <a:pt x="119" y="14"/>
                      <a:pt x="117" y="16"/>
                      <a:pt x="117" y="16"/>
                    </a:cubicBezTo>
                    <a:cubicBezTo>
                      <a:pt x="118" y="10"/>
                      <a:pt x="112" y="7"/>
                      <a:pt x="112" y="7"/>
                    </a:cubicBezTo>
                    <a:cubicBezTo>
                      <a:pt x="111" y="7"/>
                      <a:pt x="109" y="6"/>
                      <a:pt x="107" y="6"/>
                    </a:cubicBezTo>
                    <a:cubicBezTo>
                      <a:pt x="105" y="6"/>
                      <a:pt x="102" y="7"/>
                      <a:pt x="100" y="12"/>
                    </a:cubicBezTo>
                    <a:cubicBezTo>
                      <a:pt x="95" y="20"/>
                      <a:pt x="87" y="35"/>
                      <a:pt x="83" y="40"/>
                    </a:cubicBezTo>
                    <a:cubicBezTo>
                      <a:pt x="80" y="46"/>
                      <a:pt x="65" y="62"/>
                      <a:pt x="65" y="62"/>
                    </a:cubicBezTo>
                    <a:cubicBezTo>
                      <a:pt x="65" y="62"/>
                      <a:pt x="73" y="49"/>
                      <a:pt x="74" y="43"/>
                    </a:cubicBezTo>
                    <a:cubicBezTo>
                      <a:pt x="76" y="38"/>
                      <a:pt x="87" y="20"/>
                      <a:pt x="87" y="20"/>
                    </a:cubicBezTo>
                    <a:cubicBezTo>
                      <a:pt x="95" y="7"/>
                      <a:pt x="87" y="1"/>
                      <a:pt x="87" y="1"/>
                    </a:cubicBezTo>
                    <a:cubicBezTo>
                      <a:pt x="86" y="0"/>
                      <a:pt x="84" y="0"/>
                      <a:pt x="83"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sp>
            <p:nvSpPr>
              <p:cNvPr id="17" name="Freeform 68"/>
              <p:cNvSpPr>
                <a:spLocks noEditPoints="1"/>
              </p:cNvSpPr>
              <p:nvPr/>
            </p:nvSpPr>
            <p:spPr bwMode="auto">
              <a:xfrm>
                <a:off x="2871788" y="4527550"/>
                <a:ext cx="539750" cy="407988"/>
              </a:xfrm>
              <a:custGeom>
                <a:avLst/>
                <a:gdLst>
                  <a:gd name="T0" fmla="*/ 500 w 517"/>
                  <a:gd name="T1" fmla="*/ 328 h 391"/>
                  <a:gd name="T2" fmla="*/ 482 w 517"/>
                  <a:gd name="T3" fmla="*/ 332 h 391"/>
                  <a:gd name="T4" fmla="*/ 467 w 517"/>
                  <a:gd name="T5" fmla="*/ 334 h 391"/>
                  <a:gd name="T6" fmla="*/ 482 w 517"/>
                  <a:gd name="T7" fmla="*/ 354 h 391"/>
                  <a:gd name="T8" fmla="*/ 507 w 517"/>
                  <a:gd name="T9" fmla="*/ 366 h 391"/>
                  <a:gd name="T10" fmla="*/ 509 w 517"/>
                  <a:gd name="T11" fmla="*/ 364 h 391"/>
                  <a:gd name="T12" fmla="*/ 517 w 517"/>
                  <a:gd name="T13" fmla="*/ 361 h 391"/>
                  <a:gd name="T14" fmla="*/ 496 w 517"/>
                  <a:gd name="T15" fmla="*/ 339 h 391"/>
                  <a:gd name="T16" fmla="*/ 500 w 517"/>
                  <a:gd name="T17" fmla="*/ 328 h 391"/>
                  <a:gd name="T18" fmla="*/ 488 w 517"/>
                  <a:gd name="T19" fmla="*/ 137 h 391"/>
                  <a:gd name="T20" fmla="*/ 471 w 517"/>
                  <a:gd name="T21" fmla="*/ 189 h 391"/>
                  <a:gd name="T22" fmla="*/ 471 w 517"/>
                  <a:gd name="T23" fmla="*/ 189 h 391"/>
                  <a:gd name="T24" fmla="*/ 500 w 517"/>
                  <a:gd name="T25" fmla="*/ 199 h 391"/>
                  <a:gd name="T26" fmla="*/ 513 w 517"/>
                  <a:gd name="T27" fmla="*/ 187 h 391"/>
                  <a:gd name="T28" fmla="*/ 510 w 517"/>
                  <a:gd name="T29" fmla="*/ 162 h 391"/>
                  <a:gd name="T30" fmla="*/ 512 w 517"/>
                  <a:gd name="T31" fmla="*/ 155 h 391"/>
                  <a:gd name="T32" fmla="*/ 488 w 517"/>
                  <a:gd name="T33" fmla="*/ 137 h 391"/>
                  <a:gd name="T34" fmla="*/ 86 w 517"/>
                  <a:gd name="T35" fmla="*/ 0 h 391"/>
                  <a:gd name="T36" fmla="*/ 42 w 517"/>
                  <a:gd name="T37" fmla="*/ 11 h 391"/>
                  <a:gd name="T38" fmla="*/ 14 w 517"/>
                  <a:gd name="T39" fmla="*/ 88 h 391"/>
                  <a:gd name="T40" fmla="*/ 216 w 517"/>
                  <a:gd name="T41" fmla="*/ 378 h 391"/>
                  <a:gd name="T42" fmla="*/ 267 w 517"/>
                  <a:gd name="T43" fmla="*/ 391 h 391"/>
                  <a:gd name="T44" fmla="*/ 309 w 517"/>
                  <a:gd name="T45" fmla="*/ 386 h 391"/>
                  <a:gd name="T46" fmla="*/ 380 w 517"/>
                  <a:gd name="T47" fmla="*/ 363 h 391"/>
                  <a:gd name="T48" fmla="*/ 386 w 517"/>
                  <a:gd name="T49" fmla="*/ 358 h 391"/>
                  <a:gd name="T50" fmla="*/ 425 w 517"/>
                  <a:gd name="T51" fmla="*/ 340 h 391"/>
                  <a:gd name="T52" fmla="*/ 413 w 517"/>
                  <a:gd name="T53" fmla="*/ 334 h 391"/>
                  <a:gd name="T54" fmla="*/ 395 w 517"/>
                  <a:gd name="T55" fmla="*/ 326 h 391"/>
                  <a:gd name="T56" fmla="*/ 377 w 517"/>
                  <a:gd name="T57" fmla="*/ 333 h 391"/>
                  <a:gd name="T58" fmla="*/ 376 w 517"/>
                  <a:gd name="T59" fmla="*/ 333 h 391"/>
                  <a:gd name="T60" fmla="*/ 363 w 517"/>
                  <a:gd name="T61" fmla="*/ 311 h 391"/>
                  <a:gd name="T62" fmla="*/ 355 w 517"/>
                  <a:gd name="T63" fmla="*/ 310 h 391"/>
                  <a:gd name="T64" fmla="*/ 351 w 517"/>
                  <a:gd name="T65" fmla="*/ 310 h 391"/>
                  <a:gd name="T66" fmla="*/ 336 w 517"/>
                  <a:gd name="T67" fmla="*/ 312 h 391"/>
                  <a:gd name="T68" fmla="*/ 317 w 517"/>
                  <a:gd name="T69" fmla="*/ 311 h 391"/>
                  <a:gd name="T70" fmla="*/ 257 w 517"/>
                  <a:gd name="T71" fmla="*/ 290 h 391"/>
                  <a:gd name="T72" fmla="*/ 200 w 517"/>
                  <a:gd name="T73" fmla="*/ 227 h 391"/>
                  <a:gd name="T74" fmla="*/ 161 w 517"/>
                  <a:gd name="T75" fmla="*/ 146 h 391"/>
                  <a:gd name="T76" fmla="*/ 130 w 517"/>
                  <a:gd name="T77" fmla="*/ 89 h 391"/>
                  <a:gd name="T78" fmla="*/ 125 w 517"/>
                  <a:gd name="T79" fmla="*/ 56 h 391"/>
                  <a:gd name="T80" fmla="*/ 93 w 517"/>
                  <a:gd name="T81" fmla="*/ 19 h 391"/>
                  <a:gd name="T82" fmla="*/ 86 w 517"/>
                  <a:gd name="T8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 h="391">
                    <a:moveTo>
                      <a:pt x="500" y="328"/>
                    </a:moveTo>
                    <a:cubicBezTo>
                      <a:pt x="493" y="329"/>
                      <a:pt x="486" y="331"/>
                      <a:pt x="482" y="332"/>
                    </a:cubicBezTo>
                    <a:cubicBezTo>
                      <a:pt x="475" y="333"/>
                      <a:pt x="471" y="334"/>
                      <a:pt x="467" y="334"/>
                    </a:cubicBezTo>
                    <a:cubicBezTo>
                      <a:pt x="468" y="339"/>
                      <a:pt x="472" y="345"/>
                      <a:pt x="482" y="354"/>
                    </a:cubicBezTo>
                    <a:cubicBezTo>
                      <a:pt x="507" y="366"/>
                      <a:pt x="507" y="366"/>
                      <a:pt x="507" y="366"/>
                    </a:cubicBezTo>
                    <a:cubicBezTo>
                      <a:pt x="509" y="364"/>
                      <a:pt x="509" y="364"/>
                      <a:pt x="509" y="364"/>
                    </a:cubicBezTo>
                    <a:cubicBezTo>
                      <a:pt x="517" y="361"/>
                      <a:pt x="517" y="361"/>
                      <a:pt x="517" y="361"/>
                    </a:cubicBezTo>
                    <a:cubicBezTo>
                      <a:pt x="496" y="339"/>
                      <a:pt x="496" y="339"/>
                      <a:pt x="496" y="339"/>
                    </a:cubicBezTo>
                    <a:cubicBezTo>
                      <a:pt x="496" y="339"/>
                      <a:pt x="497" y="334"/>
                      <a:pt x="500" y="328"/>
                    </a:cubicBezTo>
                    <a:moveTo>
                      <a:pt x="488" y="137"/>
                    </a:moveTo>
                    <a:cubicBezTo>
                      <a:pt x="486" y="168"/>
                      <a:pt x="471" y="189"/>
                      <a:pt x="471" y="189"/>
                    </a:cubicBezTo>
                    <a:cubicBezTo>
                      <a:pt x="471" y="189"/>
                      <a:pt x="471" y="189"/>
                      <a:pt x="471" y="189"/>
                    </a:cubicBezTo>
                    <a:cubicBezTo>
                      <a:pt x="476" y="189"/>
                      <a:pt x="500" y="199"/>
                      <a:pt x="500" y="199"/>
                    </a:cubicBezTo>
                    <a:cubicBezTo>
                      <a:pt x="500" y="199"/>
                      <a:pt x="510" y="191"/>
                      <a:pt x="513" y="187"/>
                    </a:cubicBezTo>
                    <a:cubicBezTo>
                      <a:pt x="515" y="182"/>
                      <a:pt x="511" y="175"/>
                      <a:pt x="510" y="162"/>
                    </a:cubicBezTo>
                    <a:cubicBezTo>
                      <a:pt x="510" y="159"/>
                      <a:pt x="511" y="157"/>
                      <a:pt x="512" y="155"/>
                    </a:cubicBezTo>
                    <a:cubicBezTo>
                      <a:pt x="504" y="149"/>
                      <a:pt x="496" y="143"/>
                      <a:pt x="488" y="137"/>
                    </a:cubicBezTo>
                    <a:moveTo>
                      <a:pt x="86" y="0"/>
                    </a:moveTo>
                    <a:cubicBezTo>
                      <a:pt x="42" y="11"/>
                      <a:pt x="42" y="11"/>
                      <a:pt x="42" y="11"/>
                    </a:cubicBezTo>
                    <a:cubicBezTo>
                      <a:pt x="42" y="11"/>
                      <a:pt x="0" y="24"/>
                      <a:pt x="14" y="88"/>
                    </a:cubicBezTo>
                    <a:cubicBezTo>
                      <a:pt x="14" y="88"/>
                      <a:pt x="29" y="262"/>
                      <a:pt x="216" y="378"/>
                    </a:cubicBezTo>
                    <a:cubicBezTo>
                      <a:pt x="216" y="378"/>
                      <a:pt x="232" y="391"/>
                      <a:pt x="267" y="391"/>
                    </a:cubicBezTo>
                    <a:cubicBezTo>
                      <a:pt x="279" y="391"/>
                      <a:pt x="293" y="390"/>
                      <a:pt x="309" y="386"/>
                    </a:cubicBezTo>
                    <a:cubicBezTo>
                      <a:pt x="380" y="363"/>
                      <a:pt x="380" y="363"/>
                      <a:pt x="380" y="363"/>
                    </a:cubicBezTo>
                    <a:cubicBezTo>
                      <a:pt x="386" y="358"/>
                      <a:pt x="386" y="358"/>
                      <a:pt x="386" y="358"/>
                    </a:cubicBezTo>
                    <a:cubicBezTo>
                      <a:pt x="386" y="358"/>
                      <a:pt x="406" y="351"/>
                      <a:pt x="425" y="340"/>
                    </a:cubicBezTo>
                    <a:cubicBezTo>
                      <a:pt x="423" y="339"/>
                      <a:pt x="419" y="337"/>
                      <a:pt x="413" y="334"/>
                    </a:cubicBezTo>
                    <a:cubicBezTo>
                      <a:pt x="407" y="332"/>
                      <a:pt x="401" y="329"/>
                      <a:pt x="395" y="326"/>
                    </a:cubicBezTo>
                    <a:cubicBezTo>
                      <a:pt x="390" y="329"/>
                      <a:pt x="382" y="333"/>
                      <a:pt x="377" y="333"/>
                    </a:cubicBezTo>
                    <a:cubicBezTo>
                      <a:pt x="376" y="333"/>
                      <a:pt x="376" y="333"/>
                      <a:pt x="376" y="333"/>
                    </a:cubicBezTo>
                    <a:cubicBezTo>
                      <a:pt x="363" y="311"/>
                      <a:pt x="363" y="311"/>
                      <a:pt x="363" y="311"/>
                    </a:cubicBezTo>
                    <a:cubicBezTo>
                      <a:pt x="360" y="311"/>
                      <a:pt x="358" y="310"/>
                      <a:pt x="355" y="310"/>
                    </a:cubicBezTo>
                    <a:cubicBezTo>
                      <a:pt x="354" y="310"/>
                      <a:pt x="352" y="310"/>
                      <a:pt x="351" y="310"/>
                    </a:cubicBezTo>
                    <a:cubicBezTo>
                      <a:pt x="346" y="311"/>
                      <a:pt x="344" y="312"/>
                      <a:pt x="336" y="312"/>
                    </a:cubicBezTo>
                    <a:cubicBezTo>
                      <a:pt x="331" y="312"/>
                      <a:pt x="326" y="312"/>
                      <a:pt x="317" y="311"/>
                    </a:cubicBezTo>
                    <a:cubicBezTo>
                      <a:pt x="292" y="309"/>
                      <a:pt x="271" y="304"/>
                      <a:pt x="257" y="290"/>
                    </a:cubicBezTo>
                    <a:cubicBezTo>
                      <a:pt x="243" y="276"/>
                      <a:pt x="212" y="240"/>
                      <a:pt x="200" y="227"/>
                    </a:cubicBezTo>
                    <a:cubicBezTo>
                      <a:pt x="188" y="213"/>
                      <a:pt x="164" y="159"/>
                      <a:pt x="161" y="146"/>
                    </a:cubicBezTo>
                    <a:cubicBezTo>
                      <a:pt x="158" y="133"/>
                      <a:pt x="135" y="99"/>
                      <a:pt x="130" y="89"/>
                    </a:cubicBezTo>
                    <a:cubicBezTo>
                      <a:pt x="125" y="79"/>
                      <a:pt x="131" y="68"/>
                      <a:pt x="125" y="56"/>
                    </a:cubicBezTo>
                    <a:cubicBezTo>
                      <a:pt x="119" y="43"/>
                      <a:pt x="107" y="37"/>
                      <a:pt x="93" y="19"/>
                    </a:cubicBezTo>
                    <a:cubicBezTo>
                      <a:pt x="89" y="14"/>
                      <a:pt x="87" y="7"/>
                      <a:pt x="86" y="0"/>
                    </a:cubicBezTo>
                  </a:path>
                </a:pathLst>
              </a:custGeom>
              <a:solidFill>
                <a:srgbClr val="0070C0"/>
              </a:solidFill>
              <a:ln>
                <a:noFill/>
              </a:ln>
            </p:spPr>
            <p:txBody>
              <a:bodyPr vert="horz" wrap="square" lIns="91440" tIns="45720" rIns="91440" bIns="45720" numCol="1" anchor="t" anchorCtr="0" compatLnSpc="1"/>
              <a:lstStyle/>
              <a:p>
                <a:endParaRPr lang="en-ID"/>
              </a:p>
            </p:txBody>
          </p:sp>
          <p:sp>
            <p:nvSpPr>
              <p:cNvPr id="18" name="Freeform 69"/>
              <p:cNvSpPr/>
              <p:nvPr/>
            </p:nvSpPr>
            <p:spPr bwMode="auto">
              <a:xfrm>
                <a:off x="3379788" y="4665663"/>
                <a:ext cx="33337" cy="23813"/>
              </a:xfrm>
              <a:custGeom>
                <a:avLst/>
                <a:gdLst>
                  <a:gd name="T0" fmla="*/ 0 w 31"/>
                  <a:gd name="T1" fmla="*/ 0 h 23"/>
                  <a:gd name="T2" fmla="*/ 0 w 31"/>
                  <a:gd name="T3" fmla="*/ 5 h 23"/>
                  <a:gd name="T4" fmla="*/ 24 w 31"/>
                  <a:gd name="T5" fmla="*/ 23 h 23"/>
                  <a:gd name="T6" fmla="*/ 31 w 31"/>
                  <a:gd name="T7" fmla="*/ 14 h 23"/>
                  <a:gd name="T8" fmla="*/ 0 w 31"/>
                  <a:gd name="T9" fmla="*/ 0 h 23"/>
                </a:gdLst>
                <a:ahLst/>
                <a:cxnLst>
                  <a:cxn ang="0">
                    <a:pos x="T0" y="T1"/>
                  </a:cxn>
                  <a:cxn ang="0">
                    <a:pos x="T2" y="T3"/>
                  </a:cxn>
                  <a:cxn ang="0">
                    <a:pos x="T4" y="T5"/>
                  </a:cxn>
                  <a:cxn ang="0">
                    <a:pos x="T6" y="T7"/>
                  </a:cxn>
                  <a:cxn ang="0">
                    <a:pos x="T8" y="T9"/>
                  </a:cxn>
                </a:cxnLst>
                <a:rect l="0" t="0" r="r" b="b"/>
                <a:pathLst>
                  <a:path w="31" h="23">
                    <a:moveTo>
                      <a:pt x="0" y="0"/>
                    </a:moveTo>
                    <a:cubicBezTo>
                      <a:pt x="0" y="1"/>
                      <a:pt x="0" y="3"/>
                      <a:pt x="0" y="5"/>
                    </a:cubicBezTo>
                    <a:cubicBezTo>
                      <a:pt x="8" y="11"/>
                      <a:pt x="16" y="17"/>
                      <a:pt x="24" y="23"/>
                    </a:cubicBezTo>
                    <a:cubicBezTo>
                      <a:pt x="26" y="19"/>
                      <a:pt x="28" y="17"/>
                      <a:pt x="31" y="14"/>
                    </a:cubicBezTo>
                    <a:cubicBezTo>
                      <a:pt x="0" y="0"/>
                      <a:pt x="0" y="0"/>
                      <a:pt x="0" y="0"/>
                    </a:cubicBezTo>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19" name="Freeform 70"/>
              <p:cNvSpPr/>
              <p:nvPr/>
            </p:nvSpPr>
            <p:spPr bwMode="auto">
              <a:xfrm>
                <a:off x="3263900" y="4241800"/>
                <a:ext cx="161925" cy="134938"/>
              </a:xfrm>
              <a:custGeom>
                <a:avLst/>
                <a:gdLst>
                  <a:gd name="T0" fmla="*/ 98 w 154"/>
                  <a:gd name="T1" fmla="*/ 0 h 128"/>
                  <a:gd name="T2" fmla="*/ 79 w 154"/>
                  <a:gd name="T3" fmla="*/ 1 h 128"/>
                  <a:gd name="T4" fmla="*/ 61 w 154"/>
                  <a:gd name="T5" fmla="*/ 13 h 128"/>
                  <a:gd name="T6" fmla="*/ 31 w 154"/>
                  <a:gd name="T7" fmla="*/ 44 h 128"/>
                  <a:gd name="T8" fmla="*/ 20 w 154"/>
                  <a:gd name="T9" fmla="*/ 62 h 128"/>
                  <a:gd name="T10" fmla="*/ 0 w 154"/>
                  <a:gd name="T11" fmla="*/ 69 h 128"/>
                  <a:gd name="T12" fmla="*/ 25 w 154"/>
                  <a:gd name="T13" fmla="*/ 128 h 128"/>
                  <a:gd name="T14" fmla="*/ 38 w 154"/>
                  <a:gd name="T15" fmla="*/ 123 h 128"/>
                  <a:gd name="T16" fmla="*/ 40 w 154"/>
                  <a:gd name="T17" fmla="*/ 123 h 128"/>
                  <a:gd name="T18" fmla="*/ 48 w 154"/>
                  <a:gd name="T19" fmla="*/ 124 h 128"/>
                  <a:gd name="T20" fmla="*/ 61 w 154"/>
                  <a:gd name="T21" fmla="*/ 125 h 128"/>
                  <a:gd name="T22" fmla="*/ 65 w 154"/>
                  <a:gd name="T23" fmla="*/ 125 h 128"/>
                  <a:gd name="T24" fmla="*/ 72 w 154"/>
                  <a:gd name="T25" fmla="*/ 125 h 128"/>
                  <a:gd name="T26" fmla="*/ 153 w 154"/>
                  <a:gd name="T27" fmla="*/ 105 h 128"/>
                  <a:gd name="T28" fmla="*/ 154 w 154"/>
                  <a:gd name="T29" fmla="*/ 105 h 128"/>
                  <a:gd name="T30" fmla="*/ 133 w 154"/>
                  <a:gd name="T31" fmla="*/ 93 h 128"/>
                  <a:gd name="T32" fmla="*/ 131 w 154"/>
                  <a:gd name="T33" fmla="*/ 93 h 128"/>
                  <a:gd name="T34" fmla="*/ 107 w 154"/>
                  <a:gd name="T35" fmla="*/ 99 h 128"/>
                  <a:gd name="T36" fmla="*/ 101 w 154"/>
                  <a:gd name="T37" fmla="*/ 100 h 128"/>
                  <a:gd name="T38" fmla="*/ 94 w 154"/>
                  <a:gd name="T39" fmla="*/ 96 h 128"/>
                  <a:gd name="T40" fmla="*/ 110 w 154"/>
                  <a:gd name="T41" fmla="*/ 83 h 128"/>
                  <a:gd name="T42" fmla="*/ 135 w 154"/>
                  <a:gd name="T43" fmla="*/ 77 h 128"/>
                  <a:gd name="T44" fmla="*/ 137 w 154"/>
                  <a:gd name="T45" fmla="*/ 77 h 128"/>
                  <a:gd name="T46" fmla="*/ 139 w 154"/>
                  <a:gd name="T47" fmla="*/ 77 h 128"/>
                  <a:gd name="T48" fmla="*/ 149 w 154"/>
                  <a:gd name="T49" fmla="*/ 71 h 128"/>
                  <a:gd name="T50" fmla="*/ 139 w 154"/>
                  <a:gd name="T51" fmla="*/ 59 h 128"/>
                  <a:gd name="T52" fmla="*/ 126 w 154"/>
                  <a:gd name="T53" fmla="*/ 36 h 128"/>
                  <a:gd name="T54" fmla="*/ 114 w 154"/>
                  <a:gd name="T55" fmla="*/ 20 h 128"/>
                  <a:gd name="T56" fmla="*/ 115 w 154"/>
                  <a:gd name="T57" fmla="*/ 11 h 128"/>
                  <a:gd name="T58" fmla="*/ 107 w 154"/>
                  <a:gd name="T59" fmla="*/ 5 h 128"/>
                  <a:gd name="T60" fmla="*/ 98 w 154"/>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128">
                    <a:moveTo>
                      <a:pt x="98" y="0"/>
                    </a:moveTo>
                    <a:cubicBezTo>
                      <a:pt x="98" y="0"/>
                      <a:pt x="87" y="1"/>
                      <a:pt x="79" y="1"/>
                    </a:cubicBezTo>
                    <a:cubicBezTo>
                      <a:pt x="71" y="1"/>
                      <a:pt x="61" y="13"/>
                      <a:pt x="61" y="13"/>
                    </a:cubicBezTo>
                    <a:cubicBezTo>
                      <a:pt x="54" y="20"/>
                      <a:pt x="36" y="38"/>
                      <a:pt x="31" y="44"/>
                    </a:cubicBezTo>
                    <a:cubicBezTo>
                      <a:pt x="27" y="49"/>
                      <a:pt x="23" y="58"/>
                      <a:pt x="20" y="62"/>
                    </a:cubicBezTo>
                    <a:cubicBezTo>
                      <a:pt x="18" y="65"/>
                      <a:pt x="6" y="68"/>
                      <a:pt x="0" y="69"/>
                    </a:cubicBezTo>
                    <a:cubicBezTo>
                      <a:pt x="8" y="98"/>
                      <a:pt x="23" y="124"/>
                      <a:pt x="25" y="128"/>
                    </a:cubicBezTo>
                    <a:cubicBezTo>
                      <a:pt x="28" y="126"/>
                      <a:pt x="35" y="124"/>
                      <a:pt x="38" y="123"/>
                    </a:cubicBezTo>
                    <a:cubicBezTo>
                      <a:pt x="38" y="123"/>
                      <a:pt x="39" y="123"/>
                      <a:pt x="40" y="123"/>
                    </a:cubicBezTo>
                    <a:cubicBezTo>
                      <a:pt x="42" y="123"/>
                      <a:pt x="45" y="124"/>
                      <a:pt x="48" y="124"/>
                    </a:cubicBezTo>
                    <a:cubicBezTo>
                      <a:pt x="52" y="125"/>
                      <a:pt x="56" y="125"/>
                      <a:pt x="61" y="125"/>
                    </a:cubicBezTo>
                    <a:cubicBezTo>
                      <a:pt x="62" y="125"/>
                      <a:pt x="63" y="125"/>
                      <a:pt x="65" y="125"/>
                    </a:cubicBezTo>
                    <a:cubicBezTo>
                      <a:pt x="67" y="125"/>
                      <a:pt x="70" y="125"/>
                      <a:pt x="72" y="125"/>
                    </a:cubicBezTo>
                    <a:cubicBezTo>
                      <a:pt x="153" y="105"/>
                      <a:pt x="153" y="105"/>
                      <a:pt x="153" y="105"/>
                    </a:cubicBezTo>
                    <a:cubicBezTo>
                      <a:pt x="153" y="105"/>
                      <a:pt x="154" y="105"/>
                      <a:pt x="154" y="105"/>
                    </a:cubicBezTo>
                    <a:cubicBezTo>
                      <a:pt x="154" y="97"/>
                      <a:pt x="141" y="93"/>
                      <a:pt x="133" y="93"/>
                    </a:cubicBezTo>
                    <a:cubicBezTo>
                      <a:pt x="132" y="93"/>
                      <a:pt x="132" y="93"/>
                      <a:pt x="131" y="93"/>
                    </a:cubicBezTo>
                    <a:cubicBezTo>
                      <a:pt x="124" y="93"/>
                      <a:pt x="120" y="96"/>
                      <a:pt x="107" y="99"/>
                    </a:cubicBezTo>
                    <a:cubicBezTo>
                      <a:pt x="104" y="99"/>
                      <a:pt x="102" y="100"/>
                      <a:pt x="101" y="100"/>
                    </a:cubicBezTo>
                    <a:cubicBezTo>
                      <a:pt x="94" y="100"/>
                      <a:pt x="94" y="96"/>
                      <a:pt x="94" y="96"/>
                    </a:cubicBezTo>
                    <a:cubicBezTo>
                      <a:pt x="92" y="89"/>
                      <a:pt x="100" y="88"/>
                      <a:pt x="110" y="83"/>
                    </a:cubicBezTo>
                    <a:cubicBezTo>
                      <a:pt x="119" y="78"/>
                      <a:pt x="131" y="77"/>
                      <a:pt x="135" y="77"/>
                    </a:cubicBezTo>
                    <a:cubicBezTo>
                      <a:pt x="136" y="77"/>
                      <a:pt x="137" y="77"/>
                      <a:pt x="137" y="77"/>
                    </a:cubicBezTo>
                    <a:cubicBezTo>
                      <a:pt x="138" y="77"/>
                      <a:pt x="139" y="77"/>
                      <a:pt x="139" y="77"/>
                    </a:cubicBezTo>
                    <a:cubicBezTo>
                      <a:pt x="149" y="77"/>
                      <a:pt x="149" y="71"/>
                      <a:pt x="149" y="71"/>
                    </a:cubicBezTo>
                    <a:cubicBezTo>
                      <a:pt x="149" y="66"/>
                      <a:pt x="139" y="59"/>
                      <a:pt x="139" y="59"/>
                    </a:cubicBezTo>
                    <a:cubicBezTo>
                      <a:pt x="144" y="47"/>
                      <a:pt x="126" y="36"/>
                      <a:pt x="126" y="36"/>
                    </a:cubicBezTo>
                    <a:cubicBezTo>
                      <a:pt x="122" y="22"/>
                      <a:pt x="114" y="20"/>
                      <a:pt x="114" y="20"/>
                    </a:cubicBezTo>
                    <a:cubicBezTo>
                      <a:pt x="120" y="18"/>
                      <a:pt x="115" y="11"/>
                      <a:pt x="115" y="11"/>
                    </a:cubicBezTo>
                    <a:cubicBezTo>
                      <a:pt x="115" y="11"/>
                      <a:pt x="114" y="9"/>
                      <a:pt x="107" y="5"/>
                    </a:cubicBezTo>
                    <a:cubicBezTo>
                      <a:pt x="100" y="2"/>
                      <a:pt x="98" y="0"/>
                      <a:pt x="98"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sp>
            <p:nvSpPr>
              <p:cNvPr id="20" name="Freeform 71"/>
              <p:cNvSpPr/>
              <p:nvPr/>
            </p:nvSpPr>
            <p:spPr bwMode="auto">
              <a:xfrm>
                <a:off x="3340100" y="4351338"/>
                <a:ext cx="84137" cy="22225"/>
              </a:xfrm>
              <a:custGeom>
                <a:avLst/>
                <a:gdLst>
                  <a:gd name="T0" fmla="*/ 81 w 81"/>
                  <a:gd name="T1" fmla="*/ 0 h 20"/>
                  <a:gd name="T2" fmla="*/ 0 w 81"/>
                  <a:gd name="T3" fmla="*/ 20 h 20"/>
                  <a:gd name="T4" fmla="*/ 5 w 81"/>
                  <a:gd name="T5" fmla="*/ 20 h 20"/>
                  <a:gd name="T6" fmla="*/ 8 w 81"/>
                  <a:gd name="T7" fmla="*/ 20 h 20"/>
                  <a:gd name="T8" fmla="*/ 12 w 81"/>
                  <a:gd name="T9" fmla="*/ 20 h 20"/>
                  <a:gd name="T10" fmla="*/ 32 w 81"/>
                  <a:gd name="T11" fmla="*/ 18 h 20"/>
                  <a:gd name="T12" fmla="*/ 51 w 81"/>
                  <a:gd name="T13" fmla="*/ 10 h 20"/>
                  <a:gd name="T14" fmla="*/ 65 w 81"/>
                  <a:gd name="T15" fmla="*/ 5 h 20"/>
                  <a:gd name="T16" fmla="*/ 67 w 81"/>
                  <a:gd name="T17" fmla="*/ 5 h 20"/>
                  <a:gd name="T18" fmla="*/ 81 w 8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20">
                    <a:moveTo>
                      <a:pt x="81" y="0"/>
                    </a:moveTo>
                    <a:cubicBezTo>
                      <a:pt x="0" y="20"/>
                      <a:pt x="0" y="20"/>
                      <a:pt x="0" y="20"/>
                    </a:cubicBezTo>
                    <a:cubicBezTo>
                      <a:pt x="2" y="20"/>
                      <a:pt x="3" y="20"/>
                      <a:pt x="5" y="20"/>
                    </a:cubicBezTo>
                    <a:cubicBezTo>
                      <a:pt x="6" y="20"/>
                      <a:pt x="7" y="20"/>
                      <a:pt x="8" y="20"/>
                    </a:cubicBezTo>
                    <a:cubicBezTo>
                      <a:pt x="10" y="20"/>
                      <a:pt x="11" y="20"/>
                      <a:pt x="12" y="20"/>
                    </a:cubicBezTo>
                    <a:cubicBezTo>
                      <a:pt x="20" y="20"/>
                      <a:pt x="27" y="19"/>
                      <a:pt x="32" y="18"/>
                    </a:cubicBezTo>
                    <a:cubicBezTo>
                      <a:pt x="41" y="16"/>
                      <a:pt x="45" y="14"/>
                      <a:pt x="51" y="10"/>
                    </a:cubicBezTo>
                    <a:cubicBezTo>
                      <a:pt x="56" y="7"/>
                      <a:pt x="65" y="5"/>
                      <a:pt x="65" y="5"/>
                    </a:cubicBezTo>
                    <a:cubicBezTo>
                      <a:pt x="66" y="5"/>
                      <a:pt x="67" y="5"/>
                      <a:pt x="67" y="5"/>
                    </a:cubicBezTo>
                    <a:cubicBezTo>
                      <a:pt x="78" y="5"/>
                      <a:pt x="81" y="1"/>
                      <a:pt x="81" y="0"/>
                    </a:cubicBezTo>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21" name="Freeform 72"/>
              <p:cNvSpPr/>
              <p:nvPr/>
            </p:nvSpPr>
            <p:spPr bwMode="auto">
              <a:xfrm>
                <a:off x="2954338" y="4300538"/>
                <a:ext cx="611187" cy="584200"/>
              </a:xfrm>
              <a:custGeom>
                <a:avLst/>
                <a:gdLst>
                  <a:gd name="T0" fmla="*/ 255 w 586"/>
                  <a:gd name="T1" fmla="*/ 101 h 561"/>
                  <a:gd name="T2" fmla="*/ 323 w 586"/>
                  <a:gd name="T3" fmla="*/ 73 h 561"/>
                  <a:gd name="T4" fmla="*/ 295 w 586"/>
                  <a:gd name="T5" fmla="*/ 0 h 561"/>
                  <a:gd name="T6" fmla="*/ 233 w 586"/>
                  <a:gd name="T7" fmla="*/ 24 h 561"/>
                  <a:gd name="T8" fmla="*/ 201 w 586"/>
                  <a:gd name="T9" fmla="*/ 19 h 561"/>
                  <a:gd name="T10" fmla="*/ 180 w 586"/>
                  <a:gd name="T11" fmla="*/ 19 h 561"/>
                  <a:gd name="T12" fmla="*/ 140 w 586"/>
                  <a:gd name="T13" fmla="*/ 28 h 561"/>
                  <a:gd name="T14" fmla="*/ 122 w 586"/>
                  <a:gd name="T15" fmla="*/ 44 h 561"/>
                  <a:gd name="T16" fmla="*/ 114 w 586"/>
                  <a:gd name="T17" fmla="*/ 42 h 561"/>
                  <a:gd name="T18" fmla="*/ 106 w 586"/>
                  <a:gd name="T19" fmla="*/ 41 h 561"/>
                  <a:gd name="T20" fmla="*/ 85 w 586"/>
                  <a:gd name="T21" fmla="*/ 47 h 561"/>
                  <a:gd name="T22" fmla="*/ 51 w 586"/>
                  <a:gd name="T23" fmla="*/ 64 h 561"/>
                  <a:gd name="T24" fmla="*/ 24 w 586"/>
                  <a:gd name="T25" fmla="*/ 111 h 561"/>
                  <a:gd name="T26" fmla="*/ 18 w 586"/>
                  <a:gd name="T27" fmla="*/ 146 h 561"/>
                  <a:gd name="T28" fmla="*/ 11 w 586"/>
                  <a:gd name="T29" fmla="*/ 170 h 561"/>
                  <a:gd name="T30" fmla="*/ 14 w 586"/>
                  <a:gd name="T31" fmla="*/ 237 h 561"/>
                  <a:gd name="T32" fmla="*/ 46 w 586"/>
                  <a:gd name="T33" fmla="*/ 274 h 561"/>
                  <a:gd name="T34" fmla="*/ 51 w 586"/>
                  <a:gd name="T35" fmla="*/ 307 h 561"/>
                  <a:gd name="T36" fmla="*/ 82 w 586"/>
                  <a:gd name="T37" fmla="*/ 364 h 561"/>
                  <a:gd name="T38" fmla="*/ 121 w 586"/>
                  <a:gd name="T39" fmla="*/ 445 h 561"/>
                  <a:gd name="T40" fmla="*/ 178 w 586"/>
                  <a:gd name="T41" fmla="*/ 508 h 561"/>
                  <a:gd name="T42" fmla="*/ 238 w 586"/>
                  <a:gd name="T43" fmla="*/ 529 h 561"/>
                  <a:gd name="T44" fmla="*/ 272 w 586"/>
                  <a:gd name="T45" fmla="*/ 528 h 561"/>
                  <a:gd name="T46" fmla="*/ 292 w 586"/>
                  <a:gd name="T47" fmla="*/ 532 h 561"/>
                  <a:gd name="T48" fmla="*/ 334 w 586"/>
                  <a:gd name="T49" fmla="*/ 552 h 561"/>
                  <a:gd name="T50" fmla="*/ 357 w 586"/>
                  <a:gd name="T51" fmla="*/ 555 h 561"/>
                  <a:gd name="T52" fmla="*/ 377 w 586"/>
                  <a:gd name="T53" fmla="*/ 551 h 561"/>
                  <a:gd name="T54" fmla="*/ 403 w 586"/>
                  <a:gd name="T55" fmla="*/ 550 h 561"/>
                  <a:gd name="T56" fmla="*/ 458 w 586"/>
                  <a:gd name="T57" fmla="*/ 537 h 561"/>
                  <a:gd name="T58" fmla="*/ 491 w 586"/>
                  <a:gd name="T59" fmla="*/ 529 h 561"/>
                  <a:gd name="T60" fmla="*/ 529 w 586"/>
                  <a:gd name="T61" fmla="*/ 476 h 561"/>
                  <a:gd name="T62" fmla="*/ 568 w 586"/>
                  <a:gd name="T63" fmla="*/ 395 h 561"/>
                  <a:gd name="T64" fmla="*/ 565 w 586"/>
                  <a:gd name="T65" fmla="*/ 325 h 561"/>
                  <a:gd name="T66" fmla="*/ 586 w 586"/>
                  <a:gd name="T67" fmla="*/ 261 h 561"/>
                  <a:gd name="T68" fmla="*/ 516 w 586"/>
                  <a:gd name="T69" fmla="*/ 231 h 561"/>
                  <a:gd name="T70" fmla="*/ 492 w 586"/>
                  <a:gd name="T71" fmla="*/ 292 h 561"/>
                  <a:gd name="T72" fmla="*/ 477 w 586"/>
                  <a:gd name="T73" fmla="*/ 313 h 561"/>
                  <a:gd name="T74" fmla="*/ 463 w 586"/>
                  <a:gd name="T75" fmla="*/ 335 h 561"/>
                  <a:gd name="T76" fmla="*/ 447 w 586"/>
                  <a:gd name="T77" fmla="*/ 355 h 561"/>
                  <a:gd name="T78" fmla="*/ 431 w 586"/>
                  <a:gd name="T79" fmla="*/ 380 h 561"/>
                  <a:gd name="T80" fmla="*/ 434 w 586"/>
                  <a:gd name="T81" fmla="*/ 405 h 561"/>
                  <a:gd name="T82" fmla="*/ 421 w 586"/>
                  <a:gd name="T83" fmla="*/ 417 h 561"/>
                  <a:gd name="T84" fmla="*/ 392 w 586"/>
                  <a:gd name="T85" fmla="*/ 407 h 561"/>
                  <a:gd name="T86" fmla="*/ 408 w 586"/>
                  <a:gd name="T87" fmla="*/ 335 h 561"/>
                  <a:gd name="T88" fmla="*/ 379 w 586"/>
                  <a:gd name="T89" fmla="*/ 232 h 561"/>
                  <a:gd name="T90" fmla="*/ 370 w 586"/>
                  <a:gd name="T91" fmla="*/ 222 h 561"/>
                  <a:gd name="T92" fmla="*/ 365 w 586"/>
                  <a:gd name="T93" fmla="*/ 217 h 561"/>
                  <a:gd name="T94" fmla="*/ 342 w 586"/>
                  <a:gd name="T95" fmla="*/ 200 h 561"/>
                  <a:gd name="T96" fmla="*/ 255 w 586"/>
                  <a:gd name="T97" fmla="*/ 1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6" h="561">
                    <a:moveTo>
                      <a:pt x="255" y="101"/>
                    </a:moveTo>
                    <a:cubicBezTo>
                      <a:pt x="255" y="101"/>
                      <a:pt x="320" y="77"/>
                      <a:pt x="323" y="73"/>
                    </a:cubicBezTo>
                    <a:cubicBezTo>
                      <a:pt x="323" y="73"/>
                      <a:pt x="301" y="36"/>
                      <a:pt x="295" y="0"/>
                    </a:cubicBezTo>
                    <a:cubicBezTo>
                      <a:pt x="233" y="24"/>
                      <a:pt x="233" y="24"/>
                      <a:pt x="233" y="24"/>
                    </a:cubicBezTo>
                    <a:cubicBezTo>
                      <a:pt x="233" y="24"/>
                      <a:pt x="210" y="17"/>
                      <a:pt x="201" y="19"/>
                    </a:cubicBezTo>
                    <a:cubicBezTo>
                      <a:pt x="192" y="20"/>
                      <a:pt x="190" y="22"/>
                      <a:pt x="180" y="19"/>
                    </a:cubicBezTo>
                    <a:cubicBezTo>
                      <a:pt x="169" y="17"/>
                      <a:pt x="150" y="15"/>
                      <a:pt x="140" y="28"/>
                    </a:cubicBezTo>
                    <a:cubicBezTo>
                      <a:pt x="130" y="41"/>
                      <a:pt x="131" y="43"/>
                      <a:pt x="122" y="44"/>
                    </a:cubicBezTo>
                    <a:cubicBezTo>
                      <a:pt x="118" y="45"/>
                      <a:pt x="116" y="44"/>
                      <a:pt x="114" y="42"/>
                    </a:cubicBezTo>
                    <a:cubicBezTo>
                      <a:pt x="112" y="41"/>
                      <a:pt x="110" y="40"/>
                      <a:pt x="106" y="41"/>
                    </a:cubicBezTo>
                    <a:cubicBezTo>
                      <a:pt x="97" y="43"/>
                      <a:pt x="98" y="43"/>
                      <a:pt x="85" y="47"/>
                    </a:cubicBezTo>
                    <a:cubicBezTo>
                      <a:pt x="72" y="52"/>
                      <a:pt x="59" y="52"/>
                      <a:pt x="51" y="64"/>
                    </a:cubicBezTo>
                    <a:cubicBezTo>
                      <a:pt x="43" y="76"/>
                      <a:pt x="32" y="91"/>
                      <a:pt x="24" y="111"/>
                    </a:cubicBezTo>
                    <a:cubicBezTo>
                      <a:pt x="17" y="130"/>
                      <a:pt x="16" y="134"/>
                      <a:pt x="18" y="146"/>
                    </a:cubicBezTo>
                    <a:cubicBezTo>
                      <a:pt x="21" y="157"/>
                      <a:pt x="15" y="158"/>
                      <a:pt x="11" y="170"/>
                    </a:cubicBezTo>
                    <a:cubicBezTo>
                      <a:pt x="7" y="182"/>
                      <a:pt x="0" y="218"/>
                      <a:pt x="14" y="237"/>
                    </a:cubicBezTo>
                    <a:cubicBezTo>
                      <a:pt x="28" y="255"/>
                      <a:pt x="40" y="261"/>
                      <a:pt x="46" y="274"/>
                    </a:cubicBezTo>
                    <a:cubicBezTo>
                      <a:pt x="52" y="286"/>
                      <a:pt x="46" y="297"/>
                      <a:pt x="51" y="307"/>
                    </a:cubicBezTo>
                    <a:cubicBezTo>
                      <a:pt x="56" y="317"/>
                      <a:pt x="79" y="351"/>
                      <a:pt x="82" y="364"/>
                    </a:cubicBezTo>
                    <a:cubicBezTo>
                      <a:pt x="85" y="377"/>
                      <a:pt x="109" y="431"/>
                      <a:pt x="121" y="445"/>
                    </a:cubicBezTo>
                    <a:cubicBezTo>
                      <a:pt x="133" y="458"/>
                      <a:pt x="164" y="494"/>
                      <a:pt x="178" y="508"/>
                    </a:cubicBezTo>
                    <a:cubicBezTo>
                      <a:pt x="192" y="522"/>
                      <a:pt x="213" y="527"/>
                      <a:pt x="238" y="529"/>
                    </a:cubicBezTo>
                    <a:cubicBezTo>
                      <a:pt x="263" y="531"/>
                      <a:pt x="264" y="530"/>
                      <a:pt x="272" y="528"/>
                    </a:cubicBezTo>
                    <a:cubicBezTo>
                      <a:pt x="279" y="527"/>
                      <a:pt x="284" y="529"/>
                      <a:pt x="292" y="532"/>
                    </a:cubicBezTo>
                    <a:cubicBezTo>
                      <a:pt x="300" y="535"/>
                      <a:pt x="318" y="545"/>
                      <a:pt x="334" y="552"/>
                    </a:cubicBezTo>
                    <a:cubicBezTo>
                      <a:pt x="350" y="560"/>
                      <a:pt x="348" y="561"/>
                      <a:pt x="357" y="555"/>
                    </a:cubicBezTo>
                    <a:cubicBezTo>
                      <a:pt x="365" y="550"/>
                      <a:pt x="367" y="547"/>
                      <a:pt x="377" y="551"/>
                    </a:cubicBezTo>
                    <a:cubicBezTo>
                      <a:pt x="386" y="554"/>
                      <a:pt x="391" y="552"/>
                      <a:pt x="403" y="550"/>
                    </a:cubicBezTo>
                    <a:cubicBezTo>
                      <a:pt x="414" y="548"/>
                      <a:pt x="449" y="538"/>
                      <a:pt x="458" y="537"/>
                    </a:cubicBezTo>
                    <a:cubicBezTo>
                      <a:pt x="468" y="536"/>
                      <a:pt x="481" y="539"/>
                      <a:pt x="491" y="529"/>
                    </a:cubicBezTo>
                    <a:cubicBezTo>
                      <a:pt x="501" y="519"/>
                      <a:pt x="529" y="476"/>
                      <a:pt x="529" y="476"/>
                    </a:cubicBezTo>
                    <a:cubicBezTo>
                      <a:pt x="529" y="476"/>
                      <a:pt x="565" y="416"/>
                      <a:pt x="568" y="395"/>
                    </a:cubicBezTo>
                    <a:cubicBezTo>
                      <a:pt x="571" y="375"/>
                      <a:pt x="559" y="335"/>
                      <a:pt x="565" y="325"/>
                    </a:cubicBezTo>
                    <a:cubicBezTo>
                      <a:pt x="586" y="261"/>
                      <a:pt x="586" y="261"/>
                      <a:pt x="586" y="261"/>
                    </a:cubicBezTo>
                    <a:cubicBezTo>
                      <a:pt x="586" y="261"/>
                      <a:pt x="523" y="230"/>
                      <a:pt x="516" y="231"/>
                    </a:cubicBezTo>
                    <a:cubicBezTo>
                      <a:pt x="492" y="292"/>
                      <a:pt x="492" y="292"/>
                      <a:pt x="492" y="292"/>
                    </a:cubicBezTo>
                    <a:cubicBezTo>
                      <a:pt x="492" y="292"/>
                      <a:pt x="480" y="300"/>
                      <a:pt x="477" y="313"/>
                    </a:cubicBezTo>
                    <a:cubicBezTo>
                      <a:pt x="474" y="326"/>
                      <a:pt x="471" y="328"/>
                      <a:pt x="463" y="335"/>
                    </a:cubicBezTo>
                    <a:cubicBezTo>
                      <a:pt x="455" y="343"/>
                      <a:pt x="451" y="345"/>
                      <a:pt x="447" y="355"/>
                    </a:cubicBezTo>
                    <a:cubicBezTo>
                      <a:pt x="443" y="364"/>
                      <a:pt x="431" y="367"/>
                      <a:pt x="431" y="380"/>
                    </a:cubicBezTo>
                    <a:cubicBezTo>
                      <a:pt x="432" y="393"/>
                      <a:pt x="436" y="400"/>
                      <a:pt x="434" y="405"/>
                    </a:cubicBezTo>
                    <a:cubicBezTo>
                      <a:pt x="431" y="409"/>
                      <a:pt x="421" y="417"/>
                      <a:pt x="421" y="417"/>
                    </a:cubicBezTo>
                    <a:cubicBezTo>
                      <a:pt x="421" y="417"/>
                      <a:pt x="395" y="406"/>
                      <a:pt x="392" y="407"/>
                    </a:cubicBezTo>
                    <a:cubicBezTo>
                      <a:pt x="392" y="407"/>
                      <a:pt x="414" y="376"/>
                      <a:pt x="408" y="335"/>
                    </a:cubicBezTo>
                    <a:cubicBezTo>
                      <a:pt x="401" y="293"/>
                      <a:pt x="394" y="246"/>
                      <a:pt x="379" y="232"/>
                    </a:cubicBezTo>
                    <a:cubicBezTo>
                      <a:pt x="374" y="227"/>
                      <a:pt x="372" y="231"/>
                      <a:pt x="370" y="222"/>
                    </a:cubicBezTo>
                    <a:cubicBezTo>
                      <a:pt x="368" y="214"/>
                      <a:pt x="365" y="217"/>
                      <a:pt x="365" y="217"/>
                    </a:cubicBezTo>
                    <a:cubicBezTo>
                      <a:pt x="360" y="218"/>
                      <a:pt x="342" y="202"/>
                      <a:pt x="342" y="200"/>
                    </a:cubicBezTo>
                    <a:cubicBezTo>
                      <a:pt x="342" y="199"/>
                      <a:pt x="255" y="101"/>
                      <a:pt x="255" y="10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22" name="Freeform 73"/>
              <p:cNvSpPr>
                <a:spLocks noEditPoints="1"/>
              </p:cNvSpPr>
              <p:nvPr/>
            </p:nvSpPr>
            <p:spPr bwMode="auto">
              <a:xfrm>
                <a:off x="3343275" y="4537075"/>
                <a:ext cx="33337" cy="82550"/>
              </a:xfrm>
              <a:custGeom>
                <a:avLst/>
                <a:gdLst>
                  <a:gd name="T0" fmla="*/ 20 w 31"/>
                  <a:gd name="T1" fmla="*/ 28 h 78"/>
                  <a:gd name="T2" fmla="*/ 18 w 31"/>
                  <a:gd name="T3" fmla="*/ 29 h 78"/>
                  <a:gd name="T4" fmla="*/ 29 w 31"/>
                  <a:gd name="T5" fmla="*/ 78 h 78"/>
                  <a:gd name="T6" fmla="*/ 31 w 31"/>
                  <a:gd name="T7" fmla="*/ 77 h 78"/>
                  <a:gd name="T8" fmla="*/ 20 w 31"/>
                  <a:gd name="T9" fmla="*/ 28 h 78"/>
                  <a:gd name="T10" fmla="*/ 7 w 31"/>
                  <a:gd name="T11" fmla="*/ 0 h 78"/>
                  <a:gd name="T12" fmla="*/ 0 w 31"/>
                  <a:gd name="T13" fmla="*/ 1 h 78"/>
                  <a:gd name="T14" fmla="*/ 5 w 31"/>
                  <a:gd name="T15" fmla="*/ 4 h 78"/>
                  <a:gd name="T16" fmla="*/ 12 w 31"/>
                  <a:gd name="T17" fmla="*/ 13 h 78"/>
                  <a:gd name="T18" fmla="*/ 11 w 31"/>
                  <a:gd name="T19" fmla="*/ 9 h 78"/>
                  <a:gd name="T20" fmla="*/ 9 w 31"/>
                  <a:gd name="T21" fmla="*/ 0 h 78"/>
                  <a:gd name="T22" fmla="*/ 7 w 31"/>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78">
                    <a:moveTo>
                      <a:pt x="20" y="28"/>
                    </a:moveTo>
                    <a:cubicBezTo>
                      <a:pt x="18" y="29"/>
                      <a:pt x="18" y="29"/>
                      <a:pt x="18" y="29"/>
                    </a:cubicBezTo>
                    <a:cubicBezTo>
                      <a:pt x="22" y="43"/>
                      <a:pt x="26" y="60"/>
                      <a:pt x="29" y="78"/>
                    </a:cubicBezTo>
                    <a:cubicBezTo>
                      <a:pt x="30" y="77"/>
                      <a:pt x="31" y="77"/>
                      <a:pt x="31" y="77"/>
                    </a:cubicBezTo>
                    <a:cubicBezTo>
                      <a:pt x="20" y="28"/>
                      <a:pt x="20" y="28"/>
                      <a:pt x="20" y="28"/>
                    </a:cubicBezTo>
                    <a:moveTo>
                      <a:pt x="7" y="0"/>
                    </a:moveTo>
                    <a:cubicBezTo>
                      <a:pt x="6" y="0"/>
                      <a:pt x="4" y="0"/>
                      <a:pt x="0" y="1"/>
                    </a:cubicBezTo>
                    <a:cubicBezTo>
                      <a:pt x="1" y="1"/>
                      <a:pt x="3" y="2"/>
                      <a:pt x="5" y="4"/>
                    </a:cubicBezTo>
                    <a:cubicBezTo>
                      <a:pt x="7" y="6"/>
                      <a:pt x="10" y="9"/>
                      <a:pt x="12" y="13"/>
                    </a:cubicBezTo>
                    <a:cubicBezTo>
                      <a:pt x="11" y="9"/>
                      <a:pt x="11" y="9"/>
                      <a:pt x="11" y="9"/>
                    </a:cubicBezTo>
                    <a:cubicBezTo>
                      <a:pt x="9" y="0"/>
                      <a:pt x="9" y="0"/>
                      <a:pt x="9" y="0"/>
                    </a:cubicBezTo>
                    <a:cubicBezTo>
                      <a:pt x="8" y="0"/>
                      <a:pt x="8" y="0"/>
                      <a:pt x="7" y="0"/>
                    </a:cubicBezTo>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23" name="Freeform 74"/>
              <p:cNvSpPr/>
              <p:nvPr/>
            </p:nvSpPr>
            <p:spPr bwMode="auto">
              <a:xfrm>
                <a:off x="3352800" y="4537075"/>
                <a:ext cx="12700" cy="30163"/>
              </a:xfrm>
              <a:custGeom>
                <a:avLst/>
                <a:gdLst>
                  <a:gd name="T0" fmla="*/ 0 w 11"/>
                  <a:gd name="T1" fmla="*/ 0 h 29"/>
                  <a:gd name="T2" fmla="*/ 2 w 11"/>
                  <a:gd name="T3" fmla="*/ 9 h 29"/>
                  <a:gd name="T4" fmla="*/ 3 w 11"/>
                  <a:gd name="T5" fmla="*/ 13 h 29"/>
                  <a:gd name="T6" fmla="*/ 9 w 11"/>
                  <a:gd name="T7" fmla="*/ 29 h 29"/>
                  <a:gd name="T8" fmla="*/ 11 w 11"/>
                  <a:gd name="T9" fmla="*/ 28 h 29"/>
                  <a:gd name="T10" fmla="*/ 6 w 11"/>
                  <a:gd name="T11" fmla="*/ 3 h 29"/>
                  <a:gd name="T12" fmla="*/ 3 w 11"/>
                  <a:gd name="T13" fmla="*/ 2 h 29"/>
                  <a:gd name="T14" fmla="*/ 0 w 1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9">
                    <a:moveTo>
                      <a:pt x="0" y="0"/>
                    </a:moveTo>
                    <a:cubicBezTo>
                      <a:pt x="2" y="9"/>
                      <a:pt x="2" y="9"/>
                      <a:pt x="2" y="9"/>
                    </a:cubicBezTo>
                    <a:cubicBezTo>
                      <a:pt x="3" y="13"/>
                      <a:pt x="3" y="13"/>
                      <a:pt x="3" y="13"/>
                    </a:cubicBezTo>
                    <a:cubicBezTo>
                      <a:pt x="5" y="18"/>
                      <a:pt x="7" y="23"/>
                      <a:pt x="9" y="29"/>
                    </a:cubicBezTo>
                    <a:cubicBezTo>
                      <a:pt x="11" y="28"/>
                      <a:pt x="11" y="28"/>
                      <a:pt x="11" y="28"/>
                    </a:cubicBezTo>
                    <a:cubicBezTo>
                      <a:pt x="6" y="3"/>
                      <a:pt x="6" y="3"/>
                      <a:pt x="6" y="3"/>
                    </a:cubicBezTo>
                    <a:cubicBezTo>
                      <a:pt x="5" y="3"/>
                      <a:pt x="4" y="3"/>
                      <a:pt x="3" y="2"/>
                    </a:cubicBezTo>
                    <a:cubicBezTo>
                      <a:pt x="2" y="1"/>
                      <a:pt x="1" y="0"/>
                      <a:pt x="0" y="0"/>
                    </a:cubicBezTo>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24" name="Freeform 75"/>
              <p:cNvSpPr/>
              <p:nvPr/>
            </p:nvSpPr>
            <p:spPr bwMode="auto">
              <a:xfrm>
                <a:off x="3271838" y="4533900"/>
                <a:ext cx="101600" cy="85725"/>
              </a:xfrm>
              <a:custGeom>
                <a:avLst/>
                <a:gdLst>
                  <a:gd name="T0" fmla="*/ 43 w 98"/>
                  <a:gd name="T1" fmla="*/ 0 h 83"/>
                  <a:gd name="T2" fmla="*/ 32 w 98"/>
                  <a:gd name="T3" fmla="*/ 22 h 83"/>
                  <a:gd name="T4" fmla="*/ 0 w 98"/>
                  <a:gd name="T5" fmla="*/ 48 h 83"/>
                  <a:gd name="T6" fmla="*/ 46 w 98"/>
                  <a:gd name="T7" fmla="*/ 71 h 83"/>
                  <a:gd name="T8" fmla="*/ 83 w 98"/>
                  <a:gd name="T9" fmla="*/ 82 h 83"/>
                  <a:gd name="T10" fmla="*/ 90 w 98"/>
                  <a:gd name="T11" fmla="*/ 83 h 83"/>
                  <a:gd name="T12" fmla="*/ 98 w 98"/>
                  <a:gd name="T13" fmla="*/ 82 h 83"/>
                  <a:gd name="T14" fmla="*/ 87 w 98"/>
                  <a:gd name="T15" fmla="*/ 33 h 83"/>
                  <a:gd name="T16" fmla="*/ 81 w 98"/>
                  <a:gd name="T17" fmla="*/ 17 h 83"/>
                  <a:gd name="T18" fmla="*/ 74 w 98"/>
                  <a:gd name="T19" fmla="*/ 8 h 83"/>
                  <a:gd name="T20" fmla="*/ 69 w 98"/>
                  <a:gd name="T21" fmla="*/ 5 h 83"/>
                  <a:gd name="T22" fmla="*/ 69 w 98"/>
                  <a:gd name="T23" fmla="*/ 5 h 83"/>
                  <a:gd name="T24" fmla="*/ 65 w 98"/>
                  <a:gd name="T25" fmla="*/ 5 h 83"/>
                  <a:gd name="T26" fmla="*/ 43 w 98"/>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83">
                    <a:moveTo>
                      <a:pt x="43" y="0"/>
                    </a:moveTo>
                    <a:cubicBezTo>
                      <a:pt x="42" y="5"/>
                      <a:pt x="40" y="12"/>
                      <a:pt x="32" y="22"/>
                    </a:cubicBezTo>
                    <a:cubicBezTo>
                      <a:pt x="21" y="37"/>
                      <a:pt x="9" y="44"/>
                      <a:pt x="0" y="48"/>
                    </a:cubicBezTo>
                    <a:cubicBezTo>
                      <a:pt x="11" y="55"/>
                      <a:pt x="30" y="64"/>
                      <a:pt x="46" y="71"/>
                    </a:cubicBezTo>
                    <a:cubicBezTo>
                      <a:pt x="64" y="79"/>
                      <a:pt x="70" y="80"/>
                      <a:pt x="83" y="82"/>
                    </a:cubicBezTo>
                    <a:cubicBezTo>
                      <a:pt x="86" y="83"/>
                      <a:pt x="88" y="83"/>
                      <a:pt x="90" y="83"/>
                    </a:cubicBezTo>
                    <a:cubicBezTo>
                      <a:pt x="94" y="83"/>
                      <a:pt x="96" y="82"/>
                      <a:pt x="98" y="82"/>
                    </a:cubicBezTo>
                    <a:cubicBezTo>
                      <a:pt x="95" y="64"/>
                      <a:pt x="91" y="47"/>
                      <a:pt x="87" y="33"/>
                    </a:cubicBezTo>
                    <a:cubicBezTo>
                      <a:pt x="85" y="27"/>
                      <a:pt x="83" y="22"/>
                      <a:pt x="81" y="17"/>
                    </a:cubicBezTo>
                    <a:cubicBezTo>
                      <a:pt x="79" y="13"/>
                      <a:pt x="76" y="10"/>
                      <a:pt x="74" y="8"/>
                    </a:cubicBezTo>
                    <a:cubicBezTo>
                      <a:pt x="72" y="6"/>
                      <a:pt x="70" y="5"/>
                      <a:pt x="69" y="5"/>
                    </a:cubicBezTo>
                    <a:cubicBezTo>
                      <a:pt x="69" y="5"/>
                      <a:pt x="69" y="5"/>
                      <a:pt x="69" y="5"/>
                    </a:cubicBezTo>
                    <a:cubicBezTo>
                      <a:pt x="68" y="5"/>
                      <a:pt x="66" y="5"/>
                      <a:pt x="65" y="5"/>
                    </a:cubicBezTo>
                    <a:cubicBezTo>
                      <a:pt x="58" y="5"/>
                      <a:pt x="49" y="2"/>
                      <a:pt x="43"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sp>
            <p:nvSpPr>
              <p:cNvPr id="25" name="Freeform 76"/>
              <p:cNvSpPr/>
              <p:nvPr/>
            </p:nvSpPr>
            <p:spPr bwMode="auto">
              <a:xfrm>
                <a:off x="3219450" y="4394200"/>
                <a:ext cx="111125" cy="122238"/>
              </a:xfrm>
              <a:custGeom>
                <a:avLst/>
                <a:gdLst>
                  <a:gd name="T0" fmla="*/ 26 w 106"/>
                  <a:gd name="T1" fmla="*/ 0 h 117"/>
                  <a:gd name="T2" fmla="*/ 0 w 106"/>
                  <a:gd name="T3" fmla="*/ 10 h 117"/>
                  <a:gd name="T4" fmla="*/ 87 w 106"/>
                  <a:gd name="T5" fmla="*/ 109 h 117"/>
                  <a:gd name="T6" fmla="*/ 94 w 106"/>
                  <a:gd name="T7" fmla="*/ 117 h 117"/>
                  <a:gd name="T8" fmla="*/ 96 w 106"/>
                  <a:gd name="T9" fmla="*/ 90 h 117"/>
                  <a:gd name="T10" fmla="*/ 96 w 106"/>
                  <a:gd name="T11" fmla="*/ 74 h 117"/>
                  <a:gd name="T12" fmla="*/ 100 w 106"/>
                  <a:gd name="T13" fmla="*/ 60 h 117"/>
                  <a:gd name="T14" fmla="*/ 91 w 106"/>
                  <a:gd name="T15" fmla="*/ 41 h 117"/>
                  <a:gd name="T16" fmla="*/ 73 w 106"/>
                  <a:gd name="T17" fmla="*/ 20 h 117"/>
                  <a:gd name="T18" fmla="*/ 41 w 106"/>
                  <a:gd name="T19" fmla="*/ 3 h 117"/>
                  <a:gd name="T20" fmla="*/ 26 w 10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17">
                    <a:moveTo>
                      <a:pt x="26" y="0"/>
                    </a:moveTo>
                    <a:cubicBezTo>
                      <a:pt x="12" y="6"/>
                      <a:pt x="0" y="10"/>
                      <a:pt x="0" y="10"/>
                    </a:cubicBezTo>
                    <a:cubicBezTo>
                      <a:pt x="0" y="10"/>
                      <a:pt x="87" y="108"/>
                      <a:pt x="87" y="109"/>
                    </a:cubicBezTo>
                    <a:cubicBezTo>
                      <a:pt x="87" y="110"/>
                      <a:pt x="90" y="113"/>
                      <a:pt x="94" y="117"/>
                    </a:cubicBezTo>
                    <a:cubicBezTo>
                      <a:pt x="97" y="109"/>
                      <a:pt x="101" y="98"/>
                      <a:pt x="96" y="90"/>
                    </a:cubicBezTo>
                    <a:cubicBezTo>
                      <a:pt x="96" y="90"/>
                      <a:pt x="92" y="80"/>
                      <a:pt x="96" y="74"/>
                    </a:cubicBezTo>
                    <a:cubicBezTo>
                      <a:pt x="101" y="68"/>
                      <a:pt x="106" y="69"/>
                      <a:pt x="100" y="60"/>
                    </a:cubicBezTo>
                    <a:cubicBezTo>
                      <a:pt x="94" y="52"/>
                      <a:pt x="93" y="48"/>
                      <a:pt x="91" y="41"/>
                    </a:cubicBezTo>
                    <a:cubicBezTo>
                      <a:pt x="88" y="34"/>
                      <a:pt x="79" y="24"/>
                      <a:pt x="73" y="20"/>
                    </a:cubicBezTo>
                    <a:cubicBezTo>
                      <a:pt x="68" y="16"/>
                      <a:pt x="51" y="6"/>
                      <a:pt x="41" y="3"/>
                    </a:cubicBezTo>
                    <a:cubicBezTo>
                      <a:pt x="34" y="1"/>
                      <a:pt x="32" y="1"/>
                      <a:pt x="2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dirty="0"/>
              </a:p>
            </p:txBody>
          </p:sp>
          <p:sp>
            <p:nvSpPr>
              <p:cNvPr id="26" name="Freeform 77"/>
              <p:cNvSpPr/>
              <p:nvPr/>
            </p:nvSpPr>
            <p:spPr bwMode="auto">
              <a:xfrm>
                <a:off x="3084513" y="4391025"/>
                <a:ext cx="233362" cy="231775"/>
              </a:xfrm>
              <a:custGeom>
                <a:avLst/>
                <a:gdLst>
                  <a:gd name="T0" fmla="*/ 131 w 223"/>
                  <a:gd name="T1" fmla="*/ 0 h 222"/>
                  <a:gd name="T2" fmla="*/ 125 w 223"/>
                  <a:gd name="T3" fmla="*/ 1 h 222"/>
                  <a:gd name="T4" fmla="*/ 119 w 223"/>
                  <a:gd name="T5" fmla="*/ 2 h 222"/>
                  <a:gd name="T6" fmla="*/ 114 w 223"/>
                  <a:gd name="T7" fmla="*/ 2 h 222"/>
                  <a:gd name="T8" fmla="*/ 109 w 223"/>
                  <a:gd name="T9" fmla="*/ 2 h 222"/>
                  <a:gd name="T10" fmla="*/ 101 w 223"/>
                  <a:gd name="T11" fmla="*/ 4 h 222"/>
                  <a:gd name="T12" fmla="*/ 92 w 223"/>
                  <a:gd name="T13" fmla="*/ 13 h 222"/>
                  <a:gd name="T14" fmla="*/ 52 w 223"/>
                  <a:gd name="T15" fmla="*/ 27 h 222"/>
                  <a:gd name="T16" fmla="*/ 23 w 223"/>
                  <a:gd name="T17" fmla="*/ 60 h 222"/>
                  <a:gd name="T18" fmla="*/ 5 w 223"/>
                  <a:gd name="T19" fmla="*/ 110 h 222"/>
                  <a:gd name="T20" fmla="*/ 10 w 223"/>
                  <a:gd name="T21" fmla="*/ 161 h 222"/>
                  <a:gd name="T22" fmla="*/ 59 w 223"/>
                  <a:gd name="T23" fmla="*/ 214 h 222"/>
                  <a:gd name="T24" fmla="*/ 95 w 223"/>
                  <a:gd name="T25" fmla="*/ 222 h 222"/>
                  <a:gd name="T26" fmla="*/ 120 w 223"/>
                  <a:gd name="T27" fmla="*/ 217 h 222"/>
                  <a:gd name="T28" fmla="*/ 142 w 223"/>
                  <a:gd name="T29" fmla="*/ 205 h 222"/>
                  <a:gd name="T30" fmla="*/ 148 w 223"/>
                  <a:gd name="T31" fmla="*/ 218 h 222"/>
                  <a:gd name="T32" fmla="*/ 153 w 223"/>
                  <a:gd name="T33" fmla="*/ 216 h 222"/>
                  <a:gd name="T34" fmla="*/ 172 w 223"/>
                  <a:gd name="T35" fmla="*/ 186 h 222"/>
                  <a:gd name="T36" fmla="*/ 179 w 223"/>
                  <a:gd name="T37" fmla="*/ 184 h 222"/>
                  <a:gd name="T38" fmla="*/ 177 w 223"/>
                  <a:gd name="T39" fmla="*/ 181 h 222"/>
                  <a:gd name="T40" fmla="*/ 216 w 223"/>
                  <a:gd name="T41" fmla="*/ 133 h 222"/>
                  <a:gd name="T42" fmla="*/ 222 w 223"/>
                  <a:gd name="T43" fmla="*/ 136 h 222"/>
                  <a:gd name="T44" fmla="*/ 223 w 223"/>
                  <a:gd name="T45" fmla="*/ 122 h 222"/>
                  <a:gd name="T46" fmla="*/ 223 w 223"/>
                  <a:gd name="T47" fmla="*/ 120 h 222"/>
                  <a:gd name="T48" fmla="*/ 216 w 223"/>
                  <a:gd name="T49" fmla="*/ 112 h 222"/>
                  <a:gd name="T50" fmla="*/ 129 w 223"/>
                  <a:gd name="T51" fmla="*/ 13 h 222"/>
                  <a:gd name="T52" fmla="*/ 155 w 223"/>
                  <a:gd name="T53" fmla="*/ 3 h 222"/>
                  <a:gd name="T54" fmla="*/ 148 w 223"/>
                  <a:gd name="T55" fmla="*/ 3 h 222"/>
                  <a:gd name="T56" fmla="*/ 131 w 223"/>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 h="222">
                    <a:moveTo>
                      <a:pt x="131" y="0"/>
                    </a:moveTo>
                    <a:cubicBezTo>
                      <a:pt x="130" y="0"/>
                      <a:pt x="128" y="0"/>
                      <a:pt x="125" y="1"/>
                    </a:cubicBezTo>
                    <a:cubicBezTo>
                      <a:pt x="123" y="2"/>
                      <a:pt x="121" y="2"/>
                      <a:pt x="119" y="2"/>
                    </a:cubicBezTo>
                    <a:cubicBezTo>
                      <a:pt x="117" y="2"/>
                      <a:pt x="115" y="2"/>
                      <a:pt x="114" y="2"/>
                    </a:cubicBezTo>
                    <a:cubicBezTo>
                      <a:pt x="112" y="2"/>
                      <a:pt x="110" y="2"/>
                      <a:pt x="109" y="2"/>
                    </a:cubicBezTo>
                    <a:cubicBezTo>
                      <a:pt x="106" y="2"/>
                      <a:pt x="103" y="2"/>
                      <a:pt x="101" y="4"/>
                    </a:cubicBezTo>
                    <a:cubicBezTo>
                      <a:pt x="95" y="9"/>
                      <a:pt x="102" y="10"/>
                      <a:pt x="92" y="13"/>
                    </a:cubicBezTo>
                    <a:cubicBezTo>
                      <a:pt x="82" y="16"/>
                      <a:pt x="62" y="18"/>
                      <a:pt x="52" y="27"/>
                    </a:cubicBezTo>
                    <a:cubicBezTo>
                      <a:pt x="42" y="37"/>
                      <a:pt x="31" y="37"/>
                      <a:pt x="23" y="60"/>
                    </a:cubicBezTo>
                    <a:cubicBezTo>
                      <a:pt x="15" y="82"/>
                      <a:pt x="9" y="97"/>
                      <a:pt x="5" y="110"/>
                    </a:cubicBezTo>
                    <a:cubicBezTo>
                      <a:pt x="0" y="124"/>
                      <a:pt x="0" y="147"/>
                      <a:pt x="10" y="161"/>
                    </a:cubicBezTo>
                    <a:cubicBezTo>
                      <a:pt x="19" y="175"/>
                      <a:pt x="40" y="207"/>
                      <a:pt x="59" y="214"/>
                    </a:cubicBezTo>
                    <a:cubicBezTo>
                      <a:pt x="71" y="218"/>
                      <a:pt x="82" y="222"/>
                      <a:pt x="95" y="222"/>
                    </a:cubicBezTo>
                    <a:cubicBezTo>
                      <a:pt x="102" y="222"/>
                      <a:pt x="111" y="221"/>
                      <a:pt x="120" y="217"/>
                    </a:cubicBezTo>
                    <a:cubicBezTo>
                      <a:pt x="136" y="210"/>
                      <a:pt x="140" y="207"/>
                      <a:pt x="142" y="205"/>
                    </a:cubicBezTo>
                    <a:cubicBezTo>
                      <a:pt x="142" y="209"/>
                      <a:pt x="142" y="218"/>
                      <a:pt x="148" y="218"/>
                    </a:cubicBezTo>
                    <a:cubicBezTo>
                      <a:pt x="149" y="218"/>
                      <a:pt x="151" y="217"/>
                      <a:pt x="153" y="216"/>
                    </a:cubicBezTo>
                    <a:cubicBezTo>
                      <a:pt x="165" y="208"/>
                      <a:pt x="165" y="189"/>
                      <a:pt x="172" y="186"/>
                    </a:cubicBezTo>
                    <a:cubicBezTo>
                      <a:pt x="174" y="186"/>
                      <a:pt x="176" y="185"/>
                      <a:pt x="179" y="184"/>
                    </a:cubicBezTo>
                    <a:cubicBezTo>
                      <a:pt x="178" y="183"/>
                      <a:pt x="178" y="182"/>
                      <a:pt x="177" y="181"/>
                    </a:cubicBezTo>
                    <a:cubicBezTo>
                      <a:pt x="167" y="173"/>
                      <a:pt x="216" y="133"/>
                      <a:pt x="216" y="133"/>
                    </a:cubicBezTo>
                    <a:cubicBezTo>
                      <a:pt x="216" y="133"/>
                      <a:pt x="219" y="134"/>
                      <a:pt x="222" y="136"/>
                    </a:cubicBezTo>
                    <a:cubicBezTo>
                      <a:pt x="223" y="130"/>
                      <a:pt x="222" y="126"/>
                      <a:pt x="223" y="122"/>
                    </a:cubicBezTo>
                    <a:cubicBezTo>
                      <a:pt x="223" y="121"/>
                      <a:pt x="223" y="121"/>
                      <a:pt x="223" y="120"/>
                    </a:cubicBezTo>
                    <a:cubicBezTo>
                      <a:pt x="219" y="116"/>
                      <a:pt x="216" y="113"/>
                      <a:pt x="216" y="112"/>
                    </a:cubicBezTo>
                    <a:cubicBezTo>
                      <a:pt x="216" y="111"/>
                      <a:pt x="129" y="13"/>
                      <a:pt x="129" y="13"/>
                    </a:cubicBezTo>
                    <a:cubicBezTo>
                      <a:pt x="129" y="13"/>
                      <a:pt x="141" y="9"/>
                      <a:pt x="155" y="3"/>
                    </a:cubicBezTo>
                    <a:cubicBezTo>
                      <a:pt x="153" y="3"/>
                      <a:pt x="151" y="3"/>
                      <a:pt x="148" y="3"/>
                    </a:cubicBezTo>
                    <a:cubicBezTo>
                      <a:pt x="140" y="2"/>
                      <a:pt x="136" y="0"/>
                      <a:pt x="131"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sp>
            <p:nvSpPr>
              <p:cNvPr id="27" name="Freeform 78"/>
              <p:cNvSpPr/>
              <p:nvPr/>
            </p:nvSpPr>
            <p:spPr bwMode="auto">
              <a:xfrm>
                <a:off x="3259138" y="4530725"/>
                <a:ext cx="57150" cy="52388"/>
              </a:xfrm>
              <a:custGeom>
                <a:avLst/>
                <a:gdLst>
                  <a:gd name="T0" fmla="*/ 49 w 55"/>
                  <a:gd name="T1" fmla="*/ 0 h 51"/>
                  <a:gd name="T2" fmla="*/ 10 w 55"/>
                  <a:gd name="T3" fmla="*/ 48 h 51"/>
                  <a:gd name="T4" fmla="*/ 12 w 55"/>
                  <a:gd name="T5" fmla="*/ 51 h 51"/>
                  <a:gd name="T6" fmla="*/ 44 w 55"/>
                  <a:gd name="T7" fmla="*/ 25 h 51"/>
                  <a:gd name="T8" fmla="*/ 55 w 55"/>
                  <a:gd name="T9" fmla="*/ 3 h 51"/>
                  <a:gd name="T10" fmla="*/ 49 w 55"/>
                  <a:gd name="T11" fmla="*/ 0 h 51"/>
                </a:gdLst>
                <a:ahLst/>
                <a:cxnLst>
                  <a:cxn ang="0">
                    <a:pos x="T0" y="T1"/>
                  </a:cxn>
                  <a:cxn ang="0">
                    <a:pos x="T2" y="T3"/>
                  </a:cxn>
                  <a:cxn ang="0">
                    <a:pos x="T4" y="T5"/>
                  </a:cxn>
                  <a:cxn ang="0">
                    <a:pos x="T6" y="T7"/>
                  </a:cxn>
                  <a:cxn ang="0">
                    <a:pos x="T8" y="T9"/>
                  </a:cxn>
                  <a:cxn ang="0">
                    <a:pos x="T10" y="T11"/>
                  </a:cxn>
                </a:cxnLst>
                <a:rect l="0" t="0" r="r" b="b"/>
                <a:pathLst>
                  <a:path w="55" h="51">
                    <a:moveTo>
                      <a:pt x="49" y="0"/>
                    </a:moveTo>
                    <a:cubicBezTo>
                      <a:pt x="49" y="0"/>
                      <a:pt x="0" y="40"/>
                      <a:pt x="10" y="48"/>
                    </a:cubicBezTo>
                    <a:cubicBezTo>
                      <a:pt x="11" y="49"/>
                      <a:pt x="11" y="50"/>
                      <a:pt x="12" y="51"/>
                    </a:cubicBezTo>
                    <a:cubicBezTo>
                      <a:pt x="21" y="47"/>
                      <a:pt x="33" y="40"/>
                      <a:pt x="44" y="25"/>
                    </a:cubicBezTo>
                    <a:cubicBezTo>
                      <a:pt x="52" y="15"/>
                      <a:pt x="54" y="8"/>
                      <a:pt x="55" y="3"/>
                    </a:cubicBezTo>
                    <a:cubicBezTo>
                      <a:pt x="52" y="1"/>
                      <a:pt x="49" y="0"/>
                      <a:pt x="49"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grpSp>
        <p:sp>
          <p:nvSpPr>
            <p:cNvPr id="11" name="Freeform 264"/>
            <p:cNvSpPr>
              <a:spLocks noEditPoints="1"/>
            </p:cNvSpPr>
            <p:nvPr/>
          </p:nvSpPr>
          <p:spPr bwMode="auto">
            <a:xfrm>
              <a:off x="1404328" y="3801684"/>
              <a:ext cx="319685" cy="347085"/>
            </a:xfrm>
            <a:custGeom>
              <a:avLst/>
              <a:gdLst>
                <a:gd name="T0" fmla="*/ 20 w 74"/>
                <a:gd name="T1" fmla="*/ 17 h 77"/>
                <a:gd name="T2" fmla="*/ 36 w 74"/>
                <a:gd name="T3" fmla="*/ 14 h 77"/>
                <a:gd name="T4" fmla="*/ 37 w 74"/>
                <a:gd name="T5" fmla="*/ 0 h 77"/>
                <a:gd name="T6" fmla="*/ 38 w 74"/>
                <a:gd name="T7" fmla="*/ 14 h 77"/>
                <a:gd name="T8" fmla="*/ 54 w 74"/>
                <a:gd name="T9" fmla="*/ 17 h 77"/>
                <a:gd name="T10" fmla="*/ 59 w 74"/>
                <a:gd name="T11" fmla="*/ 22 h 77"/>
                <a:gd name="T12" fmla="*/ 57 w 74"/>
                <a:gd name="T13" fmla="*/ 22 h 77"/>
                <a:gd name="T14" fmla="*/ 37 w 74"/>
                <a:gd name="T15" fmla="*/ 22 h 77"/>
                <a:gd name="T16" fmla="*/ 17 w 74"/>
                <a:gd name="T17" fmla="*/ 22 h 77"/>
                <a:gd name="T18" fmla="*/ 15 w 74"/>
                <a:gd name="T19" fmla="*/ 22 h 77"/>
                <a:gd name="T20" fmla="*/ 73 w 74"/>
                <a:gd name="T21" fmla="*/ 69 h 77"/>
                <a:gd name="T22" fmla="*/ 53 w 74"/>
                <a:gd name="T23" fmla="*/ 56 h 77"/>
                <a:gd name="T24" fmla="*/ 44 w 74"/>
                <a:gd name="T25" fmla="*/ 52 h 77"/>
                <a:gd name="T26" fmla="*/ 52 w 74"/>
                <a:gd name="T27" fmla="*/ 48 h 77"/>
                <a:gd name="T28" fmla="*/ 53 w 74"/>
                <a:gd name="T29" fmla="*/ 47 h 77"/>
                <a:gd name="T30" fmla="*/ 51 w 74"/>
                <a:gd name="T31" fmla="*/ 41 h 77"/>
                <a:gd name="T32" fmla="*/ 51 w 74"/>
                <a:gd name="T33" fmla="*/ 36 h 77"/>
                <a:gd name="T34" fmla="*/ 64 w 74"/>
                <a:gd name="T35" fmla="*/ 37 h 77"/>
                <a:gd name="T36" fmla="*/ 62 w 74"/>
                <a:gd name="T37" fmla="*/ 44 h 77"/>
                <a:gd name="T38" fmla="*/ 62 w 74"/>
                <a:gd name="T39" fmla="*/ 48 h 77"/>
                <a:gd name="T40" fmla="*/ 65 w 74"/>
                <a:gd name="T41" fmla="*/ 48 h 77"/>
                <a:gd name="T42" fmla="*/ 57 w 74"/>
                <a:gd name="T43" fmla="*/ 52 h 77"/>
                <a:gd name="T44" fmla="*/ 57 w 74"/>
                <a:gd name="T45" fmla="*/ 52 h 77"/>
                <a:gd name="T46" fmla="*/ 59 w 74"/>
                <a:gd name="T47" fmla="*/ 57 h 77"/>
                <a:gd name="T48" fmla="*/ 54 w 74"/>
                <a:gd name="T49" fmla="*/ 76 h 77"/>
                <a:gd name="T50" fmla="*/ 21 w 74"/>
                <a:gd name="T51" fmla="*/ 77 h 77"/>
                <a:gd name="T52" fmla="*/ 20 w 74"/>
                <a:gd name="T53" fmla="*/ 77 h 77"/>
                <a:gd name="T54" fmla="*/ 23 w 74"/>
                <a:gd name="T55" fmla="*/ 57 h 77"/>
                <a:gd name="T56" fmla="*/ 31 w 74"/>
                <a:gd name="T57" fmla="*/ 54 h 77"/>
                <a:gd name="T58" fmla="*/ 32 w 74"/>
                <a:gd name="T59" fmla="*/ 52 h 77"/>
                <a:gd name="T60" fmla="*/ 29 w 74"/>
                <a:gd name="T61" fmla="*/ 44 h 77"/>
                <a:gd name="T62" fmla="*/ 37 w 74"/>
                <a:gd name="T63" fmla="*/ 33 h 77"/>
                <a:gd name="T64" fmla="*/ 45 w 74"/>
                <a:gd name="T65" fmla="*/ 44 h 77"/>
                <a:gd name="T66" fmla="*/ 42 w 74"/>
                <a:gd name="T67" fmla="*/ 54 h 77"/>
                <a:gd name="T68" fmla="*/ 42 w 74"/>
                <a:gd name="T69" fmla="*/ 54 h 77"/>
                <a:gd name="T70" fmla="*/ 51 w 74"/>
                <a:gd name="T71" fmla="*/ 57 h 77"/>
                <a:gd name="T72" fmla="*/ 35 w 74"/>
                <a:gd name="T73" fmla="*/ 63 h 77"/>
                <a:gd name="T74" fmla="*/ 38 w 74"/>
                <a:gd name="T75" fmla="*/ 58 h 77"/>
                <a:gd name="T76" fmla="*/ 21 w 74"/>
                <a:gd name="T77" fmla="*/ 56 h 77"/>
                <a:gd name="T78" fmla="*/ 1 w 74"/>
                <a:gd name="T79" fmla="*/ 69 h 77"/>
                <a:gd name="T80" fmla="*/ 0 w 74"/>
                <a:gd name="T81" fmla="*/ 69 h 77"/>
                <a:gd name="T82" fmla="*/ 9 w 74"/>
                <a:gd name="T83" fmla="*/ 48 h 77"/>
                <a:gd name="T84" fmla="*/ 11 w 74"/>
                <a:gd name="T85" fmla="*/ 47 h 77"/>
                <a:gd name="T86" fmla="*/ 12 w 74"/>
                <a:gd name="T87" fmla="*/ 44 h 77"/>
                <a:gd name="T88" fmla="*/ 9 w 74"/>
                <a:gd name="T89" fmla="*/ 37 h 77"/>
                <a:gd name="T90" fmla="*/ 23 w 74"/>
                <a:gd name="T91" fmla="*/ 36 h 77"/>
                <a:gd name="T92" fmla="*/ 22 w 74"/>
                <a:gd name="T93" fmla="*/ 41 h 77"/>
                <a:gd name="T94" fmla="*/ 21 w 74"/>
                <a:gd name="T95" fmla="*/ 48 h 77"/>
                <a:gd name="T96" fmla="*/ 22 w 74"/>
                <a:gd name="T97" fmla="*/ 48 h 77"/>
                <a:gd name="T98" fmla="*/ 30 w 74"/>
                <a:gd name="T99" fmla="*/ 52 h 77"/>
                <a:gd name="T100" fmla="*/ 21 w 74"/>
                <a:gd name="T101" fmla="*/ 56 h 77"/>
                <a:gd name="T102" fmla="*/ 14 w 74"/>
                <a:gd name="T103" fmla="*/ 56 h 77"/>
                <a:gd name="T104" fmla="*/ 17 w 74"/>
                <a:gd name="T105" fmla="*/ 5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77">
                  <a:moveTo>
                    <a:pt x="11" y="18"/>
                  </a:moveTo>
                  <a:cubicBezTo>
                    <a:pt x="11" y="15"/>
                    <a:pt x="13" y="13"/>
                    <a:pt x="16" y="13"/>
                  </a:cubicBezTo>
                  <a:cubicBezTo>
                    <a:pt x="18" y="13"/>
                    <a:pt x="19" y="15"/>
                    <a:pt x="20" y="17"/>
                  </a:cubicBezTo>
                  <a:cubicBezTo>
                    <a:pt x="20" y="17"/>
                    <a:pt x="20" y="17"/>
                    <a:pt x="20" y="17"/>
                  </a:cubicBezTo>
                  <a:cubicBezTo>
                    <a:pt x="33" y="17"/>
                    <a:pt x="33" y="17"/>
                    <a:pt x="33" y="17"/>
                  </a:cubicBezTo>
                  <a:cubicBezTo>
                    <a:pt x="33" y="15"/>
                    <a:pt x="34" y="14"/>
                    <a:pt x="36" y="14"/>
                  </a:cubicBezTo>
                  <a:cubicBezTo>
                    <a:pt x="36" y="9"/>
                    <a:pt x="36" y="9"/>
                    <a:pt x="36" y="9"/>
                  </a:cubicBezTo>
                  <a:cubicBezTo>
                    <a:pt x="34" y="9"/>
                    <a:pt x="32" y="7"/>
                    <a:pt x="32" y="5"/>
                  </a:cubicBezTo>
                  <a:cubicBezTo>
                    <a:pt x="32" y="2"/>
                    <a:pt x="34" y="0"/>
                    <a:pt x="37" y="0"/>
                  </a:cubicBezTo>
                  <a:cubicBezTo>
                    <a:pt x="39" y="0"/>
                    <a:pt x="41" y="2"/>
                    <a:pt x="41" y="5"/>
                  </a:cubicBezTo>
                  <a:cubicBezTo>
                    <a:pt x="41" y="7"/>
                    <a:pt x="40" y="9"/>
                    <a:pt x="38" y="9"/>
                  </a:cubicBezTo>
                  <a:cubicBezTo>
                    <a:pt x="38" y="14"/>
                    <a:pt x="38" y="14"/>
                    <a:pt x="38" y="14"/>
                  </a:cubicBezTo>
                  <a:cubicBezTo>
                    <a:pt x="39" y="14"/>
                    <a:pt x="40" y="15"/>
                    <a:pt x="41" y="17"/>
                  </a:cubicBezTo>
                  <a:cubicBezTo>
                    <a:pt x="54" y="17"/>
                    <a:pt x="54" y="17"/>
                    <a:pt x="54" y="17"/>
                  </a:cubicBezTo>
                  <a:cubicBezTo>
                    <a:pt x="54" y="17"/>
                    <a:pt x="54" y="17"/>
                    <a:pt x="54" y="17"/>
                  </a:cubicBezTo>
                  <a:cubicBezTo>
                    <a:pt x="54" y="15"/>
                    <a:pt x="56" y="13"/>
                    <a:pt x="58" y="13"/>
                  </a:cubicBezTo>
                  <a:cubicBezTo>
                    <a:pt x="60" y="13"/>
                    <a:pt x="62" y="15"/>
                    <a:pt x="62" y="18"/>
                  </a:cubicBezTo>
                  <a:cubicBezTo>
                    <a:pt x="62" y="20"/>
                    <a:pt x="61" y="22"/>
                    <a:pt x="59" y="22"/>
                  </a:cubicBezTo>
                  <a:cubicBezTo>
                    <a:pt x="59" y="27"/>
                    <a:pt x="59" y="27"/>
                    <a:pt x="59" y="27"/>
                  </a:cubicBezTo>
                  <a:cubicBezTo>
                    <a:pt x="57" y="27"/>
                    <a:pt x="57" y="27"/>
                    <a:pt x="57" y="27"/>
                  </a:cubicBezTo>
                  <a:cubicBezTo>
                    <a:pt x="57" y="22"/>
                    <a:pt x="57" y="22"/>
                    <a:pt x="57" y="22"/>
                  </a:cubicBezTo>
                  <a:cubicBezTo>
                    <a:pt x="55" y="22"/>
                    <a:pt x="54" y="20"/>
                    <a:pt x="54" y="19"/>
                  </a:cubicBezTo>
                  <a:cubicBezTo>
                    <a:pt x="41" y="19"/>
                    <a:pt x="41" y="19"/>
                    <a:pt x="41" y="19"/>
                  </a:cubicBezTo>
                  <a:cubicBezTo>
                    <a:pt x="41" y="21"/>
                    <a:pt x="39" y="22"/>
                    <a:pt x="37" y="22"/>
                  </a:cubicBezTo>
                  <a:cubicBezTo>
                    <a:pt x="35" y="22"/>
                    <a:pt x="33" y="21"/>
                    <a:pt x="33" y="19"/>
                  </a:cubicBezTo>
                  <a:cubicBezTo>
                    <a:pt x="20" y="19"/>
                    <a:pt x="20" y="19"/>
                    <a:pt x="20" y="19"/>
                  </a:cubicBezTo>
                  <a:cubicBezTo>
                    <a:pt x="20" y="20"/>
                    <a:pt x="18" y="22"/>
                    <a:pt x="17" y="22"/>
                  </a:cubicBezTo>
                  <a:cubicBezTo>
                    <a:pt x="17" y="27"/>
                    <a:pt x="17" y="27"/>
                    <a:pt x="17" y="27"/>
                  </a:cubicBezTo>
                  <a:cubicBezTo>
                    <a:pt x="15" y="27"/>
                    <a:pt x="15" y="27"/>
                    <a:pt x="15" y="27"/>
                  </a:cubicBezTo>
                  <a:cubicBezTo>
                    <a:pt x="15" y="22"/>
                    <a:pt x="15" y="22"/>
                    <a:pt x="15" y="22"/>
                  </a:cubicBezTo>
                  <a:cubicBezTo>
                    <a:pt x="13" y="22"/>
                    <a:pt x="11" y="20"/>
                    <a:pt x="11" y="18"/>
                  </a:cubicBezTo>
                  <a:close/>
                  <a:moveTo>
                    <a:pt x="74" y="68"/>
                  </a:moveTo>
                  <a:cubicBezTo>
                    <a:pt x="74" y="69"/>
                    <a:pt x="74" y="69"/>
                    <a:pt x="73" y="69"/>
                  </a:cubicBezTo>
                  <a:cubicBezTo>
                    <a:pt x="73" y="69"/>
                    <a:pt x="73" y="69"/>
                    <a:pt x="73" y="69"/>
                  </a:cubicBezTo>
                  <a:cubicBezTo>
                    <a:pt x="55" y="69"/>
                    <a:pt x="55" y="69"/>
                    <a:pt x="55" y="69"/>
                  </a:cubicBezTo>
                  <a:cubicBezTo>
                    <a:pt x="54" y="58"/>
                    <a:pt x="53" y="57"/>
                    <a:pt x="53" y="56"/>
                  </a:cubicBezTo>
                  <a:cubicBezTo>
                    <a:pt x="51" y="55"/>
                    <a:pt x="49" y="54"/>
                    <a:pt x="45" y="53"/>
                  </a:cubicBezTo>
                  <a:cubicBezTo>
                    <a:pt x="45" y="53"/>
                    <a:pt x="45" y="53"/>
                    <a:pt x="45" y="53"/>
                  </a:cubicBezTo>
                  <a:cubicBezTo>
                    <a:pt x="44" y="52"/>
                    <a:pt x="44" y="52"/>
                    <a:pt x="44" y="52"/>
                  </a:cubicBezTo>
                  <a:cubicBezTo>
                    <a:pt x="44" y="52"/>
                    <a:pt x="44" y="51"/>
                    <a:pt x="44" y="51"/>
                  </a:cubicBezTo>
                  <a:cubicBezTo>
                    <a:pt x="45" y="50"/>
                    <a:pt x="48" y="49"/>
                    <a:pt x="50" y="48"/>
                  </a:cubicBezTo>
                  <a:cubicBezTo>
                    <a:pt x="51" y="48"/>
                    <a:pt x="52" y="48"/>
                    <a:pt x="52" y="48"/>
                  </a:cubicBezTo>
                  <a:cubicBezTo>
                    <a:pt x="52" y="48"/>
                    <a:pt x="52" y="48"/>
                    <a:pt x="52" y="48"/>
                  </a:cubicBezTo>
                  <a:cubicBezTo>
                    <a:pt x="52" y="48"/>
                    <a:pt x="53" y="48"/>
                    <a:pt x="53" y="47"/>
                  </a:cubicBezTo>
                  <a:cubicBezTo>
                    <a:pt x="53" y="47"/>
                    <a:pt x="53" y="47"/>
                    <a:pt x="53" y="47"/>
                  </a:cubicBezTo>
                  <a:cubicBezTo>
                    <a:pt x="53" y="47"/>
                    <a:pt x="53" y="47"/>
                    <a:pt x="53" y="46"/>
                  </a:cubicBezTo>
                  <a:cubicBezTo>
                    <a:pt x="53" y="45"/>
                    <a:pt x="53" y="45"/>
                    <a:pt x="53" y="44"/>
                  </a:cubicBezTo>
                  <a:cubicBezTo>
                    <a:pt x="53" y="43"/>
                    <a:pt x="52" y="42"/>
                    <a:pt x="51" y="41"/>
                  </a:cubicBezTo>
                  <a:cubicBezTo>
                    <a:pt x="51" y="41"/>
                    <a:pt x="50" y="40"/>
                    <a:pt x="50" y="39"/>
                  </a:cubicBezTo>
                  <a:cubicBezTo>
                    <a:pt x="50" y="38"/>
                    <a:pt x="50" y="37"/>
                    <a:pt x="51" y="37"/>
                  </a:cubicBezTo>
                  <a:cubicBezTo>
                    <a:pt x="51" y="37"/>
                    <a:pt x="51" y="36"/>
                    <a:pt x="51" y="36"/>
                  </a:cubicBezTo>
                  <a:cubicBezTo>
                    <a:pt x="51" y="31"/>
                    <a:pt x="53" y="28"/>
                    <a:pt x="58" y="28"/>
                  </a:cubicBezTo>
                  <a:cubicBezTo>
                    <a:pt x="62" y="28"/>
                    <a:pt x="64" y="31"/>
                    <a:pt x="64" y="36"/>
                  </a:cubicBezTo>
                  <a:cubicBezTo>
                    <a:pt x="64" y="36"/>
                    <a:pt x="64" y="37"/>
                    <a:pt x="64" y="37"/>
                  </a:cubicBezTo>
                  <a:cubicBezTo>
                    <a:pt x="65" y="37"/>
                    <a:pt x="65" y="38"/>
                    <a:pt x="65" y="39"/>
                  </a:cubicBezTo>
                  <a:cubicBezTo>
                    <a:pt x="65" y="40"/>
                    <a:pt x="64" y="41"/>
                    <a:pt x="64" y="41"/>
                  </a:cubicBezTo>
                  <a:cubicBezTo>
                    <a:pt x="63" y="42"/>
                    <a:pt x="63" y="43"/>
                    <a:pt x="62" y="44"/>
                  </a:cubicBezTo>
                  <a:cubicBezTo>
                    <a:pt x="62" y="46"/>
                    <a:pt x="62" y="47"/>
                    <a:pt x="62" y="47"/>
                  </a:cubicBezTo>
                  <a:cubicBezTo>
                    <a:pt x="62" y="47"/>
                    <a:pt x="62" y="48"/>
                    <a:pt x="62" y="48"/>
                  </a:cubicBezTo>
                  <a:cubicBezTo>
                    <a:pt x="62" y="48"/>
                    <a:pt x="62" y="48"/>
                    <a:pt x="62" y="48"/>
                  </a:cubicBezTo>
                  <a:cubicBezTo>
                    <a:pt x="62" y="48"/>
                    <a:pt x="62" y="48"/>
                    <a:pt x="62" y="48"/>
                  </a:cubicBezTo>
                  <a:cubicBezTo>
                    <a:pt x="63" y="48"/>
                    <a:pt x="63" y="48"/>
                    <a:pt x="63" y="48"/>
                  </a:cubicBezTo>
                  <a:cubicBezTo>
                    <a:pt x="64" y="48"/>
                    <a:pt x="64" y="48"/>
                    <a:pt x="65" y="48"/>
                  </a:cubicBezTo>
                  <a:cubicBezTo>
                    <a:pt x="67" y="49"/>
                    <a:pt x="70" y="50"/>
                    <a:pt x="71" y="51"/>
                  </a:cubicBezTo>
                  <a:cubicBezTo>
                    <a:pt x="72" y="53"/>
                    <a:pt x="73" y="66"/>
                    <a:pt x="74" y="68"/>
                  </a:cubicBezTo>
                  <a:close/>
                  <a:moveTo>
                    <a:pt x="57" y="52"/>
                  </a:moveTo>
                  <a:cubicBezTo>
                    <a:pt x="53" y="49"/>
                    <a:pt x="53" y="49"/>
                    <a:pt x="53" y="49"/>
                  </a:cubicBezTo>
                  <a:cubicBezTo>
                    <a:pt x="56" y="56"/>
                    <a:pt x="56" y="56"/>
                    <a:pt x="56" y="56"/>
                  </a:cubicBezTo>
                  <a:lnTo>
                    <a:pt x="57" y="52"/>
                  </a:lnTo>
                  <a:close/>
                  <a:moveTo>
                    <a:pt x="62" y="49"/>
                  </a:moveTo>
                  <a:cubicBezTo>
                    <a:pt x="58" y="52"/>
                    <a:pt x="58" y="52"/>
                    <a:pt x="58" y="52"/>
                  </a:cubicBezTo>
                  <a:cubicBezTo>
                    <a:pt x="59" y="57"/>
                    <a:pt x="59" y="57"/>
                    <a:pt x="59" y="57"/>
                  </a:cubicBezTo>
                  <a:lnTo>
                    <a:pt x="62" y="49"/>
                  </a:lnTo>
                  <a:close/>
                  <a:moveTo>
                    <a:pt x="51" y="57"/>
                  </a:moveTo>
                  <a:cubicBezTo>
                    <a:pt x="53" y="59"/>
                    <a:pt x="54" y="73"/>
                    <a:pt x="54" y="76"/>
                  </a:cubicBezTo>
                  <a:cubicBezTo>
                    <a:pt x="54" y="76"/>
                    <a:pt x="54" y="76"/>
                    <a:pt x="54" y="77"/>
                  </a:cubicBezTo>
                  <a:cubicBezTo>
                    <a:pt x="54" y="77"/>
                    <a:pt x="53" y="77"/>
                    <a:pt x="53" y="77"/>
                  </a:cubicBezTo>
                  <a:cubicBezTo>
                    <a:pt x="21" y="77"/>
                    <a:pt x="21" y="77"/>
                    <a:pt x="21" y="77"/>
                  </a:cubicBezTo>
                  <a:cubicBezTo>
                    <a:pt x="21" y="77"/>
                    <a:pt x="21" y="77"/>
                    <a:pt x="20" y="77"/>
                  </a:cubicBezTo>
                  <a:cubicBezTo>
                    <a:pt x="20" y="77"/>
                    <a:pt x="20" y="77"/>
                    <a:pt x="20" y="77"/>
                  </a:cubicBezTo>
                  <a:cubicBezTo>
                    <a:pt x="20" y="77"/>
                    <a:pt x="20" y="77"/>
                    <a:pt x="20" y="77"/>
                  </a:cubicBezTo>
                  <a:cubicBezTo>
                    <a:pt x="20" y="77"/>
                    <a:pt x="20" y="77"/>
                    <a:pt x="20" y="77"/>
                  </a:cubicBezTo>
                  <a:cubicBezTo>
                    <a:pt x="20" y="76"/>
                    <a:pt x="20" y="76"/>
                    <a:pt x="20" y="76"/>
                  </a:cubicBezTo>
                  <a:cubicBezTo>
                    <a:pt x="20" y="73"/>
                    <a:pt x="21" y="59"/>
                    <a:pt x="23" y="57"/>
                  </a:cubicBezTo>
                  <a:cubicBezTo>
                    <a:pt x="24" y="56"/>
                    <a:pt x="26" y="55"/>
                    <a:pt x="29" y="55"/>
                  </a:cubicBezTo>
                  <a:cubicBezTo>
                    <a:pt x="30" y="54"/>
                    <a:pt x="30" y="54"/>
                    <a:pt x="31" y="54"/>
                  </a:cubicBezTo>
                  <a:cubicBezTo>
                    <a:pt x="31" y="54"/>
                    <a:pt x="31" y="54"/>
                    <a:pt x="31" y="54"/>
                  </a:cubicBezTo>
                  <a:cubicBezTo>
                    <a:pt x="31" y="54"/>
                    <a:pt x="32" y="54"/>
                    <a:pt x="32" y="54"/>
                  </a:cubicBezTo>
                  <a:cubicBezTo>
                    <a:pt x="32" y="54"/>
                    <a:pt x="32" y="54"/>
                    <a:pt x="32" y="54"/>
                  </a:cubicBezTo>
                  <a:cubicBezTo>
                    <a:pt x="32" y="53"/>
                    <a:pt x="32" y="53"/>
                    <a:pt x="32" y="52"/>
                  </a:cubicBezTo>
                  <a:cubicBezTo>
                    <a:pt x="32" y="51"/>
                    <a:pt x="32" y="51"/>
                    <a:pt x="32" y="50"/>
                  </a:cubicBezTo>
                  <a:cubicBezTo>
                    <a:pt x="31" y="49"/>
                    <a:pt x="31" y="48"/>
                    <a:pt x="30" y="47"/>
                  </a:cubicBezTo>
                  <a:cubicBezTo>
                    <a:pt x="30" y="46"/>
                    <a:pt x="29" y="46"/>
                    <a:pt x="29" y="44"/>
                  </a:cubicBezTo>
                  <a:cubicBezTo>
                    <a:pt x="29" y="43"/>
                    <a:pt x="29" y="43"/>
                    <a:pt x="29" y="42"/>
                  </a:cubicBezTo>
                  <a:cubicBezTo>
                    <a:pt x="29" y="42"/>
                    <a:pt x="29" y="42"/>
                    <a:pt x="29" y="41"/>
                  </a:cubicBezTo>
                  <a:cubicBezTo>
                    <a:pt x="29" y="37"/>
                    <a:pt x="32" y="33"/>
                    <a:pt x="37" y="33"/>
                  </a:cubicBezTo>
                  <a:cubicBezTo>
                    <a:pt x="41" y="33"/>
                    <a:pt x="44" y="37"/>
                    <a:pt x="44" y="41"/>
                  </a:cubicBezTo>
                  <a:cubicBezTo>
                    <a:pt x="44" y="42"/>
                    <a:pt x="44" y="42"/>
                    <a:pt x="44" y="42"/>
                  </a:cubicBezTo>
                  <a:cubicBezTo>
                    <a:pt x="44" y="43"/>
                    <a:pt x="45" y="43"/>
                    <a:pt x="45" y="44"/>
                  </a:cubicBezTo>
                  <a:cubicBezTo>
                    <a:pt x="44" y="46"/>
                    <a:pt x="44" y="46"/>
                    <a:pt x="43" y="47"/>
                  </a:cubicBezTo>
                  <a:cubicBezTo>
                    <a:pt x="43" y="48"/>
                    <a:pt x="42" y="49"/>
                    <a:pt x="41" y="50"/>
                  </a:cubicBezTo>
                  <a:cubicBezTo>
                    <a:pt x="41" y="52"/>
                    <a:pt x="42" y="53"/>
                    <a:pt x="42" y="54"/>
                  </a:cubicBezTo>
                  <a:cubicBezTo>
                    <a:pt x="42" y="54"/>
                    <a:pt x="42" y="54"/>
                    <a:pt x="42" y="54"/>
                  </a:cubicBezTo>
                  <a:cubicBezTo>
                    <a:pt x="42" y="54"/>
                    <a:pt x="42" y="54"/>
                    <a:pt x="42" y="54"/>
                  </a:cubicBezTo>
                  <a:cubicBezTo>
                    <a:pt x="42" y="54"/>
                    <a:pt x="42" y="54"/>
                    <a:pt x="42" y="54"/>
                  </a:cubicBezTo>
                  <a:cubicBezTo>
                    <a:pt x="42" y="54"/>
                    <a:pt x="42" y="54"/>
                    <a:pt x="43" y="54"/>
                  </a:cubicBezTo>
                  <a:cubicBezTo>
                    <a:pt x="43" y="54"/>
                    <a:pt x="44" y="54"/>
                    <a:pt x="45" y="55"/>
                  </a:cubicBezTo>
                  <a:cubicBezTo>
                    <a:pt x="47" y="55"/>
                    <a:pt x="50" y="56"/>
                    <a:pt x="51" y="57"/>
                  </a:cubicBezTo>
                  <a:close/>
                  <a:moveTo>
                    <a:pt x="36" y="58"/>
                  </a:moveTo>
                  <a:cubicBezTo>
                    <a:pt x="32" y="55"/>
                    <a:pt x="32" y="55"/>
                    <a:pt x="32" y="55"/>
                  </a:cubicBezTo>
                  <a:cubicBezTo>
                    <a:pt x="35" y="63"/>
                    <a:pt x="35" y="63"/>
                    <a:pt x="35" y="63"/>
                  </a:cubicBezTo>
                  <a:lnTo>
                    <a:pt x="36" y="58"/>
                  </a:lnTo>
                  <a:close/>
                  <a:moveTo>
                    <a:pt x="41" y="55"/>
                  </a:moveTo>
                  <a:cubicBezTo>
                    <a:pt x="38" y="58"/>
                    <a:pt x="38" y="58"/>
                    <a:pt x="38" y="58"/>
                  </a:cubicBezTo>
                  <a:cubicBezTo>
                    <a:pt x="39" y="64"/>
                    <a:pt x="39" y="64"/>
                    <a:pt x="39" y="64"/>
                  </a:cubicBezTo>
                  <a:lnTo>
                    <a:pt x="41" y="55"/>
                  </a:lnTo>
                  <a:close/>
                  <a:moveTo>
                    <a:pt x="21" y="56"/>
                  </a:moveTo>
                  <a:cubicBezTo>
                    <a:pt x="21" y="57"/>
                    <a:pt x="19" y="58"/>
                    <a:pt x="18" y="69"/>
                  </a:cubicBezTo>
                  <a:cubicBezTo>
                    <a:pt x="1" y="69"/>
                    <a:pt x="1" y="69"/>
                    <a:pt x="1" y="69"/>
                  </a:cubicBezTo>
                  <a:cubicBezTo>
                    <a:pt x="1" y="69"/>
                    <a:pt x="1" y="69"/>
                    <a:pt x="1" y="69"/>
                  </a:cubicBezTo>
                  <a:cubicBezTo>
                    <a:pt x="1" y="69"/>
                    <a:pt x="0" y="69"/>
                    <a:pt x="0" y="69"/>
                  </a:cubicBezTo>
                  <a:cubicBezTo>
                    <a:pt x="0" y="69"/>
                    <a:pt x="0" y="69"/>
                    <a:pt x="0" y="69"/>
                  </a:cubicBezTo>
                  <a:cubicBezTo>
                    <a:pt x="0" y="69"/>
                    <a:pt x="0" y="69"/>
                    <a:pt x="0" y="69"/>
                  </a:cubicBezTo>
                  <a:cubicBezTo>
                    <a:pt x="0" y="69"/>
                    <a:pt x="0" y="69"/>
                    <a:pt x="0" y="68"/>
                  </a:cubicBezTo>
                  <a:cubicBezTo>
                    <a:pt x="0" y="66"/>
                    <a:pt x="1" y="53"/>
                    <a:pt x="3" y="51"/>
                  </a:cubicBezTo>
                  <a:cubicBezTo>
                    <a:pt x="4" y="50"/>
                    <a:pt x="6" y="49"/>
                    <a:pt x="9" y="48"/>
                  </a:cubicBezTo>
                  <a:cubicBezTo>
                    <a:pt x="9" y="48"/>
                    <a:pt x="10" y="48"/>
                    <a:pt x="11" y="48"/>
                  </a:cubicBezTo>
                  <a:cubicBezTo>
                    <a:pt x="11" y="48"/>
                    <a:pt x="11" y="48"/>
                    <a:pt x="11" y="48"/>
                  </a:cubicBezTo>
                  <a:cubicBezTo>
                    <a:pt x="11" y="48"/>
                    <a:pt x="11" y="48"/>
                    <a:pt x="11" y="47"/>
                  </a:cubicBezTo>
                  <a:cubicBezTo>
                    <a:pt x="11" y="47"/>
                    <a:pt x="11" y="47"/>
                    <a:pt x="11" y="47"/>
                  </a:cubicBezTo>
                  <a:cubicBezTo>
                    <a:pt x="11" y="47"/>
                    <a:pt x="12" y="47"/>
                    <a:pt x="12" y="46"/>
                  </a:cubicBezTo>
                  <a:cubicBezTo>
                    <a:pt x="12" y="45"/>
                    <a:pt x="12" y="45"/>
                    <a:pt x="12" y="44"/>
                  </a:cubicBezTo>
                  <a:cubicBezTo>
                    <a:pt x="11" y="43"/>
                    <a:pt x="10" y="42"/>
                    <a:pt x="10" y="41"/>
                  </a:cubicBezTo>
                  <a:cubicBezTo>
                    <a:pt x="10" y="41"/>
                    <a:pt x="9" y="40"/>
                    <a:pt x="9" y="39"/>
                  </a:cubicBezTo>
                  <a:cubicBezTo>
                    <a:pt x="8" y="38"/>
                    <a:pt x="9" y="37"/>
                    <a:pt x="9" y="37"/>
                  </a:cubicBezTo>
                  <a:cubicBezTo>
                    <a:pt x="9" y="37"/>
                    <a:pt x="9" y="36"/>
                    <a:pt x="9" y="36"/>
                  </a:cubicBezTo>
                  <a:cubicBezTo>
                    <a:pt x="9" y="31"/>
                    <a:pt x="12" y="28"/>
                    <a:pt x="16" y="28"/>
                  </a:cubicBezTo>
                  <a:cubicBezTo>
                    <a:pt x="20" y="28"/>
                    <a:pt x="23" y="31"/>
                    <a:pt x="23" y="36"/>
                  </a:cubicBezTo>
                  <a:cubicBezTo>
                    <a:pt x="23" y="36"/>
                    <a:pt x="23" y="37"/>
                    <a:pt x="23" y="37"/>
                  </a:cubicBezTo>
                  <a:cubicBezTo>
                    <a:pt x="23" y="37"/>
                    <a:pt x="24" y="38"/>
                    <a:pt x="23" y="39"/>
                  </a:cubicBezTo>
                  <a:cubicBezTo>
                    <a:pt x="23" y="40"/>
                    <a:pt x="22" y="41"/>
                    <a:pt x="22" y="41"/>
                  </a:cubicBezTo>
                  <a:cubicBezTo>
                    <a:pt x="22" y="42"/>
                    <a:pt x="21" y="43"/>
                    <a:pt x="20" y="44"/>
                  </a:cubicBezTo>
                  <a:cubicBezTo>
                    <a:pt x="20" y="46"/>
                    <a:pt x="20" y="47"/>
                    <a:pt x="21" y="47"/>
                  </a:cubicBezTo>
                  <a:cubicBezTo>
                    <a:pt x="21" y="47"/>
                    <a:pt x="21" y="48"/>
                    <a:pt x="21" y="48"/>
                  </a:cubicBezTo>
                  <a:cubicBezTo>
                    <a:pt x="21" y="48"/>
                    <a:pt x="21" y="48"/>
                    <a:pt x="21" y="48"/>
                  </a:cubicBezTo>
                  <a:cubicBezTo>
                    <a:pt x="21" y="48"/>
                    <a:pt x="21" y="48"/>
                    <a:pt x="21" y="48"/>
                  </a:cubicBezTo>
                  <a:cubicBezTo>
                    <a:pt x="21" y="48"/>
                    <a:pt x="21" y="48"/>
                    <a:pt x="22" y="48"/>
                  </a:cubicBezTo>
                  <a:cubicBezTo>
                    <a:pt x="22" y="48"/>
                    <a:pt x="23" y="48"/>
                    <a:pt x="23" y="48"/>
                  </a:cubicBezTo>
                  <a:cubicBezTo>
                    <a:pt x="26" y="49"/>
                    <a:pt x="28" y="50"/>
                    <a:pt x="29" y="51"/>
                  </a:cubicBezTo>
                  <a:cubicBezTo>
                    <a:pt x="30" y="51"/>
                    <a:pt x="30" y="52"/>
                    <a:pt x="30" y="52"/>
                  </a:cubicBezTo>
                  <a:cubicBezTo>
                    <a:pt x="30" y="52"/>
                    <a:pt x="29" y="52"/>
                    <a:pt x="29" y="53"/>
                  </a:cubicBezTo>
                  <a:cubicBezTo>
                    <a:pt x="28" y="53"/>
                    <a:pt x="28" y="53"/>
                    <a:pt x="28" y="53"/>
                  </a:cubicBezTo>
                  <a:cubicBezTo>
                    <a:pt x="25" y="54"/>
                    <a:pt x="22" y="55"/>
                    <a:pt x="21" y="56"/>
                  </a:cubicBezTo>
                  <a:close/>
                  <a:moveTo>
                    <a:pt x="15" y="52"/>
                  </a:moveTo>
                  <a:cubicBezTo>
                    <a:pt x="12" y="49"/>
                    <a:pt x="12" y="49"/>
                    <a:pt x="12" y="49"/>
                  </a:cubicBezTo>
                  <a:cubicBezTo>
                    <a:pt x="14" y="56"/>
                    <a:pt x="14" y="56"/>
                    <a:pt x="14" y="56"/>
                  </a:cubicBezTo>
                  <a:lnTo>
                    <a:pt x="15" y="52"/>
                  </a:lnTo>
                  <a:close/>
                  <a:moveTo>
                    <a:pt x="20" y="49"/>
                  </a:moveTo>
                  <a:cubicBezTo>
                    <a:pt x="17" y="52"/>
                    <a:pt x="17" y="52"/>
                    <a:pt x="17" y="52"/>
                  </a:cubicBezTo>
                  <a:cubicBezTo>
                    <a:pt x="18" y="57"/>
                    <a:pt x="18" y="57"/>
                    <a:pt x="18" y="57"/>
                  </a:cubicBezTo>
                  <a:lnTo>
                    <a:pt x="20" y="49"/>
                  </a:lnTo>
                  <a:close/>
                </a:path>
              </a:pathLst>
            </a:custGeom>
            <a:solidFill>
              <a:schemeClr val="bg1"/>
            </a:solidFill>
            <a:ln>
              <a:noFill/>
            </a:ln>
          </p:spPr>
          <p:txBody>
            <a:bodyPr vert="horz" wrap="square" lIns="68580" tIns="34290" rIns="68580" bIns="34290" numCol="1" anchor="t" anchorCtr="0" compatLnSpc="1"/>
            <a:lstStyle/>
            <a:p>
              <a:endParaRPr lang="en-US" sz="1015"/>
            </a:p>
          </p:txBody>
        </p:sp>
      </p:grpSp>
      <p:sp>
        <p:nvSpPr>
          <p:cNvPr id="36" name="矩形 3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122803" y="752641"/>
            <a:ext cx="5755482" cy="4867110"/>
            <a:chOff x="-1227025" y="-180320"/>
            <a:chExt cx="7562436" cy="6395157"/>
          </a:xfrm>
        </p:grpSpPr>
        <p:sp>
          <p:nvSpPr>
            <p:cNvPr id="4" name="Freeform 7"/>
            <p:cNvSpPr/>
            <p:nvPr/>
          </p:nvSpPr>
          <p:spPr bwMode="auto">
            <a:xfrm>
              <a:off x="3770765" y="1216680"/>
              <a:ext cx="911562" cy="2454275"/>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5" name="Freeform 8"/>
            <p:cNvSpPr/>
            <p:nvPr/>
          </p:nvSpPr>
          <p:spPr bwMode="auto">
            <a:xfrm>
              <a:off x="4090041" y="1361143"/>
              <a:ext cx="587657" cy="2309813"/>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6" name="Freeform 10"/>
            <p:cNvSpPr/>
            <p:nvPr/>
          </p:nvSpPr>
          <p:spPr bwMode="auto">
            <a:xfrm>
              <a:off x="4649935" y="353080"/>
              <a:ext cx="499739" cy="3317875"/>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7" name="Freeform 11"/>
            <p:cNvSpPr/>
            <p:nvPr/>
          </p:nvSpPr>
          <p:spPr bwMode="auto">
            <a:xfrm>
              <a:off x="4060736" y="3670956"/>
              <a:ext cx="613878" cy="1398588"/>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8" name="Freeform 12"/>
            <p:cNvSpPr/>
            <p:nvPr/>
          </p:nvSpPr>
          <p:spPr bwMode="auto">
            <a:xfrm>
              <a:off x="4060736" y="4002742"/>
              <a:ext cx="871460" cy="10668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9" name="Freeform 16"/>
            <p:cNvSpPr/>
            <p:nvPr/>
          </p:nvSpPr>
          <p:spPr bwMode="auto">
            <a:xfrm>
              <a:off x="2106507" y="2651780"/>
              <a:ext cx="564521" cy="3446463"/>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0" name="Freeform 21"/>
            <p:cNvSpPr/>
            <p:nvPr/>
          </p:nvSpPr>
          <p:spPr bwMode="auto">
            <a:xfrm>
              <a:off x="366673" y="2651780"/>
              <a:ext cx="2304355" cy="3471863"/>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1" name="Freeform 22"/>
            <p:cNvSpPr/>
            <p:nvPr/>
          </p:nvSpPr>
          <p:spPr bwMode="auto">
            <a:xfrm>
              <a:off x="366672" y="1837393"/>
              <a:ext cx="3566043" cy="4286251"/>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2" name="Freeform 25"/>
            <p:cNvSpPr/>
            <p:nvPr/>
          </p:nvSpPr>
          <p:spPr bwMode="auto">
            <a:xfrm>
              <a:off x="-1227025" y="4995637"/>
              <a:ext cx="5490966" cy="1219200"/>
            </a:xfrm>
            <a:custGeom>
              <a:avLst/>
              <a:gdLst>
                <a:gd name="T0" fmla="*/ 517 w 2198"/>
                <a:gd name="T1" fmla="*/ 376 h 474"/>
                <a:gd name="T2" fmla="*/ 0 w 2198"/>
                <a:gd name="T3" fmla="*/ 170 h 474"/>
                <a:gd name="T4" fmla="*/ 1 w 2198"/>
                <a:gd name="T5" fmla="*/ 169 h 474"/>
                <a:gd name="T6" fmla="*/ 1259 w 2198"/>
                <a:gd name="T7" fmla="*/ 426 h 474"/>
                <a:gd name="T8" fmla="*/ 1819 w 2198"/>
                <a:gd name="T9" fmla="*/ 271 h 474"/>
                <a:gd name="T10" fmla="*/ 2197 w 2198"/>
                <a:gd name="T11" fmla="*/ 0 h 474"/>
                <a:gd name="T12" fmla="*/ 2198 w 2198"/>
                <a:gd name="T13" fmla="*/ 0 h 474"/>
                <a:gd name="T14" fmla="*/ 2029 w 2198"/>
                <a:gd name="T15" fmla="*/ 147 h 474"/>
                <a:gd name="T16" fmla="*/ 1819 w 2198"/>
                <a:gd name="T17" fmla="*/ 271 h 474"/>
                <a:gd name="T18" fmla="*/ 1554 w 2198"/>
                <a:gd name="T19" fmla="*/ 370 h 474"/>
                <a:gd name="T20" fmla="*/ 1259 w 2198"/>
                <a:gd name="T21" fmla="*/ 427 h 474"/>
                <a:gd name="T22" fmla="*/ 517 w 2198"/>
                <a:gd name="T23" fmla="*/ 3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8" h="474">
                  <a:moveTo>
                    <a:pt x="517" y="376"/>
                  </a:moveTo>
                  <a:cubicBezTo>
                    <a:pt x="334" y="330"/>
                    <a:pt x="159" y="261"/>
                    <a:pt x="0" y="170"/>
                  </a:cubicBezTo>
                  <a:cubicBezTo>
                    <a:pt x="1" y="169"/>
                    <a:pt x="1" y="169"/>
                    <a:pt x="1" y="169"/>
                  </a:cubicBezTo>
                  <a:cubicBezTo>
                    <a:pt x="368" y="381"/>
                    <a:pt x="826" y="474"/>
                    <a:pt x="1259" y="426"/>
                  </a:cubicBezTo>
                  <a:cubicBezTo>
                    <a:pt x="1460" y="404"/>
                    <a:pt x="1653" y="350"/>
                    <a:pt x="1819" y="271"/>
                  </a:cubicBezTo>
                  <a:cubicBezTo>
                    <a:pt x="1966" y="200"/>
                    <a:pt x="2097" y="107"/>
                    <a:pt x="2197" y="0"/>
                  </a:cubicBezTo>
                  <a:cubicBezTo>
                    <a:pt x="2198" y="0"/>
                    <a:pt x="2198" y="0"/>
                    <a:pt x="2198" y="0"/>
                  </a:cubicBezTo>
                  <a:cubicBezTo>
                    <a:pt x="2148" y="53"/>
                    <a:pt x="2091" y="102"/>
                    <a:pt x="2029" y="147"/>
                  </a:cubicBezTo>
                  <a:cubicBezTo>
                    <a:pt x="1965" y="194"/>
                    <a:pt x="1894" y="236"/>
                    <a:pt x="1819" y="271"/>
                  </a:cubicBezTo>
                  <a:cubicBezTo>
                    <a:pt x="1737" y="311"/>
                    <a:pt x="1648" y="344"/>
                    <a:pt x="1554" y="370"/>
                  </a:cubicBezTo>
                  <a:cubicBezTo>
                    <a:pt x="1460" y="397"/>
                    <a:pt x="1360" y="416"/>
                    <a:pt x="1259" y="427"/>
                  </a:cubicBezTo>
                  <a:cubicBezTo>
                    <a:pt x="1013" y="455"/>
                    <a:pt x="758" y="436"/>
                    <a:pt x="517" y="37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3" name="Freeform 26"/>
            <p:cNvSpPr/>
            <p:nvPr/>
          </p:nvSpPr>
          <p:spPr bwMode="auto">
            <a:xfrm>
              <a:off x="-1227025" y="3928837"/>
              <a:ext cx="6362426" cy="2216150"/>
            </a:xfrm>
            <a:custGeom>
              <a:avLst/>
              <a:gdLst>
                <a:gd name="T0" fmla="*/ 490 w 2547"/>
                <a:gd name="T1" fmla="*/ 780 h 862"/>
                <a:gd name="T2" fmla="*/ 0 w 2547"/>
                <a:gd name="T3" fmla="*/ 585 h 862"/>
                <a:gd name="T4" fmla="*/ 1 w 2547"/>
                <a:gd name="T5" fmla="*/ 584 h 862"/>
                <a:gd name="T6" fmla="*/ 766 w 2547"/>
                <a:gd name="T7" fmla="*/ 829 h 862"/>
                <a:gd name="T8" fmla="*/ 1615 w 2547"/>
                <a:gd name="T9" fmla="*/ 758 h 862"/>
                <a:gd name="T10" fmla="*/ 1971 w 2547"/>
                <a:gd name="T11" fmla="*/ 613 h 862"/>
                <a:gd name="T12" fmla="*/ 2246 w 2547"/>
                <a:gd name="T13" fmla="*/ 423 h 862"/>
                <a:gd name="T14" fmla="*/ 2546 w 2547"/>
                <a:gd name="T15" fmla="*/ 0 h 862"/>
                <a:gd name="T16" fmla="*/ 2547 w 2547"/>
                <a:gd name="T17" fmla="*/ 0 h 862"/>
                <a:gd name="T18" fmla="*/ 2247 w 2547"/>
                <a:gd name="T19" fmla="*/ 424 h 862"/>
                <a:gd name="T20" fmla="*/ 1972 w 2547"/>
                <a:gd name="T21" fmla="*/ 614 h 862"/>
                <a:gd name="T22" fmla="*/ 1616 w 2547"/>
                <a:gd name="T23" fmla="*/ 759 h 862"/>
                <a:gd name="T24" fmla="*/ 766 w 2547"/>
                <a:gd name="T25" fmla="*/ 830 h 862"/>
                <a:gd name="T26" fmla="*/ 490 w 2547"/>
                <a:gd name="T2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7" h="862">
                  <a:moveTo>
                    <a:pt x="490" y="780"/>
                  </a:moveTo>
                  <a:cubicBezTo>
                    <a:pt x="314" y="736"/>
                    <a:pt x="147" y="670"/>
                    <a:pt x="0" y="585"/>
                  </a:cubicBezTo>
                  <a:cubicBezTo>
                    <a:pt x="1" y="584"/>
                    <a:pt x="1" y="584"/>
                    <a:pt x="1" y="584"/>
                  </a:cubicBezTo>
                  <a:cubicBezTo>
                    <a:pt x="222" y="713"/>
                    <a:pt x="487" y="797"/>
                    <a:pt x="766" y="829"/>
                  </a:cubicBezTo>
                  <a:cubicBezTo>
                    <a:pt x="1052" y="861"/>
                    <a:pt x="1346" y="837"/>
                    <a:pt x="1615" y="758"/>
                  </a:cubicBezTo>
                  <a:cubicBezTo>
                    <a:pt x="1743" y="721"/>
                    <a:pt x="1863" y="672"/>
                    <a:pt x="1971" y="613"/>
                  </a:cubicBezTo>
                  <a:cubicBezTo>
                    <a:pt x="2074" y="558"/>
                    <a:pt x="2166" y="494"/>
                    <a:pt x="2246" y="423"/>
                  </a:cubicBezTo>
                  <a:cubicBezTo>
                    <a:pt x="2385" y="300"/>
                    <a:pt x="2489" y="154"/>
                    <a:pt x="2546" y="0"/>
                  </a:cubicBezTo>
                  <a:cubicBezTo>
                    <a:pt x="2547" y="0"/>
                    <a:pt x="2547" y="0"/>
                    <a:pt x="2547" y="0"/>
                  </a:cubicBezTo>
                  <a:cubicBezTo>
                    <a:pt x="2490" y="154"/>
                    <a:pt x="2386" y="301"/>
                    <a:pt x="2247" y="424"/>
                  </a:cubicBezTo>
                  <a:cubicBezTo>
                    <a:pt x="2167" y="494"/>
                    <a:pt x="2074" y="558"/>
                    <a:pt x="1972" y="614"/>
                  </a:cubicBezTo>
                  <a:cubicBezTo>
                    <a:pt x="1863" y="673"/>
                    <a:pt x="1744" y="722"/>
                    <a:pt x="1616" y="759"/>
                  </a:cubicBezTo>
                  <a:cubicBezTo>
                    <a:pt x="1346" y="838"/>
                    <a:pt x="1052" y="862"/>
                    <a:pt x="766" y="830"/>
                  </a:cubicBezTo>
                  <a:cubicBezTo>
                    <a:pt x="672" y="819"/>
                    <a:pt x="580" y="803"/>
                    <a:pt x="490" y="78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4" name="Freeform 27"/>
            <p:cNvSpPr/>
            <p:nvPr/>
          </p:nvSpPr>
          <p:spPr bwMode="auto">
            <a:xfrm>
              <a:off x="-1227024" y="2577874"/>
              <a:ext cx="4101258" cy="2873375"/>
            </a:xfrm>
            <a:custGeom>
              <a:avLst/>
              <a:gdLst>
                <a:gd name="T0" fmla="*/ 11 w 1642"/>
                <a:gd name="T1" fmla="*/ 1116 h 1118"/>
                <a:gd name="T2" fmla="*/ 0 w 1642"/>
                <a:gd name="T3" fmla="*/ 1111 h 1118"/>
                <a:gd name="T4" fmla="*/ 1 w 1642"/>
                <a:gd name="T5" fmla="*/ 1110 h 1118"/>
                <a:gd name="T6" fmla="*/ 50 w 1642"/>
                <a:gd name="T7" fmla="*/ 1112 h 1118"/>
                <a:gd name="T8" fmla="*/ 154 w 1642"/>
                <a:gd name="T9" fmla="*/ 1062 h 1118"/>
                <a:gd name="T10" fmla="*/ 326 w 1642"/>
                <a:gd name="T11" fmla="*/ 949 h 1118"/>
                <a:gd name="T12" fmla="*/ 565 w 1642"/>
                <a:gd name="T13" fmla="*/ 776 h 1118"/>
                <a:gd name="T14" fmla="*/ 790 w 1642"/>
                <a:gd name="T15" fmla="*/ 607 h 1118"/>
                <a:gd name="T16" fmla="*/ 1148 w 1642"/>
                <a:gd name="T17" fmla="*/ 341 h 1118"/>
                <a:gd name="T18" fmla="*/ 1419 w 1642"/>
                <a:gd name="T19" fmla="*/ 147 h 1118"/>
                <a:gd name="T20" fmla="*/ 1642 w 1642"/>
                <a:gd name="T21" fmla="*/ 0 h 1118"/>
                <a:gd name="T22" fmla="*/ 1642 w 1642"/>
                <a:gd name="T23" fmla="*/ 1 h 1118"/>
                <a:gd name="T24" fmla="*/ 1419 w 1642"/>
                <a:gd name="T25" fmla="*/ 147 h 1118"/>
                <a:gd name="T26" fmla="*/ 1148 w 1642"/>
                <a:gd name="T27" fmla="*/ 341 h 1118"/>
                <a:gd name="T28" fmla="*/ 791 w 1642"/>
                <a:gd name="T29" fmla="*/ 608 h 1118"/>
                <a:gd name="T30" fmla="*/ 565 w 1642"/>
                <a:gd name="T31" fmla="*/ 776 h 1118"/>
                <a:gd name="T32" fmla="*/ 326 w 1642"/>
                <a:gd name="T33" fmla="*/ 950 h 1118"/>
                <a:gd name="T34" fmla="*/ 154 w 1642"/>
                <a:gd name="T35" fmla="*/ 1062 h 1118"/>
                <a:gd name="T36" fmla="*/ 50 w 1642"/>
                <a:gd name="T37" fmla="*/ 1113 h 1118"/>
                <a:gd name="T38" fmla="*/ 11 w 1642"/>
                <a:gd name="T39" fmla="*/ 111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1118">
                  <a:moveTo>
                    <a:pt x="11" y="1116"/>
                  </a:moveTo>
                  <a:cubicBezTo>
                    <a:pt x="6" y="1115"/>
                    <a:pt x="3" y="1113"/>
                    <a:pt x="0" y="1111"/>
                  </a:cubicBezTo>
                  <a:cubicBezTo>
                    <a:pt x="1" y="1110"/>
                    <a:pt x="1" y="1110"/>
                    <a:pt x="1" y="1110"/>
                  </a:cubicBezTo>
                  <a:cubicBezTo>
                    <a:pt x="10" y="1118"/>
                    <a:pt x="27" y="1118"/>
                    <a:pt x="50" y="1112"/>
                  </a:cubicBezTo>
                  <a:cubicBezTo>
                    <a:pt x="75" y="1104"/>
                    <a:pt x="108" y="1088"/>
                    <a:pt x="154" y="1062"/>
                  </a:cubicBezTo>
                  <a:cubicBezTo>
                    <a:pt x="200" y="1034"/>
                    <a:pt x="257" y="997"/>
                    <a:pt x="326" y="949"/>
                  </a:cubicBezTo>
                  <a:cubicBezTo>
                    <a:pt x="395" y="901"/>
                    <a:pt x="469" y="847"/>
                    <a:pt x="565" y="776"/>
                  </a:cubicBezTo>
                  <a:cubicBezTo>
                    <a:pt x="638" y="721"/>
                    <a:pt x="712" y="666"/>
                    <a:pt x="790" y="607"/>
                  </a:cubicBezTo>
                  <a:cubicBezTo>
                    <a:pt x="907" y="519"/>
                    <a:pt x="1027" y="429"/>
                    <a:pt x="1148" y="341"/>
                  </a:cubicBezTo>
                  <a:cubicBezTo>
                    <a:pt x="1248" y="267"/>
                    <a:pt x="1337" y="204"/>
                    <a:pt x="1419" y="147"/>
                  </a:cubicBezTo>
                  <a:cubicBezTo>
                    <a:pt x="1502" y="89"/>
                    <a:pt x="1575" y="41"/>
                    <a:pt x="1642" y="0"/>
                  </a:cubicBezTo>
                  <a:cubicBezTo>
                    <a:pt x="1642" y="1"/>
                    <a:pt x="1642" y="1"/>
                    <a:pt x="1642" y="1"/>
                  </a:cubicBezTo>
                  <a:cubicBezTo>
                    <a:pt x="1576" y="42"/>
                    <a:pt x="1503" y="90"/>
                    <a:pt x="1419" y="147"/>
                  </a:cubicBezTo>
                  <a:cubicBezTo>
                    <a:pt x="1337" y="204"/>
                    <a:pt x="1249" y="268"/>
                    <a:pt x="1148" y="341"/>
                  </a:cubicBezTo>
                  <a:cubicBezTo>
                    <a:pt x="1028" y="429"/>
                    <a:pt x="907" y="520"/>
                    <a:pt x="791" y="608"/>
                  </a:cubicBezTo>
                  <a:cubicBezTo>
                    <a:pt x="713" y="666"/>
                    <a:pt x="639" y="722"/>
                    <a:pt x="565" y="776"/>
                  </a:cubicBezTo>
                  <a:cubicBezTo>
                    <a:pt x="469" y="848"/>
                    <a:pt x="396" y="901"/>
                    <a:pt x="326" y="950"/>
                  </a:cubicBezTo>
                  <a:cubicBezTo>
                    <a:pt x="257" y="998"/>
                    <a:pt x="201" y="1035"/>
                    <a:pt x="154" y="1062"/>
                  </a:cubicBezTo>
                  <a:cubicBezTo>
                    <a:pt x="108" y="1089"/>
                    <a:pt x="76" y="1105"/>
                    <a:pt x="50" y="1113"/>
                  </a:cubicBezTo>
                  <a:cubicBezTo>
                    <a:pt x="34" y="1117"/>
                    <a:pt x="20" y="1118"/>
                    <a:pt x="11" y="11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5" name="Freeform 31"/>
            <p:cNvSpPr/>
            <p:nvPr/>
          </p:nvSpPr>
          <p:spPr bwMode="auto">
            <a:xfrm>
              <a:off x="4557391" y="-933"/>
              <a:ext cx="771203" cy="344488"/>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6" name="Freeform 32"/>
            <p:cNvSpPr/>
            <p:nvPr/>
          </p:nvSpPr>
          <p:spPr bwMode="auto">
            <a:xfrm>
              <a:off x="4387727" y="-29507"/>
              <a:ext cx="940867" cy="509588"/>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7" name="Freeform 35"/>
            <p:cNvSpPr/>
            <p:nvPr/>
          </p:nvSpPr>
          <p:spPr bwMode="auto">
            <a:xfrm>
              <a:off x="4046854" y="14943"/>
              <a:ext cx="1281740" cy="1046163"/>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8" name="Freeform 37"/>
            <p:cNvSpPr/>
            <p:nvPr/>
          </p:nvSpPr>
          <p:spPr bwMode="auto">
            <a:xfrm>
              <a:off x="2671028" y="56218"/>
              <a:ext cx="2657566" cy="259556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9" name="Freeform 38"/>
            <p:cNvSpPr/>
            <p:nvPr/>
          </p:nvSpPr>
          <p:spPr bwMode="auto">
            <a:xfrm>
              <a:off x="3932715" y="56218"/>
              <a:ext cx="1395878" cy="1782763"/>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0" name="Freeform 39"/>
            <p:cNvSpPr/>
            <p:nvPr/>
          </p:nvSpPr>
          <p:spPr bwMode="auto">
            <a:xfrm>
              <a:off x="4764073" y="56219"/>
              <a:ext cx="564521" cy="549275"/>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1" name="Freeform 44"/>
            <p:cNvSpPr/>
            <p:nvPr/>
          </p:nvSpPr>
          <p:spPr bwMode="auto">
            <a:xfrm>
              <a:off x="5328593" y="56218"/>
              <a:ext cx="555266" cy="346075"/>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2" name="Freeform 45"/>
            <p:cNvSpPr/>
            <p:nvPr/>
          </p:nvSpPr>
          <p:spPr bwMode="auto">
            <a:xfrm>
              <a:off x="4557391" y="-34270"/>
              <a:ext cx="1326469" cy="436563"/>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3" name="Freeform 46"/>
            <p:cNvSpPr/>
            <p:nvPr/>
          </p:nvSpPr>
          <p:spPr bwMode="auto">
            <a:xfrm>
              <a:off x="4387727" y="-50145"/>
              <a:ext cx="1496134" cy="530225"/>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4" name="Freeform 47"/>
            <p:cNvSpPr/>
            <p:nvPr/>
          </p:nvSpPr>
          <p:spPr bwMode="auto">
            <a:xfrm>
              <a:off x="2106507" y="402292"/>
              <a:ext cx="3886863" cy="5697538"/>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5" name="Freeform 48"/>
            <p:cNvSpPr/>
            <p:nvPr/>
          </p:nvSpPr>
          <p:spPr bwMode="auto">
            <a:xfrm>
              <a:off x="4060736" y="402293"/>
              <a:ext cx="2029806" cy="4667251"/>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6" name="Freeform 49"/>
            <p:cNvSpPr/>
            <p:nvPr/>
          </p:nvSpPr>
          <p:spPr bwMode="auto">
            <a:xfrm>
              <a:off x="4674614" y="402292"/>
              <a:ext cx="1443692" cy="3271838"/>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7" name="Freeform 52"/>
            <p:cNvSpPr/>
            <p:nvPr/>
          </p:nvSpPr>
          <p:spPr bwMode="auto">
            <a:xfrm>
              <a:off x="4046854" y="-46969"/>
              <a:ext cx="1837006" cy="1108075"/>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8" name="Freeform 53"/>
            <p:cNvSpPr/>
            <p:nvPr/>
          </p:nvSpPr>
          <p:spPr bwMode="auto">
            <a:xfrm>
              <a:off x="4929110" y="402292"/>
              <a:ext cx="1166059" cy="3603626"/>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9" name="Freeform 54"/>
            <p:cNvSpPr/>
            <p:nvPr/>
          </p:nvSpPr>
          <p:spPr bwMode="auto">
            <a:xfrm>
              <a:off x="4649935" y="173692"/>
              <a:ext cx="1275570" cy="22860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0" name="Freeform 55"/>
            <p:cNvSpPr/>
            <p:nvPr/>
          </p:nvSpPr>
          <p:spPr bwMode="auto">
            <a:xfrm>
              <a:off x="2671028" y="402292"/>
              <a:ext cx="3212832" cy="2249488"/>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1" name="Freeform 56"/>
            <p:cNvSpPr/>
            <p:nvPr/>
          </p:nvSpPr>
          <p:spPr bwMode="auto">
            <a:xfrm>
              <a:off x="3932715" y="402292"/>
              <a:ext cx="1951144" cy="1436688"/>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2" name="Freeform 57"/>
            <p:cNvSpPr/>
            <p:nvPr/>
          </p:nvSpPr>
          <p:spPr bwMode="auto">
            <a:xfrm>
              <a:off x="4764075" y="189568"/>
              <a:ext cx="1119786" cy="415925"/>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3" name="Freeform 61"/>
            <p:cNvSpPr/>
            <p:nvPr/>
          </p:nvSpPr>
          <p:spPr bwMode="auto">
            <a:xfrm>
              <a:off x="5883859" y="402293"/>
              <a:ext cx="223650" cy="925513"/>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4" name="Freeform 62"/>
            <p:cNvSpPr/>
            <p:nvPr/>
          </p:nvSpPr>
          <p:spPr bwMode="auto">
            <a:xfrm>
              <a:off x="5328595" y="35580"/>
              <a:ext cx="777372" cy="1292225"/>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5" name="Freeform 63"/>
            <p:cNvSpPr/>
            <p:nvPr/>
          </p:nvSpPr>
          <p:spPr bwMode="auto">
            <a:xfrm>
              <a:off x="4557391" y="-142220"/>
              <a:ext cx="1548575" cy="1470025"/>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6" name="Freeform 64"/>
            <p:cNvSpPr/>
            <p:nvPr/>
          </p:nvSpPr>
          <p:spPr bwMode="auto">
            <a:xfrm>
              <a:off x="4387727" y="-180320"/>
              <a:ext cx="1718241" cy="1508125"/>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7" name="Freeform 65"/>
            <p:cNvSpPr/>
            <p:nvPr/>
          </p:nvSpPr>
          <p:spPr bwMode="auto">
            <a:xfrm>
              <a:off x="366673" y="1327804"/>
              <a:ext cx="5726955" cy="4816476"/>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8" name="Freeform 66"/>
            <p:cNvSpPr/>
            <p:nvPr/>
          </p:nvSpPr>
          <p:spPr bwMode="auto">
            <a:xfrm>
              <a:off x="2106507" y="1327804"/>
              <a:ext cx="3987120" cy="4770438"/>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9" name="Freeform 67"/>
            <p:cNvSpPr/>
            <p:nvPr/>
          </p:nvSpPr>
          <p:spPr bwMode="auto">
            <a:xfrm>
              <a:off x="4060736" y="1327804"/>
              <a:ext cx="2032892" cy="3741738"/>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0" name="Freeform 68"/>
            <p:cNvSpPr/>
            <p:nvPr/>
          </p:nvSpPr>
          <p:spPr bwMode="auto">
            <a:xfrm>
              <a:off x="4674613" y="1327805"/>
              <a:ext cx="1419014" cy="2346325"/>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1" name="Freeform 69"/>
            <p:cNvSpPr/>
            <p:nvPr/>
          </p:nvSpPr>
          <p:spPr bwMode="auto">
            <a:xfrm>
              <a:off x="4929110" y="1327805"/>
              <a:ext cx="1164517" cy="2674938"/>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2" name="Freeform 70"/>
            <p:cNvSpPr/>
            <p:nvPr/>
          </p:nvSpPr>
          <p:spPr bwMode="auto">
            <a:xfrm>
              <a:off x="4649935" y="353080"/>
              <a:ext cx="1443692" cy="974725"/>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3" name="Freeform 71"/>
            <p:cNvSpPr/>
            <p:nvPr/>
          </p:nvSpPr>
          <p:spPr bwMode="auto">
            <a:xfrm>
              <a:off x="2671028" y="1327805"/>
              <a:ext cx="3422600" cy="1325563"/>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4" name="Freeform 72"/>
            <p:cNvSpPr/>
            <p:nvPr/>
          </p:nvSpPr>
          <p:spPr bwMode="auto">
            <a:xfrm>
              <a:off x="3932716" y="1103968"/>
              <a:ext cx="2170166" cy="735013"/>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5" name="Freeform 73"/>
            <p:cNvSpPr/>
            <p:nvPr/>
          </p:nvSpPr>
          <p:spPr bwMode="auto">
            <a:xfrm>
              <a:off x="4762530" y="235604"/>
              <a:ext cx="1340351" cy="109220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grpSp>
          <p:nvGrpSpPr>
            <p:cNvPr id="46" name="组合 45"/>
            <p:cNvGrpSpPr/>
            <p:nvPr/>
          </p:nvGrpSpPr>
          <p:grpSpPr>
            <a:xfrm>
              <a:off x="4418550" y="3396538"/>
              <a:ext cx="489738" cy="504056"/>
              <a:chOff x="1827622" y="1343919"/>
              <a:chExt cx="2304000" cy="2304000"/>
            </a:xfrm>
          </p:grpSpPr>
          <p:sp>
            <p:nvSpPr>
              <p:cNvPr id="47" name="椭圆 46"/>
              <p:cNvSpPr/>
              <p:nvPr/>
            </p:nvSpPr>
            <p:spPr>
              <a:xfrm>
                <a:off x="1827622" y="1343919"/>
                <a:ext cx="2304000" cy="2304000"/>
              </a:xfrm>
              <a:prstGeom prst="ellipse">
                <a:avLst/>
              </a:prstGeom>
              <a:gradFill>
                <a:gsLst>
                  <a:gs pos="100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8" name="椭圆 47"/>
              <p:cNvSpPr/>
              <p:nvPr/>
            </p:nvSpPr>
            <p:spPr>
              <a:xfrm>
                <a:off x="1877482" y="1393780"/>
                <a:ext cx="2204284" cy="2204283"/>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9" name="同心圆 48"/>
            <p:cNvSpPr/>
            <p:nvPr/>
          </p:nvSpPr>
          <p:spPr>
            <a:xfrm>
              <a:off x="4011174" y="1832739"/>
              <a:ext cx="338106" cy="347990"/>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0" name="同心圆 49"/>
            <p:cNvSpPr/>
            <p:nvPr/>
          </p:nvSpPr>
          <p:spPr>
            <a:xfrm>
              <a:off x="5024726" y="166990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4590694" y="287993"/>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2" name="同心圆 51"/>
            <p:cNvSpPr/>
            <p:nvPr/>
          </p:nvSpPr>
          <p:spPr>
            <a:xfrm>
              <a:off x="5479286" y="57374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3" name="同心圆 52"/>
            <p:cNvSpPr/>
            <p:nvPr/>
          </p:nvSpPr>
          <p:spPr>
            <a:xfrm>
              <a:off x="4864613" y="390937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4" name="同心圆 53"/>
            <p:cNvSpPr/>
            <p:nvPr/>
          </p:nvSpPr>
          <p:spPr>
            <a:xfrm>
              <a:off x="2062689" y="5975502"/>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sp>
          <p:nvSpPr>
            <p:cNvPr id="55" name="同心圆 54"/>
            <p:cNvSpPr/>
            <p:nvPr/>
          </p:nvSpPr>
          <p:spPr>
            <a:xfrm>
              <a:off x="292008" y="603186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grpSp>
          <p:nvGrpSpPr>
            <p:cNvPr id="56" name="组合 55"/>
            <p:cNvGrpSpPr/>
            <p:nvPr/>
          </p:nvGrpSpPr>
          <p:grpSpPr>
            <a:xfrm>
              <a:off x="5845673" y="1022981"/>
              <a:ext cx="489738" cy="504056"/>
              <a:chOff x="1827622" y="1343919"/>
              <a:chExt cx="2304000" cy="2304000"/>
            </a:xfrm>
          </p:grpSpPr>
          <p:sp>
            <p:nvSpPr>
              <p:cNvPr id="57" name="椭圆 56"/>
              <p:cNvSpPr/>
              <p:nvPr/>
            </p:nvSpPr>
            <p:spPr>
              <a:xfrm>
                <a:off x="1827622" y="1343919"/>
                <a:ext cx="2304000" cy="2304000"/>
              </a:xfrm>
              <a:prstGeom prst="ellipse">
                <a:avLst/>
              </a:prstGeom>
              <a:gradFill>
                <a:gsLst>
                  <a:gs pos="96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58" name="椭圆 57"/>
              <p:cNvSpPr/>
              <p:nvPr/>
            </p:nvSpPr>
            <p:spPr>
              <a:xfrm>
                <a:off x="1877481" y="1393778"/>
                <a:ext cx="2204282" cy="2204282"/>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59" name="组合 58"/>
            <p:cNvGrpSpPr/>
            <p:nvPr/>
          </p:nvGrpSpPr>
          <p:grpSpPr>
            <a:xfrm>
              <a:off x="5234418" y="2747006"/>
              <a:ext cx="489738" cy="50405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2" name="组合 61"/>
            <p:cNvGrpSpPr/>
            <p:nvPr/>
          </p:nvGrpSpPr>
          <p:grpSpPr>
            <a:xfrm>
              <a:off x="4245363" y="4375011"/>
              <a:ext cx="489738" cy="50405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5" name="组合 64"/>
            <p:cNvGrpSpPr/>
            <p:nvPr/>
          </p:nvGrpSpPr>
          <p:grpSpPr>
            <a:xfrm>
              <a:off x="3619231" y="826746"/>
              <a:ext cx="724889" cy="746082"/>
              <a:chOff x="1827622" y="1343919"/>
              <a:chExt cx="2304000" cy="2304000"/>
            </a:xfrm>
          </p:grpSpPr>
          <p:sp>
            <p:nvSpPr>
              <p:cNvPr id="66" name="椭圆 6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8" name="组合 67"/>
            <p:cNvGrpSpPr/>
            <p:nvPr/>
          </p:nvGrpSpPr>
          <p:grpSpPr>
            <a:xfrm>
              <a:off x="371572" y="226876"/>
              <a:ext cx="4487063" cy="4618247"/>
              <a:chOff x="1479136" y="1653962"/>
              <a:chExt cx="2585737" cy="2661334"/>
            </a:xfrm>
          </p:grpSpPr>
          <p:grpSp>
            <p:nvGrpSpPr>
              <p:cNvPr id="69" name="组合 68"/>
              <p:cNvGrpSpPr/>
              <p:nvPr/>
            </p:nvGrpSpPr>
            <p:grpSpPr>
              <a:xfrm>
                <a:off x="1479136" y="1653962"/>
                <a:ext cx="2585737" cy="2661334"/>
                <a:chOff x="1827622" y="1343920"/>
                <a:chExt cx="2304000" cy="2304001"/>
              </a:xfrm>
            </p:grpSpPr>
            <p:sp>
              <p:nvSpPr>
                <p:cNvPr id="71" name="椭圆 70"/>
                <p:cNvSpPr/>
                <p:nvPr/>
              </p:nvSpPr>
              <p:spPr>
                <a:xfrm>
                  <a:off x="1827622" y="1343920"/>
                  <a:ext cx="2304000" cy="2304001"/>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椭圆 7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70" name="椭圆 69"/>
              <p:cNvSpPr/>
              <p:nvPr/>
            </p:nvSpPr>
            <p:spPr>
              <a:xfrm>
                <a:off x="1618351" y="1839502"/>
                <a:ext cx="2311975" cy="2283213"/>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grpSp>
      <p:sp>
        <p:nvSpPr>
          <p:cNvPr id="74" name="文本框 73"/>
          <p:cNvSpPr txBox="1"/>
          <p:nvPr/>
        </p:nvSpPr>
        <p:spPr>
          <a:xfrm>
            <a:off x="2301197" y="1438563"/>
            <a:ext cx="1532330" cy="2646878"/>
          </a:xfrm>
          <a:prstGeom prst="rect">
            <a:avLst/>
          </a:prstGeom>
          <a:noFill/>
        </p:spPr>
        <p:txBody>
          <a:bodyPr wrap="square" rtlCol="0">
            <a:spAutoFit/>
          </a:bodyPr>
          <a:lstStyle/>
          <a:p>
            <a:pPr algn="ctr"/>
            <a:r>
              <a:rPr lang="en-US" altLang="zh-CN" sz="16600" b="1" dirty="0" smtClean="0">
                <a:solidFill>
                  <a:schemeClr val="bg1"/>
                </a:solidFill>
                <a:latin typeface="Arial" panose="020B0604020202020204" pitchFamily="34" charset="0"/>
                <a:cs typeface="Arial" panose="020B0604020202020204" pitchFamily="34" charset="0"/>
              </a:rPr>
              <a:t>3</a:t>
            </a:r>
            <a:endParaRPr lang="zh-CN" altLang="en-US" sz="16600" b="1" dirty="0">
              <a:solidFill>
                <a:schemeClr val="bg1"/>
              </a:solidFill>
              <a:latin typeface="Arial" panose="020B0604020202020204" pitchFamily="34" charset="0"/>
              <a:cs typeface="Arial" panose="020B0604020202020204" pitchFamily="34" charset="0"/>
            </a:endParaRPr>
          </a:p>
        </p:txBody>
      </p:sp>
      <p:sp>
        <p:nvSpPr>
          <p:cNvPr id="3" name="矩形 2"/>
          <p:cNvSpPr/>
          <p:nvPr/>
        </p:nvSpPr>
        <p:spPr>
          <a:xfrm>
            <a:off x="6047606" y="2853197"/>
            <a:ext cx="5724645" cy="830997"/>
          </a:xfrm>
          <a:prstGeom prst="rect">
            <a:avLst/>
          </a:prstGeom>
        </p:spPr>
        <p:txBody>
          <a:bodyPr wrap="none">
            <a:spAutoFit/>
          </a:bodyPr>
          <a:lstStyle/>
          <a:p>
            <a:pPr marL="342900" indent="-342900" algn="ctr"/>
            <a:r>
              <a:rPr lang="zh-CN" altLang="zh-CN" sz="4800" b="1" dirty="0">
                <a:solidFill>
                  <a:schemeClr val="tx1">
                    <a:lumMod val="85000"/>
                    <a:lumOff val="15000"/>
                  </a:schemeClr>
                </a:solidFill>
                <a:latin typeface="微软雅黑" panose="020B0503020204020204" pitchFamily="34" charset="-122"/>
                <a:ea typeface="微软雅黑" panose="020B0503020204020204" pitchFamily="34" charset="-122"/>
              </a:rPr>
              <a:t>应急预案演练与实施</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973423" y="2034688"/>
            <a:ext cx="4245154" cy="4080635"/>
            <a:chOff x="3979899" y="1844188"/>
            <a:chExt cx="4245154" cy="4080635"/>
          </a:xfrm>
        </p:grpSpPr>
        <p:sp>
          <p:nvSpPr>
            <p:cNvPr id="5" name="Freeform 29"/>
            <p:cNvSpPr/>
            <p:nvPr/>
          </p:nvSpPr>
          <p:spPr bwMode="auto">
            <a:xfrm>
              <a:off x="4334095" y="3914657"/>
              <a:ext cx="1758917" cy="1758926"/>
            </a:xfrm>
            <a:custGeom>
              <a:avLst/>
              <a:gdLst>
                <a:gd name="T0" fmla="*/ 168 w 1187"/>
                <a:gd name="T1" fmla="*/ 0 h 1187"/>
                <a:gd name="T2" fmla="*/ 0 w 1187"/>
                <a:gd name="T3" fmla="*/ 0 h 1187"/>
                <a:gd name="T4" fmla="*/ 1187 w 1187"/>
                <a:gd name="T5" fmla="*/ 1187 h 1187"/>
                <a:gd name="T6" fmla="*/ 1187 w 1187"/>
                <a:gd name="T7" fmla="*/ 1019 h 1187"/>
                <a:gd name="T8" fmla="*/ 168 w 1187"/>
                <a:gd name="T9" fmla="*/ 0 h 1187"/>
              </a:gdLst>
              <a:ahLst/>
              <a:cxnLst>
                <a:cxn ang="0">
                  <a:pos x="T0" y="T1"/>
                </a:cxn>
                <a:cxn ang="0">
                  <a:pos x="T2" y="T3"/>
                </a:cxn>
                <a:cxn ang="0">
                  <a:pos x="T4" y="T5"/>
                </a:cxn>
                <a:cxn ang="0">
                  <a:pos x="T6" y="T7"/>
                </a:cxn>
                <a:cxn ang="0">
                  <a:pos x="T8" y="T9"/>
                </a:cxn>
              </a:cxnLst>
              <a:rect l="0" t="0" r="r" b="b"/>
              <a:pathLst>
                <a:path w="1187" h="1187">
                  <a:moveTo>
                    <a:pt x="168" y="0"/>
                  </a:moveTo>
                  <a:cubicBezTo>
                    <a:pt x="0" y="0"/>
                    <a:pt x="0" y="0"/>
                    <a:pt x="0" y="0"/>
                  </a:cubicBezTo>
                  <a:cubicBezTo>
                    <a:pt x="0" y="656"/>
                    <a:pt x="531" y="1187"/>
                    <a:pt x="1187" y="1187"/>
                  </a:cubicBezTo>
                  <a:cubicBezTo>
                    <a:pt x="1187" y="1019"/>
                    <a:pt x="1187" y="1019"/>
                    <a:pt x="1187" y="1019"/>
                  </a:cubicBezTo>
                  <a:cubicBezTo>
                    <a:pt x="624" y="1019"/>
                    <a:pt x="168" y="563"/>
                    <a:pt x="168" y="0"/>
                  </a:cubicBezTo>
                  <a:close/>
                </a:path>
              </a:pathLst>
            </a:custGeom>
            <a:solidFill>
              <a:srgbClr val="D1377D"/>
            </a:solidFill>
            <a:ln>
              <a:noFill/>
            </a:ln>
            <a:effectLst>
              <a:innerShdw blurRad="165100" dist="114300" dir="10800000">
                <a:prstClr val="black">
                  <a:alpha val="50000"/>
                </a:prstClr>
              </a:innerShdw>
            </a:effectLst>
          </p:spPr>
          <p:txBody>
            <a:bodyPr vert="horz" wrap="square" lIns="91440" tIns="45720" rIns="91440" bIns="45720" numCol="1" anchor="t" anchorCtr="0" compatLnSpc="1"/>
            <a:lstStyle/>
            <a:p>
              <a:endParaRPr lang="zh-CN" altLang="en-US"/>
            </a:p>
          </p:txBody>
        </p:sp>
        <p:sp>
          <p:nvSpPr>
            <p:cNvPr id="6" name="Freeform 30"/>
            <p:cNvSpPr/>
            <p:nvPr/>
          </p:nvSpPr>
          <p:spPr bwMode="auto">
            <a:xfrm>
              <a:off x="6088984" y="2157602"/>
              <a:ext cx="1758917" cy="1758926"/>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solidFill>
              <a:srgbClr val="0070C0"/>
            </a:solidFill>
            <a:ln>
              <a:noFill/>
            </a:ln>
            <a:effectLst>
              <a:innerShdw blurRad="165100" dist="114300" dir="6600000">
                <a:prstClr val="black">
                  <a:alpha val="50000"/>
                </a:prstClr>
              </a:innerShdw>
            </a:effectLst>
          </p:spPr>
          <p:txBody>
            <a:bodyPr vert="horz" wrap="square" lIns="91440" tIns="45720" rIns="91440" bIns="45720" numCol="1" anchor="t" anchorCtr="0" compatLnSpc="1"/>
            <a:lstStyle/>
            <a:p>
              <a:endParaRPr lang="zh-CN" altLang="en-US"/>
            </a:p>
          </p:txBody>
        </p:sp>
        <p:sp>
          <p:nvSpPr>
            <p:cNvPr id="7" name="Freeform 40"/>
            <p:cNvSpPr/>
            <p:nvPr/>
          </p:nvSpPr>
          <p:spPr bwMode="auto">
            <a:xfrm>
              <a:off x="4334095" y="2157602"/>
              <a:ext cx="1758917" cy="1758926"/>
            </a:xfrm>
            <a:custGeom>
              <a:avLst/>
              <a:gdLst>
                <a:gd name="T0" fmla="*/ 1187 w 1187"/>
                <a:gd name="T1" fmla="*/ 168 h 1187"/>
                <a:gd name="T2" fmla="*/ 1187 w 1187"/>
                <a:gd name="T3" fmla="*/ 0 h 1187"/>
                <a:gd name="T4" fmla="*/ 0 w 1187"/>
                <a:gd name="T5" fmla="*/ 1187 h 1187"/>
                <a:gd name="T6" fmla="*/ 168 w 1187"/>
                <a:gd name="T7" fmla="*/ 1187 h 1187"/>
                <a:gd name="T8" fmla="*/ 1187 w 1187"/>
                <a:gd name="T9" fmla="*/ 168 h 1187"/>
              </a:gdLst>
              <a:ahLst/>
              <a:cxnLst>
                <a:cxn ang="0">
                  <a:pos x="T0" y="T1"/>
                </a:cxn>
                <a:cxn ang="0">
                  <a:pos x="T2" y="T3"/>
                </a:cxn>
                <a:cxn ang="0">
                  <a:pos x="T4" y="T5"/>
                </a:cxn>
                <a:cxn ang="0">
                  <a:pos x="T6" y="T7"/>
                </a:cxn>
                <a:cxn ang="0">
                  <a:pos x="T8" y="T9"/>
                </a:cxn>
              </a:cxnLst>
              <a:rect l="0" t="0" r="r" b="b"/>
              <a:pathLst>
                <a:path w="1187" h="1187">
                  <a:moveTo>
                    <a:pt x="1187" y="168"/>
                  </a:moveTo>
                  <a:cubicBezTo>
                    <a:pt x="1187" y="0"/>
                    <a:pt x="1187" y="0"/>
                    <a:pt x="1187" y="0"/>
                  </a:cubicBezTo>
                  <a:cubicBezTo>
                    <a:pt x="531" y="0"/>
                    <a:pt x="0" y="531"/>
                    <a:pt x="0" y="1187"/>
                  </a:cubicBezTo>
                  <a:cubicBezTo>
                    <a:pt x="168" y="1187"/>
                    <a:pt x="168" y="1187"/>
                    <a:pt x="168" y="1187"/>
                  </a:cubicBezTo>
                  <a:cubicBezTo>
                    <a:pt x="168" y="624"/>
                    <a:pt x="624" y="168"/>
                    <a:pt x="1187" y="168"/>
                  </a:cubicBezTo>
                  <a:close/>
                </a:path>
              </a:pathLst>
            </a:custGeom>
            <a:solidFill>
              <a:schemeClr val="accent2"/>
            </a:solidFill>
            <a:ln>
              <a:noFill/>
            </a:ln>
            <a:effectLst>
              <a:innerShdw blurRad="165100" dist="1143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8" name="Freeform 43"/>
            <p:cNvSpPr/>
            <p:nvPr/>
          </p:nvSpPr>
          <p:spPr bwMode="auto">
            <a:xfrm>
              <a:off x="6088984" y="3914657"/>
              <a:ext cx="1758917" cy="1758926"/>
            </a:xfrm>
            <a:custGeom>
              <a:avLst/>
              <a:gdLst>
                <a:gd name="T0" fmla="*/ 1187 w 1187"/>
                <a:gd name="T1" fmla="*/ 0 h 1187"/>
                <a:gd name="T2" fmla="*/ 1019 w 1187"/>
                <a:gd name="T3" fmla="*/ 0 h 1187"/>
                <a:gd name="T4" fmla="*/ 0 w 1187"/>
                <a:gd name="T5" fmla="*/ 1019 h 1187"/>
                <a:gd name="T6" fmla="*/ 0 w 1187"/>
                <a:gd name="T7" fmla="*/ 1187 h 1187"/>
                <a:gd name="T8" fmla="*/ 1187 w 1187"/>
                <a:gd name="T9" fmla="*/ 0 h 1187"/>
              </a:gdLst>
              <a:ahLst/>
              <a:cxnLst>
                <a:cxn ang="0">
                  <a:pos x="T0" y="T1"/>
                </a:cxn>
                <a:cxn ang="0">
                  <a:pos x="T2" y="T3"/>
                </a:cxn>
                <a:cxn ang="0">
                  <a:pos x="T4" y="T5"/>
                </a:cxn>
                <a:cxn ang="0">
                  <a:pos x="T6" y="T7"/>
                </a:cxn>
                <a:cxn ang="0">
                  <a:pos x="T8" y="T9"/>
                </a:cxn>
              </a:cxnLst>
              <a:rect l="0" t="0" r="r" b="b"/>
              <a:pathLst>
                <a:path w="1187" h="1187">
                  <a:moveTo>
                    <a:pt x="1187" y="0"/>
                  </a:moveTo>
                  <a:cubicBezTo>
                    <a:pt x="1019" y="0"/>
                    <a:pt x="1019" y="0"/>
                    <a:pt x="1019" y="0"/>
                  </a:cubicBezTo>
                  <a:cubicBezTo>
                    <a:pt x="1019" y="563"/>
                    <a:pt x="563" y="1019"/>
                    <a:pt x="0" y="1019"/>
                  </a:cubicBezTo>
                  <a:cubicBezTo>
                    <a:pt x="0" y="1187"/>
                    <a:pt x="0" y="1187"/>
                    <a:pt x="0" y="1187"/>
                  </a:cubicBezTo>
                  <a:cubicBezTo>
                    <a:pt x="656" y="1187"/>
                    <a:pt x="1187" y="656"/>
                    <a:pt x="1187" y="0"/>
                  </a:cubicBezTo>
                  <a:close/>
                </a:path>
              </a:pathLst>
            </a:custGeom>
            <a:solidFill>
              <a:srgbClr val="00B0F0"/>
            </a:solidFill>
            <a:ln>
              <a:noFill/>
            </a:ln>
            <a:effectLst>
              <a:innerShdw blurRad="165100" dist="1143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9" name="Freeform 50"/>
            <p:cNvSpPr/>
            <p:nvPr/>
          </p:nvSpPr>
          <p:spPr bwMode="auto">
            <a:xfrm>
              <a:off x="6097187" y="2153786"/>
              <a:ext cx="1758917" cy="1758926"/>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noFill/>
            <a:ln w="15875"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椭圆 9"/>
            <p:cNvSpPr/>
            <p:nvPr/>
          </p:nvSpPr>
          <p:spPr>
            <a:xfrm>
              <a:off x="5680451" y="1844188"/>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680451" y="5103729"/>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979899" y="3542507"/>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403959" y="3542507"/>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4802720" y="3853917"/>
            <a:ext cx="2659702" cy="461665"/>
          </a:xfrm>
          <a:prstGeom prst="rect">
            <a:avLst/>
          </a:prstGeom>
        </p:spPr>
        <p:txBody>
          <a:bodyPr wrap="none">
            <a:spAutoFit/>
          </a:bodyPr>
          <a:lstStyle/>
          <a:p>
            <a:pPr algn="ctr"/>
            <a:r>
              <a:rPr lang="zh-CN" altLang="zh-CN" sz="2400" b="1" dirty="0">
                <a:solidFill>
                  <a:schemeClr val="tx1">
                    <a:lumMod val="85000"/>
                    <a:lumOff val="15000"/>
                  </a:schemeClr>
                </a:solidFill>
                <a:latin typeface="微软雅黑" panose="020B0503020204020204" pitchFamily="34" charset="-122"/>
                <a:ea typeface="微软雅黑" panose="020B0503020204020204" pitchFamily="34" charset="-122"/>
              </a:rPr>
              <a:t>应急预案演练意义</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90706" y="1494554"/>
            <a:ext cx="1210588" cy="400110"/>
          </a:xfrm>
          <a:prstGeom prst="rect">
            <a:avLst/>
          </a:prstGeom>
        </p:spPr>
        <p:txBody>
          <a:bodyPr wrap="none">
            <a:spAutoFit/>
          </a:bodyPr>
          <a:lstStyle/>
          <a:p>
            <a:pPr marL="342900" indent="-342900"/>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检验预案</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25" name="矩形 24"/>
          <p:cNvSpPr/>
          <p:nvPr/>
        </p:nvSpPr>
        <p:spPr>
          <a:xfrm>
            <a:off x="371475" y="152262"/>
            <a:ext cx="5262979" cy="590931"/>
          </a:xfrm>
          <a:prstGeom prst="rect">
            <a:avLst/>
          </a:prstGeom>
        </p:spPr>
        <p:txBody>
          <a:bodyPr vert="horz" wrap="square" lIns="91440" tIns="45720" rIns="91440" bIns="45720" rtlCol="0" anchor="ctr">
            <a:spAutoFit/>
          </a:bodyPr>
          <a:lstStyle/>
          <a:p>
            <a:pPr>
              <a:lnSpc>
                <a:spcPct val="90000"/>
              </a:lnSpc>
              <a:spcBef>
                <a:spcPct val="0"/>
              </a:spcBef>
            </a:pPr>
            <a:r>
              <a:rPr lang="zh-CN" altLang="zh-CN" sz="3600" b="1" dirty="0">
                <a:solidFill>
                  <a:schemeClr val="tx1">
                    <a:lumMod val="85000"/>
                    <a:lumOff val="15000"/>
                  </a:schemeClr>
                </a:solidFill>
                <a:latin typeface="微软雅黑" panose="020B0503020204020204" pitchFamily="34" charset="-122"/>
                <a:ea typeface="微软雅黑" panose="020B0503020204020204" pitchFamily="34" charset="-122"/>
              </a:rPr>
              <a:t>（一）应急预案演练意义</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8385726" y="3961786"/>
            <a:ext cx="1210588" cy="400110"/>
          </a:xfrm>
          <a:prstGeom prst="rect">
            <a:avLst/>
          </a:prstGeom>
        </p:spPr>
        <p:txBody>
          <a:bodyPr wrap="none">
            <a:spAutoFit/>
          </a:bodyPr>
          <a:lstStyle/>
          <a:p>
            <a:pPr marL="342900" indent="-342900"/>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锻炼队伍</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27" name="矩形 26"/>
          <p:cNvSpPr/>
          <p:nvPr/>
        </p:nvSpPr>
        <p:spPr>
          <a:xfrm>
            <a:off x="5490706" y="6236233"/>
            <a:ext cx="1210588" cy="400110"/>
          </a:xfrm>
          <a:prstGeom prst="rect">
            <a:avLst/>
          </a:prstGeom>
        </p:spPr>
        <p:txBody>
          <a:bodyPr wrap="none">
            <a:spAutoFit/>
          </a:bodyPr>
          <a:lstStyle/>
          <a:p>
            <a:pPr marL="342900" indent="-342900"/>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磨合机制</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28" name="矩形 27"/>
          <p:cNvSpPr/>
          <p:nvPr/>
        </p:nvSpPr>
        <p:spPr>
          <a:xfrm>
            <a:off x="2616112" y="3958888"/>
            <a:ext cx="1210588" cy="400110"/>
          </a:xfrm>
          <a:prstGeom prst="rect">
            <a:avLst/>
          </a:prstGeom>
        </p:spPr>
        <p:txBody>
          <a:bodyPr wrap="none">
            <a:spAutoFit/>
          </a:bodyPr>
          <a:lstStyle/>
          <a:p>
            <a:pPr marL="342900" indent="-342900"/>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教育公众</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840251" y="2217838"/>
            <a:ext cx="500919" cy="461665"/>
          </a:xfrm>
          <a:prstGeom prst="rect">
            <a:avLst/>
          </a:prstGeom>
          <a:noFill/>
        </p:spPr>
        <p:txBody>
          <a:bodyPr wrap="square" rtlCol="0">
            <a:spAutoFit/>
          </a:bodyPr>
          <a:lstStyle/>
          <a:p>
            <a:pPr algn="ctr"/>
            <a:r>
              <a:rPr lang="en-US" altLang="zh-CN" sz="2400" dirty="0" smtClean="0">
                <a:solidFill>
                  <a:schemeClr val="tx1">
                    <a:lumMod val="85000"/>
                    <a:lumOff val="15000"/>
                  </a:schemeClr>
                </a:solidFill>
                <a:latin typeface="Arial" panose="020B0604020202020204" pitchFamily="34" charset="0"/>
                <a:cs typeface="Arial" panose="020B0604020202020204" pitchFamily="34" charset="0"/>
              </a:rPr>
              <a:t>1</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文本框 29"/>
          <p:cNvSpPr txBox="1"/>
          <p:nvPr/>
        </p:nvSpPr>
        <p:spPr>
          <a:xfrm>
            <a:off x="7555438" y="3928110"/>
            <a:ext cx="500919" cy="461665"/>
          </a:xfrm>
          <a:prstGeom prst="rect">
            <a:avLst/>
          </a:prstGeom>
          <a:noFill/>
        </p:spPr>
        <p:txBody>
          <a:bodyPr wrap="square" rtlCol="0">
            <a:spAutoFit/>
          </a:bodyPr>
          <a:lstStyle/>
          <a:p>
            <a:pPr algn="ctr"/>
            <a:r>
              <a:rPr lang="en-US" altLang="zh-CN" sz="2400" dirty="0" smtClean="0">
                <a:solidFill>
                  <a:schemeClr val="tx1">
                    <a:lumMod val="85000"/>
                    <a:lumOff val="15000"/>
                  </a:schemeClr>
                </a:solidFill>
                <a:latin typeface="Arial" panose="020B0604020202020204" pitchFamily="34" charset="0"/>
                <a:cs typeface="Arial" panose="020B0604020202020204" pitchFamily="34" charset="0"/>
              </a:rPr>
              <a:t>2</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1" name="文本框 30"/>
          <p:cNvSpPr txBox="1"/>
          <p:nvPr/>
        </p:nvSpPr>
        <p:spPr>
          <a:xfrm>
            <a:off x="5840251" y="5488124"/>
            <a:ext cx="500919" cy="461665"/>
          </a:xfrm>
          <a:prstGeom prst="rect">
            <a:avLst/>
          </a:prstGeom>
          <a:noFill/>
        </p:spPr>
        <p:txBody>
          <a:bodyPr wrap="square" rtlCol="0">
            <a:spAutoFit/>
          </a:bodyPr>
          <a:lstStyle/>
          <a:p>
            <a:pPr algn="ctr"/>
            <a:r>
              <a:rPr lang="en-US" altLang="zh-CN" sz="2400" dirty="0" smtClean="0">
                <a:solidFill>
                  <a:schemeClr val="tx1">
                    <a:lumMod val="85000"/>
                    <a:lumOff val="15000"/>
                  </a:schemeClr>
                </a:solidFill>
                <a:latin typeface="Arial" panose="020B0604020202020204" pitchFamily="34" charset="0"/>
                <a:cs typeface="Arial" panose="020B0604020202020204" pitchFamily="34" charset="0"/>
              </a:rPr>
              <a:t>3</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2" name="文本框 31"/>
          <p:cNvSpPr txBox="1"/>
          <p:nvPr/>
        </p:nvSpPr>
        <p:spPr>
          <a:xfrm>
            <a:off x="4147080" y="3912721"/>
            <a:ext cx="500919" cy="461665"/>
          </a:xfrm>
          <a:prstGeom prst="rect">
            <a:avLst/>
          </a:prstGeom>
          <a:noFill/>
        </p:spPr>
        <p:txBody>
          <a:bodyPr wrap="square" rtlCol="0">
            <a:spAutoFit/>
          </a:bodyPr>
          <a:lstStyle/>
          <a:p>
            <a:pPr algn="ctr"/>
            <a:r>
              <a:rPr lang="en-US" altLang="zh-CN" sz="2400" dirty="0" smtClean="0">
                <a:solidFill>
                  <a:schemeClr val="tx1">
                    <a:lumMod val="85000"/>
                    <a:lumOff val="15000"/>
                  </a:schemeClr>
                </a:solidFill>
                <a:latin typeface="Arial" panose="020B0604020202020204" pitchFamily="34" charset="0"/>
                <a:cs typeface="Arial" panose="020B0604020202020204" pitchFamily="34" charset="0"/>
              </a:rPr>
              <a:t>4</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356"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二）</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rPr>
              <a:t>应急演练实现的目标</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42914" y="1647993"/>
            <a:ext cx="5586354" cy="853907"/>
            <a:chOff x="736575" y="3188469"/>
            <a:chExt cx="8755767" cy="1338084"/>
          </a:xfrm>
        </p:grpSpPr>
        <p:sp>
          <p:nvSpPr>
            <p:cNvPr id="9" name="圆角矩形 8"/>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组合 6"/>
            <p:cNvGrpSpPr/>
            <p:nvPr/>
          </p:nvGrpSpPr>
          <p:grpSpPr>
            <a:xfrm>
              <a:off x="736575" y="3188469"/>
              <a:ext cx="1338084" cy="1338084"/>
              <a:chOff x="3567745" y="3971974"/>
              <a:chExt cx="1338084" cy="1338084"/>
            </a:xfrm>
          </p:grpSpPr>
          <p:grpSp>
            <p:nvGrpSpPr>
              <p:cNvPr id="13" name="组合 4"/>
              <p:cNvGrpSpPr/>
              <p:nvPr/>
            </p:nvGrpSpPr>
            <p:grpSpPr>
              <a:xfrm>
                <a:off x="3567745" y="3971974"/>
                <a:ext cx="1338084" cy="1338084"/>
                <a:chOff x="5213600" y="2517129"/>
                <a:chExt cx="2023672" cy="2023672"/>
              </a:xfrm>
            </p:grpSpPr>
            <p:sp>
              <p:nvSpPr>
                <p:cNvPr id="15" name="椭圆 14"/>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4" name="椭圆 13"/>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17" name="组合 16"/>
          <p:cNvGrpSpPr/>
          <p:nvPr/>
        </p:nvGrpSpPr>
        <p:grpSpPr>
          <a:xfrm>
            <a:off x="442914" y="2797484"/>
            <a:ext cx="5586354" cy="853907"/>
            <a:chOff x="736575" y="3188469"/>
            <a:chExt cx="8755767" cy="1338084"/>
          </a:xfrm>
        </p:grpSpPr>
        <p:sp>
          <p:nvSpPr>
            <p:cNvPr id="18" name="圆角矩形 17"/>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9" name="组合 6"/>
            <p:cNvGrpSpPr/>
            <p:nvPr/>
          </p:nvGrpSpPr>
          <p:grpSpPr>
            <a:xfrm>
              <a:off x="736575" y="3188469"/>
              <a:ext cx="1338084" cy="1338084"/>
              <a:chOff x="3567745" y="3971974"/>
              <a:chExt cx="1338084" cy="1338084"/>
            </a:xfrm>
          </p:grpSpPr>
          <p:grpSp>
            <p:nvGrpSpPr>
              <p:cNvPr id="20" name="组合 4"/>
              <p:cNvGrpSpPr/>
              <p:nvPr/>
            </p:nvGrpSpPr>
            <p:grpSpPr>
              <a:xfrm>
                <a:off x="3567745" y="3971974"/>
                <a:ext cx="1338084" cy="1338084"/>
                <a:chOff x="5213600" y="2517129"/>
                <a:chExt cx="2023672" cy="2023672"/>
              </a:xfrm>
            </p:grpSpPr>
            <p:sp>
              <p:nvSpPr>
                <p:cNvPr id="22" name="椭圆 21"/>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椭圆 22"/>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1" name="椭圆 20"/>
              <p:cNvSpPr/>
              <p:nvPr/>
            </p:nvSpPr>
            <p:spPr>
              <a:xfrm>
                <a:off x="3695023" y="4099252"/>
                <a:ext cx="1083528" cy="1083528"/>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24" name="组合 23"/>
          <p:cNvGrpSpPr/>
          <p:nvPr/>
        </p:nvGrpSpPr>
        <p:grpSpPr>
          <a:xfrm>
            <a:off x="463173" y="3968247"/>
            <a:ext cx="5586354" cy="853907"/>
            <a:chOff x="736575" y="3188469"/>
            <a:chExt cx="8755767" cy="1338084"/>
          </a:xfrm>
        </p:grpSpPr>
        <p:sp>
          <p:nvSpPr>
            <p:cNvPr id="25" name="圆角矩形 24"/>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6"/>
            <p:cNvGrpSpPr/>
            <p:nvPr/>
          </p:nvGrpSpPr>
          <p:grpSpPr>
            <a:xfrm>
              <a:off x="736575" y="3188469"/>
              <a:ext cx="1338084" cy="1338084"/>
              <a:chOff x="3567745" y="3971974"/>
              <a:chExt cx="1338084" cy="1338084"/>
            </a:xfrm>
          </p:grpSpPr>
          <p:grpSp>
            <p:nvGrpSpPr>
              <p:cNvPr id="27" name="组合 4"/>
              <p:cNvGrpSpPr/>
              <p:nvPr/>
            </p:nvGrpSpPr>
            <p:grpSpPr>
              <a:xfrm>
                <a:off x="3567745" y="3971974"/>
                <a:ext cx="1338084" cy="1338084"/>
                <a:chOff x="5213600" y="2517129"/>
                <a:chExt cx="2023672" cy="2023672"/>
              </a:xfrm>
            </p:grpSpPr>
            <p:sp>
              <p:nvSpPr>
                <p:cNvPr id="29" name="椭圆 28"/>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椭圆 29"/>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8" name="椭圆 27"/>
              <p:cNvSpPr/>
              <p:nvPr/>
            </p:nvSpPr>
            <p:spPr>
              <a:xfrm>
                <a:off x="3695023" y="4099252"/>
                <a:ext cx="1083528" cy="1083528"/>
              </a:xfrm>
              <a:prstGeom prst="ellipse">
                <a:avLst/>
              </a:prstGeom>
              <a:solidFill>
                <a:srgbClr val="D137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31" name="组合 30"/>
          <p:cNvGrpSpPr/>
          <p:nvPr/>
        </p:nvGrpSpPr>
        <p:grpSpPr>
          <a:xfrm>
            <a:off x="463172" y="5117737"/>
            <a:ext cx="5586355" cy="853907"/>
            <a:chOff x="736575" y="3188470"/>
            <a:chExt cx="8755766" cy="1338085"/>
          </a:xfrm>
        </p:grpSpPr>
        <p:sp>
          <p:nvSpPr>
            <p:cNvPr id="32" name="圆角矩形 31"/>
            <p:cNvSpPr/>
            <p:nvPr/>
          </p:nvSpPr>
          <p:spPr>
            <a:xfrm flipH="1">
              <a:off x="1020762" y="3307519"/>
              <a:ext cx="8471579"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3" name="组合 6"/>
            <p:cNvGrpSpPr/>
            <p:nvPr/>
          </p:nvGrpSpPr>
          <p:grpSpPr>
            <a:xfrm>
              <a:off x="736575" y="3188470"/>
              <a:ext cx="1338370" cy="1338085"/>
              <a:chOff x="3567745" y="3971975"/>
              <a:chExt cx="1338370" cy="1338085"/>
            </a:xfrm>
          </p:grpSpPr>
          <p:grpSp>
            <p:nvGrpSpPr>
              <p:cNvPr id="34" name="组合 4"/>
              <p:cNvGrpSpPr/>
              <p:nvPr/>
            </p:nvGrpSpPr>
            <p:grpSpPr>
              <a:xfrm>
                <a:off x="3567745" y="3971975"/>
                <a:ext cx="1338370" cy="1338085"/>
                <a:chOff x="5213607" y="2517131"/>
                <a:chExt cx="2024107" cy="2023675"/>
              </a:xfrm>
            </p:grpSpPr>
            <p:sp>
              <p:nvSpPr>
                <p:cNvPr id="36" name="椭圆 35"/>
                <p:cNvSpPr/>
                <p:nvPr/>
              </p:nvSpPr>
              <p:spPr>
                <a:xfrm>
                  <a:off x="5213607" y="2517131"/>
                  <a:ext cx="2024107" cy="2023675"/>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椭圆 36"/>
                <p:cNvSpPr/>
                <p:nvPr/>
              </p:nvSpPr>
              <p:spPr>
                <a:xfrm>
                  <a:off x="5261629" y="2565146"/>
                  <a:ext cx="1928065" cy="1927653"/>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 name="椭圆 34"/>
              <p:cNvSpPr/>
              <p:nvPr/>
            </p:nvSpPr>
            <p:spPr>
              <a:xfrm>
                <a:off x="3695024" y="4099254"/>
                <a:ext cx="1083530" cy="1083528"/>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38" name="组合 37"/>
          <p:cNvGrpSpPr/>
          <p:nvPr/>
        </p:nvGrpSpPr>
        <p:grpSpPr>
          <a:xfrm>
            <a:off x="6373814" y="1668252"/>
            <a:ext cx="5586354" cy="853907"/>
            <a:chOff x="736575" y="3188469"/>
            <a:chExt cx="8755767" cy="1338084"/>
          </a:xfrm>
        </p:grpSpPr>
        <p:sp>
          <p:nvSpPr>
            <p:cNvPr id="39" name="圆角矩形 38"/>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0" name="组合 6"/>
            <p:cNvGrpSpPr/>
            <p:nvPr/>
          </p:nvGrpSpPr>
          <p:grpSpPr>
            <a:xfrm>
              <a:off x="736575" y="3188469"/>
              <a:ext cx="1338084" cy="1338084"/>
              <a:chOff x="3567745" y="3971974"/>
              <a:chExt cx="1338084" cy="1338084"/>
            </a:xfrm>
          </p:grpSpPr>
          <p:grpSp>
            <p:nvGrpSpPr>
              <p:cNvPr id="41" name="组合 4"/>
              <p:cNvGrpSpPr/>
              <p:nvPr/>
            </p:nvGrpSpPr>
            <p:grpSpPr>
              <a:xfrm>
                <a:off x="3567745" y="3971974"/>
                <a:ext cx="1338084" cy="1338084"/>
                <a:chOff x="5213600" y="2517129"/>
                <a:chExt cx="2023672" cy="2023672"/>
              </a:xfrm>
            </p:grpSpPr>
            <p:sp>
              <p:nvSpPr>
                <p:cNvPr id="43" name="椭圆 42"/>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椭圆 43"/>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2" name="椭圆 41"/>
              <p:cNvSpPr/>
              <p:nvPr/>
            </p:nvSpPr>
            <p:spPr>
              <a:xfrm>
                <a:off x="3695023" y="4099252"/>
                <a:ext cx="1083528" cy="1083528"/>
              </a:xfrm>
              <a:prstGeom prst="ellipse">
                <a:avLst/>
              </a:prstGeom>
              <a:solidFill>
                <a:srgbClr val="D137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45" name="组合 44"/>
          <p:cNvGrpSpPr/>
          <p:nvPr/>
        </p:nvGrpSpPr>
        <p:grpSpPr>
          <a:xfrm>
            <a:off x="6373814" y="2817743"/>
            <a:ext cx="5586354" cy="853907"/>
            <a:chOff x="736575" y="3188469"/>
            <a:chExt cx="8755767" cy="1338084"/>
          </a:xfrm>
        </p:grpSpPr>
        <p:sp>
          <p:nvSpPr>
            <p:cNvPr id="46" name="圆角矩形 45"/>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7" name="组合 6"/>
            <p:cNvGrpSpPr/>
            <p:nvPr/>
          </p:nvGrpSpPr>
          <p:grpSpPr>
            <a:xfrm>
              <a:off x="736575" y="3188469"/>
              <a:ext cx="1338084" cy="1338084"/>
              <a:chOff x="3567745" y="3971974"/>
              <a:chExt cx="1338084" cy="1338084"/>
            </a:xfrm>
          </p:grpSpPr>
          <p:grpSp>
            <p:nvGrpSpPr>
              <p:cNvPr id="48" name="组合 4"/>
              <p:cNvGrpSpPr/>
              <p:nvPr/>
            </p:nvGrpSpPr>
            <p:grpSpPr>
              <a:xfrm>
                <a:off x="3567745" y="3971974"/>
                <a:ext cx="1338084" cy="1338084"/>
                <a:chOff x="5213600" y="2517129"/>
                <a:chExt cx="2023672" cy="2023672"/>
              </a:xfrm>
            </p:grpSpPr>
            <p:sp>
              <p:nvSpPr>
                <p:cNvPr id="50" name="椭圆 49"/>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椭圆 50"/>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9" name="椭圆 48"/>
              <p:cNvSpPr/>
              <p:nvPr/>
            </p:nvSpPr>
            <p:spPr>
              <a:xfrm>
                <a:off x="3695023" y="4099252"/>
                <a:ext cx="1083528" cy="1083528"/>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52" name="组合 51"/>
          <p:cNvGrpSpPr/>
          <p:nvPr/>
        </p:nvGrpSpPr>
        <p:grpSpPr>
          <a:xfrm>
            <a:off x="6394073" y="3988506"/>
            <a:ext cx="5586354" cy="853907"/>
            <a:chOff x="736575" y="3188469"/>
            <a:chExt cx="8755767" cy="1338084"/>
          </a:xfrm>
        </p:grpSpPr>
        <p:sp>
          <p:nvSpPr>
            <p:cNvPr id="53" name="圆角矩形 52"/>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 name="组合 6"/>
            <p:cNvGrpSpPr/>
            <p:nvPr/>
          </p:nvGrpSpPr>
          <p:grpSpPr>
            <a:xfrm>
              <a:off x="736575" y="3188469"/>
              <a:ext cx="1338084" cy="1338084"/>
              <a:chOff x="3567745" y="3971974"/>
              <a:chExt cx="1338084" cy="1338084"/>
            </a:xfrm>
          </p:grpSpPr>
          <p:grpSp>
            <p:nvGrpSpPr>
              <p:cNvPr id="55" name="组合 4"/>
              <p:cNvGrpSpPr/>
              <p:nvPr/>
            </p:nvGrpSpPr>
            <p:grpSpPr>
              <a:xfrm>
                <a:off x="3567745" y="3971974"/>
                <a:ext cx="1338084" cy="1338084"/>
                <a:chOff x="5213600" y="2517129"/>
                <a:chExt cx="2023672" cy="2023672"/>
              </a:xfrm>
            </p:grpSpPr>
            <p:sp>
              <p:nvSpPr>
                <p:cNvPr id="57" name="椭圆 56"/>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椭圆 57"/>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6" name="椭圆 55"/>
              <p:cNvSpPr/>
              <p:nvPr/>
            </p:nvSpPr>
            <p:spPr>
              <a:xfrm>
                <a:off x="3695023" y="4099252"/>
                <a:ext cx="1083528" cy="1083528"/>
              </a:xfrm>
              <a:prstGeom prst="ellipse">
                <a:avLst/>
              </a:prstGeom>
              <a:solidFill>
                <a:schemeClr val="accent5">
                  <a:lumMod val="7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59" name="组合 58"/>
          <p:cNvGrpSpPr/>
          <p:nvPr/>
        </p:nvGrpSpPr>
        <p:grpSpPr>
          <a:xfrm>
            <a:off x="6394073" y="5137997"/>
            <a:ext cx="5586354" cy="853907"/>
            <a:chOff x="736575" y="3188469"/>
            <a:chExt cx="8755767" cy="1338084"/>
          </a:xfrm>
        </p:grpSpPr>
        <p:sp>
          <p:nvSpPr>
            <p:cNvPr id="60" name="圆角矩形 59"/>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1" name="组合 6"/>
            <p:cNvGrpSpPr/>
            <p:nvPr/>
          </p:nvGrpSpPr>
          <p:grpSpPr>
            <a:xfrm>
              <a:off x="736575" y="3188469"/>
              <a:ext cx="1338084" cy="1338084"/>
              <a:chOff x="3567745" y="3971974"/>
              <a:chExt cx="1338084" cy="1338084"/>
            </a:xfrm>
          </p:grpSpPr>
          <p:grpSp>
            <p:nvGrpSpPr>
              <p:cNvPr id="62" name="组合 4"/>
              <p:cNvGrpSpPr/>
              <p:nvPr/>
            </p:nvGrpSpPr>
            <p:grpSpPr>
              <a:xfrm>
                <a:off x="3567745" y="3971974"/>
                <a:ext cx="1338084" cy="1338084"/>
                <a:chOff x="5213600" y="2517129"/>
                <a:chExt cx="2023672" cy="2023672"/>
              </a:xfrm>
            </p:grpSpPr>
            <p:sp>
              <p:nvSpPr>
                <p:cNvPr id="64" name="椭圆 63"/>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椭圆 64"/>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3" name="椭圆 62"/>
              <p:cNvSpPr/>
              <p:nvPr/>
            </p:nvSpPr>
            <p:spPr>
              <a:xfrm>
                <a:off x="3695023" y="4099252"/>
                <a:ext cx="1083528" cy="1083528"/>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66" name="矩形 65"/>
          <p:cNvSpPr/>
          <p:nvPr/>
        </p:nvSpPr>
        <p:spPr>
          <a:xfrm>
            <a:off x="1276379" y="1912304"/>
            <a:ext cx="387798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在事故发生前暴露预案和程序的缺点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矩形 66"/>
          <p:cNvSpPr/>
          <p:nvPr/>
        </p:nvSpPr>
        <p:spPr>
          <a:xfrm>
            <a:off x="1292599" y="3064257"/>
            <a:ext cx="4108817"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辨识出缺乏的资源（包括人力和设备）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1276379" y="4096758"/>
            <a:ext cx="4294648" cy="646331"/>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改善各种反应人员、部门和机构之间的协调水平</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1276379" y="5241784"/>
            <a:ext cx="4239575" cy="646331"/>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在企业应急管理的能力方面获得大众的认可和信心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7207279" y="1965124"/>
            <a:ext cx="3647152"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增强应急反应人员的熟练性和信心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7207279" y="3039771"/>
            <a:ext cx="295465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明确每个人各自岗位和职责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a:off x="7247980" y="4102635"/>
            <a:ext cx="4385220" cy="646331"/>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努力增加企业应急预案与政府、社区应急预案之间的合作与协调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7207463" y="5380283"/>
            <a:ext cx="249299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提高整体应急反应能力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635901" y="1850194"/>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5" name="文本框 74"/>
          <p:cNvSpPr txBox="1"/>
          <p:nvPr/>
        </p:nvSpPr>
        <p:spPr>
          <a:xfrm>
            <a:off x="635901" y="2993604"/>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6" name="文本框 75"/>
          <p:cNvSpPr txBox="1"/>
          <p:nvPr/>
        </p:nvSpPr>
        <p:spPr>
          <a:xfrm>
            <a:off x="661435" y="4161983"/>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3</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7" name="文本框 76"/>
          <p:cNvSpPr txBox="1"/>
          <p:nvPr/>
        </p:nvSpPr>
        <p:spPr>
          <a:xfrm>
            <a:off x="648164" y="5314677"/>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4</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8" name="文本框 77"/>
          <p:cNvSpPr txBox="1"/>
          <p:nvPr/>
        </p:nvSpPr>
        <p:spPr>
          <a:xfrm>
            <a:off x="6572076" y="1846882"/>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5</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9" name="文本框 78"/>
          <p:cNvSpPr txBox="1"/>
          <p:nvPr/>
        </p:nvSpPr>
        <p:spPr>
          <a:xfrm>
            <a:off x="6578437" y="3003848"/>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6</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0" name="文本框 79"/>
          <p:cNvSpPr txBox="1"/>
          <p:nvPr/>
        </p:nvSpPr>
        <p:spPr>
          <a:xfrm>
            <a:off x="6578437" y="4184626"/>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7</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1" name="文本框 80"/>
          <p:cNvSpPr txBox="1"/>
          <p:nvPr/>
        </p:nvSpPr>
        <p:spPr>
          <a:xfrm>
            <a:off x="6597271" y="5324494"/>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8</a:t>
            </a:r>
            <a:endParaRPr lang="zh-CN" alt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1475" y="153007"/>
            <a:ext cx="6186309"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（三）演练</a:t>
            </a:r>
            <a:r>
              <a:rPr lang="en-US" altLang="zh-CN" sz="3600" b="1" dirty="0" err="1" smtClean="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存在的主要问题</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404000" y="2518607"/>
            <a:ext cx="1692000" cy="1454727"/>
            <a:chOff x="4321828" y="2480507"/>
            <a:chExt cx="1692000" cy="1454727"/>
          </a:xfrm>
          <a:solidFill>
            <a:srgbClr val="0070C0"/>
          </a:solidFill>
        </p:grpSpPr>
        <p:sp>
          <p:nvSpPr>
            <p:cNvPr id="8" name="对角圆角矩形 7"/>
            <p:cNvSpPr/>
            <p:nvPr/>
          </p:nvSpPr>
          <p:spPr>
            <a:xfrm rot="16200000" flipV="1">
              <a:off x="4440464" y="2361871"/>
              <a:ext cx="1454727" cy="1692000"/>
            </a:xfrm>
            <a:prstGeom prst="round2Diag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9" name="对角圆角矩形 8"/>
            <p:cNvSpPr/>
            <p:nvPr/>
          </p:nvSpPr>
          <p:spPr>
            <a:xfrm rot="16200000" flipV="1">
              <a:off x="4440464" y="2361871"/>
              <a:ext cx="1454727" cy="1692000"/>
            </a:xfrm>
            <a:prstGeom prst="round2DiagRect">
              <a:avLst>
                <a:gd name="adj1" fmla="val 50000"/>
                <a:gd name="adj2" fmla="val 0"/>
              </a:avLst>
            </a:prstGeom>
            <a:grp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nvGrpSpPr>
          <p:cNvPr id="10" name="组合 9"/>
          <p:cNvGrpSpPr/>
          <p:nvPr/>
        </p:nvGrpSpPr>
        <p:grpSpPr>
          <a:xfrm>
            <a:off x="4403999" y="3965273"/>
            <a:ext cx="1692000" cy="1454727"/>
            <a:chOff x="4321827" y="3927173"/>
            <a:chExt cx="1692000" cy="1454727"/>
          </a:xfrm>
          <a:solidFill>
            <a:srgbClr val="00B0F0"/>
          </a:solidFill>
        </p:grpSpPr>
        <p:sp>
          <p:nvSpPr>
            <p:cNvPr id="11" name="对角圆角矩形 10"/>
            <p:cNvSpPr/>
            <p:nvPr/>
          </p:nvSpPr>
          <p:spPr>
            <a:xfrm rot="5400000">
              <a:off x="4440463" y="3808537"/>
              <a:ext cx="1454727" cy="1692000"/>
            </a:xfrm>
            <a:prstGeom prst="round2Diag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2" name="对角圆角矩形 11"/>
            <p:cNvSpPr/>
            <p:nvPr/>
          </p:nvSpPr>
          <p:spPr>
            <a:xfrm rot="5400000">
              <a:off x="4440463" y="3808537"/>
              <a:ext cx="1454727" cy="1692000"/>
            </a:xfrm>
            <a:prstGeom prst="round2DiagRect">
              <a:avLst>
                <a:gd name="adj1" fmla="val 50000"/>
                <a:gd name="adj2" fmla="val 0"/>
              </a:avLst>
            </a:prstGeom>
            <a:grp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nvGrpSpPr>
          <p:cNvPr id="13" name="组合 12"/>
          <p:cNvGrpSpPr/>
          <p:nvPr/>
        </p:nvGrpSpPr>
        <p:grpSpPr>
          <a:xfrm>
            <a:off x="6097385" y="2514577"/>
            <a:ext cx="1692000" cy="1454727"/>
            <a:chOff x="6015213" y="2476477"/>
            <a:chExt cx="1692000" cy="1454727"/>
          </a:xfrm>
          <a:solidFill>
            <a:srgbClr val="D1377D"/>
          </a:solidFill>
        </p:grpSpPr>
        <p:sp>
          <p:nvSpPr>
            <p:cNvPr id="14" name="对角圆角矩形 13"/>
            <p:cNvSpPr/>
            <p:nvPr/>
          </p:nvSpPr>
          <p:spPr>
            <a:xfrm rot="5400000" flipH="1" flipV="1">
              <a:off x="6133849" y="2357841"/>
              <a:ext cx="1454727" cy="1692000"/>
            </a:xfrm>
            <a:prstGeom prst="round2Diag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5" name="对角圆角矩形 14"/>
            <p:cNvSpPr/>
            <p:nvPr/>
          </p:nvSpPr>
          <p:spPr>
            <a:xfrm rot="5400000" flipH="1" flipV="1">
              <a:off x="6133849" y="2357841"/>
              <a:ext cx="1454727" cy="1692000"/>
            </a:xfrm>
            <a:prstGeom prst="round2DiagRect">
              <a:avLst>
                <a:gd name="adj1" fmla="val 50000"/>
                <a:gd name="adj2" fmla="val 0"/>
              </a:avLst>
            </a:prstGeom>
            <a:grp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nvGrpSpPr>
          <p:cNvPr id="16" name="组合 15"/>
          <p:cNvGrpSpPr/>
          <p:nvPr/>
        </p:nvGrpSpPr>
        <p:grpSpPr>
          <a:xfrm>
            <a:off x="6097383" y="3961244"/>
            <a:ext cx="1692000" cy="1454727"/>
            <a:chOff x="6015211" y="3923144"/>
            <a:chExt cx="1692000" cy="1454727"/>
          </a:xfrm>
          <a:solidFill>
            <a:schemeClr val="accent2"/>
          </a:solidFill>
        </p:grpSpPr>
        <p:sp>
          <p:nvSpPr>
            <p:cNvPr id="17" name="对角圆角矩形 16"/>
            <p:cNvSpPr/>
            <p:nvPr/>
          </p:nvSpPr>
          <p:spPr>
            <a:xfrm rot="16200000" flipV="1">
              <a:off x="6133847" y="3804508"/>
              <a:ext cx="1454727" cy="1692000"/>
            </a:xfrm>
            <a:prstGeom prst="round2Diag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8" name="对角圆角矩形 17"/>
            <p:cNvSpPr/>
            <p:nvPr/>
          </p:nvSpPr>
          <p:spPr>
            <a:xfrm rot="16200000" flipV="1">
              <a:off x="6133847" y="3804508"/>
              <a:ext cx="1454727" cy="1692000"/>
            </a:xfrm>
            <a:prstGeom prst="round2DiagRect">
              <a:avLst>
                <a:gd name="adj1" fmla="val 50000"/>
                <a:gd name="adj2" fmla="val 0"/>
              </a:avLst>
            </a:prstGeom>
            <a:grp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20" name="椭圆 19"/>
          <p:cNvSpPr/>
          <p:nvPr/>
        </p:nvSpPr>
        <p:spPr bwMode="auto">
          <a:xfrm>
            <a:off x="4395612" y="5389843"/>
            <a:ext cx="3491124" cy="109257"/>
          </a:xfrm>
          <a:prstGeom prst="ellipse">
            <a:avLst/>
          </a:prstGeom>
          <a:gradFill flip="none" rotWithShape="1">
            <a:gsLst>
              <a:gs pos="100000">
                <a:schemeClr val="tx1">
                  <a:lumMod val="85000"/>
                  <a:lumOff val="15000"/>
                  <a:alpha val="0"/>
                </a:schemeClr>
              </a:gs>
              <a:gs pos="0">
                <a:schemeClr val="tx1">
                  <a:lumMod val="85000"/>
                  <a:lumOff val="1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ym typeface="+mn-lt"/>
            </a:endParaRPr>
          </a:p>
        </p:txBody>
      </p:sp>
      <p:sp>
        <p:nvSpPr>
          <p:cNvPr id="21" name="矩形 20"/>
          <p:cNvSpPr/>
          <p:nvPr/>
        </p:nvSpPr>
        <p:spPr>
          <a:xfrm>
            <a:off x="491493" y="2625290"/>
            <a:ext cx="3736799" cy="1172629"/>
          </a:xfrm>
          <a:prstGeom prst="rect">
            <a:avLst/>
          </a:prstGeom>
        </p:spPr>
        <p:txBody>
          <a:bodyPr wrap="square">
            <a:spAutoFit/>
          </a:bodyPr>
          <a:lstStyle/>
          <a:p>
            <a:pPr algn="just">
              <a:lnSpc>
                <a:spcPct val="130000"/>
              </a:lnSpc>
            </a:pPr>
            <a:r>
              <a:rPr lang="en-US" altLang="zh-CN" dirty="0" err="1">
                <a:latin typeface="微软雅黑" panose="020B0503020204020204" pitchFamily="34" charset="-122"/>
                <a:ea typeface="微软雅黑" panose="020B0503020204020204" pitchFamily="34" charset="-122"/>
              </a:rPr>
              <a:t>对演练的目的和作用认识不足，目的不明确，存在应付心理，没有达到演练的目的</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22" name="矩形 21"/>
          <p:cNvSpPr/>
          <p:nvPr/>
        </p:nvSpPr>
        <p:spPr>
          <a:xfrm>
            <a:off x="491493" y="4436628"/>
            <a:ext cx="3572507" cy="812530"/>
          </a:xfrm>
          <a:prstGeom prst="rect">
            <a:avLst/>
          </a:prstGeom>
        </p:spPr>
        <p:txBody>
          <a:bodyPr wrap="square">
            <a:spAutoFit/>
          </a:bodyPr>
          <a:lstStyle/>
          <a:p>
            <a:pPr algn="just">
              <a:lnSpc>
                <a:spcPct val="130000"/>
              </a:lnSpc>
            </a:pPr>
            <a:r>
              <a:rPr lang="en-US" altLang="zh-CN" dirty="0" err="1">
                <a:latin typeface="微软雅黑" panose="020B0503020204020204" pitchFamily="34" charset="-122"/>
                <a:ea typeface="微软雅黑" panose="020B0503020204020204" pitchFamily="34" charset="-122"/>
              </a:rPr>
              <a:t>与预案脱节，为演练而演练，走过场</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23" name="矩形 22"/>
          <p:cNvSpPr/>
          <p:nvPr/>
        </p:nvSpPr>
        <p:spPr>
          <a:xfrm>
            <a:off x="8033162" y="2625290"/>
            <a:ext cx="3427001" cy="812530"/>
          </a:xfrm>
          <a:prstGeom prst="rect">
            <a:avLst/>
          </a:prstGeom>
        </p:spPr>
        <p:txBody>
          <a:bodyPr wrap="square">
            <a:spAutoFit/>
          </a:bodyPr>
          <a:lstStyle/>
          <a:p>
            <a:pPr algn="just">
              <a:lnSpc>
                <a:spcPct val="130000"/>
              </a:lnSpc>
            </a:pPr>
            <a:r>
              <a:rPr lang="en-US" altLang="zh-CN" dirty="0" err="1">
                <a:latin typeface="微软雅黑" panose="020B0503020204020204" pitchFamily="34" charset="-122"/>
                <a:ea typeface="微软雅黑" panose="020B0503020204020204" pitchFamily="34" charset="-122"/>
              </a:rPr>
              <a:t>准备不足，演练方案不严谨，针对性差，演练方式单一</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24" name="矩形 23"/>
          <p:cNvSpPr/>
          <p:nvPr/>
        </p:nvSpPr>
        <p:spPr>
          <a:xfrm>
            <a:off x="8033162" y="4433942"/>
            <a:ext cx="3427001" cy="812530"/>
          </a:xfrm>
          <a:prstGeom prst="rect">
            <a:avLst/>
          </a:prstGeom>
        </p:spPr>
        <p:txBody>
          <a:bodyPr wrap="square">
            <a:spAutoFit/>
          </a:bodyPr>
          <a:lstStyle/>
          <a:p>
            <a:pPr algn="just">
              <a:lnSpc>
                <a:spcPct val="130000"/>
              </a:lnSpc>
            </a:pPr>
            <a:r>
              <a:rPr lang="en-US" altLang="zh-CN" dirty="0" err="1">
                <a:latin typeface="微软雅黑" panose="020B0503020204020204" pitchFamily="34" charset="-122"/>
                <a:ea typeface="微软雅黑" panose="020B0503020204020204" pitchFamily="34" charset="-122"/>
              </a:rPr>
              <a:t>演练后没有认真总结和评估，对应急预案修订作用不大</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4957898" y="2928232"/>
            <a:ext cx="584200"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1</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26" name="文本框 25"/>
          <p:cNvSpPr txBox="1"/>
          <p:nvPr/>
        </p:nvSpPr>
        <p:spPr>
          <a:xfrm>
            <a:off x="4957898" y="4382960"/>
            <a:ext cx="584200"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2</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27" name="文本框 26"/>
          <p:cNvSpPr txBox="1"/>
          <p:nvPr/>
        </p:nvSpPr>
        <p:spPr>
          <a:xfrm>
            <a:off x="6651282" y="2928232"/>
            <a:ext cx="584200"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3</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28" name="文本框 27"/>
          <p:cNvSpPr txBox="1"/>
          <p:nvPr/>
        </p:nvSpPr>
        <p:spPr>
          <a:xfrm>
            <a:off x="6699267" y="4379084"/>
            <a:ext cx="584200" cy="523220"/>
          </a:xfrm>
          <a:prstGeom prst="rect">
            <a:avLst/>
          </a:prstGeom>
          <a:noFill/>
        </p:spPr>
        <p:txBody>
          <a:bodyPr wrap="square" rtlCol="0">
            <a:spAutoFit/>
          </a:bodyPr>
          <a:lstStyle/>
          <a:p>
            <a:pPr algn="ctr"/>
            <a:r>
              <a:rPr lang="en-US" altLang="zh-CN" sz="2800" dirty="0" smtClean="0">
                <a:solidFill>
                  <a:schemeClr val="bg1"/>
                </a:solidFill>
                <a:latin typeface="Arial" panose="020B0604020202020204" pitchFamily="34" charset="0"/>
                <a:cs typeface="Arial" panose="020B0604020202020204" pitchFamily="34" charset="0"/>
              </a:rPr>
              <a:t>4</a:t>
            </a:r>
            <a:endParaRPr lang="zh-CN" altLang="en-US" sz="28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7861181" y="3800053"/>
            <a:ext cx="1317370" cy="0"/>
          </a:xfrm>
          <a:prstGeom prst="lin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39707"/>
            <a:ext cx="4339650"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（四）演练应急</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分类</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cxnSp>
        <p:nvCxnSpPr>
          <p:cNvPr id="22" name="直接连接符 21"/>
          <p:cNvCxnSpPr/>
          <p:nvPr/>
        </p:nvCxnSpPr>
        <p:spPr>
          <a:xfrm>
            <a:off x="3066092" y="3813049"/>
            <a:ext cx="1317370" cy="0"/>
          </a:xfrm>
          <a:prstGeom prst="lin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组合 87"/>
          <p:cNvGrpSpPr/>
          <p:nvPr/>
        </p:nvGrpSpPr>
        <p:grpSpPr>
          <a:xfrm>
            <a:off x="702272" y="2493463"/>
            <a:ext cx="2639174" cy="2639174"/>
            <a:chOff x="2848131" y="1860029"/>
            <a:chExt cx="3807502" cy="3807502"/>
          </a:xfrm>
        </p:grpSpPr>
        <p:sp>
          <p:nvSpPr>
            <p:cNvPr id="10" name="椭圆 9"/>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2938027" y="1949925"/>
              <a:ext cx="3627710" cy="362771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2" name="椭圆 7"/>
          <p:cNvSpPr/>
          <p:nvPr/>
        </p:nvSpPr>
        <p:spPr>
          <a:xfrm rot="16200000">
            <a:off x="2532547" y="3456619"/>
            <a:ext cx="3030125" cy="712861"/>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4" name="组合 58"/>
          <p:cNvGrpSpPr/>
          <p:nvPr/>
        </p:nvGrpSpPr>
        <p:grpSpPr>
          <a:xfrm>
            <a:off x="3449811" y="2056579"/>
            <a:ext cx="873768" cy="873768"/>
            <a:chOff x="3724324" y="1908537"/>
            <a:chExt cx="1329153" cy="1329153"/>
          </a:xfrm>
        </p:grpSpPr>
        <p:sp>
          <p:nvSpPr>
            <p:cNvPr id="16" name="椭圆 15"/>
            <p:cNvSpPr/>
            <p:nvPr/>
          </p:nvSpPr>
          <p:spPr>
            <a:xfrm>
              <a:off x="3724324" y="1908537"/>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椭圆 16"/>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8" name="组合 58"/>
          <p:cNvGrpSpPr/>
          <p:nvPr/>
        </p:nvGrpSpPr>
        <p:grpSpPr>
          <a:xfrm>
            <a:off x="3449811" y="4619814"/>
            <a:ext cx="873768" cy="873768"/>
            <a:chOff x="3724322" y="1908536"/>
            <a:chExt cx="1329153" cy="1329153"/>
          </a:xfrm>
        </p:grpSpPr>
        <p:sp>
          <p:nvSpPr>
            <p:cNvPr id="19" name="椭圆 1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椭圆 19"/>
            <p:cNvSpPr/>
            <p:nvPr/>
          </p:nvSpPr>
          <p:spPr>
            <a:xfrm>
              <a:off x="3839838" y="2024052"/>
              <a:ext cx="1098122" cy="1098122"/>
            </a:xfrm>
            <a:prstGeom prst="ellipse">
              <a:avLst/>
            </a:prstGeom>
            <a:solidFill>
              <a:srgbClr val="D137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4" name="矩形 23"/>
          <p:cNvSpPr/>
          <p:nvPr/>
        </p:nvSpPr>
        <p:spPr>
          <a:xfrm>
            <a:off x="1050109" y="3220966"/>
            <a:ext cx="1881187" cy="1253677"/>
          </a:xfrm>
          <a:prstGeom prst="rect">
            <a:avLst/>
          </a:prstGeom>
        </p:spPr>
        <p:txBody>
          <a:bodyPr wrap="square">
            <a:spAutoFit/>
          </a:bodyPr>
          <a:lstStyle/>
          <a:p>
            <a:pPr algn="ctr">
              <a:lnSpc>
                <a:spcPct val="13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按照应急演练的应急功能与应急环节分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4489007" y="2308796"/>
            <a:ext cx="1210589" cy="369332"/>
          </a:xfrm>
          <a:prstGeom prst="rect">
            <a:avLst/>
          </a:prstGeom>
        </p:spPr>
        <p:txBody>
          <a:bodyPr wrap="square">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综合演练</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540303" y="4947971"/>
            <a:ext cx="1107996" cy="369332"/>
          </a:xfrm>
          <a:prstGeom prst="rect">
            <a:avLst/>
          </a:prstGeom>
        </p:spPr>
        <p:txBody>
          <a:bodyPr wrap="square">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专项演练</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658093" y="2267181"/>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29" name="文本框 28"/>
          <p:cNvSpPr txBox="1"/>
          <p:nvPr/>
        </p:nvSpPr>
        <p:spPr>
          <a:xfrm>
            <a:off x="3658093" y="4825865"/>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grpSp>
        <p:nvGrpSpPr>
          <p:cNvPr id="30" name="组合 87"/>
          <p:cNvGrpSpPr/>
          <p:nvPr/>
        </p:nvGrpSpPr>
        <p:grpSpPr>
          <a:xfrm>
            <a:off x="8820989" y="2493463"/>
            <a:ext cx="2639174" cy="2639174"/>
            <a:chOff x="2848131" y="1860029"/>
            <a:chExt cx="3807502" cy="3807502"/>
          </a:xfrm>
        </p:grpSpPr>
        <p:sp>
          <p:nvSpPr>
            <p:cNvPr id="31" name="椭圆 3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椭圆 31"/>
            <p:cNvSpPr/>
            <p:nvPr/>
          </p:nvSpPr>
          <p:spPr>
            <a:xfrm>
              <a:off x="2938027" y="1949925"/>
              <a:ext cx="3627710" cy="362771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3" name="椭圆 7"/>
          <p:cNvSpPr/>
          <p:nvPr/>
        </p:nvSpPr>
        <p:spPr>
          <a:xfrm rot="5400000" flipH="1">
            <a:off x="6660749" y="3456618"/>
            <a:ext cx="3030125" cy="712861"/>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5" name="组合 58"/>
          <p:cNvGrpSpPr/>
          <p:nvPr/>
        </p:nvGrpSpPr>
        <p:grpSpPr>
          <a:xfrm>
            <a:off x="7947221" y="2056579"/>
            <a:ext cx="873768" cy="873768"/>
            <a:chOff x="3724324" y="1908537"/>
            <a:chExt cx="1329153" cy="1329153"/>
          </a:xfrm>
        </p:grpSpPr>
        <p:sp>
          <p:nvSpPr>
            <p:cNvPr id="36" name="椭圆 35"/>
            <p:cNvSpPr/>
            <p:nvPr/>
          </p:nvSpPr>
          <p:spPr>
            <a:xfrm>
              <a:off x="3724324" y="1908537"/>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椭圆 36"/>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8" name="组合 58"/>
          <p:cNvGrpSpPr/>
          <p:nvPr/>
        </p:nvGrpSpPr>
        <p:grpSpPr>
          <a:xfrm>
            <a:off x="7947221" y="4619814"/>
            <a:ext cx="873768" cy="873768"/>
            <a:chOff x="3724322" y="1908536"/>
            <a:chExt cx="1329153" cy="1329153"/>
          </a:xfrm>
        </p:grpSpPr>
        <p:sp>
          <p:nvSpPr>
            <p:cNvPr id="39" name="椭圆 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椭圆 39"/>
            <p:cNvSpPr/>
            <p:nvPr/>
          </p:nvSpPr>
          <p:spPr>
            <a:xfrm>
              <a:off x="3839838" y="2024052"/>
              <a:ext cx="1098122" cy="1098122"/>
            </a:xfrm>
            <a:prstGeom prst="ellipse">
              <a:avLst/>
            </a:prstGeom>
            <a:solidFill>
              <a:srgbClr val="D137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1" name="文本框 40"/>
          <p:cNvSpPr txBox="1"/>
          <p:nvPr/>
        </p:nvSpPr>
        <p:spPr>
          <a:xfrm>
            <a:off x="8125816" y="2267181"/>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42" name="文本框 41"/>
          <p:cNvSpPr txBox="1"/>
          <p:nvPr/>
        </p:nvSpPr>
        <p:spPr>
          <a:xfrm>
            <a:off x="8125816" y="4825865"/>
            <a:ext cx="457200" cy="461665"/>
          </a:xfrm>
          <a:prstGeom prst="rect">
            <a:avLst/>
          </a:prstGeom>
          <a:noFill/>
        </p:spPr>
        <p:txBody>
          <a:bodyPr wrap="square" rtlCol="0">
            <a:spAutoFit/>
          </a:bodyPr>
          <a:lstStyle/>
          <a:p>
            <a:pPr algn="ctr"/>
            <a:r>
              <a:rPr lang="en-US" altLang="zh-CN" sz="2400" dirty="0" smtClean="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43" name="矩形 42"/>
          <p:cNvSpPr/>
          <p:nvPr/>
        </p:nvSpPr>
        <p:spPr>
          <a:xfrm>
            <a:off x="6575122" y="2311789"/>
            <a:ext cx="1107996" cy="369332"/>
          </a:xfrm>
          <a:prstGeom prst="rect">
            <a:avLst/>
          </a:prstGeom>
        </p:spPr>
        <p:txBody>
          <a:bodyPr wrap="square">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现场演练</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6584711" y="4968342"/>
            <a:ext cx="1107996" cy="369332"/>
          </a:xfrm>
          <a:prstGeom prst="rect">
            <a:avLst/>
          </a:prstGeom>
        </p:spPr>
        <p:txBody>
          <a:bodyPr wrap="square">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桌面演练</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9163616" y="3276217"/>
            <a:ext cx="1953919" cy="1292662"/>
          </a:xfrm>
          <a:prstGeom prst="rect">
            <a:avLst/>
          </a:prstGeom>
        </p:spPr>
        <p:txBody>
          <a:bodyPr wrap="square">
            <a:spAutoFit/>
          </a:bodyPr>
          <a:lstStyle/>
          <a:p>
            <a:pPr algn="ctr">
              <a:lnSpc>
                <a:spcPct val="13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按照组织应急演练的场所与形式分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grpSp>
        <p:nvGrpSpPr>
          <p:cNvPr id="8" name="组合 7"/>
          <p:cNvGrpSpPr/>
          <p:nvPr/>
        </p:nvGrpSpPr>
        <p:grpSpPr>
          <a:xfrm rot="10800000">
            <a:off x="756656" y="1812738"/>
            <a:ext cx="1799221" cy="1563690"/>
            <a:chOff x="5302149" y="1082227"/>
            <a:chExt cx="1050770" cy="913217"/>
          </a:xfrm>
        </p:grpSpPr>
        <p:sp>
          <p:nvSpPr>
            <p:cNvPr id="9"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10"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21" name="组合 20"/>
          <p:cNvGrpSpPr/>
          <p:nvPr/>
        </p:nvGrpSpPr>
        <p:grpSpPr>
          <a:xfrm rot="10800000">
            <a:off x="2976377" y="1812738"/>
            <a:ext cx="1799221" cy="1563690"/>
            <a:chOff x="5302149" y="1082227"/>
            <a:chExt cx="1050770" cy="913217"/>
          </a:xfrm>
        </p:grpSpPr>
        <p:sp>
          <p:nvSpPr>
            <p:cNvPr id="22"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23"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24" name="组合 23"/>
          <p:cNvGrpSpPr/>
          <p:nvPr/>
        </p:nvGrpSpPr>
        <p:grpSpPr>
          <a:xfrm rot="10800000">
            <a:off x="5196098" y="1812739"/>
            <a:ext cx="1799221" cy="1563690"/>
            <a:chOff x="5302149" y="1082227"/>
            <a:chExt cx="1050770" cy="913217"/>
          </a:xfrm>
        </p:grpSpPr>
        <p:sp>
          <p:nvSpPr>
            <p:cNvPr id="25"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26"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27" name="组合 26"/>
          <p:cNvGrpSpPr/>
          <p:nvPr/>
        </p:nvGrpSpPr>
        <p:grpSpPr>
          <a:xfrm rot="10800000">
            <a:off x="7415818" y="1812736"/>
            <a:ext cx="1799222" cy="1563691"/>
            <a:chOff x="5302157" y="1082229"/>
            <a:chExt cx="1050772" cy="913219"/>
          </a:xfrm>
        </p:grpSpPr>
        <p:sp>
          <p:nvSpPr>
            <p:cNvPr id="28" name="Freeform 5"/>
            <p:cNvSpPr/>
            <p:nvPr/>
          </p:nvSpPr>
          <p:spPr bwMode="auto">
            <a:xfrm>
              <a:off x="5302157" y="1082229"/>
              <a:ext cx="1050772" cy="91321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29" name="Freeform 5"/>
            <p:cNvSpPr/>
            <p:nvPr/>
          </p:nvSpPr>
          <p:spPr bwMode="auto">
            <a:xfrm>
              <a:off x="5373611" y="1143895"/>
              <a:ext cx="908894" cy="79010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30" name="组合 29"/>
          <p:cNvGrpSpPr/>
          <p:nvPr/>
        </p:nvGrpSpPr>
        <p:grpSpPr>
          <a:xfrm rot="10800000">
            <a:off x="9635542" y="1812739"/>
            <a:ext cx="1799221" cy="1563690"/>
            <a:chOff x="5302149" y="1082227"/>
            <a:chExt cx="1050770" cy="913217"/>
          </a:xfrm>
        </p:grpSpPr>
        <p:sp>
          <p:nvSpPr>
            <p:cNvPr id="31"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32"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33" name="组合 32"/>
          <p:cNvGrpSpPr/>
          <p:nvPr/>
        </p:nvGrpSpPr>
        <p:grpSpPr>
          <a:xfrm rot="10800000">
            <a:off x="782056" y="4086038"/>
            <a:ext cx="1799221" cy="1563690"/>
            <a:chOff x="5302149" y="1082227"/>
            <a:chExt cx="1050770" cy="913217"/>
          </a:xfrm>
        </p:grpSpPr>
        <p:sp>
          <p:nvSpPr>
            <p:cNvPr id="34"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35"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36" name="组合 35"/>
          <p:cNvGrpSpPr/>
          <p:nvPr/>
        </p:nvGrpSpPr>
        <p:grpSpPr>
          <a:xfrm rot="10800000">
            <a:off x="3001777" y="4086038"/>
            <a:ext cx="1799221" cy="1563690"/>
            <a:chOff x="5302149" y="1082227"/>
            <a:chExt cx="1050770" cy="913217"/>
          </a:xfrm>
        </p:grpSpPr>
        <p:sp>
          <p:nvSpPr>
            <p:cNvPr id="37"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38"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39" name="组合 38"/>
          <p:cNvGrpSpPr/>
          <p:nvPr/>
        </p:nvGrpSpPr>
        <p:grpSpPr>
          <a:xfrm rot="10800000">
            <a:off x="5221496" y="4086037"/>
            <a:ext cx="1799222" cy="1563691"/>
            <a:chOff x="5302157" y="1082229"/>
            <a:chExt cx="1050772" cy="913219"/>
          </a:xfrm>
        </p:grpSpPr>
        <p:sp>
          <p:nvSpPr>
            <p:cNvPr id="40" name="Freeform 5"/>
            <p:cNvSpPr/>
            <p:nvPr/>
          </p:nvSpPr>
          <p:spPr bwMode="auto">
            <a:xfrm>
              <a:off x="5302157" y="1082229"/>
              <a:ext cx="1050772" cy="91321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41" name="Freeform 5"/>
            <p:cNvSpPr/>
            <p:nvPr/>
          </p:nvSpPr>
          <p:spPr bwMode="auto">
            <a:xfrm>
              <a:off x="5373611" y="1143895"/>
              <a:ext cx="908894" cy="79010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42" name="组合 41"/>
          <p:cNvGrpSpPr/>
          <p:nvPr/>
        </p:nvGrpSpPr>
        <p:grpSpPr>
          <a:xfrm rot="10800000">
            <a:off x="7441220" y="4086038"/>
            <a:ext cx="1799221" cy="1563690"/>
            <a:chOff x="5302149" y="1082227"/>
            <a:chExt cx="1050770" cy="913217"/>
          </a:xfrm>
        </p:grpSpPr>
        <p:sp>
          <p:nvSpPr>
            <p:cNvPr id="43"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44"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45" name="组合 44"/>
          <p:cNvGrpSpPr/>
          <p:nvPr/>
        </p:nvGrpSpPr>
        <p:grpSpPr>
          <a:xfrm rot="10800000">
            <a:off x="9660942" y="4086039"/>
            <a:ext cx="1799221" cy="1563690"/>
            <a:chOff x="5302149" y="1082227"/>
            <a:chExt cx="1050770" cy="913217"/>
          </a:xfrm>
        </p:grpSpPr>
        <p:sp>
          <p:nvSpPr>
            <p:cNvPr id="46"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47"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48" name="矩形 47"/>
          <p:cNvSpPr/>
          <p:nvPr/>
        </p:nvSpPr>
        <p:spPr>
          <a:xfrm>
            <a:off x="931301" y="2394344"/>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预警与通知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3187708" y="2418687"/>
            <a:ext cx="1467068" cy="400110"/>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指挥与控制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5490413" y="2411066"/>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应急通讯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7635232" y="2411066"/>
            <a:ext cx="1467068" cy="400110"/>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监控与评估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9826138" y="2411066"/>
            <a:ext cx="1467068" cy="400110"/>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警戒与管制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977098" y="4667644"/>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疏散与安置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3315948" y="4535104"/>
            <a:ext cx="1210588" cy="707886"/>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医疗</a:t>
            </a:r>
            <a:r>
              <a:rPr lang="zh-CN" altLang="en-US" sz="2000" b="1" dirty="0" smtClean="0">
                <a:solidFill>
                  <a:schemeClr val="bg1"/>
                </a:solidFill>
                <a:latin typeface="微软雅黑" panose="020B0503020204020204" pitchFamily="34" charset="-122"/>
                <a:ea typeface="微软雅黑" panose="020B0503020204020204" pitchFamily="34" charset="-122"/>
              </a:rPr>
              <a:t>与</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marL="609600" indent="-609600" algn="ctr"/>
            <a:r>
              <a:rPr lang="zh-CN" altLang="en-US" sz="2000" b="1" dirty="0" smtClean="0">
                <a:solidFill>
                  <a:schemeClr val="bg1"/>
                </a:solidFill>
                <a:latin typeface="微软雅黑" panose="020B0503020204020204" pitchFamily="34" charset="-122"/>
                <a:ea typeface="微软雅黑" panose="020B0503020204020204" pitchFamily="34" charset="-122"/>
              </a:rPr>
              <a:t>卫生</a:t>
            </a:r>
            <a:r>
              <a:rPr lang="zh-CN" altLang="en-US" sz="2000" b="1" dirty="0">
                <a:solidFill>
                  <a:schemeClr val="bg1"/>
                </a:solidFill>
                <a:latin typeface="微软雅黑" panose="020B0503020204020204" pitchFamily="34" charset="-122"/>
                <a:ea typeface="微软雅黑" panose="020B0503020204020204" pitchFamily="34" charset="-122"/>
              </a:rPr>
              <a:t>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5519251" y="4535104"/>
            <a:ext cx="1210588" cy="707886"/>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技术</a:t>
            </a:r>
            <a:r>
              <a:rPr lang="zh-CN" altLang="en-US" sz="2000" b="1" dirty="0" smtClean="0">
                <a:solidFill>
                  <a:schemeClr val="bg1"/>
                </a:solidFill>
                <a:latin typeface="微软雅黑" panose="020B0503020204020204" pitchFamily="34" charset="-122"/>
                <a:ea typeface="微软雅黑" panose="020B0503020204020204" pitchFamily="34" charset="-122"/>
              </a:rPr>
              <a:t>与</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marL="609600" indent="-609600" algn="ctr"/>
            <a:r>
              <a:rPr lang="zh-CN" altLang="en-US" sz="2000" b="1" dirty="0" smtClean="0">
                <a:solidFill>
                  <a:schemeClr val="bg1"/>
                </a:solidFill>
                <a:latin typeface="微软雅黑" panose="020B0503020204020204" pitchFamily="34" charset="-122"/>
                <a:ea typeface="微软雅黑" panose="020B0503020204020204" pitchFamily="34" charset="-122"/>
              </a:rPr>
              <a:t>措施</a:t>
            </a:r>
            <a:r>
              <a:rPr lang="zh-CN" altLang="en-US" sz="2000" b="1" dirty="0">
                <a:solidFill>
                  <a:schemeClr val="bg1"/>
                </a:solidFill>
                <a:latin typeface="微软雅黑" panose="020B0503020204020204" pitchFamily="34" charset="-122"/>
                <a:ea typeface="微软雅黑" panose="020B0503020204020204" pitchFamily="34" charset="-122"/>
              </a:rPr>
              <a:t>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7737009" y="4675641"/>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公众引导</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10018430" y="4675641"/>
            <a:ext cx="1210588" cy="400110"/>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现场</a:t>
            </a:r>
            <a:r>
              <a:rPr lang="zh-CN" altLang="en-US" sz="2000" b="1" dirty="0" smtClean="0">
                <a:solidFill>
                  <a:schemeClr val="bg1"/>
                </a:solidFill>
                <a:latin typeface="微软雅黑" panose="020B0503020204020204" pitchFamily="34" charset="-122"/>
                <a:ea typeface="微软雅黑" panose="020B0503020204020204" pitchFamily="34" charset="-122"/>
              </a:rPr>
              <a:t>恢复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8" name="椭圆 57"/>
          <p:cNvSpPr/>
          <p:nvPr/>
        </p:nvSpPr>
        <p:spPr>
          <a:xfrm>
            <a:off x="4800998"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278404"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755810"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6233216"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710622"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7188026"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1536700"/>
            <a:ext cx="9918700" cy="192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
          <p:cNvSpPr/>
          <p:nvPr/>
        </p:nvSpPr>
        <p:spPr>
          <a:xfrm rot="2700908">
            <a:off x="745017" y="15070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1910581"/>
            <a:ext cx="1216025" cy="1199367"/>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0" name="矩形 9"/>
          <p:cNvSpPr/>
          <p:nvPr/>
        </p:nvSpPr>
        <p:spPr>
          <a:xfrm>
            <a:off x="3393550" y="1725915"/>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预警与通知</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393550" y="2126025"/>
            <a:ext cx="8066614" cy="1172629"/>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接警人员接到报警后，按照应急预案或演练方案规定的时间、方式、方法和途径，迅速向可能受到突发事件波及区域的相关部门和人员发出预警通知，同时报告上级主管部门或当地政府有关部门、应急机构，以便采取相应的应急行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714500" y="4273360"/>
            <a:ext cx="9918700" cy="1928813"/>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3"/>
          <p:cNvSpPr/>
          <p:nvPr/>
        </p:nvSpPr>
        <p:spPr>
          <a:xfrm rot="2700908">
            <a:off x="745017" y="424368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4" name="Oval 51"/>
          <p:cNvSpPr/>
          <p:nvPr/>
        </p:nvSpPr>
        <p:spPr>
          <a:xfrm>
            <a:off x="1127126" y="4647241"/>
            <a:ext cx="1216025" cy="1199367"/>
          </a:xfrm>
          <a:prstGeom prst="ellipse">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5" name="矩形 14"/>
          <p:cNvSpPr/>
          <p:nvPr/>
        </p:nvSpPr>
        <p:spPr>
          <a:xfrm>
            <a:off x="3393549" y="4501268"/>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指挥与控制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393548" y="4937964"/>
            <a:ext cx="8066616" cy="1172629"/>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根据应急预案或演练方案规定的响应级别，建立统一的应急指挥、协调和决策机构，迅速有效地实施应急指挥，合理高效地调配和使用应急资源，控制事态发展。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476378" y="2177940"/>
            <a:ext cx="508000" cy="646331"/>
          </a:xfrm>
          <a:prstGeom prst="rect">
            <a:avLst/>
          </a:prstGeom>
          <a:noFill/>
        </p:spPr>
        <p:txBody>
          <a:bodyPr wrap="square" rtlCol="0">
            <a:spAutoFit/>
          </a:bodyPr>
          <a:lstStyle/>
          <a:p>
            <a:pPr algn="ctr"/>
            <a:r>
              <a:rPr lang="en-US" altLang="zh-CN" sz="3600" dirty="0" smtClean="0">
                <a:solidFill>
                  <a:schemeClr val="bg1"/>
                </a:solidFill>
                <a:latin typeface="Arial" panose="020B0604020202020204" pitchFamily="34" charset="0"/>
                <a:cs typeface="Arial" panose="020B0604020202020204" pitchFamily="34" charset="0"/>
              </a:rPr>
              <a:t>1</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8" name="文本框 17"/>
          <p:cNvSpPr txBox="1"/>
          <p:nvPr/>
        </p:nvSpPr>
        <p:spPr>
          <a:xfrm>
            <a:off x="1476378" y="4923758"/>
            <a:ext cx="508000" cy="646331"/>
          </a:xfrm>
          <a:prstGeom prst="rect">
            <a:avLst/>
          </a:prstGeom>
          <a:noFill/>
        </p:spPr>
        <p:txBody>
          <a:bodyPr wrap="square" rtlCol="0">
            <a:spAutoFit/>
          </a:bodyPr>
          <a:lstStyle/>
          <a:p>
            <a:pPr algn="ctr"/>
            <a:r>
              <a:rPr lang="en-US" altLang="zh-CN" sz="3600" dirty="0" smtClean="0">
                <a:solidFill>
                  <a:schemeClr val="bg1"/>
                </a:solidFill>
                <a:latin typeface="Arial" panose="020B0604020202020204" pitchFamily="34" charset="0"/>
                <a:cs typeface="Arial" panose="020B0604020202020204" pitchFamily="34" charset="0"/>
              </a:rPr>
              <a:t>2</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9" name="矩形 18"/>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1536700"/>
            <a:ext cx="9918700" cy="1928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
          <p:cNvSpPr/>
          <p:nvPr/>
        </p:nvSpPr>
        <p:spPr>
          <a:xfrm rot="2700908">
            <a:off x="745017" y="15070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1910581"/>
            <a:ext cx="1216025" cy="1199367"/>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2" name="矩形 11"/>
          <p:cNvSpPr/>
          <p:nvPr/>
        </p:nvSpPr>
        <p:spPr>
          <a:xfrm>
            <a:off x="1714500" y="4273360"/>
            <a:ext cx="9918700" cy="19288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3"/>
          <p:cNvSpPr/>
          <p:nvPr/>
        </p:nvSpPr>
        <p:spPr>
          <a:xfrm rot="2700908">
            <a:off x="745017" y="424368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4" name="Oval 51"/>
          <p:cNvSpPr/>
          <p:nvPr/>
        </p:nvSpPr>
        <p:spPr>
          <a:xfrm>
            <a:off x="1127126" y="4647241"/>
            <a:ext cx="1216025" cy="1199367"/>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2" name="矩形 1"/>
          <p:cNvSpPr/>
          <p:nvPr/>
        </p:nvSpPr>
        <p:spPr>
          <a:xfrm>
            <a:off x="3393548" y="1712088"/>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应急通讯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393548" y="2265011"/>
            <a:ext cx="8066616"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保证参与预警、应急处置与救援的各方，特别是上级与下级、内部与外部相关人员通讯联络的畅通。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393548" y="4965461"/>
            <a:ext cx="8066616" cy="1172629"/>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对突发事件现场及可能波及区域的气象、有毒有害物质等进行有效监控并进行科学分析和评估，合理预测突发事件的发展态势及影响范围，避免发生次生或衍生事故。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393548" y="4522587"/>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监控与评估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476378" y="2177940"/>
            <a:ext cx="508000" cy="646331"/>
          </a:xfrm>
          <a:prstGeom prst="rect">
            <a:avLst/>
          </a:prstGeom>
          <a:noFill/>
        </p:spPr>
        <p:txBody>
          <a:bodyPr wrap="square" rtlCol="0">
            <a:spAutoFit/>
          </a:bodyPr>
          <a:lstStyle/>
          <a:p>
            <a:pPr algn="ctr"/>
            <a:r>
              <a:rPr lang="en-US" altLang="zh-CN" sz="3600" dirty="0" smtClean="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0" name="文本框 19"/>
          <p:cNvSpPr txBox="1"/>
          <p:nvPr/>
        </p:nvSpPr>
        <p:spPr>
          <a:xfrm>
            <a:off x="1476378" y="4923758"/>
            <a:ext cx="508000" cy="646331"/>
          </a:xfrm>
          <a:prstGeom prst="rect">
            <a:avLst/>
          </a:prstGeom>
          <a:noFill/>
        </p:spPr>
        <p:txBody>
          <a:bodyPr wrap="square" rtlCol="0">
            <a:spAutoFit/>
          </a:bodyPr>
          <a:lstStyle/>
          <a:p>
            <a:pPr algn="ctr"/>
            <a:r>
              <a:rPr lang="en-US" altLang="zh-CN" sz="3600" dirty="0" smtClean="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1" name="矩形 20"/>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09652"/>
            <a:ext cx="4624984" cy="646331"/>
          </a:xfrm>
          <a:prstGeom prst="rect">
            <a:avLst/>
          </a:prstGeom>
        </p:spPr>
        <p:txBody>
          <a:bodyPr wrap="square">
            <a:spAutoFit/>
          </a:bodyPr>
          <a:lstStyle/>
          <a:p>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、新的安全管理体制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六边形 7"/>
          <p:cNvSpPr/>
          <p:nvPr/>
        </p:nvSpPr>
        <p:spPr>
          <a:xfrm>
            <a:off x="1671598" y="1468848"/>
            <a:ext cx="1249780" cy="1092697"/>
          </a:xfrm>
          <a:prstGeom prst="hexagon">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六边形 9"/>
          <p:cNvSpPr/>
          <p:nvPr/>
        </p:nvSpPr>
        <p:spPr>
          <a:xfrm>
            <a:off x="1671697" y="2784885"/>
            <a:ext cx="1249780" cy="1092697"/>
          </a:xfrm>
          <a:prstGeom prst="hexagon">
            <a:avLst/>
          </a:prstGeom>
          <a:solidFill>
            <a:srgbClr val="D1377D"/>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六边形 10"/>
          <p:cNvSpPr/>
          <p:nvPr/>
        </p:nvSpPr>
        <p:spPr>
          <a:xfrm>
            <a:off x="1671398" y="4100922"/>
            <a:ext cx="1249780" cy="1092697"/>
          </a:xfrm>
          <a:prstGeom prst="hexagon">
            <a:avLst/>
          </a:prstGeom>
          <a:solidFill>
            <a:srgbClr val="00B0F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六边形 11"/>
          <p:cNvSpPr/>
          <p:nvPr/>
        </p:nvSpPr>
        <p:spPr>
          <a:xfrm>
            <a:off x="1671498" y="5416960"/>
            <a:ext cx="1249780" cy="1092697"/>
          </a:xfrm>
          <a:prstGeom prst="hexagon">
            <a:avLst/>
          </a:prstGeom>
          <a:solidFill>
            <a:schemeClr val="accent2">
              <a:lumMod val="60000"/>
              <a:lumOff val="40000"/>
            </a:schemeClr>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17"/>
          <p:cNvSpPr txBox="1"/>
          <p:nvPr/>
        </p:nvSpPr>
        <p:spPr>
          <a:xfrm>
            <a:off x="1723880" y="1680261"/>
            <a:ext cx="1208088"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部门依法监管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117624" y="1815141"/>
            <a:ext cx="6430962" cy="369332"/>
          </a:xfrm>
          <a:prstGeom prst="rect">
            <a:avLst/>
          </a:prstGeom>
          <a:noFill/>
        </p:spPr>
        <p:txBody>
          <a:bodyPr wrap="squar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依法和标准化规范统一监察、监督、指导安全生产工作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117624" y="3164279"/>
            <a:ext cx="6430962" cy="369332"/>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运用系统工程，进行全员、全面、全过程的安全生产</a:t>
            </a:r>
            <a:endParaRPr lang="zh-CN" altLang="en-US" dirty="0"/>
          </a:p>
        </p:txBody>
      </p:sp>
      <p:sp>
        <p:nvSpPr>
          <p:cNvPr id="21" name="文本框 20"/>
          <p:cNvSpPr txBox="1"/>
          <p:nvPr/>
        </p:nvSpPr>
        <p:spPr>
          <a:xfrm>
            <a:off x="3117624" y="4462604"/>
            <a:ext cx="7129462" cy="369332"/>
          </a:xfrm>
          <a:prstGeom prst="rect">
            <a:avLst/>
          </a:prstGeom>
          <a:noFill/>
        </p:spPr>
        <p:txBody>
          <a:bodyPr wrap="square" rtlCol="0">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增强工会的监督作用，努力提高员工的监督能力，创新多种监督模式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117624" y="5693948"/>
            <a:ext cx="7129462" cy="646331"/>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发挥中介组织的教练员作用，利用外商带来的成功经验，发挥每天的积极作用</a:t>
            </a:r>
            <a:endParaRPr lang="zh-CN" altLang="en-US" dirty="0"/>
          </a:p>
        </p:txBody>
      </p:sp>
      <p:sp>
        <p:nvSpPr>
          <p:cNvPr id="23" name="文本框 22"/>
          <p:cNvSpPr txBox="1"/>
          <p:nvPr/>
        </p:nvSpPr>
        <p:spPr>
          <a:xfrm>
            <a:off x="1692244" y="3027187"/>
            <a:ext cx="1208088"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企业全面负责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692244" y="4359432"/>
            <a:ext cx="1208088"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群众参与监督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723880" y="5664610"/>
            <a:ext cx="1208088"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社会广泛支持</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1536700"/>
            <a:ext cx="9918700" cy="192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
          <p:cNvSpPr/>
          <p:nvPr/>
        </p:nvSpPr>
        <p:spPr>
          <a:xfrm rot="2700908">
            <a:off x="745017" y="15070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1910581"/>
            <a:ext cx="1216025" cy="1199367"/>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2" name="矩形 11"/>
          <p:cNvSpPr/>
          <p:nvPr/>
        </p:nvSpPr>
        <p:spPr>
          <a:xfrm>
            <a:off x="1714500" y="4273360"/>
            <a:ext cx="9918700" cy="1928813"/>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3"/>
          <p:cNvSpPr/>
          <p:nvPr/>
        </p:nvSpPr>
        <p:spPr>
          <a:xfrm rot="2700908">
            <a:off x="745017" y="424368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4" name="Oval 51"/>
          <p:cNvSpPr/>
          <p:nvPr/>
        </p:nvSpPr>
        <p:spPr>
          <a:xfrm>
            <a:off x="1127126" y="4647241"/>
            <a:ext cx="1216025" cy="1199367"/>
          </a:xfrm>
          <a:prstGeom prst="ellipse">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9" name="矩形 18"/>
          <p:cNvSpPr/>
          <p:nvPr/>
        </p:nvSpPr>
        <p:spPr>
          <a:xfrm>
            <a:off x="3393548" y="1897537"/>
            <a:ext cx="1980029"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医疗与卫生保障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3393548" y="2325348"/>
            <a:ext cx="8066615"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调集医疗救护资源对受伤人员合理检伤并分级，及时采取有效的现场急救及医疗救护措施，做好卫生监测和防疫工作。</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349897" y="5062352"/>
            <a:ext cx="8066615"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应急处置与救援过程中，按照应急预案或演练方案规定及相关行业技术标准采取的有效技术与安全保障措施。</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349897" y="4619478"/>
            <a:ext cx="1980029"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技术与措施保障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476378" y="2177940"/>
            <a:ext cx="508000" cy="646331"/>
          </a:xfrm>
          <a:prstGeom prst="rect">
            <a:avLst/>
          </a:prstGeom>
          <a:noFill/>
        </p:spPr>
        <p:txBody>
          <a:bodyPr wrap="square" rtlCol="0">
            <a:spAutoFit/>
          </a:bodyPr>
          <a:lstStyle/>
          <a:p>
            <a:pPr algn="ctr"/>
            <a:r>
              <a:rPr lang="en-US" altLang="zh-CN" sz="3600" dirty="0" smtClean="0">
                <a:solidFill>
                  <a:schemeClr val="bg1"/>
                </a:solidFill>
                <a:latin typeface="Arial" panose="020B0604020202020204" pitchFamily="34" charset="0"/>
                <a:cs typeface="Arial" panose="020B0604020202020204" pitchFamily="34" charset="0"/>
              </a:rPr>
              <a:t>5</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4" name="文本框 23"/>
          <p:cNvSpPr txBox="1"/>
          <p:nvPr/>
        </p:nvSpPr>
        <p:spPr>
          <a:xfrm>
            <a:off x="1476378" y="4923758"/>
            <a:ext cx="508000" cy="646331"/>
          </a:xfrm>
          <a:prstGeom prst="rect">
            <a:avLst/>
          </a:prstGeom>
          <a:noFill/>
        </p:spPr>
        <p:txBody>
          <a:bodyPr wrap="square" rtlCol="0">
            <a:spAutoFit/>
          </a:bodyPr>
          <a:lstStyle/>
          <a:p>
            <a:pPr algn="ctr"/>
            <a:r>
              <a:rPr lang="en-US" altLang="zh-CN" sz="3600" dirty="0" smtClean="0">
                <a:solidFill>
                  <a:schemeClr val="bg1"/>
                </a:solidFill>
                <a:latin typeface="Arial" panose="020B0604020202020204" pitchFamily="34" charset="0"/>
                <a:cs typeface="Arial" panose="020B0604020202020204" pitchFamily="34" charset="0"/>
              </a:rPr>
              <a:t>6</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矩形 16"/>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1536700"/>
            <a:ext cx="9918700" cy="1928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
          <p:cNvSpPr/>
          <p:nvPr/>
        </p:nvSpPr>
        <p:spPr>
          <a:xfrm rot="2700908">
            <a:off x="745017" y="15070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1910581"/>
            <a:ext cx="1216025" cy="1199367"/>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2" name="矩形 11"/>
          <p:cNvSpPr/>
          <p:nvPr/>
        </p:nvSpPr>
        <p:spPr>
          <a:xfrm>
            <a:off x="1714500" y="4273360"/>
            <a:ext cx="9918700" cy="19288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3"/>
          <p:cNvSpPr/>
          <p:nvPr/>
        </p:nvSpPr>
        <p:spPr>
          <a:xfrm rot="2700908">
            <a:off x="745017" y="424368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4" name="Oval 51"/>
          <p:cNvSpPr/>
          <p:nvPr/>
        </p:nvSpPr>
        <p:spPr>
          <a:xfrm>
            <a:off x="1127126" y="4647241"/>
            <a:ext cx="1216025" cy="1199367"/>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2" name="矩形 1"/>
          <p:cNvSpPr/>
          <p:nvPr/>
        </p:nvSpPr>
        <p:spPr>
          <a:xfrm>
            <a:off x="3393548" y="1712088"/>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应急通讯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393548" y="2265011"/>
            <a:ext cx="8066616"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保证参与预警、应急处置与救援的各方，特别是上级与下级、内部与外部相关人员通讯联络的畅通。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393548" y="4965461"/>
            <a:ext cx="8066616" cy="1172629"/>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对突发事件现场及可能波及区域的气象、有毒有害物质等进行有效监控并进行科学分析和评估，合理预测突发事件的发展态势及影响范围，避免发生次生或衍生事故。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393548" y="4522587"/>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监控与评估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476378" y="2177940"/>
            <a:ext cx="508000" cy="646331"/>
          </a:xfrm>
          <a:prstGeom prst="rect">
            <a:avLst/>
          </a:prstGeom>
          <a:noFill/>
        </p:spPr>
        <p:txBody>
          <a:bodyPr wrap="square" rtlCol="0">
            <a:spAutoFit/>
          </a:bodyPr>
          <a:lstStyle/>
          <a:p>
            <a:pPr algn="ctr"/>
            <a:r>
              <a:rPr lang="en-US" altLang="zh-CN" sz="3600" dirty="0" smtClean="0">
                <a:solidFill>
                  <a:schemeClr val="bg1"/>
                </a:solidFill>
                <a:latin typeface="Arial" panose="020B0604020202020204" pitchFamily="34" charset="0"/>
                <a:cs typeface="Arial" panose="020B0604020202020204" pitchFamily="34" charset="0"/>
              </a:rPr>
              <a:t>7</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6" name="文本框 15"/>
          <p:cNvSpPr txBox="1"/>
          <p:nvPr/>
        </p:nvSpPr>
        <p:spPr>
          <a:xfrm>
            <a:off x="1476378" y="4923758"/>
            <a:ext cx="508000" cy="646331"/>
          </a:xfrm>
          <a:prstGeom prst="rect">
            <a:avLst/>
          </a:prstGeom>
          <a:noFill/>
        </p:spPr>
        <p:txBody>
          <a:bodyPr wrap="square" rtlCol="0">
            <a:spAutoFit/>
          </a:bodyPr>
          <a:lstStyle/>
          <a:p>
            <a:pPr algn="ctr"/>
            <a:r>
              <a:rPr lang="en-US" altLang="zh-CN" sz="3600" dirty="0" smtClean="0">
                <a:solidFill>
                  <a:schemeClr val="bg1"/>
                </a:solidFill>
                <a:latin typeface="Arial" panose="020B0604020202020204" pitchFamily="34" charset="0"/>
                <a:cs typeface="Arial" panose="020B0604020202020204" pitchFamily="34" charset="0"/>
              </a:rPr>
              <a:t>8</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9" name="矩形 18"/>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1536700"/>
            <a:ext cx="9918700" cy="192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
          <p:cNvSpPr/>
          <p:nvPr/>
        </p:nvSpPr>
        <p:spPr>
          <a:xfrm rot="2700908">
            <a:off x="745017" y="15070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1910581"/>
            <a:ext cx="1216025" cy="1199367"/>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2" name="矩形 11"/>
          <p:cNvSpPr/>
          <p:nvPr/>
        </p:nvSpPr>
        <p:spPr>
          <a:xfrm>
            <a:off x="1714500" y="4273360"/>
            <a:ext cx="9918700" cy="1928813"/>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3"/>
          <p:cNvSpPr/>
          <p:nvPr/>
        </p:nvSpPr>
        <p:spPr>
          <a:xfrm rot="2700908">
            <a:off x="745017" y="424368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4" name="Oval 51"/>
          <p:cNvSpPr/>
          <p:nvPr/>
        </p:nvSpPr>
        <p:spPr>
          <a:xfrm>
            <a:off x="1127126" y="4647241"/>
            <a:ext cx="1216025" cy="1199367"/>
          </a:xfrm>
          <a:prstGeom prst="ellipse">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2" name="矩形 1"/>
          <p:cNvSpPr/>
          <p:nvPr/>
        </p:nvSpPr>
        <p:spPr>
          <a:xfrm>
            <a:off x="3393548" y="1925238"/>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公众引导</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393547" y="2368112"/>
            <a:ext cx="8066615"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及时召开新闻发布会，客观、准确地公布有关信息，通过新闻媒体与社会公众建立良好的沟通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393548" y="4647241"/>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现场恢复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393547" y="5034078"/>
            <a:ext cx="8066616"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应急处置与救援结束后，在确保安全的前提下，实施有效洗消、现场清理和基本设施恢复等工作。</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476378" y="2177940"/>
            <a:ext cx="508000" cy="646331"/>
          </a:xfrm>
          <a:prstGeom prst="rect">
            <a:avLst/>
          </a:prstGeom>
          <a:noFill/>
        </p:spPr>
        <p:txBody>
          <a:bodyPr wrap="square" rtlCol="0">
            <a:spAutoFit/>
          </a:bodyPr>
          <a:lstStyle/>
          <a:p>
            <a:pPr algn="ctr"/>
            <a:r>
              <a:rPr lang="en-US" altLang="zh-CN" sz="3600" dirty="0" smtClean="0">
                <a:solidFill>
                  <a:schemeClr val="bg1"/>
                </a:solidFill>
                <a:latin typeface="Arial" panose="020B0604020202020204" pitchFamily="34" charset="0"/>
                <a:cs typeface="Arial" panose="020B0604020202020204" pitchFamily="34" charset="0"/>
              </a:rPr>
              <a:t>9</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4" name="文本框 23"/>
          <p:cNvSpPr txBox="1"/>
          <p:nvPr/>
        </p:nvSpPr>
        <p:spPr>
          <a:xfrm>
            <a:off x="1335087" y="4914600"/>
            <a:ext cx="758822" cy="646331"/>
          </a:xfrm>
          <a:prstGeom prst="rect">
            <a:avLst/>
          </a:prstGeom>
          <a:noFill/>
        </p:spPr>
        <p:txBody>
          <a:bodyPr wrap="square" rtlCol="0">
            <a:spAutoFit/>
          </a:bodyPr>
          <a:lstStyle/>
          <a:p>
            <a:pPr algn="ctr"/>
            <a:r>
              <a:rPr lang="en-US" altLang="zh-CN" sz="3600" dirty="0" smtClean="0">
                <a:solidFill>
                  <a:schemeClr val="bg1"/>
                </a:solidFill>
                <a:latin typeface="Arial" panose="020B0604020202020204" pitchFamily="34" charset="0"/>
                <a:cs typeface="Arial" panose="020B0604020202020204" pitchFamily="34" charset="0"/>
              </a:rPr>
              <a:t>10</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矩形 16"/>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2794000"/>
            <a:ext cx="9918700" cy="1928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07563"/>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7" name="Freeform 13"/>
          <p:cNvSpPr/>
          <p:nvPr/>
        </p:nvSpPr>
        <p:spPr>
          <a:xfrm rot="2700908">
            <a:off x="745017" y="27643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3167881"/>
            <a:ext cx="1216025" cy="1199367"/>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0" name="矩形 9"/>
          <p:cNvSpPr/>
          <p:nvPr/>
        </p:nvSpPr>
        <p:spPr>
          <a:xfrm>
            <a:off x="3380848" y="3285326"/>
            <a:ext cx="697627"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其他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380848" y="3783013"/>
            <a:ext cx="7185552" cy="369332"/>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根据相关行业（领域）安全生产特点所包含的其他相关应急功能。</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357317" y="3435240"/>
            <a:ext cx="746122" cy="646331"/>
          </a:xfrm>
          <a:prstGeom prst="rect">
            <a:avLst/>
          </a:prstGeom>
          <a:noFill/>
        </p:spPr>
        <p:txBody>
          <a:bodyPr wrap="square" rtlCol="0">
            <a:spAutoFit/>
          </a:bodyPr>
          <a:lstStyle/>
          <a:p>
            <a:pPr algn="ctr"/>
            <a:r>
              <a:rPr lang="en-US" altLang="zh-CN" sz="3600" dirty="0" smtClean="0">
                <a:solidFill>
                  <a:schemeClr val="bg1"/>
                </a:solidFill>
                <a:latin typeface="Arial" panose="020B0604020202020204" pitchFamily="34" charset="0"/>
                <a:cs typeface="Arial" panose="020B0604020202020204" pitchFamily="34" charset="0"/>
              </a:rPr>
              <a:t>11</a:t>
            </a:r>
            <a:endParaRPr lang="zh-CN" altLang="en-US" sz="36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grpSp>
        <p:nvGrpSpPr>
          <p:cNvPr id="13" name="组合 12"/>
          <p:cNvGrpSpPr/>
          <p:nvPr/>
        </p:nvGrpSpPr>
        <p:grpSpPr>
          <a:xfrm>
            <a:off x="4850929" y="1615141"/>
            <a:ext cx="873715" cy="899370"/>
            <a:chOff x="4312707" y="1810312"/>
            <a:chExt cx="873715" cy="899370"/>
          </a:xfrm>
        </p:grpSpPr>
        <p:grpSp>
          <p:nvGrpSpPr>
            <p:cNvPr id="9" name="组合 8"/>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11" name="椭圆 10"/>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12" name="椭圆 11"/>
            <p:cNvSpPr/>
            <p:nvPr/>
          </p:nvSpPr>
          <p:spPr>
            <a:xfrm>
              <a:off x="4406664" y="1917097"/>
              <a:ext cx="685800" cy="6858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850929" y="2820657"/>
            <a:ext cx="873715" cy="899370"/>
            <a:chOff x="4312707" y="1810312"/>
            <a:chExt cx="873715" cy="899370"/>
          </a:xfrm>
        </p:grpSpPr>
        <p:grpSp>
          <p:nvGrpSpPr>
            <p:cNvPr id="15" name="组合 14"/>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18" name="椭圆 1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16" name="椭圆 15"/>
            <p:cNvSpPr/>
            <p:nvPr/>
          </p:nvSpPr>
          <p:spPr>
            <a:xfrm>
              <a:off x="4406664" y="1917097"/>
              <a:ext cx="685800" cy="685800"/>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850929" y="4026173"/>
            <a:ext cx="873715" cy="899370"/>
            <a:chOff x="4312707" y="1810312"/>
            <a:chExt cx="873715" cy="899370"/>
          </a:xfrm>
        </p:grpSpPr>
        <p:grpSp>
          <p:nvGrpSpPr>
            <p:cNvPr id="20" name="组合 19"/>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22" name="同心圆 2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23" name="椭圆 2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21" name="椭圆 20"/>
            <p:cNvSpPr/>
            <p:nvPr/>
          </p:nvSpPr>
          <p:spPr>
            <a:xfrm>
              <a:off x="4406664" y="1917097"/>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839122" y="5231689"/>
            <a:ext cx="873715" cy="899370"/>
            <a:chOff x="4312707" y="1810312"/>
            <a:chExt cx="873715" cy="899370"/>
          </a:xfrm>
        </p:grpSpPr>
        <p:grpSp>
          <p:nvGrpSpPr>
            <p:cNvPr id="25" name="组合 24"/>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27" name="同心圆 2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28" name="椭圆 2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26" name="椭圆 25"/>
            <p:cNvSpPr/>
            <p:nvPr/>
          </p:nvSpPr>
          <p:spPr>
            <a:xfrm>
              <a:off x="4406664" y="1917097"/>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6463829" y="1615141"/>
            <a:ext cx="873715" cy="899370"/>
            <a:chOff x="4312707" y="1810312"/>
            <a:chExt cx="873715" cy="899370"/>
          </a:xfrm>
        </p:grpSpPr>
        <p:grpSp>
          <p:nvGrpSpPr>
            <p:cNvPr id="50" name="组合 49"/>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53" name="椭圆 5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51" name="椭圆 50"/>
            <p:cNvSpPr/>
            <p:nvPr/>
          </p:nvSpPr>
          <p:spPr>
            <a:xfrm>
              <a:off x="4406664" y="1917097"/>
              <a:ext cx="685800" cy="6858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6463829" y="2820657"/>
            <a:ext cx="873715" cy="899370"/>
            <a:chOff x="4312707" y="1810312"/>
            <a:chExt cx="873715" cy="899370"/>
          </a:xfrm>
        </p:grpSpPr>
        <p:grpSp>
          <p:nvGrpSpPr>
            <p:cNvPr id="55" name="组合 54"/>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57" name="同心圆 5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58" name="椭圆 5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56" name="椭圆 55"/>
            <p:cNvSpPr/>
            <p:nvPr/>
          </p:nvSpPr>
          <p:spPr>
            <a:xfrm>
              <a:off x="4406664" y="1917097"/>
              <a:ext cx="685800" cy="685800"/>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6463829" y="4026173"/>
            <a:ext cx="873715" cy="899370"/>
            <a:chOff x="4312707" y="1810312"/>
            <a:chExt cx="873715" cy="899370"/>
          </a:xfrm>
        </p:grpSpPr>
        <p:grpSp>
          <p:nvGrpSpPr>
            <p:cNvPr id="60" name="组合 59"/>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62" name="同心圆 6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63" name="椭圆 6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61" name="椭圆 60"/>
            <p:cNvSpPr/>
            <p:nvPr/>
          </p:nvSpPr>
          <p:spPr>
            <a:xfrm>
              <a:off x="4406664" y="1917097"/>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6452022" y="5231689"/>
            <a:ext cx="873715" cy="899370"/>
            <a:chOff x="4312707" y="1810312"/>
            <a:chExt cx="873715" cy="899370"/>
          </a:xfrm>
        </p:grpSpPr>
        <p:grpSp>
          <p:nvGrpSpPr>
            <p:cNvPr id="65" name="组合 64"/>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67" name="同心圆 6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68" name="椭圆 6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66" name="椭圆 65"/>
            <p:cNvSpPr/>
            <p:nvPr/>
          </p:nvSpPr>
          <p:spPr>
            <a:xfrm>
              <a:off x="4406664" y="1917097"/>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矩形 68"/>
          <p:cNvSpPr/>
          <p:nvPr/>
        </p:nvSpPr>
        <p:spPr>
          <a:xfrm>
            <a:off x="2862322" y="1880160"/>
            <a:ext cx="1723549"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制定筹备方案</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1398528" y="3098379"/>
            <a:ext cx="3262432"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成立组织机构，并明确职责</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2092881" y="4283956"/>
            <a:ext cx="2492990"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策划应急演练的内容</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a:off x="2349361" y="5524690"/>
            <a:ext cx="2236510"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编写应急演练文件</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7618103" y="1900536"/>
            <a:ext cx="2749471"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确定参与应急演练人员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4" name="矩形 73"/>
          <p:cNvSpPr/>
          <p:nvPr/>
        </p:nvSpPr>
        <p:spPr>
          <a:xfrm>
            <a:off x="7618104" y="3092246"/>
            <a:ext cx="1723549"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实施应急演练</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7618104" y="4283956"/>
            <a:ext cx="2749471"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应急演练的评估和总结</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矩形 75"/>
          <p:cNvSpPr/>
          <p:nvPr/>
        </p:nvSpPr>
        <p:spPr>
          <a:xfrm>
            <a:off x="7618105" y="5524690"/>
            <a:ext cx="4544834"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应急演练的资料归档和应急预案的改进</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5091829" y="1833993"/>
            <a:ext cx="368300" cy="461665"/>
          </a:xfrm>
          <a:prstGeom prst="rect">
            <a:avLst/>
          </a:prstGeom>
          <a:noFill/>
        </p:spPr>
        <p:txBody>
          <a:bodyPr wrap="square" rtlCol="0">
            <a:spAutoFit/>
          </a:bodyPr>
          <a:lstStyle/>
          <a:p>
            <a:r>
              <a:rPr lang="en-US" altLang="zh-CN" sz="2400" dirty="0" smtClean="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8" name="文本框 77"/>
          <p:cNvSpPr txBox="1"/>
          <p:nvPr/>
        </p:nvSpPr>
        <p:spPr>
          <a:xfrm>
            <a:off x="5103636" y="3021453"/>
            <a:ext cx="368300" cy="461665"/>
          </a:xfrm>
          <a:prstGeom prst="rect">
            <a:avLst/>
          </a:prstGeom>
          <a:noFill/>
        </p:spPr>
        <p:txBody>
          <a:bodyPr wrap="square" rtlCol="0">
            <a:spAutoFit/>
          </a:bodyPr>
          <a:lstStyle/>
          <a:p>
            <a:r>
              <a:rPr lang="en-US" altLang="zh-CN" sz="2400" dirty="0" smtClean="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9" name="文本框 78"/>
          <p:cNvSpPr txBox="1"/>
          <p:nvPr/>
        </p:nvSpPr>
        <p:spPr>
          <a:xfrm>
            <a:off x="5106753" y="4239122"/>
            <a:ext cx="368300" cy="461665"/>
          </a:xfrm>
          <a:prstGeom prst="rect">
            <a:avLst/>
          </a:prstGeom>
          <a:noFill/>
        </p:spPr>
        <p:txBody>
          <a:bodyPr wrap="square" rtlCol="0">
            <a:spAutoFit/>
          </a:bodyPr>
          <a:lstStyle/>
          <a:p>
            <a:r>
              <a:rPr lang="en-US" altLang="zh-CN" sz="2400" dirty="0" smtClean="0">
                <a:solidFill>
                  <a:schemeClr val="bg1"/>
                </a:solidFill>
                <a:latin typeface="Arial" panose="020B0604020202020204" pitchFamily="34" charset="0"/>
                <a:cs typeface="Arial" panose="020B0604020202020204" pitchFamily="34" charset="0"/>
              </a:rPr>
              <a:t>3</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0" name="文本框 79"/>
          <p:cNvSpPr txBox="1"/>
          <p:nvPr/>
        </p:nvSpPr>
        <p:spPr>
          <a:xfrm>
            <a:off x="5103636" y="5453267"/>
            <a:ext cx="368300" cy="461665"/>
          </a:xfrm>
          <a:prstGeom prst="rect">
            <a:avLst/>
          </a:prstGeom>
          <a:noFill/>
        </p:spPr>
        <p:txBody>
          <a:bodyPr wrap="square" rtlCol="0">
            <a:spAutoFit/>
          </a:bodyPr>
          <a:lstStyle/>
          <a:p>
            <a:r>
              <a:rPr lang="en-US" altLang="zh-CN" sz="2400" dirty="0" smtClean="0">
                <a:solidFill>
                  <a:schemeClr val="bg1"/>
                </a:solidFill>
                <a:latin typeface="Arial" panose="020B0604020202020204" pitchFamily="34" charset="0"/>
                <a:cs typeface="Arial" panose="020B0604020202020204" pitchFamily="34" charset="0"/>
              </a:rPr>
              <a:t>4</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6" name="文本框 85"/>
          <p:cNvSpPr txBox="1"/>
          <p:nvPr/>
        </p:nvSpPr>
        <p:spPr>
          <a:xfrm>
            <a:off x="6732212" y="1833993"/>
            <a:ext cx="368300" cy="461665"/>
          </a:xfrm>
          <a:prstGeom prst="rect">
            <a:avLst/>
          </a:prstGeom>
          <a:noFill/>
        </p:spPr>
        <p:txBody>
          <a:bodyPr wrap="square" rtlCol="0">
            <a:spAutoFit/>
          </a:bodyPr>
          <a:lstStyle/>
          <a:p>
            <a:r>
              <a:rPr lang="en-US" altLang="zh-CN" sz="2400" dirty="0" smtClean="0">
                <a:solidFill>
                  <a:schemeClr val="bg1"/>
                </a:solidFill>
                <a:latin typeface="Arial" panose="020B0604020202020204" pitchFamily="34" charset="0"/>
                <a:cs typeface="Arial" panose="020B0604020202020204" pitchFamily="34" charset="0"/>
              </a:rPr>
              <a:t>5</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7" name="文本框 86"/>
          <p:cNvSpPr txBox="1"/>
          <p:nvPr/>
        </p:nvSpPr>
        <p:spPr>
          <a:xfrm>
            <a:off x="6732212" y="3021453"/>
            <a:ext cx="368300" cy="461665"/>
          </a:xfrm>
          <a:prstGeom prst="rect">
            <a:avLst/>
          </a:prstGeom>
          <a:noFill/>
        </p:spPr>
        <p:txBody>
          <a:bodyPr wrap="square" rtlCol="0">
            <a:spAutoFit/>
          </a:bodyPr>
          <a:lstStyle/>
          <a:p>
            <a:r>
              <a:rPr lang="en-US" altLang="zh-CN" sz="2400" dirty="0" smtClean="0">
                <a:solidFill>
                  <a:schemeClr val="bg1"/>
                </a:solidFill>
                <a:latin typeface="Arial" panose="020B0604020202020204" pitchFamily="34" charset="0"/>
                <a:cs typeface="Arial" panose="020B0604020202020204" pitchFamily="34" charset="0"/>
              </a:rPr>
              <a:t>6</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8" name="文本框 87"/>
          <p:cNvSpPr txBox="1"/>
          <p:nvPr/>
        </p:nvSpPr>
        <p:spPr>
          <a:xfrm>
            <a:off x="6732212" y="4239122"/>
            <a:ext cx="368300" cy="461665"/>
          </a:xfrm>
          <a:prstGeom prst="rect">
            <a:avLst/>
          </a:prstGeom>
          <a:noFill/>
        </p:spPr>
        <p:txBody>
          <a:bodyPr wrap="square" rtlCol="0">
            <a:spAutoFit/>
          </a:bodyPr>
          <a:lstStyle/>
          <a:p>
            <a:r>
              <a:rPr lang="en-US" altLang="zh-CN" sz="2400" dirty="0" smtClean="0">
                <a:solidFill>
                  <a:schemeClr val="bg1"/>
                </a:solidFill>
                <a:latin typeface="Arial" panose="020B0604020202020204" pitchFamily="34" charset="0"/>
                <a:cs typeface="Arial" panose="020B0604020202020204" pitchFamily="34" charset="0"/>
              </a:rPr>
              <a:t>7</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9" name="文本框 88"/>
          <p:cNvSpPr txBox="1"/>
          <p:nvPr/>
        </p:nvSpPr>
        <p:spPr>
          <a:xfrm>
            <a:off x="6704729" y="5450541"/>
            <a:ext cx="368300" cy="461665"/>
          </a:xfrm>
          <a:prstGeom prst="rect">
            <a:avLst/>
          </a:prstGeom>
          <a:noFill/>
        </p:spPr>
        <p:txBody>
          <a:bodyPr wrap="square" rtlCol="0">
            <a:spAutoFit/>
          </a:bodyPr>
          <a:lstStyle/>
          <a:p>
            <a:r>
              <a:rPr lang="en-US" altLang="zh-CN" sz="2400" dirty="0" smtClean="0">
                <a:solidFill>
                  <a:schemeClr val="bg1"/>
                </a:solidFill>
                <a:latin typeface="Arial" panose="020B0604020202020204" pitchFamily="34" charset="0"/>
                <a:cs typeface="Arial" panose="020B0604020202020204" pitchFamily="34" charset="0"/>
              </a:rPr>
              <a:t>8</a:t>
            </a:r>
            <a:endParaRPr lang="zh-CN" alt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647762"/>
            <a:ext cx="233910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制定</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筹备方案</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64726" y="2809496"/>
            <a:ext cx="1731274" cy="1710088"/>
            <a:chOff x="4281488" y="1830388"/>
            <a:chExt cx="1816100" cy="1793875"/>
          </a:xfrm>
        </p:grpSpPr>
        <p:sp>
          <p:nvSpPr>
            <p:cNvPr id="10" name="Freeform 5"/>
            <p:cNvSpPr/>
            <p:nvPr/>
          </p:nvSpPr>
          <p:spPr bwMode="auto">
            <a:xfrm>
              <a:off x="4281488" y="1830388"/>
              <a:ext cx="1816100" cy="1793875"/>
            </a:xfrm>
            <a:custGeom>
              <a:avLst/>
              <a:gdLst>
                <a:gd name="T0" fmla="*/ 195 w 483"/>
                <a:gd name="T1" fmla="*/ 294 h 477"/>
                <a:gd name="T2" fmla="*/ 196 w 483"/>
                <a:gd name="T3" fmla="*/ 294 h 477"/>
                <a:gd name="T4" fmla="*/ 298 w 483"/>
                <a:gd name="T5" fmla="*/ 279 h 477"/>
                <a:gd name="T6" fmla="*/ 396 w 483"/>
                <a:gd name="T7" fmla="*/ 208 h 477"/>
                <a:gd name="T8" fmla="*/ 443 w 483"/>
                <a:gd name="T9" fmla="*/ 115 h 477"/>
                <a:gd name="T10" fmla="*/ 483 w 483"/>
                <a:gd name="T11" fmla="*/ 84 h 477"/>
                <a:gd name="T12" fmla="*/ 483 w 483"/>
                <a:gd name="T13" fmla="*/ 84 h 477"/>
                <a:gd name="T14" fmla="*/ 382 w 483"/>
                <a:gd name="T15" fmla="*/ 12 h 477"/>
                <a:gd name="T16" fmla="*/ 309 w 483"/>
                <a:gd name="T17" fmla="*/ 0 h 477"/>
                <a:gd name="T18" fmla="*/ 221 w 483"/>
                <a:gd name="T19" fmla="*/ 19 h 477"/>
                <a:gd name="T20" fmla="*/ 0 w 483"/>
                <a:gd name="T21" fmla="*/ 425 h 477"/>
                <a:gd name="T22" fmla="*/ 3 w 483"/>
                <a:gd name="T23" fmla="*/ 477 h 477"/>
                <a:gd name="T24" fmla="*/ 46 w 483"/>
                <a:gd name="T25" fmla="*/ 383 h 477"/>
                <a:gd name="T26" fmla="*/ 195 w 483"/>
                <a:gd name="T27" fmla="*/ 29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77">
                  <a:moveTo>
                    <a:pt x="195" y="294"/>
                  </a:moveTo>
                  <a:cubicBezTo>
                    <a:pt x="196" y="294"/>
                    <a:pt x="196" y="294"/>
                    <a:pt x="196" y="294"/>
                  </a:cubicBezTo>
                  <a:cubicBezTo>
                    <a:pt x="298" y="279"/>
                    <a:pt x="298" y="279"/>
                    <a:pt x="298" y="279"/>
                  </a:cubicBezTo>
                  <a:cubicBezTo>
                    <a:pt x="335" y="273"/>
                    <a:pt x="380" y="241"/>
                    <a:pt x="396" y="208"/>
                  </a:cubicBezTo>
                  <a:cubicBezTo>
                    <a:pt x="443" y="115"/>
                    <a:pt x="443" y="115"/>
                    <a:pt x="443" y="115"/>
                  </a:cubicBezTo>
                  <a:cubicBezTo>
                    <a:pt x="453" y="95"/>
                    <a:pt x="467" y="84"/>
                    <a:pt x="483" y="84"/>
                  </a:cubicBezTo>
                  <a:cubicBezTo>
                    <a:pt x="483" y="84"/>
                    <a:pt x="483" y="84"/>
                    <a:pt x="483" y="84"/>
                  </a:cubicBezTo>
                  <a:cubicBezTo>
                    <a:pt x="463" y="59"/>
                    <a:pt x="431" y="28"/>
                    <a:pt x="382" y="12"/>
                  </a:cubicBezTo>
                  <a:cubicBezTo>
                    <a:pt x="358" y="4"/>
                    <a:pt x="333" y="0"/>
                    <a:pt x="309" y="0"/>
                  </a:cubicBezTo>
                  <a:cubicBezTo>
                    <a:pt x="258" y="0"/>
                    <a:pt x="225" y="17"/>
                    <a:pt x="221" y="19"/>
                  </a:cubicBezTo>
                  <a:cubicBezTo>
                    <a:pt x="83" y="108"/>
                    <a:pt x="0" y="260"/>
                    <a:pt x="0" y="425"/>
                  </a:cubicBezTo>
                  <a:cubicBezTo>
                    <a:pt x="0" y="442"/>
                    <a:pt x="1" y="460"/>
                    <a:pt x="3" y="477"/>
                  </a:cubicBezTo>
                  <a:cubicBezTo>
                    <a:pt x="10" y="444"/>
                    <a:pt x="24" y="412"/>
                    <a:pt x="46" y="383"/>
                  </a:cubicBezTo>
                  <a:cubicBezTo>
                    <a:pt x="102" y="307"/>
                    <a:pt x="191" y="295"/>
                    <a:pt x="195" y="294"/>
                  </a:cubicBezTo>
                  <a:close/>
                </a:path>
              </a:pathLst>
            </a:custGeom>
            <a:gradFill flip="none" rotWithShape="1">
              <a:gsLst>
                <a:gs pos="50000">
                  <a:schemeClr val="accent1"/>
                </a:gs>
                <a:gs pos="0">
                  <a:schemeClr val="accent1">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5"/>
            <p:cNvSpPr/>
            <p:nvPr/>
          </p:nvSpPr>
          <p:spPr bwMode="auto">
            <a:xfrm>
              <a:off x="4281488" y="1830388"/>
              <a:ext cx="1816100" cy="1793875"/>
            </a:xfrm>
            <a:custGeom>
              <a:avLst/>
              <a:gdLst>
                <a:gd name="T0" fmla="*/ 195 w 483"/>
                <a:gd name="T1" fmla="*/ 294 h 477"/>
                <a:gd name="T2" fmla="*/ 196 w 483"/>
                <a:gd name="T3" fmla="*/ 294 h 477"/>
                <a:gd name="T4" fmla="*/ 298 w 483"/>
                <a:gd name="T5" fmla="*/ 279 h 477"/>
                <a:gd name="T6" fmla="*/ 396 w 483"/>
                <a:gd name="T7" fmla="*/ 208 h 477"/>
                <a:gd name="T8" fmla="*/ 443 w 483"/>
                <a:gd name="T9" fmla="*/ 115 h 477"/>
                <a:gd name="T10" fmla="*/ 483 w 483"/>
                <a:gd name="T11" fmla="*/ 84 h 477"/>
                <a:gd name="T12" fmla="*/ 483 w 483"/>
                <a:gd name="T13" fmla="*/ 84 h 477"/>
                <a:gd name="T14" fmla="*/ 382 w 483"/>
                <a:gd name="T15" fmla="*/ 12 h 477"/>
                <a:gd name="T16" fmla="*/ 309 w 483"/>
                <a:gd name="T17" fmla="*/ 0 h 477"/>
                <a:gd name="T18" fmla="*/ 221 w 483"/>
                <a:gd name="T19" fmla="*/ 19 h 477"/>
                <a:gd name="T20" fmla="*/ 0 w 483"/>
                <a:gd name="T21" fmla="*/ 425 h 477"/>
                <a:gd name="T22" fmla="*/ 3 w 483"/>
                <a:gd name="T23" fmla="*/ 477 h 477"/>
                <a:gd name="T24" fmla="*/ 46 w 483"/>
                <a:gd name="T25" fmla="*/ 383 h 477"/>
                <a:gd name="T26" fmla="*/ 195 w 483"/>
                <a:gd name="T27" fmla="*/ 29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77">
                  <a:moveTo>
                    <a:pt x="195" y="294"/>
                  </a:moveTo>
                  <a:cubicBezTo>
                    <a:pt x="196" y="294"/>
                    <a:pt x="196" y="294"/>
                    <a:pt x="196" y="294"/>
                  </a:cubicBezTo>
                  <a:cubicBezTo>
                    <a:pt x="298" y="279"/>
                    <a:pt x="298" y="279"/>
                    <a:pt x="298" y="279"/>
                  </a:cubicBezTo>
                  <a:cubicBezTo>
                    <a:pt x="335" y="273"/>
                    <a:pt x="380" y="241"/>
                    <a:pt x="396" y="208"/>
                  </a:cubicBezTo>
                  <a:cubicBezTo>
                    <a:pt x="443" y="115"/>
                    <a:pt x="443" y="115"/>
                    <a:pt x="443" y="115"/>
                  </a:cubicBezTo>
                  <a:cubicBezTo>
                    <a:pt x="453" y="95"/>
                    <a:pt x="467" y="84"/>
                    <a:pt x="483" y="84"/>
                  </a:cubicBezTo>
                  <a:cubicBezTo>
                    <a:pt x="483" y="84"/>
                    <a:pt x="483" y="84"/>
                    <a:pt x="483" y="84"/>
                  </a:cubicBezTo>
                  <a:cubicBezTo>
                    <a:pt x="463" y="59"/>
                    <a:pt x="431" y="28"/>
                    <a:pt x="382" y="12"/>
                  </a:cubicBezTo>
                  <a:cubicBezTo>
                    <a:pt x="358" y="4"/>
                    <a:pt x="333" y="0"/>
                    <a:pt x="309" y="0"/>
                  </a:cubicBezTo>
                  <a:cubicBezTo>
                    <a:pt x="258" y="0"/>
                    <a:pt x="225" y="17"/>
                    <a:pt x="221" y="19"/>
                  </a:cubicBezTo>
                  <a:cubicBezTo>
                    <a:pt x="83" y="108"/>
                    <a:pt x="0" y="260"/>
                    <a:pt x="0" y="425"/>
                  </a:cubicBezTo>
                  <a:cubicBezTo>
                    <a:pt x="0" y="442"/>
                    <a:pt x="1" y="460"/>
                    <a:pt x="3" y="477"/>
                  </a:cubicBezTo>
                  <a:cubicBezTo>
                    <a:pt x="10" y="444"/>
                    <a:pt x="24" y="412"/>
                    <a:pt x="46" y="383"/>
                  </a:cubicBezTo>
                  <a:cubicBezTo>
                    <a:pt x="102" y="307"/>
                    <a:pt x="191" y="295"/>
                    <a:pt x="195" y="294"/>
                  </a:cubicBezTo>
                  <a:close/>
                </a:path>
              </a:pathLst>
            </a:custGeom>
            <a:gradFill flip="none" rotWithShape="1">
              <a:gsLst>
                <a:gs pos="50000">
                  <a:schemeClr val="accent1"/>
                </a:gs>
                <a:gs pos="100000">
                  <a:schemeClr val="accent1">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383212" y="2602166"/>
            <a:ext cx="2011245" cy="1354451"/>
            <a:chOff x="5349876" y="1612900"/>
            <a:chExt cx="2109788" cy="1420813"/>
          </a:xfrm>
        </p:grpSpPr>
        <p:sp>
          <p:nvSpPr>
            <p:cNvPr id="13" name="Freeform 6"/>
            <p:cNvSpPr/>
            <p:nvPr/>
          </p:nvSpPr>
          <p:spPr bwMode="auto">
            <a:xfrm>
              <a:off x="5349876" y="1612900"/>
              <a:ext cx="2109788" cy="1420813"/>
            </a:xfrm>
            <a:custGeom>
              <a:avLst/>
              <a:gdLst>
                <a:gd name="T0" fmla="*/ 103 w 561"/>
                <a:gd name="T1" fmla="*/ 54 h 378"/>
                <a:gd name="T2" fmla="*/ 232 w 561"/>
                <a:gd name="T3" fmla="*/ 162 h 378"/>
                <a:gd name="T4" fmla="*/ 238 w 561"/>
                <a:gd name="T5" fmla="*/ 173 h 378"/>
                <a:gd name="T6" fmla="*/ 285 w 561"/>
                <a:gd name="T7" fmla="*/ 266 h 378"/>
                <a:gd name="T8" fmla="*/ 383 w 561"/>
                <a:gd name="T9" fmla="*/ 337 h 378"/>
                <a:gd name="T10" fmla="*/ 485 w 561"/>
                <a:gd name="T11" fmla="*/ 352 h 378"/>
                <a:gd name="T12" fmla="*/ 526 w 561"/>
                <a:gd name="T13" fmla="*/ 378 h 378"/>
                <a:gd name="T14" fmla="*/ 560 w 561"/>
                <a:gd name="T15" fmla="*/ 260 h 378"/>
                <a:gd name="T16" fmla="*/ 504 w 561"/>
                <a:gd name="T17" fmla="*/ 110 h 378"/>
                <a:gd name="T18" fmla="*/ 199 w 561"/>
                <a:gd name="T19" fmla="*/ 0 h 378"/>
                <a:gd name="T20" fmla="*/ 0 w 561"/>
                <a:gd name="T21" fmla="*/ 43 h 378"/>
                <a:gd name="T22" fmla="*/ 25 w 561"/>
                <a:gd name="T23" fmla="*/ 42 h 378"/>
                <a:gd name="T24" fmla="*/ 103 w 561"/>
                <a:gd name="T25" fmla="*/ 5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378">
                  <a:moveTo>
                    <a:pt x="103" y="54"/>
                  </a:moveTo>
                  <a:cubicBezTo>
                    <a:pt x="190" y="83"/>
                    <a:pt x="228" y="153"/>
                    <a:pt x="232" y="162"/>
                  </a:cubicBezTo>
                  <a:cubicBezTo>
                    <a:pt x="234" y="165"/>
                    <a:pt x="236" y="169"/>
                    <a:pt x="238" y="173"/>
                  </a:cubicBezTo>
                  <a:cubicBezTo>
                    <a:pt x="285" y="266"/>
                    <a:pt x="285" y="266"/>
                    <a:pt x="285" y="266"/>
                  </a:cubicBezTo>
                  <a:cubicBezTo>
                    <a:pt x="301" y="299"/>
                    <a:pt x="346" y="331"/>
                    <a:pt x="383" y="337"/>
                  </a:cubicBezTo>
                  <a:cubicBezTo>
                    <a:pt x="485" y="352"/>
                    <a:pt x="485" y="352"/>
                    <a:pt x="485" y="352"/>
                  </a:cubicBezTo>
                  <a:cubicBezTo>
                    <a:pt x="506" y="355"/>
                    <a:pt x="521" y="364"/>
                    <a:pt x="526" y="378"/>
                  </a:cubicBezTo>
                  <a:cubicBezTo>
                    <a:pt x="542" y="351"/>
                    <a:pt x="560" y="309"/>
                    <a:pt x="560" y="260"/>
                  </a:cubicBezTo>
                  <a:cubicBezTo>
                    <a:pt x="561" y="168"/>
                    <a:pt x="511" y="116"/>
                    <a:pt x="504" y="110"/>
                  </a:cubicBezTo>
                  <a:cubicBezTo>
                    <a:pt x="419" y="39"/>
                    <a:pt x="310" y="0"/>
                    <a:pt x="199" y="0"/>
                  </a:cubicBezTo>
                  <a:cubicBezTo>
                    <a:pt x="129" y="0"/>
                    <a:pt x="63" y="15"/>
                    <a:pt x="0" y="43"/>
                  </a:cubicBezTo>
                  <a:cubicBezTo>
                    <a:pt x="8" y="42"/>
                    <a:pt x="16" y="42"/>
                    <a:pt x="25" y="42"/>
                  </a:cubicBezTo>
                  <a:cubicBezTo>
                    <a:pt x="51" y="42"/>
                    <a:pt x="77" y="46"/>
                    <a:pt x="103" y="54"/>
                  </a:cubicBezTo>
                  <a:close/>
                </a:path>
              </a:pathLst>
            </a:custGeom>
            <a:gradFill flip="none" rotWithShape="1">
              <a:gsLst>
                <a:gs pos="50000">
                  <a:schemeClr val="accent5"/>
                </a:gs>
                <a:gs pos="0">
                  <a:schemeClr val="accent5">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6"/>
            <p:cNvSpPr/>
            <p:nvPr/>
          </p:nvSpPr>
          <p:spPr bwMode="auto">
            <a:xfrm>
              <a:off x="5349876" y="1612900"/>
              <a:ext cx="2109788" cy="1420813"/>
            </a:xfrm>
            <a:custGeom>
              <a:avLst/>
              <a:gdLst>
                <a:gd name="T0" fmla="*/ 103 w 561"/>
                <a:gd name="T1" fmla="*/ 54 h 378"/>
                <a:gd name="T2" fmla="*/ 232 w 561"/>
                <a:gd name="T3" fmla="*/ 162 h 378"/>
                <a:gd name="T4" fmla="*/ 238 w 561"/>
                <a:gd name="T5" fmla="*/ 173 h 378"/>
                <a:gd name="T6" fmla="*/ 285 w 561"/>
                <a:gd name="T7" fmla="*/ 266 h 378"/>
                <a:gd name="T8" fmla="*/ 383 w 561"/>
                <a:gd name="T9" fmla="*/ 337 h 378"/>
                <a:gd name="T10" fmla="*/ 485 w 561"/>
                <a:gd name="T11" fmla="*/ 352 h 378"/>
                <a:gd name="T12" fmla="*/ 526 w 561"/>
                <a:gd name="T13" fmla="*/ 378 h 378"/>
                <a:gd name="T14" fmla="*/ 560 w 561"/>
                <a:gd name="T15" fmla="*/ 260 h 378"/>
                <a:gd name="T16" fmla="*/ 504 w 561"/>
                <a:gd name="T17" fmla="*/ 110 h 378"/>
                <a:gd name="T18" fmla="*/ 199 w 561"/>
                <a:gd name="T19" fmla="*/ 0 h 378"/>
                <a:gd name="T20" fmla="*/ 0 w 561"/>
                <a:gd name="T21" fmla="*/ 43 h 378"/>
                <a:gd name="T22" fmla="*/ 25 w 561"/>
                <a:gd name="T23" fmla="*/ 42 h 378"/>
                <a:gd name="T24" fmla="*/ 103 w 561"/>
                <a:gd name="T25" fmla="*/ 5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378">
                  <a:moveTo>
                    <a:pt x="103" y="54"/>
                  </a:moveTo>
                  <a:cubicBezTo>
                    <a:pt x="190" y="83"/>
                    <a:pt x="228" y="153"/>
                    <a:pt x="232" y="162"/>
                  </a:cubicBezTo>
                  <a:cubicBezTo>
                    <a:pt x="234" y="165"/>
                    <a:pt x="236" y="169"/>
                    <a:pt x="238" y="173"/>
                  </a:cubicBezTo>
                  <a:cubicBezTo>
                    <a:pt x="285" y="266"/>
                    <a:pt x="285" y="266"/>
                    <a:pt x="285" y="266"/>
                  </a:cubicBezTo>
                  <a:cubicBezTo>
                    <a:pt x="301" y="299"/>
                    <a:pt x="346" y="331"/>
                    <a:pt x="383" y="337"/>
                  </a:cubicBezTo>
                  <a:cubicBezTo>
                    <a:pt x="485" y="352"/>
                    <a:pt x="485" y="352"/>
                    <a:pt x="485" y="352"/>
                  </a:cubicBezTo>
                  <a:cubicBezTo>
                    <a:pt x="506" y="355"/>
                    <a:pt x="521" y="364"/>
                    <a:pt x="526" y="378"/>
                  </a:cubicBezTo>
                  <a:cubicBezTo>
                    <a:pt x="542" y="351"/>
                    <a:pt x="560" y="309"/>
                    <a:pt x="560" y="260"/>
                  </a:cubicBezTo>
                  <a:cubicBezTo>
                    <a:pt x="561" y="168"/>
                    <a:pt x="511" y="116"/>
                    <a:pt x="504" y="110"/>
                  </a:cubicBezTo>
                  <a:cubicBezTo>
                    <a:pt x="419" y="39"/>
                    <a:pt x="310" y="0"/>
                    <a:pt x="199" y="0"/>
                  </a:cubicBezTo>
                  <a:cubicBezTo>
                    <a:pt x="129" y="0"/>
                    <a:pt x="63" y="15"/>
                    <a:pt x="0" y="43"/>
                  </a:cubicBezTo>
                  <a:cubicBezTo>
                    <a:pt x="8" y="42"/>
                    <a:pt x="16" y="42"/>
                    <a:pt x="25" y="42"/>
                  </a:cubicBezTo>
                  <a:cubicBezTo>
                    <a:pt x="51" y="42"/>
                    <a:pt x="77" y="46"/>
                    <a:pt x="103" y="54"/>
                  </a:cubicBezTo>
                  <a:close/>
                </a:path>
              </a:pathLst>
            </a:custGeom>
            <a:gradFill flip="none" rotWithShape="1">
              <a:gsLst>
                <a:gs pos="50000">
                  <a:schemeClr val="accent5"/>
                </a:gs>
                <a:gs pos="100000">
                  <a:schemeClr val="accent5">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372617" y="5124924"/>
            <a:ext cx="2194361" cy="939793"/>
            <a:chOff x="5338762" y="4259263"/>
            <a:chExt cx="2301876" cy="985839"/>
          </a:xfrm>
        </p:grpSpPr>
        <p:sp>
          <p:nvSpPr>
            <p:cNvPr id="16" name="Freeform 7"/>
            <p:cNvSpPr/>
            <p:nvPr/>
          </p:nvSpPr>
          <p:spPr bwMode="auto">
            <a:xfrm>
              <a:off x="5338763" y="4259263"/>
              <a:ext cx="2301875" cy="985838"/>
            </a:xfrm>
            <a:custGeom>
              <a:avLst/>
              <a:gdLst>
                <a:gd name="T0" fmla="*/ 612 w 612"/>
                <a:gd name="T1" fmla="*/ 33 h 262"/>
                <a:gd name="T2" fmla="*/ 520 w 612"/>
                <a:gd name="T3" fmla="*/ 81 h 262"/>
                <a:gd name="T4" fmla="*/ 463 w 612"/>
                <a:gd name="T5" fmla="*/ 89 h 262"/>
                <a:gd name="T6" fmla="*/ 353 w 612"/>
                <a:gd name="T7" fmla="*/ 60 h 262"/>
                <a:gd name="T8" fmla="*/ 262 w 612"/>
                <a:gd name="T9" fmla="*/ 13 h 262"/>
                <a:gd name="T10" fmla="*/ 202 w 612"/>
                <a:gd name="T11" fmla="*/ 0 h 262"/>
                <a:gd name="T12" fmla="*/ 141 w 612"/>
                <a:gd name="T13" fmla="*/ 13 h 262"/>
                <a:gd name="T14" fmla="*/ 49 w 612"/>
                <a:gd name="T15" fmla="*/ 61 h 262"/>
                <a:gd name="T16" fmla="*/ 19 w 612"/>
                <a:gd name="T17" fmla="*/ 69 h 262"/>
                <a:gd name="T18" fmla="*/ 0 w 612"/>
                <a:gd name="T19" fmla="*/ 64 h 262"/>
                <a:gd name="T20" fmla="*/ 40 w 612"/>
                <a:gd name="T21" fmla="*/ 172 h 262"/>
                <a:gd name="T22" fmla="*/ 173 w 612"/>
                <a:gd name="T23" fmla="*/ 261 h 262"/>
                <a:gd name="T24" fmla="*/ 202 w 612"/>
                <a:gd name="T25" fmla="*/ 262 h 262"/>
                <a:gd name="T26" fmla="*/ 443 w 612"/>
                <a:gd name="T27" fmla="*/ 197 h 262"/>
                <a:gd name="T28" fmla="*/ 612 w 612"/>
                <a:gd name="T29" fmla="*/ 3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62">
                  <a:moveTo>
                    <a:pt x="612" y="33"/>
                  </a:moveTo>
                  <a:cubicBezTo>
                    <a:pt x="586" y="55"/>
                    <a:pt x="555" y="71"/>
                    <a:pt x="520" y="81"/>
                  </a:cubicBezTo>
                  <a:cubicBezTo>
                    <a:pt x="501" y="86"/>
                    <a:pt x="482" y="89"/>
                    <a:pt x="463" y="89"/>
                  </a:cubicBezTo>
                  <a:cubicBezTo>
                    <a:pt x="401" y="89"/>
                    <a:pt x="358" y="63"/>
                    <a:pt x="353" y="60"/>
                  </a:cubicBezTo>
                  <a:cubicBezTo>
                    <a:pt x="262" y="13"/>
                    <a:pt x="262" y="13"/>
                    <a:pt x="262" y="13"/>
                  </a:cubicBezTo>
                  <a:cubicBezTo>
                    <a:pt x="246" y="5"/>
                    <a:pt x="225" y="0"/>
                    <a:pt x="202" y="0"/>
                  </a:cubicBezTo>
                  <a:cubicBezTo>
                    <a:pt x="179" y="0"/>
                    <a:pt x="157" y="5"/>
                    <a:pt x="141" y="13"/>
                  </a:cubicBezTo>
                  <a:cubicBezTo>
                    <a:pt x="49" y="61"/>
                    <a:pt x="49" y="61"/>
                    <a:pt x="49" y="61"/>
                  </a:cubicBezTo>
                  <a:cubicBezTo>
                    <a:pt x="38" y="66"/>
                    <a:pt x="28" y="69"/>
                    <a:pt x="19" y="69"/>
                  </a:cubicBezTo>
                  <a:cubicBezTo>
                    <a:pt x="12" y="69"/>
                    <a:pt x="6" y="67"/>
                    <a:pt x="0" y="64"/>
                  </a:cubicBezTo>
                  <a:cubicBezTo>
                    <a:pt x="3" y="92"/>
                    <a:pt x="12" y="133"/>
                    <a:pt x="40" y="172"/>
                  </a:cubicBezTo>
                  <a:cubicBezTo>
                    <a:pt x="94" y="246"/>
                    <a:pt x="165" y="260"/>
                    <a:pt x="173" y="261"/>
                  </a:cubicBezTo>
                  <a:cubicBezTo>
                    <a:pt x="183" y="261"/>
                    <a:pt x="193" y="262"/>
                    <a:pt x="202" y="262"/>
                  </a:cubicBezTo>
                  <a:cubicBezTo>
                    <a:pt x="286" y="262"/>
                    <a:pt x="370" y="239"/>
                    <a:pt x="443" y="197"/>
                  </a:cubicBezTo>
                  <a:cubicBezTo>
                    <a:pt x="512" y="157"/>
                    <a:pt x="570" y="101"/>
                    <a:pt x="612" y="33"/>
                  </a:cubicBezTo>
                  <a:close/>
                </a:path>
              </a:pathLst>
            </a:custGeom>
            <a:gradFill flip="none" rotWithShape="1">
              <a:gsLst>
                <a:gs pos="50000">
                  <a:schemeClr val="accent3"/>
                </a:gs>
                <a:gs pos="0">
                  <a:schemeClr val="accent3">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7"/>
            <p:cNvSpPr/>
            <p:nvPr/>
          </p:nvSpPr>
          <p:spPr bwMode="auto">
            <a:xfrm>
              <a:off x="5338762" y="4259264"/>
              <a:ext cx="2301875" cy="985838"/>
            </a:xfrm>
            <a:custGeom>
              <a:avLst/>
              <a:gdLst>
                <a:gd name="T0" fmla="*/ 612 w 612"/>
                <a:gd name="T1" fmla="*/ 33 h 262"/>
                <a:gd name="T2" fmla="*/ 520 w 612"/>
                <a:gd name="T3" fmla="*/ 81 h 262"/>
                <a:gd name="T4" fmla="*/ 463 w 612"/>
                <a:gd name="T5" fmla="*/ 89 h 262"/>
                <a:gd name="T6" fmla="*/ 353 w 612"/>
                <a:gd name="T7" fmla="*/ 60 h 262"/>
                <a:gd name="T8" fmla="*/ 262 w 612"/>
                <a:gd name="T9" fmla="*/ 13 h 262"/>
                <a:gd name="T10" fmla="*/ 202 w 612"/>
                <a:gd name="T11" fmla="*/ 0 h 262"/>
                <a:gd name="T12" fmla="*/ 141 w 612"/>
                <a:gd name="T13" fmla="*/ 13 h 262"/>
                <a:gd name="T14" fmla="*/ 49 w 612"/>
                <a:gd name="T15" fmla="*/ 61 h 262"/>
                <a:gd name="T16" fmla="*/ 19 w 612"/>
                <a:gd name="T17" fmla="*/ 69 h 262"/>
                <a:gd name="T18" fmla="*/ 0 w 612"/>
                <a:gd name="T19" fmla="*/ 64 h 262"/>
                <a:gd name="T20" fmla="*/ 40 w 612"/>
                <a:gd name="T21" fmla="*/ 172 h 262"/>
                <a:gd name="T22" fmla="*/ 173 w 612"/>
                <a:gd name="T23" fmla="*/ 261 h 262"/>
                <a:gd name="T24" fmla="*/ 202 w 612"/>
                <a:gd name="T25" fmla="*/ 262 h 262"/>
                <a:gd name="T26" fmla="*/ 443 w 612"/>
                <a:gd name="T27" fmla="*/ 197 h 262"/>
                <a:gd name="T28" fmla="*/ 612 w 612"/>
                <a:gd name="T29" fmla="*/ 3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62">
                  <a:moveTo>
                    <a:pt x="612" y="33"/>
                  </a:moveTo>
                  <a:cubicBezTo>
                    <a:pt x="586" y="55"/>
                    <a:pt x="555" y="71"/>
                    <a:pt x="520" y="81"/>
                  </a:cubicBezTo>
                  <a:cubicBezTo>
                    <a:pt x="501" y="86"/>
                    <a:pt x="482" y="89"/>
                    <a:pt x="463" y="89"/>
                  </a:cubicBezTo>
                  <a:cubicBezTo>
                    <a:pt x="401" y="89"/>
                    <a:pt x="358" y="63"/>
                    <a:pt x="353" y="60"/>
                  </a:cubicBezTo>
                  <a:cubicBezTo>
                    <a:pt x="262" y="13"/>
                    <a:pt x="262" y="13"/>
                    <a:pt x="262" y="13"/>
                  </a:cubicBezTo>
                  <a:cubicBezTo>
                    <a:pt x="246" y="5"/>
                    <a:pt x="225" y="0"/>
                    <a:pt x="202" y="0"/>
                  </a:cubicBezTo>
                  <a:cubicBezTo>
                    <a:pt x="179" y="0"/>
                    <a:pt x="157" y="5"/>
                    <a:pt x="141" y="13"/>
                  </a:cubicBezTo>
                  <a:cubicBezTo>
                    <a:pt x="49" y="61"/>
                    <a:pt x="49" y="61"/>
                    <a:pt x="49" y="61"/>
                  </a:cubicBezTo>
                  <a:cubicBezTo>
                    <a:pt x="38" y="66"/>
                    <a:pt x="28" y="69"/>
                    <a:pt x="19" y="69"/>
                  </a:cubicBezTo>
                  <a:cubicBezTo>
                    <a:pt x="12" y="69"/>
                    <a:pt x="6" y="67"/>
                    <a:pt x="0" y="64"/>
                  </a:cubicBezTo>
                  <a:cubicBezTo>
                    <a:pt x="3" y="92"/>
                    <a:pt x="12" y="133"/>
                    <a:pt x="40" y="172"/>
                  </a:cubicBezTo>
                  <a:cubicBezTo>
                    <a:pt x="94" y="246"/>
                    <a:pt x="165" y="260"/>
                    <a:pt x="173" y="261"/>
                  </a:cubicBezTo>
                  <a:cubicBezTo>
                    <a:pt x="183" y="261"/>
                    <a:pt x="193" y="262"/>
                    <a:pt x="202" y="262"/>
                  </a:cubicBezTo>
                  <a:cubicBezTo>
                    <a:pt x="286" y="262"/>
                    <a:pt x="370" y="239"/>
                    <a:pt x="443" y="197"/>
                  </a:cubicBezTo>
                  <a:cubicBezTo>
                    <a:pt x="512" y="157"/>
                    <a:pt x="570" y="101"/>
                    <a:pt x="612" y="33"/>
                  </a:cubicBezTo>
                  <a:close/>
                </a:path>
              </a:pathLst>
            </a:custGeom>
            <a:gradFill flip="none" rotWithShape="1">
              <a:gsLst>
                <a:gs pos="50000">
                  <a:schemeClr val="accent3"/>
                </a:gs>
                <a:gs pos="100000">
                  <a:schemeClr val="accent3">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70781" y="3967210"/>
            <a:ext cx="1374123" cy="2061185"/>
            <a:chOff x="4287838" y="3044825"/>
            <a:chExt cx="1441450" cy="2162175"/>
          </a:xfrm>
        </p:grpSpPr>
        <p:sp>
          <p:nvSpPr>
            <p:cNvPr id="19" name="Freeform 8"/>
            <p:cNvSpPr/>
            <p:nvPr/>
          </p:nvSpPr>
          <p:spPr bwMode="auto">
            <a:xfrm>
              <a:off x="4287838" y="3044825"/>
              <a:ext cx="1441450" cy="2162175"/>
            </a:xfrm>
            <a:custGeom>
              <a:avLst/>
              <a:gdLst>
                <a:gd name="T0" fmla="*/ 154 w 383"/>
                <a:gd name="T1" fmla="*/ 458 h 575"/>
                <a:gd name="T2" fmla="*/ 383 w 383"/>
                <a:gd name="T3" fmla="*/ 575 h 575"/>
                <a:gd name="T4" fmla="*/ 306 w 383"/>
                <a:gd name="T5" fmla="*/ 505 h 575"/>
                <a:gd name="T6" fmla="*/ 263 w 383"/>
                <a:gd name="T7" fmla="*/ 344 h 575"/>
                <a:gd name="T8" fmla="*/ 264 w 383"/>
                <a:gd name="T9" fmla="*/ 337 h 575"/>
                <a:gd name="T10" fmla="*/ 281 w 383"/>
                <a:gd name="T11" fmla="*/ 235 h 575"/>
                <a:gd name="T12" fmla="*/ 243 w 383"/>
                <a:gd name="T13" fmla="*/ 120 h 575"/>
                <a:gd name="T14" fmla="*/ 169 w 383"/>
                <a:gd name="T15" fmla="*/ 47 h 575"/>
                <a:gd name="T16" fmla="*/ 152 w 383"/>
                <a:gd name="T17" fmla="*/ 0 h 575"/>
                <a:gd name="T18" fmla="*/ 57 w 383"/>
                <a:gd name="T19" fmla="*/ 70 h 575"/>
                <a:gd name="T20" fmla="*/ 14 w 383"/>
                <a:gd name="T21" fmla="*/ 225 h 575"/>
                <a:gd name="T22" fmla="*/ 14 w 383"/>
                <a:gd name="T23" fmla="*/ 225 h 575"/>
                <a:gd name="T24" fmla="*/ 154 w 383"/>
                <a:gd name="T25" fmla="*/ 45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575">
                  <a:moveTo>
                    <a:pt x="154" y="458"/>
                  </a:moveTo>
                  <a:cubicBezTo>
                    <a:pt x="218" y="517"/>
                    <a:pt x="297" y="557"/>
                    <a:pt x="383" y="575"/>
                  </a:cubicBezTo>
                  <a:cubicBezTo>
                    <a:pt x="353" y="557"/>
                    <a:pt x="327" y="534"/>
                    <a:pt x="306" y="505"/>
                  </a:cubicBezTo>
                  <a:cubicBezTo>
                    <a:pt x="251" y="428"/>
                    <a:pt x="262" y="348"/>
                    <a:pt x="263" y="344"/>
                  </a:cubicBezTo>
                  <a:cubicBezTo>
                    <a:pt x="263" y="342"/>
                    <a:pt x="263" y="339"/>
                    <a:pt x="264" y="337"/>
                  </a:cubicBezTo>
                  <a:cubicBezTo>
                    <a:pt x="281" y="235"/>
                    <a:pt x="281" y="235"/>
                    <a:pt x="281" y="235"/>
                  </a:cubicBezTo>
                  <a:cubicBezTo>
                    <a:pt x="287" y="198"/>
                    <a:pt x="269" y="146"/>
                    <a:pt x="243" y="120"/>
                  </a:cubicBezTo>
                  <a:cubicBezTo>
                    <a:pt x="169" y="47"/>
                    <a:pt x="169" y="47"/>
                    <a:pt x="169" y="47"/>
                  </a:cubicBezTo>
                  <a:cubicBezTo>
                    <a:pt x="153" y="31"/>
                    <a:pt x="147" y="14"/>
                    <a:pt x="152" y="0"/>
                  </a:cubicBezTo>
                  <a:cubicBezTo>
                    <a:pt x="123" y="11"/>
                    <a:pt x="85" y="32"/>
                    <a:pt x="57" y="70"/>
                  </a:cubicBezTo>
                  <a:cubicBezTo>
                    <a:pt x="0" y="148"/>
                    <a:pt x="14" y="224"/>
                    <a:pt x="14" y="225"/>
                  </a:cubicBezTo>
                  <a:cubicBezTo>
                    <a:pt x="14" y="225"/>
                    <a:pt x="14" y="225"/>
                    <a:pt x="14" y="225"/>
                  </a:cubicBezTo>
                  <a:cubicBezTo>
                    <a:pt x="38" y="315"/>
                    <a:pt x="86" y="396"/>
                    <a:pt x="154" y="458"/>
                  </a:cubicBezTo>
                  <a:close/>
                </a:path>
              </a:pathLst>
            </a:custGeom>
            <a:gradFill flip="none" rotWithShape="1">
              <a:gsLst>
                <a:gs pos="50000">
                  <a:schemeClr val="accent2"/>
                </a:gs>
                <a:gs pos="0">
                  <a:schemeClr val="accent2">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8"/>
            <p:cNvSpPr/>
            <p:nvPr/>
          </p:nvSpPr>
          <p:spPr bwMode="auto">
            <a:xfrm>
              <a:off x="4287838" y="3044825"/>
              <a:ext cx="1441450" cy="2162175"/>
            </a:xfrm>
            <a:custGeom>
              <a:avLst/>
              <a:gdLst>
                <a:gd name="T0" fmla="*/ 154 w 383"/>
                <a:gd name="T1" fmla="*/ 458 h 575"/>
                <a:gd name="T2" fmla="*/ 383 w 383"/>
                <a:gd name="T3" fmla="*/ 575 h 575"/>
                <a:gd name="T4" fmla="*/ 306 w 383"/>
                <a:gd name="T5" fmla="*/ 505 h 575"/>
                <a:gd name="T6" fmla="*/ 263 w 383"/>
                <a:gd name="T7" fmla="*/ 344 h 575"/>
                <a:gd name="T8" fmla="*/ 264 w 383"/>
                <a:gd name="T9" fmla="*/ 337 h 575"/>
                <a:gd name="T10" fmla="*/ 281 w 383"/>
                <a:gd name="T11" fmla="*/ 235 h 575"/>
                <a:gd name="T12" fmla="*/ 243 w 383"/>
                <a:gd name="T13" fmla="*/ 120 h 575"/>
                <a:gd name="T14" fmla="*/ 169 w 383"/>
                <a:gd name="T15" fmla="*/ 47 h 575"/>
                <a:gd name="T16" fmla="*/ 152 w 383"/>
                <a:gd name="T17" fmla="*/ 0 h 575"/>
                <a:gd name="T18" fmla="*/ 57 w 383"/>
                <a:gd name="T19" fmla="*/ 70 h 575"/>
                <a:gd name="T20" fmla="*/ 14 w 383"/>
                <a:gd name="T21" fmla="*/ 225 h 575"/>
                <a:gd name="T22" fmla="*/ 14 w 383"/>
                <a:gd name="T23" fmla="*/ 225 h 575"/>
                <a:gd name="T24" fmla="*/ 154 w 383"/>
                <a:gd name="T25" fmla="*/ 45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575">
                  <a:moveTo>
                    <a:pt x="154" y="458"/>
                  </a:moveTo>
                  <a:cubicBezTo>
                    <a:pt x="218" y="517"/>
                    <a:pt x="297" y="557"/>
                    <a:pt x="383" y="575"/>
                  </a:cubicBezTo>
                  <a:cubicBezTo>
                    <a:pt x="353" y="557"/>
                    <a:pt x="327" y="534"/>
                    <a:pt x="306" y="505"/>
                  </a:cubicBezTo>
                  <a:cubicBezTo>
                    <a:pt x="251" y="428"/>
                    <a:pt x="262" y="348"/>
                    <a:pt x="263" y="344"/>
                  </a:cubicBezTo>
                  <a:cubicBezTo>
                    <a:pt x="263" y="342"/>
                    <a:pt x="263" y="339"/>
                    <a:pt x="264" y="337"/>
                  </a:cubicBezTo>
                  <a:cubicBezTo>
                    <a:pt x="281" y="235"/>
                    <a:pt x="281" y="235"/>
                    <a:pt x="281" y="235"/>
                  </a:cubicBezTo>
                  <a:cubicBezTo>
                    <a:pt x="287" y="198"/>
                    <a:pt x="269" y="146"/>
                    <a:pt x="243" y="120"/>
                  </a:cubicBezTo>
                  <a:cubicBezTo>
                    <a:pt x="169" y="47"/>
                    <a:pt x="169" y="47"/>
                    <a:pt x="169" y="47"/>
                  </a:cubicBezTo>
                  <a:cubicBezTo>
                    <a:pt x="153" y="31"/>
                    <a:pt x="147" y="14"/>
                    <a:pt x="152" y="0"/>
                  </a:cubicBezTo>
                  <a:cubicBezTo>
                    <a:pt x="123" y="11"/>
                    <a:pt x="85" y="32"/>
                    <a:pt x="57" y="70"/>
                  </a:cubicBezTo>
                  <a:cubicBezTo>
                    <a:pt x="0" y="148"/>
                    <a:pt x="14" y="224"/>
                    <a:pt x="14" y="225"/>
                  </a:cubicBezTo>
                  <a:cubicBezTo>
                    <a:pt x="14" y="225"/>
                    <a:pt x="14" y="225"/>
                    <a:pt x="14" y="225"/>
                  </a:cubicBezTo>
                  <a:cubicBezTo>
                    <a:pt x="38" y="315"/>
                    <a:pt x="86" y="396"/>
                    <a:pt x="154" y="458"/>
                  </a:cubicBezTo>
                  <a:close/>
                </a:path>
              </a:pathLst>
            </a:custGeom>
            <a:gradFill flip="none" rotWithShape="1">
              <a:gsLst>
                <a:gs pos="50000">
                  <a:schemeClr val="accent2"/>
                </a:gs>
                <a:gs pos="100000">
                  <a:schemeClr val="accent2">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792144" y="3168160"/>
            <a:ext cx="1032106" cy="2215546"/>
            <a:chOff x="6827838" y="2206625"/>
            <a:chExt cx="1082675" cy="2324100"/>
          </a:xfrm>
        </p:grpSpPr>
        <p:sp>
          <p:nvSpPr>
            <p:cNvPr id="22" name="Freeform 9"/>
            <p:cNvSpPr/>
            <p:nvPr/>
          </p:nvSpPr>
          <p:spPr bwMode="auto">
            <a:xfrm>
              <a:off x="6827838" y="2206625"/>
              <a:ext cx="1082675" cy="2324100"/>
            </a:xfrm>
            <a:custGeom>
              <a:avLst/>
              <a:gdLst>
                <a:gd name="T0" fmla="*/ 163 w 288"/>
                <a:gd name="T1" fmla="*/ 0 h 618"/>
                <a:gd name="T2" fmla="*/ 184 w 288"/>
                <a:gd name="T3" fmla="*/ 102 h 618"/>
                <a:gd name="T4" fmla="*/ 122 w 288"/>
                <a:gd name="T5" fmla="*/ 264 h 618"/>
                <a:gd name="T6" fmla="*/ 117 w 288"/>
                <a:gd name="T7" fmla="*/ 270 h 618"/>
                <a:gd name="T8" fmla="*/ 43 w 288"/>
                <a:gd name="T9" fmla="*/ 343 h 618"/>
                <a:gd name="T10" fmla="*/ 6 w 288"/>
                <a:gd name="T11" fmla="*/ 458 h 618"/>
                <a:gd name="T12" fmla="*/ 23 w 288"/>
                <a:gd name="T13" fmla="*/ 560 h 618"/>
                <a:gd name="T14" fmla="*/ 14 w 288"/>
                <a:gd name="T15" fmla="*/ 604 h 618"/>
                <a:gd name="T16" fmla="*/ 8 w 288"/>
                <a:gd name="T17" fmla="*/ 610 h 618"/>
                <a:gd name="T18" fmla="*/ 67 w 288"/>
                <a:gd name="T19" fmla="*/ 618 h 618"/>
                <a:gd name="T20" fmla="*/ 120 w 288"/>
                <a:gd name="T21" fmla="*/ 611 h 618"/>
                <a:gd name="T22" fmla="*/ 249 w 288"/>
                <a:gd name="T23" fmla="*/ 515 h 618"/>
                <a:gd name="T24" fmla="*/ 249 w 288"/>
                <a:gd name="T25" fmla="*/ 515 h 618"/>
                <a:gd name="T26" fmla="*/ 288 w 288"/>
                <a:gd name="T27" fmla="*/ 325 h 618"/>
                <a:gd name="T28" fmla="*/ 163 w 288"/>
                <a:gd name="T2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18">
                  <a:moveTo>
                    <a:pt x="163" y="0"/>
                  </a:moveTo>
                  <a:cubicBezTo>
                    <a:pt x="177" y="32"/>
                    <a:pt x="184" y="66"/>
                    <a:pt x="184" y="102"/>
                  </a:cubicBezTo>
                  <a:cubicBezTo>
                    <a:pt x="183" y="195"/>
                    <a:pt x="125" y="261"/>
                    <a:pt x="122" y="264"/>
                  </a:cubicBezTo>
                  <a:cubicBezTo>
                    <a:pt x="121" y="266"/>
                    <a:pt x="119" y="268"/>
                    <a:pt x="117" y="270"/>
                  </a:cubicBezTo>
                  <a:cubicBezTo>
                    <a:pt x="43" y="343"/>
                    <a:pt x="43" y="343"/>
                    <a:pt x="43" y="343"/>
                  </a:cubicBezTo>
                  <a:cubicBezTo>
                    <a:pt x="17" y="369"/>
                    <a:pt x="0" y="421"/>
                    <a:pt x="6" y="458"/>
                  </a:cubicBezTo>
                  <a:cubicBezTo>
                    <a:pt x="23" y="560"/>
                    <a:pt x="23" y="560"/>
                    <a:pt x="23" y="560"/>
                  </a:cubicBezTo>
                  <a:cubicBezTo>
                    <a:pt x="26" y="579"/>
                    <a:pt x="23" y="594"/>
                    <a:pt x="14" y="604"/>
                  </a:cubicBezTo>
                  <a:cubicBezTo>
                    <a:pt x="12" y="606"/>
                    <a:pt x="10" y="608"/>
                    <a:pt x="8" y="610"/>
                  </a:cubicBezTo>
                  <a:cubicBezTo>
                    <a:pt x="27" y="615"/>
                    <a:pt x="47" y="618"/>
                    <a:pt x="67" y="618"/>
                  </a:cubicBezTo>
                  <a:cubicBezTo>
                    <a:pt x="85" y="618"/>
                    <a:pt x="102" y="616"/>
                    <a:pt x="120" y="611"/>
                  </a:cubicBezTo>
                  <a:cubicBezTo>
                    <a:pt x="213" y="585"/>
                    <a:pt x="249" y="516"/>
                    <a:pt x="249" y="515"/>
                  </a:cubicBezTo>
                  <a:cubicBezTo>
                    <a:pt x="249" y="515"/>
                    <a:pt x="249" y="515"/>
                    <a:pt x="249" y="515"/>
                  </a:cubicBezTo>
                  <a:cubicBezTo>
                    <a:pt x="275" y="455"/>
                    <a:pt x="288" y="391"/>
                    <a:pt x="288" y="325"/>
                  </a:cubicBezTo>
                  <a:cubicBezTo>
                    <a:pt x="288" y="204"/>
                    <a:pt x="244" y="89"/>
                    <a:pt x="163" y="0"/>
                  </a:cubicBezTo>
                  <a:close/>
                </a:path>
              </a:pathLst>
            </a:custGeom>
            <a:gradFill flip="none" rotWithShape="1">
              <a:gsLst>
                <a:gs pos="50000">
                  <a:schemeClr val="accent4"/>
                </a:gs>
                <a:gs pos="0">
                  <a:schemeClr val="accent4">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9"/>
            <p:cNvSpPr/>
            <p:nvPr/>
          </p:nvSpPr>
          <p:spPr bwMode="auto">
            <a:xfrm>
              <a:off x="6827838" y="2206625"/>
              <a:ext cx="1082675" cy="2324100"/>
            </a:xfrm>
            <a:custGeom>
              <a:avLst/>
              <a:gdLst>
                <a:gd name="T0" fmla="*/ 163 w 288"/>
                <a:gd name="T1" fmla="*/ 0 h 618"/>
                <a:gd name="T2" fmla="*/ 184 w 288"/>
                <a:gd name="T3" fmla="*/ 102 h 618"/>
                <a:gd name="T4" fmla="*/ 122 w 288"/>
                <a:gd name="T5" fmla="*/ 264 h 618"/>
                <a:gd name="T6" fmla="*/ 117 w 288"/>
                <a:gd name="T7" fmla="*/ 270 h 618"/>
                <a:gd name="T8" fmla="*/ 43 w 288"/>
                <a:gd name="T9" fmla="*/ 343 h 618"/>
                <a:gd name="T10" fmla="*/ 6 w 288"/>
                <a:gd name="T11" fmla="*/ 458 h 618"/>
                <a:gd name="T12" fmla="*/ 23 w 288"/>
                <a:gd name="T13" fmla="*/ 560 h 618"/>
                <a:gd name="T14" fmla="*/ 14 w 288"/>
                <a:gd name="T15" fmla="*/ 604 h 618"/>
                <a:gd name="T16" fmla="*/ 8 w 288"/>
                <a:gd name="T17" fmla="*/ 610 h 618"/>
                <a:gd name="T18" fmla="*/ 67 w 288"/>
                <a:gd name="T19" fmla="*/ 618 h 618"/>
                <a:gd name="T20" fmla="*/ 120 w 288"/>
                <a:gd name="T21" fmla="*/ 611 h 618"/>
                <a:gd name="T22" fmla="*/ 249 w 288"/>
                <a:gd name="T23" fmla="*/ 515 h 618"/>
                <a:gd name="T24" fmla="*/ 249 w 288"/>
                <a:gd name="T25" fmla="*/ 515 h 618"/>
                <a:gd name="T26" fmla="*/ 288 w 288"/>
                <a:gd name="T27" fmla="*/ 325 h 618"/>
                <a:gd name="T28" fmla="*/ 163 w 288"/>
                <a:gd name="T2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18">
                  <a:moveTo>
                    <a:pt x="163" y="0"/>
                  </a:moveTo>
                  <a:cubicBezTo>
                    <a:pt x="177" y="32"/>
                    <a:pt x="184" y="66"/>
                    <a:pt x="184" y="102"/>
                  </a:cubicBezTo>
                  <a:cubicBezTo>
                    <a:pt x="183" y="195"/>
                    <a:pt x="125" y="261"/>
                    <a:pt x="122" y="264"/>
                  </a:cubicBezTo>
                  <a:cubicBezTo>
                    <a:pt x="121" y="266"/>
                    <a:pt x="119" y="268"/>
                    <a:pt x="117" y="270"/>
                  </a:cubicBezTo>
                  <a:cubicBezTo>
                    <a:pt x="43" y="343"/>
                    <a:pt x="43" y="343"/>
                    <a:pt x="43" y="343"/>
                  </a:cubicBezTo>
                  <a:cubicBezTo>
                    <a:pt x="17" y="369"/>
                    <a:pt x="0" y="421"/>
                    <a:pt x="6" y="458"/>
                  </a:cubicBezTo>
                  <a:cubicBezTo>
                    <a:pt x="23" y="560"/>
                    <a:pt x="23" y="560"/>
                    <a:pt x="23" y="560"/>
                  </a:cubicBezTo>
                  <a:cubicBezTo>
                    <a:pt x="26" y="579"/>
                    <a:pt x="23" y="594"/>
                    <a:pt x="14" y="604"/>
                  </a:cubicBezTo>
                  <a:cubicBezTo>
                    <a:pt x="12" y="606"/>
                    <a:pt x="10" y="608"/>
                    <a:pt x="8" y="610"/>
                  </a:cubicBezTo>
                  <a:cubicBezTo>
                    <a:pt x="27" y="615"/>
                    <a:pt x="47" y="618"/>
                    <a:pt x="67" y="618"/>
                  </a:cubicBezTo>
                  <a:cubicBezTo>
                    <a:pt x="85" y="618"/>
                    <a:pt x="102" y="616"/>
                    <a:pt x="120" y="611"/>
                  </a:cubicBezTo>
                  <a:cubicBezTo>
                    <a:pt x="213" y="585"/>
                    <a:pt x="249" y="516"/>
                    <a:pt x="249" y="515"/>
                  </a:cubicBezTo>
                  <a:cubicBezTo>
                    <a:pt x="249" y="515"/>
                    <a:pt x="249" y="515"/>
                    <a:pt x="249" y="515"/>
                  </a:cubicBezTo>
                  <a:cubicBezTo>
                    <a:pt x="275" y="455"/>
                    <a:pt x="288" y="391"/>
                    <a:pt x="288" y="325"/>
                  </a:cubicBezTo>
                  <a:cubicBezTo>
                    <a:pt x="288" y="204"/>
                    <a:pt x="244" y="89"/>
                    <a:pt x="163" y="0"/>
                  </a:cubicBezTo>
                  <a:close/>
                </a:path>
              </a:pathLst>
            </a:custGeom>
            <a:gradFill flip="none" rotWithShape="1">
              <a:gsLst>
                <a:gs pos="50000">
                  <a:schemeClr val="accent4"/>
                </a:gs>
                <a:gs pos="100000">
                  <a:schemeClr val="accent4">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4977584" y="3080525"/>
            <a:ext cx="524679" cy="534838"/>
          </a:xfrm>
          <a:prstGeom prst="rect">
            <a:avLst/>
          </a:prstGeom>
          <a:noFill/>
        </p:spPr>
        <p:txBody>
          <a:bodyPr wrap="none" rtlCol="0">
            <a:spAutoFit/>
          </a:bodyPr>
          <a:lstStyle/>
          <a:p>
            <a:r>
              <a:rPr lang="en-US" altLang="zh-CN" sz="2800" dirty="0" smtClean="0">
                <a:solidFill>
                  <a:schemeClr val="bg1"/>
                </a:solidFill>
                <a:effectLst>
                  <a:innerShdw blurRad="25400" dist="12700" dir="13500000">
                    <a:prstClr val="black">
                      <a:alpha val="50000"/>
                    </a:prstClr>
                  </a:innerShdw>
                </a:effectLst>
              </a:rPr>
              <a:t>01</a:t>
            </a:r>
            <a:endParaRPr lang="zh-CN" altLang="en-US" sz="2800" dirty="0">
              <a:solidFill>
                <a:schemeClr val="bg1"/>
              </a:solidFill>
              <a:effectLst>
                <a:innerShdw blurRad="25400" dist="12700" dir="13500000">
                  <a:prstClr val="black">
                    <a:alpha val="50000"/>
                  </a:prstClr>
                </a:innerShdw>
              </a:effectLst>
            </a:endParaRPr>
          </a:p>
        </p:txBody>
      </p:sp>
      <p:sp>
        <p:nvSpPr>
          <p:cNvPr id="25" name="矩形 24"/>
          <p:cNvSpPr/>
          <p:nvPr/>
        </p:nvSpPr>
        <p:spPr>
          <a:xfrm flipH="1">
            <a:off x="4956362" y="3459814"/>
            <a:ext cx="604970" cy="267420"/>
          </a:xfrm>
          <a:prstGeom prst="rect">
            <a:avLst/>
          </a:prstGeom>
        </p:spPr>
        <p:txBody>
          <a:bodyPr wrap="none">
            <a:spAutoFit/>
          </a:bodyPr>
          <a:lstStyle/>
          <a:p>
            <a:r>
              <a:rPr lang="en-US" altLang="zh-CN" sz="1100" dirty="0">
                <a:solidFill>
                  <a:schemeClr val="bg1"/>
                </a:solidFill>
                <a:effectLst>
                  <a:innerShdw blurRad="25400" dist="12700" dir="13500000">
                    <a:prstClr val="black">
                      <a:alpha val="50000"/>
                    </a:prstClr>
                  </a:innerShdw>
                </a:effectLst>
                <a:ea typeface="MEllan HK Xbold" panose="00000800000000000000" pitchFamily="2" charset="-120"/>
                <a:sym typeface="+mn-lt"/>
              </a:rPr>
              <a:t>OPTION</a:t>
            </a:r>
            <a:endParaRPr lang="zh-CN" altLang="en-US" sz="1100" dirty="0">
              <a:solidFill>
                <a:schemeClr val="bg1"/>
              </a:solidFill>
              <a:effectLst>
                <a:innerShdw blurRad="25400" dist="12700" dir="13500000">
                  <a:prstClr val="black">
                    <a:alpha val="50000"/>
                  </a:prstClr>
                </a:innerShdw>
              </a:effectLst>
              <a:ea typeface="MEllan HK Xbold" panose="00000800000000000000" pitchFamily="2" charset="-120"/>
              <a:sym typeface="+mn-lt"/>
            </a:endParaRPr>
          </a:p>
        </p:txBody>
      </p:sp>
      <p:sp>
        <p:nvSpPr>
          <p:cNvPr id="26" name="文本框 25"/>
          <p:cNvSpPr txBox="1"/>
          <p:nvPr/>
        </p:nvSpPr>
        <p:spPr>
          <a:xfrm>
            <a:off x="4688601" y="4553846"/>
            <a:ext cx="530567" cy="498782"/>
          </a:xfrm>
          <a:prstGeom prst="rect">
            <a:avLst/>
          </a:prstGeom>
          <a:noFill/>
        </p:spPr>
        <p:txBody>
          <a:bodyPr wrap="none" rtlCol="0">
            <a:spAutoFit/>
          </a:bodyPr>
          <a:lstStyle/>
          <a:p>
            <a:r>
              <a:rPr lang="en-US" altLang="zh-CN" sz="2800" dirty="0" smtClean="0">
                <a:solidFill>
                  <a:schemeClr val="bg1"/>
                </a:solidFill>
                <a:effectLst>
                  <a:innerShdw blurRad="25400" dist="12700" dir="13500000">
                    <a:prstClr val="black">
                      <a:alpha val="50000"/>
                    </a:prstClr>
                  </a:innerShdw>
                </a:effectLst>
              </a:rPr>
              <a:t>02</a:t>
            </a:r>
            <a:endParaRPr lang="zh-CN" altLang="en-US" sz="2800" dirty="0">
              <a:solidFill>
                <a:schemeClr val="bg1"/>
              </a:solidFill>
              <a:effectLst>
                <a:innerShdw blurRad="25400" dist="12700" dir="13500000">
                  <a:prstClr val="black">
                    <a:alpha val="50000"/>
                  </a:prstClr>
                </a:innerShdw>
              </a:effectLst>
            </a:endParaRPr>
          </a:p>
        </p:txBody>
      </p:sp>
      <p:sp>
        <p:nvSpPr>
          <p:cNvPr id="27" name="矩形 26"/>
          <p:cNvSpPr/>
          <p:nvPr/>
        </p:nvSpPr>
        <p:spPr>
          <a:xfrm flipH="1">
            <a:off x="4667377" y="4933136"/>
            <a:ext cx="604970" cy="267420"/>
          </a:xfrm>
          <a:prstGeom prst="rect">
            <a:avLst/>
          </a:prstGeom>
        </p:spPr>
        <p:txBody>
          <a:bodyPr wrap="none">
            <a:spAutoFit/>
          </a:bodyPr>
          <a:lstStyle/>
          <a:p>
            <a:r>
              <a:rPr lang="en-US" altLang="zh-CN" sz="1100" dirty="0">
                <a:solidFill>
                  <a:schemeClr val="bg1"/>
                </a:solidFill>
                <a:effectLst>
                  <a:innerShdw blurRad="25400" dist="12700" dir="13500000">
                    <a:prstClr val="black">
                      <a:alpha val="50000"/>
                    </a:prstClr>
                  </a:innerShdw>
                </a:effectLst>
                <a:ea typeface="MEllan HK Xbold" panose="00000800000000000000" pitchFamily="2" charset="-120"/>
                <a:sym typeface="+mn-lt"/>
              </a:rPr>
              <a:t>OPTION</a:t>
            </a:r>
            <a:endParaRPr lang="zh-CN" altLang="en-US" sz="1100" dirty="0">
              <a:solidFill>
                <a:schemeClr val="bg1"/>
              </a:solidFill>
              <a:effectLst>
                <a:innerShdw blurRad="25400" dist="12700" dir="13500000">
                  <a:prstClr val="black">
                    <a:alpha val="50000"/>
                  </a:prstClr>
                </a:innerShdw>
              </a:effectLst>
              <a:ea typeface="MEllan HK Xbold" panose="00000800000000000000" pitchFamily="2" charset="-120"/>
              <a:sym typeface="+mn-lt"/>
            </a:endParaRPr>
          </a:p>
        </p:txBody>
      </p:sp>
      <p:sp>
        <p:nvSpPr>
          <p:cNvPr id="28" name="文本框 27"/>
          <p:cNvSpPr txBox="1"/>
          <p:nvPr/>
        </p:nvSpPr>
        <p:spPr>
          <a:xfrm>
            <a:off x="6961319" y="4425510"/>
            <a:ext cx="530567" cy="498782"/>
          </a:xfrm>
          <a:prstGeom prst="rect">
            <a:avLst/>
          </a:prstGeom>
          <a:noFill/>
        </p:spPr>
        <p:txBody>
          <a:bodyPr wrap="none" rtlCol="0">
            <a:spAutoFit/>
          </a:bodyPr>
          <a:lstStyle/>
          <a:p>
            <a:r>
              <a:rPr lang="en-US" altLang="zh-CN" sz="2800" dirty="0" smtClean="0">
                <a:solidFill>
                  <a:schemeClr val="bg1"/>
                </a:solidFill>
                <a:effectLst>
                  <a:innerShdw blurRad="25400" dist="12700" dir="13500000">
                    <a:prstClr val="black">
                      <a:alpha val="50000"/>
                    </a:prstClr>
                  </a:innerShdw>
                </a:effectLst>
              </a:rPr>
              <a:t>04</a:t>
            </a:r>
            <a:endParaRPr lang="zh-CN" altLang="en-US" sz="2800" dirty="0">
              <a:solidFill>
                <a:schemeClr val="bg1"/>
              </a:solidFill>
              <a:effectLst>
                <a:innerShdw blurRad="25400" dist="12700" dir="13500000">
                  <a:prstClr val="black">
                    <a:alpha val="50000"/>
                  </a:prstClr>
                </a:innerShdw>
              </a:effectLst>
            </a:endParaRPr>
          </a:p>
        </p:txBody>
      </p:sp>
      <p:sp>
        <p:nvSpPr>
          <p:cNvPr id="29" name="矩形 28"/>
          <p:cNvSpPr/>
          <p:nvPr/>
        </p:nvSpPr>
        <p:spPr>
          <a:xfrm flipH="1">
            <a:off x="6940101" y="4804800"/>
            <a:ext cx="604970" cy="267420"/>
          </a:xfrm>
          <a:prstGeom prst="rect">
            <a:avLst/>
          </a:prstGeom>
        </p:spPr>
        <p:txBody>
          <a:bodyPr wrap="none">
            <a:spAutoFit/>
          </a:bodyPr>
          <a:lstStyle/>
          <a:p>
            <a:r>
              <a:rPr lang="en-US" altLang="zh-CN" sz="1100" dirty="0">
                <a:solidFill>
                  <a:schemeClr val="bg1"/>
                </a:solidFill>
                <a:effectLst>
                  <a:innerShdw blurRad="25400" dist="12700" dir="13500000">
                    <a:prstClr val="black">
                      <a:alpha val="50000"/>
                    </a:prstClr>
                  </a:innerShdw>
                </a:effectLst>
                <a:ea typeface="MEllan HK Xbold" panose="00000800000000000000" pitchFamily="2" charset="-120"/>
                <a:sym typeface="+mn-lt"/>
              </a:rPr>
              <a:t>OPTION</a:t>
            </a:r>
            <a:endParaRPr lang="zh-CN" altLang="en-US" sz="1100" dirty="0">
              <a:solidFill>
                <a:schemeClr val="bg1"/>
              </a:solidFill>
              <a:effectLst>
                <a:innerShdw blurRad="25400" dist="12700" dir="13500000">
                  <a:prstClr val="black">
                    <a:alpha val="50000"/>
                  </a:prstClr>
                </a:innerShdw>
              </a:effectLst>
              <a:ea typeface="MEllan HK Xbold" panose="00000800000000000000" pitchFamily="2" charset="-120"/>
              <a:sym typeface="+mn-lt"/>
            </a:endParaRPr>
          </a:p>
        </p:txBody>
      </p:sp>
      <p:sp>
        <p:nvSpPr>
          <p:cNvPr id="30" name="文本框 29"/>
          <p:cNvSpPr txBox="1"/>
          <p:nvPr/>
        </p:nvSpPr>
        <p:spPr>
          <a:xfrm>
            <a:off x="6581576" y="3046470"/>
            <a:ext cx="542792" cy="498782"/>
          </a:xfrm>
          <a:prstGeom prst="rect">
            <a:avLst/>
          </a:prstGeom>
          <a:noFill/>
        </p:spPr>
        <p:txBody>
          <a:bodyPr wrap="none" rtlCol="0">
            <a:spAutoFit/>
          </a:bodyPr>
          <a:lstStyle/>
          <a:p>
            <a:r>
              <a:rPr lang="en-US" altLang="zh-CN" sz="2800" dirty="0" smtClean="0">
                <a:solidFill>
                  <a:schemeClr val="bg1"/>
                </a:solidFill>
                <a:effectLst>
                  <a:innerShdw blurRad="25400" dist="12700" dir="13500000">
                    <a:prstClr val="black">
                      <a:alpha val="50000"/>
                    </a:prstClr>
                  </a:innerShdw>
                </a:effectLst>
              </a:rPr>
              <a:t>05</a:t>
            </a:r>
            <a:endParaRPr lang="zh-CN" altLang="en-US" sz="2800" dirty="0">
              <a:solidFill>
                <a:schemeClr val="bg1"/>
              </a:solidFill>
              <a:effectLst>
                <a:innerShdw blurRad="25400" dist="12700" dir="13500000">
                  <a:prstClr val="black">
                    <a:alpha val="50000"/>
                  </a:prstClr>
                </a:innerShdw>
              </a:effectLst>
            </a:endParaRPr>
          </a:p>
        </p:txBody>
      </p:sp>
      <p:sp>
        <p:nvSpPr>
          <p:cNvPr id="31" name="矩形 30"/>
          <p:cNvSpPr/>
          <p:nvPr/>
        </p:nvSpPr>
        <p:spPr>
          <a:xfrm flipH="1">
            <a:off x="6560354" y="3425762"/>
            <a:ext cx="604970" cy="267420"/>
          </a:xfrm>
          <a:prstGeom prst="rect">
            <a:avLst/>
          </a:prstGeom>
        </p:spPr>
        <p:txBody>
          <a:bodyPr wrap="none">
            <a:spAutoFit/>
          </a:bodyPr>
          <a:lstStyle/>
          <a:p>
            <a:r>
              <a:rPr lang="en-US" altLang="zh-CN" sz="1100" dirty="0">
                <a:solidFill>
                  <a:schemeClr val="bg1"/>
                </a:solidFill>
                <a:effectLst>
                  <a:innerShdw blurRad="25400" dist="12700" dir="13500000">
                    <a:prstClr val="black">
                      <a:alpha val="50000"/>
                    </a:prstClr>
                  </a:innerShdw>
                </a:effectLst>
                <a:ea typeface="MEllan HK Xbold" panose="00000800000000000000" pitchFamily="2" charset="-120"/>
                <a:sym typeface="+mn-lt"/>
              </a:rPr>
              <a:t>OPTION</a:t>
            </a:r>
            <a:endParaRPr lang="zh-CN" altLang="en-US" sz="1100" dirty="0">
              <a:solidFill>
                <a:schemeClr val="bg1"/>
              </a:solidFill>
              <a:effectLst>
                <a:innerShdw blurRad="25400" dist="12700" dir="13500000">
                  <a:prstClr val="black">
                    <a:alpha val="50000"/>
                  </a:prstClr>
                </a:innerShdw>
              </a:effectLst>
              <a:ea typeface="MEllan HK Xbold" panose="00000800000000000000" pitchFamily="2" charset="-120"/>
              <a:sym typeface="+mn-lt"/>
            </a:endParaRPr>
          </a:p>
        </p:txBody>
      </p:sp>
      <p:sp>
        <p:nvSpPr>
          <p:cNvPr id="32" name="文本框 31"/>
          <p:cNvSpPr txBox="1"/>
          <p:nvPr/>
        </p:nvSpPr>
        <p:spPr>
          <a:xfrm>
            <a:off x="5911057" y="5255356"/>
            <a:ext cx="541264" cy="498782"/>
          </a:xfrm>
          <a:prstGeom prst="rect">
            <a:avLst/>
          </a:prstGeom>
          <a:noFill/>
        </p:spPr>
        <p:txBody>
          <a:bodyPr wrap="none" rtlCol="0">
            <a:spAutoFit/>
          </a:bodyPr>
          <a:lstStyle/>
          <a:p>
            <a:r>
              <a:rPr lang="en-US" altLang="zh-CN" sz="2800" dirty="0" smtClean="0">
                <a:solidFill>
                  <a:schemeClr val="bg1"/>
                </a:solidFill>
                <a:effectLst>
                  <a:innerShdw blurRad="25400" dist="12700" dir="13500000">
                    <a:prstClr val="black">
                      <a:alpha val="50000"/>
                    </a:prstClr>
                  </a:innerShdw>
                </a:effectLst>
              </a:rPr>
              <a:t>03</a:t>
            </a:r>
            <a:endParaRPr lang="zh-CN" altLang="en-US" sz="2800" dirty="0">
              <a:solidFill>
                <a:schemeClr val="bg1"/>
              </a:solidFill>
              <a:effectLst>
                <a:innerShdw blurRad="25400" dist="12700" dir="13500000">
                  <a:prstClr val="black">
                    <a:alpha val="50000"/>
                  </a:prstClr>
                </a:innerShdw>
              </a:effectLst>
            </a:endParaRPr>
          </a:p>
        </p:txBody>
      </p:sp>
      <p:sp>
        <p:nvSpPr>
          <p:cNvPr id="33" name="矩形 32"/>
          <p:cNvSpPr/>
          <p:nvPr/>
        </p:nvSpPr>
        <p:spPr>
          <a:xfrm flipH="1">
            <a:off x="5889833" y="5634647"/>
            <a:ext cx="604970" cy="267420"/>
          </a:xfrm>
          <a:prstGeom prst="rect">
            <a:avLst/>
          </a:prstGeom>
        </p:spPr>
        <p:txBody>
          <a:bodyPr wrap="none">
            <a:spAutoFit/>
          </a:bodyPr>
          <a:lstStyle/>
          <a:p>
            <a:r>
              <a:rPr lang="en-US" altLang="zh-CN" sz="1100" dirty="0">
                <a:solidFill>
                  <a:schemeClr val="bg1"/>
                </a:solidFill>
                <a:effectLst>
                  <a:innerShdw blurRad="25400" dist="12700" dir="13500000">
                    <a:prstClr val="black">
                      <a:alpha val="50000"/>
                    </a:prstClr>
                  </a:innerShdw>
                </a:effectLst>
                <a:ea typeface="MEllan HK Xbold" panose="00000800000000000000" pitchFamily="2" charset="-120"/>
                <a:sym typeface="+mn-lt"/>
              </a:rPr>
              <a:t>OPTION</a:t>
            </a:r>
            <a:endParaRPr lang="zh-CN" altLang="en-US" sz="1100" dirty="0">
              <a:solidFill>
                <a:schemeClr val="bg1"/>
              </a:solidFill>
              <a:effectLst>
                <a:innerShdw blurRad="25400" dist="12700" dir="13500000">
                  <a:prstClr val="black">
                    <a:alpha val="50000"/>
                  </a:prstClr>
                </a:innerShdw>
              </a:effectLst>
              <a:ea typeface="MEllan HK Xbold" panose="00000800000000000000" pitchFamily="2" charset="-120"/>
              <a:sym typeface="+mn-lt"/>
            </a:endParaRPr>
          </a:p>
        </p:txBody>
      </p:sp>
      <p:sp>
        <p:nvSpPr>
          <p:cNvPr id="34" name="矩形 33"/>
          <p:cNvSpPr/>
          <p:nvPr/>
        </p:nvSpPr>
        <p:spPr>
          <a:xfrm>
            <a:off x="5517296" y="3895917"/>
            <a:ext cx="1210588" cy="830997"/>
          </a:xfrm>
          <a:prstGeom prst="rect">
            <a:avLst/>
          </a:prstGeom>
        </p:spPr>
        <p:txBody>
          <a:bodyPr wrap="none">
            <a:spAutoFit/>
          </a:bodyPr>
          <a:lstStyle/>
          <a:p>
            <a:pP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通常</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包括</a:t>
            </a:r>
            <a:endPar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以下</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内容</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108623" y="3111195"/>
            <a:ext cx="2262158"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成立组织机构的情况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1224618" y="5135415"/>
            <a:ext cx="3185487"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演练策划与编写演练文件情况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791929" y="5996976"/>
            <a:ext cx="1569660"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演练人员情况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8014328" y="4150252"/>
            <a:ext cx="1569660"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演练实施情况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6956975" y="2350625"/>
            <a:ext cx="646331"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其他</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371991"/>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组织机构与职责</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61629" y="2333953"/>
            <a:ext cx="2044718" cy="4258979"/>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nvGrpSpPr>
          <p:cNvPr id="53" name="组合 52"/>
          <p:cNvGrpSpPr/>
          <p:nvPr/>
        </p:nvGrpSpPr>
        <p:grpSpPr>
          <a:xfrm>
            <a:off x="592840" y="2470957"/>
            <a:ext cx="1782296" cy="1760176"/>
            <a:chOff x="728745" y="2165180"/>
            <a:chExt cx="1510485" cy="1491738"/>
          </a:xfrm>
        </p:grpSpPr>
        <p:sp>
          <p:nvSpPr>
            <p:cNvPr id="10" name="椭圆 9"/>
            <p:cNvSpPr/>
            <p:nvPr/>
          </p:nvSpPr>
          <p:spPr>
            <a:xfrm>
              <a:off x="728745" y="2165180"/>
              <a:ext cx="1510485" cy="1491738"/>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latin typeface="+mj-lt"/>
                <a:ea typeface="方正超粗黑简体" panose="03000509000000000000" pitchFamily="65" charset="-122"/>
              </a:endParaRPr>
            </a:p>
          </p:txBody>
        </p:sp>
        <p:sp>
          <p:nvSpPr>
            <p:cNvPr id="11" name="椭圆 10"/>
            <p:cNvSpPr/>
            <p:nvPr/>
          </p:nvSpPr>
          <p:spPr>
            <a:xfrm>
              <a:off x="871992" y="2298779"/>
              <a:ext cx="1223990" cy="120880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12" name="椭圆 11"/>
          <p:cNvSpPr/>
          <p:nvPr/>
        </p:nvSpPr>
        <p:spPr>
          <a:xfrm>
            <a:off x="827072" y="2615437"/>
            <a:ext cx="1288154" cy="1272166"/>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solidFill>
                <a:srgbClr val="0087CF"/>
              </a:solidFill>
              <a:latin typeface="+mj-lt"/>
              <a:ea typeface="方正超粗黑简体" panose="03000509000000000000" pitchFamily="65" charset="-122"/>
            </a:endParaRPr>
          </a:p>
        </p:txBody>
      </p:sp>
      <p:sp>
        <p:nvSpPr>
          <p:cNvPr id="27" name="圆角矩形 26"/>
          <p:cNvSpPr/>
          <p:nvPr/>
        </p:nvSpPr>
        <p:spPr>
          <a:xfrm>
            <a:off x="5030584" y="2333953"/>
            <a:ext cx="2044718" cy="4258979"/>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30" name="椭圆 29"/>
          <p:cNvSpPr/>
          <p:nvPr/>
        </p:nvSpPr>
        <p:spPr>
          <a:xfrm>
            <a:off x="5396027" y="2615437"/>
            <a:ext cx="1288154" cy="1272166"/>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solidFill>
                <a:srgbClr val="0087CF"/>
              </a:solidFill>
              <a:latin typeface="+mj-lt"/>
              <a:ea typeface="方正超粗黑简体" panose="03000509000000000000" pitchFamily="65" charset="-122"/>
            </a:endParaRPr>
          </a:p>
        </p:txBody>
      </p:sp>
      <p:sp>
        <p:nvSpPr>
          <p:cNvPr id="36" name="圆角矩形 35"/>
          <p:cNvSpPr/>
          <p:nvPr/>
        </p:nvSpPr>
        <p:spPr>
          <a:xfrm>
            <a:off x="7315063" y="2333953"/>
            <a:ext cx="2044718" cy="4258979"/>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39" name="椭圆 38"/>
          <p:cNvSpPr/>
          <p:nvPr/>
        </p:nvSpPr>
        <p:spPr>
          <a:xfrm>
            <a:off x="7680505" y="2615437"/>
            <a:ext cx="1288154" cy="1272166"/>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solidFill>
                <a:srgbClr val="0087CF"/>
              </a:solidFill>
              <a:latin typeface="+mj-lt"/>
              <a:ea typeface="方正超粗黑简体" panose="03000509000000000000" pitchFamily="65" charset="-122"/>
            </a:endParaRPr>
          </a:p>
        </p:txBody>
      </p:sp>
      <p:sp>
        <p:nvSpPr>
          <p:cNvPr id="45" name="圆角矩形 44"/>
          <p:cNvSpPr/>
          <p:nvPr/>
        </p:nvSpPr>
        <p:spPr>
          <a:xfrm>
            <a:off x="9626895" y="2333953"/>
            <a:ext cx="2044718" cy="4258979"/>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48" name="椭圆 47"/>
          <p:cNvSpPr/>
          <p:nvPr/>
        </p:nvSpPr>
        <p:spPr>
          <a:xfrm>
            <a:off x="9992337" y="2615437"/>
            <a:ext cx="1288154" cy="1272166"/>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solidFill>
                <a:srgbClr val="0087CF"/>
              </a:solidFill>
              <a:latin typeface="+mj-lt"/>
              <a:ea typeface="方正超粗黑简体" panose="03000509000000000000" pitchFamily="65" charset="-122"/>
            </a:endParaRPr>
          </a:p>
        </p:txBody>
      </p:sp>
      <p:sp>
        <p:nvSpPr>
          <p:cNvPr id="18" name="圆角矩形 17"/>
          <p:cNvSpPr/>
          <p:nvPr/>
        </p:nvSpPr>
        <p:spPr>
          <a:xfrm>
            <a:off x="2746107" y="2333953"/>
            <a:ext cx="2044718" cy="4258979"/>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21" name="椭圆 20"/>
          <p:cNvSpPr/>
          <p:nvPr/>
        </p:nvSpPr>
        <p:spPr>
          <a:xfrm>
            <a:off x="3111550" y="2615437"/>
            <a:ext cx="1288154" cy="1272166"/>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solidFill>
                <a:srgbClr val="0087CF"/>
              </a:solidFill>
              <a:latin typeface="+mj-lt"/>
              <a:ea typeface="方正超粗黑简体" panose="03000509000000000000" pitchFamily="65" charset="-122"/>
            </a:endParaRPr>
          </a:p>
        </p:txBody>
      </p:sp>
      <p:grpSp>
        <p:nvGrpSpPr>
          <p:cNvPr id="54" name="组合 53"/>
          <p:cNvGrpSpPr/>
          <p:nvPr/>
        </p:nvGrpSpPr>
        <p:grpSpPr>
          <a:xfrm>
            <a:off x="2871789" y="2450805"/>
            <a:ext cx="1796283" cy="1773990"/>
            <a:chOff x="728745" y="2165180"/>
            <a:chExt cx="1510485" cy="1491738"/>
          </a:xfrm>
        </p:grpSpPr>
        <p:sp>
          <p:nvSpPr>
            <p:cNvPr id="55" name="椭圆 54"/>
            <p:cNvSpPr/>
            <p:nvPr/>
          </p:nvSpPr>
          <p:spPr>
            <a:xfrm>
              <a:off x="728745" y="2165180"/>
              <a:ext cx="1510485" cy="1491738"/>
            </a:xfrm>
            <a:prstGeom prst="ellipse">
              <a:avLst/>
            </a:prstGeom>
            <a:solidFill>
              <a:srgbClr val="0070C0"/>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latin typeface="+mj-lt"/>
                <a:ea typeface="方正超粗黑简体" panose="03000509000000000000" pitchFamily="65" charset="-122"/>
              </a:endParaRPr>
            </a:p>
          </p:txBody>
        </p:sp>
        <p:sp>
          <p:nvSpPr>
            <p:cNvPr id="56" name="椭圆 55"/>
            <p:cNvSpPr/>
            <p:nvPr/>
          </p:nvSpPr>
          <p:spPr>
            <a:xfrm>
              <a:off x="871992" y="2298779"/>
              <a:ext cx="1223990" cy="120880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57" name="组合 56"/>
          <p:cNvGrpSpPr/>
          <p:nvPr/>
        </p:nvGrpSpPr>
        <p:grpSpPr>
          <a:xfrm>
            <a:off x="5157885" y="2443970"/>
            <a:ext cx="1803205" cy="1780825"/>
            <a:chOff x="728745" y="2165180"/>
            <a:chExt cx="1510485" cy="1491738"/>
          </a:xfrm>
        </p:grpSpPr>
        <p:sp>
          <p:nvSpPr>
            <p:cNvPr id="58" name="椭圆 57"/>
            <p:cNvSpPr/>
            <p:nvPr/>
          </p:nvSpPr>
          <p:spPr>
            <a:xfrm>
              <a:off x="728745" y="2165180"/>
              <a:ext cx="1510485" cy="1491738"/>
            </a:xfrm>
            <a:prstGeom prst="ellipse">
              <a:avLst/>
            </a:prstGeom>
            <a:solidFill>
              <a:srgbClr val="D1377D"/>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latin typeface="+mj-lt"/>
                <a:ea typeface="方正超粗黑简体" panose="03000509000000000000" pitchFamily="65" charset="-122"/>
              </a:endParaRPr>
            </a:p>
          </p:txBody>
        </p:sp>
        <p:sp>
          <p:nvSpPr>
            <p:cNvPr id="59" name="椭圆 58"/>
            <p:cNvSpPr/>
            <p:nvPr/>
          </p:nvSpPr>
          <p:spPr>
            <a:xfrm>
              <a:off x="871992" y="2298779"/>
              <a:ext cx="1223990" cy="120880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60" name="组合 59"/>
          <p:cNvGrpSpPr/>
          <p:nvPr/>
        </p:nvGrpSpPr>
        <p:grpSpPr>
          <a:xfrm>
            <a:off x="7448916" y="2434574"/>
            <a:ext cx="1803205" cy="1780825"/>
            <a:chOff x="728745" y="2165180"/>
            <a:chExt cx="1510485" cy="1491738"/>
          </a:xfrm>
        </p:grpSpPr>
        <p:sp>
          <p:nvSpPr>
            <p:cNvPr id="61" name="椭圆 60"/>
            <p:cNvSpPr/>
            <p:nvPr/>
          </p:nvSpPr>
          <p:spPr>
            <a:xfrm>
              <a:off x="728745" y="2165180"/>
              <a:ext cx="1510485" cy="1491738"/>
            </a:xfrm>
            <a:prstGeom prst="ellipse">
              <a:avLst/>
            </a:prstGeom>
            <a:solidFill>
              <a:schemeClr val="accent2"/>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latin typeface="+mj-lt"/>
                <a:ea typeface="方正超粗黑简体" panose="03000509000000000000" pitchFamily="65" charset="-122"/>
              </a:endParaRPr>
            </a:p>
          </p:txBody>
        </p:sp>
        <p:sp>
          <p:nvSpPr>
            <p:cNvPr id="62" name="椭圆 61"/>
            <p:cNvSpPr/>
            <p:nvPr/>
          </p:nvSpPr>
          <p:spPr>
            <a:xfrm>
              <a:off x="871992" y="2298779"/>
              <a:ext cx="1223990" cy="120880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63" name="组合 62"/>
          <p:cNvGrpSpPr/>
          <p:nvPr/>
        </p:nvGrpSpPr>
        <p:grpSpPr>
          <a:xfrm>
            <a:off x="9747651" y="2425178"/>
            <a:ext cx="1803205" cy="1780825"/>
            <a:chOff x="728745" y="2165180"/>
            <a:chExt cx="1510485" cy="1491738"/>
          </a:xfrm>
        </p:grpSpPr>
        <p:sp>
          <p:nvSpPr>
            <p:cNvPr id="64" name="椭圆 63"/>
            <p:cNvSpPr/>
            <p:nvPr/>
          </p:nvSpPr>
          <p:spPr>
            <a:xfrm>
              <a:off x="728745" y="2165180"/>
              <a:ext cx="1510485" cy="1491738"/>
            </a:xfrm>
            <a:prstGeom prst="ellipse">
              <a:avLst/>
            </a:prstGeom>
            <a:solidFill>
              <a:srgbClr val="00B0F0"/>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latin typeface="+mj-lt"/>
                <a:ea typeface="方正超粗黑简体" panose="03000509000000000000" pitchFamily="65" charset="-122"/>
              </a:endParaRPr>
            </a:p>
          </p:txBody>
        </p:sp>
        <p:sp>
          <p:nvSpPr>
            <p:cNvPr id="65" name="椭圆 64"/>
            <p:cNvSpPr/>
            <p:nvPr/>
          </p:nvSpPr>
          <p:spPr>
            <a:xfrm>
              <a:off x="871992" y="2298779"/>
              <a:ext cx="1223990" cy="120880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66" name="矩形 65"/>
          <p:cNvSpPr/>
          <p:nvPr/>
        </p:nvSpPr>
        <p:spPr>
          <a:xfrm>
            <a:off x="3529411" y="1371991"/>
            <a:ext cx="7571303" cy="461665"/>
          </a:xfrm>
          <a:prstGeom prst="rect">
            <a:avLst/>
          </a:prstGeom>
        </p:spPr>
        <p:txBody>
          <a:bodyPr wrap="none">
            <a:spAutoFit/>
          </a:bodyPr>
          <a:lstStyle/>
          <a:p>
            <a:pPr marL="342900" indent="-342900"/>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应急演练活动可以成立应急演练活动领导小组，下设：</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Freeform 7"/>
          <p:cNvSpPr>
            <a:spLocks noEditPoints="1"/>
          </p:cNvSpPr>
          <p:nvPr/>
        </p:nvSpPr>
        <p:spPr bwMode="auto">
          <a:xfrm>
            <a:off x="1061898" y="2834485"/>
            <a:ext cx="819150" cy="834069"/>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91028" tIns="45514" rIns="91028" bIns="45514"/>
          <a:lstStyle/>
          <a:p>
            <a:endParaRPr lang="zh-CN" altLang="en-US" sz="2255"/>
          </a:p>
        </p:txBody>
      </p:sp>
      <p:sp>
        <p:nvSpPr>
          <p:cNvPr id="70" name="Freeform 6"/>
          <p:cNvSpPr>
            <a:spLocks noEditPoints="1"/>
          </p:cNvSpPr>
          <p:nvPr/>
        </p:nvSpPr>
        <p:spPr bwMode="auto">
          <a:xfrm>
            <a:off x="3343810" y="2834485"/>
            <a:ext cx="849312" cy="854451"/>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rgbClr val="0070C0"/>
          </a:solidFill>
          <a:ln>
            <a:noFill/>
          </a:ln>
        </p:spPr>
        <p:txBody>
          <a:bodyPr lIns="91028" tIns="45514" rIns="91028" bIns="45514"/>
          <a:lstStyle/>
          <a:p>
            <a:endParaRPr lang="zh-CN" altLang="en-US" sz="2255"/>
          </a:p>
        </p:txBody>
      </p:sp>
      <p:sp>
        <p:nvSpPr>
          <p:cNvPr id="71" name="Freeform 8"/>
          <p:cNvSpPr>
            <a:spLocks noEditPoints="1"/>
          </p:cNvSpPr>
          <p:nvPr/>
        </p:nvSpPr>
        <p:spPr bwMode="auto">
          <a:xfrm>
            <a:off x="5671103" y="2757982"/>
            <a:ext cx="835024" cy="907755"/>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rgbClr val="D1377D"/>
          </a:solidFill>
          <a:ln>
            <a:noFill/>
          </a:ln>
        </p:spPr>
        <p:txBody>
          <a:bodyPr lIns="91028" tIns="45514" rIns="91028" bIns="45514"/>
          <a:lstStyle/>
          <a:p>
            <a:endParaRPr lang="zh-CN" altLang="en-US" sz="2255"/>
          </a:p>
        </p:txBody>
      </p:sp>
      <p:sp>
        <p:nvSpPr>
          <p:cNvPr id="72" name="Freeform 5"/>
          <p:cNvSpPr>
            <a:spLocks noEditPoints="1"/>
          </p:cNvSpPr>
          <p:nvPr/>
        </p:nvSpPr>
        <p:spPr bwMode="auto">
          <a:xfrm>
            <a:off x="7967982" y="2798744"/>
            <a:ext cx="814388" cy="826230"/>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2"/>
          </a:solidFill>
          <a:ln>
            <a:noFill/>
          </a:ln>
        </p:spPr>
        <p:txBody>
          <a:bodyPr lIns="91028" tIns="45514" rIns="91028" bIns="45514"/>
          <a:lstStyle/>
          <a:p>
            <a:endParaRPr lang="zh-CN" altLang="en-US" sz="2255"/>
          </a:p>
        </p:txBody>
      </p:sp>
      <p:sp>
        <p:nvSpPr>
          <p:cNvPr id="73" name="Freeform 131"/>
          <p:cNvSpPr>
            <a:spLocks noChangeAspect="1" noEditPoints="1"/>
          </p:cNvSpPr>
          <p:nvPr/>
        </p:nvSpPr>
        <p:spPr bwMode="auto">
          <a:xfrm>
            <a:off x="10345900" y="2757983"/>
            <a:ext cx="650245" cy="866992"/>
          </a:xfrm>
          <a:custGeom>
            <a:avLst/>
            <a:gdLst>
              <a:gd name="T0" fmla="*/ 26 w 52"/>
              <a:gd name="T1" fmla="*/ 41 h 69"/>
              <a:gd name="T2" fmla="*/ 27 w 52"/>
              <a:gd name="T3" fmla="*/ 41 h 69"/>
              <a:gd name="T4" fmla="*/ 37 w 52"/>
              <a:gd name="T5" fmla="*/ 25 h 69"/>
              <a:gd name="T6" fmla="*/ 16 w 52"/>
              <a:gd name="T7" fmla="*/ 18 h 69"/>
              <a:gd name="T8" fmla="*/ 13 w 52"/>
              <a:gd name="T9" fmla="*/ 46 h 69"/>
              <a:gd name="T10" fmla="*/ 51 w 52"/>
              <a:gd name="T11" fmla="*/ 52 h 69"/>
              <a:gd name="T12" fmla="*/ 0 w 52"/>
              <a:gd name="T13" fmla="*/ 63 h 69"/>
              <a:gd name="T14" fmla="*/ 13 w 52"/>
              <a:gd name="T15" fmla="*/ 46 h 69"/>
              <a:gd name="T16" fmla="*/ 26 w 52"/>
              <a:gd name="T17" fmla="*/ 36 h 69"/>
              <a:gd name="T18" fmla="*/ 29 w 52"/>
              <a:gd name="T19" fmla="*/ 35 h 69"/>
              <a:gd name="T20" fmla="*/ 23 w 52"/>
              <a:gd name="T21" fmla="*/ 35 h 69"/>
              <a:gd name="T22" fmla="*/ 29 w 52"/>
              <a:gd name="T23" fmla="*/ 25 h 69"/>
              <a:gd name="T24" fmla="*/ 33 w 52"/>
              <a:gd name="T25" fmla="*/ 26 h 69"/>
              <a:gd name="T26" fmla="*/ 29 w 52"/>
              <a:gd name="T27" fmla="*/ 26 h 69"/>
              <a:gd name="T28" fmla="*/ 34 w 52"/>
              <a:gd name="T29" fmla="*/ 25 h 69"/>
              <a:gd name="T30" fmla="*/ 28 w 52"/>
              <a:gd name="T31" fmla="*/ 25 h 69"/>
              <a:gd name="T32" fmla="*/ 31 w 52"/>
              <a:gd name="T33" fmla="*/ 23 h 69"/>
              <a:gd name="T34" fmla="*/ 34 w 52"/>
              <a:gd name="T35" fmla="*/ 25 h 69"/>
              <a:gd name="T36" fmla="*/ 23 w 52"/>
              <a:gd name="T37" fmla="*/ 26 h 69"/>
              <a:gd name="T38" fmla="*/ 20 w 52"/>
              <a:gd name="T39" fmla="*/ 26 h 69"/>
              <a:gd name="T40" fmla="*/ 23 w 52"/>
              <a:gd name="T41" fmla="*/ 25 h 69"/>
              <a:gd name="T42" fmla="*/ 22 w 52"/>
              <a:gd name="T43" fmla="*/ 23 h 69"/>
              <a:gd name="T44" fmla="*/ 24 w 52"/>
              <a:gd name="T45" fmla="*/ 25 h 69"/>
              <a:gd name="T46" fmla="*/ 19 w 52"/>
              <a:gd name="T47" fmla="*/ 25 h 69"/>
              <a:gd name="T48" fmla="*/ 25 w 52"/>
              <a:gd name="T49" fmla="*/ 30 h 69"/>
              <a:gd name="T50" fmla="*/ 27 w 52"/>
              <a:gd name="T51" fmla="*/ 31 h 69"/>
              <a:gd name="T52" fmla="*/ 32 w 52"/>
              <a:gd name="T53" fmla="*/ 41 h 69"/>
              <a:gd name="T54" fmla="*/ 28 w 52"/>
              <a:gd name="T55" fmla="*/ 44 h 69"/>
              <a:gd name="T56" fmla="*/ 25 w 52"/>
              <a:gd name="T57" fmla="*/ 44 h 69"/>
              <a:gd name="T58" fmla="*/ 19 w 52"/>
              <a:gd name="T59" fmla="*/ 44 h 69"/>
              <a:gd name="T60" fmla="*/ 17 w 52"/>
              <a:gd name="T61" fmla="*/ 44 h 69"/>
              <a:gd name="T62" fmla="*/ 12 w 52"/>
              <a:gd name="T63" fmla="*/ 42 h 69"/>
              <a:gd name="T64" fmla="*/ 10 w 52"/>
              <a:gd name="T65" fmla="*/ 20 h 69"/>
              <a:gd name="T66" fmla="*/ 41 w 52"/>
              <a:gd name="T67" fmla="*/ 9 h 69"/>
              <a:gd name="T68" fmla="*/ 49 w 52"/>
              <a:gd name="T69" fmla="*/ 46 h 69"/>
              <a:gd name="T70" fmla="*/ 39 w 52"/>
              <a:gd name="T71" fmla="*/ 42 h 69"/>
              <a:gd name="T72" fmla="*/ 35 w 52"/>
              <a:gd name="T73" fmla="*/ 44 h 69"/>
              <a:gd name="T74" fmla="*/ 32 w 52"/>
              <a:gd name="T7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9">
                <a:moveTo>
                  <a:pt x="14" y="23"/>
                </a:moveTo>
                <a:cubicBezTo>
                  <a:pt x="16" y="31"/>
                  <a:pt x="18" y="39"/>
                  <a:pt x="26" y="41"/>
                </a:cubicBezTo>
                <a:cubicBezTo>
                  <a:pt x="26" y="41"/>
                  <a:pt x="26" y="41"/>
                  <a:pt x="26" y="41"/>
                </a:cubicBezTo>
                <a:cubicBezTo>
                  <a:pt x="27" y="41"/>
                  <a:pt x="26" y="41"/>
                  <a:pt x="27" y="41"/>
                </a:cubicBezTo>
                <a:cubicBezTo>
                  <a:pt x="27" y="41"/>
                  <a:pt x="27" y="41"/>
                  <a:pt x="27" y="41"/>
                </a:cubicBezTo>
                <a:cubicBezTo>
                  <a:pt x="33" y="38"/>
                  <a:pt x="36" y="32"/>
                  <a:pt x="37" y="25"/>
                </a:cubicBezTo>
                <a:cubicBezTo>
                  <a:pt x="36" y="20"/>
                  <a:pt x="36" y="20"/>
                  <a:pt x="36" y="20"/>
                </a:cubicBezTo>
                <a:cubicBezTo>
                  <a:pt x="33" y="21"/>
                  <a:pt x="21" y="23"/>
                  <a:pt x="16" y="18"/>
                </a:cubicBezTo>
                <a:cubicBezTo>
                  <a:pt x="15" y="20"/>
                  <a:pt x="15" y="21"/>
                  <a:pt x="14" y="23"/>
                </a:cubicBezTo>
                <a:close/>
                <a:moveTo>
                  <a:pt x="13" y="46"/>
                </a:moveTo>
                <a:cubicBezTo>
                  <a:pt x="19" y="55"/>
                  <a:pt x="32" y="55"/>
                  <a:pt x="38" y="46"/>
                </a:cubicBezTo>
                <a:cubicBezTo>
                  <a:pt x="43" y="47"/>
                  <a:pt x="47" y="49"/>
                  <a:pt x="51" y="52"/>
                </a:cubicBezTo>
                <a:cubicBezTo>
                  <a:pt x="51" y="55"/>
                  <a:pt x="52" y="59"/>
                  <a:pt x="52" y="63"/>
                </a:cubicBezTo>
                <a:cubicBezTo>
                  <a:pt x="37" y="69"/>
                  <a:pt x="15" y="69"/>
                  <a:pt x="0" y="63"/>
                </a:cubicBezTo>
                <a:cubicBezTo>
                  <a:pt x="0" y="59"/>
                  <a:pt x="0" y="55"/>
                  <a:pt x="1" y="52"/>
                </a:cubicBezTo>
                <a:cubicBezTo>
                  <a:pt x="4" y="49"/>
                  <a:pt x="9" y="47"/>
                  <a:pt x="13" y="46"/>
                </a:cubicBezTo>
                <a:close/>
                <a:moveTo>
                  <a:pt x="24" y="35"/>
                </a:moveTo>
                <a:cubicBezTo>
                  <a:pt x="24" y="36"/>
                  <a:pt x="25" y="36"/>
                  <a:pt x="26" y="36"/>
                </a:cubicBezTo>
                <a:cubicBezTo>
                  <a:pt x="27" y="36"/>
                  <a:pt x="28" y="35"/>
                  <a:pt x="29" y="35"/>
                </a:cubicBezTo>
                <a:cubicBezTo>
                  <a:pt x="29" y="35"/>
                  <a:pt x="29" y="35"/>
                  <a:pt x="29" y="35"/>
                </a:cubicBezTo>
                <a:cubicBezTo>
                  <a:pt x="28" y="36"/>
                  <a:pt x="27" y="37"/>
                  <a:pt x="26" y="37"/>
                </a:cubicBezTo>
                <a:cubicBezTo>
                  <a:pt x="25" y="37"/>
                  <a:pt x="24" y="36"/>
                  <a:pt x="23" y="35"/>
                </a:cubicBezTo>
                <a:cubicBezTo>
                  <a:pt x="24" y="35"/>
                  <a:pt x="24" y="35"/>
                  <a:pt x="24" y="35"/>
                </a:cubicBezTo>
                <a:close/>
                <a:moveTo>
                  <a:pt x="29" y="25"/>
                </a:moveTo>
                <a:cubicBezTo>
                  <a:pt x="33" y="25"/>
                  <a:pt x="33" y="25"/>
                  <a:pt x="33" y="25"/>
                </a:cubicBezTo>
                <a:cubicBezTo>
                  <a:pt x="33" y="26"/>
                  <a:pt x="33" y="26"/>
                  <a:pt x="33" y="26"/>
                </a:cubicBezTo>
                <a:cubicBezTo>
                  <a:pt x="33" y="27"/>
                  <a:pt x="32" y="28"/>
                  <a:pt x="31" y="28"/>
                </a:cubicBezTo>
                <a:cubicBezTo>
                  <a:pt x="30" y="28"/>
                  <a:pt x="29" y="27"/>
                  <a:pt x="29" y="26"/>
                </a:cubicBezTo>
                <a:cubicBezTo>
                  <a:pt x="29" y="26"/>
                  <a:pt x="29" y="26"/>
                  <a:pt x="29" y="25"/>
                </a:cubicBezTo>
                <a:close/>
                <a:moveTo>
                  <a:pt x="34" y="25"/>
                </a:moveTo>
                <a:cubicBezTo>
                  <a:pt x="33" y="24"/>
                  <a:pt x="32" y="24"/>
                  <a:pt x="31" y="24"/>
                </a:cubicBezTo>
                <a:cubicBezTo>
                  <a:pt x="30" y="24"/>
                  <a:pt x="29" y="25"/>
                  <a:pt x="28" y="25"/>
                </a:cubicBezTo>
                <a:cubicBezTo>
                  <a:pt x="28" y="24"/>
                  <a:pt x="28" y="24"/>
                  <a:pt x="28" y="24"/>
                </a:cubicBezTo>
                <a:cubicBezTo>
                  <a:pt x="29" y="24"/>
                  <a:pt x="30" y="23"/>
                  <a:pt x="31" y="23"/>
                </a:cubicBezTo>
                <a:cubicBezTo>
                  <a:pt x="32" y="23"/>
                  <a:pt x="33" y="23"/>
                  <a:pt x="34" y="24"/>
                </a:cubicBezTo>
                <a:cubicBezTo>
                  <a:pt x="34" y="25"/>
                  <a:pt x="34" y="25"/>
                  <a:pt x="34" y="25"/>
                </a:cubicBezTo>
                <a:close/>
                <a:moveTo>
                  <a:pt x="23" y="25"/>
                </a:moveTo>
                <a:cubicBezTo>
                  <a:pt x="23" y="26"/>
                  <a:pt x="23" y="26"/>
                  <a:pt x="23" y="26"/>
                </a:cubicBezTo>
                <a:cubicBezTo>
                  <a:pt x="23" y="27"/>
                  <a:pt x="22" y="28"/>
                  <a:pt x="21" y="28"/>
                </a:cubicBezTo>
                <a:cubicBezTo>
                  <a:pt x="21" y="28"/>
                  <a:pt x="20" y="27"/>
                  <a:pt x="20" y="26"/>
                </a:cubicBezTo>
                <a:cubicBezTo>
                  <a:pt x="20" y="26"/>
                  <a:pt x="20" y="26"/>
                  <a:pt x="20" y="25"/>
                </a:cubicBezTo>
                <a:cubicBezTo>
                  <a:pt x="23" y="25"/>
                  <a:pt x="23" y="25"/>
                  <a:pt x="23" y="25"/>
                </a:cubicBezTo>
                <a:close/>
                <a:moveTo>
                  <a:pt x="18" y="24"/>
                </a:moveTo>
                <a:cubicBezTo>
                  <a:pt x="20" y="23"/>
                  <a:pt x="21" y="23"/>
                  <a:pt x="22" y="23"/>
                </a:cubicBezTo>
                <a:cubicBezTo>
                  <a:pt x="23" y="23"/>
                  <a:pt x="24" y="24"/>
                  <a:pt x="25" y="24"/>
                </a:cubicBezTo>
                <a:cubicBezTo>
                  <a:pt x="24" y="25"/>
                  <a:pt x="24" y="25"/>
                  <a:pt x="24" y="25"/>
                </a:cubicBezTo>
                <a:cubicBezTo>
                  <a:pt x="23" y="25"/>
                  <a:pt x="23" y="24"/>
                  <a:pt x="22" y="24"/>
                </a:cubicBezTo>
                <a:cubicBezTo>
                  <a:pt x="21" y="24"/>
                  <a:pt x="20" y="24"/>
                  <a:pt x="19" y="25"/>
                </a:cubicBezTo>
                <a:cubicBezTo>
                  <a:pt x="18" y="24"/>
                  <a:pt x="18" y="24"/>
                  <a:pt x="18" y="24"/>
                </a:cubicBezTo>
                <a:close/>
                <a:moveTo>
                  <a:pt x="25" y="30"/>
                </a:moveTo>
                <a:cubicBezTo>
                  <a:pt x="28" y="30"/>
                  <a:pt x="28" y="30"/>
                  <a:pt x="28" y="30"/>
                </a:cubicBezTo>
                <a:cubicBezTo>
                  <a:pt x="28" y="30"/>
                  <a:pt x="27" y="31"/>
                  <a:pt x="27" y="31"/>
                </a:cubicBezTo>
                <a:cubicBezTo>
                  <a:pt x="26" y="31"/>
                  <a:pt x="25" y="30"/>
                  <a:pt x="25" y="30"/>
                </a:cubicBezTo>
                <a:close/>
                <a:moveTo>
                  <a:pt x="32" y="41"/>
                </a:moveTo>
                <a:cubicBezTo>
                  <a:pt x="31" y="42"/>
                  <a:pt x="29" y="43"/>
                  <a:pt x="28" y="44"/>
                </a:cubicBezTo>
                <a:cubicBezTo>
                  <a:pt x="28" y="44"/>
                  <a:pt x="28" y="44"/>
                  <a:pt x="28" y="44"/>
                </a:cubicBezTo>
                <a:cubicBezTo>
                  <a:pt x="27" y="44"/>
                  <a:pt x="27" y="44"/>
                  <a:pt x="26" y="44"/>
                </a:cubicBezTo>
                <a:cubicBezTo>
                  <a:pt x="26" y="44"/>
                  <a:pt x="25" y="44"/>
                  <a:pt x="25" y="44"/>
                </a:cubicBezTo>
                <a:cubicBezTo>
                  <a:pt x="23" y="43"/>
                  <a:pt x="21" y="42"/>
                  <a:pt x="20" y="41"/>
                </a:cubicBezTo>
                <a:cubicBezTo>
                  <a:pt x="19" y="44"/>
                  <a:pt x="19" y="44"/>
                  <a:pt x="19" y="44"/>
                </a:cubicBezTo>
                <a:cubicBezTo>
                  <a:pt x="17" y="45"/>
                  <a:pt x="17" y="45"/>
                  <a:pt x="17" y="45"/>
                </a:cubicBezTo>
                <a:cubicBezTo>
                  <a:pt x="17" y="44"/>
                  <a:pt x="17" y="44"/>
                  <a:pt x="17" y="44"/>
                </a:cubicBezTo>
                <a:cubicBezTo>
                  <a:pt x="15" y="41"/>
                  <a:pt x="15" y="41"/>
                  <a:pt x="15" y="41"/>
                </a:cubicBezTo>
                <a:cubicBezTo>
                  <a:pt x="12" y="42"/>
                  <a:pt x="12" y="42"/>
                  <a:pt x="12" y="42"/>
                </a:cubicBezTo>
                <a:cubicBezTo>
                  <a:pt x="10" y="43"/>
                  <a:pt x="7" y="44"/>
                  <a:pt x="4" y="45"/>
                </a:cubicBezTo>
                <a:cubicBezTo>
                  <a:pt x="8" y="36"/>
                  <a:pt x="9" y="31"/>
                  <a:pt x="10" y="20"/>
                </a:cubicBezTo>
                <a:cubicBezTo>
                  <a:pt x="10" y="13"/>
                  <a:pt x="9" y="7"/>
                  <a:pt x="18" y="5"/>
                </a:cubicBezTo>
                <a:cubicBezTo>
                  <a:pt x="28" y="0"/>
                  <a:pt x="37" y="2"/>
                  <a:pt x="41" y="9"/>
                </a:cubicBezTo>
                <a:cubicBezTo>
                  <a:pt x="44" y="16"/>
                  <a:pt x="42" y="29"/>
                  <a:pt x="45" y="37"/>
                </a:cubicBezTo>
                <a:cubicBezTo>
                  <a:pt x="46" y="43"/>
                  <a:pt x="49" y="46"/>
                  <a:pt x="49" y="46"/>
                </a:cubicBezTo>
                <a:cubicBezTo>
                  <a:pt x="49" y="46"/>
                  <a:pt x="49" y="46"/>
                  <a:pt x="49" y="46"/>
                </a:cubicBezTo>
                <a:cubicBezTo>
                  <a:pt x="46" y="45"/>
                  <a:pt x="43" y="43"/>
                  <a:pt x="39" y="42"/>
                </a:cubicBezTo>
                <a:cubicBezTo>
                  <a:pt x="36" y="41"/>
                  <a:pt x="36" y="41"/>
                  <a:pt x="36" y="41"/>
                </a:cubicBezTo>
                <a:cubicBezTo>
                  <a:pt x="35" y="44"/>
                  <a:pt x="35" y="44"/>
                  <a:pt x="35" y="44"/>
                </a:cubicBezTo>
                <a:cubicBezTo>
                  <a:pt x="35" y="44"/>
                  <a:pt x="35" y="44"/>
                  <a:pt x="35" y="44"/>
                </a:cubicBezTo>
                <a:cubicBezTo>
                  <a:pt x="32" y="44"/>
                  <a:pt x="32" y="44"/>
                  <a:pt x="32" y="44"/>
                </a:cubicBezTo>
                <a:lnTo>
                  <a:pt x="32" y="41"/>
                </a:lnTo>
                <a:close/>
              </a:path>
            </a:pathLst>
          </a:custGeom>
          <a:solidFill>
            <a:srgbClr val="00B0F0"/>
          </a:solidFill>
          <a:ln>
            <a:noFill/>
          </a:ln>
        </p:spPr>
        <p:txBody>
          <a:bodyPr vert="horz" wrap="square" lIns="91440" tIns="45720" rIns="91440" bIns="45720" numCol="1" anchor="t" anchorCtr="0" compatLnSpc="1"/>
          <a:lstStyle/>
          <a:p>
            <a:endParaRPr lang="zh-CN" altLang="en-US">
              <a:sym typeface="+mn-lt"/>
            </a:endParaRPr>
          </a:p>
        </p:txBody>
      </p:sp>
      <p:sp>
        <p:nvSpPr>
          <p:cNvPr id="75" name="矩形 74"/>
          <p:cNvSpPr/>
          <p:nvPr/>
        </p:nvSpPr>
        <p:spPr>
          <a:xfrm>
            <a:off x="994179" y="4811867"/>
            <a:ext cx="954107" cy="400110"/>
          </a:xfrm>
          <a:prstGeom prst="rect">
            <a:avLst/>
          </a:prstGeom>
        </p:spPr>
        <p:txBody>
          <a:bodyPr wrap="none">
            <a:spAutoFit/>
          </a:bodyPr>
          <a:lstStyle/>
          <a:p>
            <a:pPr marL="342900" indent="-34290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策划组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矩形 75"/>
          <p:cNvSpPr/>
          <p:nvPr/>
        </p:nvSpPr>
        <p:spPr>
          <a:xfrm>
            <a:off x="3278658" y="4811867"/>
            <a:ext cx="954108" cy="400110"/>
          </a:xfrm>
          <a:prstGeom prst="rect">
            <a:avLst/>
          </a:prstGeom>
        </p:spPr>
        <p:txBody>
          <a:bodyPr wrap="none">
            <a:spAutoFit/>
          </a:bodyPr>
          <a:lstStyle/>
          <a:p>
            <a:pPr marL="342900" indent="-34290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执行组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矩形 76"/>
          <p:cNvSpPr/>
          <p:nvPr/>
        </p:nvSpPr>
        <p:spPr>
          <a:xfrm>
            <a:off x="5624046" y="4811867"/>
            <a:ext cx="954108" cy="400110"/>
          </a:xfrm>
          <a:prstGeom prst="rect">
            <a:avLst/>
          </a:prstGeom>
        </p:spPr>
        <p:txBody>
          <a:bodyPr wrap="none">
            <a:spAutoFit/>
          </a:bodyPr>
          <a:lstStyle/>
          <a:p>
            <a:pPr marL="342900" indent="-34290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保障组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7898122" y="4804000"/>
            <a:ext cx="954108" cy="400110"/>
          </a:xfrm>
          <a:prstGeom prst="rect">
            <a:avLst/>
          </a:prstGeom>
        </p:spPr>
        <p:txBody>
          <a:bodyPr wrap="none">
            <a:spAutoFit/>
          </a:bodyPr>
          <a:lstStyle/>
          <a:p>
            <a:pPr marL="342900" indent="-34290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技术组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10193968" y="4799302"/>
            <a:ext cx="954108" cy="400110"/>
          </a:xfrm>
          <a:prstGeom prst="rect">
            <a:avLst/>
          </a:prstGeom>
        </p:spPr>
        <p:txBody>
          <a:bodyPr wrap="none">
            <a:spAutoFit/>
          </a:bodyPr>
          <a:lstStyle/>
          <a:p>
            <a:pPr marL="342900" indent="-34290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评估组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5052463" y="1316124"/>
            <a:ext cx="2014049" cy="1989055"/>
            <a:chOff x="3601016" y="2585212"/>
            <a:chExt cx="1605994" cy="1586064"/>
          </a:xfrm>
        </p:grpSpPr>
        <p:sp>
          <p:nvSpPr>
            <p:cNvPr id="44" name="菱形 43"/>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46" name="菱形 45"/>
            <p:cNvSpPr/>
            <p:nvPr/>
          </p:nvSpPr>
          <p:spPr>
            <a:xfrm>
              <a:off x="3717848" y="2700338"/>
              <a:ext cx="1372199" cy="1355169"/>
            </a:xfrm>
            <a:prstGeom prst="diamond">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490706" y="2144410"/>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领导小组</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58813" y="3579903"/>
            <a:ext cx="8612269" cy="923330"/>
          </a:xfrm>
          <a:prstGeom prst="rect">
            <a:avLst/>
          </a:prstGeom>
        </p:spPr>
        <p:txBody>
          <a:bodyPr wrap="square">
            <a:spAutoFit/>
          </a:bodyPr>
          <a:lstStyle/>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）负责演练活动筹备期间和实施过程中的领导与指挥工作。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）负责任命综合演练活动总指挥与现场总指挥。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658730" y="4920352"/>
            <a:ext cx="10801350" cy="923330"/>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组长、副组长一般由应急演练组织部门的领导担任，具备调动应急演练筹备工作所需人力和物力的权力。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总指挥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、现场总指挥可由组长、副组长兼任。</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658813" y="1620593"/>
            <a:ext cx="2014049" cy="1989055"/>
            <a:chOff x="3601016" y="2585212"/>
            <a:chExt cx="1605994" cy="1586064"/>
          </a:xfrm>
        </p:grpSpPr>
        <p:sp>
          <p:nvSpPr>
            <p:cNvPr id="44" name="菱形 43"/>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46" name="菱形 45"/>
            <p:cNvSpPr/>
            <p:nvPr/>
          </p:nvSpPr>
          <p:spPr>
            <a:xfrm>
              <a:off x="3717848" y="2700338"/>
              <a:ext cx="1372199" cy="1355169"/>
            </a:xfrm>
            <a:prstGeom prst="diamond">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25296" y="2402621"/>
            <a:ext cx="954107"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策划组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092828" y="2153052"/>
            <a:ext cx="7773988" cy="923330"/>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）负责制定综合演练活动工作方案，编制综合演练实施方案。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）负责演练前、中、后的宣传报道，编写演练总结报告和后续改进计划。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grpSp>
        <p:nvGrpSpPr>
          <p:cNvPr id="14" name="组合 13"/>
          <p:cNvGrpSpPr/>
          <p:nvPr/>
        </p:nvGrpSpPr>
        <p:grpSpPr>
          <a:xfrm>
            <a:off x="658730" y="3982793"/>
            <a:ext cx="2014049" cy="1989055"/>
            <a:chOff x="3601016" y="2585212"/>
            <a:chExt cx="1605994" cy="1586064"/>
          </a:xfrm>
        </p:grpSpPr>
        <p:sp>
          <p:nvSpPr>
            <p:cNvPr id="15" name="菱形 1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16" name="菱形 15"/>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9" name="矩形 8"/>
          <p:cNvSpPr/>
          <p:nvPr/>
        </p:nvSpPr>
        <p:spPr>
          <a:xfrm>
            <a:off x="3092828" y="4307503"/>
            <a:ext cx="8857873" cy="1338828"/>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）负责应急演练活动筹备及实施过程中与相关单位和工作组内部的联络、协调工作。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）负责情景事件要素设置及应急演练过程中的场景布置。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）负责调度参演人员、控制演练进程。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1168278" y="4776862"/>
            <a:ext cx="95410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执行组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658813" y="1620593"/>
            <a:ext cx="2014049" cy="1989055"/>
            <a:chOff x="3601016" y="2585212"/>
            <a:chExt cx="1605994" cy="1586064"/>
          </a:xfrm>
        </p:grpSpPr>
        <p:sp>
          <p:nvSpPr>
            <p:cNvPr id="44" name="菱形 43"/>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46" name="菱形 45"/>
            <p:cNvSpPr/>
            <p:nvPr/>
          </p:nvSpPr>
          <p:spPr>
            <a:xfrm>
              <a:off x="3717848" y="2700338"/>
              <a:ext cx="1372199" cy="1355169"/>
            </a:xfrm>
            <a:prstGeom prst="diamond">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658730" y="3982793"/>
            <a:ext cx="2014049" cy="1989055"/>
            <a:chOff x="3601016" y="2585212"/>
            <a:chExt cx="1605994" cy="1586064"/>
          </a:xfrm>
        </p:grpSpPr>
        <p:sp>
          <p:nvSpPr>
            <p:cNvPr id="15" name="菱形 1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16" name="菱形 15"/>
            <p:cNvSpPr/>
            <p:nvPr/>
          </p:nvSpPr>
          <p:spPr>
            <a:xfrm>
              <a:off x="3717848" y="2700338"/>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3" name="矩形 2"/>
          <p:cNvSpPr/>
          <p:nvPr/>
        </p:nvSpPr>
        <p:spPr>
          <a:xfrm>
            <a:off x="1188618" y="2414662"/>
            <a:ext cx="954107"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黑体" panose="02010609060101010101" charset="-122"/>
              </a:rPr>
              <a:t>保障组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156744" y="1764970"/>
            <a:ext cx="7758112" cy="1754326"/>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）负责应急演练筹备及实施过程中安全保障方案的制定与执行。</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）负责所需物资的准备，以及应急演练结束后上述物资的清理归库。</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）负责人力资源管理及经费的使用管理。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）负责应急演练过程中通信的畅通。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11" name="矩形 10"/>
          <p:cNvSpPr/>
          <p:nvPr/>
        </p:nvSpPr>
        <p:spPr>
          <a:xfrm>
            <a:off x="1188618" y="4776862"/>
            <a:ext cx="954108"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黑体" panose="02010609060101010101" charset="-122"/>
              </a:rPr>
              <a:t>技术组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156743" y="4515252"/>
            <a:ext cx="8303419"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负责监控演练现场环境参数及其变化，制定应急演练过程中应急处置技术方案和安全措施，并保障其正确实施。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 y="3249974"/>
            <a:ext cx="3354629" cy="1320800"/>
          </a:xfrm>
          <a:prstGeom prst="roundRect">
            <a:avLst>
              <a:gd name="adj" fmla="val 51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64320" y="3177673"/>
            <a:ext cx="1846024" cy="1465404"/>
          </a:xfrm>
          <a:prstGeom prst="triangle">
            <a:avLst/>
          </a:prstGeom>
          <a:solidFill>
            <a:srgbClr val="0070C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2"/>
          <p:cNvSpPr>
            <a:spLocks noGrp="1" noChangeArrowheads="1"/>
          </p:cNvSpPr>
          <p:nvPr>
            <p:ph type="title" idx="4294967295"/>
          </p:nvPr>
        </p:nvSpPr>
        <p:spPr>
          <a:xfrm>
            <a:off x="371475" y="153007"/>
            <a:ext cx="5549811" cy="590931"/>
          </a:xfrm>
        </p:spPr>
        <p:txBody>
          <a:bodyPr wrap="square">
            <a:spAutoFit/>
          </a:bodyPr>
          <a:lstStyle/>
          <a:p>
            <a:r>
              <a:rPr lang="en-US" altLang="zh-CN"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、什么是突发公共事件</a:t>
            </a: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noEditPoints="1"/>
          </p:cNvSpPr>
          <p:nvPr/>
        </p:nvSpPr>
        <p:spPr bwMode="auto">
          <a:xfrm rot="16200000" flipH="1">
            <a:off x="2902556" y="2877440"/>
            <a:ext cx="2369552" cy="2065871"/>
          </a:xfrm>
          <a:custGeom>
            <a:avLst/>
            <a:gdLst>
              <a:gd name="T0" fmla="*/ 0 w 733"/>
              <a:gd name="T1" fmla="*/ 56 h 639"/>
              <a:gd name="T2" fmla="*/ 4 w 733"/>
              <a:gd name="T3" fmla="*/ 71 h 639"/>
              <a:gd name="T4" fmla="*/ 326 w 733"/>
              <a:gd name="T5" fmla="*/ 628 h 639"/>
              <a:gd name="T6" fmla="*/ 337 w 733"/>
              <a:gd name="T7" fmla="*/ 639 h 639"/>
              <a:gd name="T8" fmla="*/ 396 w 733"/>
              <a:gd name="T9" fmla="*/ 639 h 639"/>
              <a:gd name="T10" fmla="*/ 407 w 733"/>
              <a:gd name="T11" fmla="*/ 628 h 639"/>
              <a:gd name="T12" fmla="*/ 729 w 733"/>
              <a:gd name="T13" fmla="*/ 71 h 639"/>
              <a:gd name="T14" fmla="*/ 733 w 733"/>
              <a:gd name="T15" fmla="*/ 56 h 639"/>
              <a:gd name="T16" fmla="*/ 703 w 733"/>
              <a:gd name="T17" fmla="*/ 4 h 639"/>
              <a:gd name="T18" fmla="*/ 688 w 733"/>
              <a:gd name="T19" fmla="*/ 0 h 639"/>
              <a:gd name="T20" fmla="*/ 44 w 733"/>
              <a:gd name="T21" fmla="*/ 0 h 639"/>
              <a:gd name="T22" fmla="*/ 29 w 733"/>
              <a:gd name="T23" fmla="*/ 4 h 639"/>
              <a:gd name="T24" fmla="*/ 0 w 733"/>
              <a:gd name="T25" fmla="*/ 56 h 639"/>
              <a:gd name="T26" fmla="*/ 182 w 733"/>
              <a:gd name="T27" fmla="*/ 109 h 639"/>
              <a:gd name="T28" fmla="*/ 197 w 733"/>
              <a:gd name="T29" fmla="*/ 106 h 639"/>
              <a:gd name="T30" fmla="*/ 536 w 733"/>
              <a:gd name="T31" fmla="*/ 106 h 639"/>
              <a:gd name="T32" fmla="*/ 551 w 733"/>
              <a:gd name="T33" fmla="*/ 109 h 639"/>
              <a:gd name="T34" fmla="*/ 564 w 733"/>
              <a:gd name="T35" fmla="*/ 132 h 639"/>
              <a:gd name="T36" fmla="*/ 559 w 733"/>
              <a:gd name="T37" fmla="*/ 147 h 639"/>
              <a:gd name="T38" fmla="*/ 390 w 733"/>
              <a:gd name="T39" fmla="*/ 440 h 639"/>
              <a:gd name="T40" fmla="*/ 379 w 733"/>
              <a:gd name="T41" fmla="*/ 451 h 639"/>
              <a:gd name="T42" fmla="*/ 353 w 733"/>
              <a:gd name="T43" fmla="*/ 451 h 639"/>
              <a:gd name="T44" fmla="*/ 343 w 733"/>
              <a:gd name="T45" fmla="*/ 440 h 639"/>
              <a:gd name="T46" fmla="*/ 173 w 733"/>
              <a:gd name="T47" fmla="*/ 147 h 639"/>
              <a:gd name="T48" fmla="*/ 169 w 733"/>
              <a:gd name="T49" fmla="*/ 132 h 639"/>
              <a:gd name="T50" fmla="*/ 182 w 733"/>
              <a:gd name="T51" fmla="*/ 1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3" h="639">
                <a:moveTo>
                  <a:pt x="0" y="56"/>
                </a:moveTo>
                <a:cubicBezTo>
                  <a:pt x="0" y="60"/>
                  <a:pt x="2" y="67"/>
                  <a:pt x="4" y="71"/>
                </a:cubicBezTo>
                <a:cubicBezTo>
                  <a:pt x="326" y="628"/>
                  <a:pt x="326" y="628"/>
                  <a:pt x="326" y="628"/>
                </a:cubicBezTo>
                <a:cubicBezTo>
                  <a:pt x="328" y="632"/>
                  <a:pt x="333" y="637"/>
                  <a:pt x="337" y="639"/>
                </a:cubicBezTo>
                <a:cubicBezTo>
                  <a:pt x="396" y="639"/>
                  <a:pt x="396" y="639"/>
                  <a:pt x="396" y="639"/>
                </a:cubicBezTo>
                <a:cubicBezTo>
                  <a:pt x="400" y="637"/>
                  <a:pt x="405" y="632"/>
                  <a:pt x="407" y="628"/>
                </a:cubicBezTo>
                <a:cubicBezTo>
                  <a:pt x="729" y="71"/>
                  <a:pt x="729" y="71"/>
                  <a:pt x="729" y="71"/>
                </a:cubicBezTo>
                <a:cubicBezTo>
                  <a:pt x="731" y="67"/>
                  <a:pt x="733" y="60"/>
                  <a:pt x="733" y="56"/>
                </a:cubicBezTo>
                <a:cubicBezTo>
                  <a:pt x="703" y="4"/>
                  <a:pt x="703" y="4"/>
                  <a:pt x="703" y="4"/>
                </a:cubicBezTo>
                <a:cubicBezTo>
                  <a:pt x="699" y="2"/>
                  <a:pt x="692" y="0"/>
                  <a:pt x="688" y="0"/>
                </a:cubicBezTo>
                <a:cubicBezTo>
                  <a:pt x="44" y="0"/>
                  <a:pt x="44" y="0"/>
                  <a:pt x="44" y="0"/>
                </a:cubicBezTo>
                <a:cubicBezTo>
                  <a:pt x="40" y="0"/>
                  <a:pt x="33" y="2"/>
                  <a:pt x="29" y="4"/>
                </a:cubicBezTo>
                <a:cubicBezTo>
                  <a:pt x="0" y="56"/>
                  <a:pt x="0" y="56"/>
                  <a:pt x="0" y="56"/>
                </a:cubicBezTo>
                <a:moveTo>
                  <a:pt x="182" y="109"/>
                </a:moveTo>
                <a:cubicBezTo>
                  <a:pt x="186" y="107"/>
                  <a:pt x="193" y="106"/>
                  <a:pt x="197" y="106"/>
                </a:cubicBezTo>
                <a:cubicBezTo>
                  <a:pt x="536" y="106"/>
                  <a:pt x="536" y="106"/>
                  <a:pt x="536" y="106"/>
                </a:cubicBezTo>
                <a:cubicBezTo>
                  <a:pt x="540" y="106"/>
                  <a:pt x="547" y="107"/>
                  <a:pt x="551" y="109"/>
                </a:cubicBezTo>
                <a:cubicBezTo>
                  <a:pt x="564" y="132"/>
                  <a:pt x="564" y="132"/>
                  <a:pt x="564" y="132"/>
                </a:cubicBezTo>
                <a:cubicBezTo>
                  <a:pt x="563" y="136"/>
                  <a:pt x="561" y="143"/>
                  <a:pt x="559" y="147"/>
                </a:cubicBezTo>
                <a:cubicBezTo>
                  <a:pt x="390" y="440"/>
                  <a:pt x="390" y="440"/>
                  <a:pt x="390" y="440"/>
                </a:cubicBezTo>
                <a:cubicBezTo>
                  <a:pt x="388" y="444"/>
                  <a:pt x="383" y="449"/>
                  <a:pt x="379" y="451"/>
                </a:cubicBezTo>
                <a:cubicBezTo>
                  <a:pt x="353" y="451"/>
                  <a:pt x="353" y="451"/>
                  <a:pt x="353" y="451"/>
                </a:cubicBezTo>
                <a:cubicBezTo>
                  <a:pt x="350" y="449"/>
                  <a:pt x="345" y="444"/>
                  <a:pt x="343" y="440"/>
                </a:cubicBezTo>
                <a:cubicBezTo>
                  <a:pt x="173" y="147"/>
                  <a:pt x="173" y="147"/>
                  <a:pt x="173" y="147"/>
                </a:cubicBezTo>
                <a:cubicBezTo>
                  <a:pt x="171" y="143"/>
                  <a:pt x="169" y="136"/>
                  <a:pt x="169" y="132"/>
                </a:cubicBezTo>
                <a:cubicBezTo>
                  <a:pt x="182" y="109"/>
                  <a:pt x="182" y="109"/>
                  <a:pt x="182" y="109"/>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78"/>
          <p:cNvSpPr>
            <a:spLocks noChangeAspect="1" noEditPoints="1"/>
          </p:cNvSpPr>
          <p:nvPr/>
        </p:nvSpPr>
        <p:spPr bwMode="auto">
          <a:xfrm>
            <a:off x="3589258" y="3658374"/>
            <a:ext cx="498074" cy="504000"/>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rgbClr val="FFFFFF"/>
          </a:solidFill>
          <a:ln w="14288"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1" name="矩形 10"/>
          <p:cNvSpPr/>
          <p:nvPr/>
        </p:nvSpPr>
        <p:spPr>
          <a:xfrm>
            <a:off x="656843" y="3700709"/>
            <a:ext cx="2040943" cy="461665"/>
          </a:xfrm>
          <a:prstGeom prst="rect">
            <a:avLst/>
          </a:prstGeom>
        </p:spPr>
        <p:txBody>
          <a:bodyPr wrap="none">
            <a:spAutoFit/>
          </a:bodyPr>
          <a:lstStyle/>
          <a:p>
            <a:r>
              <a:rPr lang="zh-CN" altLang="en-US" sz="2400" b="1" smtClean="0">
                <a:solidFill>
                  <a:schemeClr val="bg1"/>
                </a:solidFill>
                <a:latin typeface="微软雅黑" panose="020B0503020204020204" pitchFamily="34" charset="-122"/>
                <a:ea typeface="微软雅黑" panose="020B0503020204020204" pitchFamily="34" charset="-122"/>
              </a:rPr>
              <a:t>突发公共事件</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420502" y="3146153"/>
            <a:ext cx="6096000" cy="1424621"/>
          </a:xfrm>
          <a:prstGeom prst="rect">
            <a:avLst/>
          </a:prstGeom>
        </p:spPr>
        <p:txBody>
          <a:bodyPr>
            <a:spAutoFit/>
          </a:bodyPr>
          <a:lstStyle/>
          <a:p>
            <a:pPr algn="just">
              <a:lnSpc>
                <a:spcPct val="150000"/>
              </a:lnSpc>
            </a:pP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又称突发事件，是指突然发生，造成或者可能造成重大人员伤亡、财产损失、生态环境破坏和严重社会危害，危及公共安全的紧急事件。 </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658813" y="3004893"/>
            <a:ext cx="2014049" cy="1989055"/>
            <a:chOff x="3601016" y="2585212"/>
            <a:chExt cx="1605994" cy="1586064"/>
          </a:xfrm>
        </p:grpSpPr>
        <p:sp>
          <p:nvSpPr>
            <p:cNvPr id="44" name="菱形 43"/>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46" name="菱形 45"/>
            <p:cNvSpPr/>
            <p:nvPr/>
          </p:nvSpPr>
          <p:spPr>
            <a:xfrm>
              <a:off x="3717848" y="2700338"/>
              <a:ext cx="1372199" cy="1355169"/>
            </a:xfrm>
            <a:prstGeom prst="diamond">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88701" y="3798962"/>
            <a:ext cx="954107" cy="400110"/>
          </a:xfrm>
          <a:prstGeom prst="rect">
            <a:avLst/>
          </a:prstGeom>
        </p:spPr>
        <p:txBody>
          <a:bodyPr wrap="none">
            <a:spAutoFit/>
          </a:bodyPr>
          <a:lstStyle/>
          <a:p>
            <a:r>
              <a:rPr lang="zh-CN" altLang="zh-CN" sz="2000" b="1" dirty="0">
                <a:solidFill>
                  <a:schemeClr val="bg1"/>
                </a:solidFill>
                <a:latin typeface="微软雅黑" panose="020B0503020204020204" pitchFamily="34" charset="-122"/>
                <a:ea typeface="微软雅黑" panose="020B0503020204020204" pitchFamily="34" charset="-122"/>
                <a:sym typeface="黑体" panose="02010609060101010101" charset="-122"/>
              </a:rPr>
              <a:t>评估组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056233" y="3537352"/>
            <a:ext cx="8403930" cy="923330"/>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负责应急演练的评估工作，撰写应急演练后评估报告，提出具有针对性地改进意见和建议。</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10" name="矩形 9"/>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532134"/>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3.</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应急演练的策划</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19" name="椭圆 18"/>
          <p:cNvSpPr/>
          <p:nvPr/>
        </p:nvSpPr>
        <p:spPr>
          <a:xfrm>
            <a:off x="1183125" y="2775106"/>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51542" y="2737357"/>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191125" y="2737357"/>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697559" y="2992533"/>
            <a:ext cx="2236510" cy="453457"/>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rPr>
              <a:t>确定应急演练要素</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endParaRPr>
          </a:p>
        </p:txBody>
      </p:sp>
      <p:sp>
        <p:nvSpPr>
          <p:cNvPr id="27" name="矩形 26"/>
          <p:cNvSpPr/>
          <p:nvPr/>
        </p:nvSpPr>
        <p:spPr>
          <a:xfrm>
            <a:off x="1051542" y="4038281"/>
            <a:ext cx="10088918" cy="1338828"/>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）明确应急演练目的和目标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）确定应急演练范围</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）策划应急演练的规模、参演单位和人员、情景事件及发生顺序、响应程序、评估标准和方法等。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269238" y="2926873"/>
            <a:ext cx="483457" cy="584775"/>
          </a:xfrm>
          <a:prstGeom prst="rect">
            <a:avLst/>
          </a:prstGeom>
          <a:noFill/>
        </p:spPr>
        <p:txBody>
          <a:bodyPr wrap="square" rtlCol="0">
            <a:spAutoFit/>
          </a:bodyPr>
          <a:lstStyle/>
          <a:p>
            <a:pPr algn="ctr"/>
            <a:r>
              <a:rPr lang="en-US" altLang="zh-CN" sz="3200" dirty="0" smtClean="0">
                <a:solidFill>
                  <a:schemeClr val="bg1"/>
                </a:solidFill>
                <a:latin typeface="Arial" panose="020B0604020202020204" pitchFamily="34" charset="0"/>
                <a:cs typeface="Arial" panose="020B0604020202020204" pitchFamily="34" charset="0"/>
              </a:rPr>
              <a:t>1</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12" name="矩形 1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532134"/>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3.</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应急演练的策划</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19" name="椭圆 18"/>
          <p:cNvSpPr/>
          <p:nvPr/>
        </p:nvSpPr>
        <p:spPr>
          <a:xfrm>
            <a:off x="1183125" y="2775106"/>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51542" y="2737357"/>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191125" y="2737357"/>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616537" y="2967424"/>
            <a:ext cx="2236510" cy="458715"/>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rPr>
              <a:t>分析应急演练需求</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3" name="矩形 2"/>
          <p:cNvSpPr/>
          <p:nvPr/>
        </p:nvSpPr>
        <p:spPr>
          <a:xfrm>
            <a:off x="2191124" y="3886275"/>
            <a:ext cx="3904876" cy="2585323"/>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）确定当前面临的主要和次要风险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）存在的问题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）需要训练的技能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）需要检验或测试的设施和装备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）需要检验和加强的应急功能</a:t>
            </a:r>
            <a:endPar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）需要演练的机构和人员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269238" y="2914462"/>
            <a:ext cx="483457" cy="584775"/>
          </a:xfrm>
          <a:prstGeom prst="rect">
            <a:avLst/>
          </a:prstGeom>
          <a:noFill/>
        </p:spPr>
        <p:txBody>
          <a:bodyPr wrap="square" rtlCol="0">
            <a:spAutoFit/>
          </a:bodyPr>
          <a:lstStyle/>
          <a:p>
            <a:pPr algn="ctr"/>
            <a:r>
              <a:rPr lang="en-US" altLang="zh-CN" sz="3200" dirty="0" smtClean="0">
                <a:solidFill>
                  <a:schemeClr val="bg1"/>
                </a:solidFill>
                <a:latin typeface="Arial" panose="020B0604020202020204" pitchFamily="34" charset="0"/>
                <a:cs typeface="Arial" panose="020B0604020202020204" pitchFamily="34" charset="0"/>
              </a:rPr>
              <a:t>2</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12" name="矩形 1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532134"/>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3.</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应急演练的策划</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19" name="椭圆 18"/>
          <p:cNvSpPr/>
          <p:nvPr/>
        </p:nvSpPr>
        <p:spPr>
          <a:xfrm>
            <a:off x="1183125" y="2330486"/>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51542" y="2292737"/>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191125" y="2292737"/>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46613" y="2527100"/>
            <a:ext cx="2236510" cy="450123"/>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rPr>
              <a:t>明确应急演练目的</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endParaRPr>
          </a:p>
        </p:txBody>
      </p:sp>
      <p:sp>
        <p:nvSpPr>
          <p:cNvPr id="9" name="矩形 8"/>
          <p:cNvSpPr/>
          <p:nvPr/>
        </p:nvSpPr>
        <p:spPr>
          <a:xfrm>
            <a:off x="1051541" y="3398326"/>
            <a:ext cx="9375158"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根据应急演练需求分析确定应急演练目的，明确需要检验和改进的应急功能。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1051541" y="3884069"/>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191124" y="3884069"/>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646613" y="4118432"/>
            <a:ext cx="2236510" cy="450123"/>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rPr>
              <a:t>确定应急演练目标</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endParaRPr>
          </a:p>
        </p:txBody>
      </p:sp>
      <p:sp>
        <p:nvSpPr>
          <p:cNvPr id="11" name="矩形 10"/>
          <p:cNvSpPr/>
          <p:nvPr/>
        </p:nvSpPr>
        <p:spPr>
          <a:xfrm>
            <a:off x="1051541" y="4929496"/>
            <a:ext cx="9933959"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为了实现应急演练目的确定应急演练目标，针对情景事件应急演练提出的期望达到的标准或要求。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1183124" y="5464212"/>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51541" y="5426463"/>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191124" y="5426463"/>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51541" y="6472211"/>
            <a:ext cx="9957658"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根据应急演练目标确定演练规模。演练规模通常包括：演练区域、参演人员以及涉及的应急功能。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646613" y="5660826"/>
            <a:ext cx="2236510" cy="450123"/>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rPr>
              <a:t>确定应急演练规模</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endParaRPr>
          </a:p>
        </p:txBody>
      </p:sp>
      <p:sp>
        <p:nvSpPr>
          <p:cNvPr id="24" name="文本框 23"/>
          <p:cNvSpPr txBox="1"/>
          <p:nvPr/>
        </p:nvSpPr>
        <p:spPr>
          <a:xfrm>
            <a:off x="1269237" y="2457346"/>
            <a:ext cx="483457" cy="584775"/>
          </a:xfrm>
          <a:prstGeom prst="rect">
            <a:avLst/>
          </a:prstGeom>
          <a:noFill/>
        </p:spPr>
        <p:txBody>
          <a:bodyPr wrap="square" rtlCol="0">
            <a:spAutoFit/>
          </a:bodyPr>
          <a:lstStyle/>
          <a:p>
            <a:pPr algn="ctr"/>
            <a:r>
              <a:rPr lang="en-US" altLang="zh-CN" sz="3200" dirty="0" smtClean="0">
                <a:solidFill>
                  <a:schemeClr val="bg1"/>
                </a:solidFill>
                <a:latin typeface="Arial" panose="020B0604020202020204" pitchFamily="34" charset="0"/>
                <a:cs typeface="Arial" panose="020B0604020202020204" pitchFamily="34" charset="0"/>
              </a:rPr>
              <a:t>3</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25" name="文本框 24"/>
          <p:cNvSpPr txBox="1"/>
          <p:nvPr/>
        </p:nvSpPr>
        <p:spPr>
          <a:xfrm>
            <a:off x="1269237" y="4061962"/>
            <a:ext cx="483457" cy="584775"/>
          </a:xfrm>
          <a:prstGeom prst="rect">
            <a:avLst/>
          </a:prstGeom>
          <a:noFill/>
        </p:spPr>
        <p:txBody>
          <a:bodyPr wrap="square" rtlCol="0">
            <a:spAutoFit/>
          </a:bodyPr>
          <a:lstStyle/>
          <a:p>
            <a:pPr algn="ctr"/>
            <a:r>
              <a:rPr lang="en-US" altLang="zh-CN" sz="3200" dirty="0" smtClean="0">
                <a:solidFill>
                  <a:schemeClr val="bg1"/>
                </a:solidFill>
                <a:latin typeface="Arial" panose="020B0604020202020204" pitchFamily="34" charset="0"/>
                <a:cs typeface="Arial" panose="020B0604020202020204" pitchFamily="34" charset="0"/>
              </a:rPr>
              <a:t>4</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26" name="文本框 25"/>
          <p:cNvSpPr txBox="1"/>
          <p:nvPr/>
        </p:nvSpPr>
        <p:spPr>
          <a:xfrm>
            <a:off x="1279037" y="5593499"/>
            <a:ext cx="483457" cy="584775"/>
          </a:xfrm>
          <a:prstGeom prst="rect">
            <a:avLst/>
          </a:prstGeom>
          <a:noFill/>
        </p:spPr>
        <p:txBody>
          <a:bodyPr wrap="square" rtlCol="0">
            <a:spAutoFit/>
          </a:bodyPr>
          <a:lstStyle/>
          <a:p>
            <a:pPr algn="ctr"/>
            <a:r>
              <a:rPr lang="en-US" altLang="zh-CN" sz="3200" dirty="0" smtClean="0">
                <a:solidFill>
                  <a:schemeClr val="bg1"/>
                </a:solidFill>
                <a:latin typeface="Arial" panose="020B0604020202020204" pitchFamily="34" charset="0"/>
                <a:cs typeface="Arial" panose="020B0604020202020204" pitchFamily="34" charset="0"/>
              </a:rPr>
              <a:t>5</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23" name="矩形 22"/>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532134"/>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3.</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应急演练的策划</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19" name="椭圆 18"/>
          <p:cNvSpPr/>
          <p:nvPr/>
        </p:nvSpPr>
        <p:spPr>
          <a:xfrm>
            <a:off x="1183125" y="2482886"/>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51542" y="2445137"/>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191125" y="2445137"/>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636145" y="2679500"/>
            <a:ext cx="1723549" cy="450123"/>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rPr>
              <a:t>设置情景事件</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endParaRPr>
          </a:p>
        </p:txBody>
      </p:sp>
      <p:sp>
        <p:nvSpPr>
          <p:cNvPr id="3" name="矩形 2"/>
          <p:cNvSpPr/>
          <p:nvPr/>
        </p:nvSpPr>
        <p:spPr>
          <a:xfrm>
            <a:off x="1051542" y="3662926"/>
            <a:ext cx="10408621" cy="2169825"/>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一般情况下设置单一情景事件。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有时</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，为增加难度，也可以设置复合情景事件。即在前一个情景事件应急演练的过程中，诱发次生情景事件，以不断提出新问题考验演练人员，锻炼参演人员的应急反应能力。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在</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设置情景事件时，应按照突发事件的内在变化规律，设置情景事件的发生时间、地点、状态特征、波及范围以及变化趋势等要素，并对进行情景描述。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269238" y="2636295"/>
            <a:ext cx="483457" cy="584775"/>
          </a:xfrm>
          <a:prstGeom prst="rect">
            <a:avLst/>
          </a:prstGeom>
          <a:noFill/>
        </p:spPr>
        <p:txBody>
          <a:bodyPr wrap="square" rtlCol="0">
            <a:spAutoFit/>
          </a:bodyPr>
          <a:lstStyle/>
          <a:p>
            <a:pPr algn="ctr"/>
            <a:r>
              <a:rPr lang="en-US" altLang="zh-CN" sz="3200" dirty="0" smtClean="0">
                <a:solidFill>
                  <a:schemeClr val="bg1"/>
                </a:solidFill>
                <a:latin typeface="Arial" panose="020B0604020202020204" pitchFamily="34" charset="0"/>
                <a:cs typeface="Arial" panose="020B0604020202020204" pitchFamily="34" charset="0"/>
              </a:rPr>
              <a:t>6</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12" name="矩形 1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532134"/>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3.</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应急演练的策划</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19" name="椭圆 18"/>
          <p:cNvSpPr/>
          <p:nvPr/>
        </p:nvSpPr>
        <p:spPr>
          <a:xfrm>
            <a:off x="1183125" y="2241586"/>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51542" y="2203837"/>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191125" y="2203837"/>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20097" y="2503395"/>
            <a:ext cx="2492990"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rPr>
              <a:t>应急行动与应对措施</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endParaRPr>
          </a:p>
        </p:txBody>
      </p:sp>
      <p:sp>
        <p:nvSpPr>
          <p:cNvPr id="9" name="矩形 8"/>
          <p:cNvSpPr/>
          <p:nvPr/>
        </p:nvSpPr>
        <p:spPr>
          <a:xfrm>
            <a:off x="1051542" y="3287334"/>
            <a:ext cx="10408621"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根据情景描述，对应急演练过程中应当采取的预警、应急响应、决策与指挥、处置与救援、保障与恢复、信息发布等应急行动与应对措施应预先设定和描述。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1051541" y="4330896"/>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191124" y="4330896"/>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620097" y="4590266"/>
            <a:ext cx="1210588" cy="400110"/>
          </a:xfrm>
          <a:prstGeom prst="rect">
            <a:avLst/>
          </a:prstGeom>
        </p:spPr>
        <p:txBody>
          <a:bodyPr wrap="none">
            <a:spAutoFit/>
          </a:bodyPr>
          <a:lstStyle/>
          <a:p>
            <a:r>
              <a:rPr lang="zh-CN" altLang="en-US" sz="2000" smtClean="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rPr>
              <a:t>注意事项</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anose="02010609030101010101" pitchFamily="1" charset="-122"/>
            </a:endParaRPr>
          </a:p>
        </p:txBody>
      </p:sp>
      <p:sp>
        <p:nvSpPr>
          <p:cNvPr id="11" name="矩形 10"/>
          <p:cNvSpPr/>
          <p:nvPr/>
        </p:nvSpPr>
        <p:spPr>
          <a:xfrm>
            <a:off x="1051541" y="5369979"/>
            <a:ext cx="10408622" cy="133882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策划人员应熟悉本部门（单位）的工艺与流程、设备状况、场地分布、周边环境等实际情况；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应急演练中应尽量使用当时当地的气象条件或环境参数；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应充分考虑应急演练过程中发生真实事故的可能性，必须制定切实保障措施，确保安全。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281937" y="2423082"/>
            <a:ext cx="483457" cy="584775"/>
          </a:xfrm>
          <a:prstGeom prst="rect">
            <a:avLst/>
          </a:prstGeom>
          <a:noFill/>
        </p:spPr>
        <p:txBody>
          <a:bodyPr wrap="square" rtlCol="0">
            <a:spAutoFit/>
          </a:bodyPr>
          <a:lstStyle/>
          <a:p>
            <a:pPr algn="ctr"/>
            <a:r>
              <a:rPr lang="en-US" altLang="zh-CN" sz="3200" dirty="0" smtClean="0">
                <a:solidFill>
                  <a:schemeClr val="bg1"/>
                </a:solidFill>
                <a:latin typeface="Arial" panose="020B0604020202020204" pitchFamily="34" charset="0"/>
                <a:cs typeface="Arial" panose="020B0604020202020204" pitchFamily="34" charset="0"/>
              </a:rPr>
              <a:t>7</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18" name="文本框 17"/>
          <p:cNvSpPr txBox="1"/>
          <p:nvPr/>
        </p:nvSpPr>
        <p:spPr>
          <a:xfrm>
            <a:off x="1281937" y="4497934"/>
            <a:ext cx="483457" cy="584775"/>
          </a:xfrm>
          <a:prstGeom prst="rect">
            <a:avLst/>
          </a:prstGeom>
          <a:noFill/>
        </p:spPr>
        <p:txBody>
          <a:bodyPr wrap="square" rtlCol="0">
            <a:spAutoFit/>
          </a:bodyPr>
          <a:lstStyle/>
          <a:p>
            <a:pPr algn="ctr"/>
            <a:r>
              <a:rPr lang="en-US" altLang="zh-CN" sz="3200" dirty="0" smtClean="0">
                <a:solidFill>
                  <a:schemeClr val="bg1"/>
                </a:solidFill>
                <a:latin typeface="Arial" panose="020B0604020202020204" pitchFamily="34" charset="0"/>
                <a:cs typeface="Arial" panose="020B0604020202020204" pitchFamily="34" charset="0"/>
              </a:rPr>
              <a:t>8</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22" name="矩形 2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58813" y="1708784"/>
            <a:ext cx="2924198"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4.</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rPr>
              <a:t>编写应急演练文件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22" name="矩形 21"/>
          <p:cNvSpPr/>
          <p:nvPr/>
        </p:nvSpPr>
        <p:spPr>
          <a:xfrm flipH="1">
            <a:off x="1560512" y="2438163"/>
            <a:ext cx="4586288" cy="799340"/>
          </a:xfrm>
          <a:prstGeom prst="rect">
            <a:avLst/>
          </a:prstGeom>
          <a:solidFill>
            <a:srgbClr val="0070C0"/>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6"/>
          <p:cNvSpPr>
            <a:spLocks noEditPoints="1"/>
          </p:cNvSpPr>
          <p:nvPr/>
        </p:nvSpPr>
        <p:spPr bwMode="auto">
          <a:xfrm flipH="1">
            <a:off x="658813" y="2349026"/>
            <a:ext cx="1106487" cy="977614"/>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20912" y="2653167"/>
            <a:ext cx="2236510" cy="369332"/>
          </a:xfrm>
          <a:prstGeom prst="rect">
            <a:avLst/>
          </a:prstGeom>
        </p:spPr>
        <p:txBody>
          <a:bodyPr wrap="none">
            <a:spAutoFit/>
          </a:bodyPr>
          <a:lstStyle/>
          <a:p>
            <a:pPr marL="342900" indent="-342900">
              <a:lnSpc>
                <a:spcPct val="90000"/>
              </a:lnSpc>
            </a:pPr>
            <a:r>
              <a:rPr lang="zh-CN" altLang="en-US" sz="2000" b="1" dirty="0">
                <a:solidFill>
                  <a:schemeClr val="bg1"/>
                </a:solidFill>
                <a:latin typeface="微软雅黑" panose="020B0503020204020204" pitchFamily="34" charset="-122"/>
                <a:ea typeface="微软雅黑" panose="020B0503020204020204" pitchFamily="34" charset="-122"/>
              </a:rPr>
              <a:t>编写应急演练方案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658813" y="3594354"/>
            <a:ext cx="8964158" cy="2973122"/>
          </a:xfrm>
          <a:prstGeom prst="rect">
            <a:avLst/>
          </a:prstGeom>
        </p:spPr>
        <p:txBody>
          <a:bodyPr wrap="square">
            <a:spAutoFit/>
          </a:bodyPr>
          <a:lstStyle/>
          <a:p>
            <a:pPr>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应急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演练方案是指导应急演练实施的详细工作文件，通常包括：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）应急演练需求分析；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）应急演练的目的；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）应急演练的目标及规模；</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）应急演练的组织与管理；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）情景事件与情景描述；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6</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）应急行动与应对措施预先设定和描述；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7</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）各类参演人员的任务及职责。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950798" y="2632880"/>
            <a:ext cx="522515" cy="461665"/>
          </a:xfrm>
          <a:prstGeom prst="rect">
            <a:avLst/>
          </a:prstGeom>
          <a:noFill/>
        </p:spPr>
        <p:txBody>
          <a:bodyPr wrap="square" rtlCol="0">
            <a:spAutoFit/>
          </a:bodyPr>
          <a:lstStyle/>
          <a:p>
            <a:pPr algn="ctr"/>
            <a:r>
              <a:rPr lang="en-US" altLang="zh-CN" sz="2400" dirty="0" smtClean="0">
                <a:solidFill>
                  <a:schemeClr val="tx1">
                    <a:lumMod val="85000"/>
                    <a:lumOff val="15000"/>
                  </a:schemeClr>
                </a:solidFill>
                <a:latin typeface="Arial" panose="020B0604020202020204" pitchFamily="34" charset="0"/>
                <a:cs typeface="Arial" panose="020B0604020202020204" pitchFamily="34" charset="0"/>
              </a:rPr>
              <a:t>1</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矩形 10"/>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flipH="1">
            <a:off x="1560512" y="2263991"/>
            <a:ext cx="4586288" cy="799340"/>
          </a:xfrm>
          <a:prstGeom prst="rect">
            <a:avLst/>
          </a:prstGeom>
          <a:solidFill>
            <a:srgbClr val="D1377D"/>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6"/>
          <p:cNvSpPr>
            <a:spLocks noEditPoints="1"/>
          </p:cNvSpPr>
          <p:nvPr/>
        </p:nvSpPr>
        <p:spPr bwMode="auto">
          <a:xfrm flipH="1">
            <a:off x="658813" y="2174854"/>
            <a:ext cx="1106487" cy="977614"/>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50798" y="2458708"/>
            <a:ext cx="522515" cy="461665"/>
          </a:xfrm>
          <a:prstGeom prst="rect">
            <a:avLst/>
          </a:prstGeom>
          <a:noFill/>
        </p:spPr>
        <p:txBody>
          <a:bodyPr wrap="square" rtlCol="0">
            <a:spAutoFit/>
          </a:bodyPr>
          <a:lstStyle/>
          <a:p>
            <a:pPr algn="ctr"/>
            <a:r>
              <a:rPr lang="en-US" altLang="zh-CN" sz="2400" dirty="0" smtClean="0">
                <a:solidFill>
                  <a:schemeClr val="tx1">
                    <a:lumMod val="85000"/>
                    <a:lumOff val="15000"/>
                  </a:schemeClr>
                </a:solidFill>
                <a:latin typeface="Arial" panose="020B0604020202020204" pitchFamily="34" charset="0"/>
                <a:cs typeface="Arial" panose="020B0604020202020204" pitchFamily="34" charset="0"/>
              </a:rPr>
              <a:t>2</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矩形 6"/>
          <p:cNvSpPr/>
          <p:nvPr/>
        </p:nvSpPr>
        <p:spPr>
          <a:xfrm>
            <a:off x="2057285" y="2478995"/>
            <a:ext cx="2749471" cy="369332"/>
          </a:xfrm>
          <a:prstGeom prst="rect">
            <a:avLst/>
          </a:prstGeom>
        </p:spPr>
        <p:txBody>
          <a:bodyPr wrap="none">
            <a:spAutoFit/>
          </a:bodyPr>
          <a:lstStyle/>
          <a:p>
            <a:pPr marL="342900" indent="-342900">
              <a:lnSpc>
                <a:spcPct val="90000"/>
              </a:lnSpc>
            </a:pPr>
            <a:r>
              <a:rPr lang="zh-CN" altLang="en-US"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rPr>
              <a:t>编写应急演练评估指南</a:t>
            </a:r>
            <a:endParaRPr lang="zh-CN" altLang="en-US"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8" name="矩形 7"/>
          <p:cNvSpPr/>
          <p:nvPr/>
        </p:nvSpPr>
        <p:spPr>
          <a:xfrm>
            <a:off x="658813" y="3465513"/>
            <a:ext cx="9239930" cy="1892826"/>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应急演练评估指南是对评估内容、评估标准、评估程序的说明，通常包括：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）相关信息：应急演练目的和目标、情景描述，应急行动与应对措施简介等。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）评估内容：应急演练准备、应急演练方案、应急演练组织与实施、应急演练效果等。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）评估标准：应急演练目标实现程度的评判指标，要具有科学性和可操作性。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）评估程序：为保证评估结果的准确性，针对评估过程做出的程序性规定。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flipH="1">
            <a:off x="1560512" y="2365592"/>
            <a:ext cx="4586288" cy="799340"/>
          </a:xfrm>
          <a:prstGeom prst="rect">
            <a:avLst/>
          </a:prstGeom>
          <a:solidFill>
            <a:srgbClr val="00B0F0"/>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6"/>
          <p:cNvSpPr>
            <a:spLocks noEditPoints="1"/>
          </p:cNvSpPr>
          <p:nvPr/>
        </p:nvSpPr>
        <p:spPr bwMode="auto">
          <a:xfrm flipH="1">
            <a:off x="658813" y="2276455"/>
            <a:ext cx="1106487" cy="977614"/>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50798" y="2560309"/>
            <a:ext cx="522515" cy="461665"/>
          </a:xfrm>
          <a:prstGeom prst="rect">
            <a:avLst/>
          </a:prstGeom>
          <a:noFill/>
        </p:spPr>
        <p:txBody>
          <a:bodyPr wrap="square" rtlCol="0">
            <a:spAutoFit/>
          </a:bodyPr>
          <a:lstStyle/>
          <a:p>
            <a:pPr algn="ctr"/>
            <a:r>
              <a:rPr lang="en-US" altLang="zh-CN" sz="2400" dirty="0" smtClean="0">
                <a:solidFill>
                  <a:schemeClr val="tx1">
                    <a:lumMod val="85000"/>
                    <a:lumOff val="15000"/>
                  </a:schemeClr>
                </a:solidFill>
                <a:latin typeface="Arial" panose="020B0604020202020204" pitchFamily="34" charset="0"/>
                <a:cs typeface="Arial" panose="020B0604020202020204" pitchFamily="34" charset="0"/>
              </a:rPr>
              <a:t>3</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 name="矩形 1"/>
          <p:cNvSpPr/>
          <p:nvPr/>
        </p:nvSpPr>
        <p:spPr>
          <a:xfrm>
            <a:off x="2016346" y="2606475"/>
            <a:ext cx="3262432" cy="369332"/>
          </a:xfrm>
          <a:prstGeom prst="rect">
            <a:avLst/>
          </a:prstGeom>
        </p:spPr>
        <p:txBody>
          <a:bodyPr wrap="none">
            <a:spAutoFit/>
          </a:bodyPr>
          <a:lstStyle/>
          <a:p>
            <a:pPr marL="342900" indent="-342900">
              <a:lnSpc>
                <a:spcPct val="90000"/>
              </a:lnSpc>
            </a:pPr>
            <a:r>
              <a:rPr lang="zh-CN" altLang="en-US"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rPr>
              <a:t>编写应急演练安全保障方案</a:t>
            </a:r>
            <a:endParaRPr lang="zh-CN" altLang="en-US"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endParaRPr>
          </a:p>
        </p:txBody>
      </p:sp>
      <p:sp>
        <p:nvSpPr>
          <p:cNvPr id="3" name="矩形 2"/>
          <p:cNvSpPr/>
          <p:nvPr/>
        </p:nvSpPr>
        <p:spPr>
          <a:xfrm>
            <a:off x="658813" y="3376366"/>
            <a:ext cx="9094787" cy="1892826"/>
          </a:xfrm>
          <a:prstGeom prst="rect">
            <a:avLst/>
          </a:prstGeom>
        </p:spPr>
        <p:txBody>
          <a:bodyPr wrap="square">
            <a:spAutoFit/>
          </a:bodyPr>
          <a:lstStyle/>
          <a:p>
            <a:pPr algn="just">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演练安全保障方案是防止在应急演练过程中发生意外情况制定的，通常包括：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）可能发生的意外情况；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）意外情况的应急处置措施；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）应急演练的安全设施与装备；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）应急演练非正常终止条件与程序。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flipH="1">
            <a:off x="1560512" y="2263991"/>
            <a:ext cx="4586288" cy="799340"/>
          </a:xfrm>
          <a:prstGeom prst="rect">
            <a:avLst/>
          </a:prstGeom>
          <a:solidFill>
            <a:schemeClr val="accent2"/>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6"/>
          <p:cNvSpPr>
            <a:spLocks noEditPoints="1"/>
          </p:cNvSpPr>
          <p:nvPr/>
        </p:nvSpPr>
        <p:spPr bwMode="auto">
          <a:xfrm flipH="1">
            <a:off x="658813" y="2174854"/>
            <a:ext cx="1106487" cy="977614"/>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50798" y="2458708"/>
            <a:ext cx="522515" cy="461665"/>
          </a:xfrm>
          <a:prstGeom prst="rect">
            <a:avLst/>
          </a:prstGeom>
          <a:noFill/>
        </p:spPr>
        <p:txBody>
          <a:bodyPr wrap="square" rtlCol="0">
            <a:spAutoFit/>
          </a:bodyPr>
          <a:lstStyle/>
          <a:p>
            <a:pPr algn="ctr"/>
            <a:r>
              <a:rPr lang="en-US" altLang="zh-CN" sz="2400" dirty="0" smtClean="0">
                <a:solidFill>
                  <a:schemeClr val="tx1">
                    <a:lumMod val="85000"/>
                    <a:lumOff val="15000"/>
                  </a:schemeClr>
                </a:solidFill>
                <a:latin typeface="Arial" panose="020B0604020202020204" pitchFamily="34" charset="0"/>
                <a:cs typeface="Arial" panose="020B0604020202020204" pitchFamily="34" charset="0"/>
              </a:rPr>
              <a:t>4</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矩形 6"/>
          <p:cNvSpPr/>
          <p:nvPr/>
        </p:nvSpPr>
        <p:spPr>
          <a:xfrm>
            <a:off x="1852499" y="2478995"/>
            <a:ext cx="3518912" cy="369332"/>
          </a:xfrm>
          <a:prstGeom prst="rect">
            <a:avLst/>
          </a:prstGeom>
        </p:spPr>
        <p:txBody>
          <a:bodyPr wrap="none">
            <a:spAutoFit/>
          </a:bodyPr>
          <a:lstStyle/>
          <a:p>
            <a:pPr marL="342900" indent="-342900">
              <a:lnSpc>
                <a:spcPct val="90000"/>
              </a:lnSpc>
            </a:pPr>
            <a:r>
              <a:rPr lang="zh-CN" altLang="en-US" sz="2000" b="1" dirty="0">
                <a:solidFill>
                  <a:schemeClr val="bg1"/>
                </a:solidFill>
                <a:latin typeface="微软雅黑" panose="020B0503020204020204" pitchFamily="34" charset="-122"/>
                <a:ea typeface="微软雅黑" panose="020B0503020204020204" pitchFamily="34" charset="-122"/>
                <a:sym typeface="楷体_GB2312" panose="02010609030101010101" pitchFamily="1" charset="-122"/>
              </a:rPr>
              <a:t>编写应急演练脚本和观摩指南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58813" y="3598858"/>
            <a:ext cx="10801350" cy="1892826"/>
          </a:xfrm>
          <a:prstGeom prst="rect">
            <a:avLst/>
          </a:prstGeom>
        </p:spPr>
        <p:txBody>
          <a:bodyPr wrap="square">
            <a:spAutoFit/>
          </a:bodyPr>
          <a:lstStyle/>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依据应急演练方案把应急演练的全过程写成应急演练脚本，详细描述应急演练时间、情景事件、预警、应急处置与救援及参与人员的指令与对白、视频画面与字幕、解说词等</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marL="285750" indent="-285750" algn="just">
              <a:lnSpc>
                <a:spcPct val="130000"/>
              </a:lnSpc>
              <a:buFont typeface="Wingdings" panose="05000000000000000000" pitchFamily="2" charset="2"/>
              <a:buChar char="Ø"/>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观摩指南供观摩人员理解应急演练活动内容，包括应急演练的主办及承办单位名称，应急演练时间、地点、情景描述、主要环节及演练内容等。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18165</Words>
  <Application>WPS 演示</Application>
  <PresentationFormat>宽屏</PresentationFormat>
  <Paragraphs>2169</Paragraphs>
  <Slides>128</Slides>
  <Notes>0</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128</vt:i4>
      </vt:variant>
    </vt:vector>
  </HeadingPairs>
  <TitlesOfParts>
    <vt:vector size="161" baseType="lpstr">
      <vt:lpstr>Arial</vt:lpstr>
      <vt:lpstr>宋体</vt:lpstr>
      <vt:lpstr>Wingdings</vt:lpstr>
      <vt:lpstr>微软雅黑</vt:lpstr>
      <vt:lpstr>DIN Mittelschrift Std</vt:lpstr>
      <vt:lpstr>华文彩云</vt:lpstr>
      <vt:lpstr>Calibri</vt:lpstr>
      <vt:lpstr>创艺简黑体</vt:lpstr>
      <vt:lpstr>黑体</vt:lpstr>
      <vt:lpstr>华文新魏</vt:lpstr>
      <vt:lpstr>Segoe Print</vt:lpstr>
      <vt:lpstr>Arial Unicode MS</vt:lpstr>
      <vt:lpstr>Calibri Light</vt:lpstr>
      <vt:lpstr>创艺简粗黑</vt:lpstr>
      <vt:lpstr>幼圆</vt:lpstr>
      <vt:lpstr>Century Gothic</vt:lpstr>
      <vt:lpstr>楷体_GB2312</vt:lpstr>
      <vt:lpstr>新宋体</vt:lpstr>
      <vt:lpstr>仿宋_GB2312</vt:lpstr>
      <vt:lpstr>Times New Roman</vt:lpstr>
      <vt:lpstr>汉真广标</vt:lpstr>
      <vt:lpstr>创艺简中圆</vt:lpstr>
      <vt:lpstr>仿宋</vt:lpstr>
      <vt:lpstr>MEllan HK Xbold</vt:lpstr>
      <vt:lpstr>方正超粗黑简体</vt:lpstr>
      <vt:lpstr>Verdana</vt:lpstr>
      <vt:lpstr>时尚中黑简体</vt:lpstr>
      <vt:lpstr>Impact</vt:lpstr>
      <vt:lpstr>MingLiU</vt:lpstr>
      <vt:lpstr>PMingLiU</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4、什么是突发公共事件？</vt:lpstr>
      <vt:lpstr>4、什么是突发公共事件？</vt:lpstr>
      <vt:lpstr>4、什么是突发公共事件？</vt:lpstr>
      <vt:lpstr>4、什么是突发公共事件？</vt:lpstr>
      <vt:lpstr>4、什么是突发公共事件？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应急预案评审的要求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11、区域应急救援组织体制的建立</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3</cp:revision>
  <dcterms:created xsi:type="dcterms:W3CDTF">2020-10-13T13:39:00Z</dcterms:created>
  <dcterms:modified xsi:type="dcterms:W3CDTF">2024-05-11T06:04:56Z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1BACEF726D3D49B9B0C72515C63CFC2B_13</vt:lpwstr>
  </property>
</Properties>
</file>