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417" r:id="rId3"/>
    <p:sldId id="416" r:id="rId4"/>
    <p:sldId id="294" r:id="rId5"/>
    <p:sldId id="343" r:id="rId6"/>
    <p:sldId id="344" r:id="rId7"/>
    <p:sldId id="257" r:id="rId8"/>
    <p:sldId id="345" r:id="rId9"/>
    <p:sldId id="346" r:id="rId10"/>
    <p:sldId id="347" r:id="rId11"/>
    <p:sldId id="348" r:id="rId12"/>
    <p:sldId id="349" r:id="rId13"/>
    <p:sldId id="350" r:id="rId14"/>
    <p:sldId id="351" r:id="rId15"/>
    <p:sldId id="352" r:id="rId16"/>
    <p:sldId id="353" r:id="rId17"/>
    <p:sldId id="354" r:id="rId18"/>
    <p:sldId id="355" r:id="rId19"/>
    <p:sldId id="295" r:id="rId20"/>
    <p:sldId id="333" r:id="rId21"/>
    <p:sldId id="334" r:id="rId22"/>
    <p:sldId id="335" r:id="rId23"/>
    <p:sldId id="336" r:id="rId24"/>
    <p:sldId id="313" r:id="rId25"/>
    <p:sldId id="339" r:id="rId26"/>
    <p:sldId id="340" r:id="rId27"/>
    <p:sldId id="341" r:id="rId28"/>
    <p:sldId id="338" r:id="rId29"/>
    <p:sldId id="314" r:id="rId30"/>
    <p:sldId id="315" r:id="rId31"/>
    <p:sldId id="316" r:id="rId32"/>
    <p:sldId id="319" r:id="rId33"/>
    <p:sldId id="317" r:id="rId34"/>
    <p:sldId id="318" r:id="rId35"/>
    <p:sldId id="296" r:id="rId36"/>
    <p:sldId id="297" r:id="rId37"/>
    <p:sldId id="298" r:id="rId38"/>
    <p:sldId id="299" r:id="rId39"/>
    <p:sldId id="356" r:id="rId40"/>
    <p:sldId id="357" r:id="rId41"/>
    <p:sldId id="358" r:id="rId42"/>
    <p:sldId id="300" r:id="rId43"/>
    <p:sldId id="301" r:id="rId44"/>
    <p:sldId id="303" r:id="rId45"/>
    <p:sldId id="302" r:id="rId46"/>
    <p:sldId id="304" r:id="rId47"/>
    <p:sldId id="305" r:id="rId48"/>
    <p:sldId id="306" r:id="rId49"/>
    <p:sldId id="307" r:id="rId50"/>
    <p:sldId id="308" r:id="rId51"/>
    <p:sldId id="309" r:id="rId52"/>
    <p:sldId id="310" r:id="rId53"/>
    <p:sldId id="311" r:id="rId54"/>
    <p:sldId id="312" r:id="rId55"/>
    <p:sldId id="320" r:id="rId56"/>
    <p:sldId id="321" r:id="rId57"/>
    <p:sldId id="322" r:id="rId58"/>
    <p:sldId id="323" r:id="rId59"/>
    <p:sldId id="324" r:id="rId60"/>
    <p:sldId id="365" r:id="rId61"/>
    <p:sldId id="325" r:id="rId62"/>
    <p:sldId id="326" r:id="rId63"/>
    <p:sldId id="327" r:id="rId64"/>
    <p:sldId id="328" r:id="rId65"/>
    <p:sldId id="329" r:id="rId66"/>
    <p:sldId id="330" r:id="rId67"/>
    <p:sldId id="332" r:id="rId68"/>
    <p:sldId id="331" r:id="rId69"/>
    <p:sldId id="342" r:id="rId70"/>
    <p:sldId id="359" r:id="rId71"/>
    <p:sldId id="360" r:id="rId72"/>
    <p:sldId id="361" r:id="rId73"/>
    <p:sldId id="362" r:id="rId74"/>
    <p:sldId id="363" r:id="rId75"/>
    <p:sldId id="364" r:id="rId76"/>
    <p:sldId id="366" r:id="rId77"/>
    <p:sldId id="418" r:id="rId79"/>
  </p:sldIdLst>
  <p:sldSz cx="9144000" cy="6858000" type="screen4x3"/>
  <p:notesSz cx="6858000" cy="9144000"/>
  <p:custDataLst>
    <p:tags r:id="rId84"/>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0" y="0"/>
      </p:cViewPr>
      <p:guideLst>
        <p:guide orient="horz" pos="2160"/>
        <p:guide pos="2880"/>
      </p:guideLst>
    </p:cSldViewPr>
  </p:slide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gs" Target="tags/tag21.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notesMaster" Target="notesMasters/notesMaster1.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78"/>
              <a:buNone/>
              <a:defRPr sz="1200" smtClean="0">
                <a:latin typeface="Times New Roman" panose="02020603050405020304" pitchFamily="18" charset="0"/>
              </a:defRPr>
            </a:lvl1pPr>
          </a:lstStyle>
          <a:p>
            <a:pPr>
              <a:defRPr/>
            </a:pPr>
            <a:endParaRPr lang="zh-CN" altLang="zh-CN"/>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78"/>
              <a:buNone/>
              <a:defRPr sz="1200" smtClean="0">
                <a:latin typeface="Times New Roman" panose="02020603050405020304" pitchFamily="18" charset="0"/>
              </a:defRPr>
            </a:lvl1pPr>
          </a:lstStyle>
          <a:p>
            <a:pPr>
              <a:defRPr/>
            </a:pPr>
            <a:endParaRPr lang="zh-CN" altLang="zh-CN"/>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a:spcBef>
                <a:spcPct val="30000"/>
              </a:spcBef>
              <a:defRPr sz="1200">
                <a:solidFill>
                  <a:schemeClr val="tx1"/>
                </a:solidFill>
                <a:latin typeface="Arial" panose="020B0604020202020204" pitchFamily="34" charset="-78"/>
              </a:defRPr>
            </a:lvl1pPr>
            <a:lvl2pPr defTabSz="0">
              <a:spcBef>
                <a:spcPct val="30000"/>
              </a:spcBef>
              <a:defRPr sz="1200">
                <a:solidFill>
                  <a:schemeClr val="tx1"/>
                </a:solidFill>
                <a:latin typeface="Arial" panose="020B0604020202020204" pitchFamily="34" charset="-78"/>
              </a:defRPr>
            </a:lvl2pPr>
            <a:lvl3pPr defTabSz="0">
              <a:spcBef>
                <a:spcPct val="30000"/>
              </a:spcBef>
              <a:defRPr sz="1200">
                <a:solidFill>
                  <a:schemeClr val="tx1"/>
                </a:solidFill>
                <a:latin typeface="Arial" panose="020B0604020202020204" pitchFamily="34" charset="-78"/>
              </a:defRPr>
            </a:lvl3pPr>
            <a:lvl4pPr defTabSz="0">
              <a:spcBef>
                <a:spcPct val="30000"/>
              </a:spcBef>
              <a:defRPr sz="1200">
                <a:solidFill>
                  <a:schemeClr val="tx1"/>
                </a:solidFill>
                <a:latin typeface="Arial" panose="020B0604020202020204" pitchFamily="34" charset="-78"/>
              </a:defRPr>
            </a:lvl4pPr>
            <a:lvl5pPr defTabSz="0">
              <a:spcBef>
                <a:spcPct val="30000"/>
              </a:spcBef>
              <a:defRPr sz="1200">
                <a:solidFill>
                  <a:schemeClr val="tx1"/>
                </a:solidFill>
                <a:latin typeface="Arial" panose="020B0604020202020204" pitchFamily="34" charset="-78"/>
              </a:defRPr>
            </a:lvl5pPr>
            <a:lvl6pPr marL="457200" defTabSz="0" eaLnBrk="0" fontAlgn="base" hangingPunct="0">
              <a:spcBef>
                <a:spcPct val="30000"/>
              </a:spcBef>
              <a:spcAft>
                <a:spcPct val="0"/>
              </a:spcAft>
              <a:defRPr sz="1200">
                <a:solidFill>
                  <a:schemeClr val="tx1"/>
                </a:solidFill>
                <a:latin typeface="Arial" panose="020B0604020202020204" pitchFamily="34" charset="-78"/>
              </a:defRPr>
            </a:lvl6pPr>
            <a:lvl7pPr marL="914400" defTabSz="0" eaLnBrk="0" fontAlgn="base" hangingPunct="0">
              <a:spcBef>
                <a:spcPct val="30000"/>
              </a:spcBef>
              <a:spcAft>
                <a:spcPct val="0"/>
              </a:spcAft>
              <a:defRPr sz="1200">
                <a:solidFill>
                  <a:schemeClr val="tx1"/>
                </a:solidFill>
                <a:latin typeface="Arial" panose="020B0604020202020204" pitchFamily="34" charset="-78"/>
              </a:defRPr>
            </a:lvl7pPr>
            <a:lvl8pPr marL="1371600" defTabSz="0" eaLnBrk="0" fontAlgn="base" hangingPunct="0">
              <a:spcBef>
                <a:spcPct val="30000"/>
              </a:spcBef>
              <a:spcAft>
                <a:spcPct val="0"/>
              </a:spcAft>
              <a:defRPr sz="1200">
                <a:solidFill>
                  <a:schemeClr val="tx1"/>
                </a:solidFill>
                <a:latin typeface="Arial" panose="020B0604020202020204" pitchFamily="34" charset="-78"/>
              </a:defRPr>
            </a:lvl8pPr>
            <a:lvl9pPr marL="1828800" defTabSz="0" eaLnBrk="0" fontAlgn="base" hangingPunct="0">
              <a:spcBef>
                <a:spcPct val="30000"/>
              </a:spcBef>
              <a:spcAft>
                <a:spcPct val="0"/>
              </a:spcAft>
              <a:defRPr sz="1200">
                <a:solidFill>
                  <a:schemeClr val="tx1"/>
                </a:solidFill>
                <a:latin typeface="Arial" panose="020B0604020202020204" pitchFamily="34" charset="-78"/>
              </a:defRPr>
            </a:lvl9pPr>
          </a:lstStyle>
          <a:p>
            <a:pPr>
              <a:buFontTx/>
              <a:buNone/>
              <a:defRPr/>
            </a:pPr>
            <a:r>
              <a:rPr lang="zh-CN" altLang="zh-CN" smtClean="0"/>
              <a:t>            </a:t>
            </a:r>
            <a:endParaRPr lang="zh-CN" altLang="zh-CN" smtClean="0"/>
          </a:p>
          <a:p>
            <a:pPr>
              <a:buFontTx/>
              <a:buNone/>
              <a:defRPr/>
            </a:pPr>
            <a:r>
              <a:rPr lang="zh-CN" altLang="zh-CN" smtClean="0"/>
              <a:t>   </a:t>
            </a:r>
            <a:endParaRPr lang="zh-CN" altLang="zh-CN" smtClean="0"/>
          </a:p>
          <a:p>
            <a:pPr>
              <a:buFontTx/>
              <a:buNone/>
              <a:defRPr/>
            </a:pPr>
            <a:r>
              <a:rPr lang="zh-CN" altLang="zh-CN" smtClean="0"/>
              <a:t>   </a:t>
            </a:r>
            <a:endParaRPr lang="zh-CN" altLang="zh-CN" smtClean="0"/>
          </a:p>
          <a:p>
            <a:pPr>
              <a:buFontTx/>
              <a:buNone/>
              <a:defRPr/>
            </a:pPr>
            <a:r>
              <a:rPr lang="zh-CN" altLang="zh-CN" smtClean="0"/>
              <a:t>   </a:t>
            </a:r>
            <a:endParaRPr lang="zh-CN" altLang="zh-CN" smtClean="0"/>
          </a:p>
          <a:p>
            <a:pPr>
              <a:buFontTx/>
              <a:buNone/>
              <a:defRPr/>
            </a:pPr>
            <a:r>
              <a:rPr lang="zh-CN" altLang="zh-CN" smtClean="0"/>
              <a:t>   </a:t>
            </a:r>
            <a:endParaRPr lang="zh-CN" altLang="zh-CN" smtClean="0"/>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78"/>
              <a:buNone/>
              <a:defRPr sz="1200" smtClean="0">
                <a:latin typeface="Times New Roman" panose="02020603050405020304" pitchFamily="18" charset="0"/>
              </a:defRPr>
            </a:lvl1pPr>
          </a:lstStyle>
          <a:p>
            <a:pPr>
              <a:defRPr/>
            </a:pPr>
            <a:endParaRPr lang="zh-CN"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78"/>
              <a:buNone/>
              <a:defRPr smtClean="0"/>
            </a:lvl1pPr>
          </a:lstStyle>
          <a:p>
            <a:pPr>
              <a:defRPr/>
            </a:pPr>
            <a:fld id="{42F77001-90C4-4D86-BDDC-D589A40C43CE}" type="slidenum">
              <a:rPr lang="zh-CN" altLang="en-US"/>
            </a:fld>
            <a:endParaRPr lang="en-US" altLang="zh-CN" sz="12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78"/>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78"/>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78"/>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78"/>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7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25601"/>
          <p:cNvSpPr>
            <a:spLocks noGrp="1" noRot="1" noChangeAspect="1" noChangeArrowheads="1" noTextEdit="1"/>
          </p:cNvSpPr>
          <p:nvPr>
            <p:ph type="sldImg" idx="4294967295"/>
          </p:nvPr>
        </p:nvSpPr>
        <p:spPr/>
      </p:sp>
      <p:sp>
        <p:nvSpPr>
          <p:cNvPr id="79875" name="文本占位符 256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
        <p:nvSpPr>
          <p:cNvPr id="79876" name="灯片编号占位符 1"/>
          <p:cNvSpPr>
            <a:spLocks noGrp="1" noChangeArrowheads="1"/>
          </p:cNvSpPr>
          <p:nvPr>
            <p:ph type="sldNum" sz="quarter" idx="5"/>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FBAA9A19-7C92-42AC-90AA-1CC5A1EFB32A}"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8"/>
          <p:cNvSpPr>
            <a:spLocks noGrp="1" noChangeArrowheads="1"/>
          </p:cNvSpPr>
          <p:nvPr>
            <p:ph type="dt" sz="half" idx="10"/>
          </p:nvPr>
        </p:nvSpPr>
        <p:spPr/>
        <p:txBody>
          <a:bodyPr/>
          <a:lstStyle>
            <a:lvl1pPr>
              <a:defRPr/>
            </a:lvl1pPr>
          </a:lstStyle>
          <a:p>
            <a:pPr>
              <a:defRPr/>
            </a:pPr>
            <a:fld id="{6BAF0869-5B28-4CBC-8A97-C548909D31F3}" type="datetime1">
              <a:rPr lang="zh-CN" altLang="en-US"/>
            </a:fld>
            <a:endParaRPr lang="en-US" altLang="zh-CN" sz="1800"/>
          </a:p>
        </p:txBody>
      </p:sp>
      <p:sp>
        <p:nvSpPr>
          <p:cNvPr id="5" name="Rectangle 9"/>
          <p:cNvSpPr>
            <a:spLocks noGrp="1" noChangeArrowheads="1"/>
          </p:cNvSpPr>
          <p:nvPr>
            <p:ph type="ftr" sz="quarter" idx="11"/>
          </p:nvPr>
        </p:nvSpPr>
        <p:spPr/>
        <p:txBody>
          <a:bodyPr/>
          <a:lstStyle>
            <a:lvl1pPr>
              <a:defRPr/>
            </a:lvl1pPr>
          </a:lstStyle>
          <a:p>
            <a:pPr>
              <a:defRPr/>
            </a:pPr>
            <a:endParaRPr lang="zh-CN" altLang="zh-CN"/>
          </a:p>
        </p:txBody>
      </p:sp>
      <p:sp>
        <p:nvSpPr>
          <p:cNvPr id="6" name="Rectangle 10"/>
          <p:cNvSpPr>
            <a:spLocks noGrp="1" noChangeArrowheads="1"/>
          </p:cNvSpPr>
          <p:nvPr>
            <p:ph type="sldNum" sz="quarter" idx="12"/>
          </p:nvPr>
        </p:nvSpPr>
        <p:spPr/>
        <p:txBody>
          <a:bodyPr/>
          <a:lstStyle>
            <a:lvl1pPr>
              <a:defRPr/>
            </a:lvl1pPr>
          </a:lstStyle>
          <a:p>
            <a:pPr>
              <a:defRPr/>
            </a:pPr>
            <a:fld id="{4AE24975-B117-42D1-8110-A8E63C3C91C1}" type="slidenum">
              <a:rPr lang="zh-CN" altLang="en-US"/>
            </a:fld>
            <a:endParaRPr lang="en-US" altLang="zh-CN"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8"/>
          <p:cNvSpPr>
            <a:spLocks noGrp="1" noChangeArrowheads="1"/>
          </p:cNvSpPr>
          <p:nvPr>
            <p:ph type="dt" sz="half" idx="10"/>
          </p:nvPr>
        </p:nvSpPr>
        <p:spPr/>
        <p:txBody>
          <a:bodyPr/>
          <a:lstStyle>
            <a:lvl1pPr>
              <a:defRPr/>
            </a:lvl1pPr>
          </a:lstStyle>
          <a:p>
            <a:pPr>
              <a:defRPr/>
            </a:pPr>
            <a:fld id="{9D54EB98-BB88-430F-ABFC-93036E64CF2F}" type="datetime1">
              <a:rPr lang="zh-CN" altLang="en-US"/>
            </a:fld>
            <a:endParaRPr lang="en-US" altLang="zh-CN" sz="1800"/>
          </a:p>
        </p:txBody>
      </p:sp>
      <p:sp>
        <p:nvSpPr>
          <p:cNvPr id="5" name="Rectangle 9"/>
          <p:cNvSpPr>
            <a:spLocks noGrp="1" noChangeArrowheads="1"/>
          </p:cNvSpPr>
          <p:nvPr>
            <p:ph type="ftr" sz="quarter" idx="11"/>
          </p:nvPr>
        </p:nvSpPr>
        <p:spPr/>
        <p:txBody>
          <a:bodyPr/>
          <a:lstStyle>
            <a:lvl1pPr>
              <a:defRPr/>
            </a:lvl1pPr>
          </a:lstStyle>
          <a:p>
            <a:pPr>
              <a:defRPr/>
            </a:pPr>
            <a:endParaRPr lang="zh-CN" altLang="zh-CN"/>
          </a:p>
        </p:txBody>
      </p:sp>
      <p:sp>
        <p:nvSpPr>
          <p:cNvPr id="6" name="Rectangle 10"/>
          <p:cNvSpPr>
            <a:spLocks noGrp="1" noChangeArrowheads="1"/>
          </p:cNvSpPr>
          <p:nvPr>
            <p:ph type="sldNum" sz="quarter" idx="12"/>
          </p:nvPr>
        </p:nvSpPr>
        <p:spPr/>
        <p:txBody>
          <a:bodyPr/>
          <a:lstStyle>
            <a:lvl1pPr>
              <a:defRPr/>
            </a:lvl1pPr>
          </a:lstStyle>
          <a:p>
            <a:pPr>
              <a:defRPr/>
            </a:pPr>
            <a:fld id="{13953142-70E5-417C-946B-34091B793B79}" type="slidenum">
              <a:rPr lang="zh-CN" altLang="en-US"/>
            </a:fld>
            <a:endParaRPr lang="en-US" altLang="zh-CN"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413" y="301625"/>
            <a:ext cx="1827212" cy="5640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70013" y="301625"/>
            <a:ext cx="5334000" cy="56403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8"/>
          <p:cNvSpPr>
            <a:spLocks noGrp="1" noChangeArrowheads="1"/>
          </p:cNvSpPr>
          <p:nvPr>
            <p:ph type="dt" sz="half" idx="10"/>
          </p:nvPr>
        </p:nvSpPr>
        <p:spPr/>
        <p:txBody>
          <a:bodyPr/>
          <a:lstStyle>
            <a:lvl1pPr>
              <a:defRPr/>
            </a:lvl1pPr>
          </a:lstStyle>
          <a:p>
            <a:pPr>
              <a:defRPr/>
            </a:pPr>
            <a:fld id="{E67FBEEA-8373-4B64-9945-2E0B1D893626}" type="datetime1">
              <a:rPr lang="zh-CN" altLang="en-US"/>
            </a:fld>
            <a:endParaRPr lang="en-US" altLang="zh-CN" sz="1800"/>
          </a:p>
        </p:txBody>
      </p:sp>
      <p:sp>
        <p:nvSpPr>
          <p:cNvPr id="5" name="Rectangle 9"/>
          <p:cNvSpPr>
            <a:spLocks noGrp="1" noChangeArrowheads="1"/>
          </p:cNvSpPr>
          <p:nvPr>
            <p:ph type="ftr" sz="quarter" idx="11"/>
          </p:nvPr>
        </p:nvSpPr>
        <p:spPr/>
        <p:txBody>
          <a:bodyPr/>
          <a:lstStyle>
            <a:lvl1pPr>
              <a:defRPr/>
            </a:lvl1pPr>
          </a:lstStyle>
          <a:p>
            <a:pPr>
              <a:defRPr/>
            </a:pPr>
            <a:endParaRPr lang="zh-CN" altLang="zh-CN"/>
          </a:p>
        </p:txBody>
      </p:sp>
      <p:sp>
        <p:nvSpPr>
          <p:cNvPr id="6" name="Rectangle 10"/>
          <p:cNvSpPr>
            <a:spLocks noGrp="1" noChangeArrowheads="1"/>
          </p:cNvSpPr>
          <p:nvPr>
            <p:ph type="sldNum" sz="quarter" idx="12"/>
          </p:nvPr>
        </p:nvSpPr>
        <p:spPr/>
        <p:txBody>
          <a:bodyPr/>
          <a:lstStyle>
            <a:lvl1pPr>
              <a:defRPr/>
            </a:lvl1pPr>
          </a:lstStyle>
          <a:p>
            <a:pPr>
              <a:defRPr/>
            </a:pPr>
            <a:fld id="{B4E5C443-3BA2-4524-BA7F-90FD30EEB440}" type="slidenum">
              <a:rPr lang="zh-CN" altLang="en-US"/>
            </a:fld>
            <a:endParaRPr lang="en-US" altLang="zh-CN"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370013" y="301625"/>
            <a:ext cx="7313612" cy="1143000"/>
          </a:xfrm>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p:txBody>
          <a:bodyPr/>
          <a:lstStyle>
            <a:lvl1pPr>
              <a:defRPr/>
            </a:lvl1pPr>
          </a:lstStyle>
          <a:p>
            <a:pPr>
              <a:defRPr/>
            </a:pPr>
            <a:fld id="{854E7E3E-F72F-4BD3-872F-F71B7C2D0B7D}" type="datetime1">
              <a:rPr lang="zh-CN" altLang="en-US"/>
            </a:fld>
            <a:endParaRPr lang="en-US" altLang="zh-CN" sz="1800"/>
          </a:p>
        </p:txBody>
      </p:sp>
      <p:sp>
        <p:nvSpPr>
          <p:cNvPr id="4" name="Rectangle 9"/>
          <p:cNvSpPr>
            <a:spLocks noGrp="1" noChangeArrowheads="1"/>
          </p:cNvSpPr>
          <p:nvPr>
            <p:ph type="ftr" sz="quarter" idx="11"/>
          </p:nvPr>
        </p:nvSpPr>
        <p:spPr/>
        <p:txBody>
          <a:bodyPr/>
          <a:lstStyle>
            <a:lvl1pPr>
              <a:defRPr/>
            </a:lvl1pPr>
          </a:lstStyle>
          <a:p>
            <a:pPr>
              <a:defRPr/>
            </a:pPr>
            <a:endParaRPr lang="zh-CN" altLang="zh-CN"/>
          </a:p>
        </p:txBody>
      </p:sp>
      <p:sp>
        <p:nvSpPr>
          <p:cNvPr id="5" name="Rectangle 10"/>
          <p:cNvSpPr>
            <a:spLocks noGrp="1" noChangeArrowheads="1"/>
          </p:cNvSpPr>
          <p:nvPr>
            <p:ph type="sldNum" sz="quarter" idx="12"/>
          </p:nvPr>
        </p:nvSpPr>
        <p:spPr/>
        <p:txBody>
          <a:bodyPr/>
          <a:lstStyle>
            <a:lvl1pPr>
              <a:defRPr/>
            </a:lvl1pPr>
          </a:lstStyle>
          <a:p>
            <a:pPr>
              <a:defRPr/>
            </a:pPr>
            <a:fld id="{CA81C101-B309-4929-BFC8-6615952E93FC}" type="slidenum">
              <a:rPr lang="zh-CN" altLang="en-US"/>
            </a:fld>
            <a:endParaRPr lang="en-US" altLang="zh-CN"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279555"/>
          <p:cNvSpPr>
            <a:spLocks noGrp="1"/>
          </p:cNvSpPr>
          <p:nvPr>
            <p:ph type="dt" sz="half" idx="10"/>
          </p:nvPr>
        </p:nvSpPr>
        <p:spPr/>
        <p:txBody>
          <a:bodyPr/>
          <a:lstStyle>
            <a:lvl1pPr>
              <a:defRPr smtClean="0"/>
            </a:lvl1pPr>
          </a:lstStyle>
          <a:p>
            <a:pPr>
              <a:defRPr/>
            </a:pPr>
            <a:endParaRPr lang="zh-CN" altLang="en-US"/>
          </a:p>
        </p:txBody>
      </p:sp>
      <p:sp>
        <p:nvSpPr>
          <p:cNvPr id="6" name="页脚占位符 279556"/>
          <p:cNvSpPr>
            <a:spLocks noGrp="1"/>
          </p:cNvSpPr>
          <p:nvPr>
            <p:ph type="ftr" sz="quarter" idx="11"/>
          </p:nvPr>
        </p:nvSpPr>
        <p:spPr/>
        <p:txBody>
          <a:bodyPr/>
          <a:lstStyle>
            <a:lvl1pPr>
              <a:defRPr smtClean="0"/>
            </a:lvl1pPr>
          </a:lstStyle>
          <a:p>
            <a:pPr>
              <a:defRPr/>
            </a:pPr>
            <a:endParaRPr lang="zh-CN"/>
          </a:p>
        </p:txBody>
      </p:sp>
      <p:sp>
        <p:nvSpPr>
          <p:cNvPr id="7" name="灯片编号占位符 279557"/>
          <p:cNvSpPr>
            <a:spLocks noGrp="1"/>
          </p:cNvSpPr>
          <p:nvPr>
            <p:ph type="sldNum" sz="quarter" idx="12"/>
          </p:nvPr>
        </p:nvSpPr>
        <p:spPr/>
        <p:txBody>
          <a:bodyPr/>
          <a:lstStyle>
            <a:lvl1pPr>
              <a:defRPr smtClean="0"/>
            </a:lvl1pPr>
          </a:lstStyle>
          <a:p>
            <a:pPr>
              <a:defRPr/>
            </a:pPr>
            <a:fld id="{601044FF-9320-4CC4-B9E0-57D74C6D05C3}" type="slidenum">
              <a:rPr lang="zh-CN" altLang="en-US"/>
            </a:fld>
            <a:endParaRPr lang="zh-CN" altLang="en-US"/>
          </a:p>
        </p:txBody>
      </p:sp>
    </p:spTree>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8"/>
          <p:cNvSpPr>
            <a:spLocks noGrp="1" noChangeArrowheads="1"/>
          </p:cNvSpPr>
          <p:nvPr>
            <p:ph type="dt" sz="half" idx="10"/>
          </p:nvPr>
        </p:nvSpPr>
        <p:spPr/>
        <p:txBody>
          <a:bodyPr/>
          <a:lstStyle>
            <a:lvl1pPr>
              <a:defRPr/>
            </a:lvl1pPr>
          </a:lstStyle>
          <a:p>
            <a:pPr>
              <a:defRPr/>
            </a:pPr>
            <a:fld id="{F229840E-9E72-4FED-BC10-E4744CF31F4E}" type="datetime1">
              <a:rPr lang="zh-CN" altLang="en-US"/>
            </a:fld>
            <a:endParaRPr lang="en-US" altLang="zh-CN" sz="1800"/>
          </a:p>
        </p:txBody>
      </p:sp>
      <p:sp>
        <p:nvSpPr>
          <p:cNvPr id="5" name="Rectangle 9"/>
          <p:cNvSpPr>
            <a:spLocks noGrp="1" noChangeArrowheads="1"/>
          </p:cNvSpPr>
          <p:nvPr>
            <p:ph type="ftr" sz="quarter" idx="11"/>
          </p:nvPr>
        </p:nvSpPr>
        <p:spPr/>
        <p:txBody>
          <a:bodyPr/>
          <a:lstStyle>
            <a:lvl1pPr>
              <a:defRPr/>
            </a:lvl1pPr>
          </a:lstStyle>
          <a:p>
            <a:pPr>
              <a:defRPr/>
            </a:pPr>
            <a:endParaRPr lang="zh-CN" altLang="zh-CN"/>
          </a:p>
        </p:txBody>
      </p:sp>
      <p:sp>
        <p:nvSpPr>
          <p:cNvPr id="6" name="Rectangle 10"/>
          <p:cNvSpPr>
            <a:spLocks noGrp="1" noChangeArrowheads="1"/>
          </p:cNvSpPr>
          <p:nvPr>
            <p:ph type="sldNum" sz="quarter" idx="12"/>
          </p:nvPr>
        </p:nvSpPr>
        <p:spPr/>
        <p:txBody>
          <a:bodyPr/>
          <a:lstStyle>
            <a:lvl1pPr>
              <a:defRPr/>
            </a:lvl1pPr>
          </a:lstStyle>
          <a:p>
            <a:pPr>
              <a:defRPr/>
            </a:pPr>
            <a:fld id="{29F566E7-93F5-4A23-B04D-DB33FE79AFA8}" type="slidenum">
              <a:rPr lang="zh-CN" altLang="en-US"/>
            </a:fld>
            <a:endParaRPr lang="en-US" altLang="zh-CN"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8"/>
          <p:cNvSpPr>
            <a:spLocks noGrp="1" noChangeArrowheads="1"/>
          </p:cNvSpPr>
          <p:nvPr>
            <p:ph type="dt" sz="half" idx="10"/>
          </p:nvPr>
        </p:nvSpPr>
        <p:spPr/>
        <p:txBody>
          <a:bodyPr/>
          <a:lstStyle>
            <a:lvl1pPr>
              <a:defRPr/>
            </a:lvl1pPr>
          </a:lstStyle>
          <a:p>
            <a:pPr>
              <a:defRPr/>
            </a:pPr>
            <a:fld id="{21C70DA3-68CB-4952-8EE0-DCA67840E57D}" type="datetime1">
              <a:rPr lang="zh-CN" altLang="en-US"/>
            </a:fld>
            <a:endParaRPr lang="en-US" altLang="zh-CN" sz="1800"/>
          </a:p>
        </p:txBody>
      </p:sp>
      <p:sp>
        <p:nvSpPr>
          <p:cNvPr id="5" name="Rectangle 9"/>
          <p:cNvSpPr>
            <a:spLocks noGrp="1" noChangeArrowheads="1"/>
          </p:cNvSpPr>
          <p:nvPr>
            <p:ph type="ftr" sz="quarter" idx="11"/>
          </p:nvPr>
        </p:nvSpPr>
        <p:spPr/>
        <p:txBody>
          <a:bodyPr/>
          <a:lstStyle>
            <a:lvl1pPr>
              <a:defRPr/>
            </a:lvl1pPr>
          </a:lstStyle>
          <a:p>
            <a:pPr>
              <a:defRPr/>
            </a:pPr>
            <a:endParaRPr lang="zh-CN" altLang="zh-CN"/>
          </a:p>
        </p:txBody>
      </p:sp>
      <p:sp>
        <p:nvSpPr>
          <p:cNvPr id="6" name="Rectangle 10"/>
          <p:cNvSpPr>
            <a:spLocks noGrp="1" noChangeArrowheads="1"/>
          </p:cNvSpPr>
          <p:nvPr>
            <p:ph type="sldNum" sz="quarter" idx="12"/>
          </p:nvPr>
        </p:nvSpPr>
        <p:spPr/>
        <p:txBody>
          <a:bodyPr/>
          <a:lstStyle>
            <a:lvl1pPr>
              <a:defRPr/>
            </a:lvl1pPr>
          </a:lstStyle>
          <a:p>
            <a:pPr>
              <a:defRPr/>
            </a:pPr>
            <a:fld id="{C5E37D5F-8FCD-4DB9-AAC1-0664E88078A2}" type="slidenum">
              <a:rPr lang="zh-CN" altLang="en-US"/>
            </a:fld>
            <a:endParaRPr lang="en-US" altLang="zh-CN"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8"/>
          <p:cNvSpPr>
            <a:spLocks noGrp="1" noChangeArrowheads="1"/>
          </p:cNvSpPr>
          <p:nvPr>
            <p:ph type="dt" sz="half" idx="10"/>
          </p:nvPr>
        </p:nvSpPr>
        <p:spPr/>
        <p:txBody>
          <a:bodyPr/>
          <a:lstStyle>
            <a:lvl1pPr>
              <a:defRPr/>
            </a:lvl1pPr>
          </a:lstStyle>
          <a:p>
            <a:pPr>
              <a:defRPr/>
            </a:pPr>
            <a:fld id="{B4544D53-ADF5-4177-8193-CF1595770C7C}" type="datetime1">
              <a:rPr lang="zh-CN" altLang="en-US"/>
            </a:fld>
            <a:endParaRPr lang="en-US" altLang="zh-CN" sz="1800"/>
          </a:p>
        </p:txBody>
      </p:sp>
      <p:sp>
        <p:nvSpPr>
          <p:cNvPr id="6" name="Rectangle 9"/>
          <p:cNvSpPr>
            <a:spLocks noGrp="1" noChangeArrowheads="1"/>
          </p:cNvSpPr>
          <p:nvPr>
            <p:ph type="ftr" sz="quarter" idx="11"/>
          </p:nvPr>
        </p:nvSpPr>
        <p:spPr/>
        <p:txBody>
          <a:bodyPr/>
          <a:lstStyle>
            <a:lvl1pPr>
              <a:defRPr/>
            </a:lvl1pPr>
          </a:lstStyle>
          <a:p>
            <a:pPr>
              <a:defRPr/>
            </a:pPr>
            <a:endParaRPr lang="zh-CN" altLang="zh-CN"/>
          </a:p>
        </p:txBody>
      </p:sp>
      <p:sp>
        <p:nvSpPr>
          <p:cNvPr id="7" name="Rectangle 10"/>
          <p:cNvSpPr>
            <a:spLocks noGrp="1" noChangeArrowheads="1"/>
          </p:cNvSpPr>
          <p:nvPr>
            <p:ph type="sldNum" sz="quarter" idx="12"/>
          </p:nvPr>
        </p:nvSpPr>
        <p:spPr/>
        <p:txBody>
          <a:bodyPr/>
          <a:lstStyle>
            <a:lvl1pPr>
              <a:defRPr/>
            </a:lvl1pPr>
          </a:lstStyle>
          <a:p>
            <a:pPr>
              <a:defRPr/>
            </a:pPr>
            <a:fld id="{1C8E1F07-2323-4C10-B8C2-6FF4D01FAF71}" type="slidenum">
              <a:rPr lang="zh-CN" altLang="en-US"/>
            </a:fld>
            <a:endParaRPr lang="en-US" altLang="zh-CN"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8"/>
          <p:cNvSpPr>
            <a:spLocks noGrp="1" noChangeArrowheads="1"/>
          </p:cNvSpPr>
          <p:nvPr>
            <p:ph type="dt" sz="half" idx="10"/>
          </p:nvPr>
        </p:nvSpPr>
        <p:spPr/>
        <p:txBody>
          <a:bodyPr/>
          <a:lstStyle>
            <a:lvl1pPr>
              <a:defRPr/>
            </a:lvl1pPr>
          </a:lstStyle>
          <a:p>
            <a:pPr>
              <a:defRPr/>
            </a:pPr>
            <a:fld id="{52DC903D-0114-4AE4-9DDB-F033DD29FACD}" type="datetime1">
              <a:rPr lang="zh-CN" altLang="en-US"/>
            </a:fld>
            <a:endParaRPr lang="en-US" altLang="zh-CN" sz="1800"/>
          </a:p>
        </p:txBody>
      </p:sp>
      <p:sp>
        <p:nvSpPr>
          <p:cNvPr id="8" name="Rectangle 9"/>
          <p:cNvSpPr>
            <a:spLocks noGrp="1" noChangeArrowheads="1"/>
          </p:cNvSpPr>
          <p:nvPr>
            <p:ph type="ftr" sz="quarter" idx="11"/>
          </p:nvPr>
        </p:nvSpPr>
        <p:spPr/>
        <p:txBody>
          <a:bodyPr/>
          <a:lstStyle>
            <a:lvl1pPr>
              <a:defRPr/>
            </a:lvl1pPr>
          </a:lstStyle>
          <a:p>
            <a:pPr>
              <a:defRPr/>
            </a:pPr>
            <a:endParaRPr lang="zh-CN" altLang="zh-CN"/>
          </a:p>
        </p:txBody>
      </p:sp>
      <p:sp>
        <p:nvSpPr>
          <p:cNvPr id="9" name="Rectangle 10"/>
          <p:cNvSpPr>
            <a:spLocks noGrp="1" noChangeArrowheads="1"/>
          </p:cNvSpPr>
          <p:nvPr>
            <p:ph type="sldNum" sz="quarter" idx="12"/>
          </p:nvPr>
        </p:nvSpPr>
        <p:spPr/>
        <p:txBody>
          <a:bodyPr/>
          <a:lstStyle>
            <a:lvl1pPr>
              <a:defRPr/>
            </a:lvl1pPr>
          </a:lstStyle>
          <a:p>
            <a:pPr>
              <a:defRPr/>
            </a:pPr>
            <a:fld id="{655D70F9-65EA-40D2-AAAB-712E6CBAB701}" type="slidenum">
              <a:rPr lang="zh-CN" altLang="en-US"/>
            </a:fld>
            <a:endParaRPr lang="en-US" altLang="zh-CN"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p:txBody>
          <a:bodyPr/>
          <a:lstStyle>
            <a:lvl1pPr>
              <a:defRPr/>
            </a:lvl1pPr>
          </a:lstStyle>
          <a:p>
            <a:pPr>
              <a:defRPr/>
            </a:pPr>
            <a:fld id="{047D6E83-6BC0-423F-94ED-B632FD3DB39F}" type="datetime1">
              <a:rPr lang="zh-CN" altLang="en-US"/>
            </a:fld>
            <a:endParaRPr lang="en-US" altLang="zh-CN" sz="1800"/>
          </a:p>
        </p:txBody>
      </p:sp>
      <p:sp>
        <p:nvSpPr>
          <p:cNvPr id="4" name="Rectangle 9"/>
          <p:cNvSpPr>
            <a:spLocks noGrp="1" noChangeArrowheads="1"/>
          </p:cNvSpPr>
          <p:nvPr>
            <p:ph type="ftr" sz="quarter" idx="11"/>
          </p:nvPr>
        </p:nvSpPr>
        <p:spPr/>
        <p:txBody>
          <a:bodyPr/>
          <a:lstStyle>
            <a:lvl1pPr>
              <a:defRPr/>
            </a:lvl1pPr>
          </a:lstStyle>
          <a:p>
            <a:pPr>
              <a:defRPr/>
            </a:pPr>
            <a:endParaRPr lang="zh-CN" altLang="zh-CN"/>
          </a:p>
        </p:txBody>
      </p:sp>
      <p:sp>
        <p:nvSpPr>
          <p:cNvPr id="5" name="Rectangle 10"/>
          <p:cNvSpPr>
            <a:spLocks noGrp="1" noChangeArrowheads="1"/>
          </p:cNvSpPr>
          <p:nvPr>
            <p:ph type="sldNum" sz="quarter" idx="12"/>
          </p:nvPr>
        </p:nvSpPr>
        <p:spPr/>
        <p:txBody>
          <a:bodyPr/>
          <a:lstStyle>
            <a:lvl1pPr>
              <a:defRPr/>
            </a:lvl1pPr>
          </a:lstStyle>
          <a:p>
            <a:pPr>
              <a:defRPr/>
            </a:pPr>
            <a:fld id="{0E1F350D-04F6-4977-AA57-3CA090C5141B}" type="slidenum">
              <a:rPr lang="zh-CN" altLang="en-US"/>
            </a:fld>
            <a:endParaRPr lang="en-US" altLang="zh-CN"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C5648134-F941-4273-90D4-EA2D86B908A8}" type="datetime1">
              <a:rPr lang="zh-CN" altLang="en-US"/>
            </a:fld>
            <a:endParaRPr lang="en-US" altLang="zh-CN" sz="1800"/>
          </a:p>
        </p:txBody>
      </p:sp>
      <p:sp>
        <p:nvSpPr>
          <p:cNvPr id="3" name="Rectangle 9"/>
          <p:cNvSpPr>
            <a:spLocks noGrp="1" noChangeArrowheads="1"/>
          </p:cNvSpPr>
          <p:nvPr>
            <p:ph type="ftr" sz="quarter" idx="11"/>
          </p:nvPr>
        </p:nvSpPr>
        <p:spPr/>
        <p:txBody>
          <a:bodyPr/>
          <a:lstStyle>
            <a:lvl1pPr>
              <a:defRPr/>
            </a:lvl1pPr>
          </a:lstStyle>
          <a:p>
            <a:pPr>
              <a:defRPr/>
            </a:pPr>
            <a:endParaRPr lang="zh-CN" altLang="zh-CN"/>
          </a:p>
        </p:txBody>
      </p:sp>
      <p:sp>
        <p:nvSpPr>
          <p:cNvPr id="4" name="Rectangle 10"/>
          <p:cNvSpPr>
            <a:spLocks noGrp="1" noChangeArrowheads="1"/>
          </p:cNvSpPr>
          <p:nvPr>
            <p:ph type="sldNum" sz="quarter" idx="12"/>
          </p:nvPr>
        </p:nvSpPr>
        <p:spPr/>
        <p:txBody>
          <a:bodyPr/>
          <a:lstStyle>
            <a:lvl1pPr>
              <a:defRPr/>
            </a:lvl1pPr>
          </a:lstStyle>
          <a:p>
            <a:pPr>
              <a:defRPr/>
            </a:pPr>
            <a:fld id="{8AFD63AB-E22A-4C0A-B2CC-B46C0E4A2466}" type="slidenum">
              <a:rPr lang="zh-CN" altLang="en-US"/>
            </a:fld>
            <a:endParaRPr lang="en-US" altLang="zh-CN"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8"/>
          <p:cNvSpPr>
            <a:spLocks noGrp="1" noChangeArrowheads="1"/>
          </p:cNvSpPr>
          <p:nvPr>
            <p:ph type="dt" sz="half" idx="10"/>
          </p:nvPr>
        </p:nvSpPr>
        <p:spPr/>
        <p:txBody>
          <a:bodyPr/>
          <a:lstStyle>
            <a:lvl1pPr>
              <a:defRPr/>
            </a:lvl1pPr>
          </a:lstStyle>
          <a:p>
            <a:pPr>
              <a:defRPr/>
            </a:pPr>
            <a:fld id="{95F60526-CC8F-4BDA-820C-917DC5AA1EE8}" type="datetime1">
              <a:rPr lang="zh-CN" altLang="en-US"/>
            </a:fld>
            <a:endParaRPr lang="en-US" altLang="zh-CN" sz="1800"/>
          </a:p>
        </p:txBody>
      </p:sp>
      <p:sp>
        <p:nvSpPr>
          <p:cNvPr id="6" name="Rectangle 9"/>
          <p:cNvSpPr>
            <a:spLocks noGrp="1" noChangeArrowheads="1"/>
          </p:cNvSpPr>
          <p:nvPr>
            <p:ph type="ftr" sz="quarter" idx="11"/>
          </p:nvPr>
        </p:nvSpPr>
        <p:spPr/>
        <p:txBody>
          <a:bodyPr/>
          <a:lstStyle>
            <a:lvl1pPr>
              <a:defRPr/>
            </a:lvl1pPr>
          </a:lstStyle>
          <a:p>
            <a:pPr>
              <a:defRPr/>
            </a:pPr>
            <a:endParaRPr lang="zh-CN" altLang="zh-CN"/>
          </a:p>
        </p:txBody>
      </p:sp>
      <p:sp>
        <p:nvSpPr>
          <p:cNvPr id="7" name="Rectangle 10"/>
          <p:cNvSpPr>
            <a:spLocks noGrp="1" noChangeArrowheads="1"/>
          </p:cNvSpPr>
          <p:nvPr>
            <p:ph type="sldNum" sz="quarter" idx="12"/>
          </p:nvPr>
        </p:nvSpPr>
        <p:spPr/>
        <p:txBody>
          <a:bodyPr/>
          <a:lstStyle>
            <a:lvl1pPr>
              <a:defRPr/>
            </a:lvl1pPr>
          </a:lstStyle>
          <a:p>
            <a:pPr>
              <a:defRPr/>
            </a:pPr>
            <a:fld id="{A0BF79BA-5742-44DC-B1E4-621007EE89BA}" type="slidenum">
              <a:rPr lang="zh-CN" altLang="en-US"/>
            </a:fld>
            <a:endParaRPr lang="en-US" altLang="zh-CN"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anose="020B060403050404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8"/>
          <p:cNvSpPr>
            <a:spLocks noGrp="1" noChangeArrowheads="1"/>
          </p:cNvSpPr>
          <p:nvPr>
            <p:ph type="dt" sz="half" idx="10"/>
          </p:nvPr>
        </p:nvSpPr>
        <p:spPr/>
        <p:txBody>
          <a:bodyPr/>
          <a:lstStyle>
            <a:lvl1pPr>
              <a:defRPr/>
            </a:lvl1pPr>
          </a:lstStyle>
          <a:p>
            <a:pPr>
              <a:defRPr/>
            </a:pPr>
            <a:fld id="{5274D8D0-3091-440B-B6CD-BF73E943A519}" type="datetime1">
              <a:rPr lang="zh-CN" altLang="en-US"/>
            </a:fld>
            <a:endParaRPr lang="en-US" altLang="zh-CN" sz="1800"/>
          </a:p>
        </p:txBody>
      </p:sp>
      <p:sp>
        <p:nvSpPr>
          <p:cNvPr id="6" name="Rectangle 9"/>
          <p:cNvSpPr>
            <a:spLocks noGrp="1" noChangeArrowheads="1"/>
          </p:cNvSpPr>
          <p:nvPr>
            <p:ph type="ftr" sz="quarter" idx="11"/>
          </p:nvPr>
        </p:nvSpPr>
        <p:spPr/>
        <p:txBody>
          <a:bodyPr/>
          <a:lstStyle>
            <a:lvl1pPr>
              <a:defRPr/>
            </a:lvl1pPr>
          </a:lstStyle>
          <a:p>
            <a:pPr>
              <a:defRPr/>
            </a:pPr>
            <a:endParaRPr lang="zh-CN" altLang="zh-CN"/>
          </a:p>
        </p:txBody>
      </p:sp>
      <p:sp>
        <p:nvSpPr>
          <p:cNvPr id="7" name="Rectangle 10"/>
          <p:cNvSpPr>
            <a:spLocks noGrp="1" noChangeArrowheads="1"/>
          </p:cNvSpPr>
          <p:nvPr>
            <p:ph type="sldNum" sz="quarter" idx="12"/>
          </p:nvPr>
        </p:nvSpPr>
        <p:spPr/>
        <p:txBody>
          <a:bodyPr/>
          <a:lstStyle>
            <a:lvl1pPr>
              <a:defRPr/>
            </a:lvl1pPr>
          </a:lstStyle>
          <a:p>
            <a:pPr>
              <a:defRPr/>
            </a:pPr>
            <a:fld id="{342A60C0-FC6F-467F-B681-90B7E5EB6B4E}" type="slidenum">
              <a:rPr lang="zh-CN" altLang="en-US"/>
            </a:fld>
            <a:endParaRPr lang="en-US" altLang="zh-CN" sz="180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p:nvPr userDrawn="1"/>
        </p:nvGrpSpPr>
        <p:grpSpPr bwMode="auto">
          <a:xfrm>
            <a:off x="-3238500" y="0"/>
            <a:ext cx="11925300" cy="3810000"/>
            <a:chOff x="0" y="0"/>
            <a:chExt cx="7512" cy="2400"/>
          </a:xfrm>
        </p:grpSpPr>
        <p:sp>
          <p:nvSpPr>
            <p:cNvPr id="2" name="AutoShape 3"/>
            <p:cNvSpPr>
              <a:spLocks noChangeArrowheads="1"/>
            </p:cNvSpPr>
            <p:nvPr/>
          </p:nvSpPr>
          <p:spPr bwMode="auto">
            <a:xfrm>
              <a:off x="0" y="432"/>
              <a:ext cx="2592" cy="1968"/>
            </a:xfrm>
            <a:custGeom>
              <a:avLst/>
              <a:gdLst>
                <a:gd name="T0" fmla="*/ 2037 w 64000"/>
                <a:gd name="T1" fmla="*/ 177 h 64000"/>
                <a:gd name="T2" fmla="*/ 2592 w 64000"/>
                <a:gd name="T3" fmla="*/ 984 h 64000"/>
                <a:gd name="T4" fmla="*/ 2037 w 64000"/>
                <a:gd name="T5" fmla="*/ 1791 h 64000"/>
                <a:gd name="T6" fmla="*/ 2037 w 64000"/>
                <a:gd name="T7" fmla="*/ 1791 h 64000"/>
                <a:gd name="T8" fmla="*/ 2037 w 64000"/>
                <a:gd name="T9" fmla="*/ 1791 h 64000"/>
                <a:gd name="T10" fmla="*/ 2037 w 64000"/>
                <a:gd name="T11" fmla="*/ 1791 h 64000"/>
                <a:gd name="T12" fmla="*/ 2037 w 64000"/>
                <a:gd name="T13" fmla="*/ 177 h 64000"/>
                <a:gd name="T14" fmla="*/ 2037 w 64000"/>
                <a:gd name="T15" fmla="*/ 177 h 64000"/>
                <a:gd name="T16" fmla="*/ 2037 w 64000"/>
                <a:gd name="T17" fmla="*/ 17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000"/>
                <a:gd name="T28" fmla="*/ 0 h 64000"/>
                <a:gd name="T29" fmla="*/ 64000 w 64000"/>
                <a:gd name="T30" fmla="*/ 64000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AutoShape 4"/>
            <p:cNvSpPr>
              <a:spLocks noChangeArrowheads="1"/>
            </p:cNvSpPr>
            <p:nvPr/>
          </p:nvSpPr>
          <p:spPr bwMode="auto">
            <a:xfrm>
              <a:off x="512" y="0"/>
              <a:ext cx="1949" cy="1987"/>
            </a:xfrm>
            <a:custGeom>
              <a:avLst/>
              <a:gdLst>
                <a:gd name="T0" fmla="*/ 1525 w 64000"/>
                <a:gd name="T1" fmla="*/ 174 h 64000"/>
                <a:gd name="T2" fmla="*/ 1949 w 64000"/>
                <a:gd name="T3" fmla="*/ 994 h 64000"/>
                <a:gd name="T4" fmla="*/ 1525 w 64000"/>
                <a:gd name="T5" fmla="*/ 1813 h 64000"/>
                <a:gd name="T6" fmla="*/ 1525 w 64000"/>
                <a:gd name="T7" fmla="*/ 1813 h 64000"/>
                <a:gd name="T8" fmla="*/ 1525 w 64000"/>
                <a:gd name="T9" fmla="*/ 1813 h 64000"/>
                <a:gd name="T10" fmla="*/ 1525 w 64000"/>
                <a:gd name="T11" fmla="*/ 1813 h 64000"/>
                <a:gd name="T12" fmla="*/ 1525 w 64000"/>
                <a:gd name="T13" fmla="*/ 174 h 64000"/>
                <a:gd name="T14" fmla="*/ 1525 w 64000"/>
                <a:gd name="T15" fmla="*/ 174 h 64000"/>
                <a:gd name="T16" fmla="*/ 1525 w 64000"/>
                <a:gd name="T17" fmla="*/ 17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000"/>
                <a:gd name="T28" fmla="*/ 0 h 64000"/>
                <a:gd name="T29" fmla="*/ 64000 w 64000"/>
                <a:gd name="T30" fmla="*/ 64000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 name="Line 5"/>
            <p:cNvSpPr>
              <a:spLocks noChangeShapeType="1"/>
            </p:cNvSpPr>
            <p:nvPr/>
          </p:nvSpPr>
          <p:spPr bwMode="auto">
            <a:xfrm>
              <a:off x="2904" y="960"/>
              <a:ext cx="4608"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027" name="Rectangle 6"/>
          <p:cNvSpPr>
            <a:spLocks noGrp="1" noChangeArrowheads="1"/>
          </p:cNvSpPr>
          <p:nvPr>
            <p:ph type="title" idx="4294967295"/>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zh-CN" smtClean="0">
                <a:sym typeface="Arial" panose="020B0604020202020204" pitchFamily="34" charset="0"/>
              </a:rPr>
              <a:t>单击此处编辑母版标题样式</a:t>
            </a:r>
            <a:endParaRPr lang="zh-CN" altLang="zh-CN" smtClean="0">
              <a:sym typeface="Arial" panose="020B0604020202020204" pitchFamily="34" charset="0"/>
            </a:endParaRP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Verdana" panose="020B0604030504040204" pitchFamily="34" charset="0"/>
              </a:rPr>
              <a:t>单击此处编辑母版文本样式</a:t>
            </a:r>
            <a:endParaRPr lang="zh-CN" altLang="zh-CN" smtClean="0">
              <a:sym typeface="Verdana" panose="020B0604030504040204" pitchFamily="34" charset="0"/>
            </a:endParaRPr>
          </a:p>
          <a:p>
            <a:pPr lvl="1"/>
            <a:r>
              <a:rPr lang="zh-CN" altLang="zh-CN" smtClean="0">
                <a:sym typeface="Verdana" panose="020B0604030504040204" pitchFamily="34" charset="0"/>
              </a:rPr>
              <a:t>第二级</a:t>
            </a:r>
            <a:endParaRPr lang="zh-CN" altLang="zh-CN" smtClean="0">
              <a:sym typeface="Verdana" panose="020B0604030504040204" pitchFamily="34" charset="0"/>
            </a:endParaRPr>
          </a:p>
          <a:p>
            <a:pPr lvl="2"/>
            <a:r>
              <a:rPr lang="zh-CN" altLang="zh-CN" smtClean="0">
                <a:sym typeface="Verdana" panose="020B0604030504040204" pitchFamily="34" charset="0"/>
              </a:rPr>
              <a:t>第三级</a:t>
            </a:r>
            <a:endParaRPr lang="zh-CN" altLang="zh-CN" smtClean="0">
              <a:sym typeface="Verdana" panose="020B0604030504040204" pitchFamily="34" charset="0"/>
            </a:endParaRPr>
          </a:p>
          <a:p>
            <a:pPr lvl="3"/>
            <a:r>
              <a:rPr lang="zh-CN" altLang="zh-CN" smtClean="0">
                <a:sym typeface="Verdana" panose="020B0604030504040204" pitchFamily="34" charset="0"/>
              </a:rPr>
              <a:t>第四级</a:t>
            </a:r>
            <a:endParaRPr lang="zh-CN" altLang="zh-CN" smtClean="0">
              <a:sym typeface="Verdana" panose="020B0604030504040204" pitchFamily="34" charset="0"/>
            </a:endParaRPr>
          </a:p>
          <a:p>
            <a:pPr lvl="4"/>
            <a:r>
              <a:rPr lang="zh-CN" altLang="zh-CN" smtClean="0">
                <a:sym typeface="Verdana" panose="020B0604030504040204" pitchFamily="34" charset="0"/>
              </a:rPr>
              <a:t>第五级</a:t>
            </a:r>
            <a:endParaRPr lang="zh-CN" altLang="zh-CN" smtClean="0">
              <a:sym typeface="Verdana" panose="020B0604030504040204" pitchFamily="34" charset="0"/>
            </a:endParaRPr>
          </a:p>
        </p:txBody>
      </p:sp>
      <p:sp>
        <p:nvSpPr>
          <p:cNvPr id="1032" name="Rectangle 8"/>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78"/>
              <a:buNone/>
              <a:defRPr sz="1200" smtClean="0"/>
            </a:lvl1pPr>
          </a:lstStyle>
          <a:p>
            <a:pPr>
              <a:defRPr/>
            </a:pPr>
            <a:fld id="{8BFA8A54-6529-4CEF-A9EA-E300037D52C5}" type="datetime1">
              <a:rPr lang="zh-CN" altLang="en-US"/>
            </a:fld>
            <a:endParaRPr lang="en-US" altLang="zh-CN" sz="1800"/>
          </a:p>
        </p:txBody>
      </p:sp>
      <p:sp>
        <p:nvSpPr>
          <p:cNvPr id="1033" name="Rectangle 9"/>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a:buFont typeface="Arial" panose="020B0604020202020204" pitchFamily="34" charset="-78"/>
              <a:buNone/>
              <a:defRPr sz="1200" smtClean="0"/>
            </a:lvl1pPr>
          </a:lstStyle>
          <a:p>
            <a:pPr>
              <a:defRPr/>
            </a:pPr>
            <a:endParaRPr lang="zh-CN" altLang="zh-CN"/>
          </a:p>
        </p:txBody>
      </p:sp>
      <p:sp>
        <p:nvSpPr>
          <p:cNvPr id="1034" name="Rectangle 10"/>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78"/>
              <a:buNone/>
              <a:defRPr sz="1200" smtClean="0"/>
            </a:lvl1pPr>
          </a:lstStyle>
          <a:p>
            <a:pPr>
              <a:defRPr/>
            </a:pPr>
            <a:fld id="{EEEF9547-F4FD-4594-B8EC-03236FFB98D7}" type="slidenum">
              <a:rPr lang="zh-CN" altLang="en-US"/>
            </a:fld>
            <a:endParaRPr lang="en-US" altLang="zh-CN" sz="1800"/>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491"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p:txStyles>
    <p:titleStyle>
      <a:lvl1pPr algn="l" rtl="0" eaLnBrk="0" fontAlgn="base" hangingPunct="0">
        <a:spcBef>
          <a:spcPct val="0"/>
        </a:spcBef>
        <a:spcAft>
          <a:spcPct val="0"/>
        </a:spcAft>
        <a:defRPr sz="3600">
          <a:solidFill>
            <a:schemeClr val="tx2"/>
          </a:solidFill>
          <a:latin typeface="+mj-lt"/>
          <a:ea typeface="+mj-ea"/>
          <a:cs typeface="+mj-cs"/>
          <a:sym typeface="Arial" panose="020B0604020202020204" pitchFamily="34" charset="0"/>
        </a:defRPr>
      </a:lvl1pPr>
      <a:lvl2pPr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78"/>
        </a:defRPr>
      </a:lvl6pPr>
      <a:lvl7pPr marL="914400"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78"/>
        </a:defRPr>
      </a:lvl7pPr>
      <a:lvl8pPr marL="1371600"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78"/>
        </a:defRPr>
      </a:lvl8pPr>
      <a:lvl9pPr marL="1828800" algn="l" rtl="0" eaLnBrk="0" fontAlgn="base" hangingPunct="0">
        <a:spcBef>
          <a:spcPct val="0"/>
        </a:spcBef>
        <a:spcAft>
          <a:spcPct val="0"/>
        </a:spcAft>
        <a:defRPr sz="3600">
          <a:solidFill>
            <a:schemeClr val="tx2"/>
          </a:solidFill>
          <a:latin typeface="Arial" panose="020B0604020202020204" pitchFamily="34" charset="-78"/>
          <a:ea typeface="宋体" panose="02010600030101010101" pitchFamily="2" charset="-122"/>
          <a:sym typeface="Arial" panose="020B0604020202020204" pitchFamily="34" charset="-78"/>
        </a:defRPr>
      </a:lvl9pPr>
    </p:titleStyle>
    <p:bodyStyle>
      <a:lvl1pPr marL="342900" indent="-342900" algn="l" defTabSz="0"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n-ea"/>
          <a:sym typeface="Verdana" panose="020B0604030504040204" pitchFamily="34" charset="0"/>
        </a:defRPr>
      </a:lvl5pPr>
      <a:lvl6pPr marL="2514600" indent="-228600" algn="l" defTabSz="0"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n-ea"/>
          <a:sym typeface="Verdana" panose="020B0604030504040204" pitchFamily="34" charset="0"/>
        </a:defRPr>
      </a:lvl6pPr>
      <a:lvl7pPr marL="2971800" indent="-228600" algn="l" defTabSz="0"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n-ea"/>
          <a:sym typeface="Verdana" panose="020B0604030504040204" pitchFamily="34" charset="0"/>
        </a:defRPr>
      </a:lvl7pPr>
      <a:lvl8pPr marL="3429000" indent="-228600" algn="l" defTabSz="0"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n-ea"/>
          <a:sym typeface="Verdana" panose="020B0604030504040204" pitchFamily="34" charset="0"/>
        </a:defRPr>
      </a:lvl8pPr>
      <a:lvl9pPr marL="3886200" indent="-228600" algn="l" defTabSz="0"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n-ea"/>
          <a:sym typeface="Verdana" panose="020B060403050404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6.wmf"/><Relationship Id="rId1"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7.wmf"/><Relationship Id="rId1"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1.wmf"/><Relationship Id="rId7" Type="http://schemas.openxmlformats.org/officeDocument/2006/relationships/oleObject" Target="../embeddings/oleObject7.bin"/><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 Id="rId3" Type="http://schemas.openxmlformats.org/officeDocument/2006/relationships/oleObject" Target="../embeddings/oleObject5.bin"/><Relationship Id="rId2" Type="http://schemas.openxmlformats.org/officeDocument/2006/relationships/image" Target="../media/image8.wmf"/><Relationship Id="rId10" Type="http://schemas.openxmlformats.org/officeDocument/2006/relationships/vmlDrawing" Target="../drawings/vmlDrawing4.vml"/><Relationship Id="rId1"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 Id="rId3" Type="http://schemas.openxmlformats.org/officeDocument/2006/relationships/oleObject" Target="../embeddings/oleObject9.bin"/><Relationship Id="rId2" Type="http://schemas.openxmlformats.org/officeDocument/2006/relationships/image" Target="../media/image12.wmf"/><Relationship Id="rId1"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16.wmf"/><Relationship Id="rId1"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12.xml"/><Relationship Id="rId4" Type="http://schemas.openxmlformats.org/officeDocument/2006/relationships/image" Target="../media/image18.wmf"/><Relationship Id="rId3" Type="http://schemas.openxmlformats.org/officeDocument/2006/relationships/oleObject" Target="../embeddings/oleObject13.bin"/><Relationship Id="rId2" Type="http://schemas.openxmlformats.org/officeDocument/2006/relationships/image" Target="../media/image17.wmf"/><Relationship Id="rId1"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2.xml"/><Relationship Id="rId4" Type="http://schemas.openxmlformats.org/officeDocument/2006/relationships/image" Target="../media/image20.wmf"/><Relationship Id="rId3" Type="http://schemas.openxmlformats.org/officeDocument/2006/relationships/oleObject" Target="../embeddings/oleObject15.bin"/><Relationship Id="rId2" Type="http://schemas.openxmlformats.org/officeDocument/2006/relationships/image" Target="../media/image19.wmf"/><Relationship Id="rId1"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2.xml"/><Relationship Id="rId2" Type="http://schemas.openxmlformats.org/officeDocument/2006/relationships/image" Target="../media/image21.wmf"/><Relationship Id="rId1"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21.bin"/><Relationship Id="rId8" Type="http://schemas.openxmlformats.org/officeDocument/2006/relationships/image" Target="../media/image25.wmf"/><Relationship Id="rId7" Type="http://schemas.openxmlformats.org/officeDocument/2006/relationships/oleObject" Target="../embeddings/oleObject20.bin"/><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 Id="rId3" Type="http://schemas.openxmlformats.org/officeDocument/2006/relationships/oleObject" Target="../embeddings/oleObject18.bin"/><Relationship Id="rId2" Type="http://schemas.openxmlformats.org/officeDocument/2006/relationships/image" Target="../media/image22.wmf"/><Relationship Id="rId12" Type="http://schemas.openxmlformats.org/officeDocument/2006/relationships/vmlDrawing" Target="../drawings/vmlDrawing10.vml"/><Relationship Id="rId11" Type="http://schemas.openxmlformats.org/officeDocument/2006/relationships/slideLayout" Target="../slideLayouts/slideLayout12.xml"/><Relationship Id="rId10" Type="http://schemas.openxmlformats.org/officeDocument/2006/relationships/image" Target="../media/image26.wmf"/><Relationship Id="rId1" Type="http://schemas.openxmlformats.org/officeDocument/2006/relationships/oleObject" Target="../embeddings/oleObject17.bin"/></Relationships>
</file>

<file path=ppt/slides/_rels/slide48.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2.xml"/><Relationship Id="rId4" Type="http://schemas.openxmlformats.org/officeDocument/2006/relationships/image" Target="../media/image28.wmf"/><Relationship Id="rId3" Type="http://schemas.openxmlformats.org/officeDocument/2006/relationships/oleObject" Target="../embeddings/oleObject23.bin"/><Relationship Id="rId2" Type="http://schemas.openxmlformats.org/officeDocument/2006/relationships/image" Target="../media/image27.wmf"/><Relationship Id="rId1"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12.xml"/><Relationship Id="rId4" Type="http://schemas.openxmlformats.org/officeDocument/2006/relationships/image" Target="../media/image30.wmf"/><Relationship Id="rId3" Type="http://schemas.openxmlformats.org/officeDocument/2006/relationships/oleObject" Target="../embeddings/oleObject25.bin"/><Relationship Id="rId2" Type="http://schemas.openxmlformats.org/officeDocument/2006/relationships/image" Target="../media/image29.wmf"/><Relationship Id="rId1"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12.x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 Id="rId3" Type="http://schemas.openxmlformats.org/officeDocument/2006/relationships/oleObject" Target="../embeddings/oleObject27.bin"/><Relationship Id="rId2" Type="http://schemas.openxmlformats.org/officeDocument/2006/relationships/image" Target="../media/image31.wmf"/><Relationship Id="rId1"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12.xml"/><Relationship Id="rId4" Type="http://schemas.openxmlformats.org/officeDocument/2006/relationships/image" Target="../media/image35.wmf"/><Relationship Id="rId3" Type="http://schemas.openxmlformats.org/officeDocument/2006/relationships/oleObject" Target="../embeddings/oleObject30.bin"/><Relationship Id="rId2" Type="http://schemas.openxmlformats.org/officeDocument/2006/relationships/image" Target="../media/image34.wmf"/><Relationship Id="rId1"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2.xml"/><Relationship Id="rId2" Type="http://schemas.openxmlformats.org/officeDocument/2006/relationships/image" Target="../media/image36.wmf"/><Relationship Id="rId1"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2.xml"/><Relationship Id="rId2" Type="http://schemas.openxmlformats.org/officeDocument/2006/relationships/image" Target="../media/image37.wmf"/><Relationship Id="rId1"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12.xml"/><Relationship Id="rId4" Type="http://schemas.openxmlformats.org/officeDocument/2006/relationships/image" Target="../media/image39.wmf"/><Relationship Id="rId3" Type="http://schemas.openxmlformats.org/officeDocument/2006/relationships/oleObject" Target="../embeddings/oleObject34.bin"/><Relationship Id="rId2" Type="http://schemas.openxmlformats.org/officeDocument/2006/relationships/image" Target="../media/image38.wmf"/><Relationship Id="rId1"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12.xml"/><Relationship Id="rId4" Type="http://schemas.openxmlformats.org/officeDocument/2006/relationships/image" Target="../media/image41.wmf"/><Relationship Id="rId3" Type="http://schemas.openxmlformats.org/officeDocument/2006/relationships/oleObject" Target="../embeddings/oleObject36.bin"/><Relationship Id="rId2" Type="http://schemas.openxmlformats.org/officeDocument/2006/relationships/image" Target="../media/image40.wmf"/><Relationship Id="rId1" Type="http://schemas.openxmlformats.org/officeDocument/2006/relationships/oleObject" Target="../embeddings/oleObject35.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2.xml"/><Relationship Id="rId2" Type="http://schemas.openxmlformats.org/officeDocument/2006/relationships/image" Target="../media/image42.wmf"/><Relationship Id="rId1" Type="http://schemas.openxmlformats.org/officeDocument/2006/relationships/oleObject" Target="../embeddings/oleObject37.bin"/></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2.xml"/><Relationship Id="rId2" Type="http://schemas.openxmlformats.org/officeDocument/2006/relationships/image" Target="../media/image43.wmf"/><Relationship Id="rId1"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6" Type="http://schemas.openxmlformats.org/officeDocument/2006/relationships/vmlDrawing" Target="../drawings/vmlDrawing21.vml"/><Relationship Id="rId5" Type="http://schemas.openxmlformats.org/officeDocument/2006/relationships/slideLayout" Target="../slideLayouts/slideLayout12.xml"/><Relationship Id="rId4" Type="http://schemas.openxmlformats.org/officeDocument/2006/relationships/image" Target="../media/image45.wmf"/><Relationship Id="rId3" Type="http://schemas.openxmlformats.org/officeDocument/2006/relationships/oleObject" Target="../embeddings/oleObject40.bin"/><Relationship Id="rId2" Type="http://schemas.openxmlformats.org/officeDocument/2006/relationships/image" Target="../media/image44.wmf"/><Relationship Id="rId1" Type="http://schemas.openxmlformats.org/officeDocument/2006/relationships/oleObject" Target="../embeddings/oleObject39.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2.xml"/><Relationship Id="rId2" Type="http://schemas.openxmlformats.org/officeDocument/2006/relationships/image" Target="../media/image46.wmf"/><Relationship Id="rId1"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49.jpeg"/><Relationship Id="rId4" Type="http://schemas.openxmlformats.org/officeDocument/2006/relationships/tags" Target="../tags/tag18.xml"/><Relationship Id="rId3" Type="http://schemas.openxmlformats.org/officeDocument/2006/relationships/image" Target="../media/image48.jpe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043940" y="1831975"/>
            <a:ext cx="7524750" cy="1319530"/>
          </a:xfrm>
        </p:spPr>
        <p:txBody>
          <a:bodyPr>
            <a:noAutofit/>
          </a:bodyPr>
          <a:lstStyle/>
          <a:p>
            <a:pPr marL="0" indent="0" algn="ctr">
              <a:lnSpc>
                <a:spcPct val="110000"/>
              </a:lnSpc>
              <a:spcBef>
                <a:spcPts val="0"/>
              </a:spcBef>
              <a:spcAft>
                <a:spcPts val="0"/>
              </a:spcAft>
              <a:buSzPct val="100000"/>
              <a:buNone/>
            </a:pPr>
            <a:r>
              <a:rPr lang="zh-CN" altLang="en-US" sz="4000" smtClean="0">
                <a:solidFill>
                  <a:srgbClr val="1E6FAD"/>
                </a:solidFill>
                <a:latin typeface="微软雅黑" panose="020B0503020204020204" charset="-122"/>
                <a:ea typeface="微软雅黑" panose="020B0503020204020204" charset="-122"/>
                <a:cs typeface="+mn-cs"/>
              </a:rPr>
              <a:t>地下水污染调查和评价资料</a:t>
            </a:r>
            <a:endParaRPr lang="zh-CN" altLang="en-US" sz="400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5940584" y="393293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3084" y="486887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535420" y="48693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467756" y="48688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CEA67BA-DA3B-4646-BA96-776D7E4F9ADB}" type="datetime1">
              <a:rPr lang="zh-CN" altLang="en-US"/>
            </a:fld>
            <a:endParaRPr lang="en-US" altLang="zh-CN" sz="1800"/>
          </a:p>
        </p:txBody>
      </p:sp>
      <p:sp>
        <p:nvSpPr>
          <p:cNvPr id="1126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F2A02D-DDC5-41A8-B2AB-DE40B58B4E5E}" type="slidenum">
              <a:rPr lang="zh-CN" altLang="en-US"/>
            </a:fld>
            <a:endParaRPr lang="en-US" altLang="zh-CN"/>
          </a:p>
        </p:txBody>
      </p:sp>
      <p:sp>
        <p:nvSpPr>
          <p:cNvPr id="1126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1269"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污染源调查（调查内容）</a:t>
            </a:r>
            <a:r>
              <a:rPr lang="zh-CN" altLang="zh-CN" sz="3200" b="1" smtClean="0"/>
              <a:t>：</a:t>
            </a:r>
            <a:endParaRPr lang="zh-CN" altLang="zh-CN" sz="3200" b="1" smtClean="0"/>
          </a:p>
          <a:p>
            <a:pPr lvl="1" eaLnBrk="1" hangingPunct="1">
              <a:lnSpc>
                <a:spcPct val="120000"/>
              </a:lnSpc>
            </a:pPr>
            <a:r>
              <a:rPr lang="zh-CN" altLang="zh-CN" sz="2800" b="1" smtClean="0">
                <a:solidFill>
                  <a:srgbClr val="FF0000"/>
                </a:solidFill>
              </a:rPr>
              <a:t>工业污染源调查</a:t>
            </a:r>
            <a:r>
              <a:rPr lang="zh-CN" altLang="zh-CN" sz="2800" b="1" smtClean="0"/>
              <a:t>：机械、电子、化工、采矿、冶炼、石油等企业的名称、位置，污水、废渣（尾矿）</a:t>
            </a:r>
            <a:r>
              <a:rPr lang="zh-CN" altLang="zh-CN" sz="2800" b="1" smtClean="0">
                <a:solidFill>
                  <a:srgbClr val="FF0000"/>
                </a:solidFill>
              </a:rPr>
              <a:t>排放量、排放方式、规模、途径和排放口位置</a:t>
            </a:r>
            <a:r>
              <a:rPr lang="zh-CN" altLang="zh-CN" sz="2800" b="1" smtClean="0"/>
              <a:t>，污染物</a:t>
            </a:r>
            <a:r>
              <a:rPr lang="zh-CN" altLang="zh-CN" sz="2800" b="1" smtClean="0">
                <a:solidFill>
                  <a:srgbClr val="FF0000"/>
                </a:solidFill>
              </a:rPr>
              <a:t>种类、数量、成分及危害</a:t>
            </a:r>
            <a:r>
              <a:rPr lang="zh-CN" altLang="zh-CN" sz="2800" b="1" smtClean="0"/>
              <a:t>，以及重要污染企业废弃场地、废弃井、油品和溶剂等地下储存设施等的调查。</a:t>
            </a:r>
            <a:endParaRPr lang="zh-CN" altLang="zh-CN" smtClean="0"/>
          </a:p>
        </p:txBody>
      </p:sp>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5B175D4-5223-423A-94C6-9160F8D57E98}" type="datetime1">
              <a:rPr lang="zh-CN" altLang="en-US"/>
            </a:fld>
            <a:endParaRPr lang="en-US" altLang="zh-CN" sz="1800"/>
          </a:p>
        </p:txBody>
      </p:sp>
      <p:sp>
        <p:nvSpPr>
          <p:cNvPr id="1229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8143D9-22EA-4CE4-A0C5-13AEF7687D7D}" type="slidenum">
              <a:rPr lang="zh-CN" altLang="en-US"/>
            </a:fld>
            <a:endParaRPr lang="en-US" altLang="zh-CN"/>
          </a:p>
        </p:txBody>
      </p:sp>
      <p:sp>
        <p:nvSpPr>
          <p:cNvPr id="1229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2293"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污染源调查（调查内容）</a:t>
            </a:r>
            <a:r>
              <a:rPr lang="zh-CN" altLang="zh-CN" sz="3200" b="1" smtClean="0"/>
              <a:t>：</a:t>
            </a:r>
            <a:endParaRPr lang="zh-CN" altLang="zh-CN" sz="3200" b="1" smtClean="0"/>
          </a:p>
          <a:p>
            <a:pPr lvl="1" eaLnBrk="1" hangingPunct="1">
              <a:lnSpc>
                <a:spcPct val="140000"/>
              </a:lnSpc>
            </a:pPr>
            <a:r>
              <a:rPr lang="zh-CN" altLang="zh-CN" sz="2800" b="1" smtClean="0">
                <a:solidFill>
                  <a:srgbClr val="FF0000"/>
                </a:solidFill>
              </a:rPr>
              <a:t>生活污染源调查</a:t>
            </a:r>
            <a:r>
              <a:rPr lang="zh-CN" altLang="zh-CN" sz="2800" b="1" smtClean="0"/>
              <a:t>：包括</a:t>
            </a:r>
            <a:r>
              <a:rPr lang="zh-CN" altLang="zh-CN" sz="2800" b="1" smtClean="0">
                <a:solidFill>
                  <a:srgbClr val="FF0000"/>
                </a:solidFill>
              </a:rPr>
              <a:t>垃圾场</a:t>
            </a:r>
            <a:r>
              <a:rPr lang="zh-CN" altLang="zh-CN" sz="2800" b="1" smtClean="0"/>
              <a:t>的分布、规模、垃圾处理方式与效果、淋滤液产生量及主要污染组分、存放场地的地质结构情况等；</a:t>
            </a:r>
            <a:r>
              <a:rPr lang="zh-CN" altLang="zh-CN" sz="2800" b="1" smtClean="0">
                <a:solidFill>
                  <a:srgbClr val="FF0000"/>
                </a:solidFill>
              </a:rPr>
              <a:t>生活污水</a:t>
            </a:r>
            <a:r>
              <a:rPr lang="zh-CN" altLang="zh-CN" sz="2800" b="1" smtClean="0"/>
              <a:t>产生量、处理与排放方式、主要污染物及其浓度和危害等的调查。</a:t>
            </a:r>
            <a:endParaRPr lang="zh-CN" altLang="zh-CN" smtClean="0"/>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373B8CBB-8F2A-4306-A575-403896EE5BE8}" type="datetime1">
              <a:rPr lang="zh-CN" altLang="en-US"/>
            </a:fld>
            <a:endParaRPr lang="en-US" altLang="zh-CN" sz="1800"/>
          </a:p>
        </p:txBody>
      </p:sp>
      <p:sp>
        <p:nvSpPr>
          <p:cNvPr id="1331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D37CF9-87BF-41FB-9095-B0EF0C03C08C}" type="slidenum">
              <a:rPr lang="zh-CN" altLang="en-US"/>
            </a:fld>
            <a:endParaRPr lang="en-US" altLang="zh-CN"/>
          </a:p>
        </p:txBody>
      </p:sp>
      <p:sp>
        <p:nvSpPr>
          <p:cNvPr id="1331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3317"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污染源调查（调查内容）</a:t>
            </a:r>
            <a:r>
              <a:rPr lang="zh-CN" altLang="zh-CN" sz="3200" b="1" smtClean="0"/>
              <a:t>：</a:t>
            </a:r>
            <a:endParaRPr lang="zh-CN" altLang="zh-CN" sz="3200" b="1" smtClean="0"/>
          </a:p>
          <a:p>
            <a:pPr lvl="1" eaLnBrk="1" hangingPunct="1">
              <a:lnSpc>
                <a:spcPct val="140000"/>
              </a:lnSpc>
            </a:pPr>
            <a:r>
              <a:rPr lang="zh-CN" altLang="zh-CN" sz="2800" b="1" smtClean="0">
                <a:solidFill>
                  <a:srgbClr val="FF0000"/>
                </a:solidFill>
              </a:rPr>
              <a:t>农业污染源调查</a:t>
            </a:r>
            <a:r>
              <a:rPr lang="zh-CN" altLang="zh-CN" sz="2800" b="1" smtClean="0"/>
              <a:t>：包括</a:t>
            </a:r>
            <a:r>
              <a:rPr lang="zh-CN" altLang="zh-CN" sz="2800" b="1" smtClean="0">
                <a:solidFill>
                  <a:srgbClr val="FF0000"/>
                </a:solidFill>
              </a:rPr>
              <a:t>土地利用</a:t>
            </a:r>
            <a:r>
              <a:rPr lang="zh-CN" altLang="zh-CN" sz="2800" b="1" smtClean="0"/>
              <a:t>历史与现状；</a:t>
            </a:r>
            <a:r>
              <a:rPr lang="zh-CN" altLang="zh-CN" sz="2800" b="1" smtClean="0">
                <a:solidFill>
                  <a:srgbClr val="FF0000"/>
                </a:solidFill>
              </a:rPr>
              <a:t>农田</a:t>
            </a:r>
            <a:r>
              <a:rPr lang="zh-CN" altLang="zh-CN" sz="2800" b="1" smtClean="0"/>
              <a:t>施用化肥和农药的品种、数量、方式、时间等；</a:t>
            </a:r>
            <a:r>
              <a:rPr lang="zh-CN" altLang="zh-CN" sz="2800" b="1" smtClean="0">
                <a:solidFill>
                  <a:srgbClr val="FF0000"/>
                </a:solidFill>
              </a:rPr>
              <a:t>污灌区</a:t>
            </a:r>
            <a:r>
              <a:rPr lang="zh-CN" altLang="zh-CN" sz="2800" b="1" smtClean="0"/>
              <a:t>范围、灌溉污水主要污染物及浓度、污灌次数和污灌量。</a:t>
            </a:r>
            <a:r>
              <a:rPr lang="zh-CN" altLang="zh-CN" sz="2800" b="1" smtClean="0">
                <a:solidFill>
                  <a:srgbClr val="FF0000"/>
                </a:solidFill>
              </a:rPr>
              <a:t>养殖场</a:t>
            </a:r>
            <a:r>
              <a:rPr lang="zh-CN" altLang="zh-CN" sz="2800" b="1" smtClean="0"/>
              <a:t>及规模，乡镇企业污染源情况等。</a:t>
            </a:r>
            <a:endParaRPr lang="zh-CN" altLang="zh-CN" smtClean="0"/>
          </a:p>
        </p:txBody>
      </p:sp>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2B548F0-E40C-4749-A449-0D0EBA04F20D}" type="datetime1">
              <a:rPr lang="zh-CN" altLang="en-US"/>
            </a:fld>
            <a:endParaRPr lang="en-US" altLang="zh-CN" sz="1800"/>
          </a:p>
        </p:txBody>
      </p:sp>
      <p:sp>
        <p:nvSpPr>
          <p:cNvPr id="1433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A25A4C-0568-453F-B4EF-2C7832CC27E5}" type="slidenum">
              <a:rPr lang="zh-CN" altLang="en-US"/>
            </a:fld>
            <a:endParaRPr lang="en-US" altLang="zh-CN"/>
          </a:p>
        </p:txBody>
      </p:sp>
      <p:sp>
        <p:nvSpPr>
          <p:cNvPr id="1434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4341"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污染源调查（调查内容）</a:t>
            </a:r>
            <a:r>
              <a:rPr lang="zh-CN" altLang="zh-CN" sz="3200" b="1" smtClean="0"/>
              <a:t>：</a:t>
            </a:r>
            <a:endParaRPr lang="zh-CN" altLang="zh-CN" sz="3200" b="1" smtClean="0"/>
          </a:p>
          <a:p>
            <a:pPr lvl="1" eaLnBrk="1" hangingPunct="1">
              <a:lnSpc>
                <a:spcPct val="140000"/>
              </a:lnSpc>
            </a:pPr>
            <a:r>
              <a:rPr lang="zh-CN" altLang="zh-CN" sz="2800" b="1" smtClean="0">
                <a:solidFill>
                  <a:srgbClr val="FF0000"/>
                </a:solidFill>
              </a:rPr>
              <a:t>地表污染水体</a:t>
            </a:r>
            <a:r>
              <a:rPr lang="zh-CN" altLang="zh-CN" sz="2800" b="1" smtClean="0"/>
              <a:t>调查：污染水体（河、湖、塘、水库及水渠等）的分布、规模、利用情况及水质状况等。</a:t>
            </a:r>
            <a:endParaRPr lang="zh-CN" altLang="zh-CN" sz="2800" b="1" smtClean="0"/>
          </a:p>
          <a:p>
            <a:pPr lvl="1" eaLnBrk="1" hangingPunct="1">
              <a:lnSpc>
                <a:spcPct val="140000"/>
              </a:lnSpc>
            </a:pPr>
            <a:r>
              <a:rPr lang="zh-CN" altLang="zh-CN" sz="2800" b="1" smtClean="0">
                <a:solidFill>
                  <a:srgbClr val="FF0000"/>
                </a:solidFill>
              </a:rPr>
              <a:t>海（咸）水入侵</a:t>
            </a:r>
            <a:r>
              <a:rPr lang="zh-CN" altLang="zh-CN" sz="2800" b="1" smtClean="0"/>
              <a:t>调查：海水入侵和咸水分布及咸淡水混染情况。</a:t>
            </a:r>
            <a:endParaRPr lang="zh-CN" altLang="zh-CN" smtClean="0"/>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3DE2F522-DEB4-47F9-8D14-4F611E5E1D05}" type="datetime1">
              <a:rPr lang="zh-CN" altLang="en-US"/>
            </a:fld>
            <a:endParaRPr lang="en-US" altLang="zh-CN" sz="1800"/>
          </a:p>
        </p:txBody>
      </p:sp>
      <p:sp>
        <p:nvSpPr>
          <p:cNvPr id="1536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D2483FA-6941-48A4-8CB0-40AEC596CC45}" type="slidenum">
              <a:rPr lang="zh-CN" altLang="en-US"/>
            </a:fld>
            <a:endParaRPr lang="en-US" altLang="zh-CN"/>
          </a:p>
        </p:txBody>
      </p:sp>
      <p:sp>
        <p:nvSpPr>
          <p:cNvPr id="1536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5365"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地下水污染动态监测</a:t>
            </a:r>
            <a:r>
              <a:rPr lang="zh-CN" altLang="zh-CN" sz="3200" b="1" smtClean="0"/>
              <a:t>：</a:t>
            </a:r>
            <a:endParaRPr lang="zh-CN" altLang="zh-CN" sz="3200" b="1" smtClean="0"/>
          </a:p>
          <a:p>
            <a:pPr lvl="1" eaLnBrk="1" hangingPunct="1">
              <a:lnSpc>
                <a:spcPct val="130000"/>
              </a:lnSpc>
            </a:pPr>
            <a:r>
              <a:rPr lang="zh-CN" altLang="zh-CN" sz="2800" b="1" smtClean="0"/>
              <a:t>在地下水污染调查过程中，应及时分析地下水污染调查结果，全面掌握地下水污染状况，提出地下水污染监测网优化方案。</a:t>
            </a:r>
            <a:endParaRPr lang="zh-CN" altLang="zh-CN" sz="2800" b="1" smtClean="0"/>
          </a:p>
          <a:p>
            <a:pPr lvl="1" eaLnBrk="1" hangingPunct="1">
              <a:lnSpc>
                <a:spcPct val="130000"/>
              </a:lnSpc>
            </a:pPr>
            <a:r>
              <a:rPr lang="zh-CN" altLang="zh-CN" sz="2800" b="1" smtClean="0"/>
              <a:t>地下水污染监测网点部署方案应在充分分析掌握区域水文地质条件基础上，结合污染源类型、地下水污染现状、污染物特征、污染途径、污染危害等布设。</a:t>
            </a:r>
            <a:endParaRPr lang="zh-CN" altLang="zh-CN" smtClean="0"/>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5311FDE7-BAA5-488D-A6CB-ADB7227C9698}" type="datetime1">
              <a:rPr lang="zh-CN" altLang="en-US"/>
            </a:fld>
            <a:endParaRPr lang="en-US" altLang="zh-CN" sz="1800"/>
          </a:p>
        </p:txBody>
      </p:sp>
      <p:sp>
        <p:nvSpPr>
          <p:cNvPr id="1638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0B1F61-BF33-492E-B0C1-5088E11509D4}" type="slidenum">
              <a:rPr lang="zh-CN" altLang="en-US"/>
            </a:fld>
            <a:endParaRPr lang="en-US" altLang="zh-CN"/>
          </a:p>
        </p:txBody>
      </p:sp>
      <p:sp>
        <p:nvSpPr>
          <p:cNvPr id="1638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6389" name="Rectangle 3"/>
          <p:cNvSpPr>
            <a:spLocks noGrp="1" noChangeArrowheads="1"/>
          </p:cNvSpPr>
          <p:nvPr>
            <p:ph type="body" idx="4294967295"/>
          </p:nvPr>
        </p:nvSpPr>
        <p:spPr>
          <a:xfrm>
            <a:off x="1042988" y="1628775"/>
            <a:ext cx="7921625" cy="4968875"/>
          </a:xfrm>
        </p:spPr>
        <p:txBody>
          <a:bodyPr/>
          <a:lstStyle/>
          <a:p>
            <a:pPr eaLnBrk="1" hangingPunct="1"/>
            <a:r>
              <a:rPr lang="zh-CN" altLang="en-US" sz="3200" b="1" smtClean="0">
                <a:solidFill>
                  <a:srgbClr val="FF0000"/>
                </a:solidFill>
              </a:rPr>
              <a:t>地下水污染动态监测</a:t>
            </a:r>
            <a:r>
              <a:rPr lang="en-US" altLang="zh-CN" sz="3200" b="1" smtClean="0">
                <a:latin typeface="Arial" panose="020B0604020202020204" pitchFamily="34" charset="0"/>
                <a:sym typeface="Arial" panose="020B0604020202020204" pitchFamily="34" charset="0"/>
              </a:rPr>
              <a:t>——</a:t>
            </a:r>
            <a:r>
              <a:rPr lang="zh-CN" altLang="en-US" sz="3200" b="1" smtClean="0"/>
              <a:t>布点原则</a:t>
            </a:r>
            <a:endParaRPr lang="zh-CN" altLang="en-US" sz="3200" b="1" smtClean="0"/>
          </a:p>
          <a:p>
            <a:pPr lvl="1" eaLnBrk="1" hangingPunct="1">
              <a:lnSpc>
                <a:spcPct val="140000"/>
              </a:lnSpc>
            </a:pPr>
            <a:r>
              <a:rPr lang="zh-CN" altLang="en-US" sz="2800" b="1" smtClean="0"/>
              <a:t>区域地下水污染监测点部署应在地下水系统的补给、径流、排泄区、边界线、主要地下水开采区（层）、主要环境地质问题发生区等不同地区或部位分别布点监测。区域地下水污染监测点数宜控制在地下水污染采样点总数的</a:t>
            </a:r>
            <a:r>
              <a:rPr lang="en-US" altLang="zh-CN" sz="2800" b="1" smtClean="0"/>
              <a:t>5</a:t>
            </a:r>
            <a:r>
              <a:rPr lang="en-US" altLang="zh-CN" sz="2800" b="1" smtClean="0">
                <a:latin typeface="Arial" panose="020B0604020202020204" pitchFamily="34" charset="0"/>
                <a:sym typeface="Arial" panose="020B0604020202020204" pitchFamily="34" charset="0"/>
              </a:rPr>
              <a:t>—</a:t>
            </a:r>
            <a:r>
              <a:rPr lang="en-US" altLang="zh-CN" sz="2800" b="1" smtClean="0"/>
              <a:t>20%</a:t>
            </a:r>
            <a:r>
              <a:rPr lang="zh-CN" altLang="en-US" sz="2800" b="1" smtClean="0"/>
              <a:t>。</a:t>
            </a:r>
            <a:endParaRPr lang="zh-CN" altLang="en-US" smtClean="0"/>
          </a:p>
        </p:txBody>
      </p:sp>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1B67287-59CB-43C3-92CE-E2F8E9BA2281}" type="datetime1">
              <a:rPr lang="zh-CN" altLang="en-US"/>
            </a:fld>
            <a:endParaRPr lang="en-US" altLang="zh-CN" sz="1800"/>
          </a:p>
        </p:txBody>
      </p:sp>
      <p:sp>
        <p:nvSpPr>
          <p:cNvPr id="1741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935D58-88A1-492C-8838-2FD3EEA0D6DC}" type="slidenum">
              <a:rPr lang="zh-CN" altLang="en-US"/>
            </a:fld>
            <a:endParaRPr lang="en-US" altLang="zh-CN"/>
          </a:p>
        </p:txBody>
      </p:sp>
      <p:sp>
        <p:nvSpPr>
          <p:cNvPr id="1741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7413" name="Rectangle 3"/>
          <p:cNvSpPr>
            <a:spLocks noGrp="1" noChangeArrowheads="1"/>
          </p:cNvSpPr>
          <p:nvPr>
            <p:ph type="body" idx="4294967295"/>
          </p:nvPr>
        </p:nvSpPr>
        <p:spPr>
          <a:xfrm>
            <a:off x="1042988" y="1628775"/>
            <a:ext cx="7921625" cy="4968875"/>
          </a:xfrm>
        </p:spPr>
        <p:txBody>
          <a:bodyPr/>
          <a:lstStyle/>
          <a:p>
            <a:pPr eaLnBrk="1" hangingPunct="1"/>
            <a:r>
              <a:rPr lang="zh-CN" altLang="en-US" sz="3200" b="1" smtClean="0">
                <a:solidFill>
                  <a:srgbClr val="FF0000"/>
                </a:solidFill>
              </a:rPr>
              <a:t>地下水污染动态监测</a:t>
            </a:r>
            <a:r>
              <a:rPr lang="en-US" altLang="zh-CN" sz="3200" b="1" smtClean="0">
                <a:latin typeface="Arial" panose="020B0604020202020204" pitchFamily="34" charset="0"/>
                <a:sym typeface="Arial" panose="020B0604020202020204" pitchFamily="34" charset="0"/>
              </a:rPr>
              <a:t>——</a:t>
            </a:r>
            <a:r>
              <a:rPr lang="zh-CN" altLang="en-US" sz="3200" b="1" smtClean="0"/>
              <a:t>布点原则</a:t>
            </a:r>
            <a:endParaRPr lang="zh-CN" altLang="en-US" sz="3200" b="1" smtClean="0"/>
          </a:p>
          <a:p>
            <a:pPr lvl="1" eaLnBrk="1" hangingPunct="1">
              <a:lnSpc>
                <a:spcPct val="130000"/>
              </a:lnSpc>
            </a:pPr>
            <a:r>
              <a:rPr lang="zh-CN" altLang="en-US" sz="2800" b="1" smtClean="0">
                <a:solidFill>
                  <a:srgbClr val="FF0000"/>
                </a:solidFill>
              </a:rPr>
              <a:t>重点区</a:t>
            </a:r>
            <a:r>
              <a:rPr lang="zh-CN" altLang="en-US" sz="2800" b="1" smtClean="0"/>
              <a:t>地下水污染监测应在区域地下水污染监测网点基础上加密布设，重点监测地下水污染严重区、大中型地下水水源地保护区、重要农业区等地段。重点区地下水污染监测点数应根据地下水污染程度、污染范围和污染物种类等具体确定。</a:t>
            </a:r>
            <a:endParaRPr lang="zh-CN" altLang="en-US" sz="2800" b="1" smtClean="0"/>
          </a:p>
          <a:p>
            <a:pPr lvl="1" eaLnBrk="1" hangingPunct="1">
              <a:lnSpc>
                <a:spcPct val="130000"/>
              </a:lnSpc>
            </a:pPr>
            <a:r>
              <a:rPr lang="zh-CN" altLang="en-US" sz="2800" b="1" smtClean="0"/>
              <a:t>特殊地下水污染组分监测点部署根据需要确定。</a:t>
            </a:r>
            <a:endParaRPr lang="zh-CN" altLang="en-US" smtClean="0"/>
          </a:p>
        </p:txBody>
      </p:sp>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F83F386C-4236-4C80-AC22-44D8B02F1DFA}" type="datetime1">
              <a:rPr lang="zh-CN" altLang="en-US"/>
            </a:fld>
            <a:endParaRPr lang="en-US" altLang="zh-CN" sz="1800"/>
          </a:p>
        </p:txBody>
      </p:sp>
      <p:sp>
        <p:nvSpPr>
          <p:cNvPr id="1843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944553-BFB9-4889-8360-F3DAC649B9D8}" type="slidenum">
              <a:rPr lang="zh-CN" altLang="en-US"/>
            </a:fld>
            <a:endParaRPr lang="en-US" altLang="zh-CN"/>
          </a:p>
        </p:txBody>
      </p:sp>
      <p:sp>
        <p:nvSpPr>
          <p:cNvPr id="1843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8437" name="Rectangle 3"/>
          <p:cNvSpPr>
            <a:spLocks noGrp="1" noChangeArrowheads="1"/>
          </p:cNvSpPr>
          <p:nvPr>
            <p:ph type="body" idx="4294967295"/>
          </p:nvPr>
        </p:nvSpPr>
        <p:spPr>
          <a:xfrm>
            <a:off x="1042988" y="1628775"/>
            <a:ext cx="7921625" cy="4968875"/>
          </a:xfrm>
        </p:spPr>
        <p:txBody>
          <a:bodyPr/>
          <a:lstStyle/>
          <a:p>
            <a:pPr eaLnBrk="1" hangingPunct="1"/>
            <a:r>
              <a:rPr lang="zh-CN" altLang="en-US" sz="3200" b="1" smtClean="0">
                <a:solidFill>
                  <a:srgbClr val="FF0000"/>
                </a:solidFill>
              </a:rPr>
              <a:t>地下水污染动态监测</a:t>
            </a:r>
            <a:r>
              <a:rPr lang="en-US" altLang="zh-CN" sz="3200" b="1" smtClean="0">
                <a:latin typeface="Arial" panose="020B0604020202020204" pitchFamily="34" charset="0"/>
                <a:sym typeface="Arial" panose="020B0604020202020204" pitchFamily="34" charset="0"/>
              </a:rPr>
              <a:t>——</a:t>
            </a:r>
            <a:r>
              <a:rPr lang="zh-CN" altLang="en-US" sz="3200" b="1" smtClean="0"/>
              <a:t>监测频率</a:t>
            </a:r>
            <a:endParaRPr lang="zh-CN" altLang="en-US" sz="3200" b="1" smtClean="0"/>
          </a:p>
          <a:p>
            <a:pPr lvl="1" eaLnBrk="1" hangingPunct="1">
              <a:lnSpc>
                <a:spcPct val="140000"/>
              </a:lnSpc>
            </a:pPr>
            <a:r>
              <a:rPr lang="zh-CN" altLang="en-US" sz="2800" b="1" smtClean="0">
                <a:solidFill>
                  <a:srgbClr val="FF0000"/>
                </a:solidFill>
              </a:rPr>
              <a:t>区域</a:t>
            </a:r>
            <a:r>
              <a:rPr lang="zh-CN" altLang="en-US" sz="2800" b="1" smtClean="0"/>
              <a:t>地下水污染监测点采样频率，一般每年平水期采样一次。</a:t>
            </a:r>
            <a:endParaRPr lang="zh-CN" altLang="en-US" sz="2800" b="1" smtClean="0"/>
          </a:p>
          <a:p>
            <a:pPr lvl="1" eaLnBrk="1" hangingPunct="1">
              <a:lnSpc>
                <a:spcPct val="140000"/>
              </a:lnSpc>
            </a:pPr>
            <a:r>
              <a:rPr lang="zh-CN" altLang="en-US" sz="2800" b="1" smtClean="0">
                <a:solidFill>
                  <a:srgbClr val="FF0000"/>
                </a:solidFill>
              </a:rPr>
              <a:t>重点区</a:t>
            </a:r>
            <a:r>
              <a:rPr lang="zh-CN" altLang="en-US" sz="2800" b="1" smtClean="0"/>
              <a:t>地下水污染监测点采样频率，一般每年丰、枯水期各采样一次。</a:t>
            </a:r>
            <a:endParaRPr lang="zh-CN" altLang="en-US" sz="2800" b="1" smtClean="0"/>
          </a:p>
          <a:p>
            <a:pPr lvl="1" eaLnBrk="1" hangingPunct="1">
              <a:lnSpc>
                <a:spcPct val="140000"/>
              </a:lnSpc>
            </a:pPr>
            <a:r>
              <a:rPr lang="zh-CN" altLang="en-US" sz="2800" b="1" smtClean="0">
                <a:solidFill>
                  <a:srgbClr val="FF0000"/>
                </a:solidFill>
              </a:rPr>
              <a:t>特殊</a:t>
            </a:r>
            <a:r>
              <a:rPr lang="zh-CN" altLang="en-US" sz="2800" b="1" smtClean="0"/>
              <a:t>地下水污染组分监测，一般每季度或每月采样一次。</a:t>
            </a:r>
            <a:endParaRPr lang="zh-CN" altLang="en-US" smtClean="0"/>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68EA600-7379-49A4-AB9D-8CBE0D063C17}" type="datetime1">
              <a:rPr lang="zh-CN" altLang="en-US"/>
            </a:fld>
            <a:endParaRPr lang="en-US" altLang="zh-CN" sz="1800"/>
          </a:p>
        </p:txBody>
      </p:sp>
      <p:sp>
        <p:nvSpPr>
          <p:cNvPr id="1945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F8219C-A690-48BC-8DB7-BF36BC81785A}" type="slidenum">
              <a:rPr lang="zh-CN" altLang="en-US"/>
            </a:fld>
            <a:endParaRPr lang="en-US" altLang="zh-CN"/>
          </a:p>
        </p:txBody>
      </p:sp>
      <p:sp>
        <p:nvSpPr>
          <p:cNvPr id="1946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9461" name="Rectangle 3"/>
          <p:cNvSpPr>
            <a:spLocks noGrp="1" noChangeArrowheads="1"/>
          </p:cNvSpPr>
          <p:nvPr>
            <p:ph type="body" idx="4294967295"/>
          </p:nvPr>
        </p:nvSpPr>
        <p:spPr>
          <a:xfrm>
            <a:off x="827088" y="1341438"/>
            <a:ext cx="7993062" cy="4608512"/>
          </a:xfrm>
        </p:spPr>
        <p:txBody>
          <a:bodyPr/>
          <a:lstStyle/>
          <a:p>
            <a:pPr eaLnBrk="1" hangingPunct="1">
              <a:lnSpc>
                <a:spcPct val="150000"/>
              </a:lnSpc>
            </a:pPr>
            <a:r>
              <a:rPr lang="zh-CN" altLang="en-US" sz="3200" b="1" smtClean="0"/>
              <a:t>地下水污染监测应根据水文地质条件、地下水开发利用状况、污染源的分布等环境因素综合考虑。</a:t>
            </a:r>
            <a:endParaRPr lang="zh-CN" altLang="en-US" sz="3200" b="1" smtClean="0"/>
          </a:p>
          <a:p>
            <a:pPr eaLnBrk="1" hangingPunct="1">
              <a:lnSpc>
                <a:spcPct val="150000"/>
              </a:lnSpc>
            </a:pPr>
            <a:r>
              <a:rPr lang="zh-CN" altLang="en-US" sz="3200" b="1" smtClean="0">
                <a:solidFill>
                  <a:srgbClr val="FF0000"/>
                </a:solidFill>
              </a:rPr>
              <a:t>监测的对象</a:t>
            </a:r>
            <a:r>
              <a:rPr lang="zh-CN" altLang="en-US" sz="3200" b="1" smtClean="0"/>
              <a:t>主要是有害物质排放量大，危害性大的污染源、重污染区、重要的供水水源地等。</a:t>
            </a:r>
            <a:endParaRPr lang="en-US" altLang="zh-CN" sz="3200" b="1" smtClean="0"/>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DC3D081-BB53-49A6-A73F-5C9E7499EA1A}" type="datetime1">
              <a:rPr lang="zh-CN" altLang="en-US"/>
            </a:fld>
            <a:endParaRPr lang="en-US" altLang="zh-CN" sz="1800"/>
          </a:p>
        </p:txBody>
      </p:sp>
      <p:sp>
        <p:nvSpPr>
          <p:cNvPr id="2048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82881E-417E-4BEA-9818-3F51A918E4CC}" type="slidenum">
              <a:rPr lang="zh-CN" altLang="en-US"/>
            </a:fld>
            <a:endParaRPr lang="en-US" altLang="zh-CN"/>
          </a:p>
        </p:txBody>
      </p:sp>
      <p:sp>
        <p:nvSpPr>
          <p:cNvPr id="2048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0485" name="Rectangle 3"/>
          <p:cNvSpPr>
            <a:spLocks noGrp="1" noChangeArrowheads="1"/>
          </p:cNvSpPr>
          <p:nvPr>
            <p:ph type="body" idx="4294967295"/>
          </p:nvPr>
        </p:nvSpPr>
        <p:spPr>
          <a:xfrm>
            <a:off x="827088" y="1557338"/>
            <a:ext cx="7993062" cy="4608512"/>
          </a:xfrm>
        </p:spPr>
        <p:txBody>
          <a:bodyPr/>
          <a:lstStyle/>
          <a:p>
            <a:pPr eaLnBrk="1" hangingPunct="1">
              <a:lnSpc>
                <a:spcPct val="150000"/>
              </a:lnSpc>
            </a:pPr>
            <a:r>
              <a:rPr lang="zh-CN" altLang="en-US" sz="2800" b="1" smtClean="0">
                <a:latin typeface="Times New Roman" panose="02020603050405020304" pitchFamily="18" charset="0"/>
                <a:sym typeface="Times New Roman" panose="02020603050405020304" pitchFamily="18" charset="0"/>
              </a:rPr>
              <a:t>对</a:t>
            </a:r>
            <a:r>
              <a:rPr lang="zh-CN" altLang="en-US" sz="2800" b="1" smtClean="0">
                <a:solidFill>
                  <a:srgbClr val="FF0000"/>
                </a:solidFill>
                <a:latin typeface="Times New Roman" panose="02020603050405020304" pitchFamily="18" charset="0"/>
                <a:sym typeface="Times New Roman" panose="02020603050405020304" pitchFamily="18" charset="0"/>
              </a:rPr>
              <a:t>地下水供水水源地</a:t>
            </a:r>
            <a:r>
              <a:rPr lang="zh-CN" altLang="en-US" sz="2800" b="1" smtClean="0">
                <a:latin typeface="Times New Roman" panose="02020603050405020304" pitchFamily="18" charset="0"/>
                <a:sym typeface="Times New Roman" panose="02020603050405020304" pitchFamily="18" charset="0"/>
              </a:rPr>
              <a:t>，布设</a:t>
            </a:r>
            <a:r>
              <a:rPr lang="en-US" altLang="zh-CN" sz="2800" b="1" smtClean="0">
                <a:latin typeface="Times New Roman" panose="02020603050405020304" pitchFamily="18" charset="0"/>
                <a:sym typeface="Times New Roman" panose="02020603050405020304" pitchFamily="18" charset="0"/>
              </a:rPr>
              <a:t>1-2</a:t>
            </a:r>
            <a:r>
              <a:rPr lang="zh-CN" altLang="en-US" sz="2800" b="1" smtClean="0">
                <a:latin typeface="Times New Roman" panose="02020603050405020304" pitchFamily="18" charset="0"/>
                <a:sym typeface="Times New Roman" panose="02020603050405020304" pitchFamily="18" charset="0"/>
              </a:rPr>
              <a:t>个点，若面积大于</a:t>
            </a:r>
            <a:r>
              <a:rPr lang="en-US" altLang="zh-CN" sz="2800" b="1" smtClean="0">
                <a:latin typeface="Times New Roman" panose="02020603050405020304" pitchFamily="18" charset="0"/>
                <a:sym typeface="Times New Roman" panose="02020603050405020304" pitchFamily="18" charset="0"/>
              </a:rPr>
              <a:t>3~5km</a:t>
            </a:r>
            <a:r>
              <a:rPr lang="en-US" altLang="zh-CN" sz="2800" b="1" baseline="30000" smtClean="0">
                <a:latin typeface="Times New Roman" panose="02020603050405020304" pitchFamily="18" charset="0"/>
                <a:sym typeface="Times New Roman" panose="02020603050405020304" pitchFamily="18" charset="0"/>
              </a:rPr>
              <a:t>2</a:t>
            </a:r>
            <a:r>
              <a:rPr lang="zh-CN" altLang="en-US" sz="2800" b="1" smtClean="0">
                <a:latin typeface="Times New Roman" panose="02020603050405020304" pitchFamily="18" charset="0"/>
                <a:sym typeface="Times New Roman" panose="02020603050405020304" pitchFamily="18" charset="0"/>
              </a:rPr>
              <a:t>时，适当增加监测点。</a:t>
            </a:r>
            <a:endParaRPr lang="zh-CN" altLang="en-US" sz="2800" b="1" smtClean="0">
              <a:latin typeface="Times New Roman" panose="02020603050405020304" pitchFamily="18" charset="0"/>
              <a:sym typeface="Times New Roman" panose="02020603050405020304" pitchFamily="18" charset="0"/>
            </a:endParaRPr>
          </a:p>
          <a:p>
            <a:pPr eaLnBrk="1" hangingPunct="1">
              <a:lnSpc>
                <a:spcPct val="150000"/>
              </a:lnSpc>
            </a:pPr>
            <a:r>
              <a:rPr lang="zh-CN" altLang="en-US" sz="2800" b="1" smtClean="0">
                <a:latin typeface="Times New Roman" panose="02020603050405020304" pitchFamily="18" charset="0"/>
                <a:sym typeface="Times New Roman" panose="02020603050405020304" pitchFamily="18" charset="0"/>
              </a:rPr>
              <a:t>在</a:t>
            </a:r>
            <a:r>
              <a:rPr lang="zh-CN" altLang="en-US" sz="2800" b="1" smtClean="0">
                <a:solidFill>
                  <a:srgbClr val="FF0000"/>
                </a:solidFill>
                <a:latin typeface="Times New Roman" panose="02020603050405020304" pitchFamily="18" charset="0"/>
                <a:sym typeface="Times New Roman" panose="02020603050405020304" pitchFamily="18" charset="0"/>
              </a:rPr>
              <a:t>水源分布区</a:t>
            </a:r>
            <a:r>
              <a:rPr lang="zh-CN" altLang="en-US" sz="2800" b="1" smtClean="0">
                <a:latin typeface="Times New Roman" panose="02020603050405020304" pitchFamily="18" charset="0"/>
                <a:sym typeface="Times New Roman" panose="02020603050405020304" pitchFamily="18" charset="0"/>
              </a:rPr>
              <a:t>每</a:t>
            </a:r>
            <a:r>
              <a:rPr lang="en-US" altLang="zh-CN" sz="2800" b="1" smtClean="0">
                <a:latin typeface="Times New Roman" panose="02020603050405020304" pitchFamily="18" charset="0"/>
                <a:sym typeface="Times New Roman" panose="02020603050405020304" pitchFamily="18" charset="0"/>
              </a:rPr>
              <a:t>5~10km</a:t>
            </a:r>
            <a:r>
              <a:rPr lang="en-US" altLang="zh-CN" sz="2800" b="1" baseline="30000" smtClean="0">
                <a:latin typeface="Times New Roman" panose="02020603050405020304" pitchFamily="18" charset="0"/>
                <a:sym typeface="Times New Roman" panose="02020603050405020304" pitchFamily="18" charset="0"/>
              </a:rPr>
              <a:t>2</a:t>
            </a:r>
            <a:r>
              <a:rPr lang="zh-CN" altLang="en-US" sz="2800" b="1" smtClean="0">
                <a:latin typeface="Times New Roman" panose="02020603050405020304" pitchFamily="18" charset="0"/>
                <a:sym typeface="Times New Roman" panose="02020603050405020304" pitchFamily="18" charset="0"/>
              </a:rPr>
              <a:t>布设</a:t>
            </a:r>
            <a:r>
              <a:rPr lang="en-US" altLang="zh-CN" sz="2800" b="1" smtClean="0">
                <a:latin typeface="Times New Roman" panose="02020603050405020304" pitchFamily="18" charset="0"/>
                <a:sym typeface="Times New Roman" panose="02020603050405020304" pitchFamily="18" charset="0"/>
              </a:rPr>
              <a:t>1</a:t>
            </a:r>
            <a:r>
              <a:rPr lang="zh-CN" altLang="en-US" sz="2800" b="1" smtClean="0">
                <a:latin typeface="Times New Roman" panose="02020603050405020304" pitchFamily="18" charset="0"/>
                <a:sym typeface="Times New Roman" panose="02020603050405020304" pitchFamily="18" charset="0"/>
              </a:rPr>
              <a:t>个监测点。</a:t>
            </a:r>
            <a:endParaRPr lang="zh-CN" altLang="en-US" sz="2800" b="1" smtClean="0">
              <a:latin typeface="Times New Roman" panose="02020603050405020304" pitchFamily="18" charset="0"/>
              <a:sym typeface="Times New Roman" panose="02020603050405020304" pitchFamily="18" charset="0"/>
            </a:endParaRPr>
          </a:p>
          <a:p>
            <a:pPr eaLnBrk="1" hangingPunct="1">
              <a:lnSpc>
                <a:spcPct val="150000"/>
              </a:lnSpc>
            </a:pPr>
            <a:r>
              <a:rPr lang="zh-CN" altLang="en-US" sz="2800" b="1" smtClean="0"/>
              <a:t>在</a:t>
            </a:r>
            <a:r>
              <a:rPr lang="zh-CN" altLang="en-US" sz="2800" b="1" smtClean="0">
                <a:solidFill>
                  <a:srgbClr val="FF0000"/>
                </a:solidFill>
              </a:rPr>
              <a:t>水源地上游地区</a:t>
            </a:r>
            <a:r>
              <a:rPr lang="zh-CN" altLang="en-US" sz="2800" b="1" smtClean="0"/>
              <a:t>应布置</a:t>
            </a:r>
            <a:r>
              <a:rPr lang="zh-CN" altLang="en-US" sz="2800" b="1" u="sng" smtClean="0"/>
              <a:t>对照监测点</a:t>
            </a:r>
            <a:r>
              <a:rPr lang="zh-CN" altLang="en-US" sz="2800" b="1" smtClean="0"/>
              <a:t>。</a:t>
            </a:r>
            <a:endParaRPr lang="zh-CN" altLang="en-US" sz="2800" b="1" smtClean="0"/>
          </a:p>
          <a:p>
            <a:pPr eaLnBrk="1" hangingPunct="1">
              <a:lnSpc>
                <a:spcPct val="150000"/>
              </a:lnSpc>
            </a:pPr>
            <a:r>
              <a:rPr lang="zh-CN" altLang="en-US" sz="2800" b="1" smtClean="0"/>
              <a:t>对</a:t>
            </a:r>
            <a:r>
              <a:rPr lang="zh-CN" altLang="en-US" sz="2800" b="1" smtClean="0">
                <a:solidFill>
                  <a:srgbClr val="FF0000"/>
                </a:solidFill>
              </a:rPr>
              <a:t>大厚度含水层</a:t>
            </a:r>
            <a:r>
              <a:rPr lang="zh-CN" altLang="en-US" sz="2800" b="1" smtClean="0"/>
              <a:t>还应该沿不同深度布置监测点。</a:t>
            </a:r>
            <a:endParaRPr lang="en-US" altLang="zh-CN" sz="2800" b="1" smtClean="0"/>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714500"/>
            <a:ext cx="59423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4049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22EDE519-900D-43D7-A306-64B91282F38B}" type="datetime1">
              <a:rPr lang="zh-CN" altLang="en-US"/>
            </a:fld>
            <a:endParaRPr lang="en-US" altLang="zh-CN" sz="1800"/>
          </a:p>
        </p:txBody>
      </p:sp>
      <p:sp>
        <p:nvSpPr>
          <p:cNvPr id="2150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D428D9-5DE8-45EB-9D63-E365830C6865}" type="slidenum">
              <a:rPr lang="zh-CN" altLang="en-US"/>
            </a:fld>
            <a:endParaRPr lang="en-US" altLang="zh-CN"/>
          </a:p>
        </p:txBody>
      </p:sp>
      <p:sp>
        <p:nvSpPr>
          <p:cNvPr id="2150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1509" name="Rectangle 3"/>
          <p:cNvSpPr>
            <a:spLocks noGrp="1" noChangeArrowheads="1"/>
          </p:cNvSpPr>
          <p:nvPr>
            <p:ph type="body" idx="4294967295"/>
          </p:nvPr>
        </p:nvSpPr>
        <p:spPr>
          <a:xfrm>
            <a:off x="539750" y="1484313"/>
            <a:ext cx="8604250" cy="2519362"/>
          </a:xfrm>
        </p:spPr>
        <p:txBody>
          <a:bodyPr/>
          <a:lstStyle/>
          <a:p>
            <a:pPr eaLnBrk="1" hangingPunct="1">
              <a:lnSpc>
                <a:spcPct val="150000"/>
              </a:lnSpc>
            </a:pPr>
            <a:r>
              <a:rPr lang="zh-CN" altLang="en-US" sz="2400" b="1" smtClean="0"/>
              <a:t>对于</a:t>
            </a:r>
            <a:r>
              <a:rPr lang="zh-CN" altLang="en-US" sz="2400" b="1" smtClean="0">
                <a:solidFill>
                  <a:srgbClr val="FF0000"/>
                </a:solidFill>
              </a:rPr>
              <a:t>点状污染源</a:t>
            </a:r>
            <a:r>
              <a:rPr lang="zh-CN" altLang="en-US" sz="2400" b="1" smtClean="0"/>
              <a:t>，可沿地下水流向自排污点由密而疏布点（扇形布点法）（观察污染带范围）。</a:t>
            </a:r>
            <a:endParaRPr lang="zh-CN" altLang="en-US" sz="2400" b="1" smtClean="0"/>
          </a:p>
          <a:p>
            <a:pPr eaLnBrk="1" hangingPunct="1">
              <a:lnSpc>
                <a:spcPct val="150000"/>
              </a:lnSpc>
            </a:pPr>
            <a:r>
              <a:rPr lang="zh-CN" altLang="en-US" sz="2400" b="1" smtClean="0"/>
              <a:t>若地下水渗流速度较大，监测点间距适当拉开（反之缩小）</a:t>
            </a:r>
            <a:endParaRPr lang="en-US" altLang="zh-CN" sz="2400" b="1" smtClean="0"/>
          </a:p>
          <a:p>
            <a:pPr eaLnBrk="1" hangingPunct="1">
              <a:lnSpc>
                <a:spcPct val="150000"/>
              </a:lnSpc>
            </a:pPr>
            <a:r>
              <a:rPr lang="zh-CN" altLang="en-US" sz="2400" b="1" smtClean="0"/>
              <a:t>垂直地下水流向方向上也应该布点。</a:t>
            </a:r>
            <a:endParaRPr lang="zh-CN" altLang="en-US" smtClean="0"/>
          </a:p>
        </p:txBody>
      </p:sp>
      <p:grpSp>
        <p:nvGrpSpPr>
          <p:cNvPr id="21510" name="Group 4"/>
          <p:cNvGrpSpPr/>
          <p:nvPr/>
        </p:nvGrpSpPr>
        <p:grpSpPr bwMode="auto">
          <a:xfrm>
            <a:off x="3203575" y="3906838"/>
            <a:ext cx="5976938" cy="2951162"/>
            <a:chOff x="0" y="0"/>
            <a:chExt cx="3765" cy="1859"/>
          </a:xfrm>
        </p:grpSpPr>
        <p:pic>
          <p:nvPicPr>
            <p:cNvPr id="21540" name="Picture 5" descr="File00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765"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1" name="Oval 6"/>
            <p:cNvSpPr>
              <a:spLocks noChangeArrowheads="1"/>
            </p:cNvSpPr>
            <p:nvPr/>
          </p:nvSpPr>
          <p:spPr bwMode="auto">
            <a:xfrm>
              <a:off x="667" y="609"/>
              <a:ext cx="181" cy="181"/>
            </a:xfrm>
            <a:prstGeom prst="ellipse">
              <a:avLst/>
            </a:prstGeom>
            <a:solidFill>
              <a:srgbClr val="FF3300"/>
            </a:solidFill>
            <a:ln w="9525">
              <a:solidFill>
                <a:srgbClr val="FF3300"/>
              </a:solidFill>
              <a:bevel/>
            </a:ln>
          </p:spPr>
          <p:txBody>
            <a:bodyPr wrap="none" anchor="ctr"/>
            <a:lstStyle/>
            <a:p>
              <a:endParaRPr lang="zh-CN" altLang="zh-CN">
                <a:solidFill>
                  <a:srgbClr val="000000"/>
                </a:solidFill>
                <a:sym typeface="Verdana" panose="020B0604030504040204" pitchFamily="34" charset="0"/>
              </a:endParaRPr>
            </a:p>
          </p:txBody>
        </p:sp>
        <p:sp>
          <p:nvSpPr>
            <p:cNvPr id="21542" name="Oval 7"/>
            <p:cNvSpPr>
              <a:spLocks noChangeArrowheads="1"/>
            </p:cNvSpPr>
            <p:nvPr/>
          </p:nvSpPr>
          <p:spPr bwMode="auto">
            <a:xfrm>
              <a:off x="686" y="82"/>
              <a:ext cx="3061" cy="1225"/>
            </a:xfrm>
            <a:prstGeom prst="ellipse">
              <a:avLst/>
            </a:prstGeom>
            <a:noFill/>
            <a:ln w="28575">
              <a:solidFill>
                <a:srgbClr val="FF3300"/>
              </a:solidFill>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grpSp>
      <p:sp>
        <p:nvSpPr>
          <p:cNvPr id="21511" name="Oval 8"/>
          <p:cNvSpPr>
            <a:spLocks noChangeArrowheads="1"/>
          </p:cNvSpPr>
          <p:nvPr/>
        </p:nvSpPr>
        <p:spPr bwMode="auto">
          <a:xfrm>
            <a:off x="4716463" y="49752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2" name="Oval 9"/>
          <p:cNvSpPr>
            <a:spLocks noChangeArrowheads="1"/>
          </p:cNvSpPr>
          <p:nvPr/>
        </p:nvSpPr>
        <p:spPr bwMode="auto">
          <a:xfrm>
            <a:off x="4945063" y="496728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3" name="Oval 10"/>
          <p:cNvSpPr>
            <a:spLocks noChangeArrowheads="1"/>
          </p:cNvSpPr>
          <p:nvPr/>
        </p:nvSpPr>
        <p:spPr bwMode="auto">
          <a:xfrm>
            <a:off x="5508625" y="49752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4" name="Oval 11"/>
          <p:cNvSpPr>
            <a:spLocks noChangeArrowheads="1"/>
          </p:cNvSpPr>
          <p:nvPr/>
        </p:nvSpPr>
        <p:spPr bwMode="auto">
          <a:xfrm>
            <a:off x="6300788" y="497681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5" name="Oval 12"/>
          <p:cNvSpPr>
            <a:spLocks noChangeArrowheads="1"/>
          </p:cNvSpPr>
          <p:nvPr/>
        </p:nvSpPr>
        <p:spPr bwMode="auto">
          <a:xfrm>
            <a:off x="7283450" y="49688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6" name="Oval 13"/>
          <p:cNvSpPr>
            <a:spLocks noChangeArrowheads="1"/>
          </p:cNvSpPr>
          <p:nvPr/>
        </p:nvSpPr>
        <p:spPr bwMode="auto">
          <a:xfrm>
            <a:off x="8786813" y="49450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7" name="Oval 14"/>
          <p:cNvSpPr>
            <a:spLocks noChangeArrowheads="1"/>
          </p:cNvSpPr>
          <p:nvPr/>
        </p:nvSpPr>
        <p:spPr bwMode="auto">
          <a:xfrm>
            <a:off x="4708525" y="47879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8" name="Oval 15"/>
          <p:cNvSpPr>
            <a:spLocks noChangeArrowheads="1"/>
          </p:cNvSpPr>
          <p:nvPr/>
        </p:nvSpPr>
        <p:spPr bwMode="auto">
          <a:xfrm>
            <a:off x="4724400" y="45180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19" name="Oval 16"/>
          <p:cNvSpPr>
            <a:spLocks noChangeArrowheads="1"/>
          </p:cNvSpPr>
          <p:nvPr/>
        </p:nvSpPr>
        <p:spPr bwMode="auto">
          <a:xfrm>
            <a:off x="5508625" y="47498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0" name="Oval 17"/>
          <p:cNvSpPr>
            <a:spLocks noChangeArrowheads="1"/>
          </p:cNvSpPr>
          <p:nvPr/>
        </p:nvSpPr>
        <p:spPr bwMode="auto">
          <a:xfrm>
            <a:off x="5508625" y="44370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1" name="Oval 18"/>
          <p:cNvSpPr>
            <a:spLocks noChangeArrowheads="1"/>
          </p:cNvSpPr>
          <p:nvPr/>
        </p:nvSpPr>
        <p:spPr bwMode="auto">
          <a:xfrm>
            <a:off x="5519738" y="41497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2" name="Oval 19"/>
          <p:cNvSpPr>
            <a:spLocks noChangeArrowheads="1"/>
          </p:cNvSpPr>
          <p:nvPr/>
        </p:nvSpPr>
        <p:spPr bwMode="auto">
          <a:xfrm>
            <a:off x="6300788" y="44831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3" name="Oval 20"/>
          <p:cNvSpPr>
            <a:spLocks noChangeArrowheads="1"/>
          </p:cNvSpPr>
          <p:nvPr/>
        </p:nvSpPr>
        <p:spPr bwMode="auto">
          <a:xfrm>
            <a:off x="6276975" y="40052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4" name="Oval 21"/>
          <p:cNvSpPr>
            <a:spLocks noChangeArrowheads="1"/>
          </p:cNvSpPr>
          <p:nvPr/>
        </p:nvSpPr>
        <p:spPr bwMode="auto">
          <a:xfrm>
            <a:off x="7272338" y="44735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5" name="Oval 22"/>
          <p:cNvSpPr>
            <a:spLocks noChangeArrowheads="1"/>
          </p:cNvSpPr>
          <p:nvPr/>
        </p:nvSpPr>
        <p:spPr bwMode="auto">
          <a:xfrm>
            <a:off x="8785225" y="36449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6" name="Oval 23"/>
          <p:cNvSpPr>
            <a:spLocks noChangeArrowheads="1"/>
          </p:cNvSpPr>
          <p:nvPr/>
        </p:nvSpPr>
        <p:spPr bwMode="auto">
          <a:xfrm>
            <a:off x="3636963" y="49530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27" name="Rectangle 24"/>
          <p:cNvSpPr>
            <a:spLocks noChangeArrowheads="1"/>
          </p:cNvSpPr>
          <p:nvPr/>
        </p:nvSpPr>
        <p:spPr bwMode="auto">
          <a:xfrm>
            <a:off x="73025" y="4508500"/>
            <a:ext cx="2843213" cy="1216025"/>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400" b="1">
                <a:solidFill>
                  <a:srgbClr val="000000"/>
                </a:solidFill>
                <a:sym typeface="Verdana" panose="020B0604030504040204" pitchFamily="34" charset="0"/>
              </a:rPr>
              <a:t>若地下水流速非常小或是静止的则采用</a:t>
            </a:r>
            <a:r>
              <a:rPr lang="zh-CN" altLang="en-US" sz="2400" b="1" u="sng">
                <a:solidFill>
                  <a:srgbClr val="FF0000"/>
                </a:solidFill>
                <a:sym typeface="Verdana" panose="020B0604030504040204" pitchFamily="34" charset="0"/>
              </a:rPr>
              <a:t>同心圆布点法</a:t>
            </a:r>
            <a:endParaRPr lang="zh-CN" altLang="en-US"/>
          </a:p>
        </p:txBody>
      </p:sp>
      <p:sp>
        <p:nvSpPr>
          <p:cNvPr id="21528" name="Rectangle 25"/>
          <p:cNvSpPr>
            <a:spLocks noChangeArrowheads="1"/>
          </p:cNvSpPr>
          <p:nvPr/>
        </p:nvSpPr>
        <p:spPr bwMode="auto">
          <a:xfrm>
            <a:off x="5219700" y="6237288"/>
            <a:ext cx="17160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F0000"/>
                </a:solidFill>
                <a:sym typeface="Verdana" panose="020B0604030504040204" pitchFamily="34" charset="0"/>
              </a:rPr>
              <a:t>扇形布点法</a:t>
            </a:r>
            <a:endParaRPr lang="zh-CN" altLang="en-US"/>
          </a:p>
        </p:txBody>
      </p:sp>
      <p:sp>
        <p:nvSpPr>
          <p:cNvPr id="21529" name="Oval 26"/>
          <p:cNvSpPr>
            <a:spLocks noChangeArrowheads="1"/>
          </p:cNvSpPr>
          <p:nvPr/>
        </p:nvSpPr>
        <p:spPr bwMode="auto">
          <a:xfrm flipV="1">
            <a:off x="4708525" y="5157788"/>
            <a:ext cx="107950" cy="122237"/>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0" name="Oval 27"/>
          <p:cNvSpPr>
            <a:spLocks noChangeArrowheads="1"/>
          </p:cNvSpPr>
          <p:nvPr/>
        </p:nvSpPr>
        <p:spPr bwMode="auto">
          <a:xfrm flipV="1">
            <a:off x="4724400" y="5373688"/>
            <a:ext cx="107950" cy="122237"/>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1" name="Oval 28"/>
          <p:cNvSpPr>
            <a:spLocks noChangeArrowheads="1"/>
          </p:cNvSpPr>
          <p:nvPr/>
        </p:nvSpPr>
        <p:spPr bwMode="auto">
          <a:xfrm flipV="1">
            <a:off x="5508625" y="520065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2" name="Oval 29"/>
          <p:cNvSpPr>
            <a:spLocks noChangeArrowheads="1"/>
          </p:cNvSpPr>
          <p:nvPr/>
        </p:nvSpPr>
        <p:spPr bwMode="auto">
          <a:xfrm flipV="1">
            <a:off x="5508625" y="546735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3" name="Oval 30"/>
          <p:cNvSpPr>
            <a:spLocks noChangeArrowheads="1"/>
          </p:cNvSpPr>
          <p:nvPr/>
        </p:nvSpPr>
        <p:spPr bwMode="auto">
          <a:xfrm flipV="1">
            <a:off x="5519738" y="573405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4" name="Oval 31"/>
          <p:cNvSpPr>
            <a:spLocks noChangeArrowheads="1"/>
          </p:cNvSpPr>
          <p:nvPr/>
        </p:nvSpPr>
        <p:spPr bwMode="auto">
          <a:xfrm flipV="1">
            <a:off x="6300788" y="5502275"/>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5" name="Oval 32"/>
          <p:cNvSpPr>
            <a:spLocks noChangeArrowheads="1"/>
          </p:cNvSpPr>
          <p:nvPr/>
        </p:nvSpPr>
        <p:spPr bwMode="auto">
          <a:xfrm flipV="1">
            <a:off x="6276975" y="589915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6" name="Oval 33"/>
          <p:cNvSpPr>
            <a:spLocks noChangeArrowheads="1"/>
          </p:cNvSpPr>
          <p:nvPr/>
        </p:nvSpPr>
        <p:spPr bwMode="auto">
          <a:xfrm flipV="1">
            <a:off x="7272338" y="5445125"/>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7" name="Oval 34"/>
          <p:cNvSpPr>
            <a:spLocks noChangeArrowheads="1"/>
          </p:cNvSpPr>
          <p:nvPr/>
        </p:nvSpPr>
        <p:spPr bwMode="auto">
          <a:xfrm flipV="1">
            <a:off x="8785225" y="616585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8" name="Oval 36"/>
          <p:cNvSpPr>
            <a:spLocks noChangeArrowheads="1"/>
          </p:cNvSpPr>
          <p:nvPr/>
        </p:nvSpPr>
        <p:spPr bwMode="auto">
          <a:xfrm flipV="1">
            <a:off x="7272338" y="3860800"/>
            <a:ext cx="107950" cy="122238"/>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1539" name="Oval 37"/>
          <p:cNvSpPr>
            <a:spLocks noChangeArrowheads="1"/>
          </p:cNvSpPr>
          <p:nvPr/>
        </p:nvSpPr>
        <p:spPr bwMode="auto">
          <a:xfrm flipV="1">
            <a:off x="7272338" y="6021388"/>
            <a:ext cx="107950" cy="122237"/>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494749B-7DEA-4CB4-A0FB-92AFD246F62D}" type="datetime1">
              <a:rPr lang="zh-CN" altLang="en-US"/>
            </a:fld>
            <a:endParaRPr lang="en-US" altLang="zh-CN" sz="1800"/>
          </a:p>
        </p:txBody>
      </p:sp>
      <p:sp>
        <p:nvSpPr>
          <p:cNvPr id="2253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7E7E90-4C43-40B0-A49B-EE62CEAF5E70}" type="slidenum">
              <a:rPr lang="zh-CN" altLang="en-US"/>
            </a:fld>
            <a:endParaRPr lang="en-US" altLang="zh-CN"/>
          </a:p>
        </p:txBody>
      </p:sp>
      <p:sp>
        <p:nvSpPr>
          <p:cNvPr id="2253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2533" name="Rectangle 3"/>
          <p:cNvSpPr>
            <a:spLocks noGrp="1" noChangeArrowheads="1"/>
          </p:cNvSpPr>
          <p:nvPr>
            <p:ph type="body" idx="4294967295"/>
          </p:nvPr>
        </p:nvSpPr>
        <p:spPr>
          <a:xfrm>
            <a:off x="539750" y="1484313"/>
            <a:ext cx="8604250" cy="2519362"/>
          </a:xfrm>
        </p:spPr>
        <p:txBody>
          <a:bodyPr/>
          <a:lstStyle/>
          <a:p>
            <a:pPr eaLnBrk="1" hangingPunct="1">
              <a:lnSpc>
                <a:spcPct val="150000"/>
              </a:lnSpc>
            </a:pPr>
            <a:r>
              <a:rPr lang="zh-CN" altLang="en-US" sz="2400" b="1" smtClean="0"/>
              <a:t>对于</a:t>
            </a:r>
            <a:r>
              <a:rPr lang="zh-CN" altLang="en-US" sz="2400" b="1" smtClean="0">
                <a:solidFill>
                  <a:srgbClr val="FF0000"/>
                </a:solidFill>
              </a:rPr>
              <a:t>线状污染源</a:t>
            </a:r>
            <a:r>
              <a:rPr lang="zh-CN" altLang="en-US" sz="2400" b="1" smtClean="0"/>
              <a:t>，应垂直线状污染体布置监测断面（对称布点法），点位间距由密而疏。</a:t>
            </a:r>
            <a:endParaRPr lang="zh-CN" altLang="en-US" sz="2400" b="1" smtClean="0"/>
          </a:p>
          <a:p>
            <a:pPr eaLnBrk="1" hangingPunct="1">
              <a:lnSpc>
                <a:spcPct val="150000"/>
              </a:lnSpc>
            </a:pPr>
            <a:r>
              <a:rPr lang="zh-CN" altLang="en-US" sz="2400" b="1" smtClean="0"/>
              <a:t>对渗漏性较强污染严重的河段，要重点监测，</a:t>
            </a:r>
            <a:r>
              <a:rPr lang="en-US" altLang="zh-CN" sz="2400" b="1" smtClean="0"/>
              <a:t>2~3</a:t>
            </a:r>
            <a:r>
              <a:rPr lang="zh-CN" altLang="en-US" sz="2400" b="1" smtClean="0"/>
              <a:t>个断面</a:t>
            </a:r>
            <a:endParaRPr lang="en-US" altLang="zh-CN" sz="2400" b="1" smtClean="0"/>
          </a:p>
          <a:p>
            <a:pPr eaLnBrk="1" hangingPunct="1">
              <a:lnSpc>
                <a:spcPct val="150000"/>
              </a:lnSpc>
            </a:pPr>
            <a:r>
              <a:rPr lang="zh-CN" altLang="en-US" sz="2400" b="1" smtClean="0"/>
              <a:t>污染较轻或渗漏性小的河段</a:t>
            </a:r>
            <a:r>
              <a:rPr lang="en-US" altLang="zh-CN" sz="2400" b="1" smtClean="0"/>
              <a:t>1~2</a:t>
            </a:r>
            <a:r>
              <a:rPr lang="zh-CN" altLang="en-US" sz="2400" b="1" smtClean="0"/>
              <a:t>个，未污染河段</a:t>
            </a:r>
            <a:r>
              <a:rPr lang="en-US" altLang="zh-CN" sz="2400" b="1" smtClean="0"/>
              <a:t>1</a:t>
            </a:r>
            <a:r>
              <a:rPr lang="zh-CN" altLang="en-US" sz="2400" b="1" smtClean="0"/>
              <a:t>个断面或点控制。</a:t>
            </a:r>
            <a:endParaRPr lang="zh-CN" altLang="en-US" smtClean="0"/>
          </a:p>
        </p:txBody>
      </p:sp>
      <p:sp>
        <p:nvSpPr>
          <p:cNvPr id="22534" name="Oval 8"/>
          <p:cNvSpPr>
            <a:spLocks noChangeArrowheads="1"/>
          </p:cNvSpPr>
          <p:nvPr/>
        </p:nvSpPr>
        <p:spPr bwMode="auto">
          <a:xfrm>
            <a:off x="3276600" y="576738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35" name="Oval 9"/>
          <p:cNvSpPr>
            <a:spLocks noChangeArrowheads="1"/>
          </p:cNvSpPr>
          <p:nvPr/>
        </p:nvSpPr>
        <p:spPr bwMode="auto">
          <a:xfrm>
            <a:off x="2195513" y="60928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36" name="Oval 10"/>
          <p:cNvSpPr>
            <a:spLocks noChangeArrowheads="1"/>
          </p:cNvSpPr>
          <p:nvPr/>
        </p:nvSpPr>
        <p:spPr bwMode="auto">
          <a:xfrm>
            <a:off x="4319588" y="57689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37" name="Oval 11"/>
          <p:cNvSpPr>
            <a:spLocks noChangeArrowheads="1"/>
          </p:cNvSpPr>
          <p:nvPr/>
        </p:nvSpPr>
        <p:spPr bwMode="auto">
          <a:xfrm>
            <a:off x="5400675" y="57689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38" name="Oval 12"/>
          <p:cNvSpPr>
            <a:spLocks noChangeArrowheads="1"/>
          </p:cNvSpPr>
          <p:nvPr/>
        </p:nvSpPr>
        <p:spPr bwMode="auto">
          <a:xfrm>
            <a:off x="6335713" y="57610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39" name="Oval 13"/>
          <p:cNvSpPr>
            <a:spLocks noChangeArrowheads="1"/>
          </p:cNvSpPr>
          <p:nvPr/>
        </p:nvSpPr>
        <p:spPr bwMode="auto">
          <a:xfrm>
            <a:off x="7416800" y="57372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0" name="Oval 14"/>
          <p:cNvSpPr>
            <a:spLocks noChangeArrowheads="1"/>
          </p:cNvSpPr>
          <p:nvPr/>
        </p:nvSpPr>
        <p:spPr bwMode="auto">
          <a:xfrm>
            <a:off x="3276600" y="60880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1" name="Oval 16"/>
          <p:cNvSpPr>
            <a:spLocks noChangeArrowheads="1"/>
          </p:cNvSpPr>
          <p:nvPr/>
        </p:nvSpPr>
        <p:spPr bwMode="auto">
          <a:xfrm>
            <a:off x="4319588" y="60880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2" name="Oval 23"/>
          <p:cNvSpPr>
            <a:spLocks noChangeArrowheads="1"/>
          </p:cNvSpPr>
          <p:nvPr/>
        </p:nvSpPr>
        <p:spPr bwMode="auto">
          <a:xfrm>
            <a:off x="2195513" y="57451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3" name="Line 24"/>
          <p:cNvSpPr>
            <a:spLocks noChangeShapeType="1"/>
          </p:cNvSpPr>
          <p:nvPr/>
        </p:nvSpPr>
        <p:spPr bwMode="auto">
          <a:xfrm>
            <a:off x="1331913" y="4945063"/>
            <a:ext cx="6480175" cy="1587"/>
          </a:xfrm>
          <a:prstGeom prst="line">
            <a:avLst/>
          </a:prstGeom>
          <a:noFill/>
          <a:ln w="3810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4" name="Line 25"/>
          <p:cNvSpPr>
            <a:spLocks noChangeShapeType="1"/>
          </p:cNvSpPr>
          <p:nvPr/>
        </p:nvSpPr>
        <p:spPr bwMode="auto">
          <a:xfrm>
            <a:off x="1331913" y="5664200"/>
            <a:ext cx="6480175" cy="0"/>
          </a:xfrm>
          <a:prstGeom prst="line">
            <a:avLst/>
          </a:prstGeom>
          <a:noFill/>
          <a:ln w="3810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5" name="Line 26"/>
          <p:cNvSpPr>
            <a:spLocks noChangeShapeType="1"/>
          </p:cNvSpPr>
          <p:nvPr/>
        </p:nvSpPr>
        <p:spPr bwMode="auto">
          <a:xfrm>
            <a:off x="1547813" y="5305425"/>
            <a:ext cx="647700" cy="0"/>
          </a:xfrm>
          <a:prstGeom prst="line">
            <a:avLst/>
          </a:prstGeom>
          <a:noFill/>
          <a:ln w="9525">
            <a:solidFill>
              <a:schemeClr val="tx1"/>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6" name="Oval 27"/>
          <p:cNvSpPr>
            <a:spLocks noChangeArrowheads="1"/>
          </p:cNvSpPr>
          <p:nvPr/>
        </p:nvSpPr>
        <p:spPr bwMode="auto">
          <a:xfrm>
            <a:off x="5399088" y="61007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7" name="Oval 28"/>
          <p:cNvSpPr>
            <a:spLocks noChangeArrowheads="1"/>
          </p:cNvSpPr>
          <p:nvPr/>
        </p:nvSpPr>
        <p:spPr bwMode="auto">
          <a:xfrm>
            <a:off x="6334125" y="60928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8" name="Oval 29"/>
          <p:cNvSpPr>
            <a:spLocks noChangeArrowheads="1"/>
          </p:cNvSpPr>
          <p:nvPr/>
        </p:nvSpPr>
        <p:spPr bwMode="auto">
          <a:xfrm>
            <a:off x="7415213" y="61007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49" name="Oval 30"/>
          <p:cNvSpPr>
            <a:spLocks noChangeArrowheads="1"/>
          </p:cNvSpPr>
          <p:nvPr/>
        </p:nvSpPr>
        <p:spPr bwMode="auto">
          <a:xfrm>
            <a:off x="2195513"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0" name="Oval 31"/>
          <p:cNvSpPr>
            <a:spLocks noChangeArrowheads="1"/>
          </p:cNvSpPr>
          <p:nvPr/>
        </p:nvSpPr>
        <p:spPr bwMode="auto">
          <a:xfrm>
            <a:off x="3276600"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1" name="Oval 32"/>
          <p:cNvSpPr>
            <a:spLocks noChangeArrowheads="1"/>
          </p:cNvSpPr>
          <p:nvPr/>
        </p:nvSpPr>
        <p:spPr bwMode="auto">
          <a:xfrm>
            <a:off x="4319588"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2" name="Oval 33"/>
          <p:cNvSpPr>
            <a:spLocks noChangeArrowheads="1"/>
          </p:cNvSpPr>
          <p:nvPr/>
        </p:nvSpPr>
        <p:spPr bwMode="auto">
          <a:xfrm>
            <a:off x="5399088"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3" name="Oval 34"/>
          <p:cNvSpPr>
            <a:spLocks noChangeArrowheads="1"/>
          </p:cNvSpPr>
          <p:nvPr/>
        </p:nvSpPr>
        <p:spPr bwMode="auto">
          <a:xfrm>
            <a:off x="6334125"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4" name="Oval 35"/>
          <p:cNvSpPr>
            <a:spLocks noChangeArrowheads="1"/>
          </p:cNvSpPr>
          <p:nvPr/>
        </p:nvSpPr>
        <p:spPr bwMode="auto">
          <a:xfrm>
            <a:off x="7415213"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5" name="Oval 36"/>
          <p:cNvSpPr>
            <a:spLocks noChangeArrowheads="1"/>
          </p:cNvSpPr>
          <p:nvPr/>
        </p:nvSpPr>
        <p:spPr bwMode="auto">
          <a:xfrm rot="10800000">
            <a:off x="6334125" y="473075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6" name="Oval 37"/>
          <p:cNvSpPr>
            <a:spLocks noChangeArrowheads="1"/>
          </p:cNvSpPr>
          <p:nvPr/>
        </p:nvSpPr>
        <p:spPr bwMode="auto">
          <a:xfrm rot="10800000">
            <a:off x="7416800" y="440531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7" name="Oval 38"/>
          <p:cNvSpPr>
            <a:spLocks noChangeArrowheads="1"/>
          </p:cNvSpPr>
          <p:nvPr/>
        </p:nvSpPr>
        <p:spPr bwMode="auto">
          <a:xfrm rot="10800000">
            <a:off x="5397500" y="47291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8" name="Oval 39"/>
          <p:cNvSpPr>
            <a:spLocks noChangeArrowheads="1"/>
          </p:cNvSpPr>
          <p:nvPr/>
        </p:nvSpPr>
        <p:spPr bwMode="auto">
          <a:xfrm rot="10800000">
            <a:off x="4316413" y="47291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59" name="Oval 40"/>
          <p:cNvSpPr>
            <a:spLocks noChangeArrowheads="1"/>
          </p:cNvSpPr>
          <p:nvPr/>
        </p:nvSpPr>
        <p:spPr bwMode="auto">
          <a:xfrm rot="10800000">
            <a:off x="3273425" y="47371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0" name="Oval 41"/>
          <p:cNvSpPr>
            <a:spLocks noChangeArrowheads="1"/>
          </p:cNvSpPr>
          <p:nvPr/>
        </p:nvSpPr>
        <p:spPr bwMode="auto">
          <a:xfrm rot="10800000">
            <a:off x="2192338" y="476091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1" name="Oval 42"/>
          <p:cNvSpPr>
            <a:spLocks noChangeArrowheads="1"/>
          </p:cNvSpPr>
          <p:nvPr/>
        </p:nvSpPr>
        <p:spPr bwMode="auto">
          <a:xfrm rot="10800000">
            <a:off x="6332538" y="44100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2" name="Oval 43"/>
          <p:cNvSpPr>
            <a:spLocks noChangeArrowheads="1"/>
          </p:cNvSpPr>
          <p:nvPr/>
        </p:nvSpPr>
        <p:spPr bwMode="auto">
          <a:xfrm rot="10800000">
            <a:off x="5397500" y="44100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3" name="Oval 44"/>
          <p:cNvSpPr>
            <a:spLocks noChangeArrowheads="1"/>
          </p:cNvSpPr>
          <p:nvPr/>
        </p:nvSpPr>
        <p:spPr bwMode="auto">
          <a:xfrm rot="10800000">
            <a:off x="7416800" y="47529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4" name="Oval 45"/>
          <p:cNvSpPr>
            <a:spLocks noChangeArrowheads="1"/>
          </p:cNvSpPr>
          <p:nvPr/>
        </p:nvSpPr>
        <p:spPr bwMode="auto">
          <a:xfrm rot="10800000">
            <a:off x="4318000" y="43973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5" name="Oval 46"/>
          <p:cNvSpPr>
            <a:spLocks noChangeArrowheads="1"/>
          </p:cNvSpPr>
          <p:nvPr/>
        </p:nvSpPr>
        <p:spPr bwMode="auto">
          <a:xfrm rot="10800000">
            <a:off x="3275013" y="440531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6" name="Oval 47"/>
          <p:cNvSpPr>
            <a:spLocks noChangeArrowheads="1"/>
          </p:cNvSpPr>
          <p:nvPr/>
        </p:nvSpPr>
        <p:spPr bwMode="auto">
          <a:xfrm rot="10800000">
            <a:off x="2193925" y="439737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7" name="Oval 48"/>
          <p:cNvSpPr>
            <a:spLocks noChangeArrowheads="1"/>
          </p:cNvSpPr>
          <p:nvPr/>
        </p:nvSpPr>
        <p:spPr bwMode="auto">
          <a:xfrm rot="10800000">
            <a:off x="7416800"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8" name="Oval 49"/>
          <p:cNvSpPr>
            <a:spLocks noChangeArrowheads="1"/>
          </p:cNvSpPr>
          <p:nvPr/>
        </p:nvSpPr>
        <p:spPr bwMode="auto">
          <a:xfrm rot="10800000">
            <a:off x="6332538"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69" name="Oval 50"/>
          <p:cNvSpPr>
            <a:spLocks noChangeArrowheads="1"/>
          </p:cNvSpPr>
          <p:nvPr/>
        </p:nvSpPr>
        <p:spPr bwMode="auto">
          <a:xfrm rot="10800000">
            <a:off x="5397500"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0" name="Oval 51"/>
          <p:cNvSpPr>
            <a:spLocks noChangeArrowheads="1"/>
          </p:cNvSpPr>
          <p:nvPr/>
        </p:nvSpPr>
        <p:spPr bwMode="auto">
          <a:xfrm rot="10800000">
            <a:off x="4318000"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1" name="Oval 52"/>
          <p:cNvSpPr>
            <a:spLocks noChangeArrowheads="1"/>
          </p:cNvSpPr>
          <p:nvPr/>
        </p:nvSpPr>
        <p:spPr bwMode="auto">
          <a:xfrm rot="10800000">
            <a:off x="3275013"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2" name="Oval 53"/>
          <p:cNvSpPr>
            <a:spLocks noChangeArrowheads="1"/>
          </p:cNvSpPr>
          <p:nvPr/>
        </p:nvSpPr>
        <p:spPr bwMode="auto">
          <a:xfrm rot="10800000">
            <a:off x="2193925"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3" name="Oval 55"/>
          <p:cNvSpPr>
            <a:spLocks noChangeArrowheads="1"/>
          </p:cNvSpPr>
          <p:nvPr/>
        </p:nvSpPr>
        <p:spPr bwMode="auto">
          <a:xfrm>
            <a:off x="2771775" y="576738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4" name="Oval 56"/>
          <p:cNvSpPr>
            <a:spLocks noChangeArrowheads="1"/>
          </p:cNvSpPr>
          <p:nvPr/>
        </p:nvSpPr>
        <p:spPr bwMode="auto">
          <a:xfrm>
            <a:off x="2771775" y="608806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5" name="Oval 57"/>
          <p:cNvSpPr>
            <a:spLocks noChangeArrowheads="1"/>
          </p:cNvSpPr>
          <p:nvPr/>
        </p:nvSpPr>
        <p:spPr bwMode="auto">
          <a:xfrm>
            <a:off x="2771775" y="67056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6" name="Oval 58"/>
          <p:cNvSpPr>
            <a:spLocks noChangeArrowheads="1"/>
          </p:cNvSpPr>
          <p:nvPr/>
        </p:nvSpPr>
        <p:spPr bwMode="auto">
          <a:xfrm rot="10800000">
            <a:off x="2771775" y="47371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7" name="Oval 59"/>
          <p:cNvSpPr>
            <a:spLocks noChangeArrowheads="1"/>
          </p:cNvSpPr>
          <p:nvPr/>
        </p:nvSpPr>
        <p:spPr bwMode="auto">
          <a:xfrm rot="10800000">
            <a:off x="2773363" y="4405313"/>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8" name="Oval 60"/>
          <p:cNvSpPr>
            <a:spLocks noChangeArrowheads="1"/>
          </p:cNvSpPr>
          <p:nvPr/>
        </p:nvSpPr>
        <p:spPr bwMode="auto">
          <a:xfrm rot="10800000">
            <a:off x="2773363" y="3792538"/>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79" name="Line 61"/>
          <p:cNvSpPr>
            <a:spLocks noChangeShapeType="1"/>
          </p:cNvSpPr>
          <p:nvPr/>
        </p:nvSpPr>
        <p:spPr bwMode="auto">
          <a:xfrm flipV="1">
            <a:off x="4932363" y="4368800"/>
            <a:ext cx="1587" cy="503238"/>
          </a:xfrm>
          <a:prstGeom prst="line">
            <a:avLst/>
          </a:prstGeom>
          <a:noFill/>
          <a:ln w="9525">
            <a:solidFill>
              <a:schemeClr val="tx1"/>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80" name="Line 62"/>
          <p:cNvSpPr>
            <a:spLocks noChangeShapeType="1"/>
          </p:cNvSpPr>
          <p:nvPr/>
        </p:nvSpPr>
        <p:spPr bwMode="auto">
          <a:xfrm>
            <a:off x="4932363" y="5664200"/>
            <a:ext cx="1587" cy="576263"/>
          </a:xfrm>
          <a:prstGeom prst="line">
            <a:avLst/>
          </a:prstGeom>
          <a:noFill/>
          <a:ln w="9525">
            <a:solidFill>
              <a:schemeClr val="tx1"/>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81" name="Line 63"/>
          <p:cNvSpPr>
            <a:spLocks noChangeShapeType="1"/>
          </p:cNvSpPr>
          <p:nvPr/>
        </p:nvSpPr>
        <p:spPr bwMode="auto">
          <a:xfrm>
            <a:off x="2243138" y="3789363"/>
            <a:ext cx="1587"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2" name="Line 64"/>
          <p:cNvSpPr>
            <a:spLocks noChangeShapeType="1"/>
          </p:cNvSpPr>
          <p:nvPr/>
        </p:nvSpPr>
        <p:spPr bwMode="auto">
          <a:xfrm>
            <a:off x="2843213" y="3789363"/>
            <a:ext cx="1587"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3" name="Line 65"/>
          <p:cNvSpPr>
            <a:spLocks noChangeShapeType="1"/>
          </p:cNvSpPr>
          <p:nvPr/>
        </p:nvSpPr>
        <p:spPr bwMode="auto">
          <a:xfrm>
            <a:off x="3348038" y="3814763"/>
            <a:ext cx="1587"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4" name="Line 66"/>
          <p:cNvSpPr>
            <a:spLocks noChangeShapeType="1"/>
          </p:cNvSpPr>
          <p:nvPr/>
        </p:nvSpPr>
        <p:spPr bwMode="auto">
          <a:xfrm>
            <a:off x="4368800" y="3802063"/>
            <a:ext cx="0"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5" name="Line 67"/>
          <p:cNvSpPr>
            <a:spLocks noChangeShapeType="1"/>
          </p:cNvSpPr>
          <p:nvPr/>
        </p:nvSpPr>
        <p:spPr bwMode="auto">
          <a:xfrm>
            <a:off x="5448300" y="3789363"/>
            <a:ext cx="0"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6" name="Line 68"/>
          <p:cNvSpPr>
            <a:spLocks noChangeShapeType="1"/>
          </p:cNvSpPr>
          <p:nvPr/>
        </p:nvSpPr>
        <p:spPr bwMode="auto">
          <a:xfrm>
            <a:off x="6397625" y="3802063"/>
            <a:ext cx="0"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7" name="Line 69"/>
          <p:cNvSpPr>
            <a:spLocks noChangeShapeType="1"/>
          </p:cNvSpPr>
          <p:nvPr/>
        </p:nvSpPr>
        <p:spPr bwMode="auto">
          <a:xfrm>
            <a:off x="7464425" y="3802063"/>
            <a:ext cx="0" cy="306863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88" name="Oval 70"/>
          <p:cNvSpPr>
            <a:spLocks noChangeArrowheads="1"/>
          </p:cNvSpPr>
          <p:nvPr/>
        </p:nvSpPr>
        <p:spPr bwMode="auto">
          <a:xfrm>
            <a:off x="1042988" y="4365625"/>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
        <p:nvSpPr>
          <p:cNvPr id="22589" name="Oval 71"/>
          <p:cNvSpPr>
            <a:spLocks noChangeArrowheads="1"/>
          </p:cNvSpPr>
          <p:nvPr/>
        </p:nvSpPr>
        <p:spPr bwMode="auto">
          <a:xfrm>
            <a:off x="1042988" y="6057900"/>
            <a:ext cx="107950" cy="107950"/>
          </a:xfrm>
          <a:prstGeom prst="ellipse">
            <a:avLst/>
          </a:prstGeom>
          <a:solidFill>
            <a:schemeClr val="accent1"/>
          </a:solidFill>
          <a:ln w="9525">
            <a:solidFill>
              <a:schemeClr val="tx1"/>
            </a:solidFill>
            <a:bevel/>
          </a:ln>
        </p:spPr>
        <p:txBody>
          <a:bodyPr wrap="none" anchor="ct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A890879-989D-4997-8501-DBBF099C105A}" type="datetime1">
              <a:rPr lang="zh-CN" altLang="en-US"/>
            </a:fld>
            <a:endParaRPr lang="en-US" altLang="zh-CN" sz="1800"/>
          </a:p>
        </p:txBody>
      </p:sp>
      <p:sp>
        <p:nvSpPr>
          <p:cNvPr id="2355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7D4692-DC6B-40DC-89E3-762F8342E9CF}" type="slidenum">
              <a:rPr lang="zh-CN" altLang="en-US"/>
            </a:fld>
            <a:endParaRPr lang="en-US" altLang="zh-CN"/>
          </a:p>
        </p:txBody>
      </p:sp>
      <p:sp>
        <p:nvSpPr>
          <p:cNvPr id="2355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3557" name="Rectangle 3"/>
          <p:cNvSpPr>
            <a:spLocks noGrp="1" noChangeArrowheads="1"/>
          </p:cNvSpPr>
          <p:nvPr>
            <p:ph type="body" idx="4294967295"/>
          </p:nvPr>
        </p:nvSpPr>
        <p:spPr>
          <a:xfrm>
            <a:off x="827088" y="1630363"/>
            <a:ext cx="8064500" cy="5038725"/>
          </a:xfrm>
        </p:spPr>
        <p:txBody>
          <a:bodyPr/>
          <a:lstStyle/>
          <a:p>
            <a:pPr eaLnBrk="1" hangingPunct="1">
              <a:lnSpc>
                <a:spcPct val="150000"/>
              </a:lnSpc>
            </a:pPr>
            <a:r>
              <a:rPr lang="zh-CN" altLang="zh-CN" sz="2400" b="1" smtClean="0"/>
              <a:t>对于</a:t>
            </a:r>
            <a:r>
              <a:rPr lang="zh-CN" altLang="zh-CN" sz="2400" b="1" smtClean="0">
                <a:solidFill>
                  <a:srgbClr val="FF0000"/>
                </a:solidFill>
              </a:rPr>
              <a:t>面状污染源</a:t>
            </a:r>
            <a:r>
              <a:rPr lang="zh-CN" altLang="zh-CN" sz="2400" b="1" smtClean="0"/>
              <a:t>，用网格法均匀布置监测点线（网格布点法），污染严重的区域加密布置点线。</a:t>
            </a:r>
            <a:endParaRPr lang="zh-CN" altLang="zh-CN" sz="2400" b="1" smtClean="0"/>
          </a:p>
          <a:p>
            <a:pPr eaLnBrk="1" hangingPunct="1">
              <a:lnSpc>
                <a:spcPct val="150000"/>
              </a:lnSpc>
            </a:pPr>
            <a:r>
              <a:rPr lang="zh-CN" altLang="zh-CN" sz="2400" b="1" smtClean="0"/>
              <a:t>其他布点法：功能区布点法</a:t>
            </a:r>
            <a:endParaRPr lang="zh-CN" altLang="zh-CN" sz="2400" b="1" smtClean="0"/>
          </a:p>
          <a:p>
            <a:pPr eaLnBrk="1" hangingPunct="1">
              <a:lnSpc>
                <a:spcPct val="150000"/>
              </a:lnSpc>
            </a:pPr>
            <a:endParaRPr lang="zh-CN" altLang="zh-CN" sz="2400" b="1" smtClean="0"/>
          </a:p>
          <a:p>
            <a:pPr eaLnBrk="1" hangingPunct="1">
              <a:lnSpc>
                <a:spcPct val="150000"/>
              </a:lnSpc>
            </a:pPr>
            <a:r>
              <a:rPr lang="zh-CN" altLang="zh-CN" sz="2400" b="1" smtClean="0">
                <a:solidFill>
                  <a:srgbClr val="FF0000"/>
                </a:solidFill>
              </a:rPr>
              <a:t>监测井孔</a:t>
            </a:r>
            <a:r>
              <a:rPr lang="zh-CN" altLang="zh-CN" sz="2400" b="1" smtClean="0"/>
              <a:t>：优先选用常年使用的生产井，确保水样能代表含水层真实的化学成分。井筒结构、开采层位要符合观测要求。尽量利用已有井，少打新井。</a:t>
            </a:r>
            <a:endParaRPr lang="zh-CN" altLang="zh-CN" smtClean="0"/>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D45BDC54-BDEE-497A-A12E-8DE080E3FEDD}" type="datetime1">
              <a:rPr lang="zh-CN" altLang="en-US"/>
            </a:fld>
            <a:endParaRPr lang="en-US" altLang="zh-CN" sz="1800"/>
          </a:p>
        </p:txBody>
      </p:sp>
      <p:sp>
        <p:nvSpPr>
          <p:cNvPr id="2457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CD178A-C6B8-462E-8853-5B213FAE90FE}" type="slidenum">
              <a:rPr lang="zh-CN" altLang="en-US"/>
            </a:fld>
            <a:endParaRPr lang="en-US" altLang="zh-CN"/>
          </a:p>
        </p:txBody>
      </p:sp>
      <p:sp>
        <p:nvSpPr>
          <p:cNvPr id="2458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4581" name="Rectangle 3"/>
          <p:cNvSpPr>
            <a:spLocks noGrp="1" noChangeArrowheads="1"/>
          </p:cNvSpPr>
          <p:nvPr>
            <p:ph type="body" idx="4294967295"/>
          </p:nvPr>
        </p:nvSpPr>
        <p:spPr>
          <a:xfrm>
            <a:off x="827088" y="1341438"/>
            <a:ext cx="7993062" cy="4608512"/>
          </a:xfrm>
        </p:spPr>
        <p:txBody>
          <a:bodyPr/>
          <a:lstStyle/>
          <a:p>
            <a:pPr eaLnBrk="1" hangingPunct="1">
              <a:lnSpc>
                <a:spcPct val="150000"/>
              </a:lnSpc>
            </a:pPr>
            <a:r>
              <a:rPr lang="zh-CN" altLang="en-US" sz="2800" b="1" smtClean="0"/>
              <a:t>污染源调查</a:t>
            </a:r>
            <a:endParaRPr lang="zh-CN" altLang="en-US" sz="2800" b="1" smtClean="0"/>
          </a:p>
          <a:p>
            <a:pPr eaLnBrk="1" hangingPunct="1">
              <a:lnSpc>
                <a:spcPct val="150000"/>
              </a:lnSpc>
              <a:buFont typeface="Wingdings" panose="05000000000000000000" pitchFamily="2" charset="2"/>
              <a:buNone/>
            </a:pPr>
            <a:r>
              <a:rPr lang="zh-CN" altLang="en-US" sz="2800" b="1" smtClean="0"/>
              <a:t>   </a:t>
            </a:r>
            <a:r>
              <a:rPr lang="zh-CN" altLang="en-US" sz="2800" b="1" smtClean="0">
                <a:solidFill>
                  <a:srgbClr val="FF0000"/>
                </a:solidFill>
              </a:rPr>
              <a:t>污染源调查</a:t>
            </a:r>
            <a:r>
              <a:rPr lang="zh-CN" altLang="en-US" sz="2800" b="1" smtClean="0"/>
              <a:t>是指了解和掌握污染源排放污染物质的种类、数量、方式、途径及污染源的类型和位置。</a:t>
            </a:r>
            <a:endParaRPr lang="zh-CN" altLang="en-US" sz="2800" b="1" smtClean="0"/>
          </a:p>
          <a:p>
            <a:pPr eaLnBrk="1" hangingPunct="1">
              <a:lnSpc>
                <a:spcPct val="150000"/>
              </a:lnSpc>
              <a:buFont typeface="Wingdings" panose="05000000000000000000" pitchFamily="2" charset="2"/>
              <a:buNone/>
            </a:pPr>
            <a:r>
              <a:rPr lang="zh-CN" altLang="en-US" sz="2800" b="1" smtClean="0"/>
              <a:t>   可分为工业污染源、农业污染源、生活污染源、地表污水体和废弃物堆置场所等。</a:t>
            </a:r>
            <a:endParaRPr lang="en-US" altLang="zh-CN" sz="2800" b="1" smtClean="0"/>
          </a:p>
          <a:p>
            <a:pPr eaLnBrk="1" hangingPunct="1">
              <a:lnSpc>
                <a:spcPct val="150000"/>
              </a:lnSpc>
              <a:buFont typeface="Wingdings" panose="05000000000000000000" pitchFamily="2" charset="2"/>
              <a:buNone/>
            </a:pPr>
            <a:endParaRPr lang="zh-CN" altLang="en-US" sz="2800" b="1" smtClean="0"/>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BD09A7C-82BD-4B8E-A00C-A71ED9BDE332}" type="datetime1">
              <a:rPr lang="zh-CN" altLang="en-US"/>
            </a:fld>
            <a:endParaRPr lang="en-US" altLang="zh-CN" sz="1800"/>
          </a:p>
        </p:txBody>
      </p:sp>
      <p:sp>
        <p:nvSpPr>
          <p:cNvPr id="25603"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E53B38-A4B0-4B0A-A3AE-2E377D83C695}" type="slidenum">
              <a:rPr lang="zh-CN" altLang="en-US"/>
            </a:fld>
            <a:endParaRPr lang="en-US" altLang="zh-CN"/>
          </a:p>
        </p:txBody>
      </p:sp>
      <p:sp>
        <p:nvSpPr>
          <p:cNvPr id="2560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5605" name="Rectangle 3"/>
          <p:cNvSpPr>
            <a:spLocks noGrp="1" noChangeArrowheads="1"/>
          </p:cNvSpPr>
          <p:nvPr>
            <p:ph sz="half" idx="4294967295"/>
          </p:nvPr>
        </p:nvSpPr>
        <p:spPr>
          <a:xfrm>
            <a:off x="827088" y="1628775"/>
            <a:ext cx="7632700" cy="4313238"/>
          </a:xfrm>
        </p:spPr>
        <p:txBody>
          <a:bodyPr/>
          <a:lstStyle/>
          <a:p>
            <a:pPr eaLnBrk="1" hangingPunct="1">
              <a:lnSpc>
                <a:spcPct val="150000"/>
              </a:lnSpc>
            </a:pPr>
            <a:r>
              <a:rPr lang="zh-CN" altLang="en-US" sz="2400" b="1" smtClean="0"/>
              <a:t>污染物排放量的确定</a:t>
            </a:r>
            <a:endParaRPr lang="zh-CN" altLang="en-US" sz="2400" b="1" smtClean="0"/>
          </a:p>
          <a:p>
            <a:pPr eaLnBrk="1" hangingPunct="1">
              <a:lnSpc>
                <a:spcPct val="150000"/>
              </a:lnSpc>
              <a:buFont typeface="Wingdings" panose="05000000000000000000" pitchFamily="2" charset="2"/>
              <a:buNone/>
            </a:pPr>
            <a:r>
              <a:rPr lang="zh-CN" altLang="en-US" sz="2400" b="1" smtClean="0"/>
              <a:t>（</a:t>
            </a:r>
            <a:r>
              <a:rPr lang="en-US" altLang="zh-CN" sz="2400" b="1" smtClean="0"/>
              <a:t>1</a:t>
            </a:r>
            <a:r>
              <a:rPr lang="zh-CN" altLang="en-US" sz="2400" b="1" smtClean="0"/>
              <a:t>）</a:t>
            </a:r>
            <a:r>
              <a:rPr lang="zh-CN" altLang="en-US" sz="2400" b="1" smtClean="0">
                <a:solidFill>
                  <a:srgbClr val="FF0000"/>
                </a:solidFill>
              </a:rPr>
              <a:t>实测法：</a:t>
            </a:r>
            <a:endParaRPr lang="zh-CN" altLang="en-US" sz="2400" b="1" smtClean="0"/>
          </a:p>
          <a:p>
            <a:pPr eaLnBrk="1" hangingPunct="1">
              <a:lnSpc>
                <a:spcPct val="150000"/>
              </a:lnSpc>
              <a:buFont typeface="Wingdings" panose="05000000000000000000" pitchFamily="2" charset="2"/>
              <a:buNone/>
            </a:pPr>
            <a:r>
              <a:rPr lang="zh-CN" altLang="en-US" sz="2400" b="1" smtClean="0"/>
              <a:t>   通过对某个污染源现场测定，得到污染物的平均排放浓度和平均排放量，计算出污染物的排放量。</a:t>
            </a:r>
            <a:endParaRPr lang="en-US" altLang="zh-CN" sz="2400" b="1" smtClean="0"/>
          </a:p>
          <a:p>
            <a:pPr eaLnBrk="1" hangingPunct="1">
              <a:lnSpc>
                <a:spcPct val="150000"/>
              </a:lnSpc>
              <a:buFont typeface="Wingdings" panose="05000000000000000000" pitchFamily="2" charset="2"/>
              <a:buNone/>
            </a:pPr>
            <a:endParaRPr lang="zh-CN" altLang="en-US" sz="2400" b="1" smtClean="0"/>
          </a:p>
        </p:txBody>
      </p:sp>
      <p:graphicFrame>
        <p:nvGraphicFramePr>
          <p:cNvPr id="25606" name="Object 4"/>
          <p:cNvGraphicFramePr>
            <a:graphicFrameLocks noChangeAspect="1"/>
          </p:cNvGraphicFramePr>
          <p:nvPr/>
        </p:nvGraphicFramePr>
        <p:xfrm>
          <a:off x="3059113" y="4508500"/>
          <a:ext cx="2089150" cy="776288"/>
        </p:xfrm>
        <a:graphic>
          <a:graphicData uri="http://schemas.openxmlformats.org/presentationml/2006/ole">
            <mc:AlternateContent xmlns:mc="http://schemas.openxmlformats.org/markup-compatibility/2006">
              <mc:Choice xmlns:v="urn:schemas-microsoft-com:vml" Requires="v">
                <p:oleObj spid="_x0000_s25608" name="" r:id="rId1" imgW="13106400" imgH="4876800" progId="">
                  <p:embed/>
                </p:oleObj>
              </mc:Choice>
              <mc:Fallback>
                <p:oleObj name="" r:id="rId1" imgW="13106400" imgH="48768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508500"/>
                        <a:ext cx="20891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0B283597-0CC1-4DE4-B792-47540FEFDEF8}" type="datetime1">
              <a:rPr lang="zh-CN" altLang="en-US"/>
            </a:fld>
            <a:endParaRPr lang="en-US" altLang="zh-CN" sz="1800"/>
          </a:p>
        </p:txBody>
      </p:sp>
      <p:sp>
        <p:nvSpPr>
          <p:cNvPr id="26627"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01C793-3AA0-41C4-A4B5-635ECF9BAAEE}" type="slidenum">
              <a:rPr lang="zh-CN" altLang="en-US"/>
            </a:fld>
            <a:endParaRPr lang="en-US" altLang="zh-CN"/>
          </a:p>
        </p:txBody>
      </p:sp>
      <p:sp>
        <p:nvSpPr>
          <p:cNvPr id="2662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6629" name="Rectangle 3"/>
          <p:cNvSpPr>
            <a:spLocks noGrp="1" noChangeArrowheads="1"/>
          </p:cNvSpPr>
          <p:nvPr>
            <p:ph sz="half" idx="4294967295"/>
          </p:nvPr>
        </p:nvSpPr>
        <p:spPr>
          <a:xfrm>
            <a:off x="827088" y="1628775"/>
            <a:ext cx="7632700" cy="4313238"/>
          </a:xfrm>
        </p:spPr>
        <p:txBody>
          <a:bodyPr/>
          <a:lstStyle/>
          <a:p>
            <a:pPr eaLnBrk="1" hangingPunct="1">
              <a:lnSpc>
                <a:spcPct val="150000"/>
              </a:lnSpc>
            </a:pPr>
            <a:r>
              <a:rPr lang="zh-CN" altLang="en-US" sz="2400" b="1" smtClean="0"/>
              <a:t>污染物排放量的确定</a:t>
            </a:r>
            <a:endParaRPr lang="zh-CN" altLang="en-US" sz="2400" b="1" smtClean="0"/>
          </a:p>
          <a:p>
            <a:pPr eaLnBrk="1" hangingPunct="1">
              <a:lnSpc>
                <a:spcPct val="150000"/>
              </a:lnSpc>
              <a:buFont typeface="Wingdings" panose="05000000000000000000" pitchFamily="2" charset="2"/>
              <a:buNone/>
            </a:pPr>
            <a:r>
              <a:rPr lang="zh-CN" altLang="en-US" sz="2400" b="1" smtClean="0"/>
              <a:t>（</a:t>
            </a:r>
            <a:r>
              <a:rPr lang="en-US" altLang="zh-CN" sz="2400" b="1" smtClean="0"/>
              <a:t>2</a:t>
            </a:r>
            <a:r>
              <a:rPr lang="zh-CN" altLang="en-US" sz="2400" b="1" smtClean="0"/>
              <a:t>）</a:t>
            </a:r>
            <a:r>
              <a:rPr lang="zh-CN" altLang="en-US" sz="2400" b="1" smtClean="0">
                <a:solidFill>
                  <a:srgbClr val="FF0000"/>
                </a:solidFill>
              </a:rPr>
              <a:t>排放系数法（经验系数法，类比法）：</a:t>
            </a:r>
            <a:endParaRPr lang="zh-CN" altLang="en-US" sz="2400" b="1" smtClean="0"/>
          </a:p>
          <a:p>
            <a:pPr eaLnBrk="1" hangingPunct="1">
              <a:lnSpc>
                <a:spcPct val="150000"/>
              </a:lnSpc>
              <a:buFont typeface="Wingdings" panose="05000000000000000000" pitchFamily="2" charset="2"/>
              <a:buNone/>
            </a:pPr>
            <a:r>
              <a:rPr lang="zh-CN" altLang="en-US" sz="2400" b="1" smtClean="0"/>
              <a:t>   选择有代表性的污染源，测定污水排放量，反推污水排放系数，根据此系数计算其他污水排放量。</a:t>
            </a:r>
            <a:endParaRPr lang="en-US" altLang="zh-CN" sz="2400" b="1" smtClean="0"/>
          </a:p>
          <a:p>
            <a:pPr eaLnBrk="1" hangingPunct="1">
              <a:lnSpc>
                <a:spcPct val="150000"/>
              </a:lnSpc>
              <a:buFont typeface="Wingdings" panose="05000000000000000000" pitchFamily="2" charset="2"/>
              <a:buNone/>
            </a:pPr>
            <a:endParaRPr lang="zh-CN" altLang="en-US" sz="2400" b="1" smtClean="0"/>
          </a:p>
        </p:txBody>
      </p:sp>
      <p:graphicFrame>
        <p:nvGraphicFramePr>
          <p:cNvPr id="26630" name="Object 4"/>
          <p:cNvGraphicFramePr>
            <a:graphicFrameLocks noChangeAspect="1"/>
          </p:cNvGraphicFramePr>
          <p:nvPr/>
        </p:nvGraphicFramePr>
        <p:xfrm>
          <a:off x="3059113" y="4541838"/>
          <a:ext cx="2089150" cy="709612"/>
        </p:xfrm>
        <a:graphic>
          <a:graphicData uri="http://schemas.openxmlformats.org/presentationml/2006/ole">
            <mc:AlternateContent xmlns:mc="http://schemas.openxmlformats.org/markup-compatibility/2006">
              <mc:Choice xmlns:v="urn:schemas-microsoft-com:vml" Requires="v">
                <p:oleObj spid="_x0000_s26633" name="" r:id="rId1" imgW="16154400" imgH="5486400" progId="">
                  <p:embed/>
                </p:oleObj>
              </mc:Choice>
              <mc:Fallback>
                <p:oleObj name="" r:id="rId1" imgW="16154400" imgH="54864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541838"/>
                        <a:ext cx="20891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1" name="Text Box 5"/>
          <p:cNvSpPr>
            <a:spLocks noChangeArrowheads="1"/>
          </p:cNvSpPr>
          <p:nvPr/>
        </p:nvSpPr>
        <p:spPr bwMode="auto">
          <a:xfrm>
            <a:off x="1187450" y="5734050"/>
            <a:ext cx="2951163" cy="466725"/>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2400" b="1">
                <a:solidFill>
                  <a:srgbClr val="FF0000"/>
                </a:solidFill>
                <a:sym typeface="Verdana" panose="020B0604030504040204" pitchFamily="34" charset="0"/>
              </a:rPr>
              <a:t>万元产值排放系数法</a:t>
            </a:r>
            <a:endParaRPr lang="en-US" altLang="zh-CN" sz="2400" b="1">
              <a:solidFill>
                <a:srgbClr val="FF0000"/>
              </a:solidFill>
              <a:sym typeface="Verdana" panose="020B0604030504040204" pitchFamily="34" charset="0"/>
            </a:endParaRPr>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D8D43F4-2FAC-4A01-A96F-EBB2B087D33F}" type="datetime1">
              <a:rPr lang="zh-CN" altLang="en-US"/>
            </a:fld>
            <a:endParaRPr lang="en-US" altLang="zh-CN" sz="1800"/>
          </a:p>
        </p:txBody>
      </p:sp>
      <p:sp>
        <p:nvSpPr>
          <p:cNvPr id="27651"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0FC5FD-5B3A-432C-B67D-DE4711DE8C6C}" type="slidenum">
              <a:rPr lang="zh-CN" altLang="en-US"/>
            </a:fld>
            <a:endParaRPr lang="en-US" altLang="zh-CN"/>
          </a:p>
        </p:txBody>
      </p:sp>
      <p:sp>
        <p:nvSpPr>
          <p:cNvPr id="2765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7653" name="Rectangle 3"/>
          <p:cNvSpPr>
            <a:spLocks noGrp="1" noChangeArrowheads="1"/>
          </p:cNvSpPr>
          <p:nvPr>
            <p:ph sz="half" idx="4294967295"/>
          </p:nvPr>
        </p:nvSpPr>
        <p:spPr>
          <a:xfrm>
            <a:off x="827088" y="1628775"/>
            <a:ext cx="7632700" cy="4313238"/>
          </a:xfrm>
        </p:spPr>
        <p:txBody>
          <a:bodyPr/>
          <a:lstStyle/>
          <a:p>
            <a:pPr eaLnBrk="1" hangingPunct="1">
              <a:lnSpc>
                <a:spcPct val="150000"/>
              </a:lnSpc>
            </a:pPr>
            <a:r>
              <a:rPr lang="zh-CN" altLang="en-US" sz="2400" b="1" smtClean="0"/>
              <a:t>污染物排放量的确定</a:t>
            </a:r>
            <a:endParaRPr lang="zh-CN" altLang="en-US" sz="2400" b="1" smtClean="0"/>
          </a:p>
          <a:p>
            <a:pPr eaLnBrk="1" hangingPunct="1">
              <a:lnSpc>
                <a:spcPct val="150000"/>
              </a:lnSpc>
              <a:buFont typeface="Wingdings" panose="05000000000000000000" pitchFamily="2" charset="2"/>
              <a:buNone/>
            </a:pPr>
            <a:r>
              <a:rPr lang="zh-CN" altLang="en-US" sz="2400" b="1" smtClean="0"/>
              <a:t>（</a:t>
            </a:r>
            <a:r>
              <a:rPr lang="en-US" altLang="zh-CN" sz="2400" b="1" smtClean="0"/>
              <a:t>3</a:t>
            </a:r>
            <a:r>
              <a:rPr lang="zh-CN" altLang="en-US" sz="2400" b="1" smtClean="0"/>
              <a:t>）</a:t>
            </a:r>
            <a:r>
              <a:rPr lang="zh-CN" altLang="en-US" sz="2400" b="1" smtClean="0">
                <a:solidFill>
                  <a:srgbClr val="FF0000"/>
                </a:solidFill>
              </a:rPr>
              <a:t>物料平衡法：</a:t>
            </a:r>
            <a:endParaRPr lang="zh-CN" altLang="en-US" sz="2400" b="1" smtClean="0"/>
          </a:p>
          <a:p>
            <a:pPr eaLnBrk="1" hangingPunct="1">
              <a:lnSpc>
                <a:spcPct val="150000"/>
              </a:lnSpc>
              <a:buFont typeface="Wingdings" panose="05000000000000000000" pitchFamily="2" charset="2"/>
              <a:buNone/>
            </a:pPr>
            <a:r>
              <a:rPr lang="zh-CN" altLang="en-US" sz="2400" b="1" smtClean="0"/>
              <a:t>   根据质量守恒原理，在生产过程中，投入的物料，等于产品所含这种物料的量与这种物料流失量的总和。</a:t>
            </a:r>
            <a:endParaRPr lang="zh-CN" altLang="en-US" smtClean="0"/>
          </a:p>
        </p:txBody>
      </p:sp>
      <p:graphicFrame>
        <p:nvGraphicFramePr>
          <p:cNvPr id="27654" name="Object 4"/>
          <p:cNvGraphicFramePr>
            <a:graphicFrameLocks noChangeAspect="1"/>
          </p:cNvGraphicFramePr>
          <p:nvPr/>
        </p:nvGraphicFramePr>
        <p:xfrm>
          <a:off x="1331913" y="4365625"/>
          <a:ext cx="6264275" cy="666750"/>
        </p:xfrm>
        <a:graphic>
          <a:graphicData uri="http://schemas.openxmlformats.org/presentationml/2006/ole">
            <mc:AlternateContent xmlns:mc="http://schemas.openxmlformats.org/markup-compatibility/2006">
              <mc:Choice xmlns:v="urn:schemas-microsoft-com:vml" Requires="v">
                <p:oleObj spid="_x0000_s27656" name="" r:id="rId1" imgW="60045600" imgH="6400800" progId="">
                  <p:embed/>
                </p:oleObj>
              </mc:Choice>
              <mc:Fallback>
                <p:oleObj name="" r:id="rId1" imgW="60045600" imgH="64008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365625"/>
                        <a:ext cx="62642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B26FC08A-14DD-4815-AF26-7B49ACA8AF86}" type="datetime1">
              <a:rPr lang="zh-CN" altLang="en-US"/>
            </a:fld>
            <a:endParaRPr lang="en-US" altLang="zh-CN" sz="1800"/>
          </a:p>
        </p:txBody>
      </p:sp>
      <p:sp>
        <p:nvSpPr>
          <p:cNvPr id="2867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324F60-C89C-42B3-ABF7-F118A39C2C74}" type="slidenum">
              <a:rPr lang="zh-CN" altLang="en-US"/>
            </a:fld>
            <a:endParaRPr lang="en-US" altLang="zh-CN"/>
          </a:p>
        </p:txBody>
      </p:sp>
      <p:sp>
        <p:nvSpPr>
          <p:cNvPr id="2867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8677" name="Rectangle 3"/>
          <p:cNvSpPr>
            <a:spLocks noGrp="1" noChangeArrowheads="1"/>
          </p:cNvSpPr>
          <p:nvPr>
            <p:ph type="body" idx="4294967295"/>
          </p:nvPr>
        </p:nvSpPr>
        <p:spPr>
          <a:xfrm>
            <a:off x="827088" y="1341438"/>
            <a:ext cx="7993062" cy="4608512"/>
          </a:xfrm>
        </p:spPr>
        <p:txBody>
          <a:bodyPr/>
          <a:lstStyle/>
          <a:p>
            <a:pPr eaLnBrk="1" hangingPunct="1">
              <a:lnSpc>
                <a:spcPct val="150000"/>
              </a:lnSpc>
            </a:pPr>
            <a:r>
              <a:rPr lang="zh-CN" altLang="zh-CN" sz="2800" b="1" smtClean="0"/>
              <a:t>污染源评价</a:t>
            </a:r>
            <a:endParaRPr lang="zh-CN" altLang="zh-CN" sz="2800" b="1" smtClean="0"/>
          </a:p>
          <a:p>
            <a:pPr eaLnBrk="1" hangingPunct="1">
              <a:lnSpc>
                <a:spcPct val="150000"/>
              </a:lnSpc>
              <a:buFont typeface="Wingdings" panose="05000000000000000000" pitchFamily="2" charset="2"/>
              <a:buNone/>
            </a:pPr>
            <a:r>
              <a:rPr lang="zh-CN" altLang="zh-CN" sz="2800" b="1" smtClean="0"/>
              <a:t>   </a:t>
            </a:r>
            <a:r>
              <a:rPr lang="zh-CN" altLang="zh-CN" sz="2800" b="1" smtClean="0">
                <a:solidFill>
                  <a:srgbClr val="FF0000"/>
                </a:solidFill>
              </a:rPr>
              <a:t>污染源评价</a:t>
            </a:r>
            <a:r>
              <a:rPr lang="zh-CN" altLang="zh-CN" sz="2800" b="1" smtClean="0"/>
              <a:t>是指对污染源潜在污染能力的鉴别和比较，找出主要污染源和主要污染物，为地下水污染评价提供基础数据。</a:t>
            </a:r>
            <a:endParaRPr lang="zh-CN" altLang="zh-CN" sz="2800" b="1" smtClean="0"/>
          </a:p>
          <a:p>
            <a:pPr eaLnBrk="1" hangingPunct="1">
              <a:lnSpc>
                <a:spcPct val="150000"/>
              </a:lnSpc>
              <a:buFont typeface="Wingdings" panose="05000000000000000000" pitchFamily="2" charset="2"/>
              <a:buNone/>
            </a:pPr>
            <a:r>
              <a:rPr lang="zh-CN" altLang="zh-CN" sz="2800" b="1" smtClean="0"/>
              <a:t>   分为对评价区现有污染源的评价和对评价区污染源排放量的预测评价</a:t>
            </a:r>
            <a:r>
              <a:rPr lang="zh-CN" altLang="zh-CN" sz="2800" b="1" smtClean="0">
                <a:solidFill>
                  <a:srgbClr val="FF0000"/>
                </a:solidFill>
              </a:rPr>
              <a:t>两种类型</a:t>
            </a:r>
            <a:r>
              <a:rPr lang="zh-CN" altLang="zh-CN" sz="2800" b="1" smtClean="0"/>
              <a:t>。</a:t>
            </a:r>
            <a:endParaRPr lang="zh-CN" altLang="zh-CN" smtClean="0"/>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5E47C9E-17A0-40C7-85A7-6E0503A4BA4E}" type="datetime1">
              <a:rPr lang="zh-CN" altLang="en-US"/>
            </a:fld>
            <a:endParaRPr lang="en-US" altLang="zh-CN" sz="1800"/>
          </a:p>
        </p:txBody>
      </p:sp>
      <p:sp>
        <p:nvSpPr>
          <p:cNvPr id="2969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C98E4B-C9C3-4A45-97DC-4D65B60670B0}" type="slidenum">
              <a:rPr lang="zh-CN" altLang="en-US"/>
            </a:fld>
            <a:endParaRPr lang="en-US" altLang="zh-CN"/>
          </a:p>
        </p:txBody>
      </p:sp>
      <p:sp>
        <p:nvSpPr>
          <p:cNvPr id="2970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29701" name="Rectangle 3"/>
          <p:cNvSpPr>
            <a:spLocks noGrp="1" noChangeArrowheads="1"/>
          </p:cNvSpPr>
          <p:nvPr>
            <p:ph type="body" idx="4294967295"/>
          </p:nvPr>
        </p:nvSpPr>
        <p:spPr>
          <a:xfrm>
            <a:off x="827088" y="1341438"/>
            <a:ext cx="7993062" cy="5516562"/>
          </a:xfrm>
        </p:spPr>
        <p:txBody>
          <a:bodyPr/>
          <a:lstStyle/>
          <a:p>
            <a:pPr eaLnBrk="1" hangingPunct="1">
              <a:lnSpc>
                <a:spcPct val="150000"/>
              </a:lnSpc>
            </a:pPr>
            <a:r>
              <a:rPr lang="zh-CN" altLang="en-US" sz="3200" b="1" smtClean="0"/>
              <a:t>污染源评价－两类方法</a:t>
            </a:r>
            <a:endParaRPr lang="zh-CN" altLang="en-US" sz="3200" b="1" smtClean="0"/>
          </a:p>
          <a:p>
            <a:pPr eaLnBrk="1" hangingPunct="1">
              <a:lnSpc>
                <a:spcPct val="150000"/>
              </a:lnSpc>
              <a:buFont typeface="Wingdings" panose="05000000000000000000" pitchFamily="2" charset="2"/>
              <a:buNone/>
            </a:pPr>
            <a:r>
              <a:rPr lang="zh-CN" altLang="en-US" sz="2800" b="1" smtClean="0"/>
              <a:t>   </a:t>
            </a:r>
            <a:r>
              <a:rPr lang="zh-CN" altLang="en-US" sz="2800" b="1" smtClean="0">
                <a:solidFill>
                  <a:srgbClr val="FF0000"/>
                </a:solidFill>
              </a:rPr>
              <a:t>类别评价方法</a:t>
            </a:r>
            <a:r>
              <a:rPr lang="en-US" altLang="zh-CN" sz="2800" b="1" smtClean="0">
                <a:latin typeface="Arial" panose="020B0604020202020204" pitchFamily="34" charset="0"/>
                <a:sym typeface="Arial" panose="020B0604020202020204" pitchFamily="34" charset="0"/>
              </a:rPr>
              <a:t>——</a:t>
            </a:r>
            <a:r>
              <a:rPr lang="zh-CN" altLang="en-US" sz="2800" b="1" smtClean="0"/>
              <a:t>根据各类污染源某一种污染物的排放浓度、排放量、统计指标（检出率、超标率、超标倍数、标准差）等来评价污染物和污染源的污染程度；</a:t>
            </a:r>
            <a:endParaRPr lang="zh-CN" altLang="en-US" sz="2800" b="1" smtClean="0"/>
          </a:p>
          <a:p>
            <a:pPr eaLnBrk="1" hangingPunct="1">
              <a:lnSpc>
                <a:spcPct val="150000"/>
              </a:lnSpc>
              <a:buFont typeface="Wingdings" panose="05000000000000000000" pitchFamily="2" charset="2"/>
              <a:buNone/>
            </a:pPr>
            <a:r>
              <a:rPr lang="zh-CN" altLang="en-US" sz="2800" b="1" smtClean="0"/>
              <a:t>   </a:t>
            </a:r>
            <a:r>
              <a:rPr lang="zh-CN" altLang="en-US" sz="2800" b="1" smtClean="0">
                <a:solidFill>
                  <a:srgbClr val="FF0000"/>
                </a:solidFill>
              </a:rPr>
              <a:t>综合评价方法</a:t>
            </a:r>
            <a:r>
              <a:rPr lang="en-US" altLang="zh-CN" sz="2800" b="1" smtClean="0">
                <a:latin typeface="Arial" panose="020B0604020202020204" pitchFamily="34" charset="0"/>
                <a:sym typeface="Arial" panose="020B0604020202020204" pitchFamily="34" charset="0"/>
              </a:rPr>
              <a:t>——</a:t>
            </a:r>
            <a:r>
              <a:rPr lang="zh-CN" altLang="en-US" sz="2800" b="1" smtClean="0"/>
              <a:t>综合考虑污染物的种类、浓度、总排放量、排放方式及排放场所的环境功能来评价污染物和污染源的污染程度。</a:t>
            </a:r>
            <a:endParaRPr lang="zh-CN" altLang="en-US" smtClean="0"/>
          </a:p>
        </p:txBody>
      </p:sp>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D38789F4-7900-4E2F-957A-7C86258DBD47}" type="datetime1">
              <a:rPr lang="zh-CN" altLang="en-US"/>
            </a:fld>
            <a:endParaRPr lang="en-US" altLang="zh-CN" sz="1800"/>
          </a:p>
        </p:txBody>
      </p:sp>
      <p:sp>
        <p:nvSpPr>
          <p:cNvPr id="30723" name="灯片编号占位符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B378E8-2146-4BBA-93C2-1DB0D40ABBCE}" type="slidenum">
              <a:rPr lang="zh-CN" altLang="en-US"/>
            </a:fld>
            <a:endParaRPr lang="en-US" altLang="zh-CN"/>
          </a:p>
        </p:txBody>
      </p:sp>
      <p:sp>
        <p:nvSpPr>
          <p:cNvPr id="3072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0725" name="Rectangle 3"/>
          <p:cNvSpPr>
            <a:spLocks noGrp="1" noChangeArrowheads="1"/>
          </p:cNvSpPr>
          <p:nvPr>
            <p:ph sz="half" idx="4294967295"/>
          </p:nvPr>
        </p:nvSpPr>
        <p:spPr>
          <a:xfrm>
            <a:off x="684213" y="1484313"/>
            <a:ext cx="7773987" cy="4114800"/>
          </a:xfrm>
        </p:spPr>
        <p:txBody>
          <a:bodyPr/>
          <a:lstStyle/>
          <a:p>
            <a:pPr eaLnBrk="1" hangingPunct="1">
              <a:lnSpc>
                <a:spcPct val="120000"/>
              </a:lnSpc>
            </a:pPr>
            <a:r>
              <a:rPr lang="zh-CN" altLang="zh-CN" sz="3200" b="1" smtClean="0"/>
              <a:t>污染源评价－等标污染负荷法</a:t>
            </a:r>
            <a:endParaRPr lang="zh-CN" altLang="zh-CN" sz="3200" b="1" smtClean="0"/>
          </a:p>
          <a:p>
            <a:pPr eaLnBrk="1" hangingPunct="1">
              <a:lnSpc>
                <a:spcPct val="120000"/>
              </a:lnSpc>
              <a:buFont typeface="Wingdings" panose="05000000000000000000" pitchFamily="2" charset="2"/>
              <a:buNone/>
            </a:pPr>
            <a:r>
              <a:rPr lang="zh-CN" altLang="zh-CN" sz="2800" b="1" smtClean="0"/>
              <a:t>   </a:t>
            </a:r>
            <a:r>
              <a:rPr lang="zh-CN" altLang="zh-CN" sz="2800" b="1" smtClean="0">
                <a:solidFill>
                  <a:srgbClr val="FF0000"/>
                </a:solidFill>
              </a:rPr>
              <a:t>等标污染负荷</a:t>
            </a:r>
            <a:endParaRPr lang="zh-CN" altLang="zh-CN" sz="2800" b="1" smtClean="0"/>
          </a:p>
        </p:txBody>
      </p:sp>
      <p:graphicFrame>
        <p:nvGraphicFramePr>
          <p:cNvPr id="30726" name="Object 8"/>
          <p:cNvGraphicFramePr>
            <a:graphicFrameLocks noChangeAspect="1"/>
          </p:cNvGraphicFramePr>
          <p:nvPr/>
        </p:nvGraphicFramePr>
        <p:xfrm>
          <a:off x="827088" y="4013200"/>
          <a:ext cx="4824412" cy="1144588"/>
        </p:xfrm>
        <a:graphic>
          <a:graphicData uri="http://schemas.openxmlformats.org/presentationml/2006/ole">
            <mc:AlternateContent xmlns:mc="http://schemas.openxmlformats.org/markup-compatibility/2006">
              <mc:Choice xmlns:v="urn:schemas-microsoft-com:vml" Requires="v">
                <p:oleObj spid="_x0000_s30736" name="" r:id="rId1" imgW="47548800" imgH="11277600" progId="">
                  <p:embed/>
                </p:oleObj>
              </mc:Choice>
              <mc:Fallback>
                <p:oleObj name="" r:id="rId1" imgW="47548800" imgH="11277600" progId="">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13200"/>
                        <a:ext cx="4824412" cy="1144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7" name="Rectangle 5"/>
          <p:cNvSpPr>
            <a:spLocks noChangeArrowheads="1"/>
          </p:cNvSpPr>
          <p:nvPr/>
        </p:nvSpPr>
        <p:spPr bwMode="auto">
          <a:xfrm>
            <a:off x="0"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30728" name="Object 4"/>
          <p:cNvGraphicFramePr>
            <a:graphicFrameLocks noChangeAspect="1"/>
          </p:cNvGraphicFramePr>
          <p:nvPr/>
        </p:nvGraphicFramePr>
        <p:xfrm>
          <a:off x="827088" y="2727325"/>
          <a:ext cx="3024187" cy="1133475"/>
        </p:xfrm>
        <a:graphic>
          <a:graphicData uri="http://schemas.openxmlformats.org/presentationml/2006/ole">
            <mc:AlternateContent xmlns:mc="http://schemas.openxmlformats.org/markup-compatibility/2006">
              <mc:Choice xmlns:v="urn:schemas-microsoft-com:vml" Requires="v">
                <p:oleObj spid="_x0000_s30737" name="" r:id="rId3" imgW="27736800" imgH="10363200" progId="">
                  <p:embed/>
                </p:oleObj>
              </mc:Choice>
              <mc:Fallback>
                <p:oleObj name="" r:id="rId3" imgW="27736800" imgH="10363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727325"/>
                        <a:ext cx="3024187" cy="1133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9" name="Object 6"/>
          <p:cNvGraphicFramePr>
            <a:graphicFrameLocks noChangeAspect="1"/>
          </p:cNvGraphicFramePr>
          <p:nvPr/>
        </p:nvGraphicFramePr>
        <p:xfrm>
          <a:off x="4572000" y="2708275"/>
          <a:ext cx="4518025" cy="1190625"/>
        </p:xfrm>
        <a:graphic>
          <a:graphicData uri="http://schemas.openxmlformats.org/presentationml/2006/ole">
            <mc:AlternateContent xmlns:mc="http://schemas.openxmlformats.org/markup-compatibility/2006">
              <mc:Choice xmlns:v="urn:schemas-microsoft-com:vml" Requires="v">
                <p:oleObj spid="_x0000_s30738" name="" r:id="rId5" imgW="40538400" imgH="10668000" progId="">
                  <p:embed/>
                </p:oleObj>
              </mc:Choice>
              <mc:Fallback>
                <p:oleObj name="" r:id="rId5" imgW="40538400" imgH="1066800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08275"/>
                        <a:ext cx="4518025" cy="1190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0" name="Object 12"/>
          <p:cNvGraphicFramePr>
            <a:graphicFrameLocks noChangeAspect="1"/>
          </p:cNvGraphicFramePr>
          <p:nvPr/>
        </p:nvGraphicFramePr>
        <p:xfrm>
          <a:off x="6405563" y="4005263"/>
          <a:ext cx="1838325" cy="1136650"/>
        </p:xfrm>
        <a:graphic>
          <a:graphicData uri="http://schemas.openxmlformats.org/presentationml/2006/ole">
            <mc:AlternateContent xmlns:mc="http://schemas.openxmlformats.org/markup-compatibility/2006">
              <mc:Choice xmlns:v="urn:schemas-microsoft-com:vml" Requires="v">
                <p:oleObj spid="_x0000_s30739" name="" r:id="rId7" imgW="16764000" imgH="10363200" progId="">
                  <p:embed/>
                </p:oleObj>
              </mc:Choice>
              <mc:Fallback>
                <p:oleObj name="" r:id="rId7" imgW="16764000" imgH="10363200" progId="">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5563" y="4005263"/>
                        <a:ext cx="1838325" cy="1136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Text Box 14"/>
          <p:cNvSpPr>
            <a:spLocks noChangeArrowheads="1"/>
          </p:cNvSpPr>
          <p:nvPr/>
        </p:nvSpPr>
        <p:spPr bwMode="auto">
          <a:xfrm>
            <a:off x="735013" y="5532438"/>
            <a:ext cx="8085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i="1">
                <a:solidFill>
                  <a:srgbClr val="000000"/>
                </a:solidFill>
                <a:latin typeface="Times New Roman" panose="02020603050405020304" pitchFamily="18" charset="0"/>
                <a:sym typeface="Times New Roman" panose="02020603050405020304" pitchFamily="18" charset="0"/>
              </a:rPr>
              <a:t>n</a:t>
            </a:r>
            <a:r>
              <a:rPr lang="en-US" altLang="zh-CN" sz="2800" b="1">
                <a:solidFill>
                  <a:srgbClr val="000000"/>
                </a:solidFill>
                <a:latin typeface="Times New Roman" panose="02020603050405020304" pitchFamily="18" charset="0"/>
                <a:sym typeface="Times New Roman" panose="02020603050405020304" pitchFamily="18" charset="0"/>
              </a:rPr>
              <a:t>——</a:t>
            </a:r>
            <a:r>
              <a:rPr lang="zh-CN" altLang="en-US" sz="2800" b="1">
                <a:solidFill>
                  <a:srgbClr val="000000"/>
                </a:solidFill>
                <a:latin typeface="Times New Roman" panose="02020603050405020304" pitchFamily="18" charset="0"/>
                <a:sym typeface="Times New Roman" panose="02020603050405020304" pitchFamily="18" charset="0"/>
              </a:rPr>
              <a:t>污染源中污染物的种类数；</a:t>
            </a:r>
            <a:r>
              <a:rPr lang="en-US" altLang="zh-CN" sz="2800" b="1" i="1">
                <a:solidFill>
                  <a:srgbClr val="000000"/>
                </a:solidFill>
                <a:latin typeface="Times New Roman" panose="02020603050405020304" pitchFamily="18" charset="0"/>
                <a:sym typeface="Times New Roman" panose="02020603050405020304" pitchFamily="18" charset="0"/>
              </a:rPr>
              <a:t>m</a:t>
            </a:r>
            <a:r>
              <a:rPr lang="en-US" altLang="zh-CN" sz="2800" b="1">
                <a:solidFill>
                  <a:srgbClr val="000000"/>
                </a:solidFill>
                <a:latin typeface="Times New Roman" panose="02020603050405020304" pitchFamily="18" charset="0"/>
                <a:sym typeface="Times New Roman" panose="02020603050405020304" pitchFamily="18" charset="0"/>
              </a:rPr>
              <a:t>——</a:t>
            </a:r>
            <a:r>
              <a:rPr lang="zh-CN" altLang="en-US" sz="2800" b="1">
                <a:solidFill>
                  <a:srgbClr val="000000"/>
                </a:solidFill>
                <a:latin typeface="Times New Roman" panose="02020603050405020304" pitchFamily="18" charset="0"/>
                <a:sym typeface="Times New Roman" panose="02020603050405020304" pitchFamily="18" charset="0"/>
              </a:rPr>
              <a:t>某流域污染源的个数；</a:t>
            </a:r>
            <a:r>
              <a:rPr lang="en-US" altLang="zh-CN" sz="2800" b="1" i="1">
                <a:solidFill>
                  <a:srgbClr val="000000"/>
                </a:solidFill>
                <a:latin typeface="Times New Roman" panose="02020603050405020304" pitchFamily="18" charset="0"/>
                <a:sym typeface="Times New Roman" panose="02020603050405020304" pitchFamily="18" charset="0"/>
              </a:rPr>
              <a:t>L</a:t>
            </a:r>
            <a:r>
              <a:rPr lang="en-US" altLang="zh-CN" sz="2800" b="1">
                <a:solidFill>
                  <a:srgbClr val="000000"/>
                </a:solidFill>
                <a:latin typeface="Times New Roman" panose="02020603050405020304" pitchFamily="18" charset="0"/>
                <a:sym typeface="Times New Roman" panose="02020603050405020304" pitchFamily="18" charset="0"/>
              </a:rPr>
              <a:t>——</a:t>
            </a:r>
            <a:r>
              <a:rPr lang="zh-CN" altLang="en-US" sz="2800" b="1">
                <a:solidFill>
                  <a:srgbClr val="000000"/>
                </a:solidFill>
                <a:latin typeface="Times New Roman" panose="02020603050405020304" pitchFamily="18" charset="0"/>
                <a:sym typeface="Times New Roman" panose="02020603050405020304" pitchFamily="18" charset="0"/>
              </a:rPr>
              <a:t>排放</a:t>
            </a:r>
            <a:r>
              <a:rPr lang="en-US" altLang="zh-CN" sz="2800" b="1" i="1">
                <a:solidFill>
                  <a:srgbClr val="000000"/>
                </a:solidFill>
                <a:latin typeface="Times New Roman" panose="02020603050405020304" pitchFamily="18" charset="0"/>
                <a:sym typeface="Times New Roman" panose="02020603050405020304" pitchFamily="18" charset="0"/>
              </a:rPr>
              <a:t>i</a:t>
            </a:r>
            <a:r>
              <a:rPr lang="zh-CN" altLang="en-US" sz="2800" b="1">
                <a:solidFill>
                  <a:srgbClr val="000000"/>
                </a:solidFill>
                <a:latin typeface="Times New Roman" panose="02020603050405020304" pitchFamily="18" charset="0"/>
                <a:sym typeface="Times New Roman" panose="02020603050405020304" pitchFamily="18" charset="0"/>
              </a:rPr>
              <a:t>污染物的污染源个数</a:t>
            </a:r>
            <a:endParaRPr lang="zh-CN" altLang="en-US"/>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60CE567-07C9-4A26-907D-F8382037C178}" type="datetime1">
              <a:rPr lang="zh-CN" altLang="en-US"/>
            </a:fld>
            <a:endParaRPr lang="en-US" altLang="zh-CN" sz="1800"/>
          </a:p>
        </p:txBody>
      </p:sp>
      <p:sp>
        <p:nvSpPr>
          <p:cNvPr id="409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18EA61-E2A5-48F7-A3A6-3846E65E853C}" type="slidenum">
              <a:rPr lang="zh-CN" altLang="en-US"/>
            </a:fld>
            <a:endParaRPr lang="en-US" altLang="zh-CN"/>
          </a:p>
        </p:txBody>
      </p:sp>
      <p:sp>
        <p:nvSpPr>
          <p:cNvPr id="4100" name="Rectangle 2"/>
          <p:cNvSpPr>
            <a:spLocks noGrp="1" noChangeArrowheads="1"/>
          </p:cNvSpPr>
          <p:nvPr>
            <p:ph type="title" idx="4294967295"/>
          </p:nvPr>
        </p:nvSpPr>
        <p:spPr/>
        <p:txBody>
          <a:bodyPr/>
          <a:lstStyle/>
          <a:p>
            <a:pPr eaLnBrk="1" hangingPunct="1"/>
            <a:r>
              <a:rPr lang="zh-CN" altLang="zh-CN" sz="4000" b="1" smtClean="0"/>
              <a:t>第四章 地下水污染调查与评价</a:t>
            </a:r>
            <a:endParaRPr lang="zh-CN" altLang="zh-CN" smtClean="0"/>
          </a:p>
        </p:txBody>
      </p:sp>
      <p:sp>
        <p:nvSpPr>
          <p:cNvPr id="2" name="Rectangle 3"/>
          <p:cNvSpPr>
            <a:spLocks noGrp="1" noChangeArrowheads="1"/>
          </p:cNvSpPr>
          <p:nvPr>
            <p:ph type="body" idx="4294967295"/>
          </p:nvPr>
        </p:nvSpPr>
        <p:spPr>
          <a:xfrm>
            <a:off x="1042988" y="1557338"/>
            <a:ext cx="7313612" cy="5030787"/>
          </a:xfrm>
        </p:spPr>
        <p:txBody>
          <a:bodyPr/>
          <a:lstStyle/>
          <a:p>
            <a:pPr eaLnBrk="1" hangingPunct="1"/>
            <a:r>
              <a:rPr lang="zh-CN" altLang="zh-CN" sz="3600" b="1" smtClean="0"/>
              <a:t> 主要内容</a:t>
            </a:r>
            <a:endParaRPr lang="zh-CN" altLang="zh-CN" sz="3600" b="1" smtClean="0"/>
          </a:p>
          <a:p>
            <a:pPr lvl="1" eaLnBrk="1" hangingPunct="1">
              <a:buFont typeface="Wingdings" panose="05000000000000000000" pitchFamily="2" charset="2"/>
              <a:buChar char="ü"/>
            </a:pPr>
            <a:r>
              <a:rPr lang="zh-CN" altLang="zh-CN" sz="3200" b="1" smtClean="0"/>
              <a:t> 地面调查和勘探工作（了解）</a:t>
            </a:r>
            <a:endParaRPr lang="zh-CN" altLang="zh-CN" sz="3200" b="1" smtClean="0"/>
          </a:p>
          <a:p>
            <a:pPr lvl="1" eaLnBrk="1" hangingPunct="1">
              <a:buFont typeface="Wingdings" panose="05000000000000000000" pitchFamily="2" charset="2"/>
              <a:buChar char="ü"/>
            </a:pPr>
            <a:r>
              <a:rPr lang="zh-CN" altLang="zh-CN" sz="3200" b="1" smtClean="0"/>
              <a:t> 地下水污染评价（了解）</a:t>
            </a:r>
            <a:endParaRPr lang="zh-CN" altLang="zh-CN" sz="3200" b="1" smtClean="0"/>
          </a:p>
          <a:p>
            <a:pPr lvl="1" eaLnBrk="1" hangingPunct="1">
              <a:buFont typeface="Wingdings" panose="05000000000000000000" pitchFamily="2" charset="2"/>
              <a:buChar char="ü"/>
            </a:pPr>
            <a:r>
              <a:rPr lang="zh-CN" altLang="zh-CN" sz="3200" b="1" smtClean="0"/>
              <a:t> 综合污染指数法（熟悉）</a:t>
            </a:r>
            <a:endParaRPr lang="zh-CN" altLang="zh-CN" sz="3200" b="1" smtClean="0"/>
          </a:p>
          <a:p>
            <a:pPr lvl="1" eaLnBrk="1" hangingPunct="1">
              <a:buFont typeface="Wingdings" panose="05000000000000000000" pitchFamily="2" charset="2"/>
              <a:buChar char="ü"/>
            </a:pPr>
            <a:r>
              <a:rPr lang="zh-CN" altLang="zh-CN" sz="3200" b="1" smtClean="0"/>
              <a:t> 系统聚类分析法（了解）</a:t>
            </a:r>
            <a:endParaRPr lang="zh-CN" altLang="zh-CN" sz="3200" b="1" smtClean="0"/>
          </a:p>
          <a:p>
            <a:pPr lvl="1" eaLnBrk="1" hangingPunct="1">
              <a:buFont typeface="Wingdings" panose="05000000000000000000" pitchFamily="2" charset="2"/>
              <a:buChar char="ü"/>
            </a:pPr>
            <a:r>
              <a:rPr lang="zh-CN" altLang="zh-CN" sz="3200" b="1" smtClean="0"/>
              <a:t> 灰色聚类分析法（了解）</a:t>
            </a:r>
            <a:endParaRPr lang="zh-CN" altLang="zh-CN" sz="3200" b="1" smtClean="0"/>
          </a:p>
          <a:p>
            <a:pPr lvl="1" eaLnBrk="1" hangingPunct="1">
              <a:buFont typeface="Wingdings" panose="05000000000000000000" pitchFamily="2" charset="2"/>
              <a:buChar char="ü"/>
            </a:pPr>
            <a:r>
              <a:rPr lang="zh-CN" altLang="zh-CN" sz="3200" b="1" smtClean="0"/>
              <a:t> 模糊数学法（了解）</a:t>
            </a:r>
            <a:endParaRPr lang="zh-CN" altLang="zh-CN" sz="3200" b="1" smtClean="0"/>
          </a:p>
          <a:p>
            <a:pPr lvl="1" eaLnBrk="1" hangingPunct="1">
              <a:buFont typeface="Wingdings" panose="05000000000000000000" pitchFamily="2" charset="2"/>
              <a:buChar char="ü"/>
            </a:pPr>
            <a:r>
              <a:rPr lang="zh-CN" altLang="zh-CN" sz="3200" b="1" smtClean="0"/>
              <a:t> 人工神经网络分析法（了解）</a:t>
            </a:r>
            <a:endParaRPr lang="zh-CN" altLang="zh-CN" sz="2800"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DE367EF0-61AD-4D7A-86A9-23A5B1B2C0A3}" type="datetime1">
              <a:rPr lang="zh-CN" altLang="en-US"/>
            </a:fld>
            <a:endParaRPr lang="en-US" altLang="zh-CN" sz="1800"/>
          </a:p>
        </p:txBody>
      </p:sp>
      <p:sp>
        <p:nvSpPr>
          <p:cNvPr id="31747"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36109C-3460-4FC2-BA00-E29FE3F5ADF2}" type="slidenum">
              <a:rPr lang="zh-CN" altLang="en-US"/>
            </a:fld>
            <a:endParaRPr lang="en-US" altLang="zh-CN"/>
          </a:p>
        </p:txBody>
      </p:sp>
      <p:sp>
        <p:nvSpPr>
          <p:cNvPr id="3174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1749" name="Rectangle 3"/>
          <p:cNvSpPr>
            <a:spLocks noGrp="1" noChangeArrowheads="1"/>
          </p:cNvSpPr>
          <p:nvPr>
            <p:ph sz="half" idx="4294967295"/>
          </p:nvPr>
        </p:nvSpPr>
        <p:spPr>
          <a:xfrm>
            <a:off x="827088" y="1412875"/>
            <a:ext cx="8316912" cy="1295400"/>
          </a:xfrm>
        </p:spPr>
        <p:txBody>
          <a:bodyPr/>
          <a:lstStyle/>
          <a:p>
            <a:pPr eaLnBrk="1" hangingPunct="1">
              <a:lnSpc>
                <a:spcPct val="120000"/>
              </a:lnSpc>
            </a:pPr>
            <a:r>
              <a:rPr lang="zh-CN" altLang="zh-CN" sz="3200" b="1" smtClean="0"/>
              <a:t>污染源评价－等标污染负荷法</a:t>
            </a:r>
            <a:endParaRPr lang="zh-CN" altLang="zh-CN" sz="3200" b="1" smtClean="0"/>
          </a:p>
          <a:p>
            <a:pPr eaLnBrk="1" hangingPunct="1">
              <a:lnSpc>
                <a:spcPct val="120000"/>
              </a:lnSpc>
              <a:buFont typeface="Wingdings" panose="05000000000000000000" pitchFamily="2" charset="2"/>
              <a:buNone/>
            </a:pPr>
            <a:r>
              <a:rPr lang="zh-CN" altLang="zh-CN" sz="2800" b="1" smtClean="0"/>
              <a:t>   </a:t>
            </a:r>
            <a:r>
              <a:rPr lang="zh-CN" altLang="zh-CN" sz="2800" b="1" smtClean="0">
                <a:solidFill>
                  <a:srgbClr val="FF0000"/>
                </a:solidFill>
              </a:rPr>
              <a:t>等标污染负荷比</a:t>
            </a:r>
            <a:endParaRPr lang="zh-CN" altLang="zh-CN" sz="2800" b="1" smtClean="0"/>
          </a:p>
        </p:txBody>
      </p:sp>
      <p:sp>
        <p:nvSpPr>
          <p:cNvPr id="31750" name="Rectangle 5"/>
          <p:cNvSpPr>
            <a:spLocks noChangeArrowheads="1"/>
          </p:cNvSpPr>
          <p:nvPr/>
        </p:nvSpPr>
        <p:spPr bwMode="auto">
          <a:xfrm>
            <a:off x="0"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pSp>
        <p:nvGrpSpPr>
          <p:cNvPr id="31751" name="Group 22"/>
          <p:cNvGrpSpPr/>
          <p:nvPr/>
        </p:nvGrpSpPr>
        <p:grpSpPr bwMode="auto">
          <a:xfrm>
            <a:off x="1258888" y="2781300"/>
            <a:ext cx="2684462" cy="2046288"/>
            <a:chOff x="0" y="0"/>
            <a:chExt cx="1691" cy="1289"/>
          </a:xfrm>
        </p:grpSpPr>
        <p:sp>
          <p:nvSpPr>
            <p:cNvPr id="31762" name="Line 14"/>
            <p:cNvSpPr>
              <a:spLocks noChangeShapeType="1"/>
            </p:cNvSpPr>
            <p:nvPr/>
          </p:nvSpPr>
          <p:spPr bwMode="auto">
            <a:xfrm>
              <a:off x="137" y="499"/>
              <a:ext cx="1" cy="317"/>
            </a:xfrm>
            <a:prstGeom prst="line">
              <a:avLst/>
            </a:prstGeom>
            <a:noFill/>
            <a:ln w="9525">
              <a:solidFill>
                <a:schemeClr val="accent1"/>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1763" name="Group 21"/>
            <p:cNvGrpSpPr/>
            <p:nvPr/>
          </p:nvGrpSpPr>
          <p:grpSpPr bwMode="auto">
            <a:xfrm>
              <a:off x="0" y="0"/>
              <a:ext cx="1691" cy="1289"/>
              <a:chOff x="0" y="0"/>
              <a:chExt cx="1691" cy="1289"/>
            </a:xfrm>
          </p:grpSpPr>
          <p:graphicFrame>
            <p:nvGraphicFramePr>
              <p:cNvPr id="31764" name="Object 6"/>
              <p:cNvGraphicFramePr>
                <a:graphicFrameLocks noChangeAspect="1"/>
              </p:cNvGraphicFramePr>
              <p:nvPr/>
            </p:nvGraphicFramePr>
            <p:xfrm>
              <a:off x="0" y="0"/>
              <a:ext cx="1612" cy="714"/>
            </p:xfrm>
            <a:graphic>
              <a:graphicData uri="http://schemas.openxmlformats.org/presentationml/2006/ole">
                <mc:AlternateContent xmlns:mc="http://schemas.openxmlformats.org/markup-compatibility/2006">
                  <mc:Choice xmlns:v="urn:schemas-microsoft-com:vml" Requires="v">
                    <p:oleObj spid="_x0000_s31769" name="" r:id="rId1" imgW="23469600" imgH="10363200" progId="">
                      <p:embed/>
                    </p:oleObj>
                  </mc:Choice>
                  <mc:Fallback>
                    <p:oleObj name="" r:id="rId1" imgW="23469600" imgH="10363200" progId="">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2" cy="7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5" name="Text Box 15"/>
              <p:cNvSpPr>
                <a:spLocks noChangeArrowheads="1"/>
              </p:cNvSpPr>
              <p:nvPr/>
            </p:nvSpPr>
            <p:spPr bwMode="auto">
              <a:xfrm>
                <a:off x="0" y="771"/>
                <a:ext cx="169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sym typeface="Verdana" panose="020B0604030504040204" pitchFamily="34" charset="0"/>
                  </a:rPr>
                  <a:t>确定某污染源中的主要污染物</a:t>
                </a:r>
                <a:endParaRPr lang="zh-CN" altLang="en-US"/>
              </a:p>
            </p:txBody>
          </p:sp>
        </p:grpSp>
      </p:grpSp>
      <p:grpSp>
        <p:nvGrpSpPr>
          <p:cNvPr id="31752" name="Group 23"/>
          <p:cNvGrpSpPr/>
          <p:nvPr/>
        </p:nvGrpSpPr>
        <p:grpSpPr bwMode="auto">
          <a:xfrm>
            <a:off x="4787900" y="2781300"/>
            <a:ext cx="2989263" cy="2117725"/>
            <a:chOff x="0" y="0"/>
            <a:chExt cx="1883" cy="1334"/>
          </a:xfrm>
        </p:grpSpPr>
        <p:graphicFrame>
          <p:nvGraphicFramePr>
            <p:cNvPr id="31759" name="Object 7"/>
            <p:cNvGraphicFramePr>
              <a:graphicFrameLocks noChangeAspect="1"/>
            </p:cNvGraphicFramePr>
            <p:nvPr/>
          </p:nvGraphicFramePr>
          <p:xfrm>
            <a:off x="0" y="0"/>
            <a:ext cx="1883" cy="750"/>
          </p:xfrm>
          <a:graphic>
            <a:graphicData uri="http://schemas.openxmlformats.org/presentationml/2006/ole">
              <mc:AlternateContent xmlns:mc="http://schemas.openxmlformats.org/markup-compatibility/2006">
                <mc:Choice xmlns:v="urn:schemas-microsoft-com:vml" Requires="v">
                  <p:oleObj spid="_x0000_s31770" name="" r:id="rId3" imgW="26822400" imgH="10668000" progId="">
                    <p:embed/>
                  </p:oleObj>
                </mc:Choice>
                <mc:Fallback>
                  <p:oleObj name="" r:id="rId3" imgW="26822400" imgH="106680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83" cy="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0" name="Line 16"/>
            <p:cNvSpPr>
              <a:spLocks noChangeShapeType="1"/>
            </p:cNvSpPr>
            <p:nvPr/>
          </p:nvSpPr>
          <p:spPr bwMode="auto">
            <a:xfrm>
              <a:off x="227" y="544"/>
              <a:ext cx="1" cy="317"/>
            </a:xfrm>
            <a:prstGeom prst="line">
              <a:avLst/>
            </a:prstGeom>
            <a:noFill/>
            <a:ln w="9525">
              <a:solidFill>
                <a:schemeClr val="accent1"/>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761" name="Text Box 17"/>
            <p:cNvSpPr>
              <a:spLocks noChangeArrowheads="1"/>
            </p:cNvSpPr>
            <p:nvPr/>
          </p:nvSpPr>
          <p:spPr bwMode="auto">
            <a:xfrm>
              <a:off x="78" y="816"/>
              <a:ext cx="169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sym typeface="Verdana" panose="020B0604030504040204" pitchFamily="34" charset="0"/>
                </a:rPr>
                <a:t>确定区域中的主要污染物</a:t>
              </a:r>
              <a:endParaRPr lang="zh-CN" altLang="en-US"/>
            </a:p>
          </p:txBody>
        </p:sp>
      </p:grpSp>
      <p:grpSp>
        <p:nvGrpSpPr>
          <p:cNvPr id="31753" name="Group 24"/>
          <p:cNvGrpSpPr/>
          <p:nvPr/>
        </p:nvGrpSpPr>
        <p:grpSpPr bwMode="auto">
          <a:xfrm>
            <a:off x="1187450" y="4868863"/>
            <a:ext cx="2684463" cy="1989137"/>
            <a:chOff x="0" y="0"/>
            <a:chExt cx="1691" cy="1253"/>
          </a:xfrm>
        </p:grpSpPr>
        <p:graphicFrame>
          <p:nvGraphicFramePr>
            <p:cNvPr id="31756" name="Object 12"/>
            <p:cNvGraphicFramePr>
              <a:graphicFrameLocks noChangeAspect="1"/>
            </p:cNvGraphicFramePr>
            <p:nvPr/>
          </p:nvGraphicFramePr>
          <p:xfrm>
            <a:off x="45" y="0"/>
            <a:ext cx="1589" cy="667"/>
          </p:xfrm>
          <a:graphic>
            <a:graphicData uri="http://schemas.openxmlformats.org/presentationml/2006/ole">
              <mc:AlternateContent xmlns:mc="http://schemas.openxmlformats.org/markup-compatibility/2006">
                <mc:Choice xmlns:v="urn:schemas-microsoft-com:vml" Requires="v">
                  <p:oleObj spid="_x0000_s31771" name="" r:id="rId5" imgW="24688800" imgH="10363200" progId="">
                    <p:embed/>
                  </p:oleObj>
                </mc:Choice>
                <mc:Fallback>
                  <p:oleObj name="" r:id="rId5" imgW="24688800" imgH="1036320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 y="0"/>
                          <a:ext cx="1589" cy="66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Text Box 18"/>
            <p:cNvSpPr>
              <a:spLocks noChangeArrowheads="1"/>
            </p:cNvSpPr>
            <p:nvPr/>
          </p:nvSpPr>
          <p:spPr bwMode="auto">
            <a:xfrm>
              <a:off x="0" y="735"/>
              <a:ext cx="169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sym typeface="Verdana" panose="020B0604030504040204" pitchFamily="34" charset="0"/>
                </a:rPr>
                <a:t>确定区域中的主要污染源</a:t>
              </a:r>
              <a:endParaRPr lang="zh-CN" altLang="en-US"/>
            </a:p>
          </p:txBody>
        </p:sp>
        <p:sp>
          <p:nvSpPr>
            <p:cNvPr id="31758" name="Line 19"/>
            <p:cNvSpPr>
              <a:spLocks noChangeShapeType="1"/>
            </p:cNvSpPr>
            <p:nvPr/>
          </p:nvSpPr>
          <p:spPr bwMode="auto">
            <a:xfrm>
              <a:off x="182" y="454"/>
              <a:ext cx="1" cy="317"/>
            </a:xfrm>
            <a:prstGeom prst="line">
              <a:avLst/>
            </a:prstGeom>
            <a:noFill/>
            <a:ln w="9525">
              <a:solidFill>
                <a:schemeClr val="accent1"/>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1754" name="Text Box 20"/>
          <p:cNvSpPr>
            <a:spLocks noChangeArrowheads="1"/>
          </p:cNvSpPr>
          <p:nvPr/>
        </p:nvSpPr>
        <p:spPr bwMode="auto">
          <a:xfrm>
            <a:off x="4932363" y="5157788"/>
            <a:ext cx="3816350" cy="4667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400" b="1">
                <a:solidFill>
                  <a:srgbClr val="000000"/>
                </a:solidFill>
                <a:latin typeface="Times New Roman" panose="02020603050405020304" pitchFamily="18" charset="0"/>
                <a:sym typeface="Times New Roman" panose="02020603050405020304" pitchFamily="18" charset="0"/>
              </a:rPr>
              <a:t>累计负荷比达到</a:t>
            </a:r>
            <a:r>
              <a:rPr lang="en-US" altLang="zh-CN" sz="2400" b="1">
                <a:solidFill>
                  <a:srgbClr val="000000"/>
                </a:solidFill>
                <a:latin typeface="Times New Roman" panose="02020603050405020304" pitchFamily="18" charset="0"/>
                <a:sym typeface="Times New Roman" panose="02020603050405020304" pitchFamily="18" charset="0"/>
              </a:rPr>
              <a:t>80</a:t>
            </a:r>
            <a:r>
              <a:rPr lang="zh-CN" altLang="en-US" sz="2400" b="1">
                <a:solidFill>
                  <a:srgbClr val="000000"/>
                </a:solidFill>
                <a:latin typeface="Times New Roman" panose="02020603050405020304" pitchFamily="18" charset="0"/>
                <a:sym typeface="Times New Roman" panose="02020603050405020304" pitchFamily="18" charset="0"/>
              </a:rPr>
              <a:t>％左右</a:t>
            </a:r>
            <a:endParaRPr lang="zh-CN" altLang="en-US"/>
          </a:p>
        </p:txBody>
      </p:sp>
      <p:sp>
        <p:nvSpPr>
          <p:cNvPr id="31755" name="Text Box 25"/>
          <p:cNvSpPr>
            <a:spLocks noChangeArrowheads="1"/>
          </p:cNvSpPr>
          <p:nvPr/>
        </p:nvSpPr>
        <p:spPr bwMode="auto">
          <a:xfrm>
            <a:off x="4859338" y="5805488"/>
            <a:ext cx="1255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sym typeface="Verdana" panose="020B0604030504040204" pitchFamily="34" charset="0"/>
              </a:rPr>
              <a:t>举例：</a:t>
            </a:r>
            <a:endParaRPr lang="zh-CN" altLang="en-US"/>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DA55D325-0C62-48C1-A113-038007220BFA}" type="datetime1">
              <a:rPr lang="zh-CN" altLang="en-US"/>
            </a:fld>
            <a:endParaRPr lang="en-US" altLang="zh-CN" sz="1800"/>
          </a:p>
        </p:txBody>
      </p:sp>
      <p:sp>
        <p:nvSpPr>
          <p:cNvPr id="32771"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198E10-AA9B-4746-A632-D1723344685C}" type="slidenum">
              <a:rPr lang="zh-CN" altLang="en-US"/>
            </a:fld>
            <a:endParaRPr lang="en-US" altLang="zh-CN"/>
          </a:p>
        </p:txBody>
      </p:sp>
      <p:sp>
        <p:nvSpPr>
          <p:cNvPr id="3277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2773" name="Rectangle 3"/>
          <p:cNvSpPr>
            <a:spLocks noGrp="1" noChangeArrowheads="1"/>
          </p:cNvSpPr>
          <p:nvPr>
            <p:ph sz="half" idx="4294967295"/>
          </p:nvPr>
        </p:nvSpPr>
        <p:spPr>
          <a:xfrm>
            <a:off x="827088" y="1412875"/>
            <a:ext cx="8316912" cy="1295400"/>
          </a:xfrm>
        </p:spPr>
        <p:txBody>
          <a:bodyPr/>
          <a:lstStyle/>
          <a:p>
            <a:pPr marL="0" indent="0" eaLnBrk="1" hangingPunct="1">
              <a:lnSpc>
                <a:spcPct val="120000"/>
              </a:lnSpc>
            </a:pPr>
            <a:r>
              <a:rPr lang="zh-CN" altLang="zh-CN" sz="2800" b="1" smtClean="0"/>
              <a:t> 污染源评价－等标污染负荷法</a:t>
            </a:r>
            <a:endParaRPr lang="zh-CN" altLang="zh-CN" sz="2800" b="1" smtClean="0"/>
          </a:p>
          <a:p>
            <a:pPr marL="0" indent="0" eaLnBrk="1" hangingPunct="1">
              <a:lnSpc>
                <a:spcPct val="120000"/>
              </a:lnSpc>
              <a:buFont typeface="Wingdings" panose="05000000000000000000" pitchFamily="2" charset="2"/>
              <a:buNone/>
            </a:pPr>
            <a:r>
              <a:rPr lang="zh-CN" altLang="zh-CN" sz="2800" b="1" smtClean="0">
                <a:solidFill>
                  <a:srgbClr val="FF0000"/>
                </a:solidFill>
              </a:rPr>
              <a:t>举例：</a:t>
            </a:r>
            <a:r>
              <a:rPr lang="zh-CN" altLang="zh-CN" sz="2800" b="1" smtClean="0"/>
              <a:t>某地区建有造纸厂、酿造厂和食品厂，其污水排放量与污染物监测结果见表，试确定该地区的主要污染物和主要污染源。</a:t>
            </a:r>
            <a:endParaRPr lang="zh-CN" altLang="zh-CN" smtClean="0"/>
          </a:p>
        </p:txBody>
      </p:sp>
      <p:sp>
        <p:nvSpPr>
          <p:cNvPr id="32774" name="Rectangle 4"/>
          <p:cNvSpPr>
            <a:spLocks noChangeArrowheads="1"/>
          </p:cNvSpPr>
          <p:nvPr/>
        </p:nvSpPr>
        <p:spPr bwMode="auto">
          <a:xfrm>
            <a:off x="0"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pic>
        <p:nvPicPr>
          <p:cNvPr id="32775" name="Picture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573463"/>
            <a:ext cx="91440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5FF5C4C-3BF9-4506-BD83-CF964139520A}" type="datetime1">
              <a:rPr lang="zh-CN" altLang="en-US"/>
            </a:fld>
            <a:endParaRPr lang="en-US" altLang="zh-CN" sz="1800"/>
          </a:p>
        </p:txBody>
      </p:sp>
      <p:sp>
        <p:nvSpPr>
          <p:cNvPr id="33795"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9EE01E-E3FA-4EBB-9B92-A0867154A7B9}" type="slidenum">
              <a:rPr lang="zh-CN" altLang="en-US"/>
            </a:fld>
            <a:endParaRPr lang="en-US" altLang="zh-CN"/>
          </a:p>
        </p:txBody>
      </p:sp>
      <p:sp>
        <p:nvSpPr>
          <p:cNvPr id="3379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3797" name="Rectangle 3"/>
          <p:cNvSpPr>
            <a:spLocks noGrp="1" noChangeArrowheads="1"/>
          </p:cNvSpPr>
          <p:nvPr>
            <p:ph sz="half" idx="4294967295"/>
          </p:nvPr>
        </p:nvSpPr>
        <p:spPr>
          <a:xfrm>
            <a:off x="827088" y="1412875"/>
            <a:ext cx="8066087" cy="2376488"/>
          </a:xfrm>
        </p:spPr>
        <p:txBody>
          <a:bodyPr/>
          <a:lstStyle/>
          <a:p>
            <a:pPr eaLnBrk="1" hangingPunct="1">
              <a:lnSpc>
                <a:spcPct val="120000"/>
              </a:lnSpc>
            </a:pPr>
            <a:r>
              <a:rPr lang="zh-CN" altLang="en-US" sz="3200" b="1" smtClean="0"/>
              <a:t>污染源评价－等标排放量法</a:t>
            </a:r>
            <a:endParaRPr lang="zh-CN" altLang="en-US" sz="3200" b="1" smtClean="0"/>
          </a:p>
          <a:p>
            <a:pPr eaLnBrk="1" hangingPunct="1">
              <a:lnSpc>
                <a:spcPct val="120000"/>
              </a:lnSpc>
              <a:buFont typeface="Wingdings" panose="05000000000000000000" pitchFamily="2" charset="2"/>
              <a:buNone/>
            </a:pPr>
            <a:r>
              <a:rPr lang="zh-CN" altLang="en-US" sz="2800" b="1" smtClean="0"/>
              <a:t>   </a:t>
            </a:r>
            <a:r>
              <a:rPr lang="zh-CN" altLang="en-US" sz="2800" b="1" smtClean="0">
                <a:solidFill>
                  <a:srgbClr val="FF0000"/>
                </a:solidFill>
              </a:rPr>
              <a:t>等标排放量法</a:t>
            </a:r>
            <a:r>
              <a:rPr lang="en-US" altLang="zh-CN" sz="2800" b="1" smtClean="0">
                <a:latin typeface="Arial" panose="020B0604020202020204" pitchFamily="34" charset="0"/>
                <a:sym typeface="Arial" panose="020B0604020202020204" pitchFamily="34" charset="0"/>
              </a:rPr>
              <a:t>——</a:t>
            </a:r>
            <a:r>
              <a:rPr lang="zh-CN" altLang="en-US" sz="2800" b="1" smtClean="0"/>
              <a:t>指污染物的绝对排放量与工业企业卫生排放标准的比值。</a:t>
            </a:r>
            <a:endParaRPr lang="zh-CN" altLang="en-US" smtClean="0"/>
          </a:p>
        </p:txBody>
      </p:sp>
      <p:sp>
        <p:nvSpPr>
          <p:cNvPr id="33798" name="Rectangle 4"/>
          <p:cNvSpPr>
            <a:spLocks noChangeArrowheads="1"/>
          </p:cNvSpPr>
          <p:nvPr/>
        </p:nvSpPr>
        <p:spPr bwMode="auto">
          <a:xfrm>
            <a:off x="0"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33799" name="Object 20"/>
          <p:cNvGraphicFramePr>
            <a:graphicFrameLocks noChangeAspect="1"/>
          </p:cNvGraphicFramePr>
          <p:nvPr/>
        </p:nvGraphicFramePr>
        <p:xfrm>
          <a:off x="1258888" y="3213100"/>
          <a:ext cx="2822575" cy="1103313"/>
        </p:xfrm>
        <a:graphic>
          <a:graphicData uri="http://schemas.openxmlformats.org/presentationml/2006/ole">
            <mc:AlternateContent xmlns:mc="http://schemas.openxmlformats.org/markup-compatibility/2006">
              <mc:Choice xmlns:v="urn:schemas-microsoft-com:vml" Requires="v">
                <p:oleObj spid="_x0000_s33802" name="" r:id="rId1" imgW="26517600" imgH="10363200" progId="">
                  <p:embed/>
                </p:oleObj>
              </mc:Choice>
              <mc:Fallback>
                <p:oleObj name="" r:id="rId1" imgW="26517600" imgH="10363200" progId="">
                  <p:embed/>
                  <p:pic>
                    <p:nvPicPr>
                      <p:cNvPr id="0" name="Object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213100"/>
                        <a:ext cx="2822575" cy="11033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Text Box 22"/>
          <p:cNvSpPr>
            <a:spLocks noChangeArrowheads="1"/>
          </p:cNvSpPr>
          <p:nvPr/>
        </p:nvSpPr>
        <p:spPr bwMode="auto">
          <a:xfrm>
            <a:off x="1166813" y="4941888"/>
            <a:ext cx="7581900" cy="9556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800" b="1">
                <a:solidFill>
                  <a:srgbClr val="000000"/>
                </a:solidFill>
                <a:sym typeface="Verdana" panose="020B0604030504040204" pitchFamily="34" charset="0"/>
              </a:rPr>
              <a:t>其排放量比及其主要污染物和主要污染源的确定方法与等标负荷法相同</a:t>
            </a:r>
            <a:endParaRPr lang="zh-CN" altLang="en-US"/>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E3B3B49-7286-4326-B0FB-4FAB4CEFCAEA}" type="datetime1">
              <a:rPr lang="zh-CN" altLang="en-US"/>
            </a:fld>
            <a:endParaRPr lang="en-US" altLang="zh-CN" sz="1800"/>
          </a:p>
        </p:txBody>
      </p:sp>
      <p:sp>
        <p:nvSpPr>
          <p:cNvPr id="34819" name="灯片编号占位符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316239-BCE4-4460-8831-0729BC82FD92}" type="slidenum">
              <a:rPr lang="zh-CN" altLang="en-US"/>
            </a:fld>
            <a:endParaRPr lang="en-US" altLang="zh-CN"/>
          </a:p>
        </p:txBody>
      </p:sp>
      <p:sp>
        <p:nvSpPr>
          <p:cNvPr id="3482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4821" name="Rectangle 3"/>
          <p:cNvSpPr>
            <a:spLocks noGrp="1" noChangeArrowheads="1"/>
          </p:cNvSpPr>
          <p:nvPr>
            <p:ph sz="half" idx="4294967295"/>
          </p:nvPr>
        </p:nvSpPr>
        <p:spPr>
          <a:xfrm>
            <a:off x="827088" y="1557338"/>
            <a:ext cx="8316912" cy="4114800"/>
          </a:xfrm>
        </p:spPr>
        <p:txBody>
          <a:bodyPr/>
          <a:lstStyle/>
          <a:p>
            <a:pPr eaLnBrk="1" hangingPunct="1">
              <a:lnSpc>
                <a:spcPct val="120000"/>
              </a:lnSpc>
            </a:pPr>
            <a:r>
              <a:rPr lang="zh-CN" altLang="en-US" sz="3200" b="1" smtClean="0"/>
              <a:t>污染源评价－排毒系数法</a:t>
            </a:r>
            <a:endParaRPr lang="zh-CN" altLang="en-US" sz="3200" b="1" smtClean="0"/>
          </a:p>
          <a:p>
            <a:pPr eaLnBrk="1" hangingPunct="1">
              <a:lnSpc>
                <a:spcPct val="120000"/>
              </a:lnSpc>
              <a:buFont typeface="Wingdings" panose="05000000000000000000" pitchFamily="2" charset="2"/>
              <a:buNone/>
            </a:pPr>
            <a:r>
              <a:rPr lang="zh-CN" altLang="en-US" sz="2800" b="1" smtClean="0"/>
              <a:t>   </a:t>
            </a:r>
            <a:r>
              <a:rPr lang="zh-CN" altLang="en-US" sz="2800" b="1" smtClean="0">
                <a:solidFill>
                  <a:srgbClr val="FF0000"/>
                </a:solidFill>
              </a:rPr>
              <a:t>排毒系数法</a:t>
            </a:r>
            <a:r>
              <a:rPr lang="en-US" altLang="zh-CN" sz="2800" b="1" smtClean="0">
                <a:latin typeface="Arial" panose="020B0604020202020204" pitchFamily="34" charset="0"/>
                <a:sym typeface="Arial" panose="020B0604020202020204" pitchFamily="34" charset="0"/>
              </a:rPr>
              <a:t>——</a:t>
            </a:r>
            <a:r>
              <a:rPr lang="zh-CN" altLang="en-US" sz="2800" b="1" smtClean="0"/>
              <a:t>指污染物的绝对排放量与导致一个人出现毒作用反应的污染物最小摄入量的比值。</a:t>
            </a:r>
            <a:endParaRPr lang="zh-CN" altLang="en-US" smtClean="0"/>
          </a:p>
        </p:txBody>
      </p:sp>
      <p:graphicFrame>
        <p:nvGraphicFramePr>
          <p:cNvPr id="34822" name="Object 5"/>
          <p:cNvGraphicFramePr>
            <a:graphicFrameLocks noChangeAspect="1"/>
          </p:cNvGraphicFramePr>
          <p:nvPr/>
        </p:nvGraphicFramePr>
        <p:xfrm>
          <a:off x="1331913" y="3933825"/>
          <a:ext cx="2735262" cy="1057275"/>
        </p:xfrm>
        <a:graphic>
          <a:graphicData uri="http://schemas.openxmlformats.org/presentationml/2006/ole">
            <mc:AlternateContent xmlns:mc="http://schemas.openxmlformats.org/markup-compatibility/2006">
              <mc:Choice xmlns:v="urn:schemas-microsoft-com:vml" Requires="v">
                <p:oleObj spid="_x0000_s34828" name="" r:id="rId1" imgW="26822400" imgH="10363200" progId="">
                  <p:embed/>
                </p:oleObj>
              </mc:Choice>
              <mc:Fallback>
                <p:oleObj name="" r:id="rId1" imgW="26822400" imgH="10363200" progId="">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933825"/>
                        <a:ext cx="2735262" cy="1057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3" name="Rectangle 4"/>
          <p:cNvSpPr>
            <a:spLocks noChangeArrowheads="1"/>
          </p:cNvSpPr>
          <p:nvPr/>
        </p:nvSpPr>
        <p:spPr bwMode="auto">
          <a:xfrm>
            <a:off x="0" y="320516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34824" name="Text Box 6"/>
          <p:cNvSpPr>
            <a:spLocks noChangeArrowheads="1"/>
          </p:cNvSpPr>
          <p:nvPr/>
        </p:nvSpPr>
        <p:spPr bwMode="auto">
          <a:xfrm>
            <a:off x="1311275" y="5373688"/>
            <a:ext cx="7581900" cy="9556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800" b="1">
                <a:solidFill>
                  <a:srgbClr val="000000"/>
                </a:solidFill>
                <a:sym typeface="Verdana" panose="020B0604030504040204" pitchFamily="34" charset="0"/>
              </a:rPr>
              <a:t>其排毒系数比及其主要污染物和主要污染源的确定方法与等标负荷法相同</a:t>
            </a:r>
            <a:endParaRPr lang="zh-CN" altLang="en-US"/>
          </a:p>
        </p:txBody>
      </p:sp>
      <p:graphicFrame>
        <p:nvGraphicFramePr>
          <p:cNvPr id="34825" name="Object 7"/>
          <p:cNvGraphicFramePr>
            <a:graphicFrameLocks noChangeAspect="1"/>
          </p:cNvGraphicFramePr>
          <p:nvPr/>
        </p:nvGraphicFramePr>
        <p:xfrm>
          <a:off x="4643438" y="4076700"/>
          <a:ext cx="2376487" cy="777875"/>
        </p:xfrm>
        <a:graphic>
          <a:graphicData uri="http://schemas.openxmlformats.org/presentationml/2006/ole">
            <mc:AlternateContent xmlns:mc="http://schemas.openxmlformats.org/markup-compatibility/2006">
              <mc:Choice xmlns:v="urn:schemas-microsoft-com:vml" Requires="v">
                <p:oleObj spid="_x0000_s34829" name="" r:id="rId3" imgW="16764000" imgH="5486400" progId="">
                  <p:embed/>
                </p:oleObj>
              </mc:Choice>
              <mc:Fallback>
                <p:oleObj name="" r:id="rId3" imgW="16764000" imgH="54864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076700"/>
                        <a:ext cx="2376487" cy="777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26B52AC3-A791-4E1E-9A45-51AC7BA2C457}" type="datetime1">
              <a:rPr lang="zh-CN" altLang="en-US"/>
            </a:fld>
            <a:endParaRPr lang="en-US" altLang="zh-CN" sz="1800"/>
          </a:p>
        </p:txBody>
      </p:sp>
      <p:sp>
        <p:nvSpPr>
          <p:cNvPr id="3584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DAA341-93E6-4F7A-93E8-CF23D2C3F553}" type="slidenum">
              <a:rPr lang="zh-CN" altLang="en-US"/>
            </a:fld>
            <a:endParaRPr lang="en-US" altLang="zh-CN"/>
          </a:p>
        </p:txBody>
      </p:sp>
      <p:sp>
        <p:nvSpPr>
          <p:cNvPr id="3584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35845" name="Rectangle 3"/>
          <p:cNvSpPr>
            <a:spLocks noGrp="1" noChangeArrowheads="1"/>
          </p:cNvSpPr>
          <p:nvPr>
            <p:ph type="body" idx="4294967295"/>
          </p:nvPr>
        </p:nvSpPr>
        <p:spPr>
          <a:xfrm>
            <a:off x="827088" y="1341438"/>
            <a:ext cx="7993062" cy="5516562"/>
          </a:xfrm>
        </p:spPr>
        <p:txBody>
          <a:bodyPr/>
          <a:lstStyle/>
          <a:p>
            <a:pPr eaLnBrk="1" hangingPunct="1">
              <a:lnSpc>
                <a:spcPct val="150000"/>
              </a:lnSpc>
            </a:pPr>
            <a:r>
              <a:rPr lang="zh-CN" altLang="zh-CN" sz="2800" b="1" smtClean="0"/>
              <a:t>调查成果整编</a:t>
            </a:r>
            <a:endParaRPr lang="zh-CN" altLang="zh-CN" sz="2800" b="1" smtClean="0"/>
          </a:p>
          <a:p>
            <a:pPr eaLnBrk="1" hangingPunct="1">
              <a:lnSpc>
                <a:spcPct val="150000"/>
              </a:lnSpc>
            </a:pPr>
            <a:r>
              <a:rPr lang="zh-CN" altLang="zh-CN" sz="2800" b="1" smtClean="0"/>
              <a:t>编制图件：基础图件，地下水污染物浓度分布图，地下水环境质量评价图，污染水文地质分区图。</a:t>
            </a:r>
            <a:endParaRPr lang="zh-CN" altLang="zh-CN" sz="2800" b="1" smtClean="0"/>
          </a:p>
          <a:p>
            <a:pPr eaLnBrk="1" hangingPunct="1">
              <a:lnSpc>
                <a:spcPct val="150000"/>
              </a:lnSpc>
            </a:pPr>
            <a:r>
              <a:rPr lang="zh-CN" altLang="zh-CN" sz="2800" b="1" smtClean="0"/>
              <a:t>编写报告书：序言，调查区的自然地理和地质概况，水文地质特征，地下水污染现状，地下水污染评价，发展趋势分析和预测，污染控制和防治措施，监测意见和结论等。</a:t>
            </a:r>
            <a:endParaRPr lang="zh-CN" altLang="zh-CN" smtClean="0"/>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A89F70E8-5C46-4646-8E97-27E7536EA6B6}" type="datetime1">
              <a:rPr lang="zh-CN" altLang="en-US"/>
            </a:fld>
            <a:endParaRPr lang="en-US" altLang="zh-CN" sz="1800"/>
          </a:p>
        </p:txBody>
      </p:sp>
      <p:sp>
        <p:nvSpPr>
          <p:cNvPr id="3686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654F4B-6277-4678-8CE0-7AE44FF1964D}" type="slidenum">
              <a:rPr lang="zh-CN" altLang="en-US"/>
            </a:fld>
            <a:endParaRPr lang="en-US" altLang="zh-CN"/>
          </a:p>
        </p:txBody>
      </p:sp>
      <p:sp>
        <p:nvSpPr>
          <p:cNvPr id="36868"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概述</a:t>
            </a:r>
            <a:endParaRPr lang="zh-CN" altLang="en-US" smtClean="0"/>
          </a:p>
        </p:txBody>
      </p:sp>
      <p:sp>
        <p:nvSpPr>
          <p:cNvPr id="36869" name="Rectangle 3"/>
          <p:cNvSpPr>
            <a:spLocks noGrp="1" noChangeArrowheads="1"/>
          </p:cNvSpPr>
          <p:nvPr>
            <p:ph type="body" idx="4294967295"/>
          </p:nvPr>
        </p:nvSpPr>
        <p:spPr>
          <a:xfrm>
            <a:off x="1042988" y="1628775"/>
            <a:ext cx="7632700" cy="4968875"/>
          </a:xfrm>
        </p:spPr>
        <p:txBody>
          <a:bodyPr/>
          <a:lstStyle/>
          <a:p>
            <a:pPr eaLnBrk="1" hangingPunct="1">
              <a:lnSpc>
                <a:spcPct val="150000"/>
              </a:lnSpc>
            </a:pPr>
            <a:r>
              <a:rPr lang="zh-CN" altLang="en-US" sz="3200" b="1" smtClean="0">
                <a:solidFill>
                  <a:srgbClr val="FF0000"/>
                </a:solidFill>
              </a:rPr>
              <a:t>地下水污染评价</a:t>
            </a:r>
            <a:r>
              <a:rPr lang="en-US" altLang="zh-CN" sz="3200" b="1" smtClean="0">
                <a:latin typeface="Arial" panose="020B0604020202020204" pitchFamily="34" charset="0"/>
                <a:sym typeface="Arial" panose="020B0604020202020204" pitchFamily="34" charset="0"/>
              </a:rPr>
              <a:t>—</a:t>
            </a:r>
            <a:r>
              <a:rPr lang="zh-CN" altLang="en-US" sz="3200" b="1" smtClean="0"/>
              <a:t>现状评价、预测评价</a:t>
            </a:r>
            <a:endParaRPr lang="zh-CN" altLang="en-US" sz="3200" b="1" smtClean="0"/>
          </a:p>
          <a:p>
            <a:pPr eaLnBrk="1" hangingPunct="1">
              <a:lnSpc>
                <a:spcPct val="150000"/>
              </a:lnSpc>
            </a:pPr>
            <a:r>
              <a:rPr lang="zh-CN" altLang="en-US" sz="3200" b="1" smtClean="0">
                <a:solidFill>
                  <a:srgbClr val="FF0000"/>
                </a:solidFill>
              </a:rPr>
              <a:t>现状评价</a:t>
            </a:r>
            <a:r>
              <a:rPr lang="zh-CN" altLang="en-US" sz="3200" b="1" smtClean="0"/>
              <a:t>：根据近期环境监测资料，对调查区的地下水污染现状的评价。</a:t>
            </a:r>
            <a:endParaRPr lang="zh-CN" altLang="en-US" sz="3200" b="1" smtClean="0"/>
          </a:p>
          <a:p>
            <a:pPr eaLnBrk="1" hangingPunct="1">
              <a:lnSpc>
                <a:spcPct val="150000"/>
              </a:lnSpc>
            </a:pPr>
            <a:r>
              <a:rPr lang="zh-CN" altLang="en-US" sz="3200" b="1" smtClean="0">
                <a:solidFill>
                  <a:srgbClr val="FF0000"/>
                </a:solidFill>
              </a:rPr>
              <a:t>预测评价</a:t>
            </a:r>
            <a:r>
              <a:rPr lang="zh-CN" altLang="en-US" sz="3200" b="1" smtClean="0"/>
              <a:t>：根据调查区经济发展规划，预测该地区将来地下水污染变化情况，并根据预测结果进行评价。</a:t>
            </a:r>
            <a:endParaRPr lang="zh-CN" altLang="en-US" smtClean="0"/>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8668819-8551-48E8-BDDD-6617BAD1E6A7}" type="datetime1">
              <a:rPr lang="zh-CN" altLang="en-US"/>
            </a:fld>
            <a:endParaRPr lang="en-US" altLang="zh-CN" sz="1800"/>
          </a:p>
        </p:txBody>
      </p:sp>
      <p:sp>
        <p:nvSpPr>
          <p:cNvPr id="3789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4FAADD-D1A5-4E67-90AA-D7726118A024}" type="slidenum">
              <a:rPr lang="zh-CN" altLang="en-US"/>
            </a:fld>
            <a:endParaRPr lang="en-US" altLang="zh-CN"/>
          </a:p>
        </p:txBody>
      </p:sp>
      <p:sp>
        <p:nvSpPr>
          <p:cNvPr id="37892"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37893" name="Rectangle 3"/>
          <p:cNvSpPr>
            <a:spLocks noGrp="1" noChangeArrowheads="1"/>
          </p:cNvSpPr>
          <p:nvPr>
            <p:ph type="body" idx="4294967295"/>
          </p:nvPr>
        </p:nvSpPr>
        <p:spPr>
          <a:xfrm>
            <a:off x="1042988" y="1628775"/>
            <a:ext cx="7632700" cy="4968875"/>
          </a:xfrm>
        </p:spPr>
        <p:txBody>
          <a:bodyPr/>
          <a:lstStyle/>
          <a:p>
            <a:pPr eaLnBrk="1" hangingPunct="1">
              <a:lnSpc>
                <a:spcPct val="150000"/>
              </a:lnSpc>
            </a:pPr>
            <a:r>
              <a:rPr lang="zh-CN" altLang="zh-CN" sz="3200" b="1" smtClean="0"/>
              <a:t>评价因子的选择</a:t>
            </a:r>
            <a:endParaRPr lang="zh-CN" altLang="zh-CN" sz="3200" b="1" smtClean="0"/>
          </a:p>
          <a:p>
            <a:pPr lvl="1" eaLnBrk="1" hangingPunct="1">
              <a:lnSpc>
                <a:spcPct val="150000"/>
              </a:lnSpc>
            </a:pPr>
            <a:r>
              <a:rPr lang="zh-CN" altLang="zh-CN" sz="2800" b="1" smtClean="0"/>
              <a:t>考虑评价的目的；</a:t>
            </a:r>
            <a:endParaRPr lang="zh-CN" altLang="zh-CN" sz="2800" b="1" smtClean="0"/>
          </a:p>
          <a:p>
            <a:pPr lvl="1" eaLnBrk="1" hangingPunct="1">
              <a:lnSpc>
                <a:spcPct val="150000"/>
              </a:lnSpc>
            </a:pPr>
            <a:r>
              <a:rPr lang="zh-CN" altLang="zh-CN" sz="2800" b="1" smtClean="0"/>
              <a:t>考虑污染源排放的污染因子；</a:t>
            </a:r>
            <a:endParaRPr lang="zh-CN" altLang="zh-CN" sz="2800" b="1" smtClean="0"/>
          </a:p>
          <a:p>
            <a:pPr lvl="1" eaLnBrk="1" hangingPunct="1">
              <a:lnSpc>
                <a:spcPct val="150000"/>
              </a:lnSpc>
            </a:pPr>
            <a:r>
              <a:rPr lang="zh-CN" altLang="zh-CN" sz="2800" b="1" smtClean="0"/>
              <a:t>考虑污染源的评价结果；</a:t>
            </a:r>
            <a:endParaRPr lang="zh-CN" altLang="zh-CN" sz="2800" b="1" smtClean="0"/>
          </a:p>
          <a:p>
            <a:pPr lvl="1" eaLnBrk="1" hangingPunct="1">
              <a:lnSpc>
                <a:spcPct val="150000"/>
              </a:lnSpc>
            </a:pPr>
            <a:r>
              <a:rPr lang="zh-CN" altLang="zh-CN" sz="2800" b="1" smtClean="0"/>
              <a:t>考虑地下水质现状情况；</a:t>
            </a:r>
            <a:endParaRPr lang="zh-CN" altLang="zh-CN" sz="2800" b="1" smtClean="0"/>
          </a:p>
          <a:p>
            <a:pPr lvl="1" eaLnBrk="1" hangingPunct="1">
              <a:lnSpc>
                <a:spcPct val="150000"/>
              </a:lnSpc>
            </a:pPr>
            <a:r>
              <a:rPr lang="zh-CN" altLang="zh-CN" sz="2800" b="1" smtClean="0"/>
              <a:t>考虑敏感污染物和有毒有害污染物。</a:t>
            </a:r>
            <a:endParaRPr lang="zh-CN" altLang="zh-CN" smtClean="0"/>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2DB20A0-8ECF-410E-95E1-0A77845F1871}" type="datetime1">
              <a:rPr lang="zh-CN" altLang="en-US"/>
            </a:fld>
            <a:endParaRPr lang="en-US" altLang="zh-CN" sz="1800"/>
          </a:p>
        </p:txBody>
      </p:sp>
      <p:sp>
        <p:nvSpPr>
          <p:cNvPr id="3891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A1AF44-EB61-497E-97CE-4C623CC998FD}" type="slidenum">
              <a:rPr lang="zh-CN" altLang="en-US"/>
            </a:fld>
            <a:endParaRPr lang="en-US" altLang="zh-CN"/>
          </a:p>
        </p:txBody>
      </p:sp>
      <p:sp>
        <p:nvSpPr>
          <p:cNvPr id="38916"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38917" name="Rectangle 3"/>
          <p:cNvSpPr>
            <a:spLocks noGrp="1" noChangeArrowheads="1"/>
          </p:cNvSpPr>
          <p:nvPr>
            <p:ph type="body" idx="4294967295"/>
          </p:nvPr>
        </p:nvSpPr>
        <p:spPr>
          <a:xfrm>
            <a:off x="827088" y="1412875"/>
            <a:ext cx="7993062" cy="5184775"/>
          </a:xfrm>
        </p:spPr>
        <p:txBody>
          <a:bodyPr/>
          <a:lstStyle/>
          <a:p>
            <a:pPr eaLnBrk="1" hangingPunct="1">
              <a:lnSpc>
                <a:spcPct val="150000"/>
              </a:lnSpc>
            </a:pPr>
            <a:r>
              <a:rPr lang="zh-CN" altLang="en-US" sz="3200" b="1" smtClean="0"/>
              <a:t>评价标准的确定</a:t>
            </a:r>
            <a:endParaRPr lang="zh-CN" altLang="en-US" sz="3200" b="1" smtClean="0"/>
          </a:p>
          <a:p>
            <a:pPr lvl="1" eaLnBrk="1" hangingPunct="1">
              <a:lnSpc>
                <a:spcPct val="150000"/>
              </a:lnSpc>
            </a:pPr>
            <a:r>
              <a:rPr lang="en-US" altLang="zh-CN" sz="2800" b="1" smtClean="0"/>
              <a:t>《</a:t>
            </a:r>
            <a:r>
              <a:rPr lang="zh-CN" altLang="en-US" sz="2800" b="1" smtClean="0"/>
              <a:t>地下水环境质量标准</a:t>
            </a:r>
            <a:r>
              <a:rPr lang="en-US" altLang="zh-CN" sz="2800" b="1" smtClean="0"/>
              <a:t>》</a:t>
            </a:r>
            <a:r>
              <a:rPr lang="zh-CN" altLang="en-US" sz="2800" b="1" smtClean="0"/>
              <a:t>、</a:t>
            </a:r>
            <a:r>
              <a:rPr lang="en-US" altLang="zh-CN" sz="2800" b="1" smtClean="0"/>
              <a:t>《</a:t>
            </a:r>
            <a:r>
              <a:rPr lang="zh-CN" altLang="en-US" sz="2800" b="1" smtClean="0"/>
              <a:t>生活饮用水卫生标准</a:t>
            </a:r>
            <a:r>
              <a:rPr lang="en-US" altLang="zh-CN" sz="2800" b="1" smtClean="0"/>
              <a:t>》</a:t>
            </a:r>
            <a:r>
              <a:rPr lang="zh-CN" altLang="en-US" sz="2800" b="1" smtClean="0"/>
              <a:t>等。</a:t>
            </a:r>
            <a:endParaRPr lang="zh-CN" altLang="en-US" sz="2800" b="1" smtClean="0"/>
          </a:p>
          <a:p>
            <a:pPr lvl="1" eaLnBrk="1" hangingPunct="1">
              <a:lnSpc>
                <a:spcPct val="115000"/>
              </a:lnSpc>
            </a:pPr>
            <a:r>
              <a:rPr lang="zh-CN" altLang="en-US" sz="2800" b="1" smtClean="0"/>
              <a:t>不同地下水质量类别标准值相同时，</a:t>
            </a:r>
            <a:r>
              <a:rPr lang="zh-CN" altLang="en-US" sz="2800" b="1" smtClean="0">
                <a:solidFill>
                  <a:srgbClr val="FF0000"/>
                </a:solidFill>
              </a:rPr>
              <a:t>从优不从劣</a:t>
            </a:r>
            <a:r>
              <a:rPr lang="zh-CN" altLang="en-US" sz="2800" b="1" smtClean="0"/>
              <a:t>，综合对比各项指标的评价结果，采用</a:t>
            </a:r>
            <a:r>
              <a:rPr lang="zh-CN" altLang="en-US" sz="2800" b="1" smtClean="0">
                <a:solidFill>
                  <a:srgbClr val="FF0000"/>
                </a:solidFill>
              </a:rPr>
              <a:t>就高不就低</a:t>
            </a:r>
            <a:r>
              <a:rPr lang="zh-CN" altLang="en-US" sz="2800" b="1" smtClean="0"/>
              <a:t>的原则判定地下水的类别。质量评价除需要确定地下水质量等级外，应阐明</a:t>
            </a:r>
            <a:r>
              <a:rPr lang="zh-CN" altLang="en-US" sz="2800" b="1" smtClean="0">
                <a:solidFill>
                  <a:srgbClr val="FF0000"/>
                </a:solidFill>
              </a:rPr>
              <a:t>主要评价指标</a:t>
            </a:r>
            <a:r>
              <a:rPr lang="zh-CN" altLang="en-US" sz="2800" b="1" smtClean="0"/>
              <a:t>情况。</a:t>
            </a:r>
            <a:endParaRPr lang="zh-CN" altLang="en-US" smtClean="0"/>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0316E0B0-3F23-4112-8D79-615B7D8DFFAF}" type="datetime1">
              <a:rPr lang="zh-CN" altLang="en-US"/>
            </a:fld>
            <a:endParaRPr lang="en-US" altLang="zh-CN" sz="1800"/>
          </a:p>
        </p:txBody>
      </p:sp>
      <p:sp>
        <p:nvSpPr>
          <p:cNvPr id="3993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45EBDA-2946-4A55-A4DF-759492995BBC}" type="slidenum">
              <a:rPr lang="zh-CN" altLang="en-US"/>
            </a:fld>
            <a:endParaRPr lang="en-US" altLang="zh-CN"/>
          </a:p>
        </p:txBody>
      </p:sp>
      <p:sp>
        <p:nvSpPr>
          <p:cNvPr id="39940"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39941" name="Rectangle 3"/>
          <p:cNvSpPr>
            <a:spLocks noGrp="1" noChangeArrowheads="1"/>
          </p:cNvSpPr>
          <p:nvPr>
            <p:ph type="body" idx="4294967295"/>
          </p:nvPr>
        </p:nvSpPr>
        <p:spPr>
          <a:xfrm>
            <a:off x="827088" y="1412875"/>
            <a:ext cx="7993062" cy="5184775"/>
          </a:xfrm>
        </p:spPr>
        <p:txBody>
          <a:bodyPr/>
          <a:lstStyle/>
          <a:p>
            <a:pPr eaLnBrk="1" hangingPunct="1">
              <a:lnSpc>
                <a:spcPct val="150000"/>
              </a:lnSpc>
            </a:pPr>
            <a:r>
              <a:rPr lang="zh-CN" altLang="en-US" sz="3200" b="1" smtClean="0"/>
              <a:t>评价标准的确定</a:t>
            </a:r>
            <a:endParaRPr lang="zh-CN" altLang="en-US" sz="3200" b="1" smtClean="0"/>
          </a:p>
          <a:p>
            <a:pPr lvl="1" eaLnBrk="1" hangingPunct="1">
              <a:lnSpc>
                <a:spcPct val="130000"/>
              </a:lnSpc>
            </a:pPr>
            <a:r>
              <a:rPr lang="en-US" altLang="zh-CN" sz="2800" b="1" smtClean="0"/>
              <a:t>地下水污染评价对于无机污染组分来说，评价标准应采用</a:t>
            </a:r>
            <a:r>
              <a:rPr lang="en-US" altLang="zh-CN" sz="2800" b="1" smtClean="0">
                <a:solidFill>
                  <a:srgbClr val="FF0000"/>
                </a:solidFill>
              </a:rPr>
              <a:t>对照值</a:t>
            </a:r>
            <a:r>
              <a:rPr lang="en-US" altLang="zh-CN" sz="2800" b="1" smtClean="0"/>
              <a:t>；微量有机污染组分采用</a:t>
            </a:r>
            <a:r>
              <a:rPr lang="en-US" altLang="zh-CN" sz="2800" b="1" smtClean="0">
                <a:solidFill>
                  <a:srgbClr val="FF0000"/>
                </a:solidFill>
              </a:rPr>
              <a:t>生活饮用水卫生标准限值</a:t>
            </a:r>
            <a:r>
              <a:rPr lang="en-US" altLang="zh-CN" sz="2800" b="1" smtClean="0"/>
              <a:t>为评价基准，指标不足部分参照</a:t>
            </a:r>
            <a:r>
              <a:rPr lang="en-US" altLang="zh-CN" sz="2800" b="1" smtClean="0">
                <a:solidFill>
                  <a:srgbClr val="FF0000"/>
                </a:solidFill>
              </a:rPr>
              <a:t>国际公认饮用水卫生标准</a:t>
            </a:r>
            <a:r>
              <a:rPr lang="en-US" altLang="zh-CN" sz="2800" b="1" smtClean="0"/>
              <a:t>。</a:t>
            </a:r>
            <a:endParaRPr lang="zh-CN" altLang="en-US" sz="2800" b="1" smtClean="0"/>
          </a:p>
        </p:txBody>
      </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0784A357-E0F4-41C3-BA6F-71009575D827}" type="datetime1">
              <a:rPr lang="zh-CN" altLang="en-US"/>
            </a:fld>
            <a:endParaRPr lang="en-US" altLang="zh-CN" sz="1800"/>
          </a:p>
        </p:txBody>
      </p:sp>
      <p:sp>
        <p:nvSpPr>
          <p:cNvPr id="4096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F41AD8-27F8-4056-A05B-88F70AAAD270}" type="slidenum">
              <a:rPr lang="zh-CN" altLang="en-US"/>
            </a:fld>
            <a:endParaRPr lang="en-US" altLang="zh-CN"/>
          </a:p>
        </p:txBody>
      </p:sp>
      <p:sp>
        <p:nvSpPr>
          <p:cNvPr id="40964"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0965" name="Rectangle 3"/>
          <p:cNvSpPr>
            <a:spLocks noGrp="1" noChangeArrowheads="1"/>
          </p:cNvSpPr>
          <p:nvPr>
            <p:ph type="body" idx="4294967295"/>
          </p:nvPr>
        </p:nvSpPr>
        <p:spPr>
          <a:xfrm>
            <a:off x="827088" y="1412875"/>
            <a:ext cx="7993062" cy="5184775"/>
          </a:xfrm>
        </p:spPr>
        <p:txBody>
          <a:bodyPr/>
          <a:lstStyle/>
          <a:p>
            <a:pPr eaLnBrk="1" hangingPunct="1">
              <a:lnSpc>
                <a:spcPct val="150000"/>
              </a:lnSpc>
            </a:pPr>
            <a:r>
              <a:rPr lang="zh-CN" altLang="en-US" sz="3200" b="1" smtClean="0"/>
              <a:t>评价标准的确定</a:t>
            </a:r>
            <a:endParaRPr lang="zh-CN" altLang="en-US" sz="3200" b="1" smtClean="0"/>
          </a:p>
          <a:p>
            <a:pPr lvl="1" eaLnBrk="1" hangingPunct="1">
              <a:lnSpc>
                <a:spcPct val="130000"/>
              </a:lnSpc>
            </a:pPr>
            <a:r>
              <a:rPr lang="en-US" altLang="zh-CN" sz="2800" b="1" smtClean="0">
                <a:solidFill>
                  <a:srgbClr val="FF0000"/>
                </a:solidFill>
              </a:rPr>
              <a:t>对照值确定</a:t>
            </a:r>
            <a:r>
              <a:rPr lang="en-US" altLang="zh-CN" sz="2800" b="1" smtClean="0"/>
              <a:t>原则上依据最早的分析资料。</a:t>
            </a:r>
            <a:endParaRPr lang="en-US" altLang="zh-CN" sz="2800" b="1" smtClean="0"/>
          </a:p>
          <a:p>
            <a:pPr lvl="1" eaLnBrk="1" hangingPunct="1">
              <a:lnSpc>
                <a:spcPct val="130000"/>
              </a:lnSpc>
            </a:pPr>
            <a:r>
              <a:rPr lang="en-US" altLang="zh-CN" sz="2800" b="1" smtClean="0"/>
              <a:t>在资料比较多、研究程度较高地区建立的地下水质量对照值系列可作为毗邻地区对照值系列参考使用；对缺乏地下水质量资料的地区，可根据该区中无明显污染源部位的补充调查资料统计确定。</a:t>
            </a:r>
            <a:endParaRPr lang="zh-CN" altLang="en-US" sz="2800" b="1" smtClean="0"/>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3C691A0-66D9-41F9-BC2F-729EFE6220B2}" type="datetime1">
              <a:rPr lang="zh-CN" altLang="en-US"/>
            </a:fld>
            <a:endParaRPr lang="en-US" altLang="zh-CN" sz="1800"/>
          </a:p>
        </p:txBody>
      </p:sp>
      <p:sp>
        <p:nvSpPr>
          <p:cNvPr id="512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648A89-61A4-4423-9762-89DB8D64787E}" type="slidenum">
              <a:rPr lang="zh-CN" altLang="en-US"/>
            </a:fld>
            <a:endParaRPr lang="en-US" altLang="zh-CN"/>
          </a:p>
        </p:txBody>
      </p:sp>
      <p:sp>
        <p:nvSpPr>
          <p:cNvPr id="512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5125" name="Rectangle 3"/>
          <p:cNvSpPr>
            <a:spLocks noGrp="1" noChangeArrowheads="1"/>
          </p:cNvSpPr>
          <p:nvPr>
            <p:ph type="body" idx="4294967295"/>
          </p:nvPr>
        </p:nvSpPr>
        <p:spPr>
          <a:xfrm>
            <a:off x="684213" y="1628775"/>
            <a:ext cx="7991475" cy="4968875"/>
          </a:xfrm>
        </p:spPr>
        <p:txBody>
          <a:bodyPr/>
          <a:lstStyle/>
          <a:p>
            <a:pPr eaLnBrk="1" hangingPunct="1">
              <a:lnSpc>
                <a:spcPct val="120000"/>
              </a:lnSpc>
            </a:pPr>
            <a:r>
              <a:rPr lang="zh-CN" altLang="zh-CN" sz="3200" b="1" smtClean="0"/>
              <a:t>地下水污染调查评价是一项基础性、公益性的水文地质工作。其</a:t>
            </a:r>
            <a:r>
              <a:rPr lang="zh-CN" altLang="zh-CN" sz="3200" b="1" smtClean="0">
                <a:solidFill>
                  <a:srgbClr val="FF0000"/>
                </a:solidFill>
              </a:rPr>
              <a:t>主要目的</a:t>
            </a:r>
            <a:r>
              <a:rPr lang="zh-CN" altLang="zh-CN" sz="3200" b="1" smtClean="0"/>
              <a:t>是系统查明我国区域地下水水质和污染状况，为地下水资源保护及污染防治提供科学依据，为保障国家供水安全、粮食安全和生态安全提供基础数据，为水文地质科学研究和普及地下水污染防治科学知识提供基础资料。</a:t>
            </a:r>
            <a:endParaRPr lang="zh-CN" altLang="zh-CN" smtClean="0"/>
          </a:p>
        </p:txBody>
      </p:sp>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E7235AB-8617-4B78-8BB8-DE382F222912}" type="datetime1">
              <a:rPr lang="zh-CN" altLang="en-US"/>
            </a:fld>
            <a:endParaRPr lang="en-US" altLang="zh-CN" sz="1800"/>
          </a:p>
        </p:txBody>
      </p:sp>
      <p:sp>
        <p:nvSpPr>
          <p:cNvPr id="41987" name="灯片编号占位符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201E2A-3F54-4091-91F8-90DECAC5C5D3}" type="slidenum">
              <a:rPr lang="zh-CN" altLang="en-US"/>
            </a:fld>
            <a:endParaRPr lang="en-US" altLang="zh-CN"/>
          </a:p>
        </p:txBody>
      </p:sp>
      <p:sp>
        <p:nvSpPr>
          <p:cNvPr id="41988"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1989" name="Rectangle 3"/>
          <p:cNvSpPr>
            <a:spLocks noGrp="1" noChangeArrowheads="1"/>
          </p:cNvSpPr>
          <p:nvPr>
            <p:ph sz="half" idx="4294967295"/>
          </p:nvPr>
        </p:nvSpPr>
        <p:spPr>
          <a:xfrm>
            <a:off x="827088" y="1628775"/>
            <a:ext cx="7993062" cy="4313238"/>
          </a:xfrm>
        </p:spPr>
        <p:txBody>
          <a:bodyPr/>
          <a:lstStyle/>
          <a:p>
            <a:pPr eaLnBrk="1" hangingPunct="1">
              <a:lnSpc>
                <a:spcPct val="150000"/>
              </a:lnSpc>
            </a:pPr>
            <a:r>
              <a:rPr lang="zh-CN" altLang="en-US" sz="2800" b="1" smtClean="0"/>
              <a:t>评价标准的确定</a:t>
            </a:r>
            <a:endParaRPr lang="zh-CN" altLang="en-US" sz="2800" b="1" smtClean="0"/>
          </a:p>
          <a:p>
            <a:pPr lvl="1" eaLnBrk="1" hangingPunct="1"/>
            <a:r>
              <a:rPr lang="en-US" altLang="zh-CN" sz="2800" b="1" smtClean="0"/>
              <a:t>根据区内分析资料，用下列公式进行数理统计确定对照值：</a:t>
            </a:r>
            <a:endParaRPr lang="en-US" altLang="zh-CN" sz="2800" b="1" smtClean="0"/>
          </a:p>
          <a:p>
            <a:pPr lvl="1" eaLnBrk="1" hangingPunct="1"/>
            <a:endParaRPr lang="zh-CN" altLang="en-US" sz="2600" b="1" smtClean="0">
              <a:latin typeface="Times New Roman" panose="02020603050405020304" pitchFamily="18" charset="0"/>
              <a:sym typeface="Times New Roman" panose="02020603050405020304" pitchFamily="18" charset="0"/>
            </a:endParaRPr>
          </a:p>
          <a:p>
            <a:pPr lvl="1" eaLnBrk="1" hangingPunct="1"/>
            <a:endParaRPr lang="zh-CN" altLang="en-US" sz="2600" b="1" smtClean="0">
              <a:latin typeface="Times New Roman" panose="02020603050405020304" pitchFamily="18" charset="0"/>
              <a:sym typeface="Times New Roman" panose="02020603050405020304" pitchFamily="18" charset="0"/>
            </a:endParaRPr>
          </a:p>
          <a:p>
            <a:pPr lvl="1" eaLnBrk="1" hangingPunct="1"/>
            <a:endParaRPr lang="zh-CN" altLang="en-US" sz="2600" b="1" smtClean="0">
              <a:latin typeface="Times New Roman" panose="02020603050405020304" pitchFamily="18" charset="0"/>
              <a:sym typeface="Times New Roman" panose="02020603050405020304" pitchFamily="18" charset="0"/>
            </a:endParaRPr>
          </a:p>
          <a:p>
            <a:pPr lvl="1" eaLnBrk="1" hangingPunct="1">
              <a:buFont typeface="Wingdings" panose="05000000000000000000" pitchFamily="2" charset="2"/>
              <a:buNone/>
            </a:pPr>
            <a:r>
              <a:rPr lang="zh-CN" altLang="en-US" sz="2600" b="1" smtClean="0">
                <a:latin typeface="Times New Roman" panose="02020603050405020304" pitchFamily="18" charset="0"/>
                <a:sym typeface="Times New Roman" panose="02020603050405020304" pitchFamily="18" charset="0"/>
              </a:rPr>
              <a:t>式中，</a:t>
            </a:r>
            <a:r>
              <a:rPr lang="en-US" altLang="zh-CN" sz="2600" b="1" i="1" smtClean="0">
                <a:latin typeface="Times New Roman" panose="02020603050405020304" pitchFamily="18" charset="0"/>
                <a:sym typeface="Times New Roman" panose="02020603050405020304" pitchFamily="18" charset="0"/>
              </a:rPr>
              <a:t>Y </a:t>
            </a:r>
            <a:r>
              <a:rPr lang="zh-CN" altLang="en-US" sz="2600" b="1" smtClean="0">
                <a:latin typeface="Times New Roman" panose="02020603050405020304" pitchFamily="18" charset="0"/>
                <a:sym typeface="Times New Roman" panose="02020603050405020304" pitchFamily="18" charset="0"/>
              </a:rPr>
              <a:t>为对照值，     为单项测定指标的算术平均值，</a:t>
            </a:r>
            <a:r>
              <a:rPr lang="en-US" altLang="zh-CN" sz="2600" b="1" i="1" smtClean="0">
                <a:latin typeface="Times New Roman" panose="02020603050405020304" pitchFamily="18" charset="0"/>
                <a:sym typeface="Times New Roman" panose="02020603050405020304" pitchFamily="18" charset="0"/>
              </a:rPr>
              <a:t>S </a:t>
            </a:r>
            <a:r>
              <a:rPr lang="zh-CN" altLang="en-US" sz="2600" b="1" smtClean="0">
                <a:latin typeface="Times New Roman" panose="02020603050405020304" pitchFamily="18" charset="0"/>
                <a:sym typeface="Times New Roman" panose="02020603050405020304" pitchFamily="18" charset="0"/>
              </a:rPr>
              <a:t>为标准偏差。</a:t>
            </a:r>
            <a:endParaRPr lang="zh-CN" altLang="en-US" smtClean="0"/>
          </a:p>
        </p:txBody>
      </p:sp>
      <p:graphicFrame>
        <p:nvGraphicFramePr>
          <p:cNvPr id="41990" name="Object 5"/>
          <p:cNvGraphicFramePr>
            <a:graphicFrameLocks noChangeAspect="1"/>
          </p:cNvGraphicFramePr>
          <p:nvPr/>
        </p:nvGraphicFramePr>
        <p:xfrm>
          <a:off x="2843213" y="3500438"/>
          <a:ext cx="2663825" cy="793750"/>
        </p:xfrm>
        <a:graphic>
          <a:graphicData uri="http://schemas.openxmlformats.org/presentationml/2006/ole">
            <mc:AlternateContent xmlns:mc="http://schemas.openxmlformats.org/markup-compatibility/2006">
              <mc:Choice xmlns:v="urn:schemas-microsoft-com:vml" Requires="v">
                <p:oleObj spid="_x0000_s41994" name="" r:id="rId1" imgW="17373600" imgH="5181600" progId="">
                  <p:embed/>
                </p:oleObj>
              </mc:Choice>
              <mc:Fallback>
                <p:oleObj name="" r:id="rId1" imgW="17373600" imgH="5181600" progId="">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500438"/>
                        <a:ext cx="26638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7"/>
          <p:cNvGraphicFramePr>
            <a:graphicFrameLocks noChangeAspect="1"/>
          </p:cNvGraphicFramePr>
          <p:nvPr/>
        </p:nvGraphicFramePr>
        <p:xfrm>
          <a:off x="4375150" y="4652963"/>
          <a:ext cx="412750" cy="504825"/>
        </p:xfrm>
        <a:graphic>
          <a:graphicData uri="http://schemas.openxmlformats.org/presentationml/2006/ole">
            <mc:AlternateContent xmlns:mc="http://schemas.openxmlformats.org/markup-compatibility/2006">
              <mc:Choice xmlns:v="urn:schemas-microsoft-com:vml" Requires="v">
                <p:oleObj spid="_x0000_s41995" name="" r:id="rId3" imgW="3962400" imgH="4876800" progId="">
                  <p:embed/>
                </p:oleObj>
              </mc:Choice>
              <mc:Fallback>
                <p:oleObj name="" r:id="rId3" imgW="3962400" imgH="48768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4652963"/>
                        <a:ext cx="412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965C33FC-F8B6-4F34-AD4E-720C37FE0035}" type="datetime1">
              <a:rPr lang="zh-CN" altLang="en-US"/>
            </a:fld>
            <a:endParaRPr lang="en-US" altLang="zh-CN" sz="1800"/>
          </a:p>
        </p:txBody>
      </p:sp>
      <p:sp>
        <p:nvSpPr>
          <p:cNvPr id="4301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A834E4-BD90-43B9-82D3-6B992B32B752}" type="slidenum">
              <a:rPr lang="zh-CN" altLang="en-US"/>
            </a:fld>
            <a:endParaRPr lang="en-US" altLang="zh-CN"/>
          </a:p>
        </p:txBody>
      </p:sp>
      <p:sp>
        <p:nvSpPr>
          <p:cNvPr id="43012"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3013" name="Rectangle 3"/>
          <p:cNvSpPr>
            <a:spLocks noGrp="1" noChangeArrowheads="1"/>
          </p:cNvSpPr>
          <p:nvPr>
            <p:ph type="body" idx="4294967295"/>
          </p:nvPr>
        </p:nvSpPr>
        <p:spPr>
          <a:xfrm>
            <a:off x="684213" y="1268413"/>
            <a:ext cx="8459787" cy="4968875"/>
          </a:xfrm>
        </p:spPr>
        <p:txBody>
          <a:bodyPr/>
          <a:lstStyle/>
          <a:p>
            <a:pPr eaLnBrk="1" hangingPunct="1">
              <a:lnSpc>
                <a:spcPct val="150000"/>
              </a:lnSpc>
            </a:pPr>
            <a:r>
              <a:rPr lang="zh-CN" altLang="en-US" sz="2800" b="1" smtClean="0">
                <a:latin typeface="Times New Roman" panose="02020603050405020304" pitchFamily="18" charset="0"/>
                <a:sym typeface="Times New Roman" panose="02020603050405020304" pitchFamily="18" charset="0"/>
              </a:rPr>
              <a:t>污染程度的分级</a:t>
            </a:r>
            <a:endParaRPr lang="zh-CN" altLang="en-US" sz="28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I</a:t>
            </a:r>
            <a:r>
              <a:rPr lang="zh-CN" altLang="en-US" sz="2600" b="1" smtClean="0">
                <a:latin typeface="Times New Roman" panose="02020603050405020304" pitchFamily="18" charset="0"/>
                <a:sym typeface="Times New Roman" panose="02020603050405020304" pitchFamily="18" charset="0"/>
              </a:rPr>
              <a:t>级：未污染，多数项目未检出，达标倍数</a:t>
            </a:r>
            <a:r>
              <a:rPr lang="en-US" altLang="zh-CN" sz="2600" b="1" smtClean="0">
                <a:latin typeface="Times New Roman" panose="02020603050405020304" pitchFamily="18" charset="0"/>
                <a:sym typeface="Times New Roman" panose="02020603050405020304" pitchFamily="18" charset="0"/>
              </a:rPr>
              <a:t>&lt;0.5</a:t>
            </a:r>
            <a:r>
              <a:rPr lang="zh-CN" altLang="en-US" sz="2600" b="1" smtClean="0">
                <a:latin typeface="Times New Roman" panose="02020603050405020304" pitchFamily="18" charset="0"/>
                <a:sym typeface="Times New Roman" panose="02020603050405020304" pitchFamily="18" charset="0"/>
              </a:rPr>
              <a:t>；</a:t>
            </a:r>
            <a:endParaRPr lang="zh-CN" altLang="en-US" sz="26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II</a:t>
            </a:r>
            <a:r>
              <a:rPr lang="zh-CN" altLang="en-US" sz="2600" b="1" smtClean="0">
                <a:latin typeface="Times New Roman" panose="02020603050405020304" pitchFamily="18" charset="0"/>
                <a:sym typeface="Times New Roman" panose="02020603050405020304" pitchFamily="18" charset="0"/>
              </a:rPr>
              <a:t>级：微污染，均在标准内，达标倍数</a:t>
            </a:r>
            <a:r>
              <a:rPr lang="en-US" altLang="zh-CN" sz="2600" b="1" smtClean="0">
                <a:latin typeface="Times New Roman" panose="02020603050405020304" pitchFamily="18" charset="0"/>
                <a:sym typeface="Times New Roman" panose="02020603050405020304" pitchFamily="18" charset="0"/>
              </a:rPr>
              <a:t>&gt;0.5</a:t>
            </a:r>
            <a:r>
              <a:rPr lang="zh-CN" altLang="en-US" sz="2600" b="1" smtClean="0">
                <a:latin typeface="Times New Roman" panose="02020603050405020304" pitchFamily="18" charset="0"/>
                <a:sym typeface="Times New Roman" panose="02020603050405020304" pitchFamily="18" charset="0"/>
              </a:rPr>
              <a:t>；</a:t>
            </a:r>
            <a:endParaRPr lang="zh-CN" altLang="en-US" sz="26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III</a:t>
            </a:r>
            <a:r>
              <a:rPr lang="zh-CN" altLang="en-US" sz="2600" b="1" smtClean="0">
                <a:latin typeface="Times New Roman" panose="02020603050405020304" pitchFamily="18" charset="0"/>
                <a:sym typeface="Times New Roman" panose="02020603050405020304" pitchFamily="18" charset="0"/>
              </a:rPr>
              <a:t>级：轻污染，个别项目超标，超标倍数</a:t>
            </a:r>
            <a:r>
              <a:rPr lang="en-US" altLang="zh-CN" sz="2600" b="1" smtClean="0">
                <a:latin typeface="Times New Roman" panose="02020603050405020304" pitchFamily="18" charset="0"/>
                <a:sym typeface="Times New Roman" panose="02020603050405020304" pitchFamily="18" charset="0"/>
              </a:rPr>
              <a:t>&lt;1.5</a:t>
            </a:r>
            <a:r>
              <a:rPr lang="zh-CN" altLang="en-US" sz="2600" b="1" smtClean="0">
                <a:latin typeface="Times New Roman" panose="02020603050405020304" pitchFamily="18" charset="0"/>
                <a:sym typeface="Times New Roman" panose="02020603050405020304" pitchFamily="18" charset="0"/>
              </a:rPr>
              <a:t>；</a:t>
            </a:r>
            <a:endParaRPr lang="zh-CN" altLang="en-US" sz="26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IV</a:t>
            </a:r>
            <a:r>
              <a:rPr lang="zh-CN" altLang="en-US" sz="2600" b="1" smtClean="0">
                <a:latin typeface="Times New Roman" panose="02020603050405020304" pitchFamily="18" charset="0"/>
                <a:sym typeface="Times New Roman" panose="02020603050405020304" pitchFamily="18" charset="0"/>
              </a:rPr>
              <a:t>级：中污染，有两项超标，超标倍数</a:t>
            </a:r>
            <a:r>
              <a:rPr lang="en-US" altLang="zh-CN" sz="2600" b="1" smtClean="0">
                <a:latin typeface="Times New Roman" panose="02020603050405020304" pitchFamily="18" charset="0"/>
                <a:sym typeface="Times New Roman" panose="02020603050405020304" pitchFamily="18" charset="0"/>
              </a:rPr>
              <a:t>&lt;2</a:t>
            </a:r>
            <a:r>
              <a:rPr lang="zh-CN" altLang="en-US" sz="2600" b="1" smtClean="0">
                <a:latin typeface="Times New Roman" panose="02020603050405020304" pitchFamily="18" charset="0"/>
                <a:sym typeface="Times New Roman" panose="02020603050405020304" pitchFamily="18" charset="0"/>
              </a:rPr>
              <a:t>；</a:t>
            </a:r>
            <a:endParaRPr lang="zh-CN" altLang="en-US" sz="26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V</a:t>
            </a:r>
            <a:r>
              <a:rPr lang="zh-CN" altLang="en-US" sz="2600" b="1" smtClean="0">
                <a:latin typeface="Times New Roman" panose="02020603050405020304" pitchFamily="18" charset="0"/>
                <a:sym typeface="Times New Roman" panose="02020603050405020304" pitchFamily="18" charset="0"/>
              </a:rPr>
              <a:t>级：重污染，相当部分超标，超标倍数</a:t>
            </a:r>
            <a:r>
              <a:rPr lang="en-US" altLang="zh-CN" sz="2600" b="1" smtClean="0">
                <a:latin typeface="Times New Roman" panose="02020603050405020304" pitchFamily="18" charset="0"/>
                <a:sym typeface="Times New Roman" panose="02020603050405020304" pitchFamily="18" charset="0"/>
              </a:rPr>
              <a:t>&lt;3</a:t>
            </a:r>
            <a:r>
              <a:rPr lang="zh-CN" altLang="en-US" sz="2600" b="1" smtClean="0">
                <a:latin typeface="Times New Roman" panose="02020603050405020304" pitchFamily="18" charset="0"/>
                <a:sym typeface="Times New Roman" panose="02020603050405020304" pitchFamily="18" charset="0"/>
              </a:rPr>
              <a:t>；</a:t>
            </a:r>
            <a:endParaRPr lang="zh-CN" altLang="en-US" sz="2600" b="1" smtClean="0">
              <a:latin typeface="Times New Roman" panose="02020603050405020304" pitchFamily="18" charset="0"/>
              <a:sym typeface="Times New Roman" panose="02020603050405020304" pitchFamily="18" charset="0"/>
            </a:endParaRPr>
          </a:p>
          <a:p>
            <a:pPr lvl="1" eaLnBrk="1" hangingPunct="1">
              <a:lnSpc>
                <a:spcPct val="150000"/>
              </a:lnSpc>
            </a:pPr>
            <a:r>
              <a:rPr lang="en-US" altLang="zh-CN" sz="2600" b="1" smtClean="0">
                <a:latin typeface="Times New Roman" panose="02020603050405020304" pitchFamily="18" charset="0"/>
                <a:sym typeface="Times New Roman" panose="02020603050405020304" pitchFamily="18" charset="0"/>
              </a:rPr>
              <a:t>VI</a:t>
            </a:r>
            <a:r>
              <a:rPr lang="zh-CN" altLang="en-US" sz="2600" b="1" smtClean="0">
                <a:latin typeface="Times New Roman" panose="02020603050405020304" pitchFamily="18" charset="0"/>
                <a:sym typeface="Times New Roman" panose="02020603050405020304" pitchFamily="18" charset="0"/>
              </a:rPr>
              <a:t>级：严重污染，相当部分超标，超标倍数</a:t>
            </a:r>
            <a:r>
              <a:rPr lang="en-US" altLang="zh-CN" sz="2600" b="1" smtClean="0">
                <a:latin typeface="Times New Roman" panose="02020603050405020304" pitchFamily="18" charset="0"/>
                <a:sym typeface="Times New Roman" panose="02020603050405020304" pitchFamily="18" charset="0"/>
              </a:rPr>
              <a:t>&gt;3</a:t>
            </a:r>
            <a:r>
              <a:rPr lang="zh-CN" altLang="en-US" sz="2600" b="1" smtClean="0">
                <a:latin typeface="Times New Roman" panose="02020603050405020304" pitchFamily="18" charset="0"/>
                <a:sym typeface="Times New Roman" panose="02020603050405020304" pitchFamily="18" charset="0"/>
              </a:rPr>
              <a:t>。</a:t>
            </a:r>
            <a:endParaRPr lang="zh-CN" altLang="en-US" smtClean="0"/>
          </a:p>
        </p:txBody>
      </p:sp>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CCF35F6D-2607-4D9D-A501-A98DABF42D7D}" type="datetime1">
              <a:rPr lang="zh-CN" altLang="en-US"/>
            </a:fld>
            <a:endParaRPr lang="en-US" altLang="zh-CN" sz="1800"/>
          </a:p>
        </p:txBody>
      </p:sp>
      <p:sp>
        <p:nvSpPr>
          <p:cNvPr id="4403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3AA208-8346-4DC4-B1CE-73F0456AF30D}" type="slidenum">
              <a:rPr lang="zh-CN" altLang="en-US"/>
            </a:fld>
            <a:endParaRPr lang="en-US" altLang="zh-CN"/>
          </a:p>
        </p:txBody>
      </p:sp>
      <p:sp>
        <p:nvSpPr>
          <p:cNvPr id="44036"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4037" name="Rectangle 3"/>
          <p:cNvSpPr>
            <a:spLocks noGrp="1" noChangeArrowheads="1"/>
          </p:cNvSpPr>
          <p:nvPr>
            <p:ph type="body" idx="4294967295"/>
          </p:nvPr>
        </p:nvSpPr>
        <p:spPr>
          <a:xfrm>
            <a:off x="755650" y="1268413"/>
            <a:ext cx="8137525" cy="4968875"/>
          </a:xfrm>
        </p:spPr>
        <p:txBody>
          <a:bodyPr/>
          <a:lstStyle/>
          <a:p>
            <a:pPr eaLnBrk="1" hangingPunct="1">
              <a:lnSpc>
                <a:spcPct val="150000"/>
              </a:lnSpc>
            </a:pPr>
            <a:r>
              <a:rPr lang="zh-CN" altLang="zh-CN" sz="3200" b="1" smtClean="0"/>
              <a:t>权重的确定</a:t>
            </a:r>
            <a:endParaRPr lang="zh-CN" altLang="zh-CN" sz="3200" b="1" smtClean="0"/>
          </a:p>
          <a:p>
            <a:pPr lvl="1" eaLnBrk="1" hangingPunct="1">
              <a:lnSpc>
                <a:spcPct val="150000"/>
              </a:lnSpc>
            </a:pPr>
            <a:r>
              <a:rPr lang="zh-CN" altLang="zh-CN" sz="2800" b="1" smtClean="0"/>
              <a:t>地下水污染不同因子对环境特别是对人体健康的影响程度不同；</a:t>
            </a:r>
            <a:endParaRPr lang="zh-CN" altLang="zh-CN" sz="2800" b="1" smtClean="0"/>
          </a:p>
          <a:p>
            <a:pPr lvl="1" eaLnBrk="1" hangingPunct="1">
              <a:lnSpc>
                <a:spcPct val="150000"/>
              </a:lnSpc>
            </a:pPr>
            <a:r>
              <a:rPr lang="zh-CN" altLang="zh-CN" sz="2800" b="1" smtClean="0"/>
              <a:t>各组分同时存在时，其作用不是简单叠加，可能存在</a:t>
            </a:r>
            <a:r>
              <a:rPr lang="zh-CN" altLang="zh-CN" sz="2800" b="1" smtClean="0">
                <a:latin typeface="Arial" panose="020B0604020202020204" pitchFamily="34" charset="0"/>
                <a:sym typeface="Arial" panose="020B0604020202020204" pitchFamily="34" charset="0"/>
              </a:rPr>
              <a:t>“</a:t>
            </a:r>
            <a:r>
              <a:rPr lang="zh-CN" altLang="zh-CN" sz="2800" b="1" smtClean="0"/>
              <a:t>协同</a:t>
            </a:r>
            <a:r>
              <a:rPr lang="zh-CN" altLang="zh-CN" sz="2800" b="1" smtClean="0">
                <a:latin typeface="Arial" panose="020B0604020202020204" pitchFamily="34" charset="0"/>
                <a:sym typeface="Arial" panose="020B0604020202020204" pitchFamily="34" charset="0"/>
              </a:rPr>
              <a:t>”</a:t>
            </a:r>
            <a:r>
              <a:rPr lang="zh-CN" altLang="zh-CN" sz="2800" b="1" smtClean="0"/>
              <a:t>、</a:t>
            </a:r>
            <a:r>
              <a:rPr lang="zh-CN" altLang="zh-CN" sz="2800" b="1" smtClean="0">
                <a:latin typeface="Arial" panose="020B0604020202020204" pitchFamily="34" charset="0"/>
                <a:sym typeface="Arial" panose="020B0604020202020204" pitchFamily="34" charset="0"/>
              </a:rPr>
              <a:t>“</a:t>
            </a:r>
            <a:r>
              <a:rPr lang="zh-CN" altLang="zh-CN" sz="2800" b="1" smtClean="0"/>
              <a:t>拮抗</a:t>
            </a:r>
            <a:r>
              <a:rPr lang="zh-CN" altLang="zh-CN" sz="2800" b="1" smtClean="0">
                <a:latin typeface="Arial" panose="020B0604020202020204" pitchFamily="34" charset="0"/>
                <a:sym typeface="Arial" panose="020B0604020202020204" pitchFamily="34" charset="0"/>
              </a:rPr>
              <a:t>”</a:t>
            </a:r>
            <a:r>
              <a:rPr lang="zh-CN" altLang="zh-CN" sz="2800" b="1" smtClean="0"/>
              <a:t>或</a:t>
            </a:r>
            <a:r>
              <a:rPr lang="zh-CN" altLang="zh-CN" sz="2800" b="1" smtClean="0">
                <a:latin typeface="Arial" panose="020B0604020202020204" pitchFamily="34" charset="0"/>
                <a:sym typeface="Arial" panose="020B0604020202020204" pitchFamily="34" charset="0"/>
              </a:rPr>
              <a:t>“</a:t>
            </a:r>
            <a:r>
              <a:rPr lang="zh-CN" altLang="zh-CN" sz="2800" b="1" smtClean="0"/>
              <a:t>络合</a:t>
            </a:r>
            <a:r>
              <a:rPr lang="zh-CN" altLang="zh-CN" sz="2800" b="1" smtClean="0">
                <a:latin typeface="Arial" panose="020B0604020202020204" pitchFamily="34" charset="0"/>
                <a:sym typeface="Arial" panose="020B0604020202020204" pitchFamily="34" charset="0"/>
              </a:rPr>
              <a:t>”</a:t>
            </a:r>
            <a:r>
              <a:rPr lang="zh-CN" altLang="zh-CN" sz="2800" b="1" smtClean="0"/>
              <a:t>作用。</a:t>
            </a:r>
            <a:endParaRPr lang="zh-CN" altLang="zh-CN" smtClean="0"/>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374CAC7E-1D9B-4B36-9F98-43E124E12CAB}" type="datetime1">
              <a:rPr lang="zh-CN" altLang="en-US"/>
            </a:fld>
            <a:endParaRPr lang="en-US" altLang="zh-CN" sz="1800"/>
          </a:p>
        </p:txBody>
      </p:sp>
      <p:sp>
        <p:nvSpPr>
          <p:cNvPr id="4505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23D4E3-57F6-4CE0-BDCC-4F408D88C2F1}" type="slidenum">
              <a:rPr lang="zh-CN" altLang="en-US"/>
            </a:fld>
            <a:endParaRPr lang="en-US" altLang="zh-CN"/>
          </a:p>
        </p:txBody>
      </p:sp>
      <p:sp>
        <p:nvSpPr>
          <p:cNvPr id="45060"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5061" name="Rectangle 3"/>
          <p:cNvSpPr>
            <a:spLocks noGrp="1" noChangeArrowheads="1"/>
          </p:cNvSpPr>
          <p:nvPr>
            <p:ph type="body" idx="4294967295"/>
          </p:nvPr>
        </p:nvSpPr>
        <p:spPr>
          <a:xfrm>
            <a:off x="755650" y="1268413"/>
            <a:ext cx="8137525" cy="5589587"/>
          </a:xfrm>
        </p:spPr>
        <p:txBody>
          <a:bodyPr/>
          <a:lstStyle/>
          <a:p>
            <a:pPr eaLnBrk="1" hangingPunct="1">
              <a:lnSpc>
                <a:spcPct val="150000"/>
              </a:lnSpc>
            </a:pPr>
            <a:r>
              <a:rPr lang="zh-CN" altLang="zh-CN" sz="3200" b="1" smtClean="0"/>
              <a:t>权重的确定</a:t>
            </a:r>
            <a:endParaRPr lang="zh-CN" altLang="zh-CN" sz="3200" b="1" smtClean="0"/>
          </a:p>
          <a:p>
            <a:pPr lvl="1" eaLnBrk="1" hangingPunct="1">
              <a:lnSpc>
                <a:spcPct val="150000"/>
              </a:lnSpc>
            </a:pPr>
            <a:r>
              <a:rPr lang="zh-CN" altLang="zh-CN" sz="2800" b="1" smtClean="0"/>
              <a:t>主观判断法；</a:t>
            </a:r>
            <a:endParaRPr lang="zh-CN" altLang="zh-CN" sz="2800" b="1" smtClean="0"/>
          </a:p>
          <a:p>
            <a:pPr lvl="1" eaLnBrk="1" hangingPunct="1">
              <a:lnSpc>
                <a:spcPct val="150000"/>
              </a:lnSpc>
            </a:pPr>
            <a:r>
              <a:rPr lang="zh-CN" altLang="zh-CN" sz="2800" b="1" smtClean="0"/>
              <a:t>公式法：</a:t>
            </a: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拟合方法－正态分布</a:t>
            </a:r>
            <a:endParaRPr lang="zh-CN" altLang="zh-CN" sz="2800" b="1" smtClean="0"/>
          </a:p>
          <a:p>
            <a:pPr lvl="1" eaLnBrk="1" hangingPunct="1">
              <a:lnSpc>
                <a:spcPct val="150000"/>
              </a:lnSpc>
              <a:buFont typeface="Wingdings" panose="05000000000000000000" pitchFamily="2" charset="2"/>
              <a:buNone/>
            </a:pPr>
            <a:r>
              <a:rPr lang="zh-CN" altLang="zh-CN" sz="2800" b="1" smtClean="0"/>
              <a:t>  污染分指数附近的参数权重大，很小或很大的污染分指数权重小。</a:t>
            </a:r>
            <a:endParaRPr lang="zh-CN" altLang="zh-CN" smtClean="0"/>
          </a:p>
        </p:txBody>
      </p:sp>
      <p:graphicFrame>
        <p:nvGraphicFramePr>
          <p:cNvPr id="45062" name="Object 4"/>
          <p:cNvGraphicFramePr>
            <a:graphicFrameLocks noChangeAspect="1"/>
          </p:cNvGraphicFramePr>
          <p:nvPr/>
        </p:nvGraphicFramePr>
        <p:xfrm>
          <a:off x="1619250" y="3624263"/>
          <a:ext cx="6227763" cy="668337"/>
        </p:xfrm>
        <a:graphic>
          <a:graphicData uri="http://schemas.openxmlformats.org/presentationml/2006/ole">
            <mc:AlternateContent xmlns:mc="http://schemas.openxmlformats.org/markup-compatibility/2006">
              <mc:Choice xmlns:v="urn:schemas-microsoft-com:vml" Requires="v">
                <p:oleObj spid="_x0000_s45064" name="" r:id="rId1" imgW="56692800" imgH="6096000" progId="">
                  <p:embed/>
                </p:oleObj>
              </mc:Choice>
              <mc:Fallback>
                <p:oleObj name="" r:id="rId1" imgW="56692800" imgH="60960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624263"/>
                        <a:ext cx="62277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C50B280-2E47-4DA5-889B-FF7DE439013F}" type="datetime1">
              <a:rPr lang="zh-CN" altLang="en-US"/>
            </a:fld>
            <a:endParaRPr lang="en-US" altLang="zh-CN" sz="1800"/>
          </a:p>
        </p:txBody>
      </p:sp>
      <p:sp>
        <p:nvSpPr>
          <p:cNvPr id="4608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180F27-9D7A-4884-B367-65B895AF6B6E}" type="slidenum">
              <a:rPr lang="zh-CN" altLang="en-US"/>
            </a:fld>
            <a:endParaRPr lang="en-US" altLang="zh-CN"/>
          </a:p>
        </p:txBody>
      </p:sp>
      <p:sp>
        <p:nvSpPr>
          <p:cNvPr id="46084" name="Rectangle 2"/>
          <p:cNvSpPr>
            <a:spLocks noGrp="1" noChangeArrowheads="1"/>
          </p:cNvSpPr>
          <p:nvPr>
            <p:ph type="title" idx="4294967295"/>
          </p:nvPr>
        </p:nvSpPr>
        <p:spPr/>
        <p:txBody>
          <a:bodyPr/>
          <a:lstStyle/>
          <a:p>
            <a:pPr eaLnBrk="1" hangingPunct="1"/>
            <a:r>
              <a:rPr lang="zh-CN" altLang="en-US" b="1" smtClean="0"/>
              <a:t>第二节 地下水污染评价</a:t>
            </a:r>
            <a:r>
              <a:rPr lang="en-US" altLang="zh-CN" b="1" smtClean="0"/>
              <a:t>—</a:t>
            </a:r>
            <a:r>
              <a:rPr lang="zh-CN" altLang="en-US" b="1" smtClean="0"/>
              <a:t>步骤</a:t>
            </a:r>
            <a:endParaRPr lang="zh-CN" altLang="en-US" smtClean="0"/>
          </a:p>
        </p:txBody>
      </p:sp>
      <p:sp>
        <p:nvSpPr>
          <p:cNvPr id="46085" name="Rectangle 3"/>
          <p:cNvSpPr>
            <a:spLocks noGrp="1" noChangeArrowheads="1"/>
          </p:cNvSpPr>
          <p:nvPr>
            <p:ph type="body" idx="4294967295"/>
          </p:nvPr>
        </p:nvSpPr>
        <p:spPr>
          <a:xfrm>
            <a:off x="1042988" y="1628775"/>
            <a:ext cx="7632700" cy="4968875"/>
          </a:xfrm>
        </p:spPr>
        <p:txBody>
          <a:bodyPr/>
          <a:lstStyle/>
          <a:p>
            <a:pPr eaLnBrk="1" hangingPunct="1">
              <a:lnSpc>
                <a:spcPct val="150000"/>
              </a:lnSpc>
            </a:pPr>
            <a:r>
              <a:rPr lang="zh-CN" altLang="zh-CN" sz="3200" b="1" smtClean="0"/>
              <a:t>地下水污染评价</a:t>
            </a:r>
            <a:endParaRPr lang="zh-CN" altLang="zh-CN" sz="3200" b="1" smtClean="0"/>
          </a:p>
          <a:p>
            <a:pPr lvl="1" eaLnBrk="1" hangingPunct="1">
              <a:lnSpc>
                <a:spcPct val="150000"/>
              </a:lnSpc>
            </a:pPr>
            <a:r>
              <a:rPr lang="zh-CN" altLang="zh-CN" sz="2800" b="1" smtClean="0"/>
              <a:t>选择合理的评价方法或建立评价的数学模型，对地下水污染程度分级、评价，并提出防治的措施和建议。</a:t>
            </a:r>
            <a:endParaRPr lang="zh-CN" altLang="zh-CN" smtClean="0"/>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F33F1601-93E3-4750-970A-DEB2788AD68F}" type="datetime1">
              <a:rPr lang="zh-CN" altLang="en-US"/>
            </a:fld>
            <a:endParaRPr lang="en-US" altLang="zh-CN" sz="1800"/>
          </a:p>
        </p:txBody>
      </p:sp>
      <p:sp>
        <p:nvSpPr>
          <p:cNvPr id="4710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D0243D-C695-4E7E-AD04-E1BD51009455}" type="slidenum">
              <a:rPr lang="zh-CN" altLang="en-US"/>
            </a:fld>
            <a:endParaRPr lang="en-US" altLang="zh-CN"/>
          </a:p>
        </p:txBody>
      </p:sp>
      <p:sp>
        <p:nvSpPr>
          <p:cNvPr id="47108" name="Rectangle 2"/>
          <p:cNvSpPr>
            <a:spLocks noGrp="1" noChangeArrowheads="1"/>
          </p:cNvSpPr>
          <p:nvPr>
            <p:ph type="title" idx="4294967295"/>
          </p:nvPr>
        </p:nvSpPr>
        <p:spPr/>
        <p:txBody>
          <a:bodyPr/>
          <a:lstStyle/>
          <a:p>
            <a:pPr eaLnBrk="1" hangingPunct="1"/>
            <a:r>
              <a:rPr lang="zh-CN" altLang="zh-CN" b="1" smtClean="0"/>
              <a:t>第二节 地下水污染评价－方法</a:t>
            </a:r>
            <a:endParaRPr lang="zh-CN" altLang="zh-CN" smtClean="0"/>
          </a:p>
        </p:txBody>
      </p:sp>
      <p:sp>
        <p:nvSpPr>
          <p:cNvPr id="47109" name="Rectangle 3"/>
          <p:cNvSpPr>
            <a:spLocks noGrp="1" noChangeArrowheads="1"/>
          </p:cNvSpPr>
          <p:nvPr>
            <p:ph type="body" idx="4294967295"/>
          </p:nvPr>
        </p:nvSpPr>
        <p:spPr>
          <a:xfrm>
            <a:off x="1042988" y="1628775"/>
            <a:ext cx="7632700" cy="4968875"/>
          </a:xfrm>
        </p:spPr>
        <p:txBody>
          <a:bodyPr/>
          <a:lstStyle/>
          <a:p>
            <a:pPr eaLnBrk="1" hangingPunct="1">
              <a:lnSpc>
                <a:spcPct val="150000"/>
              </a:lnSpc>
            </a:pPr>
            <a:r>
              <a:rPr lang="zh-CN" altLang="zh-CN" sz="3200" b="1" smtClean="0">
                <a:solidFill>
                  <a:srgbClr val="FF0000"/>
                </a:solidFill>
              </a:rPr>
              <a:t>综合污染指数法</a:t>
            </a:r>
            <a:endParaRPr lang="zh-CN" altLang="zh-CN" sz="3200" b="1" smtClean="0">
              <a:solidFill>
                <a:srgbClr val="FF0000"/>
              </a:solidFill>
            </a:endParaRPr>
          </a:p>
          <a:p>
            <a:pPr eaLnBrk="1" hangingPunct="1">
              <a:lnSpc>
                <a:spcPct val="150000"/>
              </a:lnSpc>
            </a:pPr>
            <a:r>
              <a:rPr lang="zh-CN" altLang="zh-CN" sz="3200" b="1" smtClean="0"/>
              <a:t>系统聚类分析法</a:t>
            </a:r>
            <a:endParaRPr lang="zh-CN" altLang="zh-CN" sz="3200" b="1" smtClean="0"/>
          </a:p>
          <a:p>
            <a:pPr eaLnBrk="1" hangingPunct="1">
              <a:lnSpc>
                <a:spcPct val="150000"/>
              </a:lnSpc>
            </a:pPr>
            <a:r>
              <a:rPr lang="zh-CN" altLang="zh-CN" sz="3200" b="1" smtClean="0"/>
              <a:t>灰色聚类分析法</a:t>
            </a:r>
            <a:endParaRPr lang="zh-CN" altLang="zh-CN" sz="3200" b="1" smtClean="0"/>
          </a:p>
          <a:p>
            <a:pPr eaLnBrk="1" hangingPunct="1">
              <a:lnSpc>
                <a:spcPct val="150000"/>
              </a:lnSpc>
            </a:pPr>
            <a:r>
              <a:rPr lang="zh-CN" altLang="zh-CN" sz="3200" b="1" smtClean="0"/>
              <a:t>模糊数学法</a:t>
            </a:r>
            <a:endParaRPr lang="zh-CN" altLang="zh-CN" sz="3200" b="1" smtClean="0"/>
          </a:p>
          <a:p>
            <a:pPr eaLnBrk="1" hangingPunct="1">
              <a:lnSpc>
                <a:spcPct val="150000"/>
              </a:lnSpc>
            </a:pPr>
            <a:r>
              <a:rPr lang="zh-CN" altLang="zh-CN" sz="3200" b="1" smtClean="0"/>
              <a:t>人工神经网络分析法</a:t>
            </a:r>
            <a:endParaRPr lang="zh-CN" altLang="zh-CN" smtClean="0"/>
          </a:p>
        </p:txBody>
      </p:sp>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7E8B0B7B-6869-4077-BB1F-373447FCD937}" type="datetime1">
              <a:rPr lang="zh-CN" altLang="en-US"/>
            </a:fld>
            <a:endParaRPr lang="en-US" altLang="zh-CN" sz="1800"/>
          </a:p>
        </p:txBody>
      </p:sp>
      <p:sp>
        <p:nvSpPr>
          <p:cNvPr id="4813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14D390-77C9-4102-A889-8D0869FB3612}" type="slidenum">
              <a:rPr lang="zh-CN" altLang="en-US"/>
            </a:fld>
            <a:endParaRPr lang="en-US" altLang="zh-CN"/>
          </a:p>
        </p:txBody>
      </p:sp>
      <p:sp>
        <p:nvSpPr>
          <p:cNvPr id="48132" name="Rectangle 2"/>
          <p:cNvSpPr>
            <a:spLocks noGrp="1" noChangeArrowheads="1"/>
          </p:cNvSpPr>
          <p:nvPr>
            <p:ph type="title" idx="4294967295"/>
          </p:nvPr>
        </p:nvSpPr>
        <p:spPr/>
        <p:txBody>
          <a:bodyPr/>
          <a:lstStyle/>
          <a:p>
            <a:pPr eaLnBrk="1" hangingPunct="1"/>
            <a:r>
              <a:rPr lang="zh-CN" altLang="zh-CN" b="1" smtClean="0"/>
              <a:t>第三节 综合污染指数法</a:t>
            </a:r>
            <a:endParaRPr lang="zh-CN" altLang="zh-CN" smtClean="0"/>
          </a:p>
        </p:txBody>
      </p:sp>
      <p:sp>
        <p:nvSpPr>
          <p:cNvPr id="48133"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en-US" sz="3200" b="1" smtClean="0">
                <a:solidFill>
                  <a:srgbClr val="FF0000"/>
                </a:solidFill>
              </a:rPr>
              <a:t>综合污染指数法</a:t>
            </a:r>
            <a:r>
              <a:rPr lang="zh-CN" altLang="en-US" sz="3200" b="1" smtClean="0"/>
              <a:t>就是把具有不同量纲的量进行标准化处理，换算成某一统一量纲的指数（</a:t>
            </a:r>
            <a:r>
              <a:rPr lang="zh-CN" altLang="en-US" sz="3200" b="1" smtClean="0">
                <a:solidFill>
                  <a:srgbClr val="FF0000"/>
                </a:solidFill>
              </a:rPr>
              <a:t>各项污染指数</a:t>
            </a:r>
            <a:r>
              <a:rPr lang="zh-CN" altLang="en-US" sz="3200" b="1" smtClean="0"/>
              <a:t>），使其具有可比性，然后进行数学上的归纳和统计，得出一个较简单的数值（</a:t>
            </a:r>
            <a:r>
              <a:rPr lang="zh-CN" altLang="en-US" sz="3200" b="1" smtClean="0">
                <a:solidFill>
                  <a:srgbClr val="FF0000"/>
                </a:solidFill>
              </a:rPr>
              <a:t>综合污染指数</a:t>
            </a:r>
            <a:r>
              <a:rPr lang="zh-CN" altLang="en-US" sz="3200" b="1" smtClean="0"/>
              <a:t>）来，代表地下水的污染程度，进行污染分级和分类。</a:t>
            </a:r>
            <a:endParaRPr lang="en-US" altLang="zh-CN" sz="3200" b="1" smtClean="0"/>
          </a:p>
        </p:txBody>
      </p:sp>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2D34359-F6D8-408D-8526-20FA8682CFB6}" type="datetime1">
              <a:rPr lang="zh-CN" altLang="en-US"/>
            </a:fld>
            <a:endParaRPr lang="en-US" altLang="zh-CN" sz="1800"/>
          </a:p>
        </p:txBody>
      </p:sp>
      <p:sp>
        <p:nvSpPr>
          <p:cNvPr id="4915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625A41-3CBC-4481-ACB1-0928BAAEF2A7}" type="slidenum">
              <a:rPr lang="zh-CN" altLang="en-US"/>
            </a:fld>
            <a:endParaRPr lang="en-US" altLang="zh-CN"/>
          </a:p>
        </p:txBody>
      </p:sp>
      <p:sp>
        <p:nvSpPr>
          <p:cNvPr id="49156"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49157"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en-US" sz="3200" b="1" smtClean="0"/>
              <a:t>分项污染指数计算</a:t>
            </a:r>
            <a:endParaRPr lang="zh-CN" altLang="en-US" sz="3200" b="1" smtClean="0"/>
          </a:p>
          <a:p>
            <a:pPr lvl="1" eaLnBrk="1" hangingPunct="1">
              <a:lnSpc>
                <a:spcPct val="150000"/>
              </a:lnSpc>
            </a:pPr>
            <a:r>
              <a:rPr lang="zh-CN" altLang="en-US" sz="2800" b="1" smtClean="0"/>
              <a:t>一般污染物</a:t>
            </a:r>
            <a:endParaRPr lang="zh-CN" altLang="en-US" sz="2800" b="1" smtClean="0"/>
          </a:p>
          <a:p>
            <a:pPr lvl="1" eaLnBrk="1" hangingPunct="1">
              <a:lnSpc>
                <a:spcPct val="150000"/>
              </a:lnSpc>
            </a:pPr>
            <a:endParaRPr lang="zh-CN" altLang="en-US" sz="2800" b="1" smtClean="0"/>
          </a:p>
          <a:p>
            <a:pPr lvl="1" eaLnBrk="1" hangingPunct="1">
              <a:lnSpc>
                <a:spcPct val="150000"/>
              </a:lnSpc>
            </a:pPr>
            <a:r>
              <a:rPr lang="zh-CN" altLang="en-US" sz="2800" b="1" smtClean="0"/>
              <a:t>溶解氧</a:t>
            </a:r>
            <a:endParaRPr lang="zh-CN" altLang="en-US" sz="2800" b="1" smtClean="0"/>
          </a:p>
          <a:p>
            <a:pPr lvl="1" eaLnBrk="1" hangingPunct="1">
              <a:lnSpc>
                <a:spcPct val="150000"/>
              </a:lnSpc>
            </a:pPr>
            <a:endParaRPr lang="zh-CN" altLang="en-US" sz="2800" b="1" smtClean="0"/>
          </a:p>
          <a:p>
            <a:pPr lvl="1" eaLnBrk="1" hangingPunct="1">
              <a:lnSpc>
                <a:spcPct val="150000"/>
              </a:lnSpc>
            </a:pPr>
            <a:r>
              <a:rPr lang="en-US" altLang="zh-CN" sz="2800" b="1" smtClean="0">
                <a:latin typeface="Times New Roman" panose="02020603050405020304" pitchFamily="18" charset="0"/>
                <a:sym typeface="Times New Roman" panose="02020603050405020304" pitchFamily="18" charset="0"/>
              </a:rPr>
              <a:t>pH</a:t>
            </a:r>
            <a:r>
              <a:rPr lang="zh-CN" altLang="en-US" sz="2800" b="1" smtClean="0">
                <a:latin typeface="Times New Roman" panose="02020603050405020304" pitchFamily="18" charset="0"/>
                <a:sym typeface="Times New Roman" panose="02020603050405020304" pitchFamily="18" charset="0"/>
              </a:rPr>
              <a:t>值</a:t>
            </a:r>
            <a:endParaRPr lang="zh-CN" altLang="en-US" smtClean="0"/>
          </a:p>
        </p:txBody>
      </p:sp>
      <p:graphicFrame>
        <p:nvGraphicFramePr>
          <p:cNvPr id="49158" name="Object 4"/>
          <p:cNvGraphicFramePr>
            <a:graphicFrameLocks noChangeAspect="1"/>
          </p:cNvGraphicFramePr>
          <p:nvPr/>
        </p:nvGraphicFramePr>
        <p:xfrm>
          <a:off x="3851275" y="2033588"/>
          <a:ext cx="1441450" cy="1179512"/>
        </p:xfrm>
        <a:graphic>
          <a:graphicData uri="http://schemas.openxmlformats.org/presentationml/2006/ole">
            <mc:AlternateContent xmlns:mc="http://schemas.openxmlformats.org/markup-compatibility/2006">
              <mc:Choice xmlns:v="urn:schemas-microsoft-com:vml" Requires="v">
                <p:oleObj spid="_x0000_s49174" name="" r:id="rId1" imgW="12496800" imgH="10363200" progId="">
                  <p:embed/>
                </p:oleObj>
              </mc:Choice>
              <mc:Fallback>
                <p:oleObj name="" r:id="rId1" imgW="12496800" imgH="103632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033588"/>
                        <a:ext cx="1441450" cy="1179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9" name="Rectangle 6"/>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49160"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49161" name="Object 7"/>
          <p:cNvGraphicFramePr>
            <a:graphicFrameLocks noChangeAspect="1"/>
          </p:cNvGraphicFramePr>
          <p:nvPr/>
        </p:nvGraphicFramePr>
        <p:xfrm>
          <a:off x="2771775" y="3521075"/>
          <a:ext cx="3024188" cy="1060450"/>
        </p:xfrm>
        <a:graphic>
          <a:graphicData uri="http://schemas.openxmlformats.org/presentationml/2006/ole">
            <mc:AlternateContent xmlns:mc="http://schemas.openxmlformats.org/markup-compatibility/2006">
              <mc:Choice xmlns:v="urn:schemas-microsoft-com:vml" Requires="v">
                <p:oleObj spid="_x0000_s49175" name="" r:id="rId3" imgW="31394400" imgH="10972800" progId="">
                  <p:embed/>
                </p:oleObj>
              </mc:Choice>
              <mc:Fallback>
                <p:oleObj name="" r:id="rId3" imgW="31394400" imgH="109728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521075"/>
                        <a:ext cx="3024188" cy="106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2" name="Rectangle 10"/>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49163" name="Object 9"/>
          <p:cNvGraphicFramePr>
            <a:graphicFrameLocks noChangeAspect="1"/>
          </p:cNvGraphicFramePr>
          <p:nvPr/>
        </p:nvGraphicFramePr>
        <p:xfrm>
          <a:off x="6265863" y="3454400"/>
          <a:ext cx="2627312" cy="1127125"/>
        </p:xfrm>
        <a:graphic>
          <a:graphicData uri="http://schemas.openxmlformats.org/presentationml/2006/ole">
            <mc:AlternateContent xmlns:mc="http://schemas.openxmlformats.org/markup-compatibility/2006">
              <mc:Choice xmlns:v="urn:schemas-microsoft-com:vml" Requires="v">
                <p:oleObj spid="_x0000_s49176" name="" r:id="rId5" imgW="24079200" imgH="10363200" progId="">
                  <p:embed/>
                </p:oleObj>
              </mc:Choice>
              <mc:Fallback>
                <p:oleObj name="" r:id="rId5" imgW="24079200" imgH="1036320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863" y="3454400"/>
                        <a:ext cx="2627312" cy="1127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4" name="Rectangle 12"/>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49165" name="Object 11"/>
          <p:cNvGraphicFramePr>
            <a:graphicFrameLocks noChangeAspect="1"/>
          </p:cNvGraphicFramePr>
          <p:nvPr/>
        </p:nvGraphicFramePr>
        <p:xfrm>
          <a:off x="2700338" y="4940300"/>
          <a:ext cx="2808287" cy="1152525"/>
        </p:xfrm>
        <a:graphic>
          <a:graphicData uri="http://schemas.openxmlformats.org/presentationml/2006/ole">
            <mc:AlternateContent xmlns:mc="http://schemas.openxmlformats.org/markup-compatibility/2006">
              <mc:Choice xmlns:v="urn:schemas-microsoft-com:vml" Requires="v">
                <p:oleObj spid="_x0000_s49177" name="" r:id="rId7" imgW="26822400" imgH="10972800" progId="">
                  <p:embed/>
                </p:oleObj>
              </mc:Choice>
              <mc:Fallback>
                <p:oleObj name="" r:id="rId7" imgW="26822400" imgH="1097280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940300"/>
                        <a:ext cx="2808287"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6" name="Rectangle 14"/>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49167" name="Object 13"/>
          <p:cNvGraphicFramePr>
            <a:graphicFrameLocks noChangeAspect="1"/>
          </p:cNvGraphicFramePr>
          <p:nvPr/>
        </p:nvGraphicFramePr>
        <p:xfrm>
          <a:off x="6227763" y="4941888"/>
          <a:ext cx="2736850" cy="1112837"/>
        </p:xfrm>
        <a:graphic>
          <a:graphicData uri="http://schemas.openxmlformats.org/presentationml/2006/ole">
            <mc:AlternateContent xmlns:mc="http://schemas.openxmlformats.org/markup-compatibility/2006">
              <mc:Choice xmlns:v="urn:schemas-microsoft-com:vml" Requires="v">
                <p:oleObj spid="_x0000_s49178" name="" r:id="rId9" imgW="26822400" imgH="10972800" progId="">
                  <p:embed/>
                </p:oleObj>
              </mc:Choice>
              <mc:Fallback>
                <p:oleObj name="" r:id="rId9" imgW="26822400" imgH="10972800" progId="">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4941888"/>
                        <a:ext cx="2736850" cy="1112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8" name="Text Box 15"/>
          <p:cNvSpPr>
            <a:spLocks noChangeArrowheads="1"/>
          </p:cNvSpPr>
          <p:nvPr/>
        </p:nvSpPr>
        <p:spPr bwMode="auto">
          <a:xfrm>
            <a:off x="827088" y="6092825"/>
            <a:ext cx="784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FF0000"/>
                </a:solidFill>
                <a:sym typeface="Verdana" panose="020B0604030504040204" pitchFamily="34" charset="0"/>
              </a:rPr>
              <a:t>表征单一污染物的影响，对不同地下水之间难以综合比较</a:t>
            </a:r>
            <a:endParaRPr lang="zh-CN" altLang="en-US"/>
          </a:p>
        </p:txBody>
      </p:sp>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E297261-2E33-4DF3-9A89-4509516400F2}" type="datetime1">
              <a:rPr lang="zh-CN" altLang="en-US"/>
            </a:fld>
            <a:endParaRPr lang="en-US" altLang="zh-CN" sz="1800"/>
          </a:p>
        </p:txBody>
      </p:sp>
      <p:sp>
        <p:nvSpPr>
          <p:cNvPr id="5017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B95C26-4336-45F3-93AA-0D1090C83ADE}" type="slidenum">
              <a:rPr lang="zh-CN" altLang="en-US"/>
            </a:fld>
            <a:endParaRPr lang="en-US" altLang="zh-CN"/>
          </a:p>
        </p:txBody>
      </p:sp>
      <p:sp>
        <p:nvSpPr>
          <p:cNvPr id="50180"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50181"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zh-CN" sz="3200" b="1" smtClean="0"/>
              <a:t>单综合污染指数法－</a:t>
            </a:r>
            <a:r>
              <a:rPr lang="zh-CN" altLang="zh-CN" sz="3200" b="1" smtClean="0">
                <a:solidFill>
                  <a:srgbClr val="FF0000"/>
                </a:solidFill>
              </a:rPr>
              <a:t>叠加型综合污染指数</a:t>
            </a:r>
            <a:endParaRPr lang="zh-CN" altLang="zh-CN" sz="3200" b="1" smtClean="0">
              <a:solidFill>
                <a:srgbClr val="FF0000"/>
              </a:solidFill>
            </a:endParaRPr>
          </a:p>
          <a:p>
            <a:pPr lvl="1" eaLnBrk="1" hangingPunct="1">
              <a:lnSpc>
                <a:spcPct val="150000"/>
              </a:lnSpc>
            </a:pPr>
            <a:r>
              <a:rPr lang="zh-CN" altLang="zh-CN" sz="2800" b="1" smtClean="0"/>
              <a:t>简单叠加型指数</a:t>
            </a:r>
            <a:endParaRPr lang="zh-CN" altLang="zh-CN" sz="2800" b="1" smtClean="0"/>
          </a:p>
          <a:p>
            <a:pPr lvl="1" eaLnBrk="1" hangingPunct="1">
              <a:lnSpc>
                <a:spcPct val="150000"/>
              </a:lnSpc>
            </a:pP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加权叠加型指数</a:t>
            </a:r>
            <a:endParaRPr lang="zh-CN" altLang="zh-CN" smtClean="0"/>
          </a:p>
        </p:txBody>
      </p:sp>
      <p:sp>
        <p:nvSpPr>
          <p:cNvPr id="50182" name="Rectangle 6"/>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0183" name="Rectangle 8"/>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0184" name="Rectangle 10"/>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0185" name="Rectangle 12"/>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0186" name="Object 15"/>
          <p:cNvGraphicFramePr>
            <a:graphicFrameLocks noChangeAspect="1"/>
          </p:cNvGraphicFramePr>
          <p:nvPr/>
        </p:nvGraphicFramePr>
        <p:xfrm>
          <a:off x="1619250" y="2852738"/>
          <a:ext cx="3168650" cy="1219200"/>
        </p:xfrm>
        <a:graphic>
          <a:graphicData uri="http://schemas.openxmlformats.org/presentationml/2006/ole">
            <mc:AlternateContent xmlns:mc="http://schemas.openxmlformats.org/markup-compatibility/2006">
              <mc:Choice xmlns:v="urn:schemas-microsoft-com:vml" Requires="v">
                <p:oleObj spid="_x0000_s50194" name="" r:id="rId1" imgW="27736800" imgH="10668000" progId="">
                  <p:embed/>
                </p:oleObj>
              </mc:Choice>
              <mc:Fallback>
                <p:oleObj name="" r:id="rId1" imgW="27736800" imgH="10668000" progId="">
                  <p:embed/>
                  <p:pic>
                    <p:nvPicPr>
                      <p:cNvPr id="0" name="Objec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2738"/>
                        <a:ext cx="3168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7" name="Object 16"/>
          <p:cNvGraphicFramePr>
            <a:graphicFrameLocks noChangeAspect="1"/>
          </p:cNvGraphicFramePr>
          <p:nvPr/>
        </p:nvGraphicFramePr>
        <p:xfrm>
          <a:off x="1352550" y="5162550"/>
          <a:ext cx="4595813" cy="1219200"/>
        </p:xfrm>
        <a:graphic>
          <a:graphicData uri="http://schemas.openxmlformats.org/presentationml/2006/ole">
            <mc:AlternateContent xmlns:mc="http://schemas.openxmlformats.org/markup-compatibility/2006">
              <mc:Choice xmlns:v="urn:schemas-microsoft-com:vml" Requires="v">
                <p:oleObj spid="_x0000_s50195" name="" r:id="rId3" imgW="40233600" imgH="10668000" progId="">
                  <p:embed/>
                </p:oleObj>
              </mc:Choice>
              <mc:Fallback>
                <p:oleObj name="" r:id="rId3" imgW="40233600" imgH="1066800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5162550"/>
                        <a:ext cx="4595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8" name="Line 17"/>
          <p:cNvSpPr>
            <a:spLocks noChangeShapeType="1"/>
          </p:cNvSpPr>
          <p:nvPr/>
        </p:nvSpPr>
        <p:spPr bwMode="auto">
          <a:xfrm flipH="1">
            <a:off x="4211638" y="2565400"/>
            <a:ext cx="647700" cy="0"/>
          </a:xfrm>
          <a:prstGeom prst="line">
            <a:avLst/>
          </a:prstGeom>
          <a:noFill/>
          <a:ln w="38100" cmpd="dbl">
            <a:solidFill>
              <a:srgbClr val="000099"/>
            </a:solidFill>
            <a:bevel/>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50189" name="Text Box 18"/>
          <p:cNvSpPr>
            <a:spLocks noChangeArrowheads="1"/>
          </p:cNvSpPr>
          <p:nvPr/>
        </p:nvSpPr>
        <p:spPr bwMode="auto">
          <a:xfrm>
            <a:off x="4702175" y="2320925"/>
            <a:ext cx="44275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200" b="1">
                <a:solidFill>
                  <a:srgbClr val="000000"/>
                </a:solidFill>
                <a:sym typeface="Verdana" panose="020B0604030504040204" pitchFamily="34" charset="0"/>
              </a:rPr>
              <a:t>（容易掩盖量少但危害大的物质）</a:t>
            </a:r>
            <a:endParaRPr lang="zh-CN" altLang="en-US"/>
          </a:p>
        </p:txBody>
      </p:sp>
      <p:sp>
        <p:nvSpPr>
          <p:cNvPr id="50190" name="Line 19"/>
          <p:cNvSpPr>
            <a:spLocks noChangeShapeType="1"/>
          </p:cNvSpPr>
          <p:nvPr/>
        </p:nvSpPr>
        <p:spPr bwMode="auto">
          <a:xfrm flipH="1">
            <a:off x="4262438" y="4752975"/>
            <a:ext cx="647700" cy="0"/>
          </a:xfrm>
          <a:prstGeom prst="line">
            <a:avLst/>
          </a:prstGeom>
          <a:noFill/>
          <a:ln w="38100" cmpd="dbl">
            <a:solidFill>
              <a:srgbClr val="000099"/>
            </a:solidFill>
            <a:bevel/>
            <a:tailEnd type="triangle" w="sm" len="lg"/>
          </a:ln>
          <a:extLst>
            <a:ext uri="{909E8E84-426E-40DD-AFC4-6F175D3DCCD1}">
              <a14:hiddenFill xmlns:a14="http://schemas.microsoft.com/office/drawing/2010/main">
                <a:noFill/>
              </a14:hiddenFill>
            </a:ext>
          </a:extLst>
        </p:spPr>
        <p:txBody>
          <a:bodyPr/>
          <a:lstStyle/>
          <a:p>
            <a:endParaRPr lang="zh-CN" altLang="en-US"/>
          </a:p>
        </p:txBody>
      </p:sp>
      <p:sp>
        <p:nvSpPr>
          <p:cNvPr id="50191" name="Text Box 20"/>
          <p:cNvSpPr>
            <a:spLocks noChangeArrowheads="1"/>
          </p:cNvSpPr>
          <p:nvPr/>
        </p:nvSpPr>
        <p:spPr bwMode="auto">
          <a:xfrm>
            <a:off x="4752975" y="4508500"/>
            <a:ext cx="3706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200" b="1">
                <a:solidFill>
                  <a:srgbClr val="000000"/>
                </a:solidFill>
                <a:sym typeface="Verdana" panose="020B0604030504040204" pitchFamily="34" charset="0"/>
              </a:rPr>
              <a:t>（危害大的物质加重权）</a:t>
            </a:r>
            <a:endParaRPr lang="zh-CN" altLang="en-US"/>
          </a:p>
        </p:txBody>
      </p:sp>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26D10F9-3F24-437C-AA38-6D57A2147208}" type="datetime1">
              <a:rPr lang="zh-CN" altLang="en-US"/>
            </a:fld>
            <a:endParaRPr lang="en-US" altLang="zh-CN" sz="1800"/>
          </a:p>
        </p:txBody>
      </p:sp>
      <p:sp>
        <p:nvSpPr>
          <p:cNvPr id="5120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757AD11-51A0-4F3E-A2C6-4AAE15E409B3}" type="slidenum">
              <a:rPr lang="zh-CN" altLang="en-US"/>
            </a:fld>
            <a:endParaRPr lang="en-US" altLang="zh-CN"/>
          </a:p>
        </p:txBody>
      </p:sp>
      <p:sp>
        <p:nvSpPr>
          <p:cNvPr id="51204"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51205"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zh-CN" sz="3200" b="1" smtClean="0"/>
              <a:t>单综合污染指数法－</a:t>
            </a:r>
            <a:r>
              <a:rPr lang="zh-CN" altLang="zh-CN" sz="3200" b="1" smtClean="0">
                <a:solidFill>
                  <a:srgbClr val="FF0000"/>
                </a:solidFill>
              </a:rPr>
              <a:t>均值型综合污染指数</a:t>
            </a:r>
            <a:endParaRPr lang="zh-CN" altLang="zh-CN" sz="3200" b="1" smtClean="0">
              <a:solidFill>
                <a:srgbClr val="FF0000"/>
              </a:solidFill>
            </a:endParaRPr>
          </a:p>
          <a:p>
            <a:pPr lvl="1" eaLnBrk="1" hangingPunct="1">
              <a:lnSpc>
                <a:spcPct val="150000"/>
              </a:lnSpc>
            </a:pPr>
            <a:r>
              <a:rPr lang="zh-CN" altLang="zh-CN" sz="2800" b="1" smtClean="0"/>
              <a:t>均权平均型指数</a:t>
            </a:r>
            <a:endParaRPr lang="zh-CN" altLang="zh-CN" sz="2800" b="1" smtClean="0"/>
          </a:p>
          <a:p>
            <a:pPr lvl="1" eaLnBrk="1" hangingPunct="1">
              <a:lnSpc>
                <a:spcPct val="150000"/>
              </a:lnSpc>
            </a:pP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加权平均型指数</a:t>
            </a:r>
            <a:endParaRPr lang="zh-CN" altLang="zh-CN" smtClean="0"/>
          </a:p>
        </p:txBody>
      </p:sp>
      <p:sp>
        <p:nvSpPr>
          <p:cNvPr id="51206"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1207"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1208"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1209"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1210"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1211" name="Object 9"/>
          <p:cNvGraphicFramePr>
            <a:graphicFrameLocks noChangeAspect="1"/>
          </p:cNvGraphicFramePr>
          <p:nvPr/>
        </p:nvGraphicFramePr>
        <p:xfrm>
          <a:off x="1677988" y="2852738"/>
          <a:ext cx="3830637" cy="1219200"/>
        </p:xfrm>
        <a:graphic>
          <a:graphicData uri="http://schemas.openxmlformats.org/presentationml/2006/ole">
            <mc:AlternateContent xmlns:mc="http://schemas.openxmlformats.org/markup-compatibility/2006">
              <mc:Choice xmlns:v="urn:schemas-microsoft-com:vml" Requires="v">
                <p:oleObj spid="_x0000_s51215" name="" r:id="rId1" imgW="33528000" imgH="10668000" progId="">
                  <p:embed/>
                </p:oleObj>
              </mc:Choice>
              <mc:Fallback>
                <p:oleObj name="" r:id="rId1" imgW="33528000" imgH="106680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2852738"/>
                        <a:ext cx="38306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2" name="Object 10"/>
          <p:cNvGraphicFramePr>
            <a:graphicFrameLocks noChangeAspect="1"/>
          </p:cNvGraphicFramePr>
          <p:nvPr/>
        </p:nvGraphicFramePr>
        <p:xfrm>
          <a:off x="1690688" y="5157788"/>
          <a:ext cx="5257800" cy="1219200"/>
        </p:xfrm>
        <a:graphic>
          <a:graphicData uri="http://schemas.openxmlformats.org/presentationml/2006/ole">
            <mc:AlternateContent xmlns:mc="http://schemas.openxmlformats.org/markup-compatibility/2006">
              <mc:Choice xmlns:v="urn:schemas-microsoft-com:vml" Requires="v">
                <p:oleObj spid="_x0000_s51216" name="" r:id="rId3" imgW="46024800" imgH="10668000" progId="">
                  <p:embed/>
                </p:oleObj>
              </mc:Choice>
              <mc:Fallback>
                <p:oleObj name="" r:id="rId3" imgW="46024800" imgH="106680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5157788"/>
                        <a:ext cx="525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58F5934F-A664-4227-9C19-95ABDBA4FFF1}" type="datetime1">
              <a:rPr lang="zh-CN" altLang="en-US"/>
            </a:fld>
            <a:endParaRPr lang="en-US" altLang="zh-CN" sz="1800"/>
          </a:p>
        </p:txBody>
      </p:sp>
      <p:sp>
        <p:nvSpPr>
          <p:cNvPr id="614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54C185-7E46-4984-B621-6AF623B314A8}" type="slidenum">
              <a:rPr lang="zh-CN" altLang="en-US"/>
            </a:fld>
            <a:endParaRPr lang="en-US" altLang="zh-CN"/>
          </a:p>
        </p:txBody>
      </p:sp>
      <p:sp>
        <p:nvSpPr>
          <p:cNvPr id="6148"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6149" name="Rectangle 3"/>
          <p:cNvSpPr>
            <a:spLocks noGrp="1" noChangeArrowheads="1"/>
          </p:cNvSpPr>
          <p:nvPr>
            <p:ph type="body" idx="4294967295"/>
          </p:nvPr>
        </p:nvSpPr>
        <p:spPr>
          <a:xfrm>
            <a:off x="684213" y="1628775"/>
            <a:ext cx="8459787" cy="4968875"/>
          </a:xfrm>
        </p:spPr>
        <p:txBody>
          <a:bodyPr/>
          <a:lstStyle/>
          <a:p>
            <a:pPr eaLnBrk="1" hangingPunct="1"/>
            <a:r>
              <a:rPr lang="zh-CN" altLang="zh-CN" sz="3200" b="1" smtClean="0"/>
              <a:t>地下水污染调查评价的</a:t>
            </a:r>
            <a:r>
              <a:rPr lang="zh-CN" altLang="zh-CN" sz="3200" b="1" smtClean="0">
                <a:solidFill>
                  <a:srgbClr val="FF0000"/>
                </a:solidFill>
              </a:rPr>
              <a:t>基本任务</a:t>
            </a:r>
            <a:r>
              <a:rPr lang="zh-CN" altLang="zh-CN" sz="3200" b="1" smtClean="0"/>
              <a:t>是：</a:t>
            </a:r>
            <a:endParaRPr lang="zh-CN" altLang="zh-CN" sz="3200" b="1" smtClean="0"/>
          </a:p>
          <a:p>
            <a:pPr lvl="1" eaLnBrk="1" hangingPunct="1">
              <a:lnSpc>
                <a:spcPct val="110000"/>
              </a:lnSpc>
            </a:pPr>
            <a:r>
              <a:rPr lang="zh-CN" altLang="zh-CN" sz="2800" b="1" smtClean="0"/>
              <a:t>在查明区域水文地质条件的基础上，系统调查我国主要地下水开发区和具有开发前景地区的地下水水质与污染状况；</a:t>
            </a:r>
            <a:endParaRPr lang="zh-CN" altLang="zh-CN" sz="2800" b="1" smtClean="0"/>
          </a:p>
          <a:p>
            <a:pPr lvl="1" eaLnBrk="1" hangingPunct="1">
              <a:lnSpc>
                <a:spcPct val="110000"/>
              </a:lnSpc>
            </a:pPr>
            <a:r>
              <a:rPr lang="zh-CN" altLang="zh-CN" sz="2800" b="1" smtClean="0"/>
              <a:t>进行地下水质量、地下水污染、地下水系统防污性能评价；</a:t>
            </a:r>
            <a:endParaRPr lang="zh-CN" altLang="zh-CN" sz="2800" b="1" smtClean="0"/>
          </a:p>
          <a:p>
            <a:pPr lvl="1" eaLnBrk="1" hangingPunct="1">
              <a:lnSpc>
                <a:spcPct val="110000"/>
              </a:lnSpc>
            </a:pPr>
            <a:r>
              <a:rPr lang="zh-CN" altLang="zh-CN" sz="2800" b="1" smtClean="0"/>
              <a:t>制定地下水污染防治和地下水资源保护区划；</a:t>
            </a:r>
            <a:endParaRPr lang="zh-CN" altLang="zh-CN" sz="2800" b="1" smtClean="0"/>
          </a:p>
          <a:p>
            <a:pPr lvl="1" eaLnBrk="1" hangingPunct="1">
              <a:lnSpc>
                <a:spcPct val="110000"/>
              </a:lnSpc>
            </a:pPr>
            <a:r>
              <a:rPr lang="zh-CN" altLang="zh-CN" sz="2800" b="1" smtClean="0"/>
              <a:t>建立地下水污染调查评价信息系统；提出地下水水质与污染动态监测网优化方案。</a:t>
            </a:r>
            <a:endParaRPr lang="zh-CN" altLang="zh-CN" smtClean="0"/>
          </a:p>
        </p:txBody>
      </p:sp>
    </p:spTree>
  </p:cSld>
  <p:clrMapOvr>
    <a:masterClrMapping/>
  </p:clrMapOvr>
  <p:transition spd="med">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925935C2-C6C0-49A0-B4CB-531FBAA1A2E9}" type="datetime1">
              <a:rPr lang="zh-CN" altLang="en-US"/>
            </a:fld>
            <a:endParaRPr lang="en-US" altLang="zh-CN" sz="1800"/>
          </a:p>
        </p:txBody>
      </p:sp>
      <p:sp>
        <p:nvSpPr>
          <p:cNvPr id="5222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1722D2-16CC-498C-AF9D-AC99FBDE3B53}" type="slidenum">
              <a:rPr lang="zh-CN" altLang="en-US"/>
            </a:fld>
            <a:endParaRPr lang="en-US" altLang="zh-CN"/>
          </a:p>
        </p:txBody>
      </p:sp>
      <p:sp>
        <p:nvSpPr>
          <p:cNvPr id="52228"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52229"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zh-CN" sz="3200" b="1" smtClean="0"/>
              <a:t>单综合污染指数法－</a:t>
            </a:r>
            <a:r>
              <a:rPr lang="zh-CN" altLang="zh-CN" sz="3200" b="1" smtClean="0">
                <a:solidFill>
                  <a:srgbClr val="FF0000"/>
                </a:solidFill>
              </a:rPr>
              <a:t>极值型综合污染指数</a:t>
            </a:r>
            <a:endParaRPr lang="zh-CN" altLang="zh-CN" sz="3200" b="1" smtClean="0">
              <a:solidFill>
                <a:srgbClr val="FF0000"/>
              </a:solidFill>
            </a:endParaRPr>
          </a:p>
          <a:p>
            <a:pPr lvl="1" eaLnBrk="1" hangingPunct="1">
              <a:lnSpc>
                <a:spcPct val="150000"/>
              </a:lnSpc>
            </a:pPr>
            <a:r>
              <a:rPr lang="zh-CN" altLang="zh-CN" sz="2800" b="1" smtClean="0"/>
              <a:t>内梅罗指数</a:t>
            </a: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再次平均型指数</a:t>
            </a: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几何平均型指数</a:t>
            </a:r>
            <a:endParaRPr lang="zh-CN" altLang="zh-CN" smtClean="0"/>
          </a:p>
        </p:txBody>
      </p:sp>
      <p:sp>
        <p:nvSpPr>
          <p:cNvPr id="52230"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2231"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2232"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2233"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2234"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2235" name="Object 9"/>
          <p:cNvGraphicFramePr>
            <a:graphicFrameLocks noChangeAspect="1"/>
          </p:cNvGraphicFramePr>
          <p:nvPr/>
        </p:nvGraphicFramePr>
        <p:xfrm>
          <a:off x="519113" y="2952750"/>
          <a:ext cx="8589962" cy="692150"/>
        </p:xfrm>
        <a:graphic>
          <a:graphicData uri="http://schemas.openxmlformats.org/presentationml/2006/ole">
            <mc:AlternateContent xmlns:mc="http://schemas.openxmlformats.org/markup-compatibility/2006">
              <mc:Choice xmlns:v="urn:schemas-microsoft-com:vml" Requires="v">
                <p:oleObj spid="_x0000_s52241" name="" r:id="rId1" imgW="87172800" imgH="7010400" progId="">
                  <p:embed/>
                </p:oleObj>
              </mc:Choice>
              <mc:Fallback>
                <p:oleObj name="" r:id="rId1" imgW="87172800" imgH="70104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952750"/>
                        <a:ext cx="85899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6" name="Object 10"/>
          <p:cNvGraphicFramePr>
            <a:graphicFrameLocks noChangeAspect="1"/>
          </p:cNvGraphicFramePr>
          <p:nvPr/>
        </p:nvGraphicFramePr>
        <p:xfrm>
          <a:off x="1619250" y="4410075"/>
          <a:ext cx="3308350" cy="696913"/>
        </p:xfrm>
        <a:graphic>
          <a:graphicData uri="http://schemas.openxmlformats.org/presentationml/2006/ole">
            <mc:AlternateContent xmlns:mc="http://schemas.openxmlformats.org/markup-compatibility/2006">
              <mc:Choice xmlns:v="urn:schemas-microsoft-com:vml" Requires="v">
                <p:oleObj spid="_x0000_s52242" name="" r:id="rId3" imgW="28956000" imgH="6096000" progId="">
                  <p:embed/>
                </p:oleObj>
              </mc:Choice>
              <mc:Fallback>
                <p:oleObj name="" r:id="rId3" imgW="28956000" imgH="60960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10075"/>
                        <a:ext cx="33083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7" name="Object 11"/>
          <p:cNvGraphicFramePr>
            <a:graphicFrameLocks noChangeAspect="1"/>
          </p:cNvGraphicFramePr>
          <p:nvPr/>
        </p:nvGraphicFramePr>
        <p:xfrm>
          <a:off x="1619250" y="5791200"/>
          <a:ext cx="2506663" cy="696913"/>
        </p:xfrm>
        <a:graphic>
          <a:graphicData uri="http://schemas.openxmlformats.org/presentationml/2006/ole">
            <mc:AlternateContent xmlns:mc="http://schemas.openxmlformats.org/markup-compatibility/2006">
              <mc:Choice xmlns:v="urn:schemas-microsoft-com:vml" Requires="v">
                <p:oleObj spid="_x0000_s52243" name="" r:id="rId5" imgW="21945600" imgH="6096000" progId="">
                  <p:embed/>
                </p:oleObj>
              </mc:Choice>
              <mc:Fallback>
                <p:oleObj name="" r:id="rId5" imgW="21945600" imgH="609600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5791200"/>
                        <a:ext cx="25066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7CD470D9-9378-44CF-9D70-D14CE10BA4CC}" type="datetime1">
              <a:rPr lang="zh-CN" altLang="en-US"/>
            </a:fld>
            <a:endParaRPr lang="en-US" altLang="zh-CN" sz="1800"/>
          </a:p>
        </p:txBody>
      </p:sp>
      <p:sp>
        <p:nvSpPr>
          <p:cNvPr id="5325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A21C73-9D83-410B-9248-2D410BC9EB09}" type="slidenum">
              <a:rPr lang="zh-CN" altLang="en-US"/>
            </a:fld>
            <a:endParaRPr lang="en-US" altLang="zh-CN"/>
          </a:p>
        </p:txBody>
      </p:sp>
      <p:sp>
        <p:nvSpPr>
          <p:cNvPr id="53252"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53253"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zh-CN" sz="3200" b="1" smtClean="0"/>
              <a:t>双综合污染指数法</a:t>
            </a:r>
            <a:endParaRPr lang="zh-CN" altLang="zh-CN" smtClean="0"/>
          </a:p>
        </p:txBody>
      </p:sp>
      <p:sp>
        <p:nvSpPr>
          <p:cNvPr id="53254"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3255"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3256"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3257"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3258"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3259" name="Object 12"/>
          <p:cNvGraphicFramePr>
            <a:graphicFrameLocks noChangeAspect="1"/>
          </p:cNvGraphicFramePr>
          <p:nvPr/>
        </p:nvGraphicFramePr>
        <p:xfrm>
          <a:off x="1187450" y="2222500"/>
          <a:ext cx="1636713" cy="1184275"/>
        </p:xfrm>
        <a:graphic>
          <a:graphicData uri="http://schemas.openxmlformats.org/presentationml/2006/ole">
            <mc:AlternateContent xmlns:mc="http://schemas.openxmlformats.org/markup-compatibility/2006">
              <mc:Choice xmlns:v="urn:schemas-microsoft-com:vml" Requires="v">
                <p:oleObj spid="_x0000_s53266" name="" r:id="rId1" imgW="14325600" imgH="10363200" progId="">
                  <p:embed/>
                </p:oleObj>
              </mc:Choice>
              <mc:Fallback>
                <p:oleObj name="" r:id="rId1" imgW="14325600" imgH="10363200" progId="">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222500"/>
                        <a:ext cx="163671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60" name="Object 13"/>
          <p:cNvGraphicFramePr>
            <a:graphicFrameLocks noChangeAspect="1"/>
          </p:cNvGraphicFramePr>
          <p:nvPr/>
        </p:nvGraphicFramePr>
        <p:xfrm>
          <a:off x="1187450" y="3500438"/>
          <a:ext cx="3341688" cy="1184275"/>
        </p:xfrm>
        <a:graphic>
          <a:graphicData uri="http://schemas.openxmlformats.org/presentationml/2006/ole">
            <mc:AlternateContent xmlns:mc="http://schemas.openxmlformats.org/markup-compatibility/2006">
              <mc:Choice xmlns:v="urn:schemas-microsoft-com:vml" Requires="v">
                <p:oleObj spid="_x0000_s53267" name="" r:id="rId3" imgW="29260800" imgH="10363200" progId="">
                  <p:embed/>
                </p:oleObj>
              </mc:Choice>
              <mc:Fallback>
                <p:oleObj name="" r:id="rId3" imgW="29260800" imgH="1036320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500438"/>
                        <a:ext cx="3341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1" name="Line 14"/>
          <p:cNvSpPr>
            <a:spLocks noChangeShapeType="1"/>
          </p:cNvSpPr>
          <p:nvPr/>
        </p:nvSpPr>
        <p:spPr bwMode="auto">
          <a:xfrm>
            <a:off x="1476375" y="4365625"/>
            <a:ext cx="0" cy="719138"/>
          </a:xfrm>
          <a:prstGeom prst="line">
            <a:avLst/>
          </a:prstGeom>
          <a:noFill/>
          <a:ln w="9525">
            <a:solidFill>
              <a:srgbClr val="FF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62" name="Text Box 15"/>
          <p:cNvSpPr>
            <a:spLocks noChangeArrowheads="1"/>
          </p:cNvSpPr>
          <p:nvPr/>
        </p:nvSpPr>
        <p:spPr bwMode="auto">
          <a:xfrm>
            <a:off x="1455738" y="4816475"/>
            <a:ext cx="7077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sym typeface="Verdana" panose="020B0604030504040204" pitchFamily="34" charset="0"/>
              </a:rPr>
              <a:t>综合污染指数的方差，反映污染参数分指数的离散程度</a:t>
            </a:r>
            <a:endParaRPr lang="zh-CN" altLang="en-US"/>
          </a:p>
        </p:txBody>
      </p:sp>
      <p:sp>
        <p:nvSpPr>
          <p:cNvPr id="53263" name="Text Box 16"/>
          <p:cNvSpPr>
            <a:spLocks noChangeArrowheads="1"/>
          </p:cNvSpPr>
          <p:nvPr/>
        </p:nvSpPr>
        <p:spPr bwMode="auto">
          <a:xfrm>
            <a:off x="5149850" y="2349500"/>
            <a:ext cx="345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sym typeface="Verdana" panose="020B0604030504040204" pitchFamily="34" charset="0"/>
              </a:rPr>
              <a:t>仅当两个值同时都较小时，水质为好；只要其中一个较大，水质即为差。</a:t>
            </a:r>
            <a:endParaRPr lang="zh-CN" altLang="en-US"/>
          </a:p>
        </p:txBody>
      </p:sp>
    </p:spTree>
  </p:cSld>
  <p:clrMapOvr>
    <a:masterClrMapping/>
  </p:clrMapOvr>
  <p:transition spd="med">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48968C9-939A-4C16-A782-C286B784E98D}" type="datetime1">
              <a:rPr lang="zh-CN" altLang="en-US"/>
            </a:fld>
            <a:endParaRPr lang="en-US" altLang="zh-CN" sz="1800"/>
          </a:p>
        </p:txBody>
      </p:sp>
      <p:sp>
        <p:nvSpPr>
          <p:cNvPr id="5427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FCAA47-C967-44E6-B0F4-586E0016FFDD}" type="slidenum">
              <a:rPr lang="zh-CN" altLang="en-US"/>
            </a:fld>
            <a:endParaRPr lang="en-US" altLang="zh-CN"/>
          </a:p>
        </p:txBody>
      </p:sp>
      <p:sp>
        <p:nvSpPr>
          <p:cNvPr id="54276" name="Rectangle 2"/>
          <p:cNvSpPr>
            <a:spLocks noGrp="1" noChangeArrowheads="1"/>
          </p:cNvSpPr>
          <p:nvPr>
            <p:ph type="title" idx="4294967295"/>
          </p:nvPr>
        </p:nvSpPr>
        <p:spPr/>
        <p:txBody>
          <a:bodyPr/>
          <a:lstStyle/>
          <a:p>
            <a:pPr eaLnBrk="1" hangingPunct="1"/>
            <a:r>
              <a:rPr lang="zh-CN" altLang="zh-CN" b="1" smtClean="0"/>
              <a:t>综合污染指数法</a:t>
            </a:r>
            <a:endParaRPr lang="zh-CN" altLang="zh-CN" smtClean="0"/>
          </a:p>
        </p:txBody>
      </p:sp>
      <p:sp>
        <p:nvSpPr>
          <p:cNvPr id="54277" name="Rectangle 3"/>
          <p:cNvSpPr>
            <a:spLocks noGrp="1" noChangeArrowheads="1"/>
          </p:cNvSpPr>
          <p:nvPr>
            <p:ph type="body" idx="4294967295"/>
          </p:nvPr>
        </p:nvSpPr>
        <p:spPr>
          <a:xfrm>
            <a:off x="755650" y="1268413"/>
            <a:ext cx="8137525" cy="5400675"/>
          </a:xfrm>
        </p:spPr>
        <p:txBody>
          <a:bodyPr/>
          <a:lstStyle/>
          <a:p>
            <a:pPr eaLnBrk="1" hangingPunct="1">
              <a:lnSpc>
                <a:spcPct val="150000"/>
              </a:lnSpc>
            </a:pPr>
            <a:r>
              <a:rPr lang="zh-CN" altLang="zh-CN" sz="3200" b="1" smtClean="0"/>
              <a:t>分类综合污染指数法</a:t>
            </a:r>
            <a:endParaRPr lang="zh-CN" altLang="zh-CN" sz="3200" b="1" smtClean="0"/>
          </a:p>
          <a:p>
            <a:pPr lvl="1" eaLnBrk="1" hangingPunct="1">
              <a:lnSpc>
                <a:spcPct val="150000"/>
              </a:lnSpc>
            </a:pPr>
            <a:r>
              <a:rPr lang="zh-CN" altLang="zh-CN" sz="2800" b="1" smtClean="0"/>
              <a:t>按地下水中污染物类型分类（无机类、有机类、重金属类）</a:t>
            </a:r>
            <a:endParaRPr lang="zh-CN" altLang="zh-CN" sz="2800" b="1" smtClean="0"/>
          </a:p>
          <a:p>
            <a:pPr lvl="1" eaLnBrk="1" hangingPunct="1">
              <a:lnSpc>
                <a:spcPct val="150000"/>
              </a:lnSpc>
            </a:pPr>
            <a:endParaRPr lang="zh-CN" altLang="zh-CN" sz="2800" b="1" smtClean="0"/>
          </a:p>
          <a:p>
            <a:pPr lvl="1" eaLnBrk="1" hangingPunct="1">
              <a:lnSpc>
                <a:spcPct val="150000"/>
              </a:lnSpc>
            </a:pPr>
            <a:endParaRPr lang="zh-CN" altLang="zh-CN" sz="2800" b="1" smtClean="0"/>
          </a:p>
          <a:p>
            <a:pPr lvl="1" eaLnBrk="1" hangingPunct="1">
              <a:lnSpc>
                <a:spcPct val="150000"/>
              </a:lnSpc>
            </a:pPr>
            <a:r>
              <a:rPr lang="zh-CN" altLang="zh-CN" sz="2800" b="1" smtClean="0"/>
              <a:t>按地下水的用途分类（人类直接接触用水、间接接触用水、不接触用水）</a:t>
            </a:r>
            <a:endParaRPr lang="zh-CN" altLang="zh-CN" smtClean="0"/>
          </a:p>
        </p:txBody>
      </p:sp>
      <p:sp>
        <p:nvSpPr>
          <p:cNvPr id="54278"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4279"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4280"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4281"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4282"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4283" name="Object 9"/>
          <p:cNvGraphicFramePr>
            <a:graphicFrameLocks noChangeAspect="1"/>
          </p:cNvGraphicFramePr>
          <p:nvPr/>
        </p:nvGraphicFramePr>
        <p:xfrm>
          <a:off x="1508125" y="3651250"/>
          <a:ext cx="2644775" cy="1217613"/>
        </p:xfrm>
        <a:graphic>
          <a:graphicData uri="http://schemas.openxmlformats.org/presentationml/2006/ole">
            <mc:AlternateContent xmlns:mc="http://schemas.openxmlformats.org/markup-compatibility/2006">
              <mc:Choice xmlns:v="urn:schemas-microsoft-com:vml" Requires="v">
                <p:oleObj spid="_x0000_s54285" name="" r:id="rId1" imgW="23164800" imgH="10668000" progId="">
                  <p:embed/>
                </p:oleObj>
              </mc:Choice>
              <mc:Fallback>
                <p:oleObj name="" r:id="rId1" imgW="23164800" imgH="106680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3651250"/>
                        <a:ext cx="26447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75C702C-B65D-4E97-9B0C-E14B5C6EFFE7}" type="datetime1">
              <a:rPr lang="zh-CN" altLang="en-US"/>
            </a:fld>
            <a:endParaRPr lang="en-US" altLang="zh-CN" sz="1800"/>
          </a:p>
        </p:txBody>
      </p:sp>
      <p:sp>
        <p:nvSpPr>
          <p:cNvPr id="5529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02BE05-BAEE-4644-8E07-83107954986E}" type="slidenum">
              <a:rPr lang="zh-CN" altLang="en-US"/>
            </a:fld>
            <a:endParaRPr lang="en-US" altLang="zh-CN"/>
          </a:p>
        </p:txBody>
      </p:sp>
      <p:sp>
        <p:nvSpPr>
          <p:cNvPr id="55300"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55301" name="Rectangle 3"/>
          <p:cNvSpPr>
            <a:spLocks noGrp="1" noChangeArrowheads="1"/>
          </p:cNvSpPr>
          <p:nvPr>
            <p:ph type="body" idx="4294967295"/>
          </p:nvPr>
        </p:nvSpPr>
        <p:spPr>
          <a:xfrm>
            <a:off x="755650" y="1341438"/>
            <a:ext cx="8137525" cy="5400675"/>
          </a:xfrm>
        </p:spPr>
        <p:txBody>
          <a:bodyPr/>
          <a:lstStyle/>
          <a:p>
            <a:pPr eaLnBrk="1" hangingPunct="1">
              <a:lnSpc>
                <a:spcPct val="150000"/>
              </a:lnSpc>
            </a:pPr>
            <a:r>
              <a:rPr lang="zh-CN" altLang="en-US" sz="2800" b="1" smtClean="0">
                <a:solidFill>
                  <a:srgbClr val="FF0000"/>
                </a:solidFill>
              </a:rPr>
              <a:t>系统聚类分析法</a:t>
            </a:r>
            <a:r>
              <a:rPr lang="en-US" altLang="zh-CN" sz="2800" b="1" smtClean="0">
                <a:latin typeface="Arial" panose="020B0604020202020204" pitchFamily="34" charset="0"/>
                <a:sym typeface="Arial" panose="020B0604020202020204" pitchFamily="34" charset="0"/>
              </a:rPr>
              <a:t>——</a:t>
            </a:r>
            <a:r>
              <a:rPr lang="zh-CN" altLang="en-US" sz="2800" b="1" smtClean="0"/>
              <a:t>利用一定的数学方法将样品或变量归并为若干不同的类别（以分类树形图表示），使得每一类别内的所有个体之间具有较密切的关系，而各类别之间的相互关系相对地比较疏远。</a:t>
            </a:r>
            <a:endParaRPr lang="zh-CN" altLang="en-US" sz="2800" b="1" smtClean="0"/>
          </a:p>
          <a:p>
            <a:pPr eaLnBrk="1" hangingPunct="1">
              <a:lnSpc>
                <a:spcPct val="150000"/>
              </a:lnSpc>
            </a:pPr>
            <a:r>
              <a:rPr lang="zh-CN" altLang="en-US" sz="2800" b="1" smtClean="0"/>
              <a:t>该法最后得到一个反映个体间亲疏关系的自然谱系，比较客观地描述了分类对象的各个体之间的差异和联系。</a:t>
            </a:r>
            <a:endParaRPr lang="zh-CN" altLang="en-US" smtClean="0"/>
          </a:p>
        </p:txBody>
      </p:sp>
      <p:sp>
        <p:nvSpPr>
          <p:cNvPr id="55302"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5303"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5304"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5305"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5306"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9CB332CD-2530-472B-8C23-6BE4F725E532}" type="datetime1">
              <a:rPr lang="zh-CN" altLang="en-US"/>
            </a:fld>
            <a:endParaRPr lang="en-US" altLang="zh-CN" sz="1800"/>
          </a:p>
        </p:txBody>
      </p:sp>
      <p:sp>
        <p:nvSpPr>
          <p:cNvPr id="5632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6636F9-7AA3-4888-88B1-15D855AF1E91}" type="slidenum">
              <a:rPr lang="zh-CN" altLang="en-US"/>
            </a:fld>
            <a:endParaRPr lang="en-US" altLang="zh-CN"/>
          </a:p>
        </p:txBody>
      </p:sp>
      <p:sp>
        <p:nvSpPr>
          <p:cNvPr id="56324"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56325" name="Rectangle 3"/>
          <p:cNvSpPr>
            <a:spLocks noGrp="1" noChangeArrowheads="1"/>
          </p:cNvSpPr>
          <p:nvPr>
            <p:ph type="body" idx="4294967295"/>
          </p:nvPr>
        </p:nvSpPr>
        <p:spPr>
          <a:xfrm>
            <a:off x="755650" y="1341438"/>
            <a:ext cx="8137525" cy="5400675"/>
          </a:xfrm>
        </p:spPr>
        <p:txBody>
          <a:bodyPr/>
          <a:lstStyle/>
          <a:p>
            <a:pPr eaLnBrk="1" hangingPunct="1">
              <a:lnSpc>
                <a:spcPct val="150000"/>
              </a:lnSpc>
            </a:pPr>
            <a:r>
              <a:rPr lang="zh-CN" altLang="en-US" sz="3200" b="1" smtClean="0">
                <a:latin typeface="Times New Roman" panose="02020603050405020304" pitchFamily="18" charset="0"/>
                <a:sym typeface="Times New Roman" panose="02020603050405020304" pitchFamily="18" charset="0"/>
              </a:rPr>
              <a:t>系统聚类分析法分为两类：</a:t>
            </a:r>
            <a:endParaRPr lang="zh-CN" altLang="en-US" sz="3200" b="1" smtClean="0">
              <a:latin typeface="Times New Roman" panose="02020603050405020304" pitchFamily="18" charset="0"/>
              <a:sym typeface="Times New Roman" panose="02020603050405020304" pitchFamily="18" charset="0"/>
            </a:endParaRPr>
          </a:p>
          <a:p>
            <a:pPr lvl="1" eaLnBrk="1" hangingPunct="1">
              <a:lnSpc>
                <a:spcPct val="150000"/>
              </a:lnSpc>
            </a:pPr>
            <a:r>
              <a:rPr lang="zh-CN" altLang="en-US" sz="3200" b="1" smtClean="0">
                <a:latin typeface="Times New Roman" panose="02020603050405020304" pitchFamily="18" charset="0"/>
                <a:sym typeface="Times New Roman" panose="02020603050405020304" pitchFamily="18" charset="0"/>
              </a:rPr>
              <a:t>对变量分类，即</a:t>
            </a:r>
            <a:r>
              <a:rPr lang="en-US" altLang="zh-CN" sz="3200" b="1" i="1" smtClean="0">
                <a:latin typeface="Times New Roman" panose="02020603050405020304" pitchFamily="18" charset="0"/>
                <a:sym typeface="Times New Roman" panose="02020603050405020304" pitchFamily="18" charset="0"/>
              </a:rPr>
              <a:t>R</a:t>
            </a:r>
            <a:r>
              <a:rPr lang="zh-CN" altLang="en-US" sz="3200" b="1" smtClean="0">
                <a:latin typeface="Times New Roman" panose="02020603050405020304" pitchFamily="18" charset="0"/>
                <a:sym typeface="Times New Roman" panose="02020603050405020304" pitchFamily="18" charset="0"/>
              </a:rPr>
              <a:t>型分析；</a:t>
            </a:r>
            <a:endParaRPr lang="zh-CN" altLang="en-US" sz="3200" b="1" smtClean="0">
              <a:latin typeface="Times New Roman" panose="02020603050405020304" pitchFamily="18" charset="0"/>
              <a:sym typeface="Times New Roman" panose="02020603050405020304" pitchFamily="18" charset="0"/>
            </a:endParaRPr>
          </a:p>
          <a:p>
            <a:pPr lvl="1" eaLnBrk="1" hangingPunct="1">
              <a:lnSpc>
                <a:spcPct val="150000"/>
              </a:lnSpc>
            </a:pPr>
            <a:r>
              <a:rPr lang="zh-CN" altLang="en-US" sz="3200" b="1" smtClean="0">
                <a:latin typeface="Times New Roman" panose="02020603050405020304" pitchFamily="18" charset="0"/>
                <a:sym typeface="Times New Roman" panose="02020603050405020304" pitchFamily="18" charset="0"/>
              </a:rPr>
              <a:t>对样品分类，即</a:t>
            </a:r>
            <a:r>
              <a:rPr lang="en-US" altLang="zh-CN" sz="3200" b="1" i="1" smtClean="0">
                <a:latin typeface="Times New Roman" panose="02020603050405020304" pitchFamily="18" charset="0"/>
                <a:sym typeface="Times New Roman" panose="02020603050405020304" pitchFamily="18" charset="0"/>
              </a:rPr>
              <a:t>Q</a:t>
            </a:r>
            <a:r>
              <a:rPr lang="zh-CN" altLang="en-US" sz="3200" b="1" smtClean="0">
                <a:latin typeface="Times New Roman" panose="02020603050405020304" pitchFamily="18" charset="0"/>
                <a:sym typeface="Times New Roman" panose="02020603050405020304" pitchFamily="18" charset="0"/>
              </a:rPr>
              <a:t>型分析。</a:t>
            </a:r>
            <a:endParaRPr lang="zh-CN" altLang="en-US" smtClean="0"/>
          </a:p>
        </p:txBody>
      </p:sp>
      <p:sp>
        <p:nvSpPr>
          <p:cNvPr id="56326"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6327"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6328"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6329"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6330"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C42874DD-0EDB-4BEF-97A8-9B0F3289E03D}" type="datetime1">
              <a:rPr lang="zh-CN" altLang="en-US"/>
            </a:fld>
            <a:endParaRPr lang="en-US" altLang="zh-CN" sz="1800"/>
          </a:p>
        </p:txBody>
      </p:sp>
      <p:sp>
        <p:nvSpPr>
          <p:cNvPr id="5734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17E519-C38E-44FE-A126-616DA08682D2}" type="slidenum">
              <a:rPr lang="zh-CN" altLang="en-US"/>
            </a:fld>
            <a:endParaRPr lang="en-US" altLang="zh-CN"/>
          </a:p>
        </p:txBody>
      </p:sp>
      <p:sp>
        <p:nvSpPr>
          <p:cNvPr id="57348"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57349" name="Rectangle 3"/>
          <p:cNvSpPr>
            <a:spLocks noGrp="1" noChangeArrowheads="1"/>
          </p:cNvSpPr>
          <p:nvPr>
            <p:ph type="body" idx="4294967295"/>
          </p:nvPr>
        </p:nvSpPr>
        <p:spPr>
          <a:xfrm>
            <a:off x="755650" y="1341438"/>
            <a:ext cx="8137525" cy="5400675"/>
          </a:xfrm>
        </p:spPr>
        <p:txBody>
          <a:bodyPr/>
          <a:lstStyle/>
          <a:p>
            <a:pPr eaLnBrk="1" hangingPunct="1">
              <a:lnSpc>
                <a:spcPct val="150000"/>
              </a:lnSpc>
            </a:pPr>
            <a:r>
              <a:rPr lang="zh-CN" altLang="zh-CN" sz="3200" b="1" smtClean="0"/>
              <a:t>系统聚类分析法基本步骤：</a:t>
            </a:r>
            <a:endParaRPr lang="zh-CN" altLang="zh-CN" sz="3200" b="1" smtClean="0"/>
          </a:p>
          <a:p>
            <a:pPr lvl="1" eaLnBrk="1" hangingPunct="1">
              <a:lnSpc>
                <a:spcPct val="150000"/>
              </a:lnSpc>
            </a:pPr>
            <a:r>
              <a:rPr lang="zh-CN" altLang="zh-CN" sz="3200" b="1" smtClean="0"/>
              <a:t>数据的正规化和标准化；</a:t>
            </a:r>
            <a:endParaRPr lang="zh-CN" altLang="zh-CN" sz="3200" b="1" smtClean="0"/>
          </a:p>
          <a:p>
            <a:pPr lvl="1" eaLnBrk="1" hangingPunct="1">
              <a:lnSpc>
                <a:spcPct val="150000"/>
              </a:lnSpc>
            </a:pPr>
            <a:r>
              <a:rPr lang="zh-CN" altLang="zh-CN" sz="3200" b="1" smtClean="0"/>
              <a:t>数据分类尺度计算；</a:t>
            </a:r>
            <a:endParaRPr lang="zh-CN" altLang="zh-CN" sz="3200" b="1" smtClean="0"/>
          </a:p>
          <a:p>
            <a:pPr lvl="1" eaLnBrk="1" hangingPunct="1">
              <a:lnSpc>
                <a:spcPct val="150000"/>
              </a:lnSpc>
            </a:pPr>
            <a:r>
              <a:rPr lang="zh-CN" altLang="zh-CN" sz="3200" b="1" smtClean="0"/>
              <a:t>分类树形图的绘制；</a:t>
            </a:r>
            <a:endParaRPr lang="zh-CN" altLang="zh-CN" sz="3200" b="1" smtClean="0"/>
          </a:p>
          <a:p>
            <a:pPr lvl="1" eaLnBrk="1" hangingPunct="1">
              <a:lnSpc>
                <a:spcPct val="150000"/>
              </a:lnSpc>
            </a:pPr>
            <a:r>
              <a:rPr lang="zh-CN" altLang="zh-CN" sz="3200" b="1" smtClean="0"/>
              <a:t>类别的划分。</a:t>
            </a:r>
            <a:endParaRPr lang="zh-CN" altLang="zh-CN" smtClean="0"/>
          </a:p>
        </p:txBody>
      </p:sp>
      <p:sp>
        <p:nvSpPr>
          <p:cNvPr id="57350"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7351"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7352"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7353"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7354"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A6998614-9803-4BC0-96D6-67ACCDC18AA9}" type="datetime1">
              <a:rPr lang="zh-CN" altLang="en-US"/>
            </a:fld>
            <a:endParaRPr lang="en-US" altLang="zh-CN" sz="1800"/>
          </a:p>
        </p:txBody>
      </p:sp>
      <p:sp>
        <p:nvSpPr>
          <p:cNvPr id="5837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3A5623-2C39-43E8-99B0-F199AD4F416D}" type="slidenum">
              <a:rPr lang="zh-CN" altLang="en-US"/>
            </a:fld>
            <a:endParaRPr lang="en-US" altLang="zh-CN"/>
          </a:p>
        </p:txBody>
      </p:sp>
      <p:sp>
        <p:nvSpPr>
          <p:cNvPr id="58372"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58373" name="Rectangle 3"/>
          <p:cNvSpPr>
            <a:spLocks noGrp="1" noChangeArrowheads="1"/>
          </p:cNvSpPr>
          <p:nvPr>
            <p:ph type="body" idx="4294967295"/>
          </p:nvPr>
        </p:nvSpPr>
        <p:spPr>
          <a:xfrm>
            <a:off x="611188" y="1341438"/>
            <a:ext cx="8532812" cy="5400675"/>
          </a:xfrm>
        </p:spPr>
        <p:txBody>
          <a:bodyPr/>
          <a:lstStyle/>
          <a:p>
            <a:pPr eaLnBrk="1" hangingPunct="1">
              <a:lnSpc>
                <a:spcPct val="150000"/>
              </a:lnSpc>
            </a:pPr>
            <a:r>
              <a:rPr lang="zh-CN" altLang="en-US" sz="3600" b="1" smtClean="0"/>
              <a:t>数据的正规化和标准化</a:t>
            </a:r>
            <a:endParaRPr lang="zh-CN" altLang="en-US" sz="3600" b="1" smtClean="0"/>
          </a:p>
          <a:p>
            <a:pPr eaLnBrk="1" hangingPunct="1">
              <a:lnSpc>
                <a:spcPct val="150000"/>
              </a:lnSpc>
              <a:buFont typeface="Wingdings" panose="05000000000000000000" pitchFamily="2" charset="2"/>
              <a:buNone/>
            </a:pPr>
            <a:r>
              <a:rPr lang="zh-CN" altLang="en-US" sz="2800" b="1" smtClean="0"/>
              <a:t>  </a:t>
            </a:r>
            <a:r>
              <a:rPr lang="zh-CN" altLang="en-US" sz="2800" b="1" smtClean="0">
                <a:latin typeface="Times New Roman" panose="02020603050405020304" pitchFamily="18" charset="0"/>
                <a:sym typeface="Times New Roman" panose="02020603050405020304" pitchFamily="18" charset="0"/>
              </a:rPr>
              <a:t>设原始监测数据为</a:t>
            </a:r>
            <a:r>
              <a:rPr lang="en-US" altLang="zh-CN" sz="2800" b="1" i="1" smtClean="0">
                <a:latin typeface="Times New Roman" panose="02020603050405020304" pitchFamily="18" charset="0"/>
                <a:sym typeface="Times New Roman" panose="02020603050405020304" pitchFamily="18" charset="0"/>
              </a:rPr>
              <a:t>X</a:t>
            </a:r>
            <a:r>
              <a:rPr lang="en-US" altLang="zh-CN" sz="2800" b="1" i="1" baseline="-25000" smtClean="0">
                <a:latin typeface="Times New Roman" panose="02020603050405020304" pitchFamily="18" charset="0"/>
                <a:sym typeface="Times New Roman" panose="02020603050405020304" pitchFamily="18" charset="0"/>
              </a:rPr>
              <a:t>ij</a:t>
            </a:r>
            <a:r>
              <a:rPr lang="zh-CN" altLang="en-US" sz="2800" b="1" smtClean="0">
                <a:latin typeface="Times New Roman" panose="02020603050405020304" pitchFamily="18" charset="0"/>
                <a:sym typeface="Times New Roman" panose="02020603050405020304" pitchFamily="18" charset="0"/>
              </a:rPr>
              <a:t>（</a:t>
            </a:r>
            <a:r>
              <a:rPr lang="en-US" altLang="zh-CN" sz="2800" b="1" i="1" smtClean="0">
                <a:latin typeface="Times New Roman" panose="02020603050405020304" pitchFamily="18" charset="0"/>
                <a:sym typeface="Times New Roman" panose="02020603050405020304" pitchFamily="18" charset="0"/>
              </a:rPr>
              <a:t>i</a:t>
            </a:r>
            <a:r>
              <a:rPr lang="en-US" altLang="zh-CN" sz="2800" b="1" smtClean="0">
                <a:latin typeface="Times New Roman" panose="02020603050405020304" pitchFamily="18" charset="0"/>
                <a:sym typeface="Times New Roman" panose="02020603050405020304" pitchFamily="18" charset="0"/>
              </a:rPr>
              <a:t>=1,2,…,</a:t>
            </a:r>
            <a:r>
              <a:rPr lang="en-US" altLang="zh-CN" sz="2800" b="1" i="1" smtClean="0">
                <a:latin typeface="Times New Roman" panose="02020603050405020304" pitchFamily="18" charset="0"/>
                <a:sym typeface="Times New Roman" panose="02020603050405020304" pitchFamily="18" charset="0"/>
              </a:rPr>
              <a:t>n</a:t>
            </a:r>
            <a:r>
              <a:rPr lang="en-US" altLang="zh-CN" sz="2800" b="1" smtClean="0">
                <a:latin typeface="Times New Roman" panose="02020603050405020304" pitchFamily="18" charset="0"/>
                <a:sym typeface="Times New Roman" panose="02020603050405020304" pitchFamily="18" charset="0"/>
              </a:rPr>
              <a:t>; </a:t>
            </a:r>
            <a:r>
              <a:rPr lang="en-US" altLang="zh-CN" sz="2800" b="1" i="1" smtClean="0">
                <a:latin typeface="Times New Roman" panose="02020603050405020304" pitchFamily="18" charset="0"/>
                <a:sym typeface="Times New Roman" panose="02020603050405020304" pitchFamily="18" charset="0"/>
              </a:rPr>
              <a:t>j</a:t>
            </a:r>
            <a:r>
              <a:rPr lang="en-US" altLang="zh-CN" sz="2800" b="1" smtClean="0">
                <a:latin typeface="Times New Roman" panose="02020603050405020304" pitchFamily="18" charset="0"/>
                <a:sym typeface="Times New Roman" panose="02020603050405020304" pitchFamily="18" charset="0"/>
              </a:rPr>
              <a:t>=1,2,…,</a:t>
            </a:r>
            <a:r>
              <a:rPr lang="en-US" altLang="zh-CN" sz="2800" b="1" i="1" smtClean="0">
                <a:latin typeface="Times New Roman" panose="02020603050405020304" pitchFamily="18" charset="0"/>
                <a:sym typeface="Times New Roman" panose="02020603050405020304" pitchFamily="18" charset="0"/>
              </a:rPr>
              <a:t>m</a:t>
            </a:r>
            <a:r>
              <a:rPr lang="en-US" altLang="zh-CN" sz="2800" b="1" smtClean="0">
                <a:latin typeface="Times New Roman" panose="02020603050405020304" pitchFamily="18" charset="0"/>
                <a:sym typeface="Times New Roman" panose="02020603050405020304" pitchFamily="18" charset="0"/>
              </a:rPr>
              <a:t>; </a:t>
            </a:r>
            <a:r>
              <a:rPr lang="en-US" altLang="zh-CN" sz="2800" b="1" i="1" smtClean="0">
                <a:latin typeface="Times New Roman" panose="02020603050405020304" pitchFamily="18" charset="0"/>
                <a:sym typeface="Times New Roman" panose="02020603050405020304" pitchFamily="18" charset="0"/>
              </a:rPr>
              <a:t>n</a:t>
            </a:r>
            <a:r>
              <a:rPr lang="zh-CN" altLang="en-US" sz="2800" b="1" smtClean="0">
                <a:latin typeface="Times New Roman" panose="02020603050405020304" pitchFamily="18" charset="0"/>
                <a:sym typeface="Times New Roman" panose="02020603050405020304" pitchFamily="18" charset="0"/>
              </a:rPr>
              <a:t>为样品个数，</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为变量个数），正规化或标准化处理后的数据为</a:t>
            </a:r>
            <a:r>
              <a:rPr lang="en-US" altLang="zh-CN" sz="2800" b="1" i="1" smtClean="0">
                <a:latin typeface="Times New Roman" panose="02020603050405020304" pitchFamily="18" charset="0"/>
                <a:sym typeface="Times New Roman" panose="02020603050405020304" pitchFamily="18" charset="0"/>
              </a:rPr>
              <a:t>Z</a:t>
            </a:r>
            <a:r>
              <a:rPr lang="en-US" altLang="zh-CN" sz="2800" b="1" i="1" baseline="-25000" smtClean="0">
                <a:latin typeface="Times New Roman" panose="02020603050405020304" pitchFamily="18" charset="0"/>
                <a:sym typeface="Times New Roman" panose="02020603050405020304" pitchFamily="18" charset="0"/>
              </a:rPr>
              <a:t>ij</a:t>
            </a:r>
            <a:r>
              <a:rPr lang="zh-CN" altLang="en-US" sz="2800" b="1" smtClean="0">
                <a:latin typeface="Times New Roman" panose="02020603050405020304" pitchFamily="18" charset="0"/>
                <a:sym typeface="Times New Roman" panose="02020603050405020304" pitchFamily="18" charset="0"/>
              </a:rPr>
              <a:t>（</a:t>
            </a:r>
            <a:r>
              <a:rPr lang="en-US" altLang="zh-CN" sz="2800" b="1" i="1" smtClean="0">
                <a:latin typeface="Times New Roman" panose="02020603050405020304" pitchFamily="18" charset="0"/>
                <a:sym typeface="Times New Roman" panose="02020603050405020304" pitchFamily="18" charset="0"/>
              </a:rPr>
              <a:t>i</a:t>
            </a:r>
            <a:r>
              <a:rPr lang="en-US" altLang="zh-CN" sz="2800" b="1" smtClean="0">
                <a:latin typeface="Times New Roman" panose="02020603050405020304" pitchFamily="18" charset="0"/>
                <a:sym typeface="Times New Roman" panose="02020603050405020304" pitchFamily="18" charset="0"/>
              </a:rPr>
              <a:t>=1,2,…,</a:t>
            </a:r>
            <a:r>
              <a:rPr lang="en-US" altLang="zh-CN" sz="2800" b="1" i="1" smtClean="0">
                <a:latin typeface="Times New Roman" panose="02020603050405020304" pitchFamily="18" charset="0"/>
                <a:sym typeface="Times New Roman" panose="02020603050405020304" pitchFamily="18" charset="0"/>
              </a:rPr>
              <a:t>n</a:t>
            </a:r>
            <a:r>
              <a:rPr lang="en-US" altLang="zh-CN" sz="2800" b="1" smtClean="0">
                <a:latin typeface="Times New Roman" panose="02020603050405020304" pitchFamily="18" charset="0"/>
                <a:sym typeface="Times New Roman" panose="02020603050405020304" pitchFamily="18" charset="0"/>
              </a:rPr>
              <a:t>; </a:t>
            </a:r>
            <a:r>
              <a:rPr lang="en-US" altLang="zh-CN" sz="2800" b="1" i="1" smtClean="0">
                <a:latin typeface="Times New Roman" panose="02020603050405020304" pitchFamily="18" charset="0"/>
                <a:sym typeface="Times New Roman" panose="02020603050405020304" pitchFamily="18" charset="0"/>
              </a:rPr>
              <a:t>j</a:t>
            </a:r>
            <a:r>
              <a:rPr lang="en-US" altLang="zh-CN" sz="2800" b="1" smtClean="0">
                <a:latin typeface="Times New Roman" panose="02020603050405020304" pitchFamily="18" charset="0"/>
                <a:sym typeface="Times New Roman" panose="02020603050405020304" pitchFamily="18" charset="0"/>
              </a:rPr>
              <a:t>=1,2,…,</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a:t>
            </a:r>
            <a:endParaRPr lang="zh-CN" altLang="en-US" sz="2800" b="1" smtClean="0">
              <a:latin typeface="Times New Roman" panose="02020603050405020304" pitchFamily="18" charset="0"/>
              <a:sym typeface="Times New Roman" panose="02020603050405020304" pitchFamily="18" charset="0"/>
            </a:endParaRPr>
          </a:p>
          <a:p>
            <a:pPr lvl="1" eaLnBrk="1" hangingPunct="1">
              <a:lnSpc>
                <a:spcPct val="150000"/>
              </a:lnSpc>
            </a:pPr>
            <a:r>
              <a:rPr lang="zh-CN" altLang="en-US" sz="3200" b="1" smtClean="0">
                <a:solidFill>
                  <a:srgbClr val="FF0000"/>
                </a:solidFill>
                <a:latin typeface="Times New Roman" panose="02020603050405020304" pitchFamily="18" charset="0"/>
                <a:sym typeface="Times New Roman" panose="02020603050405020304" pitchFamily="18" charset="0"/>
              </a:rPr>
              <a:t>正规化</a:t>
            </a:r>
            <a:r>
              <a:rPr lang="zh-CN" altLang="en-US" sz="3200" b="1" smtClean="0">
                <a:latin typeface="Times New Roman" panose="02020603050405020304" pitchFamily="18" charset="0"/>
                <a:sym typeface="Times New Roman" panose="02020603050405020304" pitchFamily="18" charset="0"/>
              </a:rPr>
              <a:t>计算公式：</a:t>
            </a:r>
            <a:endParaRPr lang="zh-CN" altLang="en-US" smtClean="0"/>
          </a:p>
        </p:txBody>
      </p:sp>
      <p:sp>
        <p:nvSpPr>
          <p:cNvPr id="58374"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8375"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8376"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8377"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8378"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8379" name="Object 9"/>
          <p:cNvGraphicFramePr>
            <a:graphicFrameLocks noChangeAspect="1"/>
          </p:cNvGraphicFramePr>
          <p:nvPr/>
        </p:nvGraphicFramePr>
        <p:xfrm>
          <a:off x="755650" y="5157788"/>
          <a:ext cx="7993063" cy="1150937"/>
        </p:xfrm>
        <a:graphic>
          <a:graphicData uri="http://schemas.openxmlformats.org/presentationml/2006/ole">
            <mc:AlternateContent xmlns:mc="http://schemas.openxmlformats.org/markup-compatibility/2006">
              <mc:Choice xmlns:v="urn:schemas-microsoft-com:vml" Requires="v">
                <p:oleObj spid="_x0000_s58381" name="" r:id="rId1" imgW="77419200" imgH="12801600" progId="">
                  <p:embed/>
                </p:oleObj>
              </mc:Choice>
              <mc:Fallback>
                <p:oleObj name="" r:id="rId1" imgW="77419200" imgH="128016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157788"/>
                        <a:ext cx="79930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47FEE03-5363-4D83-99F7-D8E47B011574}" type="datetime1">
              <a:rPr lang="zh-CN" altLang="en-US"/>
            </a:fld>
            <a:endParaRPr lang="en-US" altLang="zh-CN" sz="1800"/>
          </a:p>
        </p:txBody>
      </p:sp>
      <p:sp>
        <p:nvSpPr>
          <p:cNvPr id="5939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89F5FDE-3E03-47CD-8EFB-AA221A76A486}" type="slidenum">
              <a:rPr lang="zh-CN" altLang="en-US"/>
            </a:fld>
            <a:endParaRPr lang="en-US" altLang="zh-CN"/>
          </a:p>
        </p:txBody>
      </p:sp>
      <p:sp>
        <p:nvSpPr>
          <p:cNvPr id="59396"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59397" name="Rectangle 3"/>
          <p:cNvSpPr>
            <a:spLocks noGrp="1" noChangeArrowheads="1"/>
          </p:cNvSpPr>
          <p:nvPr>
            <p:ph type="body" idx="4294967295"/>
          </p:nvPr>
        </p:nvSpPr>
        <p:spPr>
          <a:xfrm>
            <a:off x="611188" y="1341438"/>
            <a:ext cx="8532812" cy="5400675"/>
          </a:xfrm>
        </p:spPr>
        <p:txBody>
          <a:bodyPr/>
          <a:lstStyle/>
          <a:p>
            <a:pPr eaLnBrk="1" hangingPunct="1">
              <a:lnSpc>
                <a:spcPct val="150000"/>
              </a:lnSpc>
            </a:pPr>
            <a:r>
              <a:rPr lang="zh-CN" altLang="zh-CN" sz="3600" b="1" smtClean="0"/>
              <a:t>数据的正规化和标准化</a:t>
            </a:r>
            <a:endParaRPr lang="zh-CN" altLang="zh-CN" sz="3600" b="1" smtClean="0"/>
          </a:p>
          <a:p>
            <a:pPr lvl="1" eaLnBrk="1" hangingPunct="1">
              <a:lnSpc>
                <a:spcPct val="150000"/>
              </a:lnSpc>
            </a:pPr>
            <a:r>
              <a:rPr lang="zh-CN" altLang="zh-CN" sz="3200" b="1" smtClean="0">
                <a:solidFill>
                  <a:srgbClr val="FF0000"/>
                </a:solidFill>
                <a:latin typeface="Times New Roman" panose="02020603050405020304" pitchFamily="18" charset="0"/>
                <a:sym typeface="Times New Roman" panose="02020603050405020304" pitchFamily="18" charset="0"/>
              </a:rPr>
              <a:t>标准化</a:t>
            </a:r>
            <a:r>
              <a:rPr lang="zh-CN" altLang="zh-CN" sz="3200" b="1" smtClean="0">
                <a:latin typeface="Times New Roman" panose="02020603050405020304" pitchFamily="18" charset="0"/>
                <a:sym typeface="Times New Roman" panose="02020603050405020304" pitchFamily="18" charset="0"/>
              </a:rPr>
              <a:t>计算公式：</a:t>
            </a:r>
            <a:endParaRPr lang="zh-CN" altLang="zh-CN" smtClean="0"/>
          </a:p>
        </p:txBody>
      </p:sp>
      <p:sp>
        <p:nvSpPr>
          <p:cNvPr id="59398"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59399"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9400"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9401"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59402"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59403" name="Object 9"/>
          <p:cNvGraphicFramePr>
            <a:graphicFrameLocks noChangeAspect="1"/>
          </p:cNvGraphicFramePr>
          <p:nvPr/>
        </p:nvGraphicFramePr>
        <p:xfrm>
          <a:off x="971550" y="2997200"/>
          <a:ext cx="7597775" cy="1431925"/>
        </p:xfrm>
        <a:graphic>
          <a:graphicData uri="http://schemas.openxmlformats.org/presentationml/2006/ole">
            <mc:AlternateContent xmlns:mc="http://schemas.openxmlformats.org/markup-compatibility/2006">
              <mc:Choice xmlns:v="urn:schemas-microsoft-com:vml" Requires="v">
                <p:oleObj spid="_x0000_s59407" name="" r:id="rId1" imgW="61264800" imgH="11887200" progId="">
                  <p:embed/>
                </p:oleObj>
              </mc:Choice>
              <mc:Fallback>
                <p:oleObj name="" r:id="rId1" imgW="61264800" imgH="118872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97200"/>
                        <a:ext cx="75977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04" name="Object 10"/>
          <p:cNvGraphicFramePr>
            <a:graphicFrameLocks noChangeAspect="1"/>
          </p:cNvGraphicFramePr>
          <p:nvPr/>
        </p:nvGraphicFramePr>
        <p:xfrm>
          <a:off x="971550" y="4652963"/>
          <a:ext cx="7416800" cy="1317625"/>
        </p:xfrm>
        <a:graphic>
          <a:graphicData uri="http://schemas.openxmlformats.org/presentationml/2006/ole">
            <mc:AlternateContent xmlns:mc="http://schemas.openxmlformats.org/markup-compatibility/2006">
              <mc:Choice xmlns:v="urn:schemas-microsoft-com:vml" Requires="v">
                <p:oleObj spid="_x0000_s59408" name="" r:id="rId3" imgW="65227200" imgH="11582400" progId="">
                  <p:embed/>
                </p:oleObj>
              </mc:Choice>
              <mc:Fallback>
                <p:oleObj name="" r:id="rId3" imgW="65227200" imgH="115824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652963"/>
                        <a:ext cx="74168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38D4AD59-0429-4719-8E8D-CA27DF8777A3}" type="datetime1">
              <a:rPr lang="zh-CN" altLang="en-US"/>
            </a:fld>
            <a:endParaRPr lang="en-US" altLang="zh-CN" sz="1800"/>
          </a:p>
        </p:txBody>
      </p:sp>
      <p:sp>
        <p:nvSpPr>
          <p:cNvPr id="6041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343F4C-569D-4A69-9A13-6A2BC40A091D}" type="slidenum">
              <a:rPr lang="zh-CN" altLang="en-US"/>
            </a:fld>
            <a:endParaRPr lang="en-US" altLang="zh-CN"/>
          </a:p>
        </p:txBody>
      </p:sp>
      <p:sp>
        <p:nvSpPr>
          <p:cNvPr id="60420"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0421" name="Rectangle 3"/>
          <p:cNvSpPr>
            <a:spLocks noGrp="1" noChangeArrowheads="1"/>
          </p:cNvSpPr>
          <p:nvPr>
            <p:ph type="body" idx="4294967295"/>
          </p:nvPr>
        </p:nvSpPr>
        <p:spPr>
          <a:xfrm>
            <a:off x="611188" y="1341438"/>
            <a:ext cx="8532812" cy="5400675"/>
          </a:xfrm>
        </p:spPr>
        <p:txBody>
          <a:bodyPr/>
          <a:lstStyle/>
          <a:p>
            <a:pPr eaLnBrk="1" hangingPunct="1">
              <a:lnSpc>
                <a:spcPct val="110000"/>
              </a:lnSpc>
            </a:pPr>
            <a:r>
              <a:rPr lang="zh-CN" altLang="en-US" sz="3600" b="1" smtClean="0"/>
              <a:t>数据分类尺度计算－－四种方法</a:t>
            </a:r>
            <a:endParaRPr lang="zh-CN" altLang="en-US" sz="3600" b="1" smtClean="0"/>
          </a:p>
          <a:p>
            <a:pPr lvl="1" eaLnBrk="1" hangingPunct="1">
              <a:lnSpc>
                <a:spcPct val="110000"/>
              </a:lnSpc>
            </a:pPr>
            <a:r>
              <a:rPr lang="zh-CN" altLang="en-US" sz="3200" b="1" smtClean="0">
                <a:solidFill>
                  <a:srgbClr val="FF0000"/>
                </a:solidFill>
                <a:latin typeface="Times New Roman" panose="02020603050405020304" pitchFamily="18" charset="0"/>
                <a:sym typeface="Times New Roman" panose="02020603050405020304" pitchFamily="18" charset="0"/>
              </a:rPr>
              <a:t>相关系数</a:t>
            </a:r>
            <a:r>
              <a:rPr lang="en-US" altLang="zh-CN" sz="3200" b="1" i="1" smtClean="0">
                <a:solidFill>
                  <a:srgbClr val="FF0000"/>
                </a:solidFill>
                <a:latin typeface="Times New Roman" panose="02020603050405020304" pitchFamily="18" charset="0"/>
                <a:sym typeface="Times New Roman" panose="02020603050405020304" pitchFamily="18" charset="0"/>
              </a:rPr>
              <a:t>R</a:t>
            </a:r>
            <a:endParaRPr lang="zh-CN" altLang="en-US" sz="3200" b="1" i="1" smtClean="0">
              <a:solidFill>
                <a:srgbClr val="FF0000"/>
              </a:solidFill>
              <a:latin typeface="Times New Roman" panose="02020603050405020304" pitchFamily="18" charset="0"/>
              <a:sym typeface="Times New Roman" panose="02020603050405020304" pitchFamily="18" charset="0"/>
            </a:endParaRPr>
          </a:p>
        </p:txBody>
      </p:sp>
      <p:sp>
        <p:nvSpPr>
          <p:cNvPr id="60422"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0423"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0424"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0425"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0426"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graphicFrame>
        <p:nvGraphicFramePr>
          <p:cNvPr id="60427" name="Object 9"/>
          <p:cNvGraphicFramePr>
            <a:graphicFrameLocks noChangeAspect="1"/>
          </p:cNvGraphicFramePr>
          <p:nvPr/>
        </p:nvGraphicFramePr>
        <p:xfrm>
          <a:off x="0" y="2781300"/>
          <a:ext cx="9144000" cy="2363788"/>
        </p:xfrm>
        <a:graphic>
          <a:graphicData uri="http://schemas.openxmlformats.org/presentationml/2006/ole">
            <mc:AlternateContent xmlns:mc="http://schemas.openxmlformats.org/markup-compatibility/2006">
              <mc:Choice xmlns:v="urn:schemas-microsoft-com:vml" Requires="v">
                <p:oleObj spid="_x0000_s60433" name="" r:id="rId1" imgW="80162400" imgH="21336000" progId="">
                  <p:embed/>
                </p:oleObj>
              </mc:Choice>
              <mc:Fallback>
                <p:oleObj name="" r:id="rId1" imgW="80162400" imgH="213360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2363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8" name="Object 10"/>
          <p:cNvGraphicFramePr>
            <a:graphicFrameLocks noChangeAspect="1"/>
          </p:cNvGraphicFramePr>
          <p:nvPr/>
        </p:nvGraphicFramePr>
        <p:xfrm>
          <a:off x="34925" y="5435600"/>
          <a:ext cx="6170613" cy="1422400"/>
        </p:xfrm>
        <a:graphic>
          <a:graphicData uri="http://schemas.openxmlformats.org/presentationml/2006/ole">
            <mc:AlternateContent xmlns:mc="http://schemas.openxmlformats.org/markup-compatibility/2006">
              <mc:Choice xmlns:v="urn:schemas-microsoft-com:vml" Requires="v">
                <p:oleObj spid="_x0000_s60434" name="" r:id="rId3" imgW="46329600" imgH="10668000" progId="">
                  <p:embed/>
                </p:oleObj>
              </mc:Choice>
              <mc:Fallback>
                <p:oleObj name="" r:id="rId3" imgW="46329600" imgH="106680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5435600"/>
                        <a:ext cx="6170613" cy="142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9" name="Oval 12"/>
          <p:cNvSpPr>
            <a:spLocks noChangeArrowheads="1"/>
          </p:cNvSpPr>
          <p:nvPr/>
        </p:nvSpPr>
        <p:spPr bwMode="auto">
          <a:xfrm>
            <a:off x="2268538" y="2997200"/>
            <a:ext cx="649287"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
        <p:nvSpPr>
          <p:cNvPr id="60430" name="Oval 13"/>
          <p:cNvSpPr>
            <a:spLocks noChangeArrowheads="1"/>
          </p:cNvSpPr>
          <p:nvPr/>
        </p:nvSpPr>
        <p:spPr bwMode="auto">
          <a:xfrm>
            <a:off x="3851275" y="2997200"/>
            <a:ext cx="649288"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Tree>
  </p:cSld>
  <p:clrMapOvr>
    <a:masterClrMapping/>
  </p:clrMapOvr>
  <p:transition spd="med">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8A6D4338-8B2D-4054-B6F9-1A30121728B8}" type="datetime1">
              <a:rPr lang="zh-CN" altLang="en-US"/>
            </a:fld>
            <a:endParaRPr lang="en-US" altLang="zh-CN" sz="1800"/>
          </a:p>
        </p:txBody>
      </p:sp>
      <p:sp>
        <p:nvSpPr>
          <p:cNvPr id="6144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7031FF-8508-4552-8D7D-06706E5C91B9}" type="slidenum">
              <a:rPr lang="zh-CN" altLang="en-US"/>
            </a:fld>
            <a:endParaRPr lang="en-US" altLang="zh-CN"/>
          </a:p>
        </p:txBody>
      </p:sp>
      <p:sp>
        <p:nvSpPr>
          <p:cNvPr id="61444"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1445" name="Rectangle 3"/>
          <p:cNvSpPr>
            <a:spLocks noGrp="1" noChangeArrowheads="1"/>
          </p:cNvSpPr>
          <p:nvPr>
            <p:ph type="body" idx="4294967295"/>
          </p:nvPr>
        </p:nvSpPr>
        <p:spPr>
          <a:xfrm>
            <a:off x="611188" y="1457325"/>
            <a:ext cx="8532812" cy="5400675"/>
          </a:xfrm>
        </p:spPr>
        <p:txBody>
          <a:bodyPr/>
          <a:lstStyle/>
          <a:p>
            <a:pPr eaLnBrk="1" hangingPunct="1">
              <a:lnSpc>
                <a:spcPct val="110000"/>
              </a:lnSpc>
            </a:pPr>
            <a:r>
              <a:rPr lang="zh-CN" altLang="en-US" sz="3600" b="1" smtClean="0"/>
              <a:t>数据分类尺度计算－－四种方法</a:t>
            </a:r>
            <a:endParaRPr lang="zh-CN" altLang="en-US" sz="3600" b="1" smtClean="0"/>
          </a:p>
          <a:p>
            <a:pPr lvl="1" eaLnBrk="1" hangingPunct="1">
              <a:lnSpc>
                <a:spcPct val="110000"/>
              </a:lnSpc>
            </a:pPr>
            <a:r>
              <a:rPr lang="zh-CN" altLang="en-US" sz="3200" b="1" smtClean="0">
                <a:solidFill>
                  <a:srgbClr val="FF0000"/>
                </a:solidFill>
                <a:latin typeface="Times New Roman" panose="02020603050405020304" pitchFamily="18" charset="0"/>
                <a:sym typeface="Times New Roman" panose="02020603050405020304" pitchFamily="18" charset="0"/>
              </a:rPr>
              <a:t>相关系数</a:t>
            </a:r>
            <a:r>
              <a:rPr lang="en-US" altLang="zh-CN" sz="3200" b="1" i="1" smtClean="0">
                <a:solidFill>
                  <a:srgbClr val="FF0000"/>
                </a:solidFill>
                <a:latin typeface="Times New Roman" panose="02020603050405020304" pitchFamily="18" charset="0"/>
                <a:sym typeface="Times New Roman" panose="02020603050405020304" pitchFamily="18" charset="0"/>
              </a:rPr>
              <a:t>R</a:t>
            </a:r>
            <a:endParaRPr lang="zh-CN" altLang="en-US" sz="3200" b="1" i="1" smtClean="0">
              <a:solidFill>
                <a:srgbClr val="FF0000"/>
              </a:solidFill>
              <a:latin typeface="Times New Roman" panose="02020603050405020304" pitchFamily="18" charset="0"/>
              <a:sym typeface="Times New Roman" panose="02020603050405020304" pitchFamily="18" charset="0"/>
            </a:endParaRPr>
          </a:p>
        </p:txBody>
      </p:sp>
      <p:sp>
        <p:nvSpPr>
          <p:cNvPr id="61446" name="Rectangle 4"/>
          <p:cNvSpPr>
            <a:spLocks noChangeArrowheads="1"/>
          </p:cNvSpPr>
          <p:nvPr/>
        </p:nvSpPr>
        <p:spPr bwMode="auto">
          <a:xfrm>
            <a:off x="304800" y="3779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609600" algn="l"/>
              </a:tabLst>
            </a:pPr>
            <a:endParaRPr lang="zh-CN" altLang="zh-CN" sz="2400">
              <a:solidFill>
                <a:srgbClr val="000000"/>
              </a:solidFill>
              <a:latin typeface="Times New Roman" panose="02020603050405020304" pitchFamily="18" charset="0"/>
              <a:sym typeface="Times New Roman" panose="02020603050405020304" pitchFamily="18" charset="0"/>
            </a:endParaRPr>
          </a:p>
        </p:txBody>
      </p:sp>
      <p:sp>
        <p:nvSpPr>
          <p:cNvPr id="61447"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1448" name="Rectangle 6"/>
          <p:cNvSpPr>
            <a:spLocks noChangeArrowheads="1"/>
          </p:cNvSpPr>
          <p:nvPr/>
        </p:nvSpPr>
        <p:spPr bwMode="auto">
          <a:xfrm>
            <a:off x="0" y="32146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1449" name="Rectangle 7"/>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61450" name="Rectangle 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solidFill>
                <a:srgbClr val="000000"/>
              </a:solidFill>
              <a:sym typeface="Verdana" panose="020B0604030504040204" pitchFamily="34" charset="0"/>
            </a:endParaRPr>
          </a:p>
        </p:txBody>
      </p:sp>
      <p:sp>
        <p:nvSpPr>
          <p:cNvPr id="2" name="Text Box 11"/>
          <p:cNvSpPr>
            <a:spLocks noChangeArrowheads="1"/>
          </p:cNvSpPr>
          <p:nvPr/>
        </p:nvSpPr>
        <p:spPr bwMode="auto">
          <a:xfrm>
            <a:off x="611188" y="2781300"/>
            <a:ext cx="8532812" cy="204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0000"/>
              </a:buClr>
              <a:buSzPct val="120000"/>
              <a:buFont typeface="Arial" panose="020B0604020202020204" pitchFamily="34" charset="0"/>
              <a:buChar char="•"/>
            </a:pPr>
            <a:r>
              <a:rPr lang="zh-CN" altLang="en-US" sz="3200" b="1">
                <a:solidFill>
                  <a:srgbClr val="000000"/>
                </a:solidFill>
                <a:latin typeface="Times New Roman" panose="02020603050405020304" pitchFamily="18" charset="0"/>
                <a:sym typeface="Times New Roman" panose="02020603050405020304" pitchFamily="18" charset="0"/>
              </a:rPr>
              <a:t> 一般用于变量的分类（</a:t>
            </a:r>
            <a:r>
              <a:rPr lang="en-US" altLang="zh-CN" sz="3200" b="1" i="1">
                <a:solidFill>
                  <a:srgbClr val="000000"/>
                </a:solidFill>
                <a:latin typeface="Times New Roman" panose="02020603050405020304" pitchFamily="18" charset="0"/>
                <a:sym typeface="Times New Roman" panose="02020603050405020304" pitchFamily="18" charset="0"/>
              </a:rPr>
              <a:t>R</a:t>
            </a:r>
            <a:r>
              <a:rPr lang="zh-CN" altLang="en-US" sz="3200" b="1">
                <a:solidFill>
                  <a:srgbClr val="000000"/>
                </a:solidFill>
                <a:latin typeface="Times New Roman" panose="02020603050405020304" pitchFamily="18" charset="0"/>
                <a:sym typeface="Times New Roman" panose="02020603050405020304" pitchFamily="18" charset="0"/>
              </a:rPr>
              <a:t>型）；</a:t>
            </a:r>
            <a:endParaRPr lang="zh-CN" altLang="en-US" sz="32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zh-CN" altLang="en-US" sz="3200" b="1">
                <a:solidFill>
                  <a:srgbClr val="000000"/>
                </a:solidFill>
                <a:latin typeface="Times New Roman" panose="02020603050405020304" pitchFamily="18" charset="0"/>
                <a:sym typeface="Times New Roman" panose="02020603050405020304" pitchFamily="18" charset="0"/>
              </a:rPr>
              <a:t> －</a:t>
            </a:r>
            <a:r>
              <a:rPr lang="en-US" altLang="zh-CN" sz="3200" b="1">
                <a:solidFill>
                  <a:srgbClr val="000000"/>
                </a:solidFill>
                <a:latin typeface="Times New Roman" panose="02020603050405020304" pitchFamily="18" charset="0"/>
                <a:sym typeface="Times New Roman" panose="02020603050405020304" pitchFamily="18" charset="0"/>
              </a:rPr>
              <a:t>1≤</a:t>
            </a:r>
            <a:r>
              <a:rPr lang="en-US" altLang="zh-CN" sz="3200" b="1" i="1">
                <a:solidFill>
                  <a:srgbClr val="000000"/>
                </a:solidFill>
                <a:latin typeface="Times New Roman" panose="02020603050405020304" pitchFamily="18" charset="0"/>
                <a:sym typeface="Times New Roman" panose="02020603050405020304" pitchFamily="18" charset="0"/>
              </a:rPr>
              <a:t>R</a:t>
            </a:r>
            <a:r>
              <a:rPr lang="en-US" altLang="zh-CN" sz="3200" b="1" i="1" baseline="-25000">
                <a:solidFill>
                  <a:srgbClr val="000000"/>
                </a:solidFill>
                <a:latin typeface="Times New Roman" panose="02020603050405020304" pitchFamily="18" charset="0"/>
                <a:sym typeface="Times New Roman" panose="02020603050405020304" pitchFamily="18" charset="0"/>
              </a:rPr>
              <a:t>ij</a:t>
            </a:r>
            <a:r>
              <a:rPr lang="en-US" altLang="zh-CN" sz="3200" b="1">
                <a:solidFill>
                  <a:srgbClr val="000000"/>
                </a:solidFill>
                <a:latin typeface="Times New Roman" panose="02020603050405020304" pitchFamily="18" charset="0"/>
                <a:sym typeface="Times New Roman" panose="02020603050405020304" pitchFamily="18" charset="0"/>
              </a:rPr>
              <a:t>≤1</a:t>
            </a:r>
            <a:r>
              <a:rPr lang="zh-CN" altLang="en-US" sz="3200" b="1">
                <a:solidFill>
                  <a:srgbClr val="000000"/>
                </a:solidFill>
                <a:latin typeface="Times New Roman" panose="02020603050405020304" pitchFamily="18" charset="0"/>
                <a:sym typeface="Times New Roman" panose="02020603050405020304" pitchFamily="18" charset="0"/>
              </a:rPr>
              <a:t>；</a:t>
            </a:r>
            <a:endParaRPr lang="zh-CN" altLang="en-US" sz="32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3200" b="1">
                <a:solidFill>
                  <a:srgbClr val="000000"/>
                </a:solidFill>
                <a:latin typeface="Times New Roman" panose="02020603050405020304" pitchFamily="18" charset="0"/>
                <a:sym typeface="Times New Roman" panose="02020603050405020304" pitchFamily="18" charset="0"/>
              </a:rPr>
              <a:t> </a:t>
            </a:r>
            <a:r>
              <a:rPr lang="en-US" altLang="zh-CN" sz="3200" b="1" i="1">
                <a:solidFill>
                  <a:srgbClr val="000000"/>
                </a:solidFill>
                <a:latin typeface="Times New Roman" panose="02020603050405020304" pitchFamily="18" charset="0"/>
                <a:sym typeface="Times New Roman" panose="02020603050405020304" pitchFamily="18" charset="0"/>
              </a:rPr>
              <a:t>R</a:t>
            </a:r>
            <a:r>
              <a:rPr lang="en-US" altLang="zh-CN" sz="3200" b="1" i="1" baseline="-25000">
                <a:solidFill>
                  <a:srgbClr val="000000"/>
                </a:solidFill>
                <a:latin typeface="Times New Roman" panose="02020603050405020304" pitchFamily="18" charset="0"/>
                <a:sym typeface="Times New Roman" panose="02020603050405020304" pitchFamily="18" charset="0"/>
              </a:rPr>
              <a:t>ij</a:t>
            </a:r>
            <a:r>
              <a:rPr lang="zh-CN" altLang="en-US" sz="3200" b="1">
                <a:solidFill>
                  <a:srgbClr val="000000"/>
                </a:solidFill>
                <a:latin typeface="Times New Roman" panose="02020603050405020304" pitchFamily="18" charset="0"/>
                <a:sym typeface="Times New Roman" panose="02020603050405020304" pitchFamily="18" charset="0"/>
              </a:rPr>
              <a:t>愈接近</a:t>
            </a:r>
            <a:r>
              <a:rPr lang="en-US" altLang="zh-CN" sz="3200" b="1">
                <a:solidFill>
                  <a:srgbClr val="000000"/>
                </a:solidFill>
                <a:latin typeface="Times New Roman" panose="02020603050405020304" pitchFamily="18" charset="0"/>
                <a:sym typeface="Times New Roman" panose="02020603050405020304" pitchFamily="18" charset="0"/>
              </a:rPr>
              <a:t>1</a:t>
            </a:r>
            <a:r>
              <a:rPr lang="zh-CN" altLang="en-US" sz="3200" b="1">
                <a:solidFill>
                  <a:srgbClr val="000000"/>
                </a:solidFill>
                <a:latin typeface="Times New Roman" panose="02020603050405020304" pitchFamily="18" charset="0"/>
                <a:sym typeface="Times New Roman" panose="02020603050405020304" pitchFamily="18" charset="0"/>
              </a:rPr>
              <a:t>两变量关系愈亲近；</a:t>
            </a:r>
            <a:endParaRPr lang="zh-CN" altLang="en-US" sz="32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3200" b="1">
                <a:solidFill>
                  <a:srgbClr val="000000"/>
                </a:solidFill>
                <a:latin typeface="Times New Roman" panose="02020603050405020304" pitchFamily="18" charset="0"/>
                <a:sym typeface="Times New Roman" panose="02020603050405020304" pitchFamily="18" charset="0"/>
              </a:rPr>
              <a:t> </a:t>
            </a:r>
            <a:r>
              <a:rPr lang="en-US" altLang="zh-CN" sz="3200" b="1" i="1">
                <a:solidFill>
                  <a:srgbClr val="000000"/>
                </a:solidFill>
                <a:latin typeface="Times New Roman" panose="02020603050405020304" pitchFamily="18" charset="0"/>
                <a:sym typeface="Times New Roman" panose="02020603050405020304" pitchFamily="18" charset="0"/>
              </a:rPr>
              <a:t>R</a:t>
            </a:r>
            <a:r>
              <a:rPr lang="en-US" altLang="zh-CN" sz="3200" b="1" i="1" baseline="-25000">
                <a:solidFill>
                  <a:srgbClr val="000000"/>
                </a:solidFill>
                <a:latin typeface="Times New Roman" panose="02020603050405020304" pitchFamily="18" charset="0"/>
                <a:sym typeface="Times New Roman" panose="02020603050405020304" pitchFamily="18" charset="0"/>
              </a:rPr>
              <a:t>ij</a:t>
            </a:r>
            <a:r>
              <a:rPr lang="zh-CN" altLang="en-US" sz="3200" b="1">
                <a:solidFill>
                  <a:srgbClr val="000000"/>
                </a:solidFill>
                <a:latin typeface="Times New Roman" panose="02020603050405020304" pitchFamily="18" charset="0"/>
                <a:sym typeface="Times New Roman" panose="02020603050405020304" pitchFamily="18" charset="0"/>
              </a:rPr>
              <a:t>愈接近</a:t>
            </a:r>
            <a:r>
              <a:rPr lang="en-US" altLang="zh-CN" sz="3200" b="1">
                <a:solidFill>
                  <a:srgbClr val="000000"/>
                </a:solidFill>
                <a:latin typeface="Times New Roman" panose="02020603050405020304" pitchFamily="18" charset="0"/>
                <a:sym typeface="Times New Roman" panose="02020603050405020304" pitchFamily="18" charset="0"/>
              </a:rPr>
              <a:t>-1</a:t>
            </a:r>
            <a:r>
              <a:rPr lang="zh-CN" altLang="en-US" sz="3200" b="1">
                <a:solidFill>
                  <a:srgbClr val="000000"/>
                </a:solidFill>
                <a:latin typeface="Times New Roman" panose="02020603050405020304" pitchFamily="18" charset="0"/>
                <a:sym typeface="Times New Roman" panose="02020603050405020304" pitchFamily="18" charset="0"/>
              </a:rPr>
              <a:t>两变量关系愈疏远。</a:t>
            </a:r>
            <a:endParaRPr lang="zh-CN" altLang="en-US"/>
          </a:p>
        </p:txBody>
      </p:sp>
      <p:sp>
        <p:nvSpPr>
          <p:cNvPr id="61452" name="Rectangle 14"/>
          <p:cNvSpPr>
            <a:spLocks noChangeArrowheads="1"/>
          </p:cNvSpPr>
          <p:nvPr/>
        </p:nvSpPr>
        <p:spPr bwMode="auto">
          <a:xfrm>
            <a:off x="684213" y="4930775"/>
            <a:ext cx="7704137" cy="19272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400" b="1" u="sng">
                <a:solidFill>
                  <a:srgbClr val="000000"/>
                </a:solidFill>
                <a:latin typeface="Times New Roman" panose="02020603050405020304" pitchFamily="18" charset="0"/>
                <a:sym typeface="Times New Roman" panose="02020603050405020304" pitchFamily="18" charset="0"/>
              </a:rPr>
              <a:t>相关系数：</a:t>
            </a:r>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0.8 </a:t>
            </a:r>
            <a:r>
              <a:rPr lang="zh-CN" altLang="en-US" b="1">
                <a:solidFill>
                  <a:srgbClr val="000000"/>
                </a:solidFill>
                <a:sym typeface="Verdana" panose="020B0604030504040204" pitchFamily="34" charset="0"/>
              </a:rPr>
              <a:t>－</a:t>
            </a:r>
            <a:r>
              <a:rPr lang="en-US" altLang="zh-CN">
                <a:solidFill>
                  <a:srgbClr val="000000"/>
                </a:solidFill>
                <a:sym typeface="Verdana" panose="020B0604030504040204" pitchFamily="34" charset="0"/>
              </a:rPr>
              <a:t> </a:t>
            </a:r>
            <a:r>
              <a:rPr lang="en-US" altLang="zh-CN" sz="2400" b="1">
                <a:solidFill>
                  <a:srgbClr val="000000"/>
                </a:solidFill>
                <a:latin typeface="Times New Roman" panose="02020603050405020304" pitchFamily="18" charset="0"/>
                <a:sym typeface="Times New Roman" panose="02020603050405020304" pitchFamily="18" charset="0"/>
              </a:rPr>
              <a:t>1.0     </a:t>
            </a:r>
            <a:r>
              <a:rPr lang="zh-CN" altLang="en-US" sz="2400" b="1">
                <a:solidFill>
                  <a:srgbClr val="000000"/>
                </a:solidFill>
                <a:latin typeface="Times New Roman" panose="02020603050405020304" pitchFamily="18" charset="0"/>
                <a:sym typeface="Times New Roman" panose="02020603050405020304" pitchFamily="18" charset="0"/>
              </a:rPr>
              <a:t>极强相关</a:t>
            </a:r>
            <a:endParaRPr lang="zh-CN" altLang="en-US" sz="2400" b="1">
              <a:solidFill>
                <a:srgbClr val="000000"/>
              </a:solidFill>
              <a:latin typeface="Times New Roman" panose="02020603050405020304" pitchFamily="18" charset="0"/>
              <a:sym typeface="Times New Roman" panose="02020603050405020304" pitchFamily="18" charset="0"/>
            </a:endParaRPr>
          </a:p>
          <a:p>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0.6 </a:t>
            </a:r>
            <a:r>
              <a:rPr lang="zh-CN" altLang="en-US" b="1">
                <a:solidFill>
                  <a:srgbClr val="000000"/>
                </a:solidFill>
                <a:sym typeface="Verdana" panose="020B0604030504040204" pitchFamily="34" charset="0"/>
              </a:rPr>
              <a:t>－</a:t>
            </a:r>
            <a:r>
              <a:rPr lang="en-US" altLang="zh-CN">
                <a:solidFill>
                  <a:srgbClr val="000000"/>
                </a:solidFill>
                <a:sym typeface="Verdana" panose="020B0604030504040204" pitchFamily="34" charset="0"/>
              </a:rPr>
              <a:t> </a:t>
            </a:r>
            <a:r>
              <a:rPr lang="en-US" altLang="zh-CN" sz="2400" b="1">
                <a:solidFill>
                  <a:srgbClr val="000000"/>
                </a:solidFill>
                <a:latin typeface="Times New Roman" panose="02020603050405020304" pitchFamily="18" charset="0"/>
                <a:sym typeface="Times New Roman" panose="02020603050405020304" pitchFamily="18" charset="0"/>
              </a:rPr>
              <a:t>0.8     </a:t>
            </a:r>
            <a:r>
              <a:rPr lang="zh-CN" altLang="en-US" sz="2400" b="1">
                <a:solidFill>
                  <a:srgbClr val="000000"/>
                </a:solidFill>
                <a:latin typeface="Times New Roman" panose="02020603050405020304" pitchFamily="18" charset="0"/>
                <a:sym typeface="Times New Roman" panose="02020603050405020304" pitchFamily="18" charset="0"/>
              </a:rPr>
              <a:t>强相关</a:t>
            </a:r>
            <a:endParaRPr lang="zh-CN" altLang="en-US" sz="2400" b="1">
              <a:solidFill>
                <a:srgbClr val="000000"/>
              </a:solidFill>
              <a:latin typeface="Times New Roman" panose="02020603050405020304" pitchFamily="18" charset="0"/>
              <a:sym typeface="Times New Roman" panose="02020603050405020304" pitchFamily="18" charset="0"/>
            </a:endParaRPr>
          </a:p>
          <a:p>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0.4 </a:t>
            </a:r>
            <a:r>
              <a:rPr lang="zh-CN" altLang="en-US" b="1">
                <a:solidFill>
                  <a:srgbClr val="000000"/>
                </a:solidFill>
                <a:sym typeface="Verdana" panose="020B0604030504040204" pitchFamily="34" charset="0"/>
              </a:rPr>
              <a:t>－</a:t>
            </a:r>
            <a:r>
              <a:rPr lang="en-US" altLang="zh-CN">
                <a:solidFill>
                  <a:srgbClr val="000000"/>
                </a:solidFill>
                <a:sym typeface="Verdana" panose="020B0604030504040204" pitchFamily="34" charset="0"/>
              </a:rPr>
              <a:t> </a:t>
            </a:r>
            <a:r>
              <a:rPr lang="en-US" altLang="zh-CN" sz="2400" b="1">
                <a:solidFill>
                  <a:srgbClr val="000000"/>
                </a:solidFill>
                <a:latin typeface="Times New Roman" panose="02020603050405020304" pitchFamily="18" charset="0"/>
                <a:sym typeface="Times New Roman" panose="02020603050405020304" pitchFamily="18" charset="0"/>
              </a:rPr>
              <a:t>0.6     </a:t>
            </a:r>
            <a:r>
              <a:rPr lang="zh-CN" altLang="en-US" sz="2400" b="1">
                <a:solidFill>
                  <a:srgbClr val="000000"/>
                </a:solidFill>
                <a:latin typeface="Times New Roman" panose="02020603050405020304" pitchFamily="18" charset="0"/>
                <a:sym typeface="Times New Roman" panose="02020603050405020304" pitchFamily="18" charset="0"/>
              </a:rPr>
              <a:t>中等程度相关</a:t>
            </a:r>
            <a:endParaRPr lang="zh-CN" altLang="en-US" sz="2400" b="1">
              <a:solidFill>
                <a:srgbClr val="000000"/>
              </a:solidFill>
              <a:latin typeface="Times New Roman" panose="02020603050405020304" pitchFamily="18" charset="0"/>
              <a:sym typeface="Times New Roman" panose="02020603050405020304" pitchFamily="18" charset="0"/>
            </a:endParaRPr>
          </a:p>
          <a:p>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0.2 </a:t>
            </a:r>
            <a:r>
              <a:rPr lang="zh-CN" altLang="en-US" b="1">
                <a:solidFill>
                  <a:srgbClr val="000000"/>
                </a:solidFill>
                <a:sym typeface="Verdana" panose="020B0604030504040204" pitchFamily="34" charset="0"/>
              </a:rPr>
              <a:t>－</a:t>
            </a:r>
            <a:r>
              <a:rPr lang="en-US" altLang="zh-CN">
                <a:solidFill>
                  <a:srgbClr val="000000"/>
                </a:solidFill>
                <a:sym typeface="Verdana" panose="020B0604030504040204" pitchFamily="34" charset="0"/>
              </a:rPr>
              <a:t> </a:t>
            </a:r>
            <a:r>
              <a:rPr lang="en-US" altLang="zh-CN" sz="2400" b="1">
                <a:solidFill>
                  <a:srgbClr val="000000"/>
                </a:solidFill>
                <a:latin typeface="Times New Roman" panose="02020603050405020304" pitchFamily="18" charset="0"/>
                <a:sym typeface="Times New Roman" panose="02020603050405020304" pitchFamily="18" charset="0"/>
              </a:rPr>
              <a:t>0.4     </a:t>
            </a:r>
            <a:r>
              <a:rPr lang="zh-CN" altLang="en-US" sz="2400" b="1">
                <a:solidFill>
                  <a:srgbClr val="000000"/>
                </a:solidFill>
                <a:latin typeface="Times New Roman" panose="02020603050405020304" pitchFamily="18" charset="0"/>
                <a:sym typeface="Times New Roman" panose="02020603050405020304" pitchFamily="18" charset="0"/>
              </a:rPr>
              <a:t>弱相关</a:t>
            </a:r>
            <a:endParaRPr lang="zh-CN" altLang="en-US" sz="2400" b="1">
              <a:solidFill>
                <a:srgbClr val="000000"/>
              </a:solidFill>
              <a:latin typeface="Times New Roman" panose="02020603050405020304" pitchFamily="18" charset="0"/>
              <a:sym typeface="Times New Roman" panose="02020603050405020304" pitchFamily="18" charset="0"/>
            </a:endParaRPr>
          </a:p>
          <a:p>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0.0 </a:t>
            </a:r>
            <a:r>
              <a:rPr lang="zh-CN" altLang="en-US" b="1">
                <a:solidFill>
                  <a:srgbClr val="000000"/>
                </a:solidFill>
                <a:sym typeface="Verdana" panose="020B0604030504040204" pitchFamily="34" charset="0"/>
              </a:rPr>
              <a:t>－</a:t>
            </a:r>
            <a:r>
              <a:rPr lang="en-US" altLang="zh-CN">
                <a:solidFill>
                  <a:srgbClr val="000000"/>
                </a:solidFill>
                <a:sym typeface="Verdana" panose="020B0604030504040204" pitchFamily="34" charset="0"/>
              </a:rPr>
              <a:t> </a:t>
            </a:r>
            <a:r>
              <a:rPr lang="en-US" altLang="zh-CN" sz="2400" b="1">
                <a:solidFill>
                  <a:srgbClr val="000000"/>
                </a:solidFill>
                <a:latin typeface="Times New Roman" panose="02020603050405020304" pitchFamily="18" charset="0"/>
                <a:sym typeface="Times New Roman" panose="02020603050405020304" pitchFamily="18" charset="0"/>
              </a:rPr>
              <a:t>0.2     </a:t>
            </a:r>
            <a:r>
              <a:rPr lang="zh-CN" altLang="en-US" sz="2400" b="1">
                <a:solidFill>
                  <a:srgbClr val="000000"/>
                </a:solidFill>
                <a:latin typeface="Times New Roman" panose="02020603050405020304" pitchFamily="18" charset="0"/>
                <a:sym typeface="Times New Roman" panose="02020603050405020304" pitchFamily="18" charset="0"/>
              </a:rPr>
              <a:t>极弱相关或无相关</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6077214-F521-4FDD-AFE1-40EB7F89D63F}" type="datetime1">
              <a:rPr lang="zh-CN" altLang="en-US"/>
            </a:fld>
            <a:endParaRPr lang="en-US" altLang="zh-CN" sz="1800"/>
          </a:p>
        </p:txBody>
      </p:sp>
      <p:sp>
        <p:nvSpPr>
          <p:cNvPr id="717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DA5AF7-E2A0-4285-BEB3-92157F770CC5}" type="slidenum">
              <a:rPr lang="zh-CN" altLang="en-US"/>
            </a:fld>
            <a:endParaRPr lang="en-US" altLang="zh-CN"/>
          </a:p>
        </p:txBody>
      </p:sp>
      <p:sp>
        <p:nvSpPr>
          <p:cNvPr id="7172"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7173" name="Rectangle 3"/>
          <p:cNvSpPr>
            <a:spLocks noGrp="1" noChangeArrowheads="1"/>
          </p:cNvSpPr>
          <p:nvPr>
            <p:ph type="body" idx="4294967295"/>
          </p:nvPr>
        </p:nvSpPr>
        <p:spPr>
          <a:xfrm>
            <a:off x="1042988" y="1628775"/>
            <a:ext cx="7632700" cy="4608513"/>
          </a:xfrm>
        </p:spPr>
        <p:txBody>
          <a:bodyPr/>
          <a:lstStyle/>
          <a:p>
            <a:pPr eaLnBrk="1" hangingPunct="1">
              <a:lnSpc>
                <a:spcPct val="150000"/>
              </a:lnSpc>
            </a:pPr>
            <a:r>
              <a:rPr lang="zh-CN" altLang="zh-CN" sz="3200" b="1" smtClean="0"/>
              <a:t>地下水污染调查包括对区域历史情况的研究，地下水污染现状的调查以及未来趋势的分析，具体包括调查</a:t>
            </a:r>
            <a:r>
              <a:rPr lang="zh-CN" altLang="zh-CN" sz="3200" b="1" smtClean="0">
                <a:solidFill>
                  <a:srgbClr val="FF0000"/>
                </a:solidFill>
              </a:rPr>
              <a:t>污染物、污染源、污染途径以及含水层中的污染中心的分布、迁移规律，自然地理和水文地质环境等</a:t>
            </a:r>
            <a:r>
              <a:rPr lang="zh-CN" altLang="zh-CN" sz="3200" b="1" smtClean="0"/>
              <a:t>。</a:t>
            </a:r>
            <a:endParaRPr lang="zh-CN" altLang="zh-CN" smtClean="0"/>
          </a:p>
        </p:txBody>
      </p:sp>
    </p:spTree>
  </p:cSld>
  <p:clrMapOvr>
    <a:masterClrMapping/>
  </p:clrMapOvr>
  <p:transition spd="med">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29705700-EFB5-42EA-9545-F0781CB1C86E}" type="datetime1">
              <a:rPr lang="zh-CN" altLang="en-US"/>
            </a:fld>
            <a:endParaRPr lang="en-US" altLang="zh-CN" sz="1800"/>
          </a:p>
        </p:txBody>
      </p:sp>
      <p:sp>
        <p:nvSpPr>
          <p:cNvPr id="62467"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881004-2051-404C-B664-7BB858900E0C}" type="slidenum">
              <a:rPr lang="zh-CN" altLang="en-US"/>
            </a:fld>
            <a:endParaRPr lang="en-US" altLang="zh-CN"/>
          </a:p>
        </p:txBody>
      </p:sp>
      <p:graphicFrame>
        <p:nvGraphicFramePr>
          <p:cNvPr id="62468" name="Object 9"/>
          <p:cNvGraphicFramePr>
            <a:graphicFrameLocks noChangeAspect="1"/>
          </p:cNvGraphicFramePr>
          <p:nvPr/>
        </p:nvGraphicFramePr>
        <p:xfrm>
          <a:off x="-176213" y="3841750"/>
          <a:ext cx="5861051" cy="3016250"/>
        </p:xfrm>
        <a:graphic>
          <a:graphicData uri="http://schemas.openxmlformats.org/presentationml/2006/ole">
            <mc:AlternateContent xmlns:mc="http://schemas.openxmlformats.org/markup-compatibility/2006">
              <mc:Choice xmlns:v="urn:schemas-microsoft-com:vml" Requires="v">
                <p:oleObj spid="_x0000_s62475" name="" r:id="rId1" imgW="50596800" imgH="26822400" progId="">
                  <p:embed/>
                </p:oleObj>
              </mc:Choice>
              <mc:Fallback>
                <p:oleObj name="" r:id="rId1" imgW="50596800" imgH="26822400" progId="">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3841750"/>
                        <a:ext cx="5861051" cy="3016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9"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2470" name="Rectangle 3"/>
          <p:cNvSpPr>
            <a:spLocks noGrp="1" noChangeArrowheads="1"/>
          </p:cNvSpPr>
          <p:nvPr>
            <p:ph type="body" idx="4294967295"/>
          </p:nvPr>
        </p:nvSpPr>
        <p:spPr>
          <a:xfrm>
            <a:off x="611188" y="1341438"/>
            <a:ext cx="8532812" cy="5400675"/>
          </a:xfrm>
        </p:spPr>
        <p:txBody>
          <a:bodyPr/>
          <a:lstStyle/>
          <a:p>
            <a:pPr eaLnBrk="1" hangingPunct="1">
              <a:lnSpc>
                <a:spcPct val="110000"/>
              </a:lnSpc>
            </a:pPr>
            <a:r>
              <a:rPr lang="zh-CN" altLang="en-US" sz="3600" b="1" smtClean="0">
                <a:latin typeface="Times New Roman" panose="02020603050405020304" pitchFamily="18" charset="0"/>
                <a:sym typeface="Times New Roman" panose="02020603050405020304" pitchFamily="18" charset="0"/>
              </a:rPr>
              <a:t>数据分类尺度计算－－四种方法</a:t>
            </a:r>
            <a:endParaRPr lang="zh-CN" altLang="en-US" sz="3600" b="1" smtClean="0">
              <a:latin typeface="Times New Roman" panose="02020603050405020304" pitchFamily="18" charset="0"/>
              <a:sym typeface="Times New Roman" panose="02020603050405020304" pitchFamily="18" charset="0"/>
            </a:endParaRPr>
          </a:p>
          <a:p>
            <a:pPr lvl="1" eaLnBrk="1" hangingPunct="1">
              <a:lnSpc>
                <a:spcPct val="110000"/>
              </a:lnSpc>
            </a:pPr>
            <a:r>
              <a:rPr lang="zh-CN" altLang="en-US" sz="2800" b="1" smtClean="0">
                <a:solidFill>
                  <a:srgbClr val="FF0000"/>
                </a:solidFill>
                <a:latin typeface="Times New Roman" panose="02020603050405020304" pitchFamily="18" charset="0"/>
                <a:sym typeface="Times New Roman" panose="02020603050405020304" pitchFamily="18" charset="0"/>
              </a:rPr>
              <a:t>相似系数</a:t>
            </a:r>
            <a:r>
              <a:rPr lang="en-US" altLang="zh-CN" sz="2800" b="1" i="1" smtClean="0">
                <a:solidFill>
                  <a:srgbClr val="FF0000"/>
                </a:solidFill>
                <a:latin typeface="Times New Roman" panose="02020603050405020304" pitchFamily="18" charset="0"/>
                <a:sym typeface="Times New Roman" panose="02020603050405020304" pitchFamily="18" charset="0"/>
              </a:rPr>
              <a:t>S</a:t>
            </a:r>
            <a:r>
              <a:rPr lang="en-US" altLang="zh-CN" sz="2800" b="1" smtClean="0">
                <a:latin typeface="Times New Roman" panose="02020603050405020304" pitchFamily="18" charset="0"/>
                <a:sym typeface="Times New Roman" panose="02020603050405020304" pitchFamily="18" charset="0"/>
              </a:rPr>
              <a:t>——</a:t>
            </a:r>
            <a:r>
              <a:rPr lang="zh-CN" altLang="en-US" sz="2800" b="1" smtClean="0">
                <a:latin typeface="Times New Roman" panose="02020603050405020304" pitchFamily="18" charset="0"/>
                <a:sym typeface="Times New Roman" panose="02020603050405020304" pitchFamily="18" charset="0"/>
              </a:rPr>
              <a:t>把每个样品看做</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维空间中的一个向量，</a:t>
            </a:r>
            <a:r>
              <a:rPr lang="en-US" altLang="zh-CN" sz="2800" b="1" i="1" smtClean="0">
                <a:latin typeface="Times New Roman" panose="02020603050405020304" pitchFamily="18" charset="0"/>
                <a:sym typeface="Times New Roman" panose="02020603050405020304" pitchFamily="18" charset="0"/>
              </a:rPr>
              <a:t>n</a:t>
            </a:r>
            <a:r>
              <a:rPr lang="zh-CN" altLang="en-US" sz="2800" b="1" smtClean="0">
                <a:latin typeface="Times New Roman" panose="02020603050405020304" pitchFamily="18" charset="0"/>
                <a:sym typeface="Times New Roman" panose="02020603050405020304" pitchFamily="18" charset="0"/>
              </a:rPr>
              <a:t>个样品相当于</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维空间中的</a:t>
            </a:r>
            <a:r>
              <a:rPr lang="en-US" altLang="zh-CN" sz="2800" b="1" i="1" smtClean="0">
                <a:latin typeface="Times New Roman" panose="02020603050405020304" pitchFamily="18" charset="0"/>
                <a:sym typeface="Times New Roman" panose="02020603050405020304" pitchFamily="18" charset="0"/>
              </a:rPr>
              <a:t>n</a:t>
            </a:r>
            <a:r>
              <a:rPr lang="zh-CN" altLang="en-US" sz="2800" b="1" smtClean="0">
                <a:latin typeface="Times New Roman" panose="02020603050405020304" pitchFamily="18" charset="0"/>
                <a:sym typeface="Times New Roman" panose="02020603050405020304" pitchFamily="18" charset="0"/>
              </a:rPr>
              <a:t>个向量。第</a:t>
            </a:r>
            <a:r>
              <a:rPr lang="en-US" altLang="zh-CN" sz="2800" b="1" i="1" smtClean="0">
                <a:latin typeface="Times New Roman" panose="02020603050405020304" pitchFamily="18" charset="0"/>
                <a:sym typeface="Times New Roman" panose="02020603050405020304" pitchFamily="18" charset="0"/>
              </a:rPr>
              <a:t>i</a:t>
            </a:r>
            <a:r>
              <a:rPr lang="zh-CN" altLang="en-US" sz="2800" b="1" smtClean="0">
                <a:latin typeface="Times New Roman" panose="02020603050405020304" pitchFamily="18" charset="0"/>
                <a:sym typeface="Times New Roman" panose="02020603050405020304" pitchFamily="18" charset="0"/>
              </a:rPr>
              <a:t>个样品与第</a:t>
            </a:r>
            <a:r>
              <a:rPr lang="en-US" altLang="zh-CN" sz="2800" b="1" i="1" smtClean="0">
                <a:latin typeface="Times New Roman" panose="02020603050405020304" pitchFamily="18" charset="0"/>
                <a:sym typeface="Times New Roman" panose="02020603050405020304" pitchFamily="18" charset="0"/>
              </a:rPr>
              <a:t>j</a:t>
            </a:r>
            <a:r>
              <a:rPr lang="zh-CN" altLang="en-US" sz="2800" b="1" smtClean="0">
                <a:latin typeface="Times New Roman" panose="02020603050405020304" pitchFamily="18" charset="0"/>
                <a:sym typeface="Times New Roman" panose="02020603050405020304" pitchFamily="18" charset="0"/>
              </a:rPr>
              <a:t>个样品之间相似系数用两向量之间的夹角余弦表示：</a:t>
            </a:r>
            <a:endParaRPr lang="zh-CN" altLang="en-US" smtClean="0"/>
          </a:p>
        </p:txBody>
      </p:sp>
      <p:sp>
        <p:nvSpPr>
          <p:cNvPr id="2" name="Text Box 11"/>
          <p:cNvSpPr>
            <a:spLocks noChangeArrowheads="1"/>
          </p:cNvSpPr>
          <p:nvPr/>
        </p:nvSpPr>
        <p:spPr bwMode="auto">
          <a:xfrm>
            <a:off x="5435600" y="4365625"/>
            <a:ext cx="370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一般用于样品间的分类（</a:t>
            </a:r>
            <a:r>
              <a:rPr lang="en-US" altLang="zh-CN" sz="2400" b="1" i="1">
                <a:solidFill>
                  <a:srgbClr val="000000"/>
                </a:solidFill>
                <a:latin typeface="Times New Roman" panose="02020603050405020304" pitchFamily="18" charset="0"/>
                <a:sym typeface="Times New Roman" panose="02020603050405020304" pitchFamily="18" charset="0"/>
              </a:rPr>
              <a:t>Q</a:t>
            </a:r>
            <a:r>
              <a:rPr lang="zh-CN" altLang="en-US" sz="2400" b="1">
                <a:solidFill>
                  <a:srgbClr val="000000"/>
                </a:solidFill>
                <a:latin typeface="Times New Roman" panose="02020603050405020304" pitchFamily="18" charset="0"/>
                <a:sym typeface="Times New Roman" panose="02020603050405020304" pitchFamily="18" charset="0"/>
              </a:rPr>
              <a:t>型）；</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1≤</a:t>
            </a:r>
            <a:r>
              <a:rPr lang="en-US" altLang="zh-CN" sz="2400" b="1" i="1">
                <a:solidFill>
                  <a:srgbClr val="000000"/>
                </a:solidFill>
                <a:latin typeface="Times New Roman" panose="02020603050405020304" pitchFamily="18" charset="0"/>
                <a:sym typeface="Times New Roman" panose="02020603050405020304" pitchFamily="18" charset="0"/>
              </a:rPr>
              <a:t>S</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S</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相似性越好；</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S</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相似性越差。</a:t>
            </a:r>
            <a:endParaRPr lang="zh-CN" altLang="en-US"/>
          </a:p>
        </p:txBody>
      </p:sp>
      <p:sp>
        <p:nvSpPr>
          <p:cNvPr id="62472" name="Oval 13"/>
          <p:cNvSpPr>
            <a:spLocks noChangeArrowheads="1"/>
          </p:cNvSpPr>
          <p:nvPr/>
        </p:nvSpPr>
        <p:spPr bwMode="auto">
          <a:xfrm>
            <a:off x="3276600" y="4076700"/>
            <a:ext cx="649288"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
        <p:nvSpPr>
          <p:cNvPr id="62473" name="Oval 14"/>
          <p:cNvSpPr>
            <a:spLocks noChangeArrowheads="1"/>
          </p:cNvSpPr>
          <p:nvPr/>
        </p:nvSpPr>
        <p:spPr bwMode="auto">
          <a:xfrm>
            <a:off x="4140200" y="4076700"/>
            <a:ext cx="649288"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388B40D5-A51E-4FBE-9F63-455E86A31DD4}" type="datetime1">
              <a:rPr lang="zh-CN" altLang="en-US"/>
            </a:fld>
            <a:endParaRPr lang="en-US" altLang="zh-CN" sz="1800"/>
          </a:p>
        </p:txBody>
      </p:sp>
      <p:sp>
        <p:nvSpPr>
          <p:cNvPr id="63491"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4AA0D8-2C56-404B-9973-D2301A3ED240}" type="slidenum">
              <a:rPr lang="zh-CN" altLang="en-US"/>
            </a:fld>
            <a:endParaRPr lang="en-US" altLang="zh-CN"/>
          </a:p>
        </p:txBody>
      </p:sp>
      <p:graphicFrame>
        <p:nvGraphicFramePr>
          <p:cNvPr id="63492" name="Object 2"/>
          <p:cNvGraphicFramePr>
            <a:graphicFrameLocks noChangeAspect="1"/>
          </p:cNvGraphicFramePr>
          <p:nvPr/>
        </p:nvGraphicFramePr>
        <p:xfrm>
          <a:off x="684213" y="4076700"/>
          <a:ext cx="4824412" cy="2279650"/>
        </p:xfrm>
        <a:graphic>
          <a:graphicData uri="http://schemas.openxmlformats.org/presentationml/2006/ole">
            <mc:AlternateContent xmlns:mc="http://schemas.openxmlformats.org/markup-compatibility/2006">
              <mc:Choice xmlns:v="urn:schemas-microsoft-com:vml" Requires="v">
                <p:oleObj spid="_x0000_s63499" name="" r:id="rId1" imgW="35052000" imgH="17068800" progId="">
                  <p:embed/>
                </p:oleObj>
              </mc:Choice>
              <mc:Fallback>
                <p:oleObj name="" r:id="rId1" imgW="35052000" imgH="17068800" progId="">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76700"/>
                        <a:ext cx="4824412" cy="2279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Rectangle 3"/>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3494" name="Rectangle 4"/>
          <p:cNvSpPr>
            <a:spLocks noGrp="1" noChangeArrowheads="1"/>
          </p:cNvSpPr>
          <p:nvPr>
            <p:ph type="body" idx="4294967295"/>
          </p:nvPr>
        </p:nvSpPr>
        <p:spPr>
          <a:xfrm>
            <a:off x="395288" y="1341438"/>
            <a:ext cx="8748712" cy="5400675"/>
          </a:xfrm>
        </p:spPr>
        <p:txBody>
          <a:bodyPr/>
          <a:lstStyle/>
          <a:p>
            <a:pPr eaLnBrk="1" hangingPunct="1">
              <a:lnSpc>
                <a:spcPct val="110000"/>
              </a:lnSpc>
            </a:pPr>
            <a:r>
              <a:rPr lang="zh-CN" altLang="en-US" sz="3600" b="1" smtClean="0">
                <a:latin typeface="Times New Roman" panose="02020603050405020304" pitchFamily="18" charset="0"/>
                <a:sym typeface="Times New Roman" panose="02020603050405020304" pitchFamily="18" charset="0"/>
              </a:rPr>
              <a:t>数据分类尺度计算－－四种方法</a:t>
            </a:r>
            <a:endParaRPr lang="zh-CN" altLang="en-US" sz="3600" b="1" smtClean="0">
              <a:latin typeface="Times New Roman" panose="02020603050405020304" pitchFamily="18" charset="0"/>
              <a:sym typeface="Times New Roman" panose="02020603050405020304" pitchFamily="18" charset="0"/>
            </a:endParaRPr>
          </a:p>
          <a:p>
            <a:pPr lvl="1" eaLnBrk="1" hangingPunct="1">
              <a:lnSpc>
                <a:spcPct val="110000"/>
              </a:lnSpc>
            </a:pPr>
            <a:r>
              <a:rPr lang="zh-CN" altLang="en-US" sz="2800" b="1" smtClean="0">
                <a:solidFill>
                  <a:srgbClr val="FF0000"/>
                </a:solidFill>
                <a:latin typeface="Times New Roman" panose="02020603050405020304" pitchFamily="18" charset="0"/>
                <a:sym typeface="Times New Roman" panose="02020603050405020304" pitchFamily="18" charset="0"/>
              </a:rPr>
              <a:t>欧氏距离</a:t>
            </a:r>
            <a:r>
              <a:rPr lang="en-US" altLang="zh-CN" sz="2800" b="1" i="1" smtClean="0">
                <a:solidFill>
                  <a:srgbClr val="FF0000"/>
                </a:solidFill>
                <a:latin typeface="Times New Roman" panose="02020603050405020304" pitchFamily="18" charset="0"/>
                <a:sym typeface="Times New Roman" panose="02020603050405020304" pitchFamily="18" charset="0"/>
              </a:rPr>
              <a:t>D</a:t>
            </a:r>
            <a:r>
              <a:rPr lang="en-US" altLang="zh-CN" sz="2800" b="1" smtClean="0">
                <a:latin typeface="Times New Roman" panose="02020603050405020304" pitchFamily="18" charset="0"/>
                <a:sym typeface="Times New Roman" panose="02020603050405020304" pitchFamily="18" charset="0"/>
              </a:rPr>
              <a:t>——</a:t>
            </a:r>
            <a:r>
              <a:rPr lang="zh-CN" altLang="en-US" sz="2800" b="1" smtClean="0">
                <a:latin typeface="Times New Roman" panose="02020603050405020304" pitchFamily="18" charset="0"/>
                <a:sym typeface="Times New Roman" panose="02020603050405020304" pitchFamily="18" charset="0"/>
              </a:rPr>
              <a:t>对每个样品，把它的</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个因素（变量）的值看做</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维空间中的一个点，则</a:t>
            </a:r>
            <a:r>
              <a:rPr lang="en-US" altLang="zh-CN" sz="2800" b="1" i="1" smtClean="0">
                <a:latin typeface="Times New Roman" panose="02020603050405020304" pitchFamily="18" charset="0"/>
                <a:sym typeface="Times New Roman" panose="02020603050405020304" pitchFamily="18" charset="0"/>
              </a:rPr>
              <a:t>n</a:t>
            </a:r>
            <a:r>
              <a:rPr lang="zh-CN" altLang="en-US" sz="2800" b="1" smtClean="0">
                <a:latin typeface="Times New Roman" panose="02020603050405020304" pitchFamily="18" charset="0"/>
                <a:sym typeface="Times New Roman" panose="02020603050405020304" pitchFamily="18" charset="0"/>
              </a:rPr>
              <a:t>个样品就是</a:t>
            </a:r>
            <a:r>
              <a:rPr lang="en-US" altLang="zh-CN" sz="2800" b="1" i="1" smtClean="0">
                <a:latin typeface="Times New Roman" panose="02020603050405020304" pitchFamily="18" charset="0"/>
                <a:sym typeface="Times New Roman" panose="02020603050405020304" pitchFamily="18" charset="0"/>
              </a:rPr>
              <a:t>m</a:t>
            </a:r>
            <a:r>
              <a:rPr lang="zh-CN" altLang="en-US" sz="2800" b="1" smtClean="0">
                <a:latin typeface="Times New Roman" panose="02020603050405020304" pitchFamily="18" charset="0"/>
                <a:sym typeface="Times New Roman" panose="02020603050405020304" pitchFamily="18" charset="0"/>
              </a:rPr>
              <a:t>维系空间中</a:t>
            </a:r>
            <a:r>
              <a:rPr lang="en-US" altLang="zh-CN" sz="2800" b="1" i="1" smtClean="0">
                <a:latin typeface="Times New Roman" panose="02020603050405020304" pitchFamily="18" charset="0"/>
                <a:sym typeface="Times New Roman" panose="02020603050405020304" pitchFamily="18" charset="0"/>
              </a:rPr>
              <a:t>n</a:t>
            </a:r>
            <a:r>
              <a:rPr lang="zh-CN" altLang="en-US" sz="2800" b="1" smtClean="0">
                <a:latin typeface="Times New Roman" panose="02020603050405020304" pitchFamily="18" charset="0"/>
                <a:sym typeface="Times New Roman" panose="02020603050405020304" pitchFamily="18" charset="0"/>
              </a:rPr>
              <a:t>个点，则第</a:t>
            </a:r>
            <a:r>
              <a:rPr lang="en-US" altLang="zh-CN" sz="2800" b="1" i="1" smtClean="0">
                <a:latin typeface="Times New Roman" panose="02020603050405020304" pitchFamily="18" charset="0"/>
                <a:sym typeface="Times New Roman" panose="02020603050405020304" pitchFamily="18" charset="0"/>
              </a:rPr>
              <a:t>i</a:t>
            </a:r>
            <a:r>
              <a:rPr lang="zh-CN" altLang="en-US" sz="2800" b="1" smtClean="0">
                <a:latin typeface="Times New Roman" panose="02020603050405020304" pitchFamily="18" charset="0"/>
                <a:sym typeface="Times New Roman" panose="02020603050405020304" pitchFamily="18" charset="0"/>
              </a:rPr>
              <a:t>个样品与第</a:t>
            </a:r>
            <a:r>
              <a:rPr lang="en-US" altLang="zh-CN" sz="2800" b="1" i="1" smtClean="0">
                <a:latin typeface="Times New Roman" panose="02020603050405020304" pitchFamily="18" charset="0"/>
                <a:sym typeface="Times New Roman" panose="02020603050405020304" pitchFamily="18" charset="0"/>
              </a:rPr>
              <a:t>j</a:t>
            </a:r>
            <a:r>
              <a:rPr lang="zh-CN" altLang="en-US" sz="2800" b="1" smtClean="0">
                <a:latin typeface="Times New Roman" panose="02020603050405020304" pitchFamily="18" charset="0"/>
                <a:sym typeface="Times New Roman" panose="02020603050405020304" pitchFamily="18" charset="0"/>
              </a:rPr>
              <a:t>个样品之间的距离为：</a:t>
            </a:r>
            <a:endParaRPr lang="zh-CN" altLang="en-US" smtClean="0"/>
          </a:p>
        </p:txBody>
      </p:sp>
      <p:sp>
        <p:nvSpPr>
          <p:cNvPr id="2" name="Text Box 5"/>
          <p:cNvSpPr>
            <a:spLocks noChangeArrowheads="1"/>
          </p:cNvSpPr>
          <p:nvPr/>
        </p:nvSpPr>
        <p:spPr bwMode="auto">
          <a:xfrm>
            <a:off x="5435600" y="4365625"/>
            <a:ext cx="370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一般用于样品间的分类（</a:t>
            </a:r>
            <a:r>
              <a:rPr lang="en-US" altLang="zh-CN" sz="2400" b="1" i="1">
                <a:solidFill>
                  <a:srgbClr val="000000"/>
                </a:solidFill>
                <a:latin typeface="Times New Roman" panose="02020603050405020304" pitchFamily="18" charset="0"/>
                <a:sym typeface="Times New Roman" panose="02020603050405020304" pitchFamily="18" charset="0"/>
              </a:rPr>
              <a:t>Q</a:t>
            </a:r>
            <a:r>
              <a:rPr lang="zh-CN" altLang="en-US" sz="2400" b="1">
                <a:solidFill>
                  <a:srgbClr val="000000"/>
                </a:solidFill>
                <a:latin typeface="Times New Roman" panose="02020603050405020304" pitchFamily="18" charset="0"/>
                <a:sym typeface="Times New Roman" panose="02020603050405020304" pitchFamily="18" charset="0"/>
              </a:rPr>
              <a:t>型）；</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0</a:t>
            </a:r>
            <a:r>
              <a:rPr lang="zh-CN" altLang="en-US" sz="2400" b="1">
                <a:solidFill>
                  <a:srgbClr val="000000"/>
                </a:solidFill>
                <a:latin typeface="Times New Roman" panose="02020603050405020304" pitchFamily="18" charset="0"/>
                <a:sym typeface="Times New Roman" panose="02020603050405020304" pitchFamily="18" charset="0"/>
              </a:rPr>
              <a:t>相关性越好；</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相似性越差。</a:t>
            </a:r>
            <a:endParaRPr lang="zh-CN" altLang="en-US"/>
          </a:p>
        </p:txBody>
      </p:sp>
      <p:sp>
        <p:nvSpPr>
          <p:cNvPr id="63496" name="Oval 6"/>
          <p:cNvSpPr>
            <a:spLocks noChangeArrowheads="1"/>
          </p:cNvSpPr>
          <p:nvPr/>
        </p:nvSpPr>
        <p:spPr bwMode="auto">
          <a:xfrm>
            <a:off x="2914650" y="4508500"/>
            <a:ext cx="649288"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
        <p:nvSpPr>
          <p:cNvPr id="63497" name="Oval 7"/>
          <p:cNvSpPr>
            <a:spLocks noChangeArrowheads="1"/>
          </p:cNvSpPr>
          <p:nvPr/>
        </p:nvSpPr>
        <p:spPr bwMode="auto">
          <a:xfrm>
            <a:off x="3995738" y="4508500"/>
            <a:ext cx="649287" cy="720725"/>
          </a:xfrm>
          <a:prstGeom prst="ellipse">
            <a:avLst/>
          </a:prstGeom>
          <a:noFill/>
          <a:ln w="19050">
            <a:solidFill>
              <a:srgbClr val="FF0000"/>
            </a:solidFill>
            <a:prstDash val="dash"/>
            <a:bevel/>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sym typeface="Verdana" panose="020B060403050404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AADADAE9-8E6F-4B2D-92B5-79C7E31CBB1D}" type="datetime1">
              <a:rPr lang="zh-CN" altLang="en-US"/>
            </a:fld>
            <a:endParaRPr lang="en-US" altLang="zh-CN" sz="1800"/>
          </a:p>
        </p:txBody>
      </p:sp>
      <p:sp>
        <p:nvSpPr>
          <p:cNvPr id="64515"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60E695-7206-4B43-A460-B8FEB75E31DC}" type="slidenum">
              <a:rPr lang="zh-CN" altLang="en-US"/>
            </a:fld>
            <a:endParaRPr lang="en-US" altLang="zh-CN"/>
          </a:p>
        </p:txBody>
      </p:sp>
      <p:graphicFrame>
        <p:nvGraphicFramePr>
          <p:cNvPr id="64516" name="Object 6"/>
          <p:cNvGraphicFramePr>
            <a:graphicFrameLocks noChangeAspect="1"/>
          </p:cNvGraphicFramePr>
          <p:nvPr/>
        </p:nvGraphicFramePr>
        <p:xfrm>
          <a:off x="0" y="4602163"/>
          <a:ext cx="4787900" cy="2241550"/>
        </p:xfrm>
        <a:graphic>
          <a:graphicData uri="http://schemas.openxmlformats.org/presentationml/2006/ole">
            <mc:AlternateContent xmlns:mc="http://schemas.openxmlformats.org/markup-compatibility/2006">
              <mc:Choice xmlns:v="urn:schemas-microsoft-com:vml" Requires="v">
                <p:oleObj spid="_x0000_s64523" name="" r:id="rId1" imgW="57302400" imgH="26822400" progId="">
                  <p:embed/>
                </p:oleObj>
              </mc:Choice>
              <mc:Fallback>
                <p:oleObj name="" r:id="rId1" imgW="57302400" imgH="26822400" progId="">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2163"/>
                        <a:ext cx="4787900" cy="2241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7" name="Object 2"/>
          <p:cNvGraphicFramePr>
            <a:graphicFrameLocks noChangeAspect="1"/>
          </p:cNvGraphicFramePr>
          <p:nvPr/>
        </p:nvGraphicFramePr>
        <p:xfrm>
          <a:off x="41275" y="2492375"/>
          <a:ext cx="7929563" cy="2279650"/>
        </p:xfrm>
        <a:graphic>
          <a:graphicData uri="http://schemas.openxmlformats.org/presentationml/2006/ole">
            <mc:AlternateContent xmlns:mc="http://schemas.openxmlformats.org/markup-compatibility/2006">
              <mc:Choice xmlns:v="urn:schemas-microsoft-com:vml" Requires="v">
                <p:oleObj spid="_x0000_s64524" name="" r:id="rId3" imgW="57607200" imgH="17068800" progId="">
                  <p:embed/>
                </p:oleObj>
              </mc:Choice>
              <mc:Fallback>
                <p:oleObj name="" r:id="rId3" imgW="57607200" imgH="170688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2492375"/>
                        <a:ext cx="7929563" cy="2279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Rectangle 3"/>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4519" name="Rectangle 4"/>
          <p:cNvSpPr>
            <a:spLocks noGrp="1" noChangeArrowheads="1"/>
          </p:cNvSpPr>
          <p:nvPr>
            <p:ph sz="half" idx="4294967295"/>
          </p:nvPr>
        </p:nvSpPr>
        <p:spPr>
          <a:xfrm>
            <a:off x="611188" y="1412875"/>
            <a:ext cx="8532812" cy="4114800"/>
          </a:xfrm>
        </p:spPr>
        <p:txBody>
          <a:bodyPr/>
          <a:lstStyle/>
          <a:p>
            <a:pPr eaLnBrk="1" hangingPunct="1">
              <a:lnSpc>
                <a:spcPct val="110000"/>
              </a:lnSpc>
            </a:pPr>
            <a:r>
              <a:rPr lang="zh-CN" altLang="en-US" sz="3600" b="1" smtClean="0">
                <a:latin typeface="Times New Roman" panose="02020603050405020304" pitchFamily="18" charset="0"/>
                <a:sym typeface="Times New Roman" panose="02020603050405020304" pitchFamily="18" charset="0"/>
              </a:rPr>
              <a:t>数据分类尺度计算－－四种方法</a:t>
            </a:r>
            <a:endParaRPr lang="zh-CN" altLang="en-US" sz="3600" b="1" smtClean="0">
              <a:latin typeface="Times New Roman" panose="02020603050405020304" pitchFamily="18" charset="0"/>
              <a:sym typeface="Times New Roman" panose="02020603050405020304" pitchFamily="18" charset="0"/>
            </a:endParaRPr>
          </a:p>
          <a:p>
            <a:pPr lvl="1" eaLnBrk="1" hangingPunct="1">
              <a:lnSpc>
                <a:spcPct val="110000"/>
              </a:lnSpc>
            </a:pPr>
            <a:r>
              <a:rPr lang="zh-CN" altLang="en-US" sz="2800" b="1" smtClean="0">
                <a:solidFill>
                  <a:srgbClr val="FF0000"/>
                </a:solidFill>
                <a:latin typeface="Times New Roman" panose="02020603050405020304" pitchFamily="18" charset="0"/>
                <a:sym typeface="Times New Roman" panose="02020603050405020304" pitchFamily="18" charset="0"/>
              </a:rPr>
              <a:t>斜交空间距离</a:t>
            </a:r>
            <a:r>
              <a:rPr lang="en-US" altLang="zh-CN" sz="2800" b="1" i="1" smtClean="0">
                <a:solidFill>
                  <a:srgbClr val="FF0000"/>
                </a:solidFill>
                <a:latin typeface="Times New Roman" panose="02020603050405020304" pitchFamily="18" charset="0"/>
                <a:sym typeface="Times New Roman" panose="02020603050405020304" pitchFamily="18" charset="0"/>
              </a:rPr>
              <a:t>D</a:t>
            </a:r>
            <a:r>
              <a:rPr lang="en-US" altLang="zh-CN" sz="2800" b="1" smtClean="0">
                <a:solidFill>
                  <a:srgbClr val="FF0000"/>
                </a:solidFill>
                <a:latin typeface="Times New Roman" panose="02020603050405020304" pitchFamily="18" charset="0"/>
                <a:sym typeface="Times New Roman" panose="02020603050405020304" pitchFamily="18" charset="0"/>
              </a:rPr>
              <a:t>1</a:t>
            </a:r>
            <a:endParaRPr lang="zh-CN" altLang="en-US" sz="2800" b="1" smtClean="0">
              <a:solidFill>
                <a:srgbClr val="FF0000"/>
              </a:solidFill>
              <a:latin typeface="Times New Roman" panose="02020603050405020304" pitchFamily="18" charset="0"/>
              <a:sym typeface="Times New Roman" panose="02020603050405020304" pitchFamily="18" charset="0"/>
            </a:endParaRPr>
          </a:p>
        </p:txBody>
      </p:sp>
      <p:sp>
        <p:nvSpPr>
          <p:cNvPr id="2" name="Text Box 5"/>
          <p:cNvSpPr>
            <a:spLocks noChangeArrowheads="1"/>
          </p:cNvSpPr>
          <p:nvPr/>
        </p:nvSpPr>
        <p:spPr bwMode="auto">
          <a:xfrm>
            <a:off x="4967288" y="5305425"/>
            <a:ext cx="4176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用于样品间的分类</a:t>
            </a:r>
            <a:r>
              <a:rPr lang="en-US" altLang="zh-CN" sz="2400" b="1">
                <a:solidFill>
                  <a:srgbClr val="000000"/>
                </a:solidFill>
                <a:latin typeface="Times New Roman" panose="02020603050405020304" pitchFamily="18" charset="0"/>
                <a:sym typeface="Times New Roman" panose="02020603050405020304" pitchFamily="18" charset="0"/>
              </a:rPr>
              <a:t>(</a:t>
            </a:r>
            <a:r>
              <a:rPr lang="en-US" altLang="zh-CN" sz="2400" b="1" i="1">
                <a:solidFill>
                  <a:srgbClr val="000000"/>
                </a:solidFill>
                <a:latin typeface="Times New Roman" panose="02020603050405020304" pitchFamily="18" charset="0"/>
                <a:sym typeface="Times New Roman" panose="02020603050405020304" pitchFamily="18" charset="0"/>
              </a:rPr>
              <a:t>Q</a:t>
            </a:r>
            <a:r>
              <a:rPr lang="zh-CN" altLang="en-US" sz="2400" b="1">
                <a:solidFill>
                  <a:srgbClr val="000000"/>
                </a:solidFill>
                <a:latin typeface="Times New Roman" panose="02020603050405020304" pitchFamily="18" charset="0"/>
                <a:sym typeface="Times New Roman" panose="02020603050405020304" pitchFamily="18" charset="0"/>
              </a:rPr>
              <a:t>型</a:t>
            </a:r>
            <a:r>
              <a:rPr lang="en-US" altLang="zh-CN" sz="2400" b="1">
                <a:solidFill>
                  <a:srgbClr val="000000"/>
                </a:solidFill>
                <a:latin typeface="Times New Roman" panose="02020603050405020304" pitchFamily="18" charset="0"/>
                <a:sym typeface="Times New Roman" panose="02020603050405020304" pitchFamily="18" charset="0"/>
              </a:rPr>
              <a:t>)</a:t>
            </a:r>
            <a:r>
              <a:rPr lang="zh-CN" altLang="en-US" sz="2400" b="1">
                <a:solidFill>
                  <a:srgbClr val="000000"/>
                </a:solidFill>
                <a:latin typeface="Times New Roman" panose="02020603050405020304" pitchFamily="18" charset="0"/>
                <a:sym typeface="Times New Roman" panose="02020603050405020304" pitchFamily="18" charset="0"/>
              </a:rPr>
              <a:t>；</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zh-CN" altLang="en-US"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latin typeface="Times New Roman" panose="02020603050405020304" pitchFamily="18" charset="0"/>
                <a:sym typeface="Times New Roman" panose="02020603050405020304" pitchFamily="18" charset="0"/>
              </a:rPr>
              <a:t>0≤</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a:solidFill>
                  <a:srgbClr val="000000"/>
                </a:solidFill>
                <a:latin typeface="Times New Roman" panose="02020603050405020304" pitchFamily="18" charset="0"/>
                <a:sym typeface="Times New Roman" panose="02020603050405020304" pitchFamily="18" charset="0"/>
              </a:rPr>
              <a:t>1</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a:solidFill>
                  <a:srgbClr val="000000"/>
                </a:solidFill>
                <a:latin typeface="Times New Roman" panose="02020603050405020304" pitchFamily="18" charset="0"/>
                <a:sym typeface="Times New Roman" panose="02020603050405020304" pitchFamily="18" charset="0"/>
              </a:rPr>
              <a:t>1</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0</a:t>
            </a:r>
            <a:r>
              <a:rPr lang="zh-CN" altLang="en-US" sz="2400" b="1">
                <a:solidFill>
                  <a:srgbClr val="000000"/>
                </a:solidFill>
                <a:latin typeface="Times New Roman" panose="02020603050405020304" pitchFamily="18" charset="0"/>
                <a:sym typeface="Times New Roman" panose="02020603050405020304" pitchFamily="18" charset="0"/>
              </a:rPr>
              <a:t>相关性越好；</a:t>
            </a:r>
            <a:endParaRPr lang="zh-CN" altLang="en-US" sz="2400" b="1">
              <a:solidFill>
                <a:srgbClr val="000000"/>
              </a:solidFill>
              <a:latin typeface="Times New Roman" panose="02020603050405020304" pitchFamily="18" charset="0"/>
              <a:sym typeface="Times New Roman" panose="02020603050405020304" pitchFamily="18" charset="0"/>
            </a:endParaRPr>
          </a:p>
          <a:p>
            <a:pPr>
              <a:buClr>
                <a:srgbClr val="FF0000"/>
              </a:buClr>
              <a:buSzPct val="120000"/>
              <a:buFont typeface="Arial" panose="020B0604020202020204" pitchFamily="34" charset="0"/>
              <a:buChar char="•"/>
            </a:pP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i="1">
                <a:solidFill>
                  <a:srgbClr val="000000"/>
                </a:solidFill>
                <a:latin typeface="Times New Roman" panose="02020603050405020304" pitchFamily="18" charset="0"/>
                <a:sym typeface="Times New Roman" panose="02020603050405020304" pitchFamily="18" charset="0"/>
              </a:rPr>
              <a:t>D</a:t>
            </a:r>
            <a:r>
              <a:rPr lang="en-US" altLang="zh-CN" sz="2400" b="1">
                <a:solidFill>
                  <a:srgbClr val="000000"/>
                </a:solidFill>
                <a:latin typeface="Times New Roman" panose="02020603050405020304" pitchFamily="18" charset="0"/>
                <a:sym typeface="Times New Roman" panose="02020603050405020304" pitchFamily="18" charset="0"/>
              </a:rPr>
              <a:t>1</a:t>
            </a:r>
            <a:r>
              <a:rPr lang="en-US" altLang="zh-CN" sz="2400" b="1" i="1" baseline="-25000">
                <a:solidFill>
                  <a:srgbClr val="000000"/>
                </a:solidFill>
                <a:latin typeface="Times New Roman" panose="02020603050405020304" pitchFamily="18" charset="0"/>
                <a:sym typeface="Times New Roman" panose="02020603050405020304" pitchFamily="18" charset="0"/>
              </a:rPr>
              <a:t>ij</a:t>
            </a:r>
            <a:r>
              <a:rPr lang="zh-CN" altLang="en-US" sz="2400" b="1">
                <a:solidFill>
                  <a:srgbClr val="000000"/>
                </a:solidFill>
                <a:latin typeface="Times New Roman" panose="02020603050405020304" pitchFamily="18" charset="0"/>
                <a:sym typeface="Times New Roman" panose="02020603050405020304" pitchFamily="18" charset="0"/>
              </a:rPr>
              <a:t>愈接近</a:t>
            </a: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相似性越差。</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5C8471B6-4D7E-400F-81D1-B730A9C6D5DD}" type="datetime1">
              <a:rPr lang="zh-CN" altLang="en-US"/>
            </a:fld>
            <a:endParaRPr lang="en-US" altLang="zh-CN" sz="1800"/>
          </a:p>
        </p:txBody>
      </p:sp>
      <p:sp>
        <p:nvSpPr>
          <p:cNvPr id="65539"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967FBE-9323-42B6-90D9-378ED11A7E55}" type="slidenum">
              <a:rPr lang="zh-CN" altLang="en-US"/>
            </a:fld>
            <a:endParaRPr lang="en-US" altLang="zh-CN"/>
          </a:p>
        </p:txBody>
      </p:sp>
      <p:sp>
        <p:nvSpPr>
          <p:cNvPr id="65540" name="Rectangle 4"/>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5541" name="Rectangle 5"/>
          <p:cNvSpPr>
            <a:spLocks noGrp="1" noChangeArrowheads="1"/>
          </p:cNvSpPr>
          <p:nvPr>
            <p:ph sz="half" idx="4294967295"/>
          </p:nvPr>
        </p:nvSpPr>
        <p:spPr>
          <a:xfrm>
            <a:off x="611188" y="1412875"/>
            <a:ext cx="8532812" cy="5445125"/>
          </a:xfrm>
        </p:spPr>
        <p:txBody>
          <a:bodyPr/>
          <a:lstStyle/>
          <a:p>
            <a:pPr eaLnBrk="1" hangingPunct="1">
              <a:lnSpc>
                <a:spcPct val="110000"/>
              </a:lnSpc>
            </a:pPr>
            <a:r>
              <a:rPr lang="zh-CN" altLang="en-US" sz="3600" b="1" smtClean="0">
                <a:latin typeface="Times New Roman" panose="02020603050405020304" pitchFamily="18" charset="0"/>
                <a:sym typeface="Times New Roman" panose="02020603050405020304" pitchFamily="18" charset="0"/>
              </a:rPr>
              <a:t>分类树形图绘制</a:t>
            </a:r>
            <a:endParaRPr lang="zh-CN" altLang="en-US" sz="3600" b="1" smtClean="0">
              <a:latin typeface="Times New Roman" panose="02020603050405020304" pitchFamily="18" charset="0"/>
              <a:sym typeface="Times New Roman" panose="02020603050405020304" pitchFamily="18" charset="0"/>
            </a:endParaRPr>
          </a:p>
          <a:p>
            <a:pPr lvl="1" eaLnBrk="1" hangingPunct="1">
              <a:lnSpc>
                <a:spcPct val="150000"/>
              </a:lnSpc>
            </a:pPr>
            <a:r>
              <a:rPr lang="zh-CN" altLang="en-US" sz="3200" b="1" smtClean="0">
                <a:latin typeface="Times New Roman" panose="02020603050405020304" pitchFamily="18" charset="0"/>
                <a:sym typeface="Times New Roman" panose="02020603050405020304" pitchFamily="18" charset="0"/>
              </a:rPr>
              <a:t>绘制分类树形图的</a:t>
            </a:r>
            <a:r>
              <a:rPr lang="zh-CN" altLang="en-US" sz="3200" b="1" smtClean="0">
                <a:solidFill>
                  <a:srgbClr val="FF0000"/>
                </a:solidFill>
                <a:latin typeface="Times New Roman" panose="02020603050405020304" pitchFamily="18" charset="0"/>
                <a:sym typeface="Times New Roman" panose="02020603050405020304" pitchFamily="18" charset="0"/>
              </a:rPr>
              <a:t>法则</a:t>
            </a:r>
            <a:r>
              <a:rPr lang="zh-CN" altLang="en-US" sz="3200" b="1" smtClean="0">
                <a:latin typeface="Times New Roman" panose="02020603050405020304" pitchFamily="18" charset="0"/>
                <a:sym typeface="Times New Roman" panose="02020603050405020304" pitchFamily="18" charset="0"/>
              </a:rPr>
              <a:t>是使相似程度高的样本或样本所代表的类优先集中在一起，用较短的线联结起来，而相似程度低的样本或类之间用较长的线联结。</a:t>
            </a:r>
            <a:endParaRPr lang="zh-CN" altLang="en-US" sz="3200" b="1" smtClean="0">
              <a:latin typeface="Times New Roman" panose="02020603050405020304" pitchFamily="18" charset="0"/>
              <a:sym typeface="Times New Roman" panose="02020603050405020304" pitchFamily="18" charset="0"/>
            </a:endParaRPr>
          </a:p>
          <a:p>
            <a:pPr lvl="1" eaLnBrk="1" hangingPunct="1">
              <a:lnSpc>
                <a:spcPct val="150000"/>
              </a:lnSpc>
            </a:pPr>
            <a:r>
              <a:rPr lang="zh-CN" altLang="en-US" sz="3200" b="1" smtClean="0">
                <a:latin typeface="Times New Roman" panose="02020603050405020304" pitchFamily="18" charset="0"/>
                <a:sym typeface="Times New Roman" panose="02020603050405020304" pitchFamily="18" charset="0"/>
              </a:rPr>
              <a:t>两种方法</a:t>
            </a:r>
            <a:r>
              <a:rPr lang="en-US" altLang="zh-CN" sz="3200" b="1" smtClean="0">
                <a:latin typeface="Times New Roman" panose="02020603050405020304" pitchFamily="18" charset="0"/>
                <a:sym typeface="Times New Roman" panose="02020603050405020304" pitchFamily="18" charset="0"/>
              </a:rPr>
              <a:t>——</a:t>
            </a:r>
            <a:r>
              <a:rPr lang="zh-CN" altLang="en-US" sz="3200" b="1" smtClean="0">
                <a:latin typeface="Times New Roman" panose="02020603050405020304" pitchFamily="18" charset="0"/>
                <a:sym typeface="Times New Roman" panose="02020603050405020304" pitchFamily="18" charset="0"/>
              </a:rPr>
              <a:t>一次形成分类法，逐步形成分类法</a:t>
            </a:r>
            <a:endParaRPr lang="zh-CN" altLang="en-US" smtClean="0"/>
          </a:p>
        </p:txBody>
      </p:sp>
    </p:spTree>
  </p:cSld>
  <p:clrMapOvr>
    <a:masterClrMapping/>
  </p:clrMapOvr>
  <p:transition spd="med">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DED2DD05-2C81-4554-A6AC-E2E4350B2C74}" type="datetime1">
              <a:rPr lang="zh-CN" altLang="en-US"/>
            </a:fld>
            <a:endParaRPr lang="en-US" altLang="zh-CN" sz="1800"/>
          </a:p>
        </p:txBody>
      </p:sp>
      <p:sp>
        <p:nvSpPr>
          <p:cNvPr id="66563"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30A0DE-EEEE-4D98-B50F-EDD94B4600CD}" type="slidenum">
              <a:rPr lang="zh-CN" altLang="en-US"/>
            </a:fld>
            <a:endParaRPr lang="en-US" altLang="zh-CN"/>
          </a:p>
        </p:txBody>
      </p:sp>
      <p:sp>
        <p:nvSpPr>
          <p:cNvPr id="66564"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2" name="Rectangle 3"/>
          <p:cNvSpPr>
            <a:spLocks noGrp="1" noChangeArrowheads="1"/>
          </p:cNvSpPr>
          <p:nvPr>
            <p:ph sz="half" idx="4294967295"/>
          </p:nvPr>
        </p:nvSpPr>
        <p:spPr>
          <a:xfrm>
            <a:off x="323850" y="1544638"/>
            <a:ext cx="8820150" cy="5313362"/>
          </a:xfrm>
          <a:solidFill>
            <a:schemeClr val="bg1"/>
          </a:solidFill>
        </p:spPr>
        <p:txBody>
          <a:bodyPr/>
          <a:lstStyle/>
          <a:p>
            <a:pPr eaLnBrk="1" hangingPunct="1">
              <a:lnSpc>
                <a:spcPct val="110000"/>
              </a:lnSpc>
            </a:pPr>
            <a:r>
              <a:rPr lang="zh-CN" altLang="en-US" sz="3200" b="1" smtClean="0">
                <a:latin typeface="Times New Roman" panose="02020603050405020304" pitchFamily="18" charset="0"/>
                <a:sym typeface="Times New Roman" panose="02020603050405020304" pitchFamily="18" charset="0"/>
              </a:rPr>
              <a:t>分类树形图绘制</a:t>
            </a:r>
            <a:r>
              <a:rPr lang="en-US" altLang="zh-CN" sz="3200" b="1" smtClean="0">
                <a:latin typeface="Times New Roman" panose="02020603050405020304" pitchFamily="18" charset="0"/>
                <a:sym typeface="Times New Roman" panose="02020603050405020304" pitchFamily="18" charset="0"/>
              </a:rPr>
              <a:t>——</a:t>
            </a:r>
            <a:r>
              <a:rPr lang="zh-CN" altLang="en-US" sz="3200" b="1" smtClean="0">
                <a:solidFill>
                  <a:srgbClr val="FF0000"/>
                </a:solidFill>
                <a:latin typeface="Times New Roman" panose="02020603050405020304" pitchFamily="18" charset="0"/>
                <a:sym typeface="Times New Roman" panose="02020603050405020304" pitchFamily="18" charset="0"/>
              </a:rPr>
              <a:t>一次形成分类法</a:t>
            </a:r>
            <a:endParaRPr lang="zh-CN" altLang="en-US" sz="3200" b="1" smtClean="0">
              <a:solidFill>
                <a:srgbClr val="FF0000"/>
              </a:solidFill>
              <a:latin typeface="Times New Roman" panose="02020603050405020304" pitchFamily="18" charset="0"/>
              <a:sym typeface="Times New Roman" panose="02020603050405020304" pitchFamily="18" charset="0"/>
            </a:endParaRPr>
          </a:p>
          <a:p>
            <a:pPr lvl="1" eaLnBrk="1" hangingPunct="1">
              <a:lnSpc>
                <a:spcPct val="120000"/>
              </a:lnSpc>
            </a:pPr>
            <a:r>
              <a:rPr lang="zh-CN" altLang="en-US" sz="2800" b="1" smtClean="0">
                <a:latin typeface="Times New Roman" panose="02020603050405020304" pitchFamily="18" charset="0"/>
                <a:sym typeface="Times New Roman" panose="02020603050405020304" pitchFamily="18" charset="0"/>
              </a:rPr>
              <a:t>首先选出相关系数最大的元素对，然后选出次大的元素对，依此类推。</a:t>
            </a:r>
            <a:endParaRPr lang="zh-CN" altLang="en-US" sz="2800" b="1" smtClean="0">
              <a:latin typeface="Times New Roman" panose="02020603050405020304" pitchFamily="18" charset="0"/>
              <a:sym typeface="Times New Roman" panose="02020603050405020304" pitchFamily="18" charset="0"/>
            </a:endParaRPr>
          </a:p>
          <a:p>
            <a:pPr lvl="1" eaLnBrk="1" hangingPunct="1">
              <a:lnSpc>
                <a:spcPct val="120000"/>
              </a:lnSpc>
            </a:pPr>
            <a:r>
              <a:rPr lang="zh-CN" altLang="en-US" sz="2800" b="1" smtClean="0">
                <a:latin typeface="Times New Roman" panose="02020603050405020304" pitchFamily="18" charset="0"/>
                <a:sym typeface="Times New Roman" panose="02020603050405020304" pitchFamily="18" charset="0"/>
              </a:rPr>
              <a:t>选出元素对后，按下列规则将各元素对连接成群。</a:t>
            </a:r>
            <a:endParaRPr lang="zh-CN" altLang="en-US" sz="28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若两元素在已形成的群中未出现过，形成一个独立的群；</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若两个元素中有一个在已经分好的群中出现过，则另一个加入该群；</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若两个元素都在已分好的两群中，把两群相连；</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若两个元素都在同一群中，则不作处理。</a:t>
            </a:r>
            <a:endParaRPr lang="zh-CN" altLang="en-US"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autoUpdateAnimBg="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B49D1A38-F45C-451A-B7B4-F34B6CA5C50C}" type="datetime1">
              <a:rPr lang="zh-CN" altLang="en-US"/>
            </a:fld>
            <a:endParaRPr lang="en-US" altLang="zh-CN" sz="1800"/>
          </a:p>
        </p:txBody>
      </p:sp>
      <p:sp>
        <p:nvSpPr>
          <p:cNvPr id="67587"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05B248-D532-4CD5-B7A6-0333852377FB}" type="slidenum">
              <a:rPr lang="zh-CN" altLang="en-US"/>
            </a:fld>
            <a:endParaRPr lang="en-US" altLang="zh-CN"/>
          </a:p>
        </p:txBody>
      </p:sp>
      <p:sp>
        <p:nvSpPr>
          <p:cNvPr id="67588"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2" name="Rectangle 3"/>
          <p:cNvSpPr>
            <a:spLocks noGrp="1" noChangeArrowheads="1"/>
          </p:cNvSpPr>
          <p:nvPr>
            <p:ph sz="half" idx="4294967295"/>
          </p:nvPr>
        </p:nvSpPr>
        <p:spPr>
          <a:xfrm>
            <a:off x="323850" y="1628775"/>
            <a:ext cx="8820150" cy="5184775"/>
          </a:xfrm>
          <a:solidFill>
            <a:schemeClr val="bg1"/>
          </a:solidFill>
        </p:spPr>
        <p:txBody>
          <a:bodyPr/>
          <a:lstStyle/>
          <a:p>
            <a:pPr eaLnBrk="1" hangingPunct="1">
              <a:lnSpc>
                <a:spcPct val="110000"/>
              </a:lnSpc>
            </a:pPr>
            <a:r>
              <a:rPr lang="zh-CN" altLang="en-US" sz="3200" b="1" smtClean="0">
                <a:latin typeface="Times New Roman" panose="02020603050405020304" pitchFamily="18" charset="0"/>
                <a:sym typeface="Times New Roman" panose="02020603050405020304" pitchFamily="18" charset="0"/>
              </a:rPr>
              <a:t>分类树形图绘制</a:t>
            </a:r>
            <a:r>
              <a:rPr lang="en-US" altLang="zh-CN" sz="3200" b="1" smtClean="0">
                <a:latin typeface="Times New Roman" panose="02020603050405020304" pitchFamily="18" charset="0"/>
                <a:sym typeface="Times New Roman" panose="02020603050405020304" pitchFamily="18" charset="0"/>
              </a:rPr>
              <a:t>——</a:t>
            </a:r>
            <a:r>
              <a:rPr lang="zh-CN" altLang="en-US" sz="3200" b="1" smtClean="0">
                <a:solidFill>
                  <a:srgbClr val="FF0000"/>
                </a:solidFill>
                <a:latin typeface="Times New Roman" panose="02020603050405020304" pitchFamily="18" charset="0"/>
                <a:sym typeface="Times New Roman" panose="02020603050405020304" pitchFamily="18" charset="0"/>
              </a:rPr>
              <a:t>逐步形成分类法</a:t>
            </a:r>
            <a:endParaRPr lang="zh-CN" altLang="en-US" sz="3200" b="1" smtClean="0">
              <a:solidFill>
                <a:srgbClr val="FF0000"/>
              </a:solidFill>
              <a:latin typeface="Times New Roman" panose="02020603050405020304" pitchFamily="18" charset="0"/>
              <a:sym typeface="Times New Roman" panose="02020603050405020304" pitchFamily="18" charset="0"/>
            </a:endParaRPr>
          </a:p>
          <a:p>
            <a:pPr lvl="1" eaLnBrk="1" hangingPunct="1">
              <a:lnSpc>
                <a:spcPct val="120000"/>
              </a:lnSpc>
            </a:pPr>
            <a:r>
              <a:rPr lang="zh-CN" altLang="en-US" sz="2800" b="1" smtClean="0">
                <a:latin typeface="Times New Roman" panose="02020603050405020304" pitchFamily="18" charset="0"/>
                <a:sym typeface="Times New Roman" panose="02020603050405020304" pitchFamily="18" charset="0"/>
              </a:rPr>
              <a:t>首先从距离矩阵中选出最小的元素</a:t>
            </a:r>
            <a:r>
              <a:rPr lang="en-US" altLang="zh-CN" sz="2800" b="1" i="1" smtClean="0">
                <a:latin typeface="Times New Roman" panose="02020603050405020304" pitchFamily="18" charset="0"/>
                <a:sym typeface="Times New Roman" panose="02020603050405020304" pitchFamily="18" charset="0"/>
              </a:rPr>
              <a:t>D</a:t>
            </a:r>
            <a:r>
              <a:rPr lang="en-US" altLang="zh-CN" sz="2800" b="1" i="1" baseline="-25000" smtClean="0">
                <a:latin typeface="Times New Roman" panose="02020603050405020304" pitchFamily="18" charset="0"/>
                <a:sym typeface="Times New Roman" panose="02020603050405020304" pitchFamily="18" charset="0"/>
              </a:rPr>
              <a:t>kL</a:t>
            </a:r>
            <a:r>
              <a:rPr lang="zh-CN" altLang="en-US" sz="2800" b="1" smtClean="0">
                <a:latin typeface="Times New Roman" panose="02020603050405020304" pitchFamily="18" charset="0"/>
                <a:sym typeface="Times New Roman" panose="02020603050405020304" pitchFamily="18" charset="0"/>
              </a:rPr>
              <a:t>并归入一组，然后按下面方法进行计算：</a:t>
            </a:r>
            <a:endParaRPr lang="zh-CN" altLang="en-US" sz="28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把第</a:t>
            </a:r>
            <a:r>
              <a:rPr lang="en-US" altLang="zh-CN" sz="2600" b="1" i="1" smtClean="0">
                <a:latin typeface="Times New Roman" panose="02020603050405020304" pitchFamily="18" charset="0"/>
                <a:sym typeface="Times New Roman" panose="02020603050405020304" pitchFamily="18" charset="0"/>
              </a:rPr>
              <a:t>k</a:t>
            </a:r>
            <a:r>
              <a:rPr lang="zh-CN" altLang="en-US" sz="2600" b="1" smtClean="0">
                <a:latin typeface="Times New Roman" panose="02020603050405020304" pitchFamily="18" charset="0"/>
                <a:sym typeface="Times New Roman" panose="02020603050405020304" pitchFamily="18" charset="0"/>
              </a:rPr>
              <a:t>个样品与第</a:t>
            </a:r>
            <a:r>
              <a:rPr lang="en-US" altLang="zh-CN" sz="2600" b="1" i="1" smtClean="0">
                <a:latin typeface="Times New Roman" panose="02020603050405020304" pitchFamily="18" charset="0"/>
                <a:sym typeface="Times New Roman" panose="02020603050405020304" pitchFamily="18" charset="0"/>
              </a:rPr>
              <a:t>L</a:t>
            </a:r>
            <a:r>
              <a:rPr lang="zh-CN" altLang="en-US" sz="2600" b="1" smtClean="0">
                <a:latin typeface="Times New Roman" panose="02020603050405020304" pitchFamily="18" charset="0"/>
                <a:sym typeface="Times New Roman" panose="02020603050405020304" pitchFamily="18" charset="0"/>
              </a:rPr>
              <a:t>个样品的相应的各个变量取平均值代替第</a:t>
            </a:r>
            <a:r>
              <a:rPr lang="en-US" altLang="zh-CN" sz="2600" b="1" i="1" smtClean="0">
                <a:latin typeface="Times New Roman" panose="02020603050405020304" pitchFamily="18" charset="0"/>
                <a:sym typeface="Times New Roman" panose="02020603050405020304" pitchFamily="18" charset="0"/>
              </a:rPr>
              <a:t>k</a:t>
            </a:r>
            <a:r>
              <a:rPr lang="zh-CN" altLang="en-US" sz="2600" b="1" smtClean="0">
                <a:latin typeface="Times New Roman" panose="02020603050405020304" pitchFamily="18" charset="0"/>
                <a:sym typeface="Times New Roman" panose="02020603050405020304" pitchFamily="18" charset="0"/>
              </a:rPr>
              <a:t>个样品，并取消第</a:t>
            </a:r>
            <a:r>
              <a:rPr lang="en-US" altLang="zh-CN" sz="2600" b="1" i="1" smtClean="0">
                <a:latin typeface="Times New Roman" panose="02020603050405020304" pitchFamily="18" charset="0"/>
                <a:sym typeface="Times New Roman" panose="02020603050405020304" pitchFamily="18" charset="0"/>
              </a:rPr>
              <a:t>j</a:t>
            </a:r>
            <a:r>
              <a:rPr lang="zh-CN" altLang="en-US" sz="2600" b="1" smtClean="0">
                <a:latin typeface="Times New Roman" panose="02020603050405020304" pitchFamily="18" charset="0"/>
                <a:sym typeface="Times New Roman" panose="02020603050405020304" pitchFamily="18" charset="0"/>
              </a:rPr>
              <a:t>个样品，形成心的样品数据（比归并前减少了一个）；</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重新计算距离矩阵；</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重复上面两个步骤；</a:t>
            </a:r>
            <a:endParaRPr lang="zh-CN" altLang="en-US" sz="2600" b="1" smtClean="0">
              <a:latin typeface="Times New Roman" panose="02020603050405020304" pitchFamily="18" charset="0"/>
              <a:sym typeface="Times New Roman" panose="02020603050405020304" pitchFamily="18" charset="0"/>
            </a:endParaRPr>
          </a:p>
          <a:p>
            <a:pPr lvl="2" eaLnBrk="1" hangingPunct="1">
              <a:lnSpc>
                <a:spcPct val="110000"/>
              </a:lnSpc>
            </a:pPr>
            <a:r>
              <a:rPr lang="zh-CN" altLang="en-US" sz="2600" b="1" smtClean="0">
                <a:latin typeface="Times New Roman" panose="02020603050405020304" pitchFamily="18" charset="0"/>
                <a:sym typeface="Times New Roman" panose="02020603050405020304" pitchFamily="18" charset="0"/>
              </a:rPr>
              <a:t>进行</a:t>
            </a:r>
            <a:r>
              <a:rPr lang="en-US" altLang="zh-CN" sz="2600" b="1" i="1" smtClean="0">
                <a:latin typeface="Times New Roman" panose="02020603050405020304" pitchFamily="18" charset="0"/>
                <a:sym typeface="Times New Roman" panose="02020603050405020304" pitchFamily="18" charset="0"/>
              </a:rPr>
              <a:t>n</a:t>
            </a:r>
            <a:r>
              <a:rPr lang="en-US" altLang="zh-CN" sz="2600" b="1" smtClean="0">
                <a:latin typeface="Times New Roman" panose="02020603050405020304" pitchFamily="18" charset="0"/>
                <a:sym typeface="Times New Roman" panose="02020603050405020304" pitchFamily="18" charset="0"/>
              </a:rPr>
              <a:t>-1</a:t>
            </a:r>
            <a:r>
              <a:rPr lang="zh-CN" altLang="en-US" sz="2600" b="1" smtClean="0">
                <a:latin typeface="Times New Roman" panose="02020603050405020304" pitchFamily="18" charset="0"/>
                <a:sym typeface="Times New Roman" panose="02020603050405020304" pitchFamily="18" charset="0"/>
              </a:rPr>
              <a:t>次则全部归并为一组，按归组的先后顺序及相应的距离大小作出分类树形图。</a:t>
            </a:r>
            <a:endParaRPr lang="zh-CN" altLang="en-US"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autoUpdateAnimBg="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5AFF8B3-CD70-4D08-9234-81D7AA312DD1}" type="datetime1">
              <a:rPr lang="zh-CN" altLang="en-US"/>
            </a:fld>
            <a:endParaRPr lang="en-US" altLang="zh-CN" sz="1800"/>
          </a:p>
        </p:txBody>
      </p:sp>
      <p:sp>
        <p:nvSpPr>
          <p:cNvPr id="68611"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F3AEE2-6BC8-48FE-839B-AB3410F39903}" type="slidenum">
              <a:rPr lang="zh-CN" altLang="en-US"/>
            </a:fld>
            <a:endParaRPr lang="en-US" altLang="zh-CN"/>
          </a:p>
        </p:txBody>
      </p:sp>
      <p:sp>
        <p:nvSpPr>
          <p:cNvPr id="68612"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2" name="Rectangle 3"/>
          <p:cNvSpPr>
            <a:spLocks noGrp="1" noChangeArrowheads="1"/>
          </p:cNvSpPr>
          <p:nvPr>
            <p:ph sz="half" idx="4294967295"/>
          </p:nvPr>
        </p:nvSpPr>
        <p:spPr>
          <a:xfrm>
            <a:off x="323850" y="1341438"/>
            <a:ext cx="8820150" cy="5516562"/>
          </a:xfrm>
          <a:solidFill>
            <a:schemeClr val="bg1"/>
          </a:solidFill>
        </p:spPr>
        <p:txBody>
          <a:bodyPr/>
          <a:lstStyle/>
          <a:p>
            <a:pPr eaLnBrk="1" hangingPunct="1">
              <a:lnSpc>
                <a:spcPct val="110000"/>
              </a:lnSpc>
            </a:pPr>
            <a:r>
              <a:rPr lang="zh-CN" altLang="en-US" sz="3600" b="1" smtClean="0">
                <a:latin typeface="Times New Roman" panose="02020603050405020304" pitchFamily="18" charset="0"/>
                <a:sym typeface="Times New Roman" panose="02020603050405020304" pitchFamily="18" charset="0"/>
              </a:rPr>
              <a:t>类别的划分</a:t>
            </a:r>
            <a:endParaRPr lang="zh-CN" altLang="en-US" sz="3600" b="1" smtClean="0">
              <a:solidFill>
                <a:srgbClr val="FF0000"/>
              </a:solidFill>
              <a:latin typeface="Times New Roman" panose="02020603050405020304" pitchFamily="18" charset="0"/>
              <a:sym typeface="Times New Roman" panose="02020603050405020304" pitchFamily="18" charset="0"/>
            </a:endParaRPr>
          </a:p>
          <a:p>
            <a:pPr lvl="1" eaLnBrk="1" hangingPunct="1">
              <a:lnSpc>
                <a:spcPct val="110000"/>
              </a:lnSpc>
            </a:pPr>
            <a:r>
              <a:rPr lang="zh-CN" altLang="en-US" sz="2800" b="1" smtClean="0">
                <a:latin typeface="Times New Roman" panose="02020603050405020304" pitchFamily="18" charset="0"/>
                <a:sym typeface="Times New Roman" panose="02020603050405020304" pitchFamily="18" charset="0"/>
              </a:rPr>
              <a:t>对于已建立的相似性矩阵，可根据不同的</a:t>
            </a:r>
            <a:r>
              <a:rPr lang="en-US" altLang="zh-CN" sz="2800" b="1" i="1" smtClean="0">
                <a:latin typeface="Times New Roman" panose="02020603050405020304" pitchFamily="18" charset="0"/>
                <a:sym typeface="Times New Roman" panose="02020603050405020304" pitchFamily="18" charset="0"/>
              </a:rPr>
              <a:t>λ</a:t>
            </a:r>
            <a:r>
              <a:rPr lang="zh-CN" altLang="en-US" sz="2800" b="1" smtClean="0">
                <a:latin typeface="Times New Roman" panose="02020603050405020304" pitchFamily="18" charset="0"/>
                <a:sym typeface="Times New Roman" panose="02020603050405020304" pitchFamily="18" charset="0"/>
              </a:rPr>
              <a:t>置信水平进行分类。分类时应先求出</a:t>
            </a:r>
            <a:r>
              <a:rPr lang="en-US" altLang="zh-CN" sz="2800" b="1" i="1" smtClean="0">
                <a:latin typeface="Times New Roman" panose="02020603050405020304" pitchFamily="18" charset="0"/>
                <a:sym typeface="Times New Roman" panose="02020603050405020304" pitchFamily="18" charset="0"/>
              </a:rPr>
              <a:t>R</a:t>
            </a:r>
            <a:r>
              <a:rPr lang="zh-CN" altLang="en-US" sz="2800" b="1" smtClean="0">
                <a:latin typeface="Times New Roman" panose="02020603050405020304" pitchFamily="18" charset="0"/>
                <a:sym typeface="Times New Roman" panose="02020603050405020304" pitchFamily="18" charset="0"/>
              </a:rPr>
              <a:t>的</a:t>
            </a:r>
            <a:r>
              <a:rPr lang="en-US" altLang="zh-CN" sz="2800" b="1" i="1" smtClean="0">
                <a:latin typeface="Times New Roman" panose="02020603050405020304" pitchFamily="18" charset="0"/>
                <a:sym typeface="Times New Roman" panose="02020603050405020304" pitchFamily="18" charset="0"/>
              </a:rPr>
              <a:t>λ</a:t>
            </a:r>
            <a:r>
              <a:rPr lang="zh-CN" altLang="en-US" sz="2800" b="1" smtClean="0">
                <a:latin typeface="Times New Roman" panose="02020603050405020304" pitchFamily="18" charset="0"/>
                <a:sym typeface="Times New Roman" panose="02020603050405020304" pitchFamily="18" charset="0"/>
              </a:rPr>
              <a:t>截矩阵</a:t>
            </a:r>
            <a:r>
              <a:rPr lang="en-US" altLang="zh-CN" sz="2800" b="1" i="1" smtClean="0">
                <a:latin typeface="Times New Roman" panose="02020603050405020304" pitchFamily="18" charset="0"/>
                <a:sym typeface="Times New Roman" panose="02020603050405020304" pitchFamily="18" charset="0"/>
              </a:rPr>
              <a:t>R</a:t>
            </a:r>
            <a:r>
              <a:rPr lang="en-US" altLang="zh-CN" sz="2800" b="1" i="1" baseline="-25000" smtClean="0">
                <a:latin typeface="Times New Roman" panose="02020603050405020304" pitchFamily="18" charset="0"/>
                <a:sym typeface="Times New Roman" panose="02020603050405020304" pitchFamily="18" charset="0"/>
              </a:rPr>
              <a:t>λ</a:t>
            </a:r>
            <a:endParaRPr lang="zh-CN" altLang="en-US" sz="2800" b="1" i="1" baseline="-25000" smtClean="0">
              <a:latin typeface="Times New Roman" panose="02020603050405020304" pitchFamily="18" charset="0"/>
              <a:sym typeface="Times New Roman" panose="02020603050405020304" pitchFamily="18" charset="0"/>
            </a:endParaRPr>
          </a:p>
          <a:p>
            <a:pPr lvl="1" eaLnBrk="1" hangingPunct="1">
              <a:lnSpc>
                <a:spcPct val="120000"/>
              </a:lnSpc>
            </a:pPr>
            <a:endParaRPr lang="zh-CN" altLang="en-US" sz="2800" b="1" baseline="-25000" smtClean="0">
              <a:latin typeface="Times New Roman" panose="02020603050405020304" pitchFamily="18" charset="0"/>
              <a:sym typeface="Times New Roman" panose="02020603050405020304" pitchFamily="18" charset="0"/>
            </a:endParaRPr>
          </a:p>
          <a:p>
            <a:pPr lvl="1" eaLnBrk="1" hangingPunct="1">
              <a:lnSpc>
                <a:spcPct val="120000"/>
              </a:lnSpc>
            </a:pPr>
            <a:endParaRPr lang="zh-CN" altLang="en-US" sz="2800" b="1" baseline="-25000" smtClean="0">
              <a:latin typeface="Times New Roman" panose="02020603050405020304" pitchFamily="18" charset="0"/>
              <a:sym typeface="Times New Roman" panose="02020603050405020304" pitchFamily="18" charset="0"/>
            </a:endParaRPr>
          </a:p>
          <a:p>
            <a:pPr lvl="1" eaLnBrk="1" hangingPunct="1">
              <a:lnSpc>
                <a:spcPct val="120000"/>
              </a:lnSpc>
            </a:pPr>
            <a:endParaRPr lang="zh-CN" altLang="en-US" sz="2800" b="1" baseline="-25000" smtClean="0">
              <a:latin typeface="Times New Roman" panose="02020603050405020304" pitchFamily="18" charset="0"/>
              <a:sym typeface="Times New Roman" panose="02020603050405020304" pitchFamily="18" charset="0"/>
            </a:endParaRPr>
          </a:p>
          <a:p>
            <a:pPr lvl="1" eaLnBrk="1" hangingPunct="1">
              <a:lnSpc>
                <a:spcPct val="120000"/>
              </a:lnSpc>
            </a:pPr>
            <a:endParaRPr lang="zh-CN" altLang="en-US" sz="2800" b="1" baseline="-25000" smtClean="0">
              <a:latin typeface="Times New Roman" panose="02020603050405020304" pitchFamily="18" charset="0"/>
              <a:sym typeface="Times New Roman" panose="02020603050405020304" pitchFamily="18" charset="0"/>
            </a:endParaRPr>
          </a:p>
          <a:p>
            <a:pPr lvl="1" eaLnBrk="1" hangingPunct="1">
              <a:lnSpc>
                <a:spcPct val="120000"/>
              </a:lnSpc>
            </a:pPr>
            <a:endParaRPr lang="zh-CN" altLang="en-US" sz="3200" b="1" baseline="-25000" smtClean="0">
              <a:latin typeface="Times New Roman" panose="02020603050405020304" pitchFamily="18" charset="0"/>
              <a:sym typeface="Times New Roman" panose="02020603050405020304" pitchFamily="18" charset="0"/>
            </a:endParaRPr>
          </a:p>
          <a:p>
            <a:pPr lvl="1" eaLnBrk="1" hangingPunct="1">
              <a:lnSpc>
                <a:spcPct val="105000"/>
              </a:lnSpc>
            </a:pPr>
            <a:r>
              <a:rPr lang="zh-CN" altLang="en-US" sz="2800" b="1" smtClean="0">
                <a:latin typeface="Times New Roman" panose="02020603050405020304" pitchFamily="18" charset="0"/>
                <a:sym typeface="Times New Roman" panose="02020603050405020304" pitchFamily="18" charset="0"/>
              </a:rPr>
              <a:t>当</a:t>
            </a:r>
            <a:r>
              <a:rPr lang="en-US" altLang="zh-CN" sz="2800" b="1" i="1" smtClean="0">
                <a:latin typeface="Times New Roman" panose="02020603050405020304" pitchFamily="18" charset="0"/>
                <a:sym typeface="Times New Roman" panose="02020603050405020304" pitchFamily="18" charset="0"/>
              </a:rPr>
              <a:t>λ</a:t>
            </a:r>
            <a:r>
              <a:rPr lang="en-US" altLang="zh-CN" sz="2800" b="1" i="1" baseline="-25000" smtClean="0">
                <a:latin typeface="Times New Roman" panose="02020603050405020304" pitchFamily="18" charset="0"/>
                <a:sym typeface="Times New Roman" panose="02020603050405020304" pitchFamily="18" charset="0"/>
              </a:rPr>
              <a:t>rij</a:t>
            </a:r>
            <a:r>
              <a:rPr lang="en-US" altLang="zh-CN" sz="2800" b="1" smtClean="0">
                <a:latin typeface="Times New Roman" panose="02020603050405020304" pitchFamily="18" charset="0"/>
                <a:sym typeface="Times New Roman" panose="02020603050405020304" pitchFamily="18" charset="0"/>
              </a:rPr>
              <a:t>=1</a:t>
            </a:r>
            <a:r>
              <a:rPr lang="zh-CN" altLang="en-US" sz="2800" b="1" smtClean="0">
                <a:latin typeface="Times New Roman" panose="02020603050405020304" pitchFamily="18" charset="0"/>
                <a:sym typeface="Times New Roman" panose="02020603050405020304" pitchFamily="18" charset="0"/>
              </a:rPr>
              <a:t>时，</a:t>
            </a:r>
            <a:r>
              <a:rPr lang="en-US" altLang="zh-CN" sz="2800" b="1" i="1" smtClean="0">
                <a:latin typeface="Times New Roman" panose="02020603050405020304" pitchFamily="18" charset="0"/>
                <a:sym typeface="Times New Roman" panose="02020603050405020304" pitchFamily="18" charset="0"/>
              </a:rPr>
              <a:t>i</a:t>
            </a:r>
            <a:r>
              <a:rPr lang="zh-CN" altLang="en-US" sz="2800" b="1" smtClean="0">
                <a:latin typeface="Times New Roman" panose="02020603050405020304" pitchFamily="18" charset="0"/>
                <a:sym typeface="Times New Roman" panose="02020603050405020304" pitchFamily="18" charset="0"/>
              </a:rPr>
              <a:t>与</a:t>
            </a:r>
            <a:r>
              <a:rPr lang="en-US" altLang="zh-CN" sz="2800" b="1" i="1" smtClean="0">
                <a:latin typeface="Times New Roman" panose="02020603050405020304" pitchFamily="18" charset="0"/>
                <a:sym typeface="Times New Roman" panose="02020603050405020304" pitchFamily="18" charset="0"/>
              </a:rPr>
              <a:t>j</a:t>
            </a:r>
            <a:r>
              <a:rPr lang="zh-CN" altLang="en-US" sz="2800" b="1" smtClean="0">
                <a:latin typeface="Times New Roman" panose="02020603050405020304" pitchFamily="18" charset="0"/>
                <a:sym typeface="Times New Roman" panose="02020603050405020304" pitchFamily="18" charset="0"/>
              </a:rPr>
              <a:t>应归为同一类，否则为不同类；</a:t>
            </a:r>
            <a:endParaRPr lang="zh-CN" altLang="en-US" sz="2800" b="1" smtClean="0">
              <a:latin typeface="Times New Roman" panose="02020603050405020304" pitchFamily="18" charset="0"/>
              <a:sym typeface="Times New Roman" panose="02020603050405020304" pitchFamily="18" charset="0"/>
            </a:endParaRPr>
          </a:p>
          <a:p>
            <a:pPr lvl="1" eaLnBrk="1" hangingPunct="1">
              <a:lnSpc>
                <a:spcPct val="105000"/>
              </a:lnSpc>
            </a:pPr>
            <a:r>
              <a:rPr lang="zh-CN" altLang="en-US" sz="2800" b="1" smtClean="0">
                <a:latin typeface="Times New Roman" panose="02020603050405020304" pitchFamily="18" charset="0"/>
                <a:sym typeface="Times New Roman" panose="02020603050405020304" pitchFamily="18" charset="0"/>
              </a:rPr>
              <a:t>若</a:t>
            </a:r>
            <a:r>
              <a:rPr lang="en-US" altLang="zh-CN" sz="2800" b="1" smtClean="0">
                <a:latin typeface="Times New Roman" panose="02020603050405020304" pitchFamily="18" charset="0"/>
                <a:sym typeface="Times New Roman" panose="02020603050405020304" pitchFamily="18" charset="0"/>
              </a:rPr>
              <a:t>0≤</a:t>
            </a:r>
            <a:r>
              <a:rPr lang="en-US" altLang="zh-CN" sz="2800" b="1" i="1" smtClean="0">
                <a:latin typeface="Times New Roman" panose="02020603050405020304" pitchFamily="18" charset="0"/>
                <a:sym typeface="Times New Roman" panose="02020603050405020304" pitchFamily="18" charset="0"/>
              </a:rPr>
              <a:t>λ</a:t>
            </a:r>
            <a:r>
              <a:rPr lang="en-US" altLang="zh-CN" sz="2800" b="1" baseline="-25000" smtClean="0">
                <a:latin typeface="Times New Roman" panose="02020603050405020304" pitchFamily="18" charset="0"/>
                <a:sym typeface="Times New Roman" panose="02020603050405020304" pitchFamily="18" charset="0"/>
              </a:rPr>
              <a:t>1</a:t>
            </a:r>
            <a:r>
              <a:rPr lang="en-US" altLang="zh-CN" sz="2800" b="1" smtClean="0">
                <a:latin typeface="Times New Roman" panose="02020603050405020304" pitchFamily="18" charset="0"/>
                <a:sym typeface="Times New Roman" panose="02020603050405020304" pitchFamily="18" charset="0"/>
              </a:rPr>
              <a:t> ≤</a:t>
            </a:r>
            <a:r>
              <a:rPr lang="en-US" altLang="zh-CN" sz="2800" b="1" i="1" smtClean="0">
                <a:latin typeface="Times New Roman" panose="02020603050405020304" pitchFamily="18" charset="0"/>
                <a:sym typeface="Times New Roman" panose="02020603050405020304" pitchFamily="18" charset="0"/>
              </a:rPr>
              <a:t>λ</a:t>
            </a:r>
            <a:r>
              <a:rPr lang="en-US" altLang="zh-CN" sz="2800" b="1" baseline="-25000" smtClean="0">
                <a:latin typeface="Times New Roman" panose="02020603050405020304" pitchFamily="18" charset="0"/>
                <a:sym typeface="Times New Roman" panose="02020603050405020304" pitchFamily="18" charset="0"/>
              </a:rPr>
              <a:t>2</a:t>
            </a:r>
            <a:r>
              <a:rPr lang="en-US" altLang="zh-CN" sz="2800" b="1" smtClean="0">
                <a:latin typeface="Times New Roman" panose="02020603050405020304" pitchFamily="18" charset="0"/>
                <a:sym typeface="Times New Roman" panose="02020603050405020304" pitchFamily="18" charset="0"/>
              </a:rPr>
              <a:t> ≤ 1</a:t>
            </a:r>
            <a:r>
              <a:rPr lang="zh-CN" altLang="en-US" sz="2800" b="1" smtClean="0">
                <a:latin typeface="Times New Roman" panose="02020603050405020304" pitchFamily="18" charset="0"/>
                <a:sym typeface="Times New Roman" panose="02020603050405020304" pitchFamily="18" charset="0"/>
              </a:rPr>
              <a:t>，则</a:t>
            </a:r>
            <a:r>
              <a:rPr lang="en-US" altLang="zh-CN" sz="2800" b="1" i="1" smtClean="0">
                <a:latin typeface="Times New Roman" panose="02020603050405020304" pitchFamily="18" charset="0"/>
                <a:sym typeface="Times New Roman" panose="02020603050405020304" pitchFamily="18" charset="0"/>
              </a:rPr>
              <a:t>R</a:t>
            </a:r>
            <a:r>
              <a:rPr lang="en-US" altLang="zh-CN" sz="2800" b="1" i="1" baseline="-25000" smtClean="0">
                <a:latin typeface="Times New Roman" panose="02020603050405020304" pitchFamily="18" charset="0"/>
                <a:sym typeface="Times New Roman" panose="02020603050405020304" pitchFamily="18" charset="0"/>
              </a:rPr>
              <a:t>λ</a:t>
            </a:r>
            <a:r>
              <a:rPr lang="en-US" altLang="zh-CN" sz="2800" b="1" baseline="-25000" smtClean="0">
                <a:latin typeface="Times New Roman" panose="02020603050405020304" pitchFamily="18" charset="0"/>
                <a:sym typeface="Times New Roman" panose="02020603050405020304" pitchFamily="18" charset="0"/>
              </a:rPr>
              <a:t>2</a:t>
            </a:r>
            <a:r>
              <a:rPr lang="zh-CN" altLang="en-US" sz="2800" b="1" smtClean="0">
                <a:latin typeface="Times New Roman" panose="02020603050405020304" pitchFamily="18" charset="0"/>
                <a:sym typeface="Times New Roman" panose="02020603050405020304" pitchFamily="18" charset="0"/>
              </a:rPr>
              <a:t>所分出的每一类必是</a:t>
            </a:r>
            <a:r>
              <a:rPr lang="en-US" altLang="zh-CN" sz="2800" b="1" i="1" smtClean="0">
                <a:latin typeface="Times New Roman" panose="02020603050405020304" pitchFamily="18" charset="0"/>
                <a:sym typeface="Times New Roman" panose="02020603050405020304" pitchFamily="18" charset="0"/>
              </a:rPr>
              <a:t>R</a:t>
            </a:r>
            <a:r>
              <a:rPr lang="en-US" altLang="zh-CN" sz="2800" b="1" i="1" baseline="-25000" smtClean="0">
                <a:latin typeface="Times New Roman" panose="02020603050405020304" pitchFamily="18" charset="0"/>
                <a:sym typeface="Times New Roman" panose="02020603050405020304" pitchFamily="18" charset="0"/>
              </a:rPr>
              <a:t>λ</a:t>
            </a:r>
            <a:r>
              <a:rPr lang="en-US" altLang="zh-CN" sz="2800" b="1" baseline="-25000" smtClean="0">
                <a:latin typeface="Times New Roman" panose="02020603050405020304" pitchFamily="18" charset="0"/>
                <a:sym typeface="Times New Roman" panose="02020603050405020304" pitchFamily="18" charset="0"/>
              </a:rPr>
              <a:t>1</a:t>
            </a:r>
            <a:r>
              <a:rPr lang="zh-CN" altLang="en-US" sz="2800" b="1" smtClean="0">
                <a:latin typeface="Times New Roman" panose="02020603050405020304" pitchFamily="18" charset="0"/>
                <a:sym typeface="Times New Roman" panose="02020603050405020304" pitchFamily="18" charset="0"/>
              </a:rPr>
              <a:t>的某一类的子类。</a:t>
            </a:r>
            <a:endParaRPr lang="zh-CN" altLang="en-US" smtClean="0"/>
          </a:p>
        </p:txBody>
      </p:sp>
      <p:graphicFrame>
        <p:nvGraphicFramePr>
          <p:cNvPr id="68613" name="Object 4"/>
          <p:cNvGraphicFramePr>
            <a:graphicFrameLocks noChangeAspect="1"/>
          </p:cNvGraphicFramePr>
          <p:nvPr/>
        </p:nvGraphicFramePr>
        <p:xfrm>
          <a:off x="1042988" y="3284538"/>
          <a:ext cx="7632700" cy="1527175"/>
        </p:xfrm>
        <a:graphic>
          <a:graphicData uri="http://schemas.openxmlformats.org/presentationml/2006/ole">
            <mc:AlternateContent xmlns:mc="http://schemas.openxmlformats.org/markup-compatibility/2006">
              <mc:Choice xmlns:v="urn:schemas-microsoft-com:vml" Requires="v">
                <p:oleObj spid="_x0000_s68616" name="" r:id="rId1" imgW="54864000" imgH="10972800" progId="">
                  <p:embed/>
                </p:oleObj>
              </mc:Choice>
              <mc:Fallback>
                <p:oleObj name="" r:id="rId1" imgW="54864000" imgH="10972800" progId="">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84538"/>
                        <a:ext cx="76327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autoUpdateAnimBg="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BDFF323-64B0-4CFD-B77A-376B3364B69A}" type="datetime1">
              <a:rPr lang="zh-CN" altLang="en-US"/>
            </a:fld>
            <a:endParaRPr lang="en-US" altLang="zh-CN" sz="1800"/>
          </a:p>
        </p:txBody>
      </p:sp>
      <p:sp>
        <p:nvSpPr>
          <p:cNvPr id="69635"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A935F9-9CEB-494E-B49A-51D62F0E0D24}" type="slidenum">
              <a:rPr lang="zh-CN" altLang="en-US"/>
            </a:fld>
            <a:endParaRPr lang="en-US" altLang="zh-CN"/>
          </a:p>
        </p:txBody>
      </p:sp>
      <p:sp>
        <p:nvSpPr>
          <p:cNvPr id="69636" name="Rectangle 2"/>
          <p:cNvSpPr>
            <a:spLocks noGrp="1" noChangeArrowheads="1"/>
          </p:cNvSpPr>
          <p:nvPr>
            <p:ph type="title" idx="4294967295"/>
          </p:nvPr>
        </p:nvSpPr>
        <p:spPr/>
        <p:txBody>
          <a:bodyPr/>
          <a:lstStyle/>
          <a:p>
            <a:pPr eaLnBrk="1" hangingPunct="1"/>
            <a:r>
              <a:rPr lang="zh-CN" altLang="zh-CN" b="1" smtClean="0"/>
              <a:t>第四节 系统聚类分析法</a:t>
            </a:r>
            <a:endParaRPr lang="zh-CN" altLang="zh-CN" smtClean="0"/>
          </a:p>
        </p:txBody>
      </p:sp>
      <p:sp>
        <p:nvSpPr>
          <p:cNvPr id="69637" name="Rectangle 3"/>
          <p:cNvSpPr>
            <a:spLocks noGrp="1" noChangeArrowheads="1"/>
          </p:cNvSpPr>
          <p:nvPr>
            <p:ph sz="half" idx="4294967295"/>
          </p:nvPr>
        </p:nvSpPr>
        <p:spPr>
          <a:xfrm>
            <a:off x="323850" y="1584325"/>
            <a:ext cx="5256213" cy="4940300"/>
          </a:xfrm>
          <a:solidFill>
            <a:schemeClr val="bg1"/>
          </a:solidFill>
        </p:spPr>
        <p:txBody>
          <a:bodyPr/>
          <a:lstStyle/>
          <a:p>
            <a:pPr eaLnBrk="1" hangingPunct="1">
              <a:lnSpc>
                <a:spcPct val="110000"/>
              </a:lnSpc>
            </a:pPr>
            <a:r>
              <a:rPr lang="zh-CN" altLang="zh-CN" sz="3600" b="1" smtClean="0">
                <a:latin typeface="Times New Roman" panose="02020603050405020304" pitchFamily="18" charset="0"/>
                <a:sym typeface="Times New Roman" panose="02020603050405020304" pitchFamily="18" charset="0"/>
              </a:rPr>
              <a:t>类别的划分</a:t>
            </a:r>
            <a:endParaRPr lang="zh-CN" altLang="zh-CN" sz="3600" b="1" smtClean="0">
              <a:solidFill>
                <a:srgbClr val="FF0000"/>
              </a:solidFill>
              <a:latin typeface="Times New Roman" panose="02020603050405020304" pitchFamily="18" charset="0"/>
              <a:sym typeface="Times New Roman" panose="02020603050405020304" pitchFamily="18" charset="0"/>
            </a:endParaRPr>
          </a:p>
        </p:txBody>
      </p:sp>
      <p:pic>
        <p:nvPicPr>
          <p:cNvPr id="69638" name="Picture 7" descr="File0001"/>
          <p:cNvPicPr>
            <a:picLocks noGrp="1" noChangeAspect="1" noChangeArrowheads="1"/>
          </p:cNvPicPr>
          <p:nvPr>
            <p:ph sz="half" idx="4294967295"/>
          </p:nvPr>
        </p:nvPicPr>
        <p:blipFill>
          <a:blip r:embed="rId1">
            <a:lum contrast="42000"/>
            <a:extLst>
              <a:ext uri="{28A0092B-C50C-407E-A947-70E740481C1C}">
                <a14:useLocalDpi xmlns:a14="http://schemas.microsoft.com/office/drawing/2010/main" val="0"/>
              </a:ext>
            </a:extLst>
          </a:blip>
          <a:srcRect/>
          <a:stretch>
            <a:fillRect/>
          </a:stretch>
        </p:blipFill>
        <p:spPr>
          <a:xfrm>
            <a:off x="0" y="2420938"/>
            <a:ext cx="5329238" cy="3967162"/>
          </a:xfrm>
        </p:spPr>
      </p:pic>
      <p:sp>
        <p:nvSpPr>
          <p:cNvPr id="2" name="Text Box 9"/>
          <p:cNvSpPr>
            <a:spLocks noChangeArrowheads="1"/>
          </p:cNvSpPr>
          <p:nvPr/>
        </p:nvSpPr>
        <p:spPr bwMode="auto">
          <a:xfrm>
            <a:off x="5435600" y="2349500"/>
            <a:ext cx="37084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Clr>
                <a:srgbClr val="FF0000"/>
              </a:buClr>
              <a:buSzPct val="140000"/>
              <a:buFont typeface="Arial" panose="020B0604020202020204" pitchFamily="34" charset="0"/>
              <a:buChar char="•"/>
            </a:pPr>
            <a:r>
              <a:rPr lang="zh-CN" altLang="en-US" sz="2800" b="1">
                <a:solidFill>
                  <a:srgbClr val="000000"/>
                </a:solidFill>
                <a:sym typeface="Verdana" panose="020B0604030504040204" pitchFamily="34" charset="0"/>
              </a:rPr>
              <a:t>由分支向根移动时，成员聚合成点群的程度愈来愈高；</a:t>
            </a:r>
            <a:endParaRPr lang="zh-CN" altLang="en-US" sz="2800" b="1">
              <a:solidFill>
                <a:srgbClr val="000000"/>
              </a:solidFill>
              <a:sym typeface="Verdana" panose="020B0604030504040204" pitchFamily="34" charset="0"/>
            </a:endParaRPr>
          </a:p>
          <a:p>
            <a:pPr>
              <a:lnSpc>
                <a:spcPct val="130000"/>
              </a:lnSpc>
              <a:buClr>
                <a:srgbClr val="FF0000"/>
              </a:buClr>
              <a:buSzPct val="140000"/>
              <a:buFont typeface="Arial" panose="020B0604020202020204" pitchFamily="34" charset="0"/>
              <a:buChar char="•"/>
            </a:pPr>
            <a:r>
              <a:rPr lang="zh-CN" altLang="en-US" sz="2800" b="1">
                <a:solidFill>
                  <a:srgbClr val="000000"/>
                </a:solidFill>
                <a:sym typeface="Verdana" panose="020B0604030504040204" pitchFamily="34" charset="0"/>
              </a:rPr>
              <a:t>点群愈少，则点群中成员之间的相似程度愈差。</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974F3E7-4F5F-4B35-9788-18570D5EB851}" type="datetime1">
              <a:rPr lang="zh-CN" altLang="en-US"/>
            </a:fld>
            <a:endParaRPr lang="en-US" altLang="zh-CN" sz="1800"/>
          </a:p>
        </p:txBody>
      </p:sp>
      <p:sp>
        <p:nvSpPr>
          <p:cNvPr id="7065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939BEC-7FF9-4BFC-871C-7AEFFBF96EDF}" type="slidenum">
              <a:rPr lang="zh-CN" altLang="en-US"/>
            </a:fld>
            <a:endParaRPr lang="en-US" altLang="zh-CN"/>
          </a:p>
        </p:txBody>
      </p:sp>
      <p:sp>
        <p:nvSpPr>
          <p:cNvPr id="70660" name="Rectangle 2"/>
          <p:cNvSpPr>
            <a:spLocks noGrp="1" noChangeArrowheads="1"/>
          </p:cNvSpPr>
          <p:nvPr>
            <p:ph type="title" idx="4294967295"/>
          </p:nvPr>
        </p:nvSpPr>
        <p:spPr/>
        <p:txBody>
          <a:bodyPr/>
          <a:lstStyle/>
          <a:p>
            <a:pPr eaLnBrk="1" hangingPunct="1"/>
            <a:r>
              <a:rPr lang="zh-CN" altLang="zh-CN" b="1" smtClean="0"/>
              <a:t>自学以下内容</a:t>
            </a:r>
            <a:endParaRPr lang="zh-CN" altLang="zh-CN" smtClean="0"/>
          </a:p>
        </p:txBody>
      </p:sp>
      <p:sp>
        <p:nvSpPr>
          <p:cNvPr id="70661" name="Rectangle 3"/>
          <p:cNvSpPr>
            <a:spLocks noGrp="1" noChangeArrowheads="1"/>
          </p:cNvSpPr>
          <p:nvPr>
            <p:ph type="body" idx="4294967295"/>
          </p:nvPr>
        </p:nvSpPr>
        <p:spPr/>
        <p:txBody>
          <a:bodyPr/>
          <a:lstStyle/>
          <a:p>
            <a:pPr eaLnBrk="1" hangingPunct="1"/>
            <a:r>
              <a:rPr lang="zh-CN" altLang="zh-CN" b="1" smtClean="0"/>
              <a:t>灰色聚类分析法；</a:t>
            </a:r>
            <a:endParaRPr lang="zh-CN" altLang="zh-CN" b="1" smtClean="0"/>
          </a:p>
          <a:p>
            <a:pPr eaLnBrk="1" hangingPunct="1"/>
            <a:r>
              <a:rPr lang="zh-CN" altLang="zh-CN" b="1" smtClean="0"/>
              <a:t>模糊数学法；</a:t>
            </a:r>
            <a:endParaRPr lang="zh-CN" altLang="zh-CN" b="1" smtClean="0"/>
          </a:p>
          <a:p>
            <a:pPr eaLnBrk="1" hangingPunct="1"/>
            <a:r>
              <a:rPr lang="zh-CN" altLang="zh-CN" b="1" smtClean="0"/>
              <a:t>人工神经网络分析法；</a:t>
            </a:r>
            <a:endParaRPr lang="zh-CN" altLang="zh-CN" b="1" smtClean="0"/>
          </a:p>
          <a:p>
            <a:pPr eaLnBrk="1" hangingPunct="1"/>
            <a:r>
              <a:rPr lang="zh-CN" altLang="zh-CN" b="1" smtClean="0"/>
              <a:t>工程实例。</a:t>
            </a:r>
            <a:endParaRPr lang="zh-CN" altLang="zh-CN"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95627FF2-5316-45E8-B666-EF268DC48C40}" type="datetime1">
              <a:rPr lang="zh-CN" altLang="en-US"/>
            </a:fld>
            <a:endParaRPr lang="en-US" altLang="zh-CN" sz="1800"/>
          </a:p>
        </p:txBody>
      </p:sp>
      <p:sp>
        <p:nvSpPr>
          <p:cNvPr id="71683"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F8A5E8-F4B5-4B6A-9118-7D66D44C0717}" type="slidenum">
              <a:rPr lang="zh-CN" altLang="en-US"/>
            </a:fld>
            <a:endParaRPr lang="en-US" altLang="zh-CN"/>
          </a:p>
        </p:txBody>
      </p:sp>
      <p:sp>
        <p:nvSpPr>
          <p:cNvPr id="71684" name="Rectangle 2"/>
          <p:cNvSpPr>
            <a:spLocks noGrp="1" noChangeArrowheads="1"/>
          </p:cNvSpPr>
          <p:nvPr>
            <p:ph type="title" idx="4294967295"/>
          </p:nvPr>
        </p:nvSpPr>
        <p:spPr>
          <a:xfrm>
            <a:off x="1370013" y="44450"/>
            <a:ext cx="7313612" cy="1143000"/>
          </a:xfrm>
        </p:spPr>
        <p:txBody>
          <a:bodyPr/>
          <a:lstStyle/>
          <a:p>
            <a:pPr eaLnBrk="1" hangingPunct="1"/>
            <a:r>
              <a:rPr lang="zh-CN" altLang="zh-CN" b="1" smtClean="0"/>
              <a:t>第五节 图系编制</a:t>
            </a:r>
            <a:endParaRPr lang="zh-CN" altLang="zh-CN" smtClean="0"/>
          </a:p>
        </p:txBody>
      </p:sp>
      <p:sp>
        <p:nvSpPr>
          <p:cNvPr id="71685" name="Rectangle 3"/>
          <p:cNvSpPr>
            <a:spLocks noGrp="1" noChangeArrowheads="1"/>
          </p:cNvSpPr>
          <p:nvPr>
            <p:ph sz="half" idx="4294967295"/>
          </p:nvPr>
        </p:nvSpPr>
        <p:spPr>
          <a:xfrm>
            <a:off x="755650" y="1341438"/>
            <a:ext cx="7920038" cy="4940300"/>
          </a:xfrm>
          <a:solidFill>
            <a:schemeClr val="bg1"/>
          </a:solidFill>
        </p:spPr>
        <p:txBody>
          <a:bodyPr/>
          <a:lstStyle/>
          <a:p>
            <a:pPr eaLnBrk="1" hangingPunct="1">
              <a:lnSpc>
                <a:spcPct val="110000"/>
              </a:lnSpc>
            </a:pPr>
            <a:r>
              <a:rPr lang="zh-CN" altLang="zh-CN" sz="3600" b="1" smtClean="0">
                <a:latin typeface="Times New Roman" panose="02020603050405020304" pitchFamily="18" charset="0"/>
                <a:sym typeface="Times New Roman" panose="02020603050405020304" pitchFamily="18" charset="0"/>
              </a:rPr>
              <a:t>一般要求</a:t>
            </a:r>
            <a:endParaRPr lang="zh-CN" altLang="zh-CN" smtClean="0"/>
          </a:p>
        </p:txBody>
      </p:sp>
      <p:sp>
        <p:nvSpPr>
          <p:cNvPr id="2" name="Text Box 5"/>
          <p:cNvSpPr>
            <a:spLocks noChangeArrowheads="1"/>
          </p:cNvSpPr>
          <p:nvPr/>
        </p:nvSpPr>
        <p:spPr bwMode="auto">
          <a:xfrm>
            <a:off x="755650" y="2060575"/>
            <a:ext cx="83883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buFont typeface="Wingdings" panose="05000000000000000000" pitchFamily="2" charset="2"/>
              <a:buChar char="l"/>
            </a:pPr>
            <a:r>
              <a:rPr lang="zh-CN" altLang="en-US" sz="2400" b="1">
                <a:solidFill>
                  <a:srgbClr val="000000"/>
                </a:solidFill>
                <a:sym typeface="Verdana" panose="020B0604030504040204" pitchFamily="34" charset="0"/>
              </a:rPr>
              <a:t>地下水调查评价图系主要由</a:t>
            </a:r>
            <a:r>
              <a:rPr lang="zh-CN" altLang="en-US" sz="2400" b="1">
                <a:solidFill>
                  <a:srgbClr val="FF0000"/>
                </a:solidFill>
                <a:sym typeface="Verdana" panose="020B0604030504040204" pitchFamily="34" charset="0"/>
              </a:rPr>
              <a:t>基础图件</a:t>
            </a:r>
            <a:r>
              <a:rPr lang="zh-CN" altLang="en-US" sz="2400" b="1">
                <a:solidFill>
                  <a:srgbClr val="000000"/>
                </a:solidFill>
                <a:sym typeface="Verdana" panose="020B0604030504040204" pitchFamily="34" charset="0"/>
              </a:rPr>
              <a:t>和</a:t>
            </a:r>
            <a:r>
              <a:rPr lang="zh-CN" altLang="en-US" sz="2400" b="1">
                <a:solidFill>
                  <a:srgbClr val="FF0000"/>
                </a:solidFill>
                <a:sym typeface="Verdana" panose="020B0604030504040204" pitchFamily="34" charset="0"/>
              </a:rPr>
              <a:t>主体成果图件</a:t>
            </a:r>
            <a:r>
              <a:rPr lang="zh-CN" altLang="en-US" sz="2400" b="1">
                <a:solidFill>
                  <a:srgbClr val="000000"/>
                </a:solidFill>
                <a:sym typeface="Verdana" panose="020B0604030504040204" pitchFamily="34" charset="0"/>
              </a:rPr>
              <a:t>组成。</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000000"/>
                </a:solidFill>
                <a:sym typeface="Verdana" panose="020B0604030504040204" pitchFamily="34" charset="0"/>
              </a:rPr>
              <a:t>基础图件和主体成果图件</a:t>
            </a:r>
            <a:r>
              <a:rPr lang="zh-CN" altLang="en-US" sz="2400" b="1">
                <a:solidFill>
                  <a:srgbClr val="FF0000"/>
                </a:solidFill>
                <a:sym typeface="Verdana" panose="020B0604030504040204" pitchFamily="34" charset="0"/>
              </a:rPr>
              <a:t>比例尺</a:t>
            </a:r>
            <a:r>
              <a:rPr lang="zh-CN" altLang="en-US" sz="2400" b="1">
                <a:solidFill>
                  <a:srgbClr val="000000"/>
                </a:solidFill>
                <a:sym typeface="Verdana" panose="020B0604030504040204" pitchFamily="34" charset="0"/>
              </a:rPr>
              <a:t>一般区为</a:t>
            </a:r>
            <a:r>
              <a:rPr lang="en-US" altLang="zh-CN" sz="2400" b="1">
                <a:solidFill>
                  <a:srgbClr val="000000"/>
                </a:solidFill>
                <a:sym typeface="Verdana" panose="020B0604030504040204" pitchFamily="34" charset="0"/>
              </a:rPr>
              <a:t>1:250000</a:t>
            </a:r>
            <a:r>
              <a:rPr lang="zh-CN" altLang="en-US" sz="2400" b="1">
                <a:solidFill>
                  <a:srgbClr val="000000"/>
                </a:solidFill>
                <a:sym typeface="Verdana" panose="020B0604030504040204" pitchFamily="34" charset="0"/>
              </a:rPr>
              <a:t>，重点区为</a:t>
            </a:r>
            <a:r>
              <a:rPr lang="en-US" altLang="zh-CN" sz="2400" b="1">
                <a:solidFill>
                  <a:srgbClr val="000000"/>
                </a:solidFill>
                <a:sym typeface="Verdana" panose="020B0604030504040204" pitchFamily="34" charset="0"/>
              </a:rPr>
              <a:t>1:50000</a:t>
            </a:r>
            <a:r>
              <a:rPr lang="zh-CN" altLang="en-US" sz="2400" b="1">
                <a:solidFill>
                  <a:srgbClr val="000000"/>
                </a:solidFill>
                <a:sym typeface="Verdana" panose="020B0604030504040204" pitchFamily="34" charset="0"/>
              </a:rPr>
              <a:t>。</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FF0000"/>
                </a:solidFill>
                <a:sym typeface="Verdana" panose="020B0604030504040204" pitchFamily="34" charset="0"/>
              </a:rPr>
              <a:t>地理底图</a:t>
            </a:r>
            <a:r>
              <a:rPr lang="zh-CN" altLang="en-US" sz="2400" b="1">
                <a:solidFill>
                  <a:srgbClr val="000000"/>
                </a:solidFill>
                <a:sym typeface="Verdana" panose="020B0604030504040204" pitchFamily="34" charset="0"/>
              </a:rPr>
              <a:t>应采用国家地理信息中心所建</a:t>
            </a:r>
            <a:r>
              <a:rPr lang="en-US" altLang="zh-CN" sz="2400" b="1">
                <a:solidFill>
                  <a:srgbClr val="000000"/>
                </a:solidFill>
                <a:sym typeface="Verdana" panose="020B0604030504040204" pitchFamily="34" charset="0"/>
              </a:rPr>
              <a:t>1:250000</a:t>
            </a:r>
            <a:r>
              <a:rPr lang="zh-CN" altLang="en-US" sz="2400" b="1">
                <a:solidFill>
                  <a:srgbClr val="000000"/>
                </a:solidFill>
                <a:sym typeface="Verdana" panose="020B0604030504040204" pitchFamily="34" charset="0"/>
              </a:rPr>
              <a:t>地理底图和</a:t>
            </a:r>
            <a:r>
              <a:rPr lang="en-US" altLang="zh-CN" sz="2400" b="1">
                <a:solidFill>
                  <a:srgbClr val="000000"/>
                </a:solidFill>
                <a:sym typeface="Verdana" panose="020B0604030504040204" pitchFamily="34" charset="0"/>
              </a:rPr>
              <a:t>1:50000</a:t>
            </a:r>
            <a:r>
              <a:rPr lang="zh-CN" altLang="en-US" sz="2400" b="1">
                <a:solidFill>
                  <a:srgbClr val="000000"/>
                </a:solidFill>
                <a:sym typeface="Verdana" panose="020B0604030504040204" pitchFamily="34" charset="0"/>
              </a:rPr>
              <a:t>地理底图。</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000000"/>
                </a:solidFill>
                <a:sym typeface="Verdana" panose="020B0604030504040204" pitchFamily="34" charset="0"/>
              </a:rPr>
              <a:t>编图使用的</a:t>
            </a:r>
            <a:r>
              <a:rPr lang="zh-CN" altLang="en-US" sz="2400" b="1">
                <a:solidFill>
                  <a:srgbClr val="FF0000"/>
                </a:solidFill>
                <a:sym typeface="Verdana" panose="020B0604030504040204" pitchFamily="34" charset="0"/>
              </a:rPr>
              <a:t>资料</a:t>
            </a:r>
            <a:r>
              <a:rPr lang="zh-CN" altLang="en-US" sz="2400" b="1">
                <a:solidFill>
                  <a:srgbClr val="000000"/>
                </a:solidFill>
                <a:sym typeface="Verdana" panose="020B0604030504040204" pitchFamily="34" charset="0"/>
              </a:rPr>
              <a:t>应准确，客观反映调查成果，</a:t>
            </a:r>
            <a:r>
              <a:rPr lang="zh-CN" altLang="en-US" sz="2400" b="1">
                <a:solidFill>
                  <a:srgbClr val="FF0000"/>
                </a:solidFill>
                <a:sym typeface="Verdana" panose="020B0604030504040204" pitchFamily="34" charset="0"/>
              </a:rPr>
              <a:t>方法</a:t>
            </a:r>
            <a:r>
              <a:rPr lang="zh-CN" altLang="en-US" sz="2400" b="1">
                <a:solidFill>
                  <a:srgbClr val="000000"/>
                </a:solidFill>
                <a:sym typeface="Verdana" panose="020B0604030504040204" pitchFamily="34" charset="0"/>
              </a:rPr>
              <a:t>应规范、图式图例应统一。图面清晰，重点突出、层次分明，实用易读。</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E4D18EAA-9292-4094-AF4E-A5C8BC8E05C2}" type="datetime1">
              <a:rPr lang="zh-CN" altLang="en-US"/>
            </a:fld>
            <a:endParaRPr lang="en-US" altLang="zh-CN" sz="1800"/>
          </a:p>
        </p:txBody>
      </p:sp>
      <p:sp>
        <p:nvSpPr>
          <p:cNvPr id="8195"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890678-B92B-479E-A429-604B1978B853}" type="slidenum">
              <a:rPr lang="zh-CN" altLang="en-US"/>
            </a:fld>
            <a:endParaRPr lang="en-US" altLang="zh-CN"/>
          </a:p>
        </p:txBody>
      </p:sp>
      <p:sp>
        <p:nvSpPr>
          <p:cNvPr id="8196"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8197" name="Rectangle 3"/>
          <p:cNvSpPr>
            <a:spLocks noGrp="1" noChangeArrowheads="1"/>
          </p:cNvSpPr>
          <p:nvPr>
            <p:ph type="body" idx="4294967295"/>
          </p:nvPr>
        </p:nvSpPr>
        <p:spPr>
          <a:xfrm>
            <a:off x="1042988" y="1628775"/>
            <a:ext cx="7921625" cy="4968875"/>
          </a:xfrm>
        </p:spPr>
        <p:txBody>
          <a:bodyPr/>
          <a:lstStyle/>
          <a:p>
            <a:pPr eaLnBrk="1" hangingPunct="1"/>
            <a:r>
              <a:rPr lang="zh-CN" altLang="en-US" sz="3200" b="1" smtClean="0">
                <a:solidFill>
                  <a:srgbClr val="FF0000"/>
                </a:solidFill>
              </a:rPr>
              <a:t>调查评价范围</a:t>
            </a:r>
            <a:r>
              <a:rPr lang="zh-CN" altLang="en-US" sz="3200" b="1" smtClean="0"/>
              <a:t>：</a:t>
            </a:r>
            <a:endParaRPr lang="zh-CN" altLang="en-US" sz="3200" b="1" smtClean="0"/>
          </a:p>
          <a:p>
            <a:pPr lvl="1" eaLnBrk="1" hangingPunct="1">
              <a:lnSpc>
                <a:spcPct val="110000"/>
              </a:lnSpc>
            </a:pPr>
            <a:r>
              <a:rPr lang="zh-CN" altLang="en-US" sz="2400" b="1" smtClean="0"/>
              <a:t>调查范围为具有现实和潜在利用价值的地下水分布区。</a:t>
            </a:r>
            <a:endParaRPr lang="zh-CN" altLang="en-US" sz="2400" b="1" smtClean="0"/>
          </a:p>
          <a:p>
            <a:pPr lvl="1" eaLnBrk="1" hangingPunct="1">
              <a:lnSpc>
                <a:spcPct val="110000"/>
              </a:lnSpc>
            </a:pPr>
            <a:r>
              <a:rPr lang="zh-CN" altLang="en-US" sz="2400" b="1" smtClean="0"/>
              <a:t>区域调查精度为</a:t>
            </a:r>
            <a:r>
              <a:rPr lang="en-US" altLang="zh-CN" sz="2400" b="1" smtClean="0"/>
              <a:t>1:250000</a:t>
            </a:r>
            <a:r>
              <a:rPr lang="zh-CN" altLang="en-US" sz="2400" b="1" smtClean="0"/>
              <a:t>。调查评价区域地下水质量和污染状况。</a:t>
            </a:r>
            <a:endParaRPr lang="zh-CN" altLang="en-US" sz="2400" b="1" smtClean="0"/>
          </a:p>
          <a:p>
            <a:pPr lvl="1" eaLnBrk="1" hangingPunct="1">
              <a:lnSpc>
                <a:spcPct val="110000"/>
              </a:lnSpc>
            </a:pPr>
            <a:r>
              <a:rPr lang="zh-CN" altLang="en-US" sz="2400" b="1" smtClean="0"/>
              <a:t>重点区调查精度为</a:t>
            </a:r>
            <a:r>
              <a:rPr lang="en-US" altLang="zh-CN" sz="2400" b="1" smtClean="0"/>
              <a:t>1:50000</a:t>
            </a:r>
            <a:r>
              <a:rPr lang="zh-CN" altLang="en-US" sz="2400" b="1" smtClean="0"/>
              <a:t>。调查评价重点城市和城市密集区、地下水集中供水水源区、</a:t>
            </a:r>
            <a:endParaRPr lang="zh-CN" altLang="en-US" sz="2400" b="1" smtClean="0"/>
          </a:p>
          <a:p>
            <a:pPr lvl="1" eaLnBrk="1" hangingPunct="1">
              <a:lnSpc>
                <a:spcPct val="110000"/>
              </a:lnSpc>
            </a:pPr>
            <a:r>
              <a:rPr lang="zh-CN" altLang="en-US" sz="2400" b="1" smtClean="0"/>
              <a:t>重要污染源分布区等重点区地下水质量和污染状况。</a:t>
            </a:r>
            <a:endParaRPr lang="zh-CN" altLang="en-US" sz="2400" b="1" smtClean="0"/>
          </a:p>
          <a:p>
            <a:pPr lvl="1" eaLnBrk="1" hangingPunct="1">
              <a:lnSpc>
                <a:spcPct val="110000"/>
              </a:lnSpc>
            </a:pPr>
            <a:r>
              <a:rPr lang="zh-CN" altLang="en-US" sz="2400" b="1" smtClean="0"/>
              <a:t>调查层位以潜水含水层和用于供水目的承压含水层为主。</a:t>
            </a:r>
            <a:endParaRPr lang="zh-CN" altLang="en-US" smtClean="0"/>
          </a:p>
        </p:txBody>
      </p:sp>
    </p:spTree>
  </p:cSld>
  <p:clrMapOvr>
    <a:masterClrMapping/>
  </p:clrMapOvr>
  <p:transition spd="med">
    <p:zo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278EFC00-FFC6-4510-B417-EF23A643AB40}" type="datetime1">
              <a:rPr lang="zh-CN" altLang="en-US"/>
            </a:fld>
            <a:endParaRPr lang="en-US" altLang="zh-CN" sz="1800"/>
          </a:p>
        </p:txBody>
      </p:sp>
      <p:sp>
        <p:nvSpPr>
          <p:cNvPr id="72707"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9214D8-9E99-42CB-929E-59ECAA60BAD0}" type="slidenum">
              <a:rPr lang="zh-CN" altLang="en-US"/>
            </a:fld>
            <a:endParaRPr lang="en-US" altLang="zh-CN"/>
          </a:p>
        </p:txBody>
      </p:sp>
      <p:sp>
        <p:nvSpPr>
          <p:cNvPr id="72708" name="Rectangle 2"/>
          <p:cNvSpPr>
            <a:spLocks noGrp="1" noChangeArrowheads="1"/>
          </p:cNvSpPr>
          <p:nvPr>
            <p:ph type="title" idx="4294967295"/>
          </p:nvPr>
        </p:nvSpPr>
        <p:spPr>
          <a:xfrm>
            <a:off x="1370013" y="44450"/>
            <a:ext cx="7313612" cy="1143000"/>
          </a:xfrm>
        </p:spPr>
        <p:txBody>
          <a:bodyPr/>
          <a:lstStyle/>
          <a:p>
            <a:pPr eaLnBrk="1" hangingPunct="1"/>
            <a:r>
              <a:rPr lang="zh-CN" altLang="zh-CN" b="1" smtClean="0"/>
              <a:t>第五节 图系编制</a:t>
            </a:r>
            <a:endParaRPr lang="zh-CN" altLang="zh-CN" smtClean="0"/>
          </a:p>
        </p:txBody>
      </p:sp>
      <p:sp>
        <p:nvSpPr>
          <p:cNvPr id="72709" name="Rectangle 3"/>
          <p:cNvSpPr>
            <a:spLocks noGrp="1" noChangeArrowheads="1"/>
          </p:cNvSpPr>
          <p:nvPr>
            <p:ph sz="half" idx="4294967295"/>
          </p:nvPr>
        </p:nvSpPr>
        <p:spPr>
          <a:xfrm>
            <a:off x="755650" y="1341438"/>
            <a:ext cx="7920038" cy="4940300"/>
          </a:xfrm>
          <a:solidFill>
            <a:schemeClr val="bg1"/>
          </a:solidFill>
        </p:spPr>
        <p:txBody>
          <a:bodyPr/>
          <a:lstStyle/>
          <a:p>
            <a:pPr eaLnBrk="1" hangingPunct="1">
              <a:lnSpc>
                <a:spcPct val="110000"/>
              </a:lnSpc>
            </a:pPr>
            <a:r>
              <a:rPr lang="zh-CN" altLang="zh-CN" sz="3600" b="1" smtClean="0">
                <a:latin typeface="Times New Roman" panose="02020603050405020304" pitchFamily="18" charset="0"/>
                <a:sym typeface="Times New Roman" panose="02020603050405020304" pitchFamily="18" charset="0"/>
              </a:rPr>
              <a:t>一般要求</a:t>
            </a:r>
            <a:endParaRPr lang="zh-CN" altLang="zh-CN" smtClean="0"/>
          </a:p>
        </p:txBody>
      </p:sp>
      <p:sp>
        <p:nvSpPr>
          <p:cNvPr id="2" name="Text Box 4"/>
          <p:cNvSpPr>
            <a:spLocks noChangeArrowheads="1"/>
          </p:cNvSpPr>
          <p:nvPr/>
        </p:nvSpPr>
        <p:spPr bwMode="auto">
          <a:xfrm>
            <a:off x="755650" y="2060575"/>
            <a:ext cx="83883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buFont typeface="Wingdings" panose="05000000000000000000" pitchFamily="2" charset="2"/>
              <a:buChar char="l"/>
            </a:pPr>
            <a:r>
              <a:rPr lang="zh-CN" altLang="en-US" sz="2400" b="1">
                <a:solidFill>
                  <a:srgbClr val="000000"/>
                </a:solidFill>
                <a:sym typeface="Verdana" panose="020B0604030504040204" pitchFamily="34" charset="0"/>
              </a:rPr>
              <a:t>地下水调查评价图系主要由</a:t>
            </a:r>
            <a:r>
              <a:rPr lang="zh-CN" altLang="en-US" sz="2400" b="1">
                <a:solidFill>
                  <a:srgbClr val="FF0000"/>
                </a:solidFill>
                <a:sym typeface="Verdana" panose="020B0604030504040204" pitchFamily="34" charset="0"/>
              </a:rPr>
              <a:t>基础图件</a:t>
            </a:r>
            <a:r>
              <a:rPr lang="zh-CN" altLang="en-US" sz="2400" b="1">
                <a:solidFill>
                  <a:srgbClr val="000000"/>
                </a:solidFill>
                <a:sym typeface="Verdana" panose="020B0604030504040204" pitchFamily="34" charset="0"/>
              </a:rPr>
              <a:t>和</a:t>
            </a:r>
            <a:r>
              <a:rPr lang="zh-CN" altLang="en-US" sz="2400" b="1">
                <a:solidFill>
                  <a:srgbClr val="FF0000"/>
                </a:solidFill>
                <a:sym typeface="Verdana" panose="020B0604030504040204" pitchFamily="34" charset="0"/>
              </a:rPr>
              <a:t>主体成果图件</a:t>
            </a:r>
            <a:r>
              <a:rPr lang="zh-CN" altLang="en-US" sz="2400" b="1">
                <a:solidFill>
                  <a:srgbClr val="000000"/>
                </a:solidFill>
                <a:sym typeface="Verdana" panose="020B0604030504040204" pitchFamily="34" charset="0"/>
              </a:rPr>
              <a:t>组成。</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000000"/>
                </a:solidFill>
                <a:sym typeface="Verdana" panose="020B0604030504040204" pitchFamily="34" charset="0"/>
              </a:rPr>
              <a:t>基础图件和主体成果图件</a:t>
            </a:r>
            <a:r>
              <a:rPr lang="zh-CN" altLang="en-US" sz="2400" b="1">
                <a:solidFill>
                  <a:srgbClr val="FF0000"/>
                </a:solidFill>
                <a:sym typeface="Verdana" panose="020B0604030504040204" pitchFamily="34" charset="0"/>
              </a:rPr>
              <a:t>比例尺</a:t>
            </a:r>
            <a:r>
              <a:rPr lang="zh-CN" altLang="en-US" sz="2400" b="1">
                <a:solidFill>
                  <a:srgbClr val="000000"/>
                </a:solidFill>
                <a:sym typeface="Verdana" panose="020B0604030504040204" pitchFamily="34" charset="0"/>
              </a:rPr>
              <a:t>一般区为</a:t>
            </a:r>
            <a:r>
              <a:rPr lang="en-US" altLang="zh-CN" sz="2400" b="1">
                <a:solidFill>
                  <a:srgbClr val="000000"/>
                </a:solidFill>
                <a:sym typeface="Verdana" panose="020B0604030504040204" pitchFamily="34" charset="0"/>
              </a:rPr>
              <a:t>1:250000</a:t>
            </a:r>
            <a:r>
              <a:rPr lang="zh-CN" altLang="en-US" sz="2400" b="1">
                <a:solidFill>
                  <a:srgbClr val="000000"/>
                </a:solidFill>
                <a:sym typeface="Verdana" panose="020B0604030504040204" pitchFamily="34" charset="0"/>
              </a:rPr>
              <a:t>，重点区为</a:t>
            </a:r>
            <a:r>
              <a:rPr lang="en-US" altLang="zh-CN" sz="2400" b="1">
                <a:solidFill>
                  <a:srgbClr val="000000"/>
                </a:solidFill>
                <a:sym typeface="Verdana" panose="020B0604030504040204" pitchFamily="34" charset="0"/>
              </a:rPr>
              <a:t>1:50000</a:t>
            </a:r>
            <a:r>
              <a:rPr lang="zh-CN" altLang="en-US" sz="2400" b="1">
                <a:solidFill>
                  <a:srgbClr val="000000"/>
                </a:solidFill>
                <a:sym typeface="Verdana" panose="020B0604030504040204" pitchFamily="34" charset="0"/>
              </a:rPr>
              <a:t>。</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FF0000"/>
                </a:solidFill>
                <a:sym typeface="Verdana" panose="020B0604030504040204" pitchFamily="34" charset="0"/>
              </a:rPr>
              <a:t>地理底图</a:t>
            </a:r>
            <a:r>
              <a:rPr lang="zh-CN" altLang="en-US" sz="2400" b="1">
                <a:solidFill>
                  <a:srgbClr val="000000"/>
                </a:solidFill>
                <a:sym typeface="Verdana" panose="020B0604030504040204" pitchFamily="34" charset="0"/>
              </a:rPr>
              <a:t>应采用国家地理信息中心所建</a:t>
            </a:r>
            <a:r>
              <a:rPr lang="en-US" altLang="zh-CN" sz="2400" b="1">
                <a:solidFill>
                  <a:srgbClr val="000000"/>
                </a:solidFill>
                <a:sym typeface="Verdana" panose="020B0604030504040204" pitchFamily="34" charset="0"/>
              </a:rPr>
              <a:t>1:250000</a:t>
            </a:r>
            <a:r>
              <a:rPr lang="zh-CN" altLang="en-US" sz="2400" b="1">
                <a:solidFill>
                  <a:srgbClr val="000000"/>
                </a:solidFill>
                <a:sym typeface="Verdana" panose="020B0604030504040204" pitchFamily="34" charset="0"/>
              </a:rPr>
              <a:t>地理底图和</a:t>
            </a:r>
            <a:r>
              <a:rPr lang="en-US" altLang="zh-CN" sz="2400" b="1">
                <a:solidFill>
                  <a:srgbClr val="000000"/>
                </a:solidFill>
                <a:sym typeface="Verdana" panose="020B0604030504040204" pitchFamily="34" charset="0"/>
              </a:rPr>
              <a:t>1:50000</a:t>
            </a:r>
            <a:r>
              <a:rPr lang="zh-CN" altLang="en-US" sz="2400" b="1">
                <a:solidFill>
                  <a:srgbClr val="000000"/>
                </a:solidFill>
                <a:sym typeface="Verdana" panose="020B0604030504040204" pitchFamily="34" charset="0"/>
              </a:rPr>
              <a:t>地理底图。</a:t>
            </a:r>
            <a:endParaRPr lang="zh-CN" altLang="en-US" sz="2400" b="1">
              <a:solidFill>
                <a:srgbClr val="000000"/>
              </a:solidFill>
              <a:sym typeface="Verdana" panose="020B0604030504040204" pitchFamily="34" charset="0"/>
            </a:endParaRPr>
          </a:p>
          <a:p>
            <a:pPr lvl="1">
              <a:lnSpc>
                <a:spcPct val="140000"/>
              </a:lnSpc>
              <a:buClr>
                <a:srgbClr val="FF0000"/>
              </a:buClr>
              <a:buFont typeface="Wingdings" panose="05000000000000000000" pitchFamily="2" charset="2"/>
              <a:buChar char="ü"/>
            </a:pPr>
            <a:r>
              <a:rPr lang="zh-CN" altLang="en-US" sz="2400" b="1">
                <a:solidFill>
                  <a:srgbClr val="000000"/>
                </a:solidFill>
                <a:sym typeface="Verdana" panose="020B0604030504040204" pitchFamily="34" charset="0"/>
              </a:rPr>
              <a:t>编图使用的</a:t>
            </a:r>
            <a:r>
              <a:rPr lang="zh-CN" altLang="en-US" sz="2400" b="1">
                <a:solidFill>
                  <a:srgbClr val="FF0000"/>
                </a:solidFill>
                <a:sym typeface="Verdana" panose="020B0604030504040204" pitchFamily="34" charset="0"/>
              </a:rPr>
              <a:t>资料</a:t>
            </a:r>
            <a:r>
              <a:rPr lang="zh-CN" altLang="en-US" sz="2400" b="1">
                <a:solidFill>
                  <a:srgbClr val="000000"/>
                </a:solidFill>
                <a:sym typeface="Verdana" panose="020B0604030504040204" pitchFamily="34" charset="0"/>
              </a:rPr>
              <a:t>应准确，客观反映调查成果，</a:t>
            </a:r>
            <a:r>
              <a:rPr lang="zh-CN" altLang="en-US" sz="2400" b="1">
                <a:solidFill>
                  <a:srgbClr val="FF0000"/>
                </a:solidFill>
                <a:sym typeface="Verdana" panose="020B0604030504040204" pitchFamily="34" charset="0"/>
              </a:rPr>
              <a:t>方法</a:t>
            </a:r>
            <a:r>
              <a:rPr lang="zh-CN" altLang="en-US" sz="2400" b="1">
                <a:solidFill>
                  <a:srgbClr val="000000"/>
                </a:solidFill>
                <a:sym typeface="Verdana" panose="020B0604030504040204" pitchFamily="34" charset="0"/>
              </a:rPr>
              <a:t>应规范、图式图例应统一。图面清晰，重点突出、层次分明，实用易读。</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6FD14344-8887-4AE5-AB06-DF10132406C7}" type="datetime1">
              <a:rPr lang="zh-CN" altLang="en-US"/>
            </a:fld>
            <a:endParaRPr lang="en-US" altLang="zh-CN" sz="1800"/>
          </a:p>
        </p:txBody>
      </p:sp>
      <p:sp>
        <p:nvSpPr>
          <p:cNvPr id="73731"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F56186-77ED-4AA3-8C0B-4367B50FFB03}" type="slidenum">
              <a:rPr lang="zh-CN" altLang="en-US"/>
            </a:fld>
            <a:endParaRPr lang="en-US" altLang="zh-CN"/>
          </a:p>
        </p:txBody>
      </p:sp>
      <p:sp>
        <p:nvSpPr>
          <p:cNvPr id="73732" name="Rectangle 2"/>
          <p:cNvSpPr>
            <a:spLocks noGrp="1" noChangeArrowheads="1"/>
          </p:cNvSpPr>
          <p:nvPr>
            <p:ph type="title" idx="4294967295"/>
          </p:nvPr>
        </p:nvSpPr>
        <p:spPr>
          <a:xfrm>
            <a:off x="1370013" y="260350"/>
            <a:ext cx="7313612" cy="927100"/>
          </a:xfrm>
        </p:spPr>
        <p:txBody>
          <a:bodyPr/>
          <a:lstStyle/>
          <a:p>
            <a:pPr eaLnBrk="1" hangingPunct="1"/>
            <a:r>
              <a:rPr lang="zh-CN" altLang="zh-CN" b="1" smtClean="0"/>
              <a:t>第五节 图系编制</a:t>
            </a:r>
            <a:endParaRPr lang="zh-CN" altLang="zh-CN" smtClean="0"/>
          </a:p>
        </p:txBody>
      </p:sp>
      <p:sp>
        <p:nvSpPr>
          <p:cNvPr id="2" name="Text Box 4"/>
          <p:cNvSpPr>
            <a:spLocks noChangeArrowheads="1"/>
          </p:cNvSpPr>
          <p:nvPr/>
        </p:nvSpPr>
        <p:spPr bwMode="auto">
          <a:xfrm>
            <a:off x="755650" y="1412875"/>
            <a:ext cx="7920038"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spcBef>
                <a:spcPct val="20000"/>
              </a:spcBef>
              <a:buClr>
                <a:schemeClr val="tx2"/>
              </a:buClr>
              <a:buSzPct val="70000"/>
              <a:buFont typeface="Wingdings" panose="05000000000000000000" pitchFamily="2" charset="2"/>
              <a:buChar char="¡"/>
            </a:pPr>
            <a:r>
              <a:rPr lang="zh-CN" altLang="en-US" sz="2800" b="1">
                <a:solidFill>
                  <a:srgbClr val="FF0000"/>
                </a:solidFill>
                <a:sym typeface="Verdana" panose="020B0604030504040204" pitchFamily="34" charset="0"/>
              </a:rPr>
              <a:t>基础图件</a:t>
            </a:r>
            <a:endParaRPr lang="zh-CN" altLang="en-US" sz="2800" b="1">
              <a:solidFill>
                <a:srgbClr val="FF0000"/>
              </a:solidFill>
              <a:sym typeface="Verdana" panose="020B0604030504040204" pitchFamily="34" charset="0"/>
            </a:endParaRPr>
          </a:p>
          <a:p>
            <a:pPr lvl="1">
              <a:lnSpc>
                <a:spcPct val="135000"/>
              </a:lnSpc>
              <a:buSzPct val="70000"/>
              <a:buFont typeface="Wingdings" panose="05000000000000000000" pitchFamily="2" charset="2"/>
              <a:buChar char="l"/>
            </a:pPr>
            <a:r>
              <a:rPr lang="en-US" altLang="zh-CN" sz="2800" b="1">
                <a:solidFill>
                  <a:srgbClr val="000000"/>
                </a:solidFill>
                <a:latin typeface="Times New Roman" panose="02020603050405020304" pitchFamily="18" charset="0"/>
                <a:sym typeface="Times New Roman" panose="02020603050405020304" pitchFamily="18" charset="0"/>
              </a:rPr>
              <a:t>1:250000</a:t>
            </a:r>
            <a:r>
              <a:rPr lang="zh-CN" altLang="en-US" sz="2800" b="1">
                <a:solidFill>
                  <a:srgbClr val="000000"/>
                </a:solidFill>
                <a:latin typeface="Times New Roman" panose="02020603050405020304" pitchFamily="18" charset="0"/>
                <a:sym typeface="Times New Roman" panose="02020603050405020304" pitchFamily="18" charset="0"/>
              </a:rPr>
              <a:t>基础图件主要</a:t>
            </a:r>
            <a:r>
              <a:rPr lang="zh-CN" altLang="en-US" sz="2800" b="1">
                <a:solidFill>
                  <a:srgbClr val="FF0000"/>
                </a:solidFill>
                <a:latin typeface="Times New Roman" panose="02020603050405020304" pitchFamily="18" charset="0"/>
                <a:sym typeface="Times New Roman" panose="02020603050405020304" pitchFamily="18" charset="0"/>
              </a:rPr>
              <a:t>包括</a:t>
            </a:r>
            <a:r>
              <a:rPr lang="zh-CN" altLang="en-US" sz="2800" b="1">
                <a:solidFill>
                  <a:srgbClr val="000000"/>
                </a:solidFill>
                <a:latin typeface="Times New Roman" panose="02020603050405020304" pitchFamily="18" charset="0"/>
                <a:sym typeface="Times New Roman" panose="02020603050405020304" pitchFamily="18" charset="0"/>
              </a:rPr>
              <a:t>：遥感影象图、地貌图、水文地质图及地下水系统划分图、地下水资源与开发利用图、土地利用分区图、实际材料图。可根据实际情况合并或分解。</a:t>
            </a:r>
            <a:endParaRPr lang="zh-CN" altLang="en-US" sz="2800" b="1">
              <a:solidFill>
                <a:srgbClr val="000000"/>
              </a:solidFill>
              <a:latin typeface="Times New Roman" panose="02020603050405020304" pitchFamily="18" charset="0"/>
              <a:sym typeface="Times New Roman" panose="02020603050405020304" pitchFamily="18" charset="0"/>
            </a:endParaRPr>
          </a:p>
          <a:p>
            <a:pPr lvl="1">
              <a:lnSpc>
                <a:spcPct val="135000"/>
              </a:lnSpc>
              <a:buSzPct val="70000"/>
              <a:buFont typeface="Wingdings" panose="05000000000000000000" pitchFamily="2" charset="2"/>
              <a:buChar char="l"/>
            </a:pPr>
            <a:r>
              <a:rPr lang="en-US" altLang="zh-CN" sz="2800" b="1">
                <a:solidFill>
                  <a:srgbClr val="000000"/>
                </a:solidFill>
                <a:latin typeface="Times New Roman" panose="02020603050405020304" pitchFamily="18" charset="0"/>
                <a:sym typeface="Times New Roman" panose="02020603050405020304" pitchFamily="18" charset="0"/>
              </a:rPr>
              <a:t>1:50000</a:t>
            </a:r>
            <a:r>
              <a:rPr lang="zh-CN" altLang="en-US" sz="2800" b="1">
                <a:solidFill>
                  <a:srgbClr val="000000"/>
                </a:solidFill>
                <a:latin typeface="Times New Roman" panose="02020603050405020304" pitchFamily="18" charset="0"/>
                <a:sym typeface="Times New Roman" panose="02020603050405020304" pitchFamily="18" charset="0"/>
              </a:rPr>
              <a:t>基础图件</a:t>
            </a:r>
            <a:r>
              <a:rPr lang="zh-CN" altLang="en-US" sz="2800" b="1">
                <a:solidFill>
                  <a:srgbClr val="FF0000"/>
                </a:solidFill>
                <a:latin typeface="Times New Roman" panose="02020603050405020304" pitchFamily="18" charset="0"/>
                <a:sym typeface="Times New Roman" panose="02020603050405020304" pitchFamily="18" charset="0"/>
              </a:rPr>
              <a:t>包括</a:t>
            </a:r>
            <a:r>
              <a:rPr lang="zh-CN" altLang="en-US" sz="2800" b="1">
                <a:solidFill>
                  <a:srgbClr val="000000"/>
                </a:solidFill>
                <a:latin typeface="Times New Roman" panose="02020603050405020304" pitchFamily="18" charset="0"/>
                <a:sym typeface="Times New Roman" panose="02020603050405020304" pitchFamily="18" charset="0"/>
              </a:rPr>
              <a:t>：地貌图、水文地质图、地下水资源及其开发利用图、土地利用分区图、实际材料图。可根据实际情况合并或分解。</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B3732153-3EDC-4A90-838E-441C29C1182F}" type="datetime1">
              <a:rPr lang="zh-CN" altLang="en-US"/>
            </a:fld>
            <a:endParaRPr lang="en-US" altLang="zh-CN" sz="1800"/>
          </a:p>
        </p:txBody>
      </p:sp>
      <p:sp>
        <p:nvSpPr>
          <p:cNvPr id="74755"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042E1-DE1D-4A9E-B1B7-15FBCEDAF5D7}" type="slidenum">
              <a:rPr lang="zh-CN" altLang="en-US"/>
            </a:fld>
            <a:endParaRPr lang="en-US" altLang="zh-CN"/>
          </a:p>
        </p:txBody>
      </p:sp>
      <p:sp>
        <p:nvSpPr>
          <p:cNvPr id="74756" name="Rectangle 2"/>
          <p:cNvSpPr>
            <a:spLocks noGrp="1" noChangeArrowheads="1"/>
          </p:cNvSpPr>
          <p:nvPr>
            <p:ph type="title" idx="4294967295"/>
          </p:nvPr>
        </p:nvSpPr>
        <p:spPr>
          <a:xfrm>
            <a:off x="1370013" y="260350"/>
            <a:ext cx="7313612" cy="927100"/>
          </a:xfrm>
        </p:spPr>
        <p:txBody>
          <a:bodyPr/>
          <a:lstStyle/>
          <a:p>
            <a:pPr eaLnBrk="1" hangingPunct="1"/>
            <a:r>
              <a:rPr lang="zh-CN" altLang="zh-CN" b="1" smtClean="0"/>
              <a:t>第五节 图系编制</a:t>
            </a:r>
            <a:endParaRPr lang="zh-CN" altLang="zh-CN" smtClean="0"/>
          </a:p>
        </p:txBody>
      </p:sp>
      <p:sp>
        <p:nvSpPr>
          <p:cNvPr id="2" name="Text Box 3"/>
          <p:cNvSpPr>
            <a:spLocks noChangeArrowheads="1"/>
          </p:cNvSpPr>
          <p:nvPr/>
        </p:nvSpPr>
        <p:spPr bwMode="auto">
          <a:xfrm>
            <a:off x="827088" y="1412875"/>
            <a:ext cx="813752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spcBef>
                <a:spcPct val="20000"/>
              </a:spcBef>
              <a:buClr>
                <a:schemeClr val="tx2"/>
              </a:buClr>
              <a:buSzPct val="70000"/>
              <a:buFont typeface="Wingdings" panose="05000000000000000000" pitchFamily="2" charset="2"/>
              <a:buChar char="¡"/>
            </a:pPr>
            <a:r>
              <a:rPr lang="zh-CN" altLang="en-US" sz="2800" b="1">
                <a:solidFill>
                  <a:srgbClr val="FF0000"/>
                </a:solidFill>
                <a:sym typeface="Verdana" panose="020B0604030504040204" pitchFamily="34" charset="0"/>
              </a:rPr>
              <a:t>主体成果图</a:t>
            </a:r>
            <a:endParaRPr lang="zh-CN" altLang="en-US" sz="2800" b="1">
              <a:solidFill>
                <a:srgbClr val="FF0000"/>
              </a:solidFill>
              <a:sym typeface="Verdana" panose="020B0604030504040204" pitchFamily="34" charset="0"/>
            </a:endParaRPr>
          </a:p>
          <a:p>
            <a:pPr lvl="2">
              <a:lnSpc>
                <a:spcPct val="150000"/>
              </a:lnSpc>
              <a:buSzPct val="60000"/>
              <a:buFont typeface="Wingdings" panose="05000000000000000000" pitchFamily="2" charset="2"/>
              <a:buChar char="l"/>
            </a:pPr>
            <a:r>
              <a:rPr lang="en-US" altLang="zh-CN" sz="2600" b="1">
                <a:solidFill>
                  <a:srgbClr val="0000CC"/>
                </a:solidFill>
                <a:latin typeface="Times New Roman" panose="02020603050405020304" pitchFamily="18" charset="0"/>
                <a:sym typeface="Times New Roman" panose="02020603050405020304" pitchFamily="18" charset="0"/>
              </a:rPr>
              <a:t> 地下水化学图组</a:t>
            </a:r>
            <a:r>
              <a:rPr lang="zh-CN" altLang="en-US" sz="2600" b="1">
                <a:solidFill>
                  <a:srgbClr val="000000"/>
                </a:solidFill>
                <a:latin typeface="Times New Roman" panose="02020603050405020304" pitchFamily="18" charset="0"/>
                <a:sym typeface="Times New Roman" panose="02020603050405020304" pitchFamily="18" charset="0"/>
              </a:rPr>
              <a:t>：包括地下水化学类型、典型微量元素环境背景、溶解性总固体（</a:t>
            </a:r>
            <a:r>
              <a:rPr lang="en-US" altLang="zh-CN" sz="2600" b="1">
                <a:solidFill>
                  <a:srgbClr val="000000"/>
                </a:solidFill>
                <a:latin typeface="Times New Roman" panose="02020603050405020304" pitchFamily="18" charset="0"/>
                <a:sym typeface="Times New Roman" panose="02020603050405020304" pitchFamily="18" charset="0"/>
              </a:rPr>
              <a:t>TDS</a:t>
            </a:r>
            <a:r>
              <a:rPr lang="zh-CN" altLang="en-US" sz="2600" b="1">
                <a:solidFill>
                  <a:srgbClr val="000000"/>
                </a:solidFill>
                <a:latin typeface="Times New Roman" panose="02020603050405020304" pitchFamily="18" charset="0"/>
                <a:sym typeface="Times New Roman" panose="02020603050405020304" pitchFamily="18" charset="0"/>
              </a:rPr>
              <a:t>）、硬度、温度、</a:t>
            </a:r>
            <a:r>
              <a:rPr lang="en-US" altLang="zh-CN" sz="2600" b="1">
                <a:solidFill>
                  <a:srgbClr val="000000"/>
                </a:solidFill>
                <a:latin typeface="Times New Roman" panose="02020603050405020304" pitchFamily="18" charset="0"/>
                <a:sym typeface="Times New Roman" panose="02020603050405020304" pitchFamily="18" charset="0"/>
              </a:rPr>
              <a:t>pH</a:t>
            </a:r>
            <a:r>
              <a:rPr lang="zh-CN" altLang="en-US" sz="2600" b="1">
                <a:solidFill>
                  <a:srgbClr val="000000"/>
                </a:solidFill>
                <a:latin typeface="Times New Roman" panose="02020603050405020304" pitchFamily="18" charset="0"/>
                <a:sym typeface="Times New Roman" panose="02020603050405020304" pitchFamily="18" charset="0"/>
              </a:rPr>
              <a:t>等。根据情况编制</a:t>
            </a:r>
            <a:r>
              <a:rPr lang="zh-CN" altLang="en-US" sz="2600" b="1">
                <a:solidFill>
                  <a:srgbClr val="FF0000"/>
                </a:solidFill>
                <a:latin typeface="Times New Roman" panose="02020603050405020304" pitchFamily="18" charset="0"/>
                <a:sym typeface="Times New Roman" panose="02020603050405020304" pitchFamily="18" charset="0"/>
              </a:rPr>
              <a:t>单要素等值线</a:t>
            </a:r>
            <a:r>
              <a:rPr lang="zh-CN" altLang="en-US" sz="2600" b="1">
                <a:solidFill>
                  <a:srgbClr val="000000"/>
                </a:solidFill>
                <a:latin typeface="Times New Roman" panose="02020603050405020304" pitchFamily="18" charset="0"/>
                <a:sym typeface="Times New Roman" panose="02020603050405020304" pitchFamily="18" charset="0"/>
              </a:rPr>
              <a:t>。</a:t>
            </a:r>
            <a:endParaRPr lang="zh-CN" altLang="en-US" sz="2600" b="1">
              <a:solidFill>
                <a:srgbClr val="000000"/>
              </a:solidFill>
              <a:latin typeface="Times New Roman" panose="02020603050405020304" pitchFamily="18" charset="0"/>
              <a:sym typeface="Times New Roman" panose="02020603050405020304" pitchFamily="18" charset="0"/>
            </a:endParaRPr>
          </a:p>
          <a:p>
            <a:pPr lvl="2">
              <a:lnSpc>
                <a:spcPct val="150000"/>
              </a:lnSpc>
              <a:buSzPct val="60000"/>
              <a:buFont typeface="Wingdings" panose="05000000000000000000" pitchFamily="2" charset="2"/>
              <a:buChar char="l"/>
            </a:pPr>
            <a:r>
              <a:rPr lang="en-US" altLang="zh-CN" sz="2600" b="1">
                <a:solidFill>
                  <a:srgbClr val="0000CC"/>
                </a:solidFill>
                <a:latin typeface="Times New Roman" panose="02020603050405020304" pitchFamily="18" charset="0"/>
                <a:sym typeface="Times New Roman" panose="02020603050405020304" pitchFamily="18" charset="0"/>
              </a:rPr>
              <a:t> 地下水质量分布图组</a:t>
            </a:r>
            <a:r>
              <a:rPr lang="en-US" altLang="zh-CN" sz="2600" b="1">
                <a:solidFill>
                  <a:srgbClr val="000000"/>
                </a:solidFill>
                <a:latin typeface="Times New Roman" panose="02020603050405020304" pitchFamily="18" charset="0"/>
                <a:sym typeface="Times New Roman" panose="02020603050405020304" pitchFamily="18" charset="0"/>
              </a:rPr>
              <a:t>：按评价标准和评价结果编制地下水质量综合评价图件，反映不同质量等级地下水区域分布。影响地下水质量类别的主要指标可编制单要素评价图或编在地下水质量综合评价图中。</a:t>
            </a:r>
            <a:endParaRPr lang="zh-CN" altLang="en-US" sz="2600" b="1">
              <a:solidFill>
                <a:srgbClr val="000000"/>
              </a:solidFill>
              <a:latin typeface="Times New Roman" panose="02020603050405020304" pitchFamily="18" charset="0"/>
              <a:sym typeface="Times New Roman" panose="02020603050405020304"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19F6518E-430A-4B46-A819-AEEC1B5AADAE}" type="datetime1">
              <a:rPr lang="zh-CN" altLang="en-US"/>
            </a:fld>
            <a:endParaRPr lang="en-US" altLang="zh-CN" sz="1800"/>
          </a:p>
        </p:txBody>
      </p:sp>
      <p:sp>
        <p:nvSpPr>
          <p:cNvPr id="75779"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941223-647A-4B10-98E4-9B9E96C5FAE8}" type="slidenum">
              <a:rPr lang="zh-CN" altLang="en-US"/>
            </a:fld>
            <a:endParaRPr lang="en-US" altLang="zh-CN"/>
          </a:p>
        </p:txBody>
      </p:sp>
      <p:sp>
        <p:nvSpPr>
          <p:cNvPr id="75780" name="Rectangle 2"/>
          <p:cNvSpPr>
            <a:spLocks noGrp="1" noChangeArrowheads="1"/>
          </p:cNvSpPr>
          <p:nvPr>
            <p:ph type="title" idx="4294967295"/>
          </p:nvPr>
        </p:nvSpPr>
        <p:spPr>
          <a:xfrm>
            <a:off x="1370013" y="260350"/>
            <a:ext cx="7313612" cy="927100"/>
          </a:xfrm>
        </p:spPr>
        <p:txBody>
          <a:bodyPr/>
          <a:lstStyle/>
          <a:p>
            <a:pPr eaLnBrk="1" hangingPunct="1"/>
            <a:r>
              <a:rPr lang="zh-CN" altLang="zh-CN" b="1" smtClean="0"/>
              <a:t>第五节 图系编制</a:t>
            </a:r>
            <a:endParaRPr lang="zh-CN" altLang="zh-CN" smtClean="0"/>
          </a:p>
        </p:txBody>
      </p:sp>
      <p:sp>
        <p:nvSpPr>
          <p:cNvPr id="2" name="Text Box 3"/>
          <p:cNvSpPr>
            <a:spLocks noChangeArrowheads="1"/>
          </p:cNvSpPr>
          <p:nvPr/>
        </p:nvSpPr>
        <p:spPr bwMode="auto">
          <a:xfrm>
            <a:off x="827088" y="1412875"/>
            <a:ext cx="81375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Bef>
                <a:spcPct val="20000"/>
              </a:spcBef>
              <a:buClr>
                <a:schemeClr val="tx2"/>
              </a:buClr>
              <a:buSzPct val="70000"/>
              <a:buFont typeface="Wingdings" panose="05000000000000000000" pitchFamily="2" charset="2"/>
              <a:buChar char="¡"/>
            </a:pPr>
            <a:r>
              <a:rPr lang="zh-CN" altLang="en-US" sz="2800" b="1">
                <a:solidFill>
                  <a:srgbClr val="FF0000"/>
                </a:solidFill>
                <a:sym typeface="Verdana" panose="020B0604030504040204" pitchFamily="34" charset="0"/>
              </a:rPr>
              <a:t>主体成果图</a:t>
            </a:r>
            <a:endParaRPr lang="zh-CN" altLang="en-US" sz="2800" b="1">
              <a:solidFill>
                <a:srgbClr val="FF0000"/>
              </a:solidFill>
              <a:sym typeface="Verdana" panose="020B0604030504040204" pitchFamily="34" charset="0"/>
            </a:endParaRPr>
          </a:p>
          <a:p>
            <a:pPr lvl="1">
              <a:lnSpc>
                <a:spcPct val="115000"/>
              </a:lnSpc>
              <a:buClr>
                <a:srgbClr val="0000CC"/>
              </a:buClr>
              <a:buSzPct val="60000"/>
              <a:buFont typeface="Wingdings" panose="05000000000000000000" pitchFamily="2" charset="2"/>
              <a:buChar char="l"/>
            </a:pPr>
            <a:r>
              <a:rPr lang="en-US" altLang="zh-CN" sz="2800" b="1">
                <a:solidFill>
                  <a:srgbClr val="000000"/>
                </a:solidFill>
                <a:latin typeface="Times New Roman" panose="02020603050405020304" pitchFamily="18" charset="0"/>
                <a:sym typeface="Times New Roman" panose="02020603050405020304" pitchFamily="18" charset="0"/>
              </a:rPr>
              <a:t> </a:t>
            </a:r>
            <a:r>
              <a:rPr lang="en-US" altLang="zh-CN" sz="2800" b="1">
                <a:solidFill>
                  <a:srgbClr val="0000CC"/>
                </a:solidFill>
                <a:latin typeface="Times New Roman" panose="02020603050405020304" pitchFamily="18" charset="0"/>
                <a:sym typeface="Times New Roman" panose="02020603050405020304" pitchFamily="18" charset="0"/>
              </a:rPr>
              <a:t>地下水污染现状图组</a:t>
            </a:r>
            <a:r>
              <a:rPr lang="en-US" altLang="zh-CN" sz="2800" b="1">
                <a:solidFill>
                  <a:srgbClr val="000000"/>
                </a:solidFill>
                <a:latin typeface="Times New Roman" panose="02020603050405020304" pitchFamily="18" charset="0"/>
                <a:sym typeface="Times New Roman" panose="02020603050405020304" pitchFamily="18" charset="0"/>
              </a:rPr>
              <a:t>：主要污染源分布图，包括污染源类型、主要污染物、排放强度。地下水污染现状图组依据评价结果编制，反映不同污染程度地下水区域分布。地下水重要污染指标应编制单要素图。 </a:t>
            </a:r>
            <a:endParaRPr lang="zh-CN" altLang="en-US" sz="2800" b="1">
              <a:solidFill>
                <a:srgbClr val="000000"/>
              </a:solidFill>
              <a:latin typeface="Times New Roman" panose="02020603050405020304" pitchFamily="18" charset="0"/>
              <a:sym typeface="Times New Roman" panose="02020603050405020304" pitchFamily="18" charset="0"/>
            </a:endParaRPr>
          </a:p>
          <a:p>
            <a:pPr lvl="1">
              <a:lnSpc>
                <a:spcPct val="115000"/>
              </a:lnSpc>
              <a:buClr>
                <a:srgbClr val="0000CC"/>
              </a:buClr>
              <a:buSzPct val="60000"/>
              <a:buFont typeface="Wingdings" panose="05000000000000000000" pitchFamily="2" charset="2"/>
              <a:buChar char="l"/>
            </a:pPr>
            <a:r>
              <a:rPr lang="en-US" altLang="zh-CN" sz="2800" b="1">
                <a:solidFill>
                  <a:srgbClr val="0000CC"/>
                </a:solidFill>
                <a:latin typeface="Times New Roman" panose="02020603050405020304" pitchFamily="18" charset="0"/>
                <a:sym typeface="Times New Roman" panose="02020603050405020304" pitchFamily="18" charset="0"/>
              </a:rPr>
              <a:t> 地下水系统防污性能图</a:t>
            </a:r>
            <a:r>
              <a:rPr lang="en-US" altLang="zh-CN" sz="2800" b="1">
                <a:solidFill>
                  <a:srgbClr val="000000"/>
                </a:solidFill>
                <a:latin typeface="Times New Roman" panose="02020603050405020304" pitchFamily="18" charset="0"/>
                <a:sym typeface="Times New Roman" panose="02020603050405020304" pitchFamily="18" charset="0"/>
              </a:rPr>
              <a:t>：编制各评价因子单要素分布图和综合评价图，区域上地下水系统防污染性能评价结果分为三个等级，重点区地下水系统防污染性能评价结果划分为五个等级。</a:t>
            </a:r>
            <a:endParaRPr lang="zh-CN" altLang="en-US" sz="2800" b="1">
              <a:solidFill>
                <a:srgbClr val="000000"/>
              </a:solidFill>
              <a:latin typeface="Times New Roman" panose="02020603050405020304" pitchFamily="18" charset="0"/>
              <a:sym typeface="Times New Roman" panose="02020603050405020304"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56B04D61-C877-4D15-ADDF-2A5041867B25}" type="datetime1">
              <a:rPr lang="zh-CN" altLang="en-US"/>
            </a:fld>
            <a:endParaRPr lang="en-US" altLang="zh-CN" sz="1800"/>
          </a:p>
        </p:txBody>
      </p:sp>
      <p:sp>
        <p:nvSpPr>
          <p:cNvPr id="76803" name="灯片编号占位符 6"/>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C5DC50-34FF-4BB1-AFBE-D8948D16627D}" type="slidenum">
              <a:rPr lang="zh-CN" altLang="en-US"/>
            </a:fld>
            <a:endParaRPr lang="en-US" altLang="zh-CN"/>
          </a:p>
        </p:txBody>
      </p:sp>
      <p:sp>
        <p:nvSpPr>
          <p:cNvPr id="76804" name="Rectangle 2"/>
          <p:cNvSpPr>
            <a:spLocks noGrp="1" noChangeArrowheads="1"/>
          </p:cNvSpPr>
          <p:nvPr>
            <p:ph type="title" idx="4294967295"/>
          </p:nvPr>
        </p:nvSpPr>
        <p:spPr>
          <a:xfrm>
            <a:off x="1370013" y="260350"/>
            <a:ext cx="7313612" cy="927100"/>
          </a:xfrm>
        </p:spPr>
        <p:txBody>
          <a:bodyPr/>
          <a:lstStyle/>
          <a:p>
            <a:pPr eaLnBrk="1" hangingPunct="1"/>
            <a:r>
              <a:rPr lang="zh-CN" altLang="zh-CN" b="1" smtClean="0"/>
              <a:t>第五节 图系编制</a:t>
            </a:r>
            <a:endParaRPr lang="zh-CN" altLang="zh-CN" smtClean="0"/>
          </a:p>
        </p:txBody>
      </p:sp>
      <p:sp>
        <p:nvSpPr>
          <p:cNvPr id="2" name="Text Box 3"/>
          <p:cNvSpPr>
            <a:spLocks noChangeArrowheads="1"/>
          </p:cNvSpPr>
          <p:nvPr/>
        </p:nvSpPr>
        <p:spPr bwMode="auto">
          <a:xfrm>
            <a:off x="827088" y="1412875"/>
            <a:ext cx="813752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Bef>
                <a:spcPct val="20000"/>
              </a:spcBef>
              <a:buClr>
                <a:schemeClr val="tx2"/>
              </a:buClr>
              <a:buSzPct val="70000"/>
              <a:buFont typeface="Wingdings" panose="05000000000000000000" pitchFamily="2" charset="2"/>
              <a:buChar char="¡"/>
            </a:pPr>
            <a:r>
              <a:rPr lang="zh-CN" altLang="en-US" sz="2800" b="1">
                <a:solidFill>
                  <a:srgbClr val="FF0000"/>
                </a:solidFill>
                <a:sym typeface="Verdana" panose="020B0604030504040204" pitchFamily="34" charset="0"/>
              </a:rPr>
              <a:t>成果描述一般要求</a:t>
            </a:r>
            <a:endParaRPr lang="zh-CN" altLang="en-US" sz="2800" b="1">
              <a:solidFill>
                <a:srgbClr val="FF0000"/>
              </a:solidFill>
              <a:sym typeface="Verdana" panose="020B0604030504040204" pitchFamily="34" charset="0"/>
            </a:endParaRPr>
          </a:p>
          <a:p>
            <a:pPr lvl="1">
              <a:lnSpc>
                <a:spcPct val="150000"/>
              </a:lnSpc>
            </a:pPr>
            <a:r>
              <a:rPr lang="zh-CN" altLang="en-US" sz="2800" b="1">
                <a:solidFill>
                  <a:srgbClr val="000000"/>
                </a:solidFill>
                <a:sym typeface="Verdana" panose="020B0604030504040204" pitchFamily="34" charset="0"/>
              </a:rPr>
              <a:t>      地下水污染评价应以地下水污染调查资料为依据，结合评价区的污染源分布、土地利用分区和水文地质条件来进行。区域地下水污染评价可有所侧重，对明显无污染地区，可不做更多数理分析。对评价结果除用图的形式表达外，</a:t>
            </a:r>
            <a:r>
              <a:rPr lang="zh-CN" altLang="en-US" sz="2800" b="1">
                <a:solidFill>
                  <a:srgbClr val="FF0000"/>
                </a:solidFill>
                <a:sym typeface="Verdana" panose="020B0604030504040204" pitchFamily="34" charset="0"/>
              </a:rPr>
              <a:t>应给出文字综述，分析污染原因</a:t>
            </a:r>
            <a:r>
              <a:rPr lang="zh-CN" altLang="en-US" sz="2800" b="1">
                <a:solidFill>
                  <a:srgbClr val="000000"/>
                </a:solidFill>
                <a:sym typeface="Verdana" panose="020B0604030504040204" pitchFamily="34" charset="0"/>
              </a:rPr>
              <a:t>。</a:t>
            </a:r>
            <a:r>
              <a:rPr lang="zh-CN" altLang="en-US" sz="2800" b="1">
                <a:solidFill>
                  <a:srgbClr val="0000CC"/>
                </a:solidFill>
                <a:sym typeface="Verdana" panose="020B0604030504040204" pitchFamily="34" charset="0"/>
              </a:rPr>
              <a:t>在资料充足的情况下，分析预测污染变化趋势</a:t>
            </a:r>
            <a:r>
              <a:rPr lang="zh-CN" altLang="en-US" sz="2800" b="1">
                <a:solidFill>
                  <a:srgbClr val="000000"/>
                </a:solidFill>
                <a:sym typeface="Verdana" panose="020B0604030504040204" pitchFamily="34" charset="0"/>
              </a:rPr>
              <a:t>。</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19565"/>
          <p:cNvSpPr>
            <a:spLocks noChangeArrowheads="1"/>
          </p:cNvSpPr>
          <p:nvPr/>
        </p:nvSpPr>
        <p:spPr bwMode="auto">
          <a:xfrm>
            <a:off x="1619250" y="1412875"/>
            <a:ext cx="5689600" cy="4248150"/>
          </a:xfrm>
          <a:prstGeom prst="rect">
            <a:avLst/>
          </a:prstGeom>
          <a:solidFill>
            <a:schemeClr val="accent1"/>
          </a:solidFill>
          <a:ln w="9525">
            <a:solidFill>
              <a:schemeClr val="tx1"/>
            </a:solidFill>
            <a:miter lim="800000"/>
          </a:ln>
        </p:spPr>
        <p:txBody>
          <a:bodyPr wrap="none" anchor="ctr"/>
          <a:lstStyle/>
          <a:p>
            <a:r>
              <a:rPr lang="zh-CN" altLang="en-US">
                <a:latin typeface="Tahoma" panose="020B0604030504040204" pitchFamily="34" charset="0"/>
              </a:rPr>
              <a:t>人有了知识，就会具备各种分析能力，</a:t>
            </a:r>
            <a:endParaRPr lang="zh-CN" altLang="en-US">
              <a:latin typeface="Tahoma" panose="020B0604030504040204" pitchFamily="34" charset="0"/>
            </a:endParaRPr>
          </a:p>
          <a:p>
            <a:r>
              <a:rPr lang="zh-CN" altLang="en-US">
                <a:latin typeface="Tahoma" panose="020B0604030504040204" pitchFamily="34" charset="0"/>
              </a:rPr>
              <a:t>明辨是非的能力。</a:t>
            </a:r>
            <a:endParaRPr lang="zh-CN" altLang="en-US">
              <a:latin typeface="Tahoma" panose="020B0604030504040204" pitchFamily="34" charset="0"/>
            </a:endParaRPr>
          </a:p>
          <a:p>
            <a:r>
              <a:rPr lang="zh-CN" altLang="en-US">
                <a:latin typeface="Tahoma" panose="020B0604030504040204" pitchFamily="34" charset="0"/>
              </a:rPr>
              <a:t>所以我们要勤恳读书，广泛阅读，</a:t>
            </a:r>
            <a:endParaRPr lang="zh-CN" altLang="en-US">
              <a:latin typeface="Tahoma" panose="020B0604030504040204" pitchFamily="34" charset="0"/>
            </a:endParaRPr>
          </a:p>
          <a:p>
            <a:r>
              <a:rPr lang="zh-CN" altLang="en-US">
                <a:latin typeface="Tahoma" panose="020B0604030504040204" pitchFamily="34" charset="0"/>
              </a:rPr>
              <a:t>古人说“书中自有黄金屋。</a:t>
            </a:r>
            <a:endParaRPr lang="zh-CN" altLang="en-US">
              <a:latin typeface="Tahoma" panose="020B0604030504040204" pitchFamily="34" charset="0"/>
            </a:endParaRPr>
          </a:p>
          <a:p>
            <a:r>
              <a:rPr lang="zh-CN" altLang="en-US">
                <a:latin typeface="Tahoma" panose="020B0604030504040204" pitchFamily="34" charset="0"/>
              </a:rPr>
              <a:t>”通过阅读科技书籍，我们能丰富知识，</a:t>
            </a:r>
            <a:endParaRPr lang="zh-CN" altLang="en-US">
              <a:latin typeface="Tahoma" panose="020B0604030504040204" pitchFamily="34" charset="0"/>
            </a:endParaRPr>
          </a:p>
          <a:p>
            <a:r>
              <a:rPr lang="zh-CN" altLang="en-US">
                <a:latin typeface="Tahoma" panose="020B0604030504040204" pitchFamily="34" charset="0"/>
              </a:rPr>
              <a:t>培养逻辑思维能力；</a:t>
            </a:r>
            <a:endParaRPr lang="zh-CN" altLang="en-US">
              <a:latin typeface="Tahoma" panose="020B0604030504040204" pitchFamily="34" charset="0"/>
            </a:endParaRPr>
          </a:p>
          <a:p>
            <a:r>
              <a:rPr lang="zh-CN" altLang="en-US">
                <a:latin typeface="Tahoma" panose="020B0604030504040204" pitchFamily="34" charset="0"/>
              </a:rPr>
              <a:t>通过阅读文学作品，我们能提高文学鉴赏水平，</a:t>
            </a:r>
            <a:endParaRPr lang="zh-CN" altLang="en-US">
              <a:latin typeface="Tahoma" panose="020B0604030504040204" pitchFamily="34" charset="0"/>
            </a:endParaRPr>
          </a:p>
          <a:p>
            <a:r>
              <a:rPr lang="zh-CN" altLang="en-US">
                <a:latin typeface="Tahoma" panose="020B0604030504040204" pitchFamily="34" charset="0"/>
              </a:rPr>
              <a:t>培养文学情趣；</a:t>
            </a:r>
            <a:endParaRPr lang="zh-CN" altLang="en-US">
              <a:latin typeface="Tahoma" panose="020B0604030504040204" pitchFamily="34" charset="0"/>
            </a:endParaRPr>
          </a:p>
          <a:p>
            <a:r>
              <a:rPr lang="zh-CN" altLang="en-US">
                <a:latin typeface="Tahoma" panose="020B0604030504040204" pitchFamily="34" charset="0"/>
              </a:rPr>
              <a:t>通过阅读报刊，我们能增长见识，扩大自己的知识面。</a:t>
            </a:r>
            <a:endParaRPr lang="zh-CN" altLang="en-US">
              <a:latin typeface="Tahoma" panose="020B0604030504040204" pitchFamily="34" charset="0"/>
            </a:endParaRPr>
          </a:p>
          <a:p>
            <a:r>
              <a:rPr lang="zh-CN" altLang="en-US">
                <a:latin typeface="Tahoma" panose="020B0604030504040204" pitchFamily="34" charset="0"/>
              </a:rPr>
              <a:t>有许多书籍还能培养我们的道德情操，</a:t>
            </a:r>
            <a:endParaRPr lang="zh-CN" altLang="en-US">
              <a:latin typeface="Tahoma" panose="020B0604030504040204" pitchFamily="34" charset="0"/>
            </a:endParaRPr>
          </a:p>
          <a:p>
            <a:r>
              <a:rPr lang="zh-CN" altLang="en-US">
                <a:latin typeface="Tahoma" panose="020B0604030504040204" pitchFamily="34" charset="0"/>
              </a:rPr>
              <a:t>给我们巨大的精神力量，</a:t>
            </a:r>
            <a:endParaRPr lang="zh-CN" altLang="en-US">
              <a:latin typeface="Tahoma" panose="020B0604030504040204" pitchFamily="34" charset="0"/>
            </a:endParaRPr>
          </a:p>
          <a:p>
            <a:r>
              <a:rPr lang="zh-CN" altLang="en-US">
                <a:latin typeface="Tahoma" panose="020B0604030504040204" pitchFamily="34" charset="0"/>
              </a:rPr>
              <a:t>鼓舞我们前进</a:t>
            </a:r>
            <a:r>
              <a:rPr lang="zh-CN" altLang="en-US" sz="1400">
                <a:latin typeface="Tahoma" panose="020B0604030504040204" pitchFamily="34" charset="0"/>
              </a:rPr>
              <a:t>。</a:t>
            </a:r>
            <a:endParaRPr lang="zh-CN" altLang="en-US" sz="1400">
              <a:latin typeface="Tahoma" panose="020B0604030504040204" pitchFamily="34" charset="0"/>
            </a:endParaRPr>
          </a:p>
        </p:txBody>
      </p:sp>
    </p:spTree>
  </p:cSld>
  <p:clrMapOvr>
    <a:masterClrMapping/>
  </p:clrMapOvr>
  <p:transition spd="med">
    <p:pull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1355" y="3968750"/>
            <a:ext cx="30676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7720" y="4221480"/>
            <a:ext cx="9836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42273DB7-B05E-45B4-8EA6-5BAF0173AAFA}" type="datetime1">
              <a:rPr lang="zh-CN" altLang="en-US"/>
            </a:fld>
            <a:endParaRPr lang="en-US" altLang="zh-CN" sz="1800"/>
          </a:p>
        </p:txBody>
      </p:sp>
      <p:sp>
        <p:nvSpPr>
          <p:cNvPr id="9219"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19C174-84E9-4B52-83BD-767BB319859F}" type="slidenum">
              <a:rPr lang="zh-CN" altLang="en-US"/>
            </a:fld>
            <a:endParaRPr lang="en-US" altLang="zh-CN"/>
          </a:p>
        </p:txBody>
      </p:sp>
      <p:sp>
        <p:nvSpPr>
          <p:cNvPr id="9220"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9221"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调查评价阶段</a:t>
            </a:r>
            <a:r>
              <a:rPr lang="zh-CN" altLang="zh-CN" sz="3200" b="1" smtClean="0"/>
              <a:t>：</a:t>
            </a:r>
            <a:endParaRPr lang="zh-CN" altLang="zh-CN" sz="3200" b="1" smtClean="0"/>
          </a:p>
          <a:p>
            <a:pPr lvl="1" eaLnBrk="1" hangingPunct="1">
              <a:lnSpc>
                <a:spcPct val="115000"/>
              </a:lnSpc>
            </a:pPr>
            <a:r>
              <a:rPr lang="zh-CN" altLang="zh-CN" b="1" smtClean="0"/>
              <a:t>地下水污染调查评价主要分为三个阶段，即</a:t>
            </a:r>
            <a:r>
              <a:rPr lang="zh-CN" altLang="zh-CN" b="1" smtClean="0">
                <a:solidFill>
                  <a:srgbClr val="FF0000"/>
                </a:solidFill>
              </a:rPr>
              <a:t>基础调查阶段、采样测试阶段和评价区划阶段</a:t>
            </a:r>
            <a:r>
              <a:rPr lang="zh-CN" altLang="zh-CN" b="1" smtClean="0"/>
              <a:t>。</a:t>
            </a:r>
            <a:endParaRPr lang="zh-CN" altLang="zh-CN" b="1" smtClean="0"/>
          </a:p>
          <a:p>
            <a:pPr lvl="1" eaLnBrk="1" hangingPunct="1">
              <a:lnSpc>
                <a:spcPct val="115000"/>
              </a:lnSpc>
            </a:pPr>
            <a:r>
              <a:rPr lang="zh-CN" altLang="zh-CN" b="1" smtClean="0">
                <a:solidFill>
                  <a:srgbClr val="FF0000"/>
                </a:solidFill>
              </a:rPr>
              <a:t>基础调查阶段</a:t>
            </a:r>
            <a:r>
              <a:rPr lang="zh-CN" altLang="zh-CN" b="1" smtClean="0"/>
              <a:t>：基本查明区域水文地质条件、水质类型与分布、污染源和土地利用状况，为制定地下水质量和污染采样计划提供依据；</a:t>
            </a:r>
            <a:endParaRPr lang="zh-CN" altLang="zh-CN" b="1" smtClean="0"/>
          </a:p>
          <a:p>
            <a:pPr lvl="1" eaLnBrk="1" hangingPunct="1">
              <a:lnSpc>
                <a:spcPct val="115000"/>
              </a:lnSpc>
            </a:pPr>
            <a:r>
              <a:rPr lang="zh-CN" altLang="zh-CN" b="1" smtClean="0">
                <a:solidFill>
                  <a:srgbClr val="FF0000"/>
                </a:solidFill>
              </a:rPr>
              <a:t>采样测试阶段</a:t>
            </a:r>
            <a:r>
              <a:rPr lang="zh-CN" altLang="zh-CN" b="1" smtClean="0"/>
              <a:t>：制定地下水质量和污染采样计划，核查采样点、规范采样与测试；</a:t>
            </a:r>
            <a:endParaRPr lang="zh-CN" altLang="zh-CN" b="1" smtClean="0"/>
          </a:p>
          <a:p>
            <a:pPr lvl="1" eaLnBrk="1" hangingPunct="1">
              <a:lnSpc>
                <a:spcPct val="115000"/>
              </a:lnSpc>
            </a:pPr>
            <a:r>
              <a:rPr lang="zh-CN" altLang="zh-CN" b="1" smtClean="0">
                <a:solidFill>
                  <a:srgbClr val="FF0000"/>
                </a:solidFill>
              </a:rPr>
              <a:t>评价区划阶段</a:t>
            </a:r>
            <a:r>
              <a:rPr lang="zh-CN" altLang="zh-CN" b="1" smtClean="0"/>
              <a:t>：评价地下水质量和污染状况，编制地下水污染防治区划。</a:t>
            </a:r>
            <a:endParaRPr lang="zh-CN" altLang="zh-CN" smtClean="0"/>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2"/>
          <p:cNvSpPr>
            <a:spLocks noGrp="1"/>
          </p:cNvSpPr>
          <p:nvPr>
            <p:ph type="dt" sz="quarter" idx="10"/>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None/>
            </a:pPr>
            <a:fld id="{92E381E2-5A2B-48C3-B87E-709E8022F991}" type="datetime1">
              <a:rPr lang="zh-CN" altLang="en-US"/>
            </a:fld>
            <a:endParaRPr lang="en-US" altLang="zh-CN" sz="1800"/>
          </a:p>
        </p:txBody>
      </p:sp>
      <p:sp>
        <p:nvSpPr>
          <p:cNvPr id="10243" name="灯片编号占位符 5"/>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3E3740-EB75-4E2F-8829-E373471AA092}" type="slidenum">
              <a:rPr lang="zh-CN" altLang="en-US"/>
            </a:fld>
            <a:endParaRPr lang="en-US" altLang="zh-CN"/>
          </a:p>
        </p:txBody>
      </p:sp>
      <p:sp>
        <p:nvSpPr>
          <p:cNvPr id="10244" name="Rectangle 2"/>
          <p:cNvSpPr>
            <a:spLocks noGrp="1" noChangeArrowheads="1"/>
          </p:cNvSpPr>
          <p:nvPr>
            <p:ph type="title" idx="4294967295"/>
          </p:nvPr>
        </p:nvSpPr>
        <p:spPr/>
        <p:txBody>
          <a:bodyPr/>
          <a:lstStyle/>
          <a:p>
            <a:pPr eaLnBrk="1" hangingPunct="1"/>
            <a:r>
              <a:rPr lang="zh-CN" altLang="zh-CN" b="1" smtClean="0"/>
              <a:t>第一节 地下水污染调查和勘探</a:t>
            </a:r>
            <a:endParaRPr lang="zh-CN" altLang="zh-CN" smtClean="0"/>
          </a:p>
        </p:txBody>
      </p:sp>
      <p:sp>
        <p:nvSpPr>
          <p:cNvPr id="10245" name="Rectangle 3"/>
          <p:cNvSpPr>
            <a:spLocks noGrp="1" noChangeArrowheads="1"/>
          </p:cNvSpPr>
          <p:nvPr>
            <p:ph type="body" idx="4294967295"/>
          </p:nvPr>
        </p:nvSpPr>
        <p:spPr>
          <a:xfrm>
            <a:off x="1042988" y="1628775"/>
            <a:ext cx="7921625" cy="4968875"/>
          </a:xfrm>
        </p:spPr>
        <p:txBody>
          <a:bodyPr/>
          <a:lstStyle/>
          <a:p>
            <a:pPr eaLnBrk="1" hangingPunct="1"/>
            <a:r>
              <a:rPr lang="zh-CN" altLang="zh-CN" sz="3200" b="1" smtClean="0">
                <a:solidFill>
                  <a:srgbClr val="FF0000"/>
                </a:solidFill>
              </a:rPr>
              <a:t>污染源调查</a:t>
            </a:r>
            <a:r>
              <a:rPr lang="zh-CN" altLang="zh-CN" sz="3200" b="1" smtClean="0"/>
              <a:t>：</a:t>
            </a:r>
            <a:endParaRPr lang="zh-CN" altLang="zh-CN" sz="3200" b="1" smtClean="0"/>
          </a:p>
          <a:p>
            <a:pPr lvl="1" eaLnBrk="1" hangingPunct="1">
              <a:lnSpc>
                <a:spcPct val="140000"/>
              </a:lnSpc>
            </a:pPr>
            <a:r>
              <a:rPr lang="zh-CN" altLang="zh-CN" sz="2800" b="1" smtClean="0"/>
              <a:t>污染源调查</a:t>
            </a:r>
            <a:r>
              <a:rPr lang="zh-CN" altLang="zh-CN" sz="2800" b="1" smtClean="0">
                <a:solidFill>
                  <a:srgbClr val="FF0000"/>
                </a:solidFill>
              </a:rPr>
              <a:t>以资料收集、整理为基础</a:t>
            </a:r>
            <a:r>
              <a:rPr lang="zh-CN" altLang="zh-CN" sz="2800" b="1" smtClean="0"/>
              <a:t>，对重要污染源或重要潜在污染源应进行野外核查。查明污染源的类型、空间分布特征。</a:t>
            </a:r>
            <a:endParaRPr lang="zh-CN" altLang="zh-CN" smtClean="0"/>
          </a:p>
        </p:txBody>
      </p:sp>
    </p:spTree>
  </p:cSld>
  <p:clrMapOvr>
    <a:masterClrMapping/>
  </p:clrMapOvr>
  <p:transition spd="med">
    <p:zo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Eclipse">
  <a:themeElements>
    <a:clrScheme name="">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78"/>
          <a:buNone/>
          <a:defRPr kumimoji="0" lang="zh-CN" alt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78"/>
          <a:buNone/>
          <a:defRPr kumimoji="0" lang="zh-CN" alt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8748</Words>
  <Application>WPS 演示</Application>
  <PresentationFormat>全屏显示(4:3)</PresentationFormat>
  <Paragraphs>864</Paragraphs>
  <Slides>76</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0</vt:i4>
      </vt:variant>
      <vt:variant>
        <vt:lpstr>幻灯片标题</vt:lpstr>
      </vt:variant>
      <vt:variant>
        <vt:i4>76</vt:i4>
      </vt:variant>
    </vt:vector>
  </HeadingPairs>
  <TitlesOfParts>
    <vt:vector size="89" baseType="lpstr">
      <vt:lpstr>Arial</vt:lpstr>
      <vt:lpstr>宋体</vt:lpstr>
      <vt:lpstr>Wingdings</vt:lpstr>
      <vt:lpstr>Verdana</vt:lpstr>
      <vt:lpstr>Arial</vt:lpstr>
      <vt:lpstr>Times New Roman</vt:lpstr>
      <vt:lpstr>Arial Unicode MS</vt:lpstr>
      <vt:lpstr>Tahoma</vt:lpstr>
      <vt:lpstr>微软雅黑</vt:lpstr>
      <vt:lpstr>楷体</vt:lpstr>
      <vt:lpstr>汉仪旗黑-85S</vt:lpstr>
      <vt:lpstr>黑体</vt:lpstr>
      <vt:lpstr>Eclipse</vt:lpstr>
      <vt:lpstr>安全管理必备 工具--TPM概论</vt:lpstr>
      <vt:lpstr>PowerPoint 演示文稿</vt:lpstr>
      <vt:lpstr>第四章 地下水污染调查与评价</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第一节 地下水污染调查和勘探</vt:lpstr>
      <vt:lpstr>第二节 地下水污染评价—概述</vt:lpstr>
      <vt:lpstr>第二节 地下水污染评价—步骤</vt:lpstr>
      <vt:lpstr>第二节 地下水污染评价—步骤</vt:lpstr>
      <vt:lpstr>第二节 地下水污染评价—步骤</vt:lpstr>
      <vt:lpstr>第二节 地下水污染评价—步骤</vt:lpstr>
      <vt:lpstr>第二节 地下水污染评价—步骤</vt:lpstr>
      <vt:lpstr>第二节 地下水污染评价—步骤</vt:lpstr>
      <vt:lpstr>第二节 地下水污染评价—步骤</vt:lpstr>
      <vt:lpstr>第二节 地下水污染评价—步骤</vt:lpstr>
      <vt:lpstr>第二节 地下水污染评价—步骤</vt:lpstr>
      <vt:lpstr>第二节 地下水污染评价－方法</vt:lpstr>
      <vt:lpstr>第三节 综合污染指数法</vt:lpstr>
      <vt:lpstr>综合污染指数法</vt:lpstr>
      <vt:lpstr>综合污染指数法</vt:lpstr>
      <vt:lpstr>综合污染指数法</vt:lpstr>
      <vt:lpstr>综合污染指数法</vt:lpstr>
      <vt:lpstr>综合污染指数法</vt:lpstr>
      <vt:lpstr>综合污染指数法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第四节 系统聚类分析法</vt:lpstr>
      <vt:lpstr>自学以下内容</vt:lpstr>
      <vt:lpstr>第五节 图系编制</vt:lpstr>
      <vt:lpstr>第五节 图系编制</vt:lpstr>
      <vt:lpstr>第五节 图系编制</vt:lpstr>
      <vt:lpstr>第五节 图系编制</vt:lpstr>
      <vt:lpstr>第五节 图系编制</vt:lpstr>
      <vt:lpstr>第五节 图系编制</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little fairy</cp:lastModifiedBy>
  <cp:revision>171</cp:revision>
  <dcterms:created xsi:type="dcterms:W3CDTF">2113-01-01T00:00:00Z</dcterms:created>
  <dcterms:modified xsi:type="dcterms:W3CDTF">2024-05-08T05:56:46Z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2ADFC22364C14F389894260948EECEFF_13</vt:lpwstr>
  </property>
</Properties>
</file>