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59" r:id="rId4"/>
    <p:sldMasterId id="2147483661" r:id="rId5"/>
    <p:sldMasterId id="2147483673" r:id="rId6"/>
    <p:sldMasterId id="2147483685" r:id="rId7"/>
    <p:sldMasterId id="2147483697" r:id="rId8"/>
  </p:sldMasterIdLst>
  <p:notesMasterIdLst>
    <p:notesMasterId r:id="rId10"/>
  </p:notesMasterIdLst>
  <p:handoutMasterIdLst>
    <p:handoutMasterId r:id="rId64"/>
  </p:handoutMasterIdLst>
  <p:sldIdLst>
    <p:sldId id="417" r:id="rId9"/>
    <p:sldId id="469" r:id="rId11"/>
    <p:sldId id="364" r:id="rId12"/>
    <p:sldId id="418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419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420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4" r:id="rId60"/>
    <p:sldId id="415" r:id="rId61"/>
    <p:sldId id="416" r:id="rId62"/>
    <p:sldId id="471" r:id="rId63"/>
  </p:sldIdLst>
  <p:sldSz cx="9144000" cy="6858000" type="screen4x3"/>
  <p:notesSz cx="7099300" cy="10234930"/>
  <p:custDataLst>
    <p:tags r:id="rId69"/>
  </p:custDataLst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0" userDrawn="1">
          <p15:clr>
            <a:srgbClr val="A4A3A4"/>
          </p15:clr>
        </p15:guide>
        <p15:guide id="2" orient="horz" pos="4175" userDrawn="1">
          <p15:clr>
            <a:srgbClr val="A4A3A4"/>
          </p15:clr>
        </p15:guide>
        <p15:guide id="3" pos="1215" userDrawn="1">
          <p15:clr>
            <a:srgbClr val="A4A3A4"/>
          </p15:clr>
        </p15:guide>
        <p15:guide id="4" pos="41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4CECF"/>
    <a:srgbClr val="23B6DB"/>
    <a:srgbClr val="336600"/>
    <a:srgbClr val="460076"/>
    <a:srgbClr val="FF6600"/>
    <a:srgbClr val="FF9933"/>
    <a:srgbClr val="4C4C4D"/>
    <a:srgbClr val="318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4064"/>
    <p:restoredTop sz="96479"/>
  </p:normalViewPr>
  <p:slideViewPr>
    <p:cSldViewPr showGuides="1">
      <p:cViewPr varScale="1">
        <p:scale>
          <a:sx n="63" d="100"/>
          <a:sy n="63" d="100"/>
        </p:scale>
        <p:origin x="672" y="52"/>
      </p:cViewPr>
      <p:guideLst>
        <p:guide orient="horz" pos="870"/>
        <p:guide orient="horz" pos="4175"/>
        <p:guide pos="1215"/>
        <p:guide pos="4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9" Type="http://schemas.openxmlformats.org/officeDocument/2006/relationships/tags" Target="tags/tag22.xml"/><Relationship Id="rId68" Type="http://schemas.openxmlformats.org/officeDocument/2006/relationships/commentAuthors" Target="commentAuthors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handoutMaster" Target="handoutMasters/handoutMaster1.xml"/><Relationship Id="rId63" Type="http://schemas.openxmlformats.org/officeDocument/2006/relationships/slide" Target="slides/slide54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60" Type="http://schemas.openxmlformats.org/officeDocument/2006/relationships/slide" Target="slides/slide51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0.xml"/><Relationship Id="rId58" Type="http://schemas.openxmlformats.org/officeDocument/2006/relationships/slide" Target="slides/slide49.xml"/><Relationship Id="rId57" Type="http://schemas.openxmlformats.org/officeDocument/2006/relationships/slide" Target="slides/slide48.xml"/><Relationship Id="rId56" Type="http://schemas.openxmlformats.org/officeDocument/2006/relationships/slide" Target="slides/slide47.xml"/><Relationship Id="rId55" Type="http://schemas.openxmlformats.org/officeDocument/2006/relationships/slide" Target="slides/slide46.xml"/><Relationship Id="rId54" Type="http://schemas.openxmlformats.org/officeDocument/2006/relationships/slide" Target="slides/slide45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0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image" Target="../media/image49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7838" y="392113"/>
            <a:ext cx="6126163" cy="473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719" tIns="47858" rIns="95719" bIns="47858" numCol="1" anchor="t" anchorCtr="0" compatLnSpc="1"/>
          <a:lstStyle>
            <a:lvl1pPr defTabSz="955675">
              <a:defRPr sz="1200" noProof="1" dirty="0"/>
            </a:lvl1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291" name="Picture 6" descr="Colour Bar"/>
          <p:cNvPicPr/>
          <p:nvPr/>
        </p:nvPicPr>
        <p:blipFill>
          <a:blip r:embed="rId1"/>
          <a:srcRect l="15834" r="9818" b="22552"/>
          <a:stretch>
            <a:fillRect/>
          </a:stretch>
        </p:blipFill>
        <p:spPr>
          <a:xfrm>
            <a:off x="0" y="9979025"/>
            <a:ext cx="7099300" cy="25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Line 7"/>
          <p:cNvSpPr/>
          <p:nvPr/>
        </p:nvSpPr>
        <p:spPr>
          <a:xfrm>
            <a:off x="0" y="942975"/>
            <a:ext cx="7099300" cy="0"/>
          </a:xfrm>
          <a:prstGeom prst="line">
            <a:avLst/>
          </a:prstGeom>
          <a:ln w="3175" cap="flat" cmpd="sng">
            <a:solidFill>
              <a:srgbClr val="4B3A6E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image" Target="../media/image49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9" descr="Colour Bar"/>
          <p:cNvPicPr/>
          <p:nvPr/>
        </p:nvPicPr>
        <p:blipFill>
          <a:blip r:embed="rId1"/>
          <a:srcRect l="15834" r="9818" b="22552"/>
          <a:stretch>
            <a:fillRect/>
          </a:stretch>
        </p:blipFill>
        <p:spPr>
          <a:xfrm>
            <a:off x="0" y="9979025"/>
            <a:ext cx="7099300" cy="25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54088" y="236538"/>
            <a:ext cx="5173663" cy="392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719" tIns="47858" rIns="95719" bIns="47858" numCol="1" anchor="t" anchorCtr="0" compatLnSpc="1"/>
          <a:lstStyle>
            <a:lvl1pPr algn="l" defTabSz="956945" eaLnBrk="1" hangingPunct="1">
              <a:spcBef>
                <a:spcPct val="0"/>
              </a:spcBef>
              <a:buFontTx/>
              <a:buNone/>
              <a:defRPr sz="1800" b="1" noProof="1">
                <a:solidFill>
                  <a:srgbClr val="4B3A6E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56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800" b="1" i="0" u="none" strike="noStrike" kern="1200" cap="none" spc="0" normalizeH="0" baseline="0" noProof="1">
              <a:ln>
                <a:noFill/>
              </a:ln>
              <a:solidFill>
                <a:srgbClr val="4B3A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54088" y="5118100"/>
            <a:ext cx="5153025" cy="43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5719" tIns="47858" rIns="95719" bIns="4785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4B3A6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Second level</a:t>
            </a: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DC4D0"/>
              </a:buClr>
              <a:buSzTx/>
              <a:buFontTx/>
              <a:buChar char="–"/>
              <a:defRPr/>
            </a:pP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Third level</a:t>
            </a: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–"/>
              <a:defRPr/>
            </a:pP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Fourth level</a:t>
            </a: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»"/>
              <a:defRPr/>
            </a:pPr>
            <a:r>
              <a:rPr kumimoji="0" lang="en-GB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Fifth level</a:t>
            </a:r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9713913"/>
            <a:ext cx="3078163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719" tIns="47858" rIns="95719" bIns="47858" numCol="1" anchor="b" anchorCtr="0" compatLnSpc="1"/>
          <a:p>
            <a:pPr lvl="0" algn="r" defTabSz="957580" eaLnBrk="1" hangingPunct="1"/>
            <a:fld id="{9A0DB2DC-4C9A-4742-B13C-FB6460FD3503}" type="slidenum">
              <a:rPr lang="zh-CN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zh-CN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71" name="Line 10"/>
          <p:cNvSpPr/>
          <p:nvPr/>
        </p:nvSpPr>
        <p:spPr>
          <a:xfrm>
            <a:off x="0" y="4870450"/>
            <a:ext cx="7099300" cy="0"/>
          </a:xfrm>
          <a:prstGeom prst="line">
            <a:avLst/>
          </a:prstGeom>
          <a:ln w="3175" cap="flat" cmpd="sng">
            <a:solidFill>
              <a:srgbClr val="4B3A6E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lr>
        <a:srgbClr val="4B3A6E"/>
      </a:buClr>
      <a:buSzPct val="60000"/>
      <a:buFont typeface="Wingdings" panose="05000000000000000000" pitchFamily="2" charset="2"/>
      <a:buChar char="n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lr>
        <a:srgbClr val="8DC4D0"/>
      </a:buClr>
      <a:buChar char="–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–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»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6868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36869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8916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38917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0964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40965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3012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43013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5060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45061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7108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47109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9156" name="Rectangle 5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/>
            <a:endParaRPr lang="en-US" altLang="zh-CN" dirty="0"/>
          </a:p>
        </p:txBody>
      </p:sp>
      <p:pic>
        <p:nvPicPr>
          <p:cNvPr id="49157" name="Picture 8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1204" name="Rectangle 5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/>
            <a:endParaRPr lang="en-US" altLang="zh-CN" dirty="0"/>
          </a:p>
        </p:txBody>
      </p:sp>
      <p:pic>
        <p:nvPicPr>
          <p:cNvPr id="51205" name="Picture 8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7347" name="Rectangle 12584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25849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9395" name="Rectangle 12584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25849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144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1444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61445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349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3492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63493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963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9636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69637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6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1684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71685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37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3732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73733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577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5780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75781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819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en-US" altLang="zh-CN" dirty="0"/>
          </a:p>
        </p:txBody>
      </p:sp>
      <p:sp>
        <p:nvSpPr>
          <p:cNvPr id="860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en-US" altLang="zh-CN" dirty="0"/>
          </a:p>
        </p:txBody>
      </p:sp>
      <p:sp>
        <p:nvSpPr>
          <p:cNvPr id="880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011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90116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90117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1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92164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92165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Rectangle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5632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en-AU" altLang="zh-CN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421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94212" name="Rectangle 3"/>
          <p:cNvSpPr>
            <a:spLocks noGrp="1"/>
          </p:cNvSpPr>
          <p:nvPr>
            <p:ph type="body"/>
          </p:nvPr>
        </p:nvSpPr>
        <p:spPr>
          <a:xfrm>
            <a:off x="954088" y="5116513"/>
            <a:ext cx="4138612" cy="4468812"/>
          </a:xfrm>
          <a:ln/>
        </p:spPr>
        <p:txBody>
          <a:bodyPr wrap="square" lIns="95719" tIns="47858" rIns="95719" bIns="47858" anchor="t" anchorCtr="0"/>
          <a:p>
            <a:pPr lvl="0" eaLnBrk="1" hangingPunct="1"/>
            <a:endParaRPr lang="en-US" altLang="zh-CN" dirty="0"/>
          </a:p>
        </p:txBody>
      </p:sp>
      <p:pic>
        <p:nvPicPr>
          <p:cNvPr id="94213" name="Picture 4" descr="elsisite3Mb"/>
          <p:cNvPicPr>
            <a:picLocks noChangeAspect="1"/>
          </p:cNvPicPr>
          <p:nvPr/>
        </p:nvPicPr>
        <p:blipFill>
          <a:blip r:embed="rId3"/>
          <a:srcRect r="-43" b="5"/>
          <a:stretch>
            <a:fillRect/>
          </a:stretch>
        </p:blipFill>
        <p:spPr>
          <a:xfrm>
            <a:off x="5411788" y="5116513"/>
            <a:ext cx="1687512" cy="481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983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0355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403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4451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6499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8547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0595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643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Rectangle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5632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en-AU" altLang="zh-CN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4691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Shape 4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US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US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6739" name="Rectangle 12482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1248258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5719" tIns="47858" rIns="95719" bIns="47858" anchor="t" anchorCtr="0"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8275" y="9713913"/>
            <a:ext cx="3078163" cy="512762"/>
          </a:xfrm>
          <a:prstGeom prst="rect">
            <a:avLst/>
          </a:prstGeom>
          <a:noFill/>
          <a:ln w="9525">
            <a:noFill/>
          </a:ln>
        </p:spPr>
        <p:txBody>
          <a:bodyPr lIns="95719" tIns="47858" rIns="95719" bIns="47858" anchor="b" anchorCtr="0"/>
          <a:p>
            <a:pPr lvl="0" algn="r" eaLnBrk="1" hangingPunct="1"/>
            <a:fld id="{9A0DB2DC-4C9A-4742-B13C-FB6460FD3503}" type="slidenum">
              <a:rPr lang="" altLang="en-GB" sz="1000" b="1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en-GB" sz="1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GB" dirty="0">
                <a:latin typeface="Arial" panose="020B0604020202020204" pitchFamily="34" charset="0"/>
              </a:rPr>
            </a:fld>
            <a:endParaRPr lang="zh-CN" alt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8"/>
          <p:cNvSpPr/>
          <p:nvPr/>
        </p:nvSpPr>
        <p:spPr>
          <a:xfrm>
            <a:off x="-198739" y="-2"/>
            <a:ext cx="5003407" cy="5076092"/>
          </a:xfrm>
          <a:custGeom>
            <a:avLst/>
            <a:gdLst>
              <a:gd name="connsiteX0" fmla="*/ 0 w 5003404"/>
              <a:gd name="connsiteY0" fmla="*/ 0 h 5076093"/>
              <a:gd name="connsiteX1" fmla="*/ 5003404 w 5003404"/>
              <a:gd name="connsiteY1" fmla="*/ 0 h 5076093"/>
              <a:gd name="connsiteX2" fmla="*/ 5003404 w 5003404"/>
              <a:gd name="connsiteY2" fmla="*/ 5076093 h 5076093"/>
              <a:gd name="connsiteX3" fmla="*/ 0 w 5003404"/>
              <a:gd name="connsiteY3" fmla="*/ 5076093 h 507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404" h="5076093">
                <a:moveTo>
                  <a:pt x="0" y="0"/>
                </a:moveTo>
                <a:lnTo>
                  <a:pt x="5003404" y="0"/>
                </a:lnTo>
                <a:lnTo>
                  <a:pt x="5003404" y="5076093"/>
                </a:lnTo>
                <a:lnTo>
                  <a:pt x="0" y="5076093"/>
                </a:lnTo>
                <a:close/>
              </a:path>
            </a:pathLst>
          </a:custGeom>
          <a:blipFill>
            <a:blip r:embed="rId3"/>
            <a:srcRect/>
            <a:stretch>
              <a:fillRect l="-21070" r="-210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: 形状 11"/>
          <p:cNvSpPr>
            <a:spLocks noChangeArrowheads="1"/>
          </p:cNvSpPr>
          <p:nvPr/>
        </p:nvSpPr>
        <p:spPr bwMode="auto">
          <a:xfrm>
            <a:off x="-198437" y="1588"/>
            <a:ext cx="9342438" cy="6864350"/>
          </a:xfrm>
          <a:custGeom>
            <a:avLst/>
            <a:gdLst>
              <a:gd name="T0" fmla="*/ 3559883 w 9342738"/>
              <a:gd name="T1" fmla="*/ 0 h 6864350"/>
              <a:gd name="T2" fmla="*/ 9342738 w 9342738"/>
              <a:gd name="T3" fmla="*/ 0 h 6864350"/>
              <a:gd name="T4" fmla="*/ 9342738 w 9342738"/>
              <a:gd name="T5" fmla="*/ 6864350 h 6864350"/>
              <a:gd name="T6" fmla="*/ 9010316 w 9342738"/>
              <a:gd name="T7" fmla="*/ 6864350 h 6864350"/>
              <a:gd name="T8" fmla="*/ 402068 w 9342738"/>
              <a:gd name="T9" fmla="*/ 6864350 h 6864350"/>
              <a:gd name="T10" fmla="*/ 0 w 9342738"/>
              <a:gd name="T11" fmla="*/ 6864350 h 6864350"/>
              <a:gd name="T12" fmla="*/ 0 w 9342738"/>
              <a:gd name="T13" fmla="*/ 4441981 h 6864350"/>
              <a:gd name="T14" fmla="*/ 485218 w 9342738"/>
              <a:gd name="T15" fmla="*/ 4368697 h 6864350"/>
              <a:gd name="T16" fmla="*/ 3534483 w 9342738"/>
              <a:gd name="T17" fmla="*/ 3207923 h 6864350"/>
              <a:gd name="T18" fmla="*/ 3559883 w 9342738"/>
              <a:gd name="T19" fmla="*/ 0 h 6864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42738" h="6864350">
                <a:moveTo>
                  <a:pt x="3559883" y="0"/>
                </a:moveTo>
                <a:lnTo>
                  <a:pt x="9342738" y="0"/>
                </a:lnTo>
                <a:lnTo>
                  <a:pt x="9342738" y="6864350"/>
                </a:lnTo>
                <a:lnTo>
                  <a:pt x="9010316" y="6864350"/>
                </a:lnTo>
                <a:cubicBezTo>
                  <a:pt x="7405264" y="6864350"/>
                  <a:pt x="4760393" y="6864350"/>
                  <a:pt x="402068" y="6864350"/>
                </a:cubicBezTo>
                <a:lnTo>
                  <a:pt x="0" y="6864350"/>
                </a:lnTo>
                <a:lnTo>
                  <a:pt x="0" y="4441981"/>
                </a:lnTo>
                <a:lnTo>
                  <a:pt x="485218" y="4368697"/>
                </a:lnTo>
                <a:cubicBezTo>
                  <a:pt x="1693182" y="4162486"/>
                  <a:pt x="2891546" y="3805531"/>
                  <a:pt x="3534483" y="3207923"/>
                </a:cubicBezTo>
                <a:cubicBezTo>
                  <a:pt x="5026733" y="1827419"/>
                  <a:pt x="3644020" y="101788"/>
                  <a:pt x="3559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/>
          <p:cNvSpPr>
            <a:spLocks noChangeArrowheads="1"/>
          </p:cNvSpPr>
          <p:nvPr/>
        </p:nvSpPr>
        <p:spPr bwMode="auto">
          <a:xfrm>
            <a:off x="1916113" y="1117600"/>
            <a:ext cx="2574925" cy="5748338"/>
          </a:xfrm>
          <a:custGeom>
            <a:avLst/>
            <a:gdLst>
              <a:gd name="T0" fmla="*/ 1039 w 1213"/>
              <a:gd name="T1" fmla="*/ 0 h 3748"/>
              <a:gd name="T2" fmla="*/ 1196 w 1213"/>
              <a:gd name="T3" fmla="*/ 892 h 3748"/>
              <a:gd name="T4" fmla="*/ 812 w 1213"/>
              <a:gd name="T5" fmla="*/ 2092 h 3748"/>
              <a:gd name="T6" fmla="*/ 464 w 1213"/>
              <a:gd name="T7" fmla="*/ 3748 h 3748"/>
              <a:gd name="T8" fmla="*/ 0 w 1213"/>
              <a:gd name="T9" fmla="*/ 3748 h 3748"/>
              <a:gd name="T10" fmla="*/ 116 w 1213"/>
              <a:gd name="T11" fmla="*/ 3040 h 3748"/>
              <a:gd name="T12" fmla="*/ 464 w 1213"/>
              <a:gd name="T13" fmla="*/ 2404 h 3748"/>
              <a:gd name="T14" fmla="*/ 1020 w 1213"/>
              <a:gd name="T15" fmla="*/ 1322 h 3748"/>
              <a:gd name="T16" fmla="*/ 1120 w 1213"/>
              <a:gd name="T17" fmla="*/ 988 h 3748"/>
              <a:gd name="T18" fmla="*/ 1152 w 1213"/>
              <a:gd name="T19" fmla="*/ 512 h 3748"/>
              <a:gd name="T20" fmla="*/ 1039 w 1213"/>
              <a:gd name="T21" fmla="*/ 0 h 3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3" h="3748">
                <a:moveTo>
                  <a:pt x="1039" y="0"/>
                </a:moveTo>
                <a:cubicBezTo>
                  <a:pt x="1039" y="0"/>
                  <a:pt x="1213" y="417"/>
                  <a:pt x="1196" y="892"/>
                </a:cubicBezTo>
                <a:cubicBezTo>
                  <a:pt x="1176" y="1460"/>
                  <a:pt x="944" y="1828"/>
                  <a:pt x="812" y="2092"/>
                </a:cubicBezTo>
                <a:cubicBezTo>
                  <a:pt x="680" y="2356"/>
                  <a:pt x="68" y="3148"/>
                  <a:pt x="464" y="3748"/>
                </a:cubicBezTo>
                <a:cubicBezTo>
                  <a:pt x="0" y="3748"/>
                  <a:pt x="0" y="3748"/>
                  <a:pt x="0" y="3748"/>
                </a:cubicBezTo>
                <a:cubicBezTo>
                  <a:pt x="116" y="3040"/>
                  <a:pt x="116" y="3040"/>
                  <a:pt x="116" y="3040"/>
                </a:cubicBezTo>
                <a:cubicBezTo>
                  <a:pt x="464" y="2404"/>
                  <a:pt x="464" y="2404"/>
                  <a:pt x="464" y="2404"/>
                </a:cubicBezTo>
                <a:cubicBezTo>
                  <a:pt x="1020" y="1322"/>
                  <a:pt x="1020" y="1322"/>
                  <a:pt x="1020" y="1322"/>
                </a:cubicBezTo>
                <a:cubicBezTo>
                  <a:pt x="1120" y="988"/>
                  <a:pt x="1120" y="988"/>
                  <a:pt x="1120" y="988"/>
                </a:cubicBezTo>
                <a:cubicBezTo>
                  <a:pt x="1152" y="512"/>
                  <a:pt x="1152" y="512"/>
                  <a:pt x="1152" y="512"/>
                </a:cubicBezTo>
                <a:lnTo>
                  <a:pt x="10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任意多边形: 形状 4"/>
          <p:cNvSpPr/>
          <p:nvPr/>
        </p:nvSpPr>
        <p:spPr bwMode="auto">
          <a:xfrm>
            <a:off x="-198437" y="298450"/>
            <a:ext cx="4603750" cy="6567488"/>
          </a:xfrm>
          <a:custGeom>
            <a:avLst/>
            <a:gdLst>
              <a:gd name="connsiteX0" fmla="*/ 3937065 w 4604186"/>
              <a:gd name="connsiteY0" fmla="*/ 0 h 6567488"/>
              <a:gd name="connsiteX1" fmla="*/ 4596043 w 4604186"/>
              <a:gd name="connsiteY1" fmla="*/ 2109730 h 6567488"/>
              <a:gd name="connsiteX2" fmla="*/ 3996972 w 4604186"/>
              <a:gd name="connsiteY2" fmla="*/ 3545872 h 6567488"/>
              <a:gd name="connsiteX3" fmla="*/ 2572041 w 4604186"/>
              <a:gd name="connsiteY3" fmla="*/ 5468141 h 6567488"/>
              <a:gd name="connsiteX4" fmla="*/ 2469343 w 4604186"/>
              <a:gd name="connsiteY4" fmla="*/ 6567488 h 6567488"/>
              <a:gd name="connsiteX5" fmla="*/ 69434 w 4604186"/>
              <a:gd name="connsiteY5" fmla="*/ 6567488 h 6567488"/>
              <a:gd name="connsiteX6" fmla="*/ 0 w 4604186"/>
              <a:gd name="connsiteY6" fmla="*/ 6567488 h 6567488"/>
              <a:gd name="connsiteX7" fmla="*/ 0 w 4604186"/>
              <a:gd name="connsiteY7" fmla="*/ 5060795 h 6567488"/>
              <a:gd name="connsiteX8" fmla="*/ 188068 w 4604186"/>
              <a:gd name="connsiteY8" fmla="*/ 4976011 h 6567488"/>
              <a:gd name="connsiteX9" fmla="*/ 2366645 w 4604186"/>
              <a:gd name="connsiteY9" fmla="*/ 3993872 h 6567488"/>
              <a:gd name="connsiteX10" fmla="*/ 3907112 w 4604186"/>
              <a:gd name="connsiteY10" fmla="*/ 2996198 h 6567488"/>
              <a:gd name="connsiteX11" fmla="*/ 4283670 w 4604186"/>
              <a:gd name="connsiteY11" fmla="*/ 2087489 h 6567488"/>
              <a:gd name="connsiteX12" fmla="*/ 4369252 w 4604186"/>
              <a:gd name="connsiteY12" fmla="*/ 1286808 h 65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4186" h="6567488">
                <a:moveTo>
                  <a:pt x="3937065" y="0"/>
                </a:moveTo>
                <a:cubicBezTo>
                  <a:pt x="3937065" y="0"/>
                  <a:pt x="4690182" y="679943"/>
                  <a:pt x="4596043" y="2109730"/>
                </a:cubicBezTo>
                <a:cubicBezTo>
                  <a:pt x="4596043" y="2109730"/>
                  <a:pt x="4510461" y="2935829"/>
                  <a:pt x="3996972" y="3545872"/>
                </a:cubicBezTo>
                <a:cubicBezTo>
                  <a:pt x="3628972" y="3982751"/>
                  <a:pt x="2679017" y="5147233"/>
                  <a:pt x="2572041" y="5468141"/>
                </a:cubicBezTo>
                <a:cubicBezTo>
                  <a:pt x="2477901" y="5747744"/>
                  <a:pt x="2405157" y="5973332"/>
                  <a:pt x="2469343" y="6567488"/>
                </a:cubicBezTo>
                <a:cubicBezTo>
                  <a:pt x="1278691" y="6567488"/>
                  <a:pt x="534533" y="6567488"/>
                  <a:pt x="69434" y="6567488"/>
                </a:cubicBezTo>
                <a:lnTo>
                  <a:pt x="0" y="6567488"/>
                </a:lnTo>
                <a:lnTo>
                  <a:pt x="0" y="5060795"/>
                </a:lnTo>
                <a:lnTo>
                  <a:pt x="188068" y="4976011"/>
                </a:lnTo>
                <a:cubicBezTo>
                  <a:pt x="2366645" y="3993872"/>
                  <a:pt x="2366645" y="3993872"/>
                  <a:pt x="2366645" y="3993872"/>
                </a:cubicBezTo>
                <a:cubicBezTo>
                  <a:pt x="3907112" y="2996198"/>
                  <a:pt x="3907112" y="2996198"/>
                  <a:pt x="3907112" y="2996198"/>
                </a:cubicBezTo>
                <a:cubicBezTo>
                  <a:pt x="4283670" y="2087489"/>
                  <a:pt x="4283670" y="2087489"/>
                  <a:pt x="4283670" y="2087489"/>
                </a:cubicBezTo>
                <a:cubicBezTo>
                  <a:pt x="4369252" y="1286808"/>
                  <a:pt x="4369252" y="1286808"/>
                  <a:pt x="4369252" y="12868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任意多边形: 形状 14"/>
          <p:cNvSpPr>
            <a:spLocks noChangeArrowheads="1"/>
          </p:cNvSpPr>
          <p:nvPr/>
        </p:nvSpPr>
        <p:spPr bwMode="auto">
          <a:xfrm>
            <a:off x="-198437" y="0"/>
            <a:ext cx="4497388" cy="5999163"/>
          </a:xfrm>
          <a:custGeom>
            <a:avLst/>
            <a:gdLst>
              <a:gd name="T0" fmla="*/ 3553307 w 4498048"/>
              <a:gd name="T1" fmla="*/ 0 h 5998730"/>
              <a:gd name="T2" fmla="*/ 3792472 w 4498048"/>
              <a:gd name="T3" fmla="*/ 0 h 5998730"/>
              <a:gd name="T4" fmla="*/ 2152480 w 4498048"/>
              <a:gd name="T5" fmla="*/ 4746888 h 5998730"/>
              <a:gd name="T6" fmla="*/ 10666 w 4498048"/>
              <a:gd name="T7" fmla="*/ 5990801 h 5998730"/>
              <a:gd name="T8" fmla="*/ 0 w 4498048"/>
              <a:gd name="T9" fmla="*/ 5998730 h 5998730"/>
              <a:gd name="T10" fmla="*/ 0 w 4498048"/>
              <a:gd name="T11" fmla="*/ 4444389 h 5998730"/>
              <a:gd name="T12" fmla="*/ 481590 w 4498048"/>
              <a:gd name="T13" fmla="*/ 4371718 h 5998730"/>
              <a:gd name="T14" fmla="*/ 3531953 w 4498048"/>
              <a:gd name="T15" fmla="*/ 3212251 h 5998730"/>
              <a:gd name="T16" fmla="*/ 3553307 w 4498048"/>
              <a:gd name="T17" fmla="*/ 0 h 5998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8048" h="5998730">
                <a:moveTo>
                  <a:pt x="3553307" y="0"/>
                </a:moveTo>
                <a:lnTo>
                  <a:pt x="3792472" y="0"/>
                </a:lnTo>
                <a:cubicBezTo>
                  <a:pt x="5381215" y="2433813"/>
                  <a:pt x="4048721" y="3869953"/>
                  <a:pt x="2152480" y="4746888"/>
                </a:cubicBezTo>
                <a:cubicBezTo>
                  <a:pt x="1204359" y="5185355"/>
                  <a:pt x="488997" y="5642887"/>
                  <a:pt x="10666" y="5990801"/>
                </a:cubicBezTo>
                <a:lnTo>
                  <a:pt x="0" y="5998730"/>
                </a:lnTo>
                <a:lnTo>
                  <a:pt x="0" y="4444389"/>
                </a:lnTo>
                <a:lnTo>
                  <a:pt x="481590" y="4371718"/>
                </a:lnTo>
                <a:cubicBezTo>
                  <a:pt x="1689363" y="4165740"/>
                  <a:pt x="2888127" y="3809187"/>
                  <a:pt x="3531953" y="3212251"/>
                </a:cubicBezTo>
                <a:cubicBezTo>
                  <a:pt x="5069446" y="1788821"/>
                  <a:pt x="3553307" y="0"/>
                  <a:pt x="3553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2928668" y="3803385"/>
            <a:ext cx="4064389" cy="895350"/>
          </a:xfrm>
        </p:spPr>
        <p:txBody>
          <a:bodyPr>
            <a:normAutofit/>
          </a:bodyPr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zh-CN" altLang="en-US" noProof="1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2929505" y="4698736"/>
            <a:ext cx="4064389" cy="101562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GB" dirty="0">
                <a:latin typeface="Arial" panose="020B0604020202020204" pitchFamily="34" charset="0"/>
              </a:rPr>
            </a:fld>
            <a:endParaRPr lang="zh-CN" alt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3848100" cy="46085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68813" y="1700213"/>
            <a:ext cx="3848100" cy="460851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GB" dirty="0">
                <a:latin typeface="Arial" panose="020B0604020202020204" pitchFamily="34" charset="0"/>
              </a:rPr>
            </a:fld>
            <a:endParaRPr lang="zh-CN" alt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453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GB" dirty="0">
                <a:latin typeface="Arial" panose="020B0604020202020204" pitchFamily="34" charset="0"/>
              </a:rPr>
            </a:fld>
            <a:endParaRPr lang="zh-CN" alt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3848100" cy="46085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1700213"/>
            <a:ext cx="3848100" cy="46085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GB" dirty="0">
                <a:latin typeface="Arial" panose="020B0604020202020204" pitchFamily="34" charset="0"/>
              </a:rPr>
            </a:fld>
            <a:endParaRPr lang="zh-CN" alt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453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475615" y="1217930"/>
            <a:ext cx="4704715" cy="4988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0"/>
          <p:cNvSpPr/>
          <p:nvPr/>
        </p:nvSpPr>
        <p:spPr>
          <a:xfrm>
            <a:off x="-198739" y="-2"/>
            <a:ext cx="5003407" cy="5076092"/>
          </a:xfrm>
          <a:custGeom>
            <a:avLst/>
            <a:gdLst>
              <a:gd name="connsiteX0" fmla="*/ 0 w 5003404"/>
              <a:gd name="connsiteY0" fmla="*/ 0 h 5076093"/>
              <a:gd name="connsiteX1" fmla="*/ 5003404 w 5003404"/>
              <a:gd name="connsiteY1" fmla="*/ 0 h 5076093"/>
              <a:gd name="connsiteX2" fmla="*/ 5003404 w 5003404"/>
              <a:gd name="connsiteY2" fmla="*/ 5076093 h 5076093"/>
              <a:gd name="connsiteX3" fmla="*/ 0 w 5003404"/>
              <a:gd name="connsiteY3" fmla="*/ 5076093 h 507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404" h="5076093">
                <a:moveTo>
                  <a:pt x="0" y="0"/>
                </a:moveTo>
                <a:lnTo>
                  <a:pt x="5003404" y="0"/>
                </a:lnTo>
                <a:lnTo>
                  <a:pt x="5003404" y="5076093"/>
                </a:lnTo>
                <a:lnTo>
                  <a:pt x="0" y="5076093"/>
                </a:lnTo>
                <a:close/>
              </a:path>
            </a:pathLst>
          </a:custGeom>
          <a:blipFill>
            <a:blip r:embed="rId3"/>
            <a:srcRect/>
            <a:stretch>
              <a:fillRect l="-21070" r="-210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: 形状 38"/>
          <p:cNvSpPr/>
          <p:nvPr/>
        </p:nvSpPr>
        <p:spPr bwMode="auto">
          <a:xfrm>
            <a:off x="-198437" y="1588"/>
            <a:ext cx="9342438" cy="6864350"/>
          </a:xfrm>
          <a:custGeom>
            <a:avLst/>
            <a:gdLst>
              <a:gd name="connsiteX0" fmla="*/ 3559883 w 9342738"/>
              <a:gd name="connsiteY0" fmla="*/ 0 h 6864350"/>
              <a:gd name="connsiteX1" fmla="*/ 9342738 w 9342738"/>
              <a:gd name="connsiteY1" fmla="*/ 0 h 6864350"/>
              <a:gd name="connsiteX2" fmla="*/ 9342738 w 9342738"/>
              <a:gd name="connsiteY2" fmla="*/ 6864350 h 6864350"/>
              <a:gd name="connsiteX3" fmla="*/ 9010316 w 9342738"/>
              <a:gd name="connsiteY3" fmla="*/ 6864350 h 6864350"/>
              <a:gd name="connsiteX4" fmla="*/ 402068 w 9342738"/>
              <a:gd name="connsiteY4" fmla="*/ 6864350 h 6864350"/>
              <a:gd name="connsiteX5" fmla="*/ 0 w 9342738"/>
              <a:gd name="connsiteY5" fmla="*/ 6864350 h 6864350"/>
              <a:gd name="connsiteX6" fmla="*/ 0 w 9342738"/>
              <a:gd name="connsiteY6" fmla="*/ 4441981 h 6864350"/>
              <a:gd name="connsiteX7" fmla="*/ 485218 w 9342738"/>
              <a:gd name="connsiteY7" fmla="*/ 4368697 h 6864350"/>
              <a:gd name="connsiteX8" fmla="*/ 3534483 w 9342738"/>
              <a:gd name="connsiteY8" fmla="*/ 3207923 h 6864350"/>
              <a:gd name="connsiteX9" fmla="*/ 3559883 w 9342738"/>
              <a:gd name="connsiteY9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2738" h="6864350">
                <a:moveTo>
                  <a:pt x="3559883" y="0"/>
                </a:moveTo>
                <a:lnTo>
                  <a:pt x="9342738" y="0"/>
                </a:lnTo>
                <a:lnTo>
                  <a:pt x="9342738" y="6864350"/>
                </a:lnTo>
                <a:lnTo>
                  <a:pt x="9010316" y="6864350"/>
                </a:lnTo>
                <a:cubicBezTo>
                  <a:pt x="7405264" y="6864350"/>
                  <a:pt x="4760393" y="6864350"/>
                  <a:pt x="402068" y="6864350"/>
                </a:cubicBezTo>
                <a:lnTo>
                  <a:pt x="0" y="6864350"/>
                </a:lnTo>
                <a:lnTo>
                  <a:pt x="0" y="4441981"/>
                </a:lnTo>
                <a:lnTo>
                  <a:pt x="485218" y="4368697"/>
                </a:lnTo>
                <a:cubicBezTo>
                  <a:pt x="1693182" y="4162486"/>
                  <a:pt x="2891546" y="3805531"/>
                  <a:pt x="3534483" y="3207923"/>
                </a:cubicBezTo>
                <a:cubicBezTo>
                  <a:pt x="5026733" y="1827419"/>
                  <a:pt x="3644020" y="101788"/>
                  <a:pt x="35598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reeform 20"/>
          <p:cNvSpPr>
            <a:spLocks noChangeArrowheads="1"/>
          </p:cNvSpPr>
          <p:nvPr/>
        </p:nvSpPr>
        <p:spPr bwMode="auto">
          <a:xfrm>
            <a:off x="1916113" y="1117600"/>
            <a:ext cx="2574925" cy="5748338"/>
          </a:xfrm>
          <a:custGeom>
            <a:avLst/>
            <a:gdLst>
              <a:gd name="T0" fmla="*/ 1039 w 1213"/>
              <a:gd name="T1" fmla="*/ 0 h 3748"/>
              <a:gd name="T2" fmla="*/ 1196 w 1213"/>
              <a:gd name="T3" fmla="*/ 892 h 3748"/>
              <a:gd name="T4" fmla="*/ 812 w 1213"/>
              <a:gd name="T5" fmla="*/ 2092 h 3748"/>
              <a:gd name="T6" fmla="*/ 464 w 1213"/>
              <a:gd name="T7" fmla="*/ 3748 h 3748"/>
              <a:gd name="T8" fmla="*/ 0 w 1213"/>
              <a:gd name="T9" fmla="*/ 3748 h 3748"/>
              <a:gd name="T10" fmla="*/ 116 w 1213"/>
              <a:gd name="T11" fmla="*/ 3040 h 3748"/>
              <a:gd name="T12" fmla="*/ 464 w 1213"/>
              <a:gd name="T13" fmla="*/ 2404 h 3748"/>
              <a:gd name="T14" fmla="*/ 1020 w 1213"/>
              <a:gd name="T15" fmla="*/ 1322 h 3748"/>
              <a:gd name="T16" fmla="*/ 1120 w 1213"/>
              <a:gd name="T17" fmla="*/ 988 h 3748"/>
              <a:gd name="T18" fmla="*/ 1152 w 1213"/>
              <a:gd name="T19" fmla="*/ 512 h 3748"/>
              <a:gd name="T20" fmla="*/ 1039 w 1213"/>
              <a:gd name="T21" fmla="*/ 0 h 3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3" h="3748">
                <a:moveTo>
                  <a:pt x="1039" y="0"/>
                </a:moveTo>
                <a:cubicBezTo>
                  <a:pt x="1039" y="0"/>
                  <a:pt x="1213" y="417"/>
                  <a:pt x="1196" y="892"/>
                </a:cubicBezTo>
                <a:cubicBezTo>
                  <a:pt x="1176" y="1460"/>
                  <a:pt x="944" y="1828"/>
                  <a:pt x="812" y="2092"/>
                </a:cubicBezTo>
                <a:cubicBezTo>
                  <a:pt x="680" y="2356"/>
                  <a:pt x="68" y="3148"/>
                  <a:pt x="464" y="3748"/>
                </a:cubicBezTo>
                <a:cubicBezTo>
                  <a:pt x="0" y="3748"/>
                  <a:pt x="0" y="3748"/>
                  <a:pt x="0" y="3748"/>
                </a:cubicBezTo>
                <a:cubicBezTo>
                  <a:pt x="116" y="3040"/>
                  <a:pt x="116" y="3040"/>
                  <a:pt x="116" y="3040"/>
                </a:cubicBezTo>
                <a:cubicBezTo>
                  <a:pt x="464" y="2404"/>
                  <a:pt x="464" y="2404"/>
                  <a:pt x="464" y="2404"/>
                </a:cubicBezTo>
                <a:cubicBezTo>
                  <a:pt x="1020" y="1322"/>
                  <a:pt x="1020" y="1322"/>
                  <a:pt x="1020" y="1322"/>
                </a:cubicBezTo>
                <a:cubicBezTo>
                  <a:pt x="1120" y="988"/>
                  <a:pt x="1120" y="988"/>
                  <a:pt x="1120" y="988"/>
                </a:cubicBezTo>
                <a:cubicBezTo>
                  <a:pt x="1152" y="512"/>
                  <a:pt x="1152" y="512"/>
                  <a:pt x="1152" y="512"/>
                </a:cubicBezTo>
                <a:lnTo>
                  <a:pt x="10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任意多边形: 形状 35"/>
          <p:cNvSpPr/>
          <p:nvPr/>
        </p:nvSpPr>
        <p:spPr bwMode="auto">
          <a:xfrm>
            <a:off x="-198437" y="298450"/>
            <a:ext cx="4603750" cy="6567488"/>
          </a:xfrm>
          <a:custGeom>
            <a:avLst/>
            <a:gdLst>
              <a:gd name="connsiteX0" fmla="*/ 3937065 w 4604186"/>
              <a:gd name="connsiteY0" fmla="*/ 0 h 6567488"/>
              <a:gd name="connsiteX1" fmla="*/ 4596043 w 4604186"/>
              <a:gd name="connsiteY1" fmla="*/ 2109730 h 6567488"/>
              <a:gd name="connsiteX2" fmla="*/ 3996972 w 4604186"/>
              <a:gd name="connsiteY2" fmla="*/ 3545872 h 6567488"/>
              <a:gd name="connsiteX3" fmla="*/ 2572041 w 4604186"/>
              <a:gd name="connsiteY3" fmla="*/ 5468141 h 6567488"/>
              <a:gd name="connsiteX4" fmla="*/ 2469343 w 4604186"/>
              <a:gd name="connsiteY4" fmla="*/ 6567488 h 6567488"/>
              <a:gd name="connsiteX5" fmla="*/ 69434 w 4604186"/>
              <a:gd name="connsiteY5" fmla="*/ 6567488 h 6567488"/>
              <a:gd name="connsiteX6" fmla="*/ 0 w 4604186"/>
              <a:gd name="connsiteY6" fmla="*/ 6567488 h 6567488"/>
              <a:gd name="connsiteX7" fmla="*/ 0 w 4604186"/>
              <a:gd name="connsiteY7" fmla="*/ 5060795 h 6567488"/>
              <a:gd name="connsiteX8" fmla="*/ 188068 w 4604186"/>
              <a:gd name="connsiteY8" fmla="*/ 4976011 h 6567488"/>
              <a:gd name="connsiteX9" fmla="*/ 2366645 w 4604186"/>
              <a:gd name="connsiteY9" fmla="*/ 3993872 h 6567488"/>
              <a:gd name="connsiteX10" fmla="*/ 3907112 w 4604186"/>
              <a:gd name="connsiteY10" fmla="*/ 2996198 h 6567488"/>
              <a:gd name="connsiteX11" fmla="*/ 4283670 w 4604186"/>
              <a:gd name="connsiteY11" fmla="*/ 2087489 h 6567488"/>
              <a:gd name="connsiteX12" fmla="*/ 4369252 w 4604186"/>
              <a:gd name="connsiteY12" fmla="*/ 1286808 h 65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4186" h="6567488">
                <a:moveTo>
                  <a:pt x="3937065" y="0"/>
                </a:moveTo>
                <a:cubicBezTo>
                  <a:pt x="3937065" y="0"/>
                  <a:pt x="4690182" y="679943"/>
                  <a:pt x="4596043" y="2109730"/>
                </a:cubicBezTo>
                <a:cubicBezTo>
                  <a:pt x="4596043" y="2109730"/>
                  <a:pt x="4510461" y="2935829"/>
                  <a:pt x="3996972" y="3545872"/>
                </a:cubicBezTo>
                <a:cubicBezTo>
                  <a:pt x="3628972" y="3982751"/>
                  <a:pt x="2679017" y="5147233"/>
                  <a:pt x="2572041" y="5468141"/>
                </a:cubicBezTo>
                <a:cubicBezTo>
                  <a:pt x="2477901" y="5747744"/>
                  <a:pt x="2405157" y="5973332"/>
                  <a:pt x="2469343" y="6567488"/>
                </a:cubicBezTo>
                <a:cubicBezTo>
                  <a:pt x="1278691" y="6567488"/>
                  <a:pt x="534533" y="6567488"/>
                  <a:pt x="69434" y="6567488"/>
                </a:cubicBezTo>
                <a:lnTo>
                  <a:pt x="0" y="6567488"/>
                </a:lnTo>
                <a:lnTo>
                  <a:pt x="0" y="5060795"/>
                </a:lnTo>
                <a:lnTo>
                  <a:pt x="188068" y="4976011"/>
                </a:lnTo>
                <a:cubicBezTo>
                  <a:pt x="2366645" y="3993872"/>
                  <a:pt x="2366645" y="3993872"/>
                  <a:pt x="2366645" y="3993872"/>
                </a:cubicBezTo>
                <a:cubicBezTo>
                  <a:pt x="3907112" y="2996198"/>
                  <a:pt x="3907112" y="2996198"/>
                  <a:pt x="3907112" y="2996198"/>
                </a:cubicBezTo>
                <a:cubicBezTo>
                  <a:pt x="4283670" y="2087489"/>
                  <a:pt x="4283670" y="2087489"/>
                  <a:pt x="4283670" y="2087489"/>
                </a:cubicBezTo>
                <a:cubicBezTo>
                  <a:pt x="4369252" y="1286808"/>
                  <a:pt x="4369252" y="1286808"/>
                  <a:pt x="4369252" y="12868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任意多边形: 形状 31"/>
          <p:cNvSpPr>
            <a:spLocks noChangeArrowheads="1"/>
          </p:cNvSpPr>
          <p:nvPr/>
        </p:nvSpPr>
        <p:spPr bwMode="auto">
          <a:xfrm>
            <a:off x="-198437" y="0"/>
            <a:ext cx="4497388" cy="5999163"/>
          </a:xfrm>
          <a:custGeom>
            <a:avLst/>
            <a:gdLst>
              <a:gd name="T0" fmla="*/ 3553307 w 4498048"/>
              <a:gd name="T1" fmla="*/ 0 h 5998730"/>
              <a:gd name="T2" fmla="*/ 3792472 w 4498048"/>
              <a:gd name="T3" fmla="*/ 0 h 5998730"/>
              <a:gd name="T4" fmla="*/ 2152480 w 4498048"/>
              <a:gd name="T5" fmla="*/ 4746888 h 5998730"/>
              <a:gd name="T6" fmla="*/ 10666 w 4498048"/>
              <a:gd name="T7" fmla="*/ 5990801 h 5998730"/>
              <a:gd name="T8" fmla="*/ 0 w 4498048"/>
              <a:gd name="T9" fmla="*/ 5998730 h 5998730"/>
              <a:gd name="T10" fmla="*/ 0 w 4498048"/>
              <a:gd name="T11" fmla="*/ 4444389 h 5998730"/>
              <a:gd name="T12" fmla="*/ 481590 w 4498048"/>
              <a:gd name="T13" fmla="*/ 4371718 h 5998730"/>
              <a:gd name="T14" fmla="*/ 3531953 w 4498048"/>
              <a:gd name="T15" fmla="*/ 3212251 h 5998730"/>
              <a:gd name="T16" fmla="*/ 3553307 w 4498048"/>
              <a:gd name="T17" fmla="*/ 0 h 5998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8048" h="5998730">
                <a:moveTo>
                  <a:pt x="3553307" y="0"/>
                </a:moveTo>
                <a:lnTo>
                  <a:pt x="3792472" y="0"/>
                </a:lnTo>
                <a:cubicBezTo>
                  <a:pt x="5381215" y="2433813"/>
                  <a:pt x="4048721" y="3869953"/>
                  <a:pt x="2152480" y="4746888"/>
                </a:cubicBezTo>
                <a:cubicBezTo>
                  <a:pt x="1204359" y="5185355"/>
                  <a:pt x="488997" y="5642887"/>
                  <a:pt x="10666" y="5990801"/>
                </a:cubicBezTo>
                <a:lnTo>
                  <a:pt x="0" y="5998730"/>
                </a:lnTo>
                <a:lnTo>
                  <a:pt x="0" y="4444389"/>
                </a:lnTo>
                <a:lnTo>
                  <a:pt x="481590" y="4371718"/>
                </a:lnTo>
                <a:cubicBezTo>
                  <a:pt x="1689363" y="4165740"/>
                  <a:pt x="2888127" y="3809187"/>
                  <a:pt x="3531953" y="3212251"/>
                </a:cubicBezTo>
                <a:cubicBezTo>
                  <a:pt x="5069446" y="1788821"/>
                  <a:pt x="3553307" y="0"/>
                  <a:pt x="3553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圆: 空心 20"/>
          <p:cNvSpPr/>
          <p:nvPr/>
        </p:nvSpPr>
        <p:spPr>
          <a:xfrm>
            <a:off x="6557963" y="4438650"/>
            <a:ext cx="1960563" cy="1960563"/>
          </a:xfrm>
          <a:prstGeom prst="donut">
            <a:avLst>
              <a:gd name="adj" fmla="val 225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4476748" y="3171015"/>
            <a:ext cx="4163617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4476750" y="1668243"/>
            <a:ext cx="4163616" cy="1502772"/>
          </a:xfrm>
        </p:spPr>
        <p:txBody>
          <a:bodyPr anchor="ctr">
            <a:normAutofit/>
          </a:bodyPr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zh-CN" altLang="en-US" noProof="1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4476747" y="4919706"/>
            <a:ext cx="4163618" cy="350541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4476747" y="5270247"/>
            <a:ext cx="4163618" cy="350541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051300" y="6240463"/>
            <a:ext cx="1041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239DB-9E7E-4C02-B962-E9042809C77A}" type="datetime1"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501650" y="6240463"/>
            <a:ext cx="310673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www.islide.cc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240463"/>
            <a:ext cx="218281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  <a:endParaRPr lang="en-AU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  <a:endParaRPr lang="en-AU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1300" y="6240463"/>
            <a:ext cx="1041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14A08-0837-46C0-BD3D-3B346B018082}" type="datetimeFigureOut">
              <a:rPr kumimoji="0" lang="en-A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" y="6240463"/>
            <a:ext cx="310673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0463"/>
            <a:ext cx="218281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AU" altLang="zh-CN" dirty="0">
                <a:ea typeface="宋体" panose="02010600030101010101" pitchFamily="2" charset="-122"/>
              </a:rPr>
            </a:fld>
            <a:endParaRPr lang="en-AU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GB" altLang="zh-CN" dirty="0"/>
              <a:t>Click to edit Master title style</a:t>
            </a:r>
            <a:endParaRPr lang="en-GB" altLang="zh-CN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30988"/>
            <a:ext cx="1414463" cy="188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rgbClr val="4B3A6E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GB" dirty="0">
                <a:latin typeface="Arial" panose="020B0604020202020204" pitchFamily="34" charset="0"/>
              </a:rPr>
            </a:fld>
            <a:endParaRPr lang="zh-CN" altLang="en-GB" dirty="0">
              <a:latin typeface="Arial" panose="020B0604020202020204" pitchFamily="34" charset="0"/>
            </a:endParaRPr>
          </a:p>
        </p:txBody>
      </p:sp>
      <p:sp>
        <p:nvSpPr>
          <p:cNvPr id="1028" name="Rectangle 17"/>
          <p:cNvSpPr>
            <a:spLocks noGrp="1"/>
          </p:cNvSpPr>
          <p:nvPr>
            <p:ph type="body"/>
          </p:nvPr>
        </p:nvSpPr>
        <p:spPr>
          <a:xfrm>
            <a:off x="468313" y="1700213"/>
            <a:ext cx="7848600" cy="46085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zh-CN" dirty="0"/>
              <a:t>Click to edit Master text styles</a:t>
            </a:r>
            <a:endParaRPr lang="en-GB" altLang="zh-CN" dirty="0"/>
          </a:p>
          <a:p>
            <a:pPr lvl="1"/>
            <a:r>
              <a:rPr lang="en-GB" altLang="zh-CN" dirty="0"/>
              <a:t>Second level</a:t>
            </a:r>
            <a:endParaRPr lang="en-GB" altLang="zh-CN" dirty="0"/>
          </a:p>
          <a:p>
            <a:pPr lvl="2"/>
            <a:r>
              <a:rPr lang="en-GB" altLang="zh-CN" dirty="0"/>
              <a:t>Third level</a:t>
            </a:r>
            <a:endParaRPr lang="en-GB" altLang="zh-CN" dirty="0"/>
          </a:p>
          <a:p>
            <a:pPr lvl="3"/>
            <a:r>
              <a:rPr lang="en-GB" altLang="zh-CN" dirty="0"/>
              <a:t>Fourth level</a:t>
            </a:r>
            <a:endParaRPr lang="en-GB" altLang="zh-CN" dirty="0"/>
          </a:p>
          <a:p>
            <a:pPr lvl="4"/>
            <a:r>
              <a:rPr lang="en-GB" altLang="zh-CN" dirty="0"/>
              <a:t>Fifth level</a:t>
            </a:r>
            <a:endParaRPr lang="en-GB" altLang="zh-CN" dirty="0"/>
          </a:p>
        </p:txBody>
      </p:sp>
      <p:sp>
        <p:nvSpPr>
          <p:cNvPr id="1029" name="矩形 7"/>
          <p:cNvSpPr>
            <a:spLocks noChangeArrowheads="1"/>
          </p:cNvSpPr>
          <p:nvPr userDrawn="1"/>
        </p:nvSpPr>
        <p:spPr bwMode="auto">
          <a:xfrm>
            <a:off x="0" y="1173163"/>
            <a:ext cx="1692275" cy="88900"/>
          </a:xfrm>
          <a:prstGeom prst="rect">
            <a:avLst/>
          </a:prstGeom>
          <a:solidFill>
            <a:srgbClr val="3180D7"/>
          </a:solidFill>
          <a:ln w="3175">
            <a:solidFill>
              <a:srgbClr val="3180D7"/>
            </a:solidFill>
            <a:round/>
          </a:ln>
        </p:spPr>
        <p:txBody>
          <a:bodyPr wrap="none" lIns="0" tIns="0" rIns="0" bIns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矩形 9"/>
          <p:cNvSpPr>
            <a:spLocks noChangeArrowheads="1"/>
          </p:cNvSpPr>
          <p:nvPr userDrawn="1"/>
        </p:nvSpPr>
        <p:spPr bwMode="auto">
          <a:xfrm>
            <a:off x="1692275" y="1173163"/>
            <a:ext cx="7451725" cy="88900"/>
          </a:xfrm>
          <a:prstGeom prst="rect">
            <a:avLst/>
          </a:prstGeom>
          <a:solidFill>
            <a:srgbClr val="14CECF"/>
          </a:solidFill>
          <a:ln w="3175">
            <a:solidFill>
              <a:srgbClr val="14CECF"/>
            </a:solidFill>
            <a:round/>
          </a:ln>
        </p:spPr>
        <p:txBody>
          <a:bodyPr wrap="none" lIns="0" tIns="0" rIns="0" bIns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矩形 10"/>
          <p:cNvSpPr>
            <a:spLocks noChangeArrowheads="1"/>
          </p:cNvSpPr>
          <p:nvPr userDrawn="1"/>
        </p:nvSpPr>
        <p:spPr bwMode="auto">
          <a:xfrm>
            <a:off x="6629400" y="6627813"/>
            <a:ext cx="2514600" cy="230188"/>
          </a:xfrm>
          <a:prstGeom prst="rect">
            <a:avLst/>
          </a:prstGeom>
          <a:solidFill>
            <a:srgbClr val="23B6DB"/>
          </a:solidFill>
          <a:ln>
            <a:noFill/>
          </a:ln>
        </p:spPr>
        <p:txBody>
          <a:bodyPr wrap="none" lIns="0" tIns="0" rIns="0" bIns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>
    <p:circl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80975" algn="l" rtl="0" eaLnBrk="0" fontAlgn="base" hangingPunct="0">
        <a:spcBef>
          <a:spcPct val="20000"/>
        </a:spcBef>
        <a:spcAft>
          <a:spcPct val="0"/>
        </a:spcAft>
        <a:buClr>
          <a:srgbClr val="4B3A6E"/>
        </a:buClr>
        <a:buSzPct val="12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6280" indent="-176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075055" indent="-1765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431925" indent="-174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1889125" indent="-17462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346325" indent="-17462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2803525" indent="-17462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260725" indent="-17462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503238" y="0"/>
            <a:ext cx="8137525" cy="1028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503238" y="1123950"/>
            <a:ext cx="8137525" cy="50196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3238" y="1028700"/>
            <a:ext cx="81375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240463"/>
            <a:ext cx="1041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239DB-9E7E-4C02-B962-E9042809C77A}" type="datetime1"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1650" y="6240463"/>
            <a:ext cx="310673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www.islide.cc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240463"/>
            <a:ext cx="218281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800">
                <a:solidFill>
                  <a:srgbClr val="808080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503238" y="0"/>
            <a:ext cx="8137525" cy="1028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503238" y="1123950"/>
            <a:ext cx="8137525" cy="50196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3238" y="1028700"/>
            <a:ext cx="81375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240463"/>
            <a:ext cx="1041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B994D3-0F7E-4371-9E22-C130C4A21276}" type="datetime1"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1650" y="6240463"/>
            <a:ext cx="310673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www.islide.cc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240463"/>
            <a:ext cx="218281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800">
                <a:solidFill>
                  <a:srgbClr val="808080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6845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defTabSz="68580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 noProof="1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6845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3895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453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1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wmf"/><Relationship Id="rId1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1.png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wmf"/><Relationship Id="rId1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wmf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1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48.jpeg"/><Relationship Id="rId4" Type="http://schemas.openxmlformats.org/officeDocument/2006/relationships/tags" Target="../tags/tag19.xml"/><Relationship Id="rId3" Type="http://schemas.openxmlformats.org/officeDocument/2006/relationships/image" Target="../media/image47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3"/>
          <p:cNvSpPr>
            <a:spLocks noGrp="1"/>
          </p:cNvSpPr>
          <p:nvPr>
            <p:ph type="ctrTitle"/>
          </p:nvPr>
        </p:nvSpPr>
        <p:spPr>
          <a:xfrm>
            <a:off x="4476750" y="1668463"/>
            <a:ext cx="4164013" cy="1501775"/>
          </a:xfrm>
          <a:ln/>
        </p:spPr>
        <p:txBody>
          <a:bodyPr vert="horz" wrap="square" lIns="91440" tIns="45720" rIns="91440" bIns="45720" anchor="ctr" anchorCtr="0"/>
          <a:p>
            <a:pPr defTabSz="685800" eaLnBrk="1" hangingPunct="1">
              <a:buClrTx/>
              <a:buSzTx/>
              <a:buFontTx/>
            </a:pPr>
            <a:r>
              <a:rPr lang="zh-CN" altLang="en-US" sz="3800" kern="1200" dirty="0">
                <a:latin typeface="+mj-lt"/>
                <a:ea typeface="+mj-ea"/>
                <a:cs typeface="+mj-cs"/>
              </a:rPr>
              <a:t>安全仪表系统</a:t>
            </a:r>
            <a:r>
              <a:rPr lang="en-US" altLang="zh-CN" sz="3800" kern="1200" dirty="0">
                <a:latin typeface="+mj-lt"/>
                <a:ea typeface="+mj-ea"/>
                <a:cs typeface="+mj-cs"/>
              </a:rPr>
              <a:t>SIS</a:t>
            </a:r>
            <a:endParaRPr lang="zh-CN" altLang="en-US" sz="3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444139" y="37163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106639" y="465234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7038975" y="46528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971311" y="46523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5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hape 55297"/>
          <p:cNvSpPr txBox="1"/>
          <p:nvPr/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solidFill>
                  <a:srgbClr val="4B3A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SIS</a:t>
            </a:r>
            <a:r>
              <a:rPr lang="zh-CN" altLang="en-US" sz="2200" b="1" dirty="0">
                <a:solidFill>
                  <a:srgbClr val="4B3A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sz="2200" b="1" dirty="0">
              <a:solidFill>
                <a:srgbClr val="4B3A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TextBox 27"/>
          <p:cNvSpPr txBox="1"/>
          <p:nvPr/>
        </p:nvSpPr>
        <p:spPr>
          <a:xfrm>
            <a:off x="71438" y="1571625"/>
            <a:ext cx="3857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 startAt="5"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SIL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0" name="Rectangle 55301"/>
          <p:cNvSpPr/>
          <p:nvPr/>
        </p:nvSpPr>
        <p:spPr>
          <a:xfrm>
            <a:off x="142875" y="2000250"/>
            <a:ext cx="4429125" cy="1643063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zh-CN" sz="17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Demand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是工艺系统里，是非安全仪表系统的</a:t>
            </a:r>
            <a:r>
              <a:rPr lang="zh-CN" altLang="en-US" sz="17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失效率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zh-CN" sz="17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PFD=probability of Failure on Demand</a:t>
            </a:r>
            <a:r>
              <a:rPr lang="zh-CN" altLang="en-US" sz="17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是一个</a:t>
            </a:r>
            <a:r>
              <a:rPr lang="en-US" altLang="zh-CN" sz="1700" dirty="0">
                <a:latin typeface="黑体" panose="02010609060101010101" pitchFamily="49" charset="-122"/>
                <a:ea typeface="黑体" panose="02010609060101010101" pitchFamily="49" charset="-122"/>
              </a:rPr>
              <a:t>SIF</a:t>
            </a:r>
            <a:r>
              <a:rPr lang="zh-CN" altLang="en-US" sz="1700" dirty="0">
                <a:latin typeface="黑体" panose="02010609060101010101" pitchFamily="49" charset="-122"/>
                <a:ea typeface="黑体" panose="02010609060101010101" pitchFamily="49" charset="-122"/>
              </a:rPr>
              <a:t>回路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17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失效率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701" name="组合 39"/>
          <p:cNvGrpSpPr/>
          <p:nvPr/>
        </p:nvGrpSpPr>
        <p:grpSpPr>
          <a:xfrm>
            <a:off x="5072063" y="4000500"/>
            <a:ext cx="3789362" cy="2286000"/>
            <a:chOff x="5072063" y="4143375"/>
            <a:chExt cx="3789058" cy="2286000"/>
          </a:xfrm>
        </p:grpSpPr>
        <p:sp>
          <p:nvSpPr>
            <p:cNvPr id="29725" name="Rectangle 1495042"/>
            <p:cNvSpPr/>
            <p:nvPr/>
          </p:nvSpPr>
          <p:spPr>
            <a:xfrm>
              <a:off x="5072063" y="4143375"/>
              <a:ext cx="1393135" cy="470269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</a:t>
              </a:r>
              <a:r>
                <a:rPr lang="zh-CN" altLang="en-U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等级</a:t>
              </a:r>
              <a:endPara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26" name="Rectangle 1495043"/>
            <p:cNvSpPr/>
            <p:nvPr/>
          </p:nvSpPr>
          <p:spPr>
            <a:xfrm>
              <a:off x="5072063" y="4618398"/>
              <a:ext cx="1393135" cy="457894"/>
            </a:xfrm>
            <a:prstGeom prst="rect">
              <a:avLst/>
            </a:prstGeom>
            <a:solidFill>
              <a:srgbClr val="FF3535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4</a:t>
              </a:r>
              <a:endPara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27" name="Rectangle 1495044"/>
            <p:cNvSpPr/>
            <p:nvPr/>
          </p:nvSpPr>
          <p:spPr>
            <a:xfrm>
              <a:off x="5072063" y="5073123"/>
              <a:ext cx="1393135" cy="457894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3</a:t>
              </a:r>
              <a:endPara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28" name="Rectangle 1495045"/>
            <p:cNvSpPr/>
            <p:nvPr/>
          </p:nvSpPr>
          <p:spPr>
            <a:xfrm>
              <a:off x="5072063" y="5515172"/>
              <a:ext cx="1393135" cy="459478"/>
            </a:xfrm>
            <a:prstGeom prst="rect">
              <a:avLst/>
            </a:pr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2</a:t>
              </a:r>
              <a:endPara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29" name="Rectangle 1495046"/>
            <p:cNvSpPr/>
            <p:nvPr/>
          </p:nvSpPr>
          <p:spPr>
            <a:xfrm>
              <a:off x="5072063" y="5971481"/>
              <a:ext cx="1393135" cy="45789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1</a:t>
              </a:r>
              <a:endPara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0" name="Rectangle 1495047"/>
            <p:cNvSpPr/>
            <p:nvPr/>
          </p:nvSpPr>
          <p:spPr>
            <a:xfrm>
              <a:off x="6465198" y="4143375"/>
              <a:ext cx="2393082" cy="470269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85000"/>
                </a:lnSpc>
                <a:spcBef>
                  <a:spcPct val="20000"/>
                </a:spcBef>
              </a:pPr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PFD </a:t>
              </a:r>
              <a:r>
                <a:rPr lang="zh-CN" altLang="en-U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失效率</a:t>
              </a:r>
              <a:endPara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1" name="Rectangle 1495049"/>
            <p:cNvSpPr/>
            <p:nvPr/>
          </p:nvSpPr>
          <p:spPr>
            <a:xfrm>
              <a:off x="6465198" y="4618398"/>
              <a:ext cx="2393082" cy="457894"/>
            </a:xfrm>
            <a:prstGeom prst="rect">
              <a:avLst/>
            </a:prstGeom>
            <a:solidFill>
              <a:srgbClr val="FF3535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-4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到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-5</a:t>
              </a:r>
              <a:endParaRPr lang="en-US" altLang="zh-CN" sz="1600" b="1" baseline="5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2" name="Rectangle 1495050"/>
            <p:cNvSpPr/>
            <p:nvPr/>
          </p:nvSpPr>
          <p:spPr>
            <a:xfrm>
              <a:off x="6465198" y="5073123"/>
              <a:ext cx="2393082" cy="457894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-3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到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-4</a:t>
              </a:r>
              <a:endParaRPr lang="en-US" altLang="zh-CN" sz="1600" b="1" baseline="5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3" name="Rectangle 1495051"/>
            <p:cNvSpPr/>
            <p:nvPr/>
          </p:nvSpPr>
          <p:spPr>
            <a:xfrm>
              <a:off x="6466089" y="5515172"/>
              <a:ext cx="2395032" cy="459478"/>
            </a:xfrm>
            <a:prstGeom prst="rect">
              <a:avLst/>
            </a:pr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-2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到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-3</a:t>
              </a:r>
              <a:endParaRPr lang="en-US" altLang="zh-CN" sz="1600" b="1" baseline="5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4" name="Rectangle 1495052"/>
            <p:cNvSpPr/>
            <p:nvPr/>
          </p:nvSpPr>
          <p:spPr>
            <a:xfrm>
              <a:off x="6463276" y="5971481"/>
              <a:ext cx="2395032" cy="45789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-1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到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10</a:t>
              </a:r>
              <a:r>
                <a:rPr lang="en-US" altLang="zh-CN" sz="1600" b="1" baseline="50000" dirty="0">
                  <a:latin typeface="Arial" panose="020B0604020202020204" pitchFamily="34" charset="0"/>
                  <a:ea typeface="宋体" panose="02010600030101010101" pitchFamily="2" charset="-122"/>
                </a:rPr>
                <a:t>-2</a:t>
              </a:r>
              <a:endParaRPr lang="en-US" altLang="zh-CN" sz="1600" b="1" baseline="5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2" name="Rectangle 55301"/>
          <p:cNvSpPr/>
          <p:nvPr/>
        </p:nvSpPr>
        <p:spPr>
          <a:xfrm>
            <a:off x="4643438" y="2000250"/>
            <a:ext cx="4429125" cy="1643063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zh-CN" sz="17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SIL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是指</a:t>
            </a:r>
            <a:r>
              <a:rPr lang="zh-CN" altLang="en-US" sz="17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</a:t>
            </a:r>
            <a:r>
              <a:rPr lang="en-US" altLang="zh-CN" sz="17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SIF</a:t>
            </a:r>
            <a:r>
              <a:rPr lang="zh-CN" altLang="en-US" sz="17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回路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的可靠性要求，即</a:t>
            </a:r>
            <a:r>
              <a:rPr lang="en-US" altLang="zh-CN" sz="17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PFD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</a:t>
            </a:r>
            <a:r>
              <a:rPr lang="en-US" altLang="zh-CN" sz="17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PFD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所在区间的不同，把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SIF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回路划分为四个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等级。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703" name="组合 38"/>
          <p:cNvGrpSpPr/>
          <p:nvPr/>
        </p:nvGrpSpPr>
        <p:grpSpPr>
          <a:xfrm>
            <a:off x="428625" y="3929063"/>
            <a:ext cx="4000500" cy="2428875"/>
            <a:chOff x="428625" y="4071938"/>
            <a:chExt cx="4000503" cy="2428896"/>
          </a:xfrm>
        </p:grpSpPr>
        <p:grpSp>
          <p:nvGrpSpPr>
            <p:cNvPr id="29704" name="组合 36"/>
            <p:cNvGrpSpPr/>
            <p:nvPr/>
          </p:nvGrpSpPr>
          <p:grpSpPr>
            <a:xfrm>
              <a:off x="428625" y="4071938"/>
              <a:ext cx="4000503" cy="2428896"/>
              <a:chOff x="428625" y="4071938"/>
              <a:chExt cx="4000503" cy="2428896"/>
            </a:xfrm>
          </p:grpSpPr>
          <p:grpSp>
            <p:nvGrpSpPr>
              <p:cNvPr id="29706" name="组合 75"/>
              <p:cNvGrpSpPr/>
              <p:nvPr/>
            </p:nvGrpSpPr>
            <p:grpSpPr>
              <a:xfrm>
                <a:off x="428625" y="4071942"/>
                <a:ext cx="4000503" cy="2428892"/>
                <a:chOff x="5127608" y="3214676"/>
                <a:chExt cx="4000530" cy="2428911"/>
              </a:xfrm>
            </p:grpSpPr>
            <p:sp>
              <p:nvSpPr>
                <p:cNvPr id="29708" name="Shape 58403"/>
                <p:cNvSpPr/>
                <p:nvPr/>
              </p:nvSpPr>
              <p:spPr>
                <a:xfrm>
                  <a:off x="6196036" y="3592527"/>
                  <a:ext cx="1254116" cy="1060461"/>
                </a:xfrm>
                <a:custGeom>
                  <a:avLst/>
                  <a:gdLst/>
                  <a:ahLst/>
                  <a:cxnLst>
                    <a:cxn ang="0">
                      <a:pos x="1252324" y="664938"/>
                    </a:cxn>
                    <a:cxn ang="0">
                      <a:pos x="1248741" y="596151"/>
                    </a:cxn>
                    <a:cxn ang="0">
                      <a:pos x="1237992" y="529275"/>
                    </a:cxn>
                    <a:cxn ang="0">
                      <a:pos x="1223659" y="466221"/>
                    </a:cxn>
                    <a:cxn ang="0">
                      <a:pos x="1202160" y="405077"/>
                    </a:cxn>
                    <a:cxn ang="0">
                      <a:pos x="1175286" y="347755"/>
                    </a:cxn>
                    <a:cxn ang="0">
                      <a:pos x="1144829" y="292343"/>
                    </a:cxn>
                    <a:cxn ang="0">
                      <a:pos x="1108997" y="242664"/>
                    </a:cxn>
                    <a:cxn ang="0">
                      <a:pos x="1067790" y="192985"/>
                    </a:cxn>
                    <a:cxn ang="0">
                      <a:pos x="1023000" y="150949"/>
                    </a:cxn>
                    <a:cxn ang="0">
                      <a:pos x="974627" y="112734"/>
                    </a:cxn>
                    <a:cxn ang="0">
                      <a:pos x="924463" y="80251"/>
                    </a:cxn>
                    <a:cxn ang="0">
                      <a:pos x="868923" y="51590"/>
                    </a:cxn>
                    <a:cxn ang="0">
                      <a:pos x="811592" y="28661"/>
                    </a:cxn>
                    <a:cxn ang="0">
                      <a:pos x="750678" y="13375"/>
                    </a:cxn>
                    <a:cxn ang="0">
                      <a:pos x="689764" y="1911"/>
                    </a:cxn>
                    <a:cxn ang="0">
                      <a:pos x="625266" y="0"/>
                    </a:cxn>
                    <a:cxn ang="0">
                      <a:pos x="560769" y="1911"/>
                    </a:cxn>
                    <a:cxn ang="0">
                      <a:pos x="499855" y="13375"/>
                    </a:cxn>
                    <a:cxn ang="0">
                      <a:pos x="438941" y="28661"/>
                    </a:cxn>
                    <a:cxn ang="0">
                      <a:pos x="381610" y="51590"/>
                    </a:cxn>
                    <a:cxn ang="0">
                      <a:pos x="327862" y="80251"/>
                    </a:cxn>
                    <a:cxn ang="0">
                      <a:pos x="275906" y="112734"/>
                    </a:cxn>
                    <a:cxn ang="0">
                      <a:pos x="227532" y="150949"/>
                    </a:cxn>
                    <a:cxn ang="0">
                      <a:pos x="182743" y="192985"/>
                    </a:cxn>
                    <a:cxn ang="0">
                      <a:pos x="141536" y="242664"/>
                    </a:cxn>
                    <a:cxn ang="0">
                      <a:pos x="105704" y="292343"/>
                    </a:cxn>
                    <a:cxn ang="0">
                      <a:pos x="77039" y="347755"/>
                    </a:cxn>
                    <a:cxn ang="0">
                      <a:pos x="50165" y="405077"/>
                    </a:cxn>
                    <a:cxn ang="0">
                      <a:pos x="28666" y="466221"/>
                    </a:cxn>
                    <a:cxn ang="0">
                      <a:pos x="12541" y="529275"/>
                    </a:cxn>
                    <a:cxn ang="0">
                      <a:pos x="3583" y="596151"/>
                    </a:cxn>
                    <a:cxn ang="0">
                      <a:pos x="0" y="664938"/>
                    </a:cxn>
                    <a:cxn ang="0">
                      <a:pos x="7166" y="771939"/>
                    </a:cxn>
                    <a:cxn ang="0">
                      <a:pos x="32249" y="875119"/>
                    </a:cxn>
                    <a:cxn ang="0">
                      <a:pos x="69872" y="970656"/>
                    </a:cxn>
                    <a:cxn ang="0">
                      <a:pos x="120037" y="1058550"/>
                    </a:cxn>
                    <a:cxn ang="0">
                      <a:pos x="625266" y="664938"/>
                    </a:cxn>
                    <a:cxn ang="0">
                      <a:pos x="1252324" y="664938"/>
                    </a:cxn>
                  </a:cxnLst>
                  <a:pathLst>
                    <a:path w="700" h="555">
                      <a:moveTo>
                        <a:pt x="699" y="348"/>
                      </a:moveTo>
                      <a:lnTo>
                        <a:pt x="697" y="312"/>
                      </a:lnTo>
                      <a:lnTo>
                        <a:pt x="691" y="277"/>
                      </a:lnTo>
                      <a:lnTo>
                        <a:pt x="683" y="244"/>
                      </a:lnTo>
                      <a:lnTo>
                        <a:pt x="671" y="212"/>
                      </a:lnTo>
                      <a:lnTo>
                        <a:pt x="656" y="182"/>
                      </a:lnTo>
                      <a:lnTo>
                        <a:pt x="639" y="153"/>
                      </a:lnTo>
                      <a:lnTo>
                        <a:pt x="619" y="127"/>
                      </a:lnTo>
                      <a:lnTo>
                        <a:pt x="596" y="101"/>
                      </a:lnTo>
                      <a:lnTo>
                        <a:pt x="571" y="79"/>
                      </a:lnTo>
                      <a:lnTo>
                        <a:pt x="544" y="59"/>
                      </a:lnTo>
                      <a:lnTo>
                        <a:pt x="516" y="42"/>
                      </a:lnTo>
                      <a:lnTo>
                        <a:pt x="485" y="27"/>
                      </a:lnTo>
                      <a:lnTo>
                        <a:pt x="453" y="15"/>
                      </a:lnTo>
                      <a:lnTo>
                        <a:pt x="419" y="7"/>
                      </a:lnTo>
                      <a:lnTo>
                        <a:pt x="385" y="1"/>
                      </a:lnTo>
                      <a:lnTo>
                        <a:pt x="349" y="0"/>
                      </a:lnTo>
                      <a:lnTo>
                        <a:pt x="313" y="1"/>
                      </a:lnTo>
                      <a:lnTo>
                        <a:pt x="279" y="7"/>
                      </a:lnTo>
                      <a:lnTo>
                        <a:pt x="245" y="15"/>
                      </a:lnTo>
                      <a:lnTo>
                        <a:pt x="213" y="27"/>
                      </a:lnTo>
                      <a:lnTo>
                        <a:pt x="183" y="42"/>
                      </a:lnTo>
                      <a:lnTo>
                        <a:pt x="154" y="59"/>
                      </a:lnTo>
                      <a:lnTo>
                        <a:pt x="127" y="79"/>
                      </a:lnTo>
                      <a:lnTo>
                        <a:pt x="102" y="101"/>
                      </a:lnTo>
                      <a:lnTo>
                        <a:pt x="79" y="127"/>
                      </a:lnTo>
                      <a:lnTo>
                        <a:pt x="59" y="153"/>
                      </a:lnTo>
                      <a:lnTo>
                        <a:pt x="43" y="182"/>
                      </a:lnTo>
                      <a:lnTo>
                        <a:pt x="28" y="212"/>
                      </a:lnTo>
                      <a:lnTo>
                        <a:pt x="16" y="244"/>
                      </a:lnTo>
                      <a:lnTo>
                        <a:pt x="7" y="277"/>
                      </a:lnTo>
                      <a:lnTo>
                        <a:pt x="2" y="312"/>
                      </a:lnTo>
                      <a:lnTo>
                        <a:pt x="0" y="348"/>
                      </a:lnTo>
                      <a:lnTo>
                        <a:pt x="4" y="404"/>
                      </a:lnTo>
                      <a:lnTo>
                        <a:pt x="18" y="458"/>
                      </a:lnTo>
                      <a:lnTo>
                        <a:pt x="39" y="508"/>
                      </a:lnTo>
                      <a:lnTo>
                        <a:pt x="67" y="554"/>
                      </a:lnTo>
                      <a:lnTo>
                        <a:pt x="349" y="348"/>
                      </a:lnTo>
                      <a:lnTo>
                        <a:pt x="699" y="348"/>
                      </a:lnTo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09" name="Shape 58404"/>
                <p:cNvSpPr/>
                <p:nvPr/>
              </p:nvSpPr>
              <p:spPr>
                <a:xfrm>
                  <a:off x="6196036" y="3586177"/>
                  <a:ext cx="1263641" cy="1071573"/>
                </a:xfrm>
                <a:custGeom>
                  <a:avLst/>
                  <a:gdLst/>
                  <a:ahLst/>
                  <a:cxnLst>
                    <a:cxn ang="0">
                      <a:pos x="1261851" y="672360"/>
                    </a:cxn>
                    <a:cxn ang="0">
                      <a:pos x="1258271" y="601685"/>
                    </a:cxn>
                    <a:cxn ang="0">
                      <a:pos x="1247532" y="534831"/>
                    </a:cxn>
                    <a:cxn ang="0">
                      <a:pos x="1233213" y="471798"/>
                    </a:cxn>
                    <a:cxn ang="0">
                      <a:pos x="1211735" y="408764"/>
                    </a:cxn>
                    <a:cxn ang="0">
                      <a:pos x="1184887" y="351461"/>
                    </a:cxn>
                    <a:cxn ang="0">
                      <a:pos x="1152670" y="296067"/>
                    </a:cxn>
                    <a:cxn ang="0">
                      <a:pos x="1116872" y="244494"/>
                    </a:cxn>
                    <a:cxn ang="0">
                      <a:pos x="1075706" y="194831"/>
                    </a:cxn>
                    <a:cxn ang="0">
                      <a:pos x="1030959" y="152809"/>
                    </a:cxn>
                    <a:cxn ang="0">
                      <a:pos x="982633" y="114607"/>
                    </a:cxn>
                    <a:cxn ang="0">
                      <a:pos x="930727" y="80225"/>
                    </a:cxn>
                    <a:cxn ang="0">
                      <a:pos x="875241" y="51573"/>
                    </a:cxn>
                    <a:cxn ang="0">
                      <a:pos x="817966" y="28652"/>
                    </a:cxn>
                    <a:cxn ang="0">
                      <a:pos x="757111" y="13371"/>
                    </a:cxn>
                    <a:cxn ang="0">
                      <a:pos x="694466" y="1910"/>
                    </a:cxn>
                    <a:cxn ang="0">
                      <a:pos x="630031" y="0"/>
                    </a:cxn>
                    <a:cxn ang="0">
                      <a:pos x="565596" y="1910"/>
                    </a:cxn>
                    <a:cxn ang="0">
                      <a:pos x="502951" y="13371"/>
                    </a:cxn>
                    <a:cxn ang="0">
                      <a:pos x="442095" y="28652"/>
                    </a:cxn>
                    <a:cxn ang="0">
                      <a:pos x="384820" y="51573"/>
                    </a:cxn>
                    <a:cxn ang="0">
                      <a:pos x="331124" y="80225"/>
                    </a:cxn>
                    <a:cxn ang="0">
                      <a:pos x="277428" y="114607"/>
                    </a:cxn>
                    <a:cxn ang="0">
                      <a:pos x="229102" y="152809"/>
                    </a:cxn>
                    <a:cxn ang="0">
                      <a:pos x="184356" y="194831"/>
                    </a:cxn>
                    <a:cxn ang="0">
                      <a:pos x="143189" y="244494"/>
                    </a:cxn>
                    <a:cxn ang="0">
                      <a:pos x="107392" y="296067"/>
                    </a:cxn>
                    <a:cxn ang="0">
                      <a:pos x="76964" y="351461"/>
                    </a:cxn>
                    <a:cxn ang="0">
                      <a:pos x="50116" y="408764"/>
                    </a:cxn>
                    <a:cxn ang="0">
                      <a:pos x="28638" y="471798"/>
                    </a:cxn>
                    <a:cxn ang="0">
                      <a:pos x="12529" y="534831"/>
                    </a:cxn>
                    <a:cxn ang="0">
                      <a:pos x="3580" y="601685"/>
                    </a:cxn>
                    <a:cxn ang="0">
                      <a:pos x="0" y="672360"/>
                    </a:cxn>
                    <a:cxn ang="0">
                      <a:pos x="7159" y="779326"/>
                    </a:cxn>
                    <a:cxn ang="0">
                      <a:pos x="32217" y="884382"/>
                    </a:cxn>
                    <a:cxn ang="0">
                      <a:pos x="69805" y="979888"/>
                    </a:cxn>
                    <a:cxn ang="0">
                      <a:pos x="121710" y="1069663"/>
                    </a:cxn>
                    <a:cxn ang="0">
                      <a:pos x="630031" y="672360"/>
                    </a:cxn>
                    <a:cxn ang="0">
                      <a:pos x="1261851" y="672360"/>
                    </a:cxn>
                  </a:cxnLst>
                  <a:pathLst>
                    <a:path w="706" h="561">
                      <a:moveTo>
                        <a:pt x="705" y="352"/>
                      </a:moveTo>
                      <a:lnTo>
                        <a:pt x="703" y="315"/>
                      </a:lnTo>
                      <a:lnTo>
                        <a:pt x="697" y="280"/>
                      </a:lnTo>
                      <a:lnTo>
                        <a:pt x="689" y="247"/>
                      </a:lnTo>
                      <a:lnTo>
                        <a:pt x="677" y="214"/>
                      </a:lnTo>
                      <a:lnTo>
                        <a:pt x="662" y="184"/>
                      </a:lnTo>
                      <a:lnTo>
                        <a:pt x="644" y="155"/>
                      </a:lnTo>
                      <a:lnTo>
                        <a:pt x="624" y="128"/>
                      </a:lnTo>
                      <a:lnTo>
                        <a:pt x="601" y="102"/>
                      </a:lnTo>
                      <a:lnTo>
                        <a:pt x="576" y="80"/>
                      </a:lnTo>
                      <a:lnTo>
                        <a:pt x="549" y="60"/>
                      </a:lnTo>
                      <a:lnTo>
                        <a:pt x="520" y="42"/>
                      </a:lnTo>
                      <a:lnTo>
                        <a:pt x="489" y="27"/>
                      </a:lnTo>
                      <a:lnTo>
                        <a:pt x="457" y="15"/>
                      </a:lnTo>
                      <a:lnTo>
                        <a:pt x="423" y="7"/>
                      </a:lnTo>
                      <a:lnTo>
                        <a:pt x="388" y="1"/>
                      </a:lnTo>
                      <a:lnTo>
                        <a:pt x="352" y="0"/>
                      </a:lnTo>
                      <a:lnTo>
                        <a:pt x="316" y="1"/>
                      </a:lnTo>
                      <a:lnTo>
                        <a:pt x="281" y="7"/>
                      </a:lnTo>
                      <a:lnTo>
                        <a:pt x="247" y="15"/>
                      </a:lnTo>
                      <a:lnTo>
                        <a:pt x="215" y="27"/>
                      </a:lnTo>
                      <a:lnTo>
                        <a:pt x="185" y="42"/>
                      </a:lnTo>
                      <a:lnTo>
                        <a:pt x="155" y="60"/>
                      </a:lnTo>
                      <a:lnTo>
                        <a:pt x="128" y="80"/>
                      </a:lnTo>
                      <a:lnTo>
                        <a:pt x="103" y="102"/>
                      </a:lnTo>
                      <a:lnTo>
                        <a:pt x="80" y="128"/>
                      </a:lnTo>
                      <a:lnTo>
                        <a:pt x="60" y="155"/>
                      </a:lnTo>
                      <a:lnTo>
                        <a:pt x="43" y="184"/>
                      </a:lnTo>
                      <a:lnTo>
                        <a:pt x="28" y="214"/>
                      </a:lnTo>
                      <a:lnTo>
                        <a:pt x="16" y="247"/>
                      </a:lnTo>
                      <a:lnTo>
                        <a:pt x="7" y="280"/>
                      </a:lnTo>
                      <a:lnTo>
                        <a:pt x="2" y="315"/>
                      </a:lnTo>
                      <a:lnTo>
                        <a:pt x="0" y="352"/>
                      </a:lnTo>
                      <a:lnTo>
                        <a:pt x="4" y="408"/>
                      </a:lnTo>
                      <a:lnTo>
                        <a:pt x="18" y="463"/>
                      </a:lnTo>
                      <a:lnTo>
                        <a:pt x="39" y="513"/>
                      </a:lnTo>
                      <a:lnTo>
                        <a:pt x="68" y="560"/>
                      </a:lnTo>
                      <a:lnTo>
                        <a:pt x="352" y="352"/>
                      </a:lnTo>
                      <a:lnTo>
                        <a:pt x="705" y="35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10" name="Shape 58405"/>
                <p:cNvSpPr/>
                <p:nvPr/>
              </p:nvSpPr>
              <p:spPr>
                <a:xfrm>
                  <a:off x="6342085" y="4360885"/>
                  <a:ext cx="1131880" cy="663582"/>
                </a:xfrm>
                <a:custGeom>
                  <a:avLst/>
                  <a:gdLst/>
                  <a:ahLst/>
                  <a:cxnLst>
                    <a:cxn ang="0">
                      <a:pos x="0" y="390117"/>
                    </a:cxn>
                    <a:cxn ang="0">
                      <a:pos x="46565" y="449400"/>
                    </a:cxn>
                    <a:cxn ang="0">
                      <a:pos x="96711" y="501033"/>
                    </a:cxn>
                    <a:cxn ang="0">
                      <a:pos x="154022" y="548842"/>
                    </a:cxn>
                    <a:cxn ang="0">
                      <a:pos x="216705" y="589001"/>
                    </a:cxn>
                    <a:cxn ang="0">
                      <a:pos x="282970" y="619598"/>
                    </a:cxn>
                    <a:cxn ang="0">
                      <a:pos x="354608" y="642546"/>
                    </a:cxn>
                    <a:cxn ang="0">
                      <a:pos x="428037" y="657845"/>
                    </a:cxn>
                    <a:cxn ang="0">
                      <a:pos x="503257" y="661670"/>
                    </a:cxn>
                    <a:cxn ang="0">
                      <a:pos x="567731" y="657845"/>
                    </a:cxn>
                    <a:cxn ang="0">
                      <a:pos x="630414" y="648283"/>
                    </a:cxn>
                    <a:cxn ang="0">
                      <a:pos x="689516" y="631072"/>
                    </a:cxn>
                    <a:cxn ang="0">
                      <a:pos x="746826" y="610036"/>
                    </a:cxn>
                    <a:cxn ang="0">
                      <a:pos x="802345" y="583264"/>
                    </a:cxn>
                    <a:cxn ang="0">
                      <a:pos x="852492" y="548842"/>
                    </a:cxn>
                    <a:cxn ang="0">
                      <a:pos x="900848" y="510595"/>
                    </a:cxn>
                    <a:cxn ang="0">
                      <a:pos x="945621" y="468523"/>
                    </a:cxn>
                    <a:cxn ang="0">
                      <a:pos x="986813" y="420715"/>
                    </a:cxn>
                    <a:cxn ang="0">
                      <a:pos x="1022632" y="370994"/>
                    </a:cxn>
                    <a:cxn ang="0">
                      <a:pos x="1053078" y="315536"/>
                    </a:cxn>
                    <a:cxn ang="0">
                      <a:pos x="1079942" y="258166"/>
                    </a:cxn>
                    <a:cxn ang="0">
                      <a:pos x="1101434" y="196971"/>
                    </a:cxn>
                    <a:cxn ang="0">
                      <a:pos x="1115761" y="133864"/>
                    </a:cxn>
                    <a:cxn ang="0">
                      <a:pos x="1124716" y="66932"/>
                    </a:cxn>
                    <a:cxn ang="0">
                      <a:pos x="1130089" y="0"/>
                    </a:cxn>
                    <a:cxn ang="0">
                      <a:pos x="503257" y="0"/>
                    </a:cxn>
                    <a:cxn ang="0">
                      <a:pos x="0" y="390117"/>
                    </a:cxn>
                  </a:cxnLst>
                  <a:pathLst>
                    <a:path w="632" h="347">
                      <a:moveTo>
                        <a:pt x="0" y="204"/>
                      </a:moveTo>
                      <a:lnTo>
                        <a:pt x="26" y="235"/>
                      </a:lnTo>
                      <a:lnTo>
                        <a:pt x="54" y="262"/>
                      </a:lnTo>
                      <a:lnTo>
                        <a:pt x="86" y="287"/>
                      </a:lnTo>
                      <a:lnTo>
                        <a:pt x="121" y="308"/>
                      </a:lnTo>
                      <a:lnTo>
                        <a:pt x="158" y="324"/>
                      </a:lnTo>
                      <a:lnTo>
                        <a:pt x="198" y="336"/>
                      </a:lnTo>
                      <a:lnTo>
                        <a:pt x="239" y="344"/>
                      </a:lnTo>
                      <a:lnTo>
                        <a:pt x="281" y="346"/>
                      </a:lnTo>
                      <a:lnTo>
                        <a:pt x="317" y="344"/>
                      </a:lnTo>
                      <a:lnTo>
                        <a:pt x="352" y="339"/>
                      </a:lnTo>
                      <a:lnTo>
                        <a:pt x="385" y="330"/>
                      </a:lnTo>
                      <a:lnTo>
                        <a:pt x="417" y="319"/>
                      </a:lnTo>
                      <a:lnTo>
                        <a:pt x="448" y="305"/>
                      </a:lnTo>
                      <a:lnTo>
                        <a:pt x="476" y="287"/>
                      </a:lnTo>
                      <a:lnTo>
                        <a:pt x="503" y="267"/>
                      </a:lnTo>
                      <a:lnTo>
                        <a:pt x="528" y="245"/>
                      </a:lnTo>
                      <a:lnTo>
                        <a:pt x="551" y="220"/>
                      </a:lnTo>
                      <a:lnTo>
                        <a:pt x="571" y="194"/>
                      </a:lnTo>
                      <a:lnTo>
                        <a:pt x="588" y="165"/>
                      </a:lnTo>
                      <a:lnTo>
                        <a:pt x="603" y="135"/>
                      </a:lnTo>
                      <a:lnTo>
                        <a:pt x="615" y="103"/>
                      </a:lnTo>
                      <a:lnTo>
                        <a:pt x="623" y="70"/>
                      </a:lnTo>
                      <a:lnTo>
                        <a:pt x="628" y="35"/>
                      </a:lnTo>
                      <a:lnTo>
                        <a:pt x="631" y="0"/>
                      </a:lnTo>
                      <a:lnTo>
                        <a:pt x="281" y="0"/>
                      </a:lnTo>
                      <a:lnTo>
                        <a:pt x="0" y="204"/>
                      </a:lnTo>
                    </a:path>
                  </a:pathLst>
                </a:custGeom>
                <a:solidFill>
                  <a:srgbClr val="FFA47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11" name="Shape 58406"/>
                <p:cNvSpPr/>
                <p:nvPr/>
              </p:nvSpPr>
              <p:spPr>
                <a:xfrm>
                  <a:off x="6342085" y="4354535"/>
                  <a:ext cx="1142992" cy="674694"/>
                </a:xfrm>
                <a:custGeom>
                  <a:avLst/>
                  <a:gdLst/>
                  <a:ahLst/>
                  <a:cxnLst>
                    <a:cxn ang="0">
                      <a:pos x="0" y="397553"/>
                    </a:cxn>
                    <a:cxn ang="0">
                      <a:pos x="46580" y="456804"/>
                    </a:cxn>
                    <a:cxn ang="0">
                      <a:pos x="98534" y="510321"/>
                    </a:cxn>
                    <a:cxn ang="0">
                      <a:pos x="155863" y="558104"/>
                    </a:cxn>
                    <a:cxn ang="0">
                      <a:pos x="218566" y="598241"/>
                    </a:cxn>
                    <a:cxn ang="0">
                      <a:pos x="286644" y="630734"/>
                    </a:cxn>
                    <a:cxn ang="0">
                      <a:pos x="358305" y="653670"/>
                    </a:cxn>
                    <a:cxn ang="0">
                      <a:pos x="431757" y="668960"/>
                    </a:cxn>
                    <a:cxn ang="0">
                      <a:pos x="508793" y="672783"/>
                    </a:cxn>
                    <a:cxn ang="0">
                      <a:pos x="573288" y="668960"/>
                    </a:cxn>
                    <a:cxn ang="0">
                      <a:pos x="635991" y="659403"/>
                    </a:cxn>
                    <a:cxn ang="0">
                      <a:pos x="696903" y="642202"/>
                    </a:cxn>
                    <a:cxn ang="0">
                      <a:pos x="754231" y="621177"/>
                    </a:cxn>
                    <a:cxn ang="0">
                      <a:pos x="809769" y="592507"/>
                    </a:cxn>
                    <a:cxn ang="0">
                      <a:pos x="861723" y="558104"/>
                    </a:cxn>
                    <a:cxn ang="0">
                      <a:pos x="910094" y="519878"/>
                    </a:cxn>
                    <a:cxn ang="0">
                      <a:pos x="954882" y="475917"/>
                    </a:cxn>
                    <a:cxn ang="0">
                      <a:pos x="996087" y="428134"/>
                    </a:cxn>
                    <a:cxn ang="0">
                      <a:pos x="1031918" y="376529"/>
                    </a:cxn>
                    <a:cxn ang="0">
                      <a:pos x="1064165" y="321101"/>
                    </a:cxn>
                    <a:cxn ang="0">
                      <a:pos x="1091038" y="261850"/>
                    </a:cxn>
                    <a:cxn ang="0">
                      <a:pos x="1112536" y="200688"/>
                    </a:cxn>
                    <a:cxn ang="0">
                      <a:pos x="1126868" y="135703"/>
                    </a:cxn>
                    <a:cxn ang="0">
                      <a:pos x="1135826" y="68807"/>
                    </a:cxn>
                    <a:cxn ang="0">
                      <a:pos x="1141200" y="0"/>
                    </a:cxn>
                    <a:cxn ang="0">
                      <a:pos x="508793" y="0"/>
                    </a:cxn>
                    <a:cxn ang="0">
                      <a:pos x="0" y="397553"/>
                    </a:cxn>
                  </a:cxnLst>
                  <a:pathLst>
                    <a:path w="638" h="353">
                      <a:moveTo>
                        <a:pt x="0" y="208"/>
                      </a:moveTo>
                      <a:lnTo>
                        <a:pt x="26" y="239"/>
                      </a:lnTo>
                      <a:lnTo>
                        <a:pt x="55" y="267"/>
                      </a:lnTo>
                      <a:lnTo>
                        <a:pt x="87" y="292"/>
                      </a:lnTo>
                      <a:lnTo>
                        <a:pt x="122" y="313"/>
                      </a:lnTo>
                      <a:lnTo>
                        <a:pt x="160" y="330"/>
                      </a:lnTo>
                      <a:lnTo>
                        <a:pt x="200" y="342"/>
                      </a:lnTo>
                      <a:lnTo>
                        <a:pt x="241" y="350"/>
                      </a:lnTo>
                      <a:lnTo>
                        <a:pt x="284" y="352"/>
                      </a:lnTo>
                      <a:lnTo>
                        <a:pt x="320" y="350"/>
                      </a:lnTo>
                      <a:lnTo>
                        <a:pt x="355" y="345"/>
                      </a:lnTo>
                      <a:lnTo>
                        <a:pt x="389" y="336"/>
                      </a:lnTo>
                      <a:lnTo>
                        <a:pt x="421" y="325"/>
                      </a:lnTo>
                      <a:lnTo>
                        <a:pt x="452" y="310"/>
                      </a:lnTo>
                      <a:lnTo>
                        <a:pt x="481" y="292"/>
                      </a:lnTo>
                      <a:lnTo>
                        <a:pt x="508" y="272"/>
                      </a:lnTo>
                      <a:lnTo>
                        <a:pt x="533" y="249"/>
                      </a:lnTo>
                      <a:lnTo>
                        <a:pt x="556" y="224"/>
                      </a:lnTo>
                      <a:lnTo>
                        <a:pt x="576" y="197"/>
                      </a:lnTo>
                      <a:lnTo>
                        <a:pt x="594" y="168"/>
                      </a:lnTo>
                      <a:lnTo>
                        <a:pt x="609" y="137"/>
                      </a:lnTo>
                      <a:lnTo>
                        <a:pt x="621" y="105"/>
                      </a:lnTo>
                      <a:lnTo>
                        <a:pt x="629" y="71"/>
                      </a:lnTo>
                      <a:lnTo>
                        <a:pt x="634" y="36"/>
                      </a:lnTo>
                      <a:lnTo>
                        <a:pt x="637" y="0"/>
                      </a:lnTo>
                      <a:lnTo>
                        <a:pt x="284" y="0"/>
                      </a:lnTo>
                      <a:lnTo>
                        <a:pt x="0" y="20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12" name="Shape 58409"/>
                <p:cNvSpPr/>
                <p:nvPr/>
              </p:nvSpPr>
              <p:spPr>
                <a:xfrm>
                  <a:off x="7315216" y="4765701"/>
                  <a:ext cx="1136642" cy="673107"/>
                </a:xfrm>
                <a:custGeom>
                  <a:avLst/>
                  <a:gdLst/>
                  <a:ahLst/>
                  <a:cxnLst>
                    <a:cxn ang="0">
                      <a:pos x="510146" y="0"/>
                    </a:cxn>
                    <a:cxn ang="0">
                      <a:pos x="0" y="401570"/>
                    </a:cxn>
                    <a:cxn ang="0">
                      <a:pos x="37590" y="445551"/>
                    </a:cxn>
                    <a:cxn ang="0">
                      <a:pos x="96659" y="512479"/>
                    </a:cxn>
                    <a:cxn ang="0">
                      <a:pos x="157519" y="562197"/>
                    </a:cxn>
                    <a:cxn ang="0">
                      <a:pos x="220168" y="598530"/>
                    </a:cxn>
                    <a:cxn ang="0">
                      <a:pos x="286398" y="631038"/>
                    </a:cxn>
                    <a:cxn ang="0">
                      <a:pos x="352628" y="650160"/>
                    </a:cxn>
                    <a:cxn ang="0">
                      <a:pos x="413487" y="663546"/>
                    </a:cxn>
                    <a:cxn ang="0">
                      <a:pos x="476137" y="671195"/>
                    </a:cxn>
                    <a:cxn ang="0">
                      <a:pos x="540576" y="669283"/>
                    </a:cxn>
                    <a:cxn ang="0">
                      <a:pos x="608596" y="661634"/>
                    </a:cxn>
                    <a:cxn ang="0">
                      <a:pos x="671245" y="646336"/>
                    </a:cxn>
                    <a:cxn ang="0">
                      <a:pos x="735685" y="625301"/>
                    </a:cxn>
                    <a:cxn ang="0">
                      <a:pos x="814444" y="587056"/>
                    </a:cxn>
                    <a:cxn ang="0">
                      <a:pos x="871724" y="548812"/>
                    </a:cxn>
                    <a:cxn ang="0">
                      <a:pos x="943323" y="485708"/>
                    </a:cxn>
                    <a:cxn ang="0">
                      <a:pos x="1000603" y="420692"/>
                    </a:cxn>
                    <a:cxn ang="0">
                      <a:pos x="1050723" y="346115"/>
                    </a:cxn>
                    <a:cxn ang="0">
                      <a:pos x="1088312" y="269625"/>
                    </a:cxn>
                    <a:cxn ang="0">
                      <a:pos x="1116952" y="160628"/>
                    </a:cxn>
                    <a:cxn ang="0">
                      <a:pos x="1134852" y="65016"/>
                    </a:cxn>
                    <a:cxn ang="0">
                      <a:pos x="1131272" y="65016"/>
                    </a:cxn>
                    <a:cxn ang="0">
                      <a:pos x="510146" y="0"/>
                    </a:cxn>
                  </a:cxnLst>
                  <a:pathLst>
                    <a:path w="635" h="352">
                      <a:moveTo>
                        <a:pt x="285" y="0"/>
                      </a:moveTo>
                      <a:lnTo>
                        <a:pt x="0" y="210"/>
                      </a:lnTo>
                      <a:lnTo>
                        <a:pt x="21" y="233"/>
                      </a:lnTo>
                      <a:lnTo>
                        <a:pt x="54" y="268"/>
                      </a:lnTo>
                      <a:lnTo>
                        <a:pt x="88" y="294"/>
                      </a:lnTo>
                      <a:lnTo>
                        <a:pt x="123" y="313"/>
                      </a:lnTo>
                      <a:lnTo>
                        <a:pt x="160" y="330"/>
                      </a:lnTo>
                      <a:lnTo>
                        <a:pt x="197" y="340"/>
                      </a:lnTo>
                      <a:lnTo>
                        <a:pt x="231" y="347"/>
                      </a:lnTo>
                      <a:lnTo>
                        <a:pt x="266" y="351"/>
                      </a:lnTo>
                      <a:lnTo>
                        <a:pt x="302" y="350"/>
                      </a:lnTo>
                      <a:lnTo>
                        <a:pt x="340" y="346"/>
                      </a:lnTo>
                      <a:lnTo>
                        <a:pt x="375" y="338"/>
                      </a:lnTo>
                      <a:lnTo>
                        <a:pt x="411" y="327"/>
                      </a:lnTo>
                      <a:lnTo>
                        <a:pt x="455" y="307"/>
                      </a:lnTo>
                      <a:lnTo>
                        <a:pt x="487" y="287"/>
                      </a:lnTo>
                      <a:lnTo>
                        <a:pt x="527" y="254"/>
                      </a:lnTo>
                      <a:lnTo>
                        <a:pt x="559" y="220"/>
                      </a:lnTo>
                      <a:lnTo>
                        <a:pt x="587" y="181"/>
                      </a:lnTo>
                      <a:lnTo>
                        <a:pt x="608" y="141"/>
                      </a:lnTo>
                      <a:lnTo>
                        <a:pt x="624" y="84"/>
                      </a:lnTo>
                      <a:lnTo>
                        <a:pt x="634" y="34"/>
                      </a:lnTo>
                      <a:lnTo>
                        <a:pt x="632" y="34"/>
                      </a:lnTo>
                      <a:lnTo>
                        <a:pt x="285" y="0"/>
                      </a:lnTo>
                    </a:path>
                  </a:pathLst>
                </a:custGeom>
                <a:solidFill>
                  <a:srgbClr val="2053F6">
                    <a:alpha val="100000"/>
                  </a:srgbClr>
                </a:solidFill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13" name="Shape 58410"/>
                <p:cNvSpPr/>
                <p:nvPr/>
              </p:nvSpPr>
              <p:spPr>
                <a:xfrm>
                  <a:off x="7864487" y="4597424"/>
                  <a:ext cx="622296" cy="698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20508" y="0"/>
                    </a:cxn>
                    <a:cxn ang="0">
                      <a:pos x="615143" y="67911"/>
                    </a:cxn>
                    <a:cxn ang="0">
                      <a:pos x="0" y="0"/>
                    </a:cxn>
                  </a:cxnLst>
                  <a:pathLst>
                    <a:path w="348" h="36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44" y="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>
                    <a:alpha val="100000"/>
                  </a:srgbClr>
                </a:solidFill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9714" name="Rectangle 58413"/>
                <p:cNvSpPr/>
                <p:nvPr/>
              </p:nvSpPr>
              <p:spPr>
                <a:xfrm>
                  <a:off x="6623071" y="5138768"/>
                  <a:ext cx="446123" cy="2498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81204" tIns="39889" rIns="81204" bIns="39889">
                  <a:spAutoFit/>
                </a:bodyPr>
                <a:p>
                  <a:pPr algn="ctr" defTabSz="821055">
                    <a:spcBef>
                      <a:spcPct val="20000"/>
                    </a:spcBef>
                  </a:pPr>
                  <a:r>
                    <a:rPr lang="en-US" altLang="zh-CN" sz="11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40%</a:t>
                  </a:r>
                  <a:endParaRPr lang="en-US" altLang="zh-CN" sz="11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15" name="Straight Connector 58414"/>
                <p:cNvSpPr/>
                <p:nvPr/>
              </p:nvSpPr>
              <p:spPr>
                <a:xfrm>
                  <a:off x="7010418" y="4738714"/>
                  <a:ext cx="539746" cy="333379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29716" name="Straight Connector 58415"/>
                <p:cNvSpPr/>
                <p:nvPr/>
              </p:nvSpPr>
              <p:spPr>
                <a:xfrm flipV="1">
                  <a:off x="7089793" y="4611712"/>
                  <a:ext cx="719133" cy="1111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29717" name="TextBox 58418"/>
                <p:cNvSpPr txBox="1"/>
                <p:nvPr/>
              </p:nvSpPr>
              <p:spPr>
                <a:xfrm>
                  <a:off x="7994673" y="3214676"/>
                  <a:ext cx="1133461" cy="3385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安全失效</a:t>
                  </a:r>
                  <a:endParaRPr lang="en-AU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9718" name="TextBox 58419"/>
                <p:cNvSpPr txBox="1"/>
                <p:nvPr/>
              </p:nvSpPr>
              <p:spPr>
                <a:xfrm>
                  <a:off x="5127608" y="5305032"/>
                  <a:ext cx="1368415" cy="3385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危险失效</a:t>
                  </a:r>
                  <a:endParaRPr lang="en-AU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9719" name="Straight Connector 58420"/>
                <p:cNvSpPr/>
                <p:nvPr/>
              </p:nvSpPr>
              <p:spPr>
                <a:xfrm flipV="1">
                  <a:off x="6056279" y="4945094"/>
                  <a:ext cx="319141" cy="34130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29720" name="Straight Connector 58421"/>
                <p:cNvSpPr/>
                <p:nvPr/>
              </p:nvSpPr>
              <p:spPr>
                <a:xfrm flipH="1">
                  <a:off x="7426346" y="3500430"/>
                  <a:ext cx="701649" cy="449288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29721" name="Rectangle 58422"/>
                <p:cNvSpPr/>
                <p:nvPr/>
              </p:nvSpPr>
              <p:spPr>
                <a:xfrm>
                  <a:off x="6664346" y="3717940"/>
                  <a:ext cx="393223" cy="3575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81204" tIns="39889" rIns="81204" bIns="39889">
                  <a:spAutoFit/>
                </a:bodyPr>
                <a:p>
                  <a:pPr algn="ctr" defTabSz="821055">
                    <a:spcBef>
                      <a:spcPct val="20000"/>
                    </a:spcBef>
                  </a:pPr>
                  <a:r>
                    <a:rPr lang="zh-CN" altLang="en-US" sz="1800" dirty="0"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800" baseline="-250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S</a:t>
                  </a:r>
                  <a:endParaRPr lang="en-US" altLang="zh-CN" sz="1800" baseline="-250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22" name="Rectangle 58423"/>
                <p:cNvSpPr/>
                <p:nvPr/>
              </p:nvSpPr>
              <p:spPr>
                <a:xfrm>
                  <a:off x="6591321" y="4510111"/>
                  <a:ext cx="401238" cy="3575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81204" tIns="39889" rIns="81204" bIns="39889">
                  <a:spAutoFit/>
                </a:bodyPr>
                <a:p>
                  <a:pPr algn="ctr" defTabSz="821055">
                    <a:spcBef>
                      <a:spcPct val="20000"/>
                    </a:spcBef>
                  </a:pPr>
                  <a:r>
                    <a:rPr lang="zh-CN" altLang="en-US" sz="1800" dirty="0"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800" baseline="-250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D</a:t>
                  </a:r>
                  <a:endParaRPr lang="en-US" altLang="zh-CN" sz="1800" baseline="-250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23" name="Rectangle 58425"/>
                <p:cNvSpPr/>
                <p:nvPr/>
              </p:nvSpPr>
              <p:spPr>
                <a:xfrm>
                  <a:off x="7858148" y="5052096"/>
                  <a:ext cx="1269990" cy="5914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81204" tIns="39889" rIns="81204" bIns="39889">
                  <a:spAutoFit/>
                </a:bodyPr>
                <a:p>
                  <a:pPr algn="r" defTabSz="821055">
                    <a:spcBef>
                      <a:spcPct val="2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(</a:t>
                  </a:r>
                  <a:r>
                    <a:rPr lang="en-US" altLang="zh-CN" sz="1400" dirty="0"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400" baseline="-250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DD</a:t>
                  </a:r>
                  <a:r>
                    <a:rPr lang="en-US" altLang="zh-CN" sz="14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)</a:t>
                  </a:r>
                  <a:endParaRPr lang="en-US" altLang="zh-CN" sz="14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 algn="r" defTabSz="821055">
                    <a:spcBef>
                      <a:spcPct val="20000"/>
                    </a:spcBef>
                  </a:pPr>
                  <a:r>
                    <a:rPr lang="zh-CN" altLang="en-US" sz="1600" dirty="0">
                      <a:solidFill>
                        <a:srgbClr val="0000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危险可探测</a:t>
                  </a:r>
                  <a:endParaRPr lang="en-US" altLang="zh-CN" sz="16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9724" name="Rectangle 58426"/>
                <p:cNvSpPr/>
                <p:nvPr/>
              </p:nvSpPr>
              <p:spPr>
                <a:xfrm>
                  <a:off x="7643803" y="4164048"/>
                  <a:ext cx="1484331" cy="585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81204" tIns="39889" rIns="81204" bIns="39889">
                  <a:spAutoFit/>
                </a:bodyPr>
                <a:p>
                  <a:pPr algn="r" defTabSz="821055">
                    <a:spcBef>
                      <a:spcPct val="20000"/>
                    </a:spcBef>
                  </a:pPr>
                  <a:r>
                    <a:rPr lang="zh-CN" altLang="en-US" sz="1600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危险不可探测</a:t>
                  </a:r>
                  <a:endParaRPr lang="en-US" altLang="zh-CN" sz="16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algn="r" defTabSz="821055">
                    <a:spcBef>
                      <a:spcPct val="20000"/>
                    </a:spcBef>
                  </a:pPr>
                  <a:r>
                    <a:rPr lang="en-US" altLang="zh-CN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(</a:t>
                  </a:r>
                  <a:r>
                    <a:rPr lang="en-US" altLang="zh-CN" sz="1400" dirty="0">
                      <a:solidFill>
                        <a:srgbClr val="FF0000"/>
                      </a:solidFill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4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DU</a:t>
                  </a:r>
                  <a:r>
                    <a:rPr lang="en-US" altLang="zh-CN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)</a:t>
                  </a:r>
                  <a:endParaRPr lang="en-US" altLang="zh-CN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9707" name="矩形 76"/>
              <p:cNvSpPr/>
              <p:nvPr/>
            </p:nvSpPr>
            <p:spPr>
              <a:xfrm>
                <a:off x="444519" y="4071938"/>
                <a:ext cx="2520223" cy="36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 defTabSz="821055">
                  <a:spcBef>
                    <a:spcPct val="20000"/>
                  </a:spcBef>
                </a:pPr>
                <a:r>
                  <a:rPr lang="en-US" altLang="zh-CN" sz="1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PFD</a:t>
                </a:r>
                <a:r>
                  <a:rPr lang="en-US" altLang="zh-CN" sz="18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avg</a:t>
                </a:r>
                <a:r>
                  <a:rPr lang="en-US" altLang="zh-CN" sz="1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= 1 - e</a:t>
                </a:r>
                <a:r>
                  <a:rPr lang="en-US" altLang="zh-CN" sz="1800" b="1" dirty="0">
                    <a:latin typeface="Symbol" panose="05050102010706020507" pitchFamily="18" charset="2"/>
                    <a:ea typeface="宋体" panose="02010600030101010101" pitchFamily="2" charset="-122"/>
                  </a:rPr>
                  <a:t> </a:t>
                </a:r>
                <a:r>
                  <a:rPr lang="en-US" altLang="zh-CN" sz="1800" b="1" baseline="30000" dirty="0">
                    <a:latin typeface="Symbol" panose="05050102010706020507" pitchFamily="18" charset="2"/>
                    <a:ea typeface="宋体" panose="02010600030101010101" pitchFamily="2" charset="-122"/>
                  </a:rPr>
                  <a:t>-</a:t>
                </a:r>
                <a:r>
                  <a:rPr lang="en-US" altLang="zh-CN" b="1" baseline="30000" dirty="0">
                    <a:solidFill>
                      <a:srgbClr val="FF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</a:t>
                </a:r>
                <a:r>
                  <a:rPr lang="en-US" altLang="zh-CN" sz="1800" b="1" baseline="-100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DU</a:t>
                </a:r>
                <a:r>
                  <a:rPr lang="en-US" altLang="zh-CN" sz="1800" b="1" baseline="30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*TI/2</a:t>
                </a:r>
                <a:endPara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05" name="Rectangle 58412"/>
            <p:cNvSpPr/>
            <p:nvPr/>
          </p:nvSpPr>
          <p:spPr>
            <a:xfrm>
              <a:off x="1000100" y="4806959"/>
              <a:ext cx="469897" cy="265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</a:rPr>
                <a:t>60%</a:t>
              </a:r>
              <a:endParaRPr lang="en-US" altLang="zh-CN" sz="1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hape 55297"/>
          <p:cNvSpPr txBox="1"/>
          <p:nvPr/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solidFill>
                  <a:srgbClr val="4B3A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SIS</a:t>
            </a:r>
            <a:r>
              <a:rPr lang="zh-CN" altLang="en-US" sz="2200" b="1" dirty="0">
                <a:solidFill>
                  <a:srgbClr val="4B3A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sz="2200" b="1" dirty="0">
              <a:solidFill>
                <a:srgbClr val="4B3A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7" name="TextBox 27"/>
          <p:cNvSpPr txBox="1"/>
          <p:nvPr/>
        </p:nvSpPr>
        <p:spPr>
          <a:xfrm>
            <a:off x="71438" y="1571625"/>
            <a:ext cx="3857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 startAt="5"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SIL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2" name="Rectangle 55301"/>
          <p:cNvSpPr>
            <a:spLocks noChangeArrowheads="1"/>
          </p:cNvSpPr>
          <p:nvPr/>
        </p:nvSpPr>
        <p:spPr bwMode="auto">
          <a:xfrm>
            <a:off x="142875" y="2143125"/>
            <a:ext cx="4214813" cy="3786188"/>
          </a:xfrm>
          <a:prstGeom prst="rect">
            <a:avLst/>
          </a:prstGeom>
          <a:noFill/>
          <a:ln>
            <a:noFill/>
          </a:ln>
        </p:spPr>
        <p:txBody>
          <a:bodyPr lIns="92158" tIns="46079" rIns="92158" bIns="46079"/>
          <a:lstStyle>
            <a:lvl1pPr marL="342900" indent="-342900" algn="ctr" defTabSz="987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 defTabSz="987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defTabSz="987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defTabSz="987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defTabSz="987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defTabSz="98742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defTabSz="98742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defTabSz="98742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defTabSz="987425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87425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一个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SIF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回路的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PFD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（失效率），是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SIF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三个子系统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PFD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加和。即变送器、逻辑处理器、终端元件的加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和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lvl="0" indent="-342900" algn="l" defTabSz="987425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单个仪表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PFD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= 1 - e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1800" b="1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  <a:cs typeface="+mn-cs"/>
                <a:sym typeface="+mn-ea"/>
              </a:rPr>
              <a:t>-</a:t>
            </a:r>
            <a:r>
              <a:rPr kumimoji="0" lang="en-US" altLang="zh-CN" sz="1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  <a:cs typeface="+mn-cs"/>
                <a:sym typeface="+mn-ea"/>
              </a:rPr>
              <a:t></a:t>
            </a:r>
            <a:r>
              <a:rPr kumimoji="0" lang="en-US" altLang="zh-CN" sz="1800" b="1" i="0" u="none" strike="noStrike" kern="1200" cap="none" spc="0" normalizeH="0" baseline="-1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DU</a:t>
            </a:r>
            <a:r>
              <a:rPr kumimoji="0" lang="en-US" altLang="zh-CN" sz="1800" b="1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*TI/2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的，约等于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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D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*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TI/2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（参见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IEC61508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）；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UniversalMath1 BT" pitchFamily="18" charset="2"/>
            </a:endParaRPr>
          </a:p>
          <a:p>
            <a:pPr marL="342900" marR="0" lvl="0" indent="-342900" algn="l" defTabSz="987425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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D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为危险失效率，由仪表商提供；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UniversalMath1 BT" pitchFamily="18" charset="2"/>
            </a:endParaRPr>
          </a:p>
          <a:p>
            <a:pPr marL="342900" marR="0" lvl="0" indent="-342900" algn="l" defTabSz="987425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TI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为仪表调试频率，由业主定义；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UniversalMath1 BT" pitchFamily="18" charset="2"/>
            </a:endParaRPr>
          </a:p>
          <a:p>
            <a:pPr marL="342900" marR="0" lvl="0" indent="-342900" algn="l" defTabSz="987425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从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SIF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回路计算的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PFD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，可验证回路是否能满足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UniversalMath1 BT" pitchFamily="18" charset="2"/>
              </a:rPr>
              <a:t>SIL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UniversalMath1 BT" pitchFamily="18" charset="2"/>
              </a:rPr>
              <a:t>等级的要求。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UniversalMath1 BT" pitchFamily="18" charset="2"/>
            </a:endParaRPr>
          </a:p>
        </p:txBody>
      </p:sp>
      <p:grpSp>
        <p:nvGrpSpPr>
          <p:cNvPr id="31749" name="组合 38"/>
          <p:cNvGrpSpPr/>
          <p:nvPr/>
        </p:nvGrpSpPr>
        <p:grpSpPr>
          <a:xfrm>
            <a:off x="4786313" y="2214563"/>
            <a:ext cx="3929062" cy="2452687"/>
            <a:chOff x="428625" y="4071933"/>
            <a:chExt cx="4000500" cy="2435645"/>
          </a:xfrm>
        </p:grpSpPr>
        <p:grpSp>
          <p:nvGrpSpPr>
            <p:cNvPr id="31756" name="组合 36"/>
            <p:cNvGrpSpPr/>
            <p:nvPr/>
          </p:nvGrpSpPr>
          <p:grpSpPr>
            <a:xfrm>
              <a:off x="428625" y="4071933"/>
              <a:ext cx="4000500" cy="2435645"/>
              <a:chOff x="428625" y="4071938"/>
              <a:chExt cx="4000503" cy="2435648"/>
            </a:xfrm>
          </p:grpSpPr>
          <p:grpSp>
            <p:nvGrpSpPr>
              <p:cNvPr id="31758" name="组合 75"/>
              <p:cNvGrpSpPr/>
              <p:nvPr/>
            </p:nvGrpSpPr>
            <p:grpSpPr>
              <a:xfrm>
                <a:off x="428625" y="4071945"/>
                <a:ext cx="4000503" cy="2435641"/>
                <a:chOff x="5127608" y="3214676"/>
                <a:chExt cx="4000530" cy="2435659"/>
              </a:xfrm>
            </p:grpSpPr>
            <p:sp>
              <p:nvSpPr>
                <p:cNvPr id="31760" name="Shape 58403"/>
                <p:cNvSpPr/>
                <p:nvPr/>
              </p:nvSpPr>
              <p:spPr>
                <a:xfrm>
                  <a:off x="6196036" y="3592527"/>
                  <a:ext cx="1254116" cy="1060461"/>
                </a:xfrm>
                <a:custGeom>
                  <a:avLst/>
                  <a:gdLst/>
                  <a:ahLst/>
                  <a:cxnLst>
                    <a:cxn ang="0">
                      <a:pos x="1252324" y="664938"/>
                    </a:cxn>
                    <a:cxn ang="0">
                      <a:pos x="1248741" y="596151"/>
                    </a:cxn>
                    <a:cxn ang="0">
                      <a:pos x="1237992" y="529275"/>
                    </a:cxn>
                    <a:cxn ang="0">
                      <a:pos x="1223659" y="466221"/>
                    </a:cxn>
                    <a:cxn ang="0">
                      <a:pos x="1202160" y="405077"/>
                    </a:cxn>
                    <a:cxn ang="0">
                      <a:pos x="1175286" y="347755"/>
                    </a:cxn>
                    <a:cxn ang="0">
                      <a:pos x="1144829" y="292343"/>
                    </a:cxn>
                    <a:cxn ang="0">
                      <a:pos x="1108997" y="242664"/>
                    </a:cxn>
                    <a:cxn ang="0">
                      <a:pos x="1067790" y="192985"/>
                    </a:cxn>
                    <a:cxn ang="0">
                      <a:pos x="1023000" y="150949"/>
                    </a:cxn>
                    <a:cxn ang="0">
                      <a:pos x="974627" y="112734"/>
                    </a:cxn>
                    <a:cxn ang="0">
                      <a:pos x="924463" y="80251"/>
                    </a:cxn>
                    <a:cxn ang="0">
                      <a:pos x="868923" y="51590"/>
                    </a:cxn>
                    <a:cxn ang="0">
                      <a:pos x="811592" y="28661"/>
                    </a:cxn>
                    <a:cxn ang="0">
                      <a:pos x="750678" y="13375"/>
                    </a:cxn>
                    <a:cxn ang="0">
                      <a:pos x="689764" y="1911"/>
                    </a:cxn>
                    <a:cxn ang="0">
                      <a:pos x="625266" y="0"/>
                    </a:cxn>
                    <a:cxn ang="0">
                      <a:pos x="560769" y="1911"/>
                    </a:cxn>
                    <a:cxn ang="0">
                      <a:pos x="499855" y="13375"/>
                    </a:cxn>
                    <a:cxn ang="0">
                      <a:pos x="438941" y="28661"/>
                    </a:cxn>
                    <a:cxn ang="0">
                      <a:pos x="381610" y="51590"/>
                    </a:cxn>
                    <a:cxn ang="0">
                      <a:pos x="327862" y="80251"/>
                    </a:cxn>
                    <a:cxn ang="0">
                      <a:pos x="275906" y="112734"/>
                    </a:cxn>
                    <a:cxn ang="0">
                      <a:pos x="227532" y="150949"/>
                    </a:cxn>
                    <a:cxn ang="0">
                      <a:pos x="182743" y="192985"/>
                    </a:cxn>
                    <a:cxn ang="0">
                      <a:pos x="141536" y="242664"/>
                    </a:cxn>
                    <a:cxn ang="0">
                      <a:pos x="105704" y="292343"/>
                    </a:cxn>
                    <a:cxn ang="0">
                      <a:pos x="77039" y="347755"/>
                    </a:cxn>
                    <a:cxn ang="0">
                      <a:pos x="50165" y="405077"/>
                    </a:cxn>
                    <a:cxn ang="0">
                      <a:pos x="28666" y="466221"/>
                    </a:cxn>
                    <a:cxn ang="0">
                      <a:pos x="12541" y="529275"/>
                    </a:cxn>
                    <a:cxn ang="0">
                      <a:pos x="3583" y="596151"/>
                    </a:cxn>
                    <a:cxn ang="0">
                      <a:pos x="0" y="664938"/>
                    </a:cxn>
                    <a:cxn ang="0">
                      <a:pos x="7166" y="771939"/>
                    </a:cxn>
                    <a:cxn ang="0">
                      <a:pos x="32249" y="875119"/>
                    </a:cxn>
                    <a:cxn ang="0">
                      <a:pos x="69872" y="970656"/>
                    </a:cxn>
                    <a:cxn ang="0">
                      <a:pos x="120037" y="1058550"/>
                    </a:cxn>
                    <a:cxn ang="0">
                      <a:pos x="625266" y="664938"/>
                    </a:cxn>
                    <a:cxn ang="0">
                      <a:pos x="1252324" y="664938"/>
                    </a:cxn>
                  </a:cxnLst>
                  <a:pathLst>
                    <a:path w="700" h="555">
                      <a:moveTo>
                        <a:pt x="699" y="348"/>
                      </a:moveTo>
                      <a:lnTo>
                        <a:pt x="697" y="312"/>
                      </a:lnTo>
                      <a:lnTo>
                        <a:pt x="691" y="277"/>
                      </a:lnTo>
                      <a:lnTo>
                        <a:pt x="683" y="244"/>
                      </a:lnTo>
                      <a:lnTo>
                        <a:pt x="671" y="212"/>
                      </a:lnTo>
                      <a:lnTo>
                        <a:pt x="656" y="182"/>
                      </a:lnTo>
                      <a:lnTo>
                        <a:pt x="639" y="153"/>
                      </a:lnTo>
                      <a:lnTo>
                        <a:pt x="619" y="127"/>
                      </a:lnTo>
                      <a:lnTo>
                        <a:pt x="596" y="101"/>
                      </a:lnTo>
                      <a:lnTo>
                        <a:pt x="571" y="79"/>
                      </a:lnTo>
                      <a:lnTo>
                        <a:pt x="544" y="59"/>
                      </a:lnTo>
                      <a:lnTo>
                        <a:pt x="516" y="42"/>
                      </a:lnTo>
                      <a:lnTo>
                        <a:pt x="485" y="27"/>
                      </a:lnTo>
                      <a:lnTo>
                        <a:pt x="453" y="15"/>
                      </a:lnTo>
                      <a:lnTo>
                        <a:pt x="419" y="7"/>
                      </a:lnTo>
                      <a:lnTo>
                        <a:pt x="385" y="1"/>
                      </a:lnTo>
                      <a:lnTo>
                        <a:pt x="349" y="0"/>
                      </a:lnTo>
                      <a:lnTo>
                        <a:pt x="313" y="1"/>
                      </a:lnTo>
                      <a:lnTo>
                        <a:pt x="279" y="7"/>
                      </a:lnTo>
                      <a:lnTo>
                        <a:pt x="245" y="15"/>
                      </a:lnTo>
                      <a:lnTo>
                        <a:pt x="213" y="27"/>
                      </a:lnTo>
                      <a:lnTo>
                        <a:pt x="183" y="42"/>
                      </a:lnTo>
                      <a:lnTo>
                        <a:pt x="154" y="59"/>
                      </a:lnTo>
                      <a:lnTo>
                        <a:pt x="127" y="79"/>
                      </a:lnTo>
                      <a:lnTo>
                        <a:pt x="102" y="101"/>
                      </a:lnTo>
                      <a:lnTo>
                        <a:pt x="79" y="127"/>
                      </a:lnTo>
                      <a:lnTo>
                        <a:pt x="59" y="153"/>
                      </a:lnTo>
                      <a:lnTo>
                        <a:pt x="43" y="182"/>
                      </a:lnTo>
                      <a:lnTo>
                        <a:pt x="28" y="212"/>
                      </a:lnTo>
                      <a:lnTo>
                        <a:pt x="16" y="244"/>
                      </a:lnTo>
                      <a:lnTo>
                        <a:pt x="7" y="277"/>
                      </a:lnTo>
                      <a:lnTo>
                        <a:pt x="2" y="312"/>
                      </a:lnTo>
                      <a:lnTo>
                        <a:pt x="0" y="348"/>
                      </a:lnTo>
                      <a:lnTo>
                        <a:pt x="4" y="404"/>
                      </a:lnTo>
                      <a:lnTo>
                        <a:pt x="18" y="458"/>
                      </a:lnTo>
                      <a:lnTo>
                        <a:pt x="39" y="508"/>
                      </a:lnTo>
                      <a:lnTo>
                        <a:pt x="67" y="554"/>
                      </a:lnTo>
                      <a:lnTo>
                        <a:pt x="349" y="348"/>
                      </a:lnTo>
                      <a:lnTo>
                        <a:pt x="699" y="348"/>
                      </a:lnTo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1761" name="Shape 58404"/>
                <p:cNvSpPr/>
                <p:nvPr/>
              </p:nvSpPr>
              <p:spPr>
                <a:xfrm>
                  <a:off x="6196036" y="3586177"/>
                  <a:ext cx="1263641" cy="1071573"/>
                </a:xfrm>
                <a:custGeom>
                  <a:avLst/>
                  <a:gdLst/>
                  <a:ahLst/>
                  <a:cxnLst>
                    <a:cxn ang="0">
                      <a:pos x="1261851" y="672360"/>
                    </a:cxn>
                    <a:cxn ang="0">
                      <a:pos x="1258271" y="601685"/>
                    </a:cxn>
                    <a:cxn ang="0">
                      <a:pos x="1247532" y="534831"/>
                    </a:cxn>
                    <a:cxn ang="0">
                      <a:pos x="1233213" y="471798"/>
                    </a:cxn>
                    <a:cxn ang="0">
                      <a:pos x="1211735" y="408764"/>
                    </a:cxn>
                    <a:cxn ang="0">
                      <a:pos x="1184887" y="351461"/>
                    </a:cxn>
                    <a:cxn ang="0">
                      <a:pos x="1152670" y="296067"/>
                    </a:cxn>
                    <a:cxn ang="0">
                      <a:pos x="1116872" y="244494"/>
                    </a:cxn>
                    <a:cxn ang="0">
                      <a:pos x="1075706" y="194831"/>
                    </a:cxn>
                    <a:cxn ang="0">
                      <a:pos x="1030959" y="152809"/>
                    </a:cxn>
                    <a:cxn ang="0">
                      <a:pos x="982633" y="114607"/>
                    </a:cxn>
                    <a:cxn ang="0">
                      <a:pos x="930727" y="80225"/>
                    </a:cxn>
                    <a:cxn ang="0">
                      <a:pos x="875241" y="51573"/>
                    </a:cxn>
                    <a:cxn ang="0">
                      <a:pos x="817966" y="28652"/>
                    </a:cxn>
                    <a:cxn ang="0">
                      <a:pos x="757111" y="13371"/>
                    </a:cxn>
                    <a:cxn ang="0">
                      <a:pos x="694466" y="1910"/>
                    </a:cxn>
                    <a:cxn ang="0">
                      <a:pos x="630031" y="0"/>
                    </a:cxn>
                    <a:cxn ang="0">
                      <a:pos x="565596" y="1910"/>
                    </a:cxn>
                    <a:cxn ang="0">
                      <a:pos x="502951" y="13371"/>
                    </a:cxn>
                    <a:cxn ang="0">
                      <a:pos x="442095" y="28652"/>
                    </a:cxn>
                    <a:cxn ang="0">
                      <a:pos x="384820" y="51573"/>
                    </a:cxn>
                    <a:cxn ang="0">
                      <a:pos x="331124" y="80225"/>
                    </a:cxn>
                    <a:cxn ang="0">
                      <a:pos x="277428" y="114607"/>
                    </a:cxn>
                    <a:cxn ang="0">
                      <a:pos x="229102" y="152809"/>
                    </a:cxn>
                    <a:cxn ang="0">
                      <a:pos x="184356" y="194831"/>
                    </a:cxn>
                    <a:cxn ang="0">
                      <a:pos x="143189" y="244494"/>
                    </a:cxn>
                    <a:cxn ang="0">
                      <a:pos x="107392" y="296067"/>
                    </a:cxn>
                    <a:cxn ang="0">
                      <a:pos x="76964" y="351461"/>
                    </a:cxn>
                    <a:cxn ang="0">
                      <a:pos x="50116" y="408764"/>
                    </a:cxn>
                    <a:cxn ang="0">
                      <a:pos x="28638" y="471798"/>
                    </a:cxn>
                    <a:cxn ang="0">
                      <a:pos x="12529" y="534831"/>
                    </a:cxn>
                    <a:cxn ang="0">
                      <a:pos x="3580" y="601685"/>
                    </a:cxn>
                    <a:cxn ang="0">
                      <a:pos x="0" y="672360"/>
                    </a:cxn>
                    <a:cxn ang="0">
                      <a:pos x="7159" y="779326"/>
                    </a:cxn>
                    <a:cxn ang="0">
                      <a:pos x="32217" y="884382"/>
                    </a:cxn>
                    <a:cxn ang="0">
                      <a:pos x="69805" y="979888"/>
                    </a:cxn>
                    <a:cxn ang="0">
                      <a:pos x="121710" y="1069663"/>
                    </a:cxn>
                    <a:cxn ang="0">
                      <a:pos x="630031" y="672360"/>
                    </a:cxn>
                    <a:cxn ang="0">
                      <a:pos x="1261851" y="672360"/>
                    </a:cxn>
                  </a:cxnLst>
                  <a:pathLst>
                    <a:path w="706" h="561">
                      <a:moveTo>
                        <a:pt x="705" y="352"/>
                      </a:moveTo>
                      <a:lnTo>
                        <a:pt x="703" y="315"/>
                      </a:lnTo>
                      <a:lnTo>
                        <a:pt x="697" y="280"/>
                      </a:lnTo>
                      <a:lnTo>
                        <a:pt x="689" y="247"/>
                      </a:lnTo>
                      <a:lnTo>
                        <a:pt x="677" y="214"/>
                      </a:lnTo>
                      <a:lnTo>
                        <a:pt x="662" y="184"/>
                      </a:lnTo>
                      <a:lnTo>
                        <a:pt x="644" y="155"/>
                      </a:lnTo>
                      <a:lnTo>
                        <a:pt x="624" y="128"/>
                      </a:lnTo>
                      <a:lnTo>
                        <a:pt x="601" y="102"/>
                      </a:lnTo>
                      <a:lnTo>
                        <a:pt x="576" y="80"/>
                      </a:lnTo>
                      <a:lnTo>
                        <a:pt x="549" y="60"/>
                      </a:lnTo>
                      <a:lnTo>
                        <a:pt x="520" y="42"/>
                      </a:lnTo>
                      <a:lnTo>
                        <a:pt x="489" y="27"/>
                      </a:lnTo>
                      <a:lnTo>
                        <a:pt x="457" y="15"/>
                      </a:lnTo>
                      <a:lnTo>
                        <a:pt x="423" y="7"/>
                      </a:lnTo>
                      <a:lnTo>
                        <a:pt x="388" y="1"/>
                      </a:lnTo>
                      <a:lnTo>
                        <a:pt x="352" y="0"/>
                      </a:lnTo>
                      <a:lnTo>
                        <a:pt x="316" y="1"/>
                      </a:lnTo>
                      <a:lnTo>
                        <a:pt x="281" y="7"/>
                      </a:lnTo>
                      <a:lnTo>
                        <a:pt x="247" y="15"/>
                      </a:lnTo>
                      <a:lnTo>
                        <a:pt x="215" y="27"/>
                      </a:lnTo>
                      <a:lnTo>
                        <a:pt x="185" y="42"/>
                      </a:lnTo>
                      <a:lnTo>
                        <a:pt x="155" y="60"/>
                      </a:lnTo>
                      <a:lnTo>
                        <a:pt x="128" y="80"/>
                      </a:lnTo>
                      <a:lnTo>
                        <a:pt x="103" y="102"/>
                      </a:lnTo>
                      <a:lnTo>
                        <a:pt x="80" y="128"/>
                      </a:lnTo>
                      <a:lnTo>
                        <a:pt x="60" y="155"/>
                      </a:lnTo>
                      <a:lnTo>
                        <a:pt x="43" y="184"/>
                      </a:lnTo>
                      <a:lnTo>
                        <a:pt x="28" y="214"/>
                      </a:lnTo>
                      <a:lnTo>
                        <a:pt x="16" y="247"/>
                      </a:lnTo>
                      <a:lnTo>
                        <a:pt x="7" y="280"/>
                      </a:lnTo>
                      <a:lnTo>
                        <a:pt x="2" y="315"/>
                      </a:lnTo>
                      <a:lnTo>
                        <a:pt x="0" y="352"/>
                      </a:lnTo>
                      <a:lnTo>
                        <a:pt x="4" y="408"/>
                      </a:lnTo>
                      <a:lnTo>
                        <a:pt x="18" y="463"/>
                      </a:lnTo>
                      <a:lnTo>
                        <a:pt x="39" y="513"/>
                      </a:lnTo>
                      <a:lnTo>
                        <a:pt x="68" y="560"/>
                      </a:lnTo>
                      <a:lnTo>
                        <a:pt x="352" y="352"/>
                      </a:lnTo>
                      <a:lnTo>
                        <a:pt x="705" y="35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1762" name="Shape 58405"/>
                <p:cNvSpPr/>
                <p:nvPr/>
              </p:nvSpPr>
              <p:spPr>
                <a:xfrm>
                  <a:off x="6342085" y="4360885"/>
                  <a:ext cx="1131880" cy="663582"/>
                </a:xfrm>
                <a:custGeom>
                  <a:avLst/>
                  <a:gdLst/>
                  <a:ahLst/>
                  <a:cxnLst>
                    <a:cxn ang="0">
                      <a:pos x="0" y="390117"/>
                    </a:cxn>
                    <a:cxn ang="0">
                      <a:pos x="46565" y="449400"/>
                    </a:cxn>
                    <a:cxn ang="0">
                      <a:pos x="96711" y="501033"/>
                    </a:cxn>
                    <a:cxn ang="0">
                      <a:pos x="154022" y="548842"/>
                    </a:cxn>
                    <a:cxn ang="0">
                      <a:pos x="216705" y="589001"/>
                    </a:cxn>
                    <a:cxn ang="0">
                      <a:pos x="282970" y="619598"/>
                    </a:cxn>
                    <a:cxn ang="0">
                      <a:pos x="354608" y="642546"/>
                    </a:cxn>
                    <a:cxn ang="0">
                      <a:pos x="428037" y="657845"/>
                    </a:cxn>
                    <a:cxn ang="0">
                      <a:pos x="503257" y="661670"/>
                    </a:cxn>
                    <a:cxn ang="0">
                      <a:pos x="567731" y="657845"/>
                    </a:cxn>
                    <a:cxn ang="0">
                      <a:pos x="630414" y="648283"/>
                    </a:cxn>
                    <a:cxn ang="0">
                      <a:pos x="689516" y="631072"/>
                    </a:cxn>
                    <a:cxn ang="0">
                      <a:pos x="746826" y="610036"/>
                    </a:cxn>
                    <a:cxn ang="0">
                      <a:pos x="802345" y="583264"/>
                    </a:cxn>
                    <a:cxn ang="0">
                      <a:pos x="852492" y="548842"/>
                    </a:cxn>
                    <a:cxn ang="0">
                      <a:pos x="900848" y="510595"/>
                    </a:cxn>
                    <a:cxn ang="0">
                      <a:pos x="945621" y="468523"/>
                    </a:cxn>
                    <a:cxn ang="0">
                      <a:pos x="986813" y="420715"/>
                    </a:cxn>
                    <a:cxn ang="0">
                      <a:pos x="1022632" y="370994"/>
                    </a:cxn>
                    <a:cxn ang="0">
                      <a:pos x="1053078" y="315536"/>
                    </a:cxn>
                    <a:cxn ang="0">
                      <a:pos x="1079942" y="258166"/>
                    </a:cxn>
                    <a:cxn ang="0">
                      <a:pos x="1101434" y="196971"/>
                    </a:cxn>
                    <a:cxn ang="0">
                      <a:pos x="1115761" y="133864"/>
                    </a:cxn>
                    <a:cxn ang="0">
                      <a:pos x="1124716" y="66932"/>
                    </a:cxn>
                    <a:cxn ang="0">
                      <a:pos x="1130089" y="0"/>
                    </a:cxn>
                    <a:cxn ang="0">
                      <a:pos x="503257" y="0"/>
                    </a:cxn>
                    <a:cxn ang="0">
                      <a:pos x="0" y="390117"/>
                    </a:cxn>
                  </a:cxnLst>
                  <a:pathLst>
                    <a:path w="632" h="347">
                      <a:moveTo>
                        <a:pt x="0" y="204"/>
                      </a:moveTo>
                      <a:lnTo>
                        <a:pt x="26" y="235"/>
                      </a:lnTo>
                      <a:lnTo>
                        <a:pt x="54" y="262"/>
                      </a:lnTo>
                      <a:lnTo>
                        <a:pt x="86" y="287"/>
                      </a:lnTo>
                      <a:lnTo>
                        <a:pt x="121" y="308"/>
                      </a:lnTo>
                      <a:lnTo>
                        <a:pt x="158" y="324"/>
                      </a:lnTo>
                      <a:lnTo>
                        <a:pt x="198" y="336"/>
                      </a:lnTo>
                      <a:lnTo>
                        <a:pt x="239" y="344"/>
                      </a:lnTo>
                      <a:lnTo>
                        <a:pt x="281" y="346"/>
                      </a:lnTo>
                      <a:lnTo>
                        <a:pt x="317" y="344"/>
                      </a:lnTo>
                      <a:lnTo>
                        <a:pt x="352" y="339"/>
                      </a:lnTo>
                      <a:lnTo>
                        <a:pt x="385" y="330"/>
                      </a:lnTo>
                      <a:lnTo>
                        <a:pt x="417" y="319"/>
                      </a:lnTo>
                      <a:lnTo>
                        <a:pt x="448" y="305"/>
                      </a:lnTo>
                      <a:lnTo>
                        <a:pt x="476" y="287"/>
                      </a:lnTo>
                      <a:lnTo>
                        <a:pt x="503" y="267"/>
                      </a:lnTo>
                      <a:lnTo>
                        <a:pt x="528" y="245"/>
                      </a:lnTo>
                      <a:lnTo>
                        <a:pt x="551" y="220"/>
                      </a:lnTo>
                      <a:lnTo>
                        <a:pt x="571" y="194"/>
                      </a:lnTo>
                      <a:lnTo>
                        <a:pt x="588" y="165"/>
                      </a:lnTo>
                      <a:lnTo>
                        <a:pt x="603" y="135"/>
                      </a:lnTo>
                      <a:lnTo>
                        <a:pt x="615" y="103"/>
                      </a:lnTo>
                      <a:lnTo>
                        <a:pt x="623" y="70"/>
                      </a:lnTo>
                      <a:lnTo>
                        <a:pt x="628" y="35"/>
                      </a:lnTo>
                      <a:lnTo>
                        <a:pt x="631" y="0"/>
                      </a:lnTo>
                      <a:lnTo>
                        <a:pt x="281" y="0"/>
                      </a:lnTo>
                      <a:lnTo>
                        <a:pt x="0" y="204"/>
                      </a:lnTo>
                    </a:path>
                  </a:pathLst>
                </a:custGeom>
                <a:solidFill>
                  <a:srgbClr val="FFA47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1763" name="Shape 58406"/>
                <p:cNvSpPr/>
                <p:nvPr/>
              </p:nvSpPr>
              <p:spPr>
                <a:xfrm>
                  <a:off x="6342085" y="4354535"/>
                  <a:ext cx="1142992" cy="674694"/>
                </a:xfrm>
                <a:custGeom>
                  <a:avLst/>
                  <a:gdLst/>
                  <a:ahLst/>
                  <a:cxnLst>
                    <a:cxn ang="0">
                      <a:pos x="0" y="397553"/>
                    </a:cxn>
                    <a:cxn ang="0">
                      <a:pos x="46580" y="456804"/>
                    </a:cxn>
                    <a:cxn ang="0">
                      <a:pos x="98534" y="510321"/>
                    </a:cxn>
                    <a:cxn ang="0">
                      <a:pos x="155863" y="558104"/>
                    </a:cxn>
                    <a:cxn ang="0">
                      <a:pos x="218566" y="598241"/>
                    </a:cxn>
                    <a:cxn ang="0">
                      <a:pos x="286644" y="630734"/>
                    </a:cxn>
                    <a:cxn ang="0">
                      <a:pos x="358305" y="653670"/>
                    </a:cxn>
                    <a:cxn ang="0">
                      <a:pos x="431757" y="668960"/>
                    </a:cxn>
                    <a:cxn ang="0">
                      <a:pos x="508793" y="672783"/>
                    </a:cxn>
                    <a:cxn ang="0">
                      <a:pos x="573288" y="668960"/>
                    </a:cxn>
                    <a:cxn ang="0">
                      <a:pos x="635991" y="659403"/>
                    </a:cxn>
                    <a:cxn ang="0">
                      <a:pos x="696903" y="642202"/>
                    </a:cxn>
                    <a:cxn ang="0">
                      <a:pos x="754231" y="621177"/>
                    </a:cxn>
                    <a:cxn ang="0">
                      <a:pos x="809769" y="592507"/>
                    </a:cxn>
                    <a:cxn ang="0">
                      <a:pos x="861723" y="558104"/>
                    </a:cxn>
                    <a:cxn ang="0">
                      <a:pos x="910094" y="519878"/>
                    </a:cxn>
                    <a:cxn ang="0">
                      <a:pos x="954882" y="475917"/>
                    </a:cxn>
                    <a:cxn ang="0">
                      <a:pos x="996087" y="428134"/>
                    </a:cxn>
                    <a:cxn ang="0">
                      <a:pos x="1031918" y="376529"/>
                    </a:cxn>
                    <a:cxn ang="0">
                      <a:pos x="1064165" y="321101"/>
                    </a:cxn>
                    <a:cxn ang="0">
                      <a:pos x="1091038" y="261850"/>
                    </a:cxn>
                    <a:cxn ang="0">
                      <a:pos x="1112536" y="200688"/>
                    </a:cxn>
                    <a:cxn ang="0">
                      <a:pos x="1126868" y="135703"/>
                    </a:cxn>
                    <a:cxn ang="0">
                      <a:pos x="1135826" y="68807"/>
                    </a:cxn>
                    <a:cxn ang="0">
                      <a:pos x="1141200" y="0"/>
                    </a:cxn>
                    <a:cxn ang="0">
                      <a:pos x="508793" y="0"/>
                    </a:cxn>
                    <a:cxn ang="0">
                      <a:pos x="0" y="397553"/>
                    </a:cxn>
                  </a:cxnLst>
                  <a:pathLst>
                    <a:path w="638" h="353">
                      <a:moveTo>
                        <a:pt x="0" y="208"/>
                      </a:moveTo>
                      <a:lnTo>
                        <a:pt x="26" y="239"/>
                      </a:lnTo>
                      <a:lnTo>
                        <a:pt x="55" y="267"/>
                      </a:lnTo>
                      <a:lnTo>
                        <a:pt x="87" y="292"/>
                      </a:lnTo>
                      <a:lnTo>
                        <a:pt x="122" y="313"/>
                      </a:lnTo>
                      <a:lnTo>
                        <a:pt x="160" y="330"/>
                      </a:lnTo>
                      <a:lnTo>
                        <a:pt x="200" y="342"/>
                      </a:lnTo>
                      <a:lnTo>
                        <a:pt x="241" y="350"/>
                      </a:lnTo>
                      <a:lnTo>
                        <a:pt x="284" y="352"/>
                      </a:lnTo>
                      <a:lnTo>
                        <a:pt x="320" y="350"/>
                      </a:lnTo>
                      <a:lnTo>
                        <a:pt x="355" y="345"/>
                      </a:lnTo>
                      <a:lnTo>
                        <a:pt x="389" y="336"/>
                      </a:lnTo>
                      <a:lnTo>
                        <a:pt x="421" y="325"/>
                      </a:lnTo>
                      <a:lnTo>
                        <a:pt x="452" y="310"/>
                      </a:lnTo>
                      <a:lnTo>
                        <a:pt x="481" y="292"/>
                      </a:lnTo>
                      <a:lnTo>
                        <a:pt x="508" y="272"/>
                      </a:lnTo>
                      <a:lnTo>
                        <a:pt x="533" y="249"/>
                      </a:lnTo>
                      <a:lnTo>
                        <a:pt x="556" y="224"/>
                      </a:lnTo>
                      <a:lnTo>
                        <a:pt x="576" y="197"/>
                      </a:lnTo>
                      <a:lnTo>
                        <a:pt x="594" y="168"/>
                      </a:lnTo>
                      <a:lnTo>
                        <a:pt x="609" y="137"/>
                      </a:lnTo>
                      <a:lnTo>
                        <a:pt x="621" y="105"/>
                      </a:lnTo>
                      <a:lnTo>
                        <a:pt x="629" y="71"/>
                      </a:lnTo>
                      <a:lnTo>
                        <a:pt x="634" y="36"/>
                      </a:lnTo>
                      <a:lnTo>
                        <a:pt x="637" y="0"/>
                      </a:lnTo>
                      <a:lnTo>
                        <a:pt x="284" y="0"/>
                      </a:lnTo>
                      <a:lnTo>
                        <a:pt x="0" y="20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1764" name="Shape 58409"/>
                <p:cNvSpPr/>
                <p:nvPr/>
              </p:nvSpPr>
              <p:spPr>
                <a:xfrm>
                  <a:off x="7315216" y="4765701"/>
                  <a:ext cx="1136642" cy="673107"/>
                </a:xfrm>
                <a:custGeom>
                  <a:avLst/>
                  <a:gdLst/>
                  <a:ahLst/>
                  <a:cxnLst>
                    <a:cxn ang="0">
                      <a:pos x="510146" y="0"/>
                    </a:cxn>
                    <a:cxn ang="0">
                      <a:pos x="0" y="401570"/>
                    </a:cxn>
                    <a:cxn ang="0">
                      <a:pos x="37590" y="445551"/>
                    </a:cxn>
                    <a:cxn ang="0">
                      <a:pos x="96659" y="512479"/>
                    </a:cxn>
                    <a:cxn ang="0">
                      <a:pos x="157519" y="562197"/>
                    </a:cxn>
                    <a:cxn ang="0">
                      <a:pos x="220168" y="598530"/>
                    </a:cxn>
                    <a:cxn ang="0">
                      <a:pos x="286398" y="631038"/>
                    </a:cxn>
                    <a:cxn ang="0">
                      <a:pos x="352628" y="650160"/>
                    </a:cxn>
                    <a:cxn ang="0">
                      <a:pos x="413487" y="663546"/>
                    </a:cxn>
                    <a:cxn ang="0">
                      <a:pos x="476137" y="671195"/>
                    </a:cxn>
                    <a:cxn ang="0">
                      <a:pos x="540576" y="669283"/>
                    </a:cxn>
                    <a:cxn ang="0">
                      <a:pos x="608596" y="661634"/>
                    </a:cxn>
                    <a:cxn ang="0">
                      <a:pos x="671245" y="646336"/>
                    </a:cxn>
                    <a:cxn ang="0">
                      <a:pos x="735685" y="625301"/>
                    </a:cxn>
                    <a:cxn ang="0">
                      <a:pos x="814444" y="587056"/>
                    </a:cxn>
                    <a:cxn ang="0">
                      <a:pos x="871724" y="548812"/>
                    </a:cxn>
                    <a:cxn ang="0">
                      <a:pos x="943323" y="485708"/>
                    </a:cxn>
                    <a:cxn ang="0">
                      <a:pos x="1000603" y="420692"/>
                    </a:cxn>
                    <a:cxn ang="0">
                      <a:pos x="1050723" y="346115"/>
                    </a:cxn>
                    <a:cxn ang="0">
                      <a:pos x="1088312" y="269625"/>
                    </a:cxn>
                    <a:cxn ang="0">
                      <a:pos x="1116952" y="160628"/>
                    </a:cxn>
                    <a:cxn ang="0">
                      <a:pos x="1134852" y="65016"/>
                    </a:cxn>
                    <a:cxn ang="0">
                      <a:pos x="1131272" y="65016"/>
                    </a:cxn>
                    <a:cxn ang="0">
                      <a:pos x="510146" y="0"/>
                    </a:cxn>
                  </a:cxnLst>
                  <a:pathLst>
                    <a:path w="635" h="352">
                      <a:moveTo>
                        <a:pt x="285" y="0"/>
                      </a:moveTo>
                      <a:lnTo>
                        <a:pt x="0" y="210"/>
                      </a:lnTo>
                      <a:lnTo>
                        <a:pt x="21" y="233"/>
                      </a:lnTo>
                      <a:lnTo>
                        <a:pt x="54" y="268"/>
                      </a:lnTo>
                      <a:lnTo>
                        <a:pt x="88" y="294"/>
                      </a:lnTo>
                      <a:lnTo>
                        <a:pt x="123" y="313"/>
                      </a:lnTo>
                      <a:lnTo>
                        <a:pt x="160" y="330"/>
                      </a:lnTo>
                      <a:lnTo>
                        <a:pt x="197" y="340"/>
                      </a:lnTo>
                      <a:lnTo>
                        <a:pt x="231" y="347"/>
                      </a:lnTo>
                      <a:lnTo>
                        <a:pt x="266" y="351"/>
                      </a:lnTo>
                      <a:lnTo>
                        <a:pt x="302" y="350"/>
                      </a:lnTo>
                      <a:lnTo>
                        <a:pt x="340" y="346"/>
                      </a:lnTo>
                      <a:lnTo>
                        <a:pt x="375" y="338"/>
                      </a:lnTo>
                      <a:lnTo>
                        <a:pt x="411" y="327"/>
                      </a:lnTo>
                      <a:lnTo>
                        <a:pt x="455" y="307"/>
                      </a:lnTo>
                      <a:lnTo>
                        <a:pt x="487" y="287"/>
                      </a:lnTo>
                      <a:lnTo>
                        <a:pt x="527" y="254"/>
                      </a:lnTo>
                      <a:lnTo>
                        <a:pt x="559" y="220"/>
                      </a:lnTo>
                      <a:lnTo>
                        <a:pt x="587" y="181"/>
                      </a:lnTo>
                      <a:lnTo>
                        <a:pt x="608" y="141"/>
                      </a:lnTo>
                      <a:lnTo>
                        <a:pt x="624" y="84"/>
                      </a:lnTo>
                      <a:lnTo>
                        <a:pt x="634" y="34"/>
                      </a:lnTo>
                      <a:lnTo>
                        <a:pt x="632" y="34"/>
                      </a:lnTo>
                      <a:lnTo>
                        <a:pt x="285" y="0"/>
                      </a:lnTo>
                    </a:path>
                  </a:pathLst>
                </a:custGeom>
                <a:solidFill>
                  <a:srgbClr val="2053F6">
                    <a:alpha val="100000"/>
                  </a:srgbClr>
                </a:solidFill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1765" name="Shape 58410"/>
                <p:cNvSpPr/>
                <p:nvPr/>
              </p:nvSpPr>
              <p:spPr>
                <a:xfrm>
                  <a:off x="7864487" y="4597424"/>
                  <a:ext cx="622296" cy="698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20508" y="0"/>
                    </a:cxn>
                    <a:cxn ang="0">
                      <a:pos x="615143" y="67911"/>
                    </a:cxn>
                    <a:cxn ang="0">
                      <a:pos x="0" y="0"/>
                    </a:cxn>
                  </a:cxnLst>
                  <a:pathLst>
                    <a:path w="348" h="36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44" y="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>
                    <a:alpha val="100000"/>
                  </a:srgbClr>
                </a:solidFill>
                <a:ln w="12700" cap="rnd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1766" name="Rectangle 58413"/>
                <p:cNvSpPr/>
                <p:nvPr/>
              </p:nvSpPr>
              <p:spPr>
                <a:xfrm>
                  <a:off x="6623071" y="5138766"/>
                  <a:ext cx="402953" cy="2178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81204" tIns="39889" rIns="81204" bIns="39889">
                  <a:spAutoFit/>
                </a:bodyPr>
                <a:p>
                  <a:pPr algn="ctr" defTabSz="821055">
                    <a:spcBef>
                      <a:spcPct val="20000"/>
                    </a:spcBef>
                  </a:pPr>
                  <a:r>
                    <a:rPr lang="en-US" altLang="zh-CN" sz="11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40%</a:t>
                  </a:r>
                  <a:endParaRPr lang="en-US" altLang="zh-CN" sz="110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67" name="Straight Connector 58414"/>
                <p:cNvSpPr/>
                <p:nvPr/>
              </p:nvSpPr>
              <p:spPr>
                <a:xfrm>
                  <a:off x="7010418" y="4738714"/>
                  <a:ext cx="539746" cy="333379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1768" name="Straight Connector 58415"/>
                <p:cNvSpPr/>
                <p:nvPr/>
              </p:nvSpPr>
              <p:spPr>
                <a:xfrm flipV="1">
                  <a:off x="7089793" y="4611712"/>
                  <a:ext cx="719133" cy="1111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1769" name="TextBox 58418"/>
                <p:cNvSpPr txBox="1"/>
                <p:nvPr/>
              </p:nvSpPr>
              <p:spPr>
                <a:xfrm>
                  <a:off x="7994673" y="3214676"/>
                  <a:ext cx="1133461" cy="3385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安全失效</a:t>
                  </a:r>
                  <a:endParaRPr lang="en-AU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1770" name="TextBox 58419"/>
                <p:cNvSpPr txBox="1"/>
                <p:nvPr/>
              </p:nvSpPr>
              <p:spPr>
                <a:xfrm>
                  <a:off x="5127608" y="5311780"/>
                  <a:ext cx="1368415" cy="3385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危险失效</a:t>
                  </a:r>
                  <a:endParaRPr lang="en-AU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1771" name="Straight Connector 58420"/>
                <p:cNvSpPr/>
                <p:nvPr/>
              </p:nvSpPr>
              <p:spPr>
                <a:xfrm flipV="1">
                  <a:off x="6056279" y="4945094"/>
                  <a:ext cx="319141" cy="34130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1772" name="Straight Connector 58421"/>
                <p:cNvSpPr/>
                <p:nvPr/>
              </p:nvSpPr>
              <p:spPr>
                <a:xfrm flipH="1">
                  <a:off x="7426346" y="3500430"/>
                  <a:ext cx="701649" cy="449288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1773" name="Rectangle 58422"/>
                <p:cNvSpPr/>
                <p:nvPr/>
              </p:nvSpPr>
              <p:spPr>
                <a:xfrm>
                  <a:off x="6664346" y="3717940"/>
                  <a:ext cx="393223" cy="3575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81204" tIns="39889" rIns="81204" bIns="39889">
                  <a:spAutoFit/>
                </a:bodyPr>
                <a:p>
                  <a:pPr algn="ctr" defTabSz="821055">
                    <a:spcBef>
                      <a:spcPct val="20000"/>
                    </a:spcBef>
                  </a:pPr>
                  <a:r>
                    <a:rPr lang="zh-CN" altLang="en-US" sz="1800" dirty="0"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800" baseline="-250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S</a:t>
                  </a:r>
                  <a:endParaRPr lang="en-US" altLang="zh-CN" sz="1800" baseline="-250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74" name="Rectangle 58423"/>
                <p:cNvSpPr/>
                <p:nvPr/>
              </p:nvSpPr>
              <p:spPr>
                <a:xfrm>
                  <a:off x="6591321" y="4510111"/>
                  <a:ext cx="401238" cy="3575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81204" tIns="39889" rIns="81204" bIns="39889">
                  <a:spAutoFit/>
                </a:bodyPr>
                <a:p>
                  <a:pPr algn="ctr" defTabSz="821055">
                    <a:spcBef>
                      <a:spcPct val="20000"/>
                    </a:spcBef>
                  </a:pPr>
                  <a:r>
                    <a:rPr lang="zh-CN" altLang="en-US" sz="1800" dirty="0"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800" baseline="-250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D</a:t>
                  </a:r>
                  <a:endParaRPr lang="en-US" altLang="zh-CN" sz="1800" baseline="-250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75" name="Rectangle 58425"/>
                <p:cNvSpPr/>
                <p:nvPr/>
              </p:nvSpPr>
              <p:spPr>
                <a:xfrm>
                  <a:off x="7858148" y="5058845"/>
                  <a:ext cx="1269990" cy="5914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81204" tIns="39889" rIns="81204" bIns="39889">
                  <a:spAutoFit/>
                </a:bodyPr>
                <a:p>
                  <a:pPr algn="r" defTabSz="821055">
                    <a:spcBef>
                      <a:spcPct val="2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(</a:t>
                  </a:r>
                  <a:r>
                    <a:rPr lang="en-US" altLang="zh-CN" sz="1400" dirty="0"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400" baseline="-250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DD</a:t>
                  </a:r>
                  <a:r>
                    <a:rPr lang="en-US" altLang="zh-CN" sz="14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)</a:t>
                  </a:r>
                  <a:endParaRPr lang="en-US" altLang="zh-CN" sz="14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 algn="r" defTabSz="821055">
                    <a:spcBef>
                      <a:spcPct val="20000"/>
                    </a:spcBef>
                  </a:pPr>
                  <a:r>
                    <a:rPr lang="zh-CN" altLang="en-US" sz="1600" dirty="0">
                      <a:solidFill>
                        <a:srgbClr val="0000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危险可探测</a:t>
                  </a:r>
                  <a:endParaRPr lang="en-US" altLang="zh-CN" sz="16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1776" name="Rectangle 58426"/>
                <p:cNvSpPr/>
                <p:nvPr/>
              </p:nvSpPr>
              <p:spPr>
                <a:xfrm>
                  <a:off x="7643803" y="4248632"/>
                  <a:ext cx="1484331" cy="585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81204" tIns="39889" rIns="81204" bIns="39889">
                  <a:spAutoFit/>
                </a:bodyPr>
                <a:p>
                  <a:pPr algn="r" defTabSz="821055">
                    <a:spcBef>
                      <a:spcPct val="20000"/>
                    </a:spcBef>
                  </a:pPr>
                  <a:r>
                    <a:rPr lang="zh-CN" altLang="en-US" sz="1600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危险不可探测</a:t>
                  </a:r>
                  <a:endParaRPr lang="en-US" altLang="zh-CN" sz="16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algn="r" defTabSz="821055">
                    <a:spcBef>
                      <a:spcPct val="20000"/>
                    </a:spcBef>
                  </a:pPr>
                  <a:r>
                    <a:rPr lang="en-US" altLang="zh-CN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(</a:t>
                  </a:r>
                  <a:r>
                    <a:rPr lang="en-US" altLang="zh-CN" sz="1400" dirty="0">
                      <a:solidFill>
                        <a:srgbClr val="FF0000"/>
                      </a:solidFill>
                      <a:latin typeface="Symbol" panose="05050102010706020507" pitchFamily="18" charset="2"/>
                      <a:ea typeface="宋体" panose="02010600030101010101" pitchFamily="2" charset="-122"/>
                    </a:rPr>
                    <a:t></a:t>
                  </a:r>
                  <a:r>
                    <a:rPr lang="en-US" altLang="zh-CN" sz="14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DU</a:t>
                  </a:r>
                  <a:r>
                    <a:rPr lang="en-US" altLang="zh-CN" sz="14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)</a:t>
                  </a:r>
                  <a:endParaRPr lang="en-US" altLang="zh-CN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1759" name="矩形 76"/>
              <p:cNvSpPr/>
              <p:nvPr/>
            </p:nvSpPr>
            <p:spPr>
              <a:xfrm>
                <a:off x="444519" y="4071938"/>
                <a:ext cx="2520223" cy="36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 defTabSz="821055">
                  <a:spcBef>
                    <a:spcPct val="20000"/>
                  </a:spcBef>
                </a:pPr>
                <a:r>
                  <a:rPr lang="en-US" altLang="zh-CN" sz="1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PFD</a:t>
                </a:r>
                <a:r>
                  <a:rPr lang="en-US" altLang="zh-CN" sz="18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avg</a:t>
                </a:r>
                <a:r>
                  <a:rPr lang="en-US" altLang="zh-CN" sz="1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= 1 - e</a:t>
                </a:r>
                <a:r>
                  <a:rPr lang="en-US" altLang="zh-CN" sz="1800" b="1" dirty="0">
                    <a:latin typeface="Symbol" panose="05050102010706020507" pitchFamily="18" charset="2"/>
                    <a:ea typeface="宋体" panose="02010600030101010101" pitchFamily="2" charset="-122"/>
                  </a:rPr>
                  <a:t> </a:t>
                </a:r>
                <a:r>
                  <a:rPr lang="en-US" altLang="zh-CN" sz="1800" b="1" baseline="30000" dirty="0">
                    <a:latin typeface="Symbol" panose="05050102010706020507" pitchFamily="18" charset="2"/>
                    <a:ea typeface="宋体" panose="02010600030101010101" pitchFamily="2" charset="-122"/>
                  </a:rPr>
                  <a:t>-</a:t>
                </a:r>
                <a:r>
                  <a:rPr lang="en-US" altLang="zh-CN" b="1" baseline="30000" dirty="0">
                    <a:solidFill>
                      <a:srgbClr val="FF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</a:t>
                </a:r>
                <a:r>
                  <a:rPr lang="en-US" altLang="zh-CN" sz="1800" b="1" baseline="-100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DU</a:t>
                </a:r>
                <a:r>
                  <a:rPr lang="en-US" altLang="zh-CN" sz="1800" b="1" baseline="30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*TI/2</a:t>
                </a:r>
                <a:endPara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757" name="Rectangle 58412"/>
            <p:cNvSpPr/>
            <p:nvPr/>
          </p:nvSpPr>
          <p:spPr>
            <a:xfrm>
              <a:off x="1000100" y="4806960"/>
              <a:ext cx="424667" cy="23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en-US" altLang="zh-CN" sz="1200" b="1" dirty="0">
                  <a:latin typeface="Arial" panose="020B0604020202020204" pitchFamily="34" charset="0"/>
                  <a:ea typeface="宋体" panose="02010600030101010101" pitchFamily="2" charset="-122"/>
                </a:rPr>
                <a:t>60%</a:t>
              </a:r>
              <a:endParaRPr lang="en-US" altLang="zh-CN" sz="1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0" name="组合 34"/>
          <p:cNvGrpSpPr/>
          <p:nvPr/>
        </p:nvGrpSpPr>
        <p:grpSpPr>
          <a:xfrm>
            <a:off x="4857750" y="5221288"/>
            <a:ext cx="3963988" cy="708025"/>
            <a:chOff x="4857752" y="5429264"/>
            <a:chExt cx="3964021" cy="708025"/>
          </a:xfrm>
        </p:grpSpPr>
        <p:cxnSp>
          <p:nvCxnSpPr>
            <p:cNvPr id="31751" name="直接连接符 33"/>
            <p:cNvCxnSpPr/>
            <p:nvPr/>
          </p:nvCxnSpPr>
          <p:spPr>
            <a:xfrm>
              <a:off x="5715008" y="5786454"/>
              <a:ext cx="2143140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grpSp>
          <p:nvGrpSpPr>
            <p:cNvPr id="31752" name="Group 9"/>
            <p:cNvGrpSpPr/>
            <p:nvPr/>
          </p:nvGrpSpPr>
          <p:grpSpPr>
            <a:xfrm>
              <a:off x="4857752" y="5429264"/>
              <a:ext cx="3964021" cy="708025"/>
              <a:chOff x="748" y="2840"/>
              <a:chExt cx="3602" cy="446"/>
            </a:xfrm>
          </p:grpSpPr>
          <p:sp>
            <p:nvSpPr>
              <p:cNvPr id="31753" name="TextBox 999428"/>
              <p:cNvSpPr txBox="1"/>
              <p:nvPr/>
            </p:nvSpPr>
            <p:spPr>
              <a:xfrm>
                <a:off x="748" y="2840"/>
                <a:ext cx="909" cy="44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变送器</a:t>
                </a:r>
                <a:endParaRPr lang="en-US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子系统</a:t>
                </a:r>
                <a:endParaRPr lang="en-AU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754" name="TextBox 999429"/>
              <p:cNvSpPr txBox="1"/>
              <p:nvPr/>
            </p:nvSpPr>
            <p:spPr>
              <a:xfrm>
                <a:off x="1916" y="2840"/>
                <a:ext cx="1171" cy="44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逻辑处理器</a:t>
                </a:r>
                <a:endParaRPr lang="en-US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子系统</a:t>
                </a:r>
                <a:endParaRPr lang="en-AU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755" name="TextBox 999430"/>
              <p:cNvSpPr txBox="1"/>
              <p:nvPr/>
            </p:nvSpPr>
            <p:spPr>
              <a:xfrm>
                <a:off x="3345" y="2840"/>
                <a:ext cx="1005" cy="44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终端元件</a:t>
                </a:r>
                <a:endParaRPr lang="en-US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子系统</a:t>
                </a:r>
                <a:endParaRPr lang="en-AU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4"/>
          <p:cNvSpPr>
            <a:spLocks noGrp="1"/>
          </p:cNvSpPr>
          <p:nvPr>
            <p:ph type="title"/>
          </p:nvPr>
        </p:nvSpPr>
        <p:spPr>
          <a:xfrm>
            <a:off x="2928938" y="3803650"/>
            <a:ext cx="4064000" cy="895350"/>
          </a:xfrm>
          <a:ln/>
        </p:spPr>
        <p:txBody>
          <a:bodyPr vert="horz" wrap="square" lIns="91440" tIns="45720" rIns="91440" bIns="45720" anchor="b" anchorCtr="0"/>
          <a:p>
            <a:pPr defTabSz="685800"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SIS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基本概率运算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3795" name="文本占位符 5"/>
          <p:cNvSpPr>
            <a:spLocks noGrp="1"/>
          </p:cNvSpPr>
          <p:nvPr>
            <p:ph type="body" idx="1"/>
          </p:nvPr>
        </p:nvSpPr>
        <p:spPr>
          <a:xfrm>
            <a:off x="2928938" y="4699000"/>
            <a:ext cx="4065587" cy="1016000"/>
          </a:xfrm>
          <a:ln/>
        </p:spPr>
        <p:txBody>
          <a:bodyPr vert="horz" wrap="square" lIns="91440" tIns="45720" rIns="91440" bIns="45720" anchor="t" anchorCtr="0"/>
          <a:p>
            <a:pPr defTabSz="685800" eaLnBrk="1" hangingPunct="1"/>
            <a:r>
              <a:rPr lang="en-US" altLang="zh-CN" kern="1200" dirty="0">
                <a:latin typeface="+mn-lt"/>
                <a:ea typeface="+mn-ea"/>
                <a:cs typeface="+mn-cs"/>
              </a:rPr>
              <a:t>www.ansying.com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5609" y="4035614"/>
            <a:ext cx="1504756" cy="1308329"/>
          </a:xfrm>
          <a:prstGeom prst="rect">
            <a:avLst/>
          </a:prstGeom>
          <a:noFill/>
          <a:ln w="117475">
            <a:noFill/>
          </a:ln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kern="1200" cap="none" spc="75" normalizeH="0" baseline="0" noProof="0">
                <a:solidFill>
                  <a:srgbClr val="3180D7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+mn-ea"/>
              </a:rPr>
              <a:t>/02</a:t>
            </a:r>
            <a:endParaRPr kumimoji="0" lang="zh-CN" altLang="en-US" sz="1350" kern="1200" cap="none" spc="75" normalizeH="0" baseline="0" noProof="0" dirty="0">
              <a:solidFill>
                <a:srgbClr val="3180D7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Group 5"/>
          <p:cNvGrpSpPr/>
          <p:nvPr/>
        </p:nvGrpSpPr>
        <p:grpSpPr>
          <a:xfrm>
            <a:off x="1619250" y="2781300"/>
            <a:ext cx="846138" cy="1271588"/>
            <a:chOff x="2256" y="1248"/>
            <a:chExt cx="576" cy="886"/>
          </a:xfrm>
        </p:grpSpPr>
        <p:grpSp>
          <p:nvGrpSpPr>
            <p:cNvPr id="35859" name="Group 6"/>
            <p:cNvGrpSpPr/>
            <p:nvPr/>
          </p:nvGrpSpPr>
          <p:grpSpPr>
            <a:xfrm>
              <a:off x="2256" y="1248"/>
              <a:ext cx="576" cy="528"/>
              <a:chOff x="1200" y="1200"/>
              <a:chExt cx="576" cy="528"/>
            </a:xfrm>
          </p:grpSpPr>
          <p:sp>
            <p:nvSpPr>
              <p:cNvPr id="35861" name="Rectangle 201734"/>
              <p:cNvSpPr/>
              <p:nvPr/>
            </p:nvSpPr>
            <p:spPr>
              <a:xfrm>
                <a:off x="1200" y="1296"/>
                <a:ext cx="432" cy="43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 anchorCtr="0">
                <a:flatTx/>
              </a:bodyPr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62" name="Oval 201735"/>
              <p:cNvSpPr/>
              <p:nvPr/>
            </p:nvSpPr>
            <p:spPr>
              <a:xfrm>
                <a:off x="1728" y="12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63" name="Oval 201736"/>
              <p:cNvSpPr/>
              <p:nvPr/>
            </p:nvSpPr>
            <p:spPr>
              <a:xfrm>
                <a:off x="1680" y="15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64" name="Oval 201737"/>
              <p:cNvSpPr/>
              <p:nvPr/>
            </p:nvSpPr>
            <p:spPr>
              <a:xfrm>
                <a:off x="1536" y="12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65" name="Oval 201738"/>
              <p:cNvSpPr/>
              <p:nvPr/>
            </p:nvSpPr>
            <p:spPr>
              <a:xfrm>
                <a:off x="1392" y="14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66" name="Oval 201739"/>
              <p:cNvSpPr/>
              <p:nvPr/>
            </p:nvSpPr>
            <p:spPr>
              <a:xfrm>
                <a:off x="1488" y="1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67" name="Oval 201740"/>
              <p:cNvSpPr/>
              <p:nvPr/>
            </p:nvSpPr>
            <p:spPr>
              <a:xfrm>
                <a:off x="1296" y="13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5860" name="TextBox 201741"/>
            <p:cNvSpPr txBox="1"/>
            <p:nvPr/>
          </p:nvSpPr>
          <p:spPr>
            <a:xfrm>
              <a:off x="2453" y="1843"/>
              <a:ext cx="21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3768" tIns="41884" rIns="83768" bIns="41884" anchor="ctr" anchorCtr="0">
              <a:spAutoFit/>
            </a:bodyPr>
            <a:p>
              <a:pPr algn="ctr" defTabSz="838200"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5843" name="Group 15"/>
          <p:cNvGrpSpPr/>
          <p:nvPr/>
        </p:nvGrpSpPr>
        <p:grpSpPr>
          <a:xfrm>
            <a:off x="1619250" y="4581525"/>
            <a:ext cx="846138" cy="1271588"/>
            <a:chOff x="3312" y="1248"/>
            <a:chExt cx="576" cy="886"/>
          </a:xfrm>
        </p:grpSpPr>
        <p:grpSp>
          <p:nvGrpSpPr>
            <p:cNvPr id="35850" name="Group 16"/>
            <p:cNvGrpSpPr/>
            <p:nvPr/>
          </p:nvGrpSpPr>
          <p:grpSpPr>
            <a:xfrm>
              <a:off x="3312" y="1248"/>
              <a:ext cx="576" cy="528"/>
              <a:chOff x="1200" y="1200"/>
              <a:chExt cx="576" cy="528"/>
            </a:xfrm>
          </p:grpSpPr>
          <p:sp>
            <p:nvSpPr>
              <p:cNvPr id="35852" name="Rectangle 201744"/>
              <p:cNvSpPr/>
              <p:nvPr/>
            </p:nvSpPr>
            <p:spPr>
              <a:xfrm>
                <a:off x="1200" y="1296"/>
                <a:ext cx="432" cy="43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 anchorCtr="0">
                <a:flatTx/>
              </a:bodyPr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53" name="Oval 201745"/>
              <p:cNvSpPr/>
              <p:nvPr/>
            </p:nvSpPr>
            <p:spPr>
              <a:xfrm>
                <a:off x="1728" y="12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54" name="Oval 201746"/>
              <p:cNvSpPr/>
              <p:nvPr/>
            </p:nvSpPr>
            <p:spPr>
              <a:xfrm>
                <a:off x="1680" y="15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55" name="Oval 201747"/>
              <p:cNvSpPr/>
              <p:nvPr/>
            </p:nvSpPr>
            <p:spPr>
              <a:xfrm>
                <a:off x="1536" y="12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56" name="Oval 201748"/>
              <p:cNvSpPr/>
              <p:nvPr/>
            </p:nvSpPr>
            <p:spPr>
              <a:xfrm>
                <a:off x="1392" y="14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57" name="Oval 201749"/>
              <p:cNvSpPr/>
              <p:nvPr/>
            </p:nvSpPr>
            <p:spPr>
              <a:xfrm>
                <a:off x="1488" y="1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858" name="Oval 201750"/>
              <p:cNvSpPr/>
              <p:nvPr/>
            </p:nvSpPr>
            <p:spPr>
              <a:xfrm>
                <a:off x="1296" y="13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5851" name="TextBox 201751"/>
            <p:cNvSpPr txBox="1"/>
            <p:nvPr/>
          </p:nvSpPr>
          <p:spPr>
            <a:xfrm>
              <a:off x="3556" y="1843"/>
              <a:ext cx="2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3768" tIns="41884" rIns="83768" bIns="41884" anchor="ctr" anchorCtr="0">
              <a:spAutoFit/>
            </a:bodyPr>
            <a:p>
              <a:pPr algn="ctr" defTabSz="838200"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844" name="Text Box 23"/>
          <p:cNvSpPr txBox="1"/>
          <p:nvPr/>
        </p:nvSpPr>
        <p:spPr>
          <a:xfrm>
            <a:off x="619125" y="1628775"/>
            <a:ext cx="3024188" cy="3048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简单概率运算法则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5" name="Rectangle 24"/>
          <p:cNvSpPr/>
          <p:nvPr/>
        </p:nvSpPr>
        <p:spPr>
          <a:xfrm>
            <a:off x="4144963" y="2708275"/>
            <a:ext cx="2735262" cy="3048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P(A) = 1 	= 1/6</a:t>
            </a:r>
            <a:r>
              <a:rPr lang="en-AU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AU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6" name="Rectangle 25"/>
          <p:cNvSpPr/>
          <p:nvPr/>
        </p:nvSpPr>
        <p:spPr>
          <a:xfrm>
            <a:off x="4144963" y="3556000"/>
            <a:ext cx="2946400" cy="3048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P(B) = 3 	= 1/6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7" name="Rectangle 26"/>
          <p:cNvSpPr/>
          <p:nvPr/>
        </p:nvSpPr>
        <p:spPr>
          <a:xfrm>
            <a:off x="4143375" y="4437063"/>
            <a:ext cx="3530600" cy="3048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P(A AND B)	= P(A) x P(B)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8" name="Rectangle 27"/>
          <p:cNvSpPr/>
          <p:nvPr/>
        </p:nvSpPr>
        <p:spPr>
          <a:xfrm>
            <a:off x="4140200" y="5211763"/>
            <a:ext cx="3605213" cy="3048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•"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P(A OR B)	= P(A) + P(B)</a:t>
            </a:r>
            <a:endParaRPr lang="en-AU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9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2758" name="Rectangle 202757"/>
          <p:cNvSpPr>
            <a:spLocks noChangeArrowheads="1"/>
          </p:cNvSpPr>
          <p:nvPr/>
        </p:nvSpPr>
        <p:spPr bwMode="auto">
          <a:xfrm>
            <a:off x="5213350" y="3429000"/>
            <a:ext cx="2584450" cy="363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621" tIns="45083" rIns="91621" bIns="45083">
            <a:spAutoFit/>
          </a:bodyPr>
          <a:lstStyle/>
          <a:p>
            <a:pPr marL="0" marR="0" lvl="0" indent="0" algn="l" defTabSz="977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0.04	               	0.02</a:t>
            </a:r>
            <a:endParaRPr kumimoji="0" lang="en-US" altLang="zh-C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37891" name="Group 40"/>
          <p:cNvGrpSpPr/>
          <p:nvPr/>
        </p:nvGrpSpPr>
        <p:grpSpPr>
          <a:xfrm>
            <a:off x="633413" y="3495675"/>
            <a:ext cx="3438525" cy="1647825"/>
            <a:chOff x="571472" y="3644900"/>
            <a:chExt cx="3438113" cy="1647825"/>
          </a:xfrm>
        </p:grpSpPr>
        <p:sp>
          <p:nvSpPr>
            <p:cNvPr id="37896" name="Rectangle 202759"/>
            <p:cNvSpPr/>
            <p:nvPr/>
          </p:nvSpPr>
          <p:spPr>
            <a:xfrm>
              <a:off x="2827780" y="5073302"/>
              <a:ext cx="376296" cy="160623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7" name="Rectangle 202760"/>
            <p:cNvSpPr/>
            <p:nvPr/>
          </p:nvSpPr>
          <p:spPr>
            <a:xfrm>
              <a:off x="3633289" y="5073302"/>
              <a:ext cx="376296" cy="160623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8" name="Straight Connector 202761"/>
            <p:cNvSpPr/>
            <p:nvPr/>
          </p:nvSpPr>
          <p:spPr>
            <a:xfrm flipV="1">
              <a:off x="799308" y="3994830"/>
              <a:ext cx="2010833" cy="5737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899" name="Straight Connector 202762"/>
            <p:cNvSpPr/>
            <p:nvPr/>
          </p:nvSpPr>
          <p:spPr>
            <a:xfrm flipV="1">
              <a:off x="2786622" y="3708002"/>
              <a:ext cx="0" cy="20651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0" name="Straight Connector 202763"/>
            <p:cNvSpPr/>
            <p:nvPr/>
          </p:nvSpPr>
          <p:spPr>
            <a:xfrm flipV="1">
              <a:off x="2786622" y="4121034"/>
              <a:ext cx="0" cy="20651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1" name="Straight Connector 202764"/>
            <p:cNvSpPr/>
            <p:nvPr/>
          </p:nvSpPr>
          <p:spPr>
            <a:xfrm flipV="1">
              <a:off x="2785153" y="3908781"/>
              <a:ext cx="36748" cy="21225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2" name="Straight Connector 202765"/>
            <p:cNvSpPr/>
            <p:nvPr/>
          </p:nvSpPr>
          <p:spPr>
            <a:xfrm flipH="1">
              <a:off x="2786622" y="3708002"/>
              <a:ext cx="21166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3" name="Straight Connector 202766"/>
            <p:cNvSpPr/>
            <p:nvPr/>
          </p:nvSpPr>
          <p:spPr>
            <a:xfrm flipH="1">
              <a:off x="2786622" y="4327550"/>
              <a:ext cx="21166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7904" name="Group 16"/>
            <p:cNvGrpSpPr/>
            <p:nvPr/>
          </p:nvGrpSpPr>
          <p:grpSpPr>
            <a:xfrm>
              <a:off x="3004169" y="3644900"/>
              <a:ext cx="129352" cy="126204"/>
              <a:chOff x="2058" y="2682"/>
              <a:chExt cx="88" cy="88"/>
            </a:xfrm>
          </p:grpSpPr>
          <p:sp>
            <p:nvSpPr>
              <p:cNvPr id="37925" name="Oval 202768"/>
              <p:cNvSpPr/>
              <p:nvPr/>
            </p:nvSpPr>
            <p:spPr>
              <a:xfrm>
                <a:off x="2058" y="268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26" name="Straight Connector 202769"/>
              <p:cNvSpPr/>
              <p:nvPr/>
            </p:nvSpPr>
            <p:spPr>
              <a:xfrm>
                <a:off x="2070" y="2694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7905" name="Group 19"/>
            <p:cNvGrpSpPr/>
            <p:nvPr/>
          </p:nvGrpSpPr>
          <p:grpSpPr>
            <a:xfrm>
              <a:off x="3004169" y="4264448"/>
              <a:ext cx="129352" cy="126204"/>
              <a:chOff x="2058" y="3114"/>
              <a:chExt cx="88" cy="88"/>
            </a:xfrm>
          </p:grpSpPr>
          <p:sp>
            <p:nvSpPr>
              <p:cNvPr id="37923" name="Oval 202771"/>
              <p:cNvSpPr/>
              <p:nvPr/>
            </p:nvSpPr>
            <p:spPr>
              <a:xfrm>
                <a:off x="2058" y="3114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24" name="Straight Connector 202772"/>
              <p:cNvSpPr/>
              <p:nvPr/>
            </p:nvSpPr>
            <p:spPr>
              <a:xfrm>
                <a:off x="2070" y="3126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7906" name="Straight Connector 202773"/>
            <p:cNvSpPr/>
            <p:nvPr/>
          </p:nvSpPr>
          <p:spPr>
            <a:xfrm flipV="1">
              <a:off x="3068845" y="4396389"/>
              <a:ext cx="0" cy="13767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7" name="Straight Connector 202774"/>
            <p:cNvSpPr/>
            <p:nvPr/>
          </p:nvSpPr>
          <p:spPr>
            <a:xfrm flipV="1">
              <a:off x="3068845" y="4671743"/>
              <a:ext cx="0" cy="13767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8" name="Straight Connector 202775"/>
            <p:cNvSpPr/>
            <p:nvPr/>
          </p:nvSpPr>
          <p:spPr>
            <a:xfrm flipV="1">
              <a:off x="3068845" y="4947098"/>
              <a:ext cx="0" cy="6883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09" name="Straight Connector 202776"/>
            <p:cNvSpPr/>
            <p:nvPr/>
          </p:nvSpPr>
          <p:spPr>
            <a:xfrm flipV="1">
              <a:off x="3421622" y="4878259"/>
              <a:ext cx="0" cy="27535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10" name="Straight Connector 202777"/>
            <p:cNvSpPr/>
            <p:nvPr/>
          </p:nvSpPr>
          <p:spPr>
            <a:xfrm flipH="1">
              <a:off x="3209956" y="4809420"/>
              <a:ext cx="1411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11" name="Oval 202778"/>
            <p:cNvSpPr/>
            <p:nvPr/>
          </p:nvSpPr>
          <p:spPr>
            <a:xfrm>
              <a:off x="3357200" y="4746625"/>
              <a:ext cx="120636" cy="1222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7912" name="Group 28"/>
            <p:cNvGrpSpPr/>
            <p:nvPr/>
          </p:nvGrpSpPr>
          <p:grpSpPr>
            <a:xfrm>
              <a:off x="2998289" y="4534066"/>
              <a:ext cx="141111" cy="137677"/>
              <a:chOff x="2054" y="3302"/>
              <a:chExt cx="96" cy="96"/>
            </a:xfrm>
          </p:grpSpPr>
          <p:sp>
            <p:nvSpPr>
              <p:cNvPr id="37921" name="Rectangle 202780"/>
              <p:cNvSpPr/>
              <p:nvPr/>
            </p:nvSpPr>
            <p:spPr>
              <a:xfrm>
                <a:off x="2058" y="3306"/>
                <a:ext cx="88" cy="88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22" name="Straight Connector 202781"/>
              <p:cNvSpPr/>
              <p:nvPr/>
            </p:nvSpPr>
            <p:spPr>
              <a:xfrm>
                <a:off x="2054" y="3302"/>
                <a:ext cx="96" cy="9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2010" name="Shape 202782"/>
            <p:cNvSpPr>
              <a:spLocks noChangeArrowheads="1"/>
            </p:cNvSpPr>
            <p:nvPr/>
          </p:nvSpPr>
          <p:spPr bwMode="auto">
            <a:xfrm>
              <a:off x="3209581" y="5016500"/>
              <a:ext cx="425399" cy="276225"/>
            </a:xfrm>
            <a:custGeom>
              <a:avLst/>
              <a:gdLst>
                <a:gd name="T0" fmla="*/ 0 w 289"/>
                <a:gd name="T1" fmla="*/ 0 h 193"/>
                <a:gd name="T2" fmla="*/ 288 w 289"/>
                <a:gd name="T3" fmla="*/ 192 h 193"/>
                <a:gd name="T4" fmla="*/ 288 w 289"/>
                <a:gd name="T5" fmla="*/ 0 h 193"/>
                <a:gd name="T6" fmla="*/ 0 w 289"/>
                <a:gd name="T7" fmla="*/ 192 h 193"/>
                <a:gd name="T8" fmla="*/ 0 w 289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93">
                  <a:moveTo>
                    <a:pt x="0" y="0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7914" name="Group 32"/>
            <p:cNvGrpSpPr/>
            <p:nvPr/>
          </p:nvGrpSpPr>
          <p:grpSpPr>
            <a:xfrm>
              <a:off x="2927734" y="4740582"/>
              <a:ext cx="283692" cy="207950"/>
              <a:chOff x="2006" y="3446"/>
              <a:chExt cx="193" cy="145"/>
            </a:xfrm>
          </p:grpSpPr>
          <p:sp>
            <p:nvSpPr>
              <p:cNvPr id="37919" name="Shape 202784"/>
              <p:cNvSpPr/>
              <p:nvPr/>
            </p:nvSpPr>
            <p:spPr>
              <a:xfrm>
                <a:off x="2006" y="3446"/>
                <a:ext cx="193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pathLst>
                  <a:path w="193" h="97">
                    <a:moveTo>
                      <a:pt x="0" y="0"/>
                    </a:moveTo>
                    <a:lnTo>
                      <a:pt x="192" y="96"/>
                    </a:lnTo>
                    <a:lnTo>
                      <a:pt x="192" y="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7920" name="Shape 202785"/>
              <p:cNvSpPr/>
              <p:nvPr/>
            </p:nvSpPr>
            <p:spPr>
              <a:xfrm>
                <a:off x="2054" y="3494"/>
                <a:ext cx="97" cy="9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96" y="96"/>
                  </a:cxn>
                  <a:cxn ang="0">
                    <a:pos x="48" y="0"/>
                  </a:cxn>
                </a:cxnLst>
                <a:pathLst>
                  <a:path w="97" h="97">
                    <a:moveTo>
                      <a:pt x="48" y="0"/>
                    </a:moveTo>
                    <a:lnTo>
                      <a:pt x="0" y="96"/>
                    </a:lnTo>
                    <a:lnTo>
                      <a:pt x="96" y="96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7915" name="Straight Connector 202786"/>
            <p:cNvSpPr/>
            <p:nvPr/>
          </p:nvSpPr>
          <p:spPr>
            <a:xfrm>
              <a:off x="2857178" y="4809420"/>
              <a:ext cx="7055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16" name="Rectangle 202787"/>
            <p:cNvSpPr/>
            <p:nvPr/>
          </p:nvSpPr>
          <p:spPr>
            <a:xfrm>
              <a:off x="1203221" y="3711575"/>
              <a:ext cx="979370" cy="593725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17" name="Oval 202788"/>
            <p:cNvSpPr/>
            <p:nvPr/>
          </p:nvSpPr>
          <p:spPr>
            <a:xfrm>
              <a:off x="2757224" y="4075142"/>
              <a:ext cx="47037" cy="51629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18" name="Oval 202789"/>
            <p:cNvSpPr/>
            <p:nvPr/>
          </p:nvSpPr>
          <p:spPr>
            <a:xfrm>
              <a:off x="571472" y="3857625"/>
              <a:ext cx="253970" cy="2635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892" name="Rectangle 202790"/>
          <p:cNvSpPr/>
          <p:nvPr/>
        </p:nvSpPr>
        <p:spPr>
          <a:xfrm>
            <a:off x="490538" y="4781550"/>
            <a:ext cx="838200" cy="358775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>
            <a:spAutoFit/>
          </a:bodyPr>
          <a:p>
            <a:pPr algn="ctr" defTabSz="838200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1oo1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3" name="Straight Connector 202791"/>
          <p:cNvSpPr/>
          <p:nvPr/>
        </p:nvSpPr>
        <p:spPr>
          <a:xfrm>
            <a:off x="4716463" y="2255838"/>
            <a:ext cx="379095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894" name="Rectangle 202792"/>
          <p:cNvSpPr/>
          <p:nvPr/>
        </p:nvSpPr>
        <p:spPr>
          <a:xfrm>
            <a:off x="4570413" y="1630363"/>
            <a:ext cx="4257675" cy="103187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/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可能性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16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跳车率	    危险率</a:t>
            </a:r>
            <a:endParaRPr lang="en-US" altLang="zh-CN" sz="16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降低生产连续性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降低安全可靠性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5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traight Connector 202791"/>
          <p:cNvSpPr/>
          <p:nvPr/>
        </p:nvSpPr>
        <p:spPr>
          <a:xfrm>
            <a:off x="4716463" y="2268538"/>
            <a:ext cx="379095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939" name="Rectangle 202792"/>
          <p:cNvSpPr/>
          <p:nvPr/>
        </p:nvSpPr>
        <p:spPr>
          <a:xfrm>
            <a:off x="4570413" y="1643063"/>
            <a:ext cx="4257675" cy="103187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/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可能性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16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跳车率	    危险率</a:t>
            </a:r>
            <a:endParaRPr lang="en-US" altLang="zh-CN" sz="16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降低生产连续性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降低安全可靠性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0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9941" name="Group 4"/>
          <p:cNvGrpSpPr/>
          <p:nvPr/>
        </p:nvGrpSpPr>
        <p:grpSpPr>
          <a:xfrm>
            <a:off x="611188" y="3509963"/>
            <a:ext cx="3675062" cy="1558925"/>
            <a:chOff x="397" y="1818"/>
            <a:chExt cx="2561" cy="1137"/>
          </a:xfrm>
        </p:grpSpPr>
        <p:sp>
          <p:nvSpPr>
            <p:cNvPr id="39946" name="Straight Connector 203780"/>
            <p:cNvSpPr/>
            <p:nvPr/>
          </p:nvSpPr>
          <p:spPr>
            <a:xfrm flipV="1">
              <a:off x="2054" y="2342"/>
              <a:ext cx="0" cy="48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47" name="Straight Connector 203781"/>
            <p:cNvSpPr/>
            <p:nvPr/>
          </p:nvSpPr>
          <p:spPr>
            <a:xfrm>
              <a:off x="566" y="2054"/>
              <a:ext cx="1304" cy="8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48" name="Straight Connector 203782"/>
            <p:cNvSpPr/>
            <p:nvPr/>
          </p:nvSpPr>
          <p:spPr>
            <a:xfrm flipV="1">
              <a:off x="1862" y="1862"/>
              <a:ext cx="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49" name="Straight Connector 203783"/>
            <p:cNvSpPr/>
            <p:nvPr/>
          </p:nvSpPr>
          <p:spPr>
            <a:xfrm flipV="1">
              <a:off x="1862" y="2150"/>
              <a:ext cx="0" cy="43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0" name="Straight Connector 203784"/>
            <p:cNvSpPr/>
            <p:nvPr/>
          </p:nvSpPr>
          <p:spPr>
            <a:xfrm flipV="1">
              <a:off x="1861" y="2002"/>
              <a:ext cx="17" cy="1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1" name="Straight Connector 203785"/>
            <p:cNvSpPr/>
            <p:nvPr/>
          </p:nvSpPr>
          <p:spPr>
            <a:xfrm flipH="1">
              <a:off x="1862" y="1862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2" name="Straight Connector 203786"/>
            <p:cNvSpPr/>
            <p:nvPr/>
          </p:nvSpPr>
          <p:spPr>
            <a:xfrm flipH="1">
              <a:off x="1866" y="2842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953" name="Group 12"/>
            <p:cNvGrpSpPr/>
            <p:nvPr/>
          </p:nvGrpSpPr>
          <p:grpSpPr>
            <a:xfrm>
              <a:off x="2010" y="1818"/>
              <a:ext cx="88" cy="88"/>
              <a:chOff x="2010" y="1818"/>
              <a:chExt cx="88" cy="88"/>
            </a:xfrm>
          </p:grpSpPr>
          <p:sp>
            <p:nvSpPr>
              <p:cNvPr id="39983" name="Oval 203788"/>
              <p:cNvSpPr/>
              <p:nvPr/>
            </p:nvSpPr>
            <p:spPr>
              <a:xfrm>
                <a:off x="2010" y="181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84" name="Straight Connector 203789"/>
              <p:cNvSpPr/>
              <p:nvPr/>
            </p:nvSpPr>
            <p:spPr>
              <a:xfrm>
                <a:off x="2022" y="1830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9954" name="Group 15"/>
            <p:cNvGrpSpPr/>
            <p:nvPr/>
          </p:nvGrpSpPr>
          <p:grpSpPr>
            <a:xfrm>
              <a:off x="2014" y="2798"/>
              <a:ext cx="88" cy="88"/>
              <a:chOff x="2014" y="2798"/>
              <a:chExt cx="88" cy="88"/>
            </a:xfrm>
          </p:grpSpPr>
          <p:sp>
            <p:nvSpPr>
              <p:cNvPr id="39981" name="Oval 203791"/>
              <p:cNvSpPr/>
              <p:nvPr/>
            </p:nvSpPr>
            <p:spPr>
              <a:xfrm>
                <a:off x="2014" y="279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82" name="Straight Connector 203792"/>
              <p:cNvSpPr/>
              <p:nvPr/>
            </p:nvSpPr>
            <p:spPr>
              <a:xfrm>
                <a:off x="2026" y="2810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9955" name="Straight Connector 203793"/>
            <p:cNvSpPr/>
            <p:nvPr/>
          </p:nvSpPr>
          <p:spPr>
            <a:xfrm flipV="1">
              <a:off x="2318" y="2342"/>
              <a:ext cx="0" cy="8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6" name="Straight Connector 203794"/>
            <p:cNvSpPr/>
            <p:nvPr/>
          </p:nvSpPr>
          <p:spPr>
            <a:xfrm flipV="1">
              <a:off x="2318" y="2522"/>
              <a:ext cx="0" cy="9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7" name="Straight Connector 203795"/>
            <p:cNvSpPr/>
            <p:nvPr/>
          </p:nvSpPr>
          <p:spPr>
            <a:xfrm flipV="1">
              <a:off x="2318" y="2714"/>
              <a:ext cx="0" cy="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8" name="Straight Connector 203796"/>
            <p:cNvSpPr/>
            <p:nvPr/>
          </p:nvSpPr>
          <p:spPr>
            <a:xfrm flipV="1">
              <a:off x="2558" y="2666"/>
              <a:ext cx="0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59" name="Straight Connector 203797"/>
            <p:cNvSpPr/>
            <p:nvPr/>
          </p:nvSpPr>
          <p:spPr>
            <a:xfrm flipH="1">
              <a:off x="2414" y="2618"/>
              <a:ext cx="9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60" name="Oval 203798"/>
            <p:cNvSpPr/>
            <p:nvPr/>
          </p:nvSpPr>
          <p:spPr>
            <a:xfrm>
              <a:off x="2514" y="2574"/>
              <a:ext cx="84" cy="8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9961" name="Group 24"/>
            <p:cNvGrpSpPr/>
            <p:nvPr/>
          </p:nvGrpSpPr>
          <p:grpSpPr>
            <a:xfrm>
              <a:off x="2270" y="2426"/>
              <a:ext cx="96" cy="96"/>
              <a:chOff x="2270" y="2426"/>
              <a:chExt cx="96" cy="96"/>
            </a:xfrm>
          </p:grpSpPr>
          <p:sp>
            <p:nvSpPr>
              <p:cNvPr id="39979" name="Rectangle 203800"/>
              <p:cNvSpPr/>
              <p:nvPr/>
            </p:nvSpPr>
            <p:spPr>
              <a:xfrm>
                <a:off x="2274" y="2430"/>
                <a:ext cx="88" cy="88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80" name="Straight Connector 203801"/>
              <p:cNvSpPr/>
              <p:nvPr/>
            </p:nvSpPr>
            <p:spPr>
              <a:xfrm>
                <a:off x="2270" y="2426"/>
                <a:ext cx="96" cy="9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9962" name="Group 27"/>
            <p:cNvGrpSpPr/>
            <p:nvPr/>
          </p:nvGrpSpPr>
          <p:grpSpPr>
            <a:xfrm>
              <a:off x="2222" y="2570"/>
              <a:ext cx="193" cy="145"/>
              <a:chOff x="2222" y="2570"/>
              <a:chExt cx="193" cy="145"/>
            </a:xfrm>
          </p:grpSpPr>
          <p:sp>
            <p:nvSpPr>
              <p:cNvPr id="39977" name="Shape 203803"/>
              <p:cNvSpPr/>
              <p:nvPr/>
            </p:nvSpPr>
            <p:spPr>
              <a:xfrm>
                <a:off x="2222" y="2570"/>
                <a:ext cx="193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pathLst>
                  <a:path w="193" h="97">
                    <a:moveTo>
                      <a:pt x="0" y="0"/>
                    </a:moveTo>
                    <a:lnTo>
                      <a:pt x="192" y="96"/>
                    </a:lnTo>
                    <a:lnTo>
                      <a:pt x="192" y="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9978" name="Shape 203804"/>
              <p:cNvSpPr/>
              <p:nvPr/>
            </p:nvSpPr>
            <p:spPr>
              <a:xfrm>
                <a:off x="2270" y="2618"/>
                <a:ext cx="97" cy="9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96" y="96"/>
                  </a:cxn>
                  <a:cxn ang="0">
                    <a:pos x="48" y="0"/>
                  </a:cxn>
                </a:cxnLst>
                <a:pathLst>
                  <a:path w="97" h="97">
                    <a:moveTo>
                      <a:pt x="48" y="0"/>
                    </a:moveTo>
                    <a:lnTo>
                      <a:pt x="0" y="96"/>
                    </a:lnTo>
                    <a:lnTo>
                      <a:pt x="96" y="96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9963" name="Straight Connector 203805"/>
            <p:cNvSpPr/>
            <p:nvPr/>
          </p:nvSpPr>
          <p:spPr>
            <a:xfrm>
              <a:off x="2174" y="2618"/>
              <a:ext cx="4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64" name="Oval 203806"/>
            <p:cNvSpPr/>
            <p:nvPr/>
          </p:nvSpPr>
          <p:spPr>
            <a:xfrm>
              <a:off x="1842" y="2118"/>
              <a:ext cx="32" cy="2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65" name="Straight Connector 203807"/>
            <p:cNvSpPr/>
            <p:nvPr/>
          </p:nvSpPr>
          <p:spPr>
            <a:xfrm>
              <a:off x="518" y="2629"/>
              <a:ext cx="1348" cy="9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66" name="Straight Connector 203808"/>
            <p:cNvSpPr/>
            <p:nvPr/>
          </p:nvSpPr>
          <p:spPr>
            <a:xfrm flipV="1">
              <a:off x="1858" y="2726"/>
              <a:ext cx="0" cy="12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67" name="Straight Connector 203809"/>
            <p:cNvSpPr/>
            <p:nvPr/>
          </p:nvSpPr>
          <p:spPr>
            <a:xfrm flipV="1">
              <a:off x="1857" y="2578"/>
              <a:ext cx="17" cy="1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68" name="Oval 203810"/>
            <p:cNvSpPr/>
            <p:nvPr/>
          </p:nvSpPr>
          <p:spPr>
            <a:xfrm>
              <a:off x="1838" y="2694"/>
              <a:ext cx="32" cy="2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69" name="Rectangle 203811"/>
            <p:cNvSpPr/>
            <p:nvPr/>
          </p:nvSpPr>
          <p:spPr>
            <a:xfrm>
              <a:off x="797" y="2434"/>
              <a:ext cx="635" cy="403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70" name="Rectangle 203812"/>
            <p:cNvSpPr/>
            <p:nvPr/>
          </p:nvSpPr>
          <p:spPr>
            <a:xfrm>
              <a:off x="797" y="1849"/>
              <a:ext cx="635" cy="398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71" name="Straight Connector 203813"/>
            <p:cNvSpPr/>
            <p:nvPr/>
          </p:nvSpPr>
          <p:spPr>
            <a:xfrm flipV="1">
              <a:off x="2055" y="2342"/>
              <a:ext cx="263" cy="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972" name="Oval 203814"/>
            <p:cNvSpPr/>
            <p:nvPr/>
          </p:nvSpPr>
          <p:spPr>
            <a:xfrm>
              <a:off x="403" y="2542"/>
              <a:ext cx="177" cy="1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73" name="Oval 203815"/>
            <p:cNvSpPr/>
            <p:nvPr/>
          </p:nvSpPr>
          <p:spPr>
            <a:xfrm>
              <a:off x="397" y="1972"/>
              <a:ext cx="173" cy="1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74" name="Rectangle 203816"/>
            <p:cNvSpPr/>
            <p:nvPr/>
          </p:nvSpPr>
          <p:spPr>
            <a:xfrm>
              <a:off x="2162" y="2808"/>
              <a:ext cx="256" cy="112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75" name="Rectangle 203817"/>
            <p:cNvSpPr/>
            <p:nvPr/>
          </p:nvSpPr>
          <p:spPr>
            <a:xfrm>
              <a:off x="2702" y="2808"/>
              <a:ext cx="256" cy="112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Shape 203818"/>
            <p:cNvSpPr>
              <a:spLocks noChangeArrowheads="1"/>
            </p:cNvSpPr>
            <p:nvPr/>
          </p:nvSpPr>
          <p:spPr bwMode="auto">
            <a:xfrm>
              <a:off x="2414" y="2762"/>
              <a:ext cx="289" cy="193"/>
            </a:xfrm>
            <a:custGeom>
              <a:avLst/>
              <a:gdLst>
                <a:gd name="T0" fmla="*/ 0 w 289"/>
                <a:gd name="T1" fmla="*/ 0 h 193"/>
                <a:gd name="T2" fmla="*/ 288 w 289"/>
                <a:gd name="T3" fmla="*/ 192 h 193"/>
                <a:gd name="T4" fmla="*/ 288 w 289"/>
                <a:gd name="T5" fmla="*/ 0 h 193"/>
                <a:gd name="T6" fmla="*/ 0 w 289"/>
                <a:gd name="T7" fmla="*/ 192 h 193"/>
                <a:gd name="T8" fmla="*/ 0 w 289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93">
                  <a:moveTo>
                    <a:pt x="0" y="0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942" name="Rectangle 203819"/>
          <p:cNvSpPr/>
          <p:nvPr/>
        </p:nvSpPr>
        <p:spPr>
          <a:xfrm>
            <a:off x="571500" y="5010150"/>
            <a:ext cx="838200" cy="360363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>
            <a:spAutoFit/>
          </a:bodyPr>
          <a:p>
            <a:pPr algn="ctr" defTabSz="838200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1oo2 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3" name="Rectangle 203820"/>
          <p:cNvSpPr/>
          <p:nvPr/>
        </p:nvSpPr>
        <p:spPr>
          <a:xfrm>
            <a:off x="5000625" y="3441700"/>
            <a:ext cx="1052513" cy="363538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algn="ctr" defTabSz="977900"/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0.08</a:t>
            </a:r>
            <a:endParaRPr lang="en-US" altLang="zh-CN" sz="1600" b="1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4" name="Rectangle 203866"/>
          <p:cNvSpPr/>
          <p:nvPr/>
        </p:nvSpPr>
        <p:spPr>
          <a:xfrm>
            <a:off x="5286375" y="3736975"/>
            <a:ext cx="2822575" cy="331788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 anchor="ctr" anchorCtr="1">
            <a:spAutoFit/>
          </a:bodyPr>
          <a:p>
            <a:pPr algn="ctr" defTabSz="838200"/>
            <a:r>
              <a:rPr lang="zh-CN" altLang="en-US" sz="16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很安全，但跳车相对频繁</a:t>
            </a:r>
            <a:endParaRPr lang="en-US" altLang="zh-CN" sz="1600" b="1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5" name="Rectangle 203871"/>
          <p:cNvSpPr/>
          <p:nvPr/>
        </p:nvSpPr>
        <p:spPr>
          <a:xfrm>
            <a:off x="7072313" y="3441700"/>
            <a:ext cx="1052512" cy="363538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algn="ctr" defTabSz="977900"/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0.0004</a:t>
            </a:r>
            <a:endParaRPr lang="en-US" altLang="zh-CN" sz="16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traight Connector 202791"/>
          <p:cNvSpPr/>
          <p:nvPr/>
        </p:nvSpPr>
        <p:spPr>
          <a:xfrm>
            <a:off x="4716463" y="2268538"/>
            <a:ext cx="379095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987" name="Rectangle 202792"/>
          <p:cNvSpPr/>
          <p:nvPr/>
        </p:nvSpPr>
        <p:spPr>
          <a:xfrm>
            <a:off x="4570413" y="1643063"/>
            <a:ext cx="4257675" cy="103187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/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可能性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16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误跳车率	    危险率</a:t>
            </a:r>
            <a:endParaRPr lang="en-US" altLang="zh-CN" sz="16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降低生产连续性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降低安全可靠性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989" name="Group 46"/>
          <p:cNvGrpSpPr/>
          <p:nvPr/>
        </p:nvGrpSpPr>
        <p:grpSpPr>
          <a:xfrm>
            <a:off x="642938" y="3513138"/>
            <a:ext cx="3571875" cy="1487487"/>
            <a:chOff x="403" y="3198"/>
            <a:chExt cx="2561" cy="1137"/>
          </a:xfrm>
        </p:grpSpPr>
        <p:sp>
          <p:nvSpPr>
            <p:cNvPr id="41994" name="Straight Connector 203822"/>
            <p:cNvSpPr/>
            <p:nvPr/>
          </p:nvSpPr>
          <p:spPr>
            <a:xfrm flipV="1">
              <a:off x="566" y="4018"/>
              <a:ext cx="1306" cy="6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995" name="Straight Connector 203823"/>
            <p:cNvSpPr/>
            <p:nvPr/>
          </p:nvSpPr>
          <p:spPr>
            <a:xfrm flipV="1">
              <a:off x="518" y="3440"/>
              <a:ext cx="1212" cy="6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996" name="Rectangle 203824"/>
            <p:cNvSpPr/>
            <p:nvPr/>
          </p:nvSpPr>
          <p:spPr>
            <a:xfrm>
              <a:off x="798" y="3230"/>
              <a:ext cx="639" cy="40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7" name="Rectangle 203825"/>
            <p:cNvSpPr/>
            <p:nvPr/>
          </p:nvSpPr>
          <p:spPr>
            <a:xfrm>
              <a:off x="798" y="3814"/>
              <a:ext cx="639" cy="403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8" name="Straight Connector 203826"/>
            <p:cNvSpPr/>
            <p:nvPr/>
          </p:nvSpPr>
          <p:spPr>
            <a:xfrm flipV="1">
              <a:off x="2060" y="3722"/>
              <a:ext cx="0" cy="48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999" name="Straight Connector 203827"/>
            <p:cNvSpPr/>
            <p:nvPr/>
          </p:nvSpPr>
          <p:spPr>
            <a:xfrm flipV="1">
              <a:off x="1724" y="3242"/>
              <a:ext cx="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0" name="Straight Connector 203828"/>
            <p:cNvSpPr/>
            <p:nvPr/>
          </p:nvSpPr>
          <p:spPr>
            <a:xfrm flipV="1">
              <a:off x="1724" y="3530"/>
              <a:ext cx="0" cy="69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1" name="Straight Connector 203829"/>
            <p:cNvSpPr/>
            <p:nvPr/>
          </p:nvSpPr>
          <p:spPr>
            <a:xfrm flipV="1">
              <a:off x="1723" y="3382"/>
              <a:ext cx="17" cy="1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2" name="Straight Connector 203830"/>
            <p:cNvSpPr/>
            <p:nvPr/>
          </p:nvSpPr>
          <p:spPr>
            <a:xfrm flipH="1">
              <a:off x="1718" y="3242"/>
              <a:ext cx="294" cy="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3" name="Straight Connector 203831"/>
            <p:cNvSpPr/>
            <p:nvPr/>
          </p:nvSpPr>
          <p:spPr>
            <a:xfrm flipH="1" flipV="1">
              <a:off x="1724" y="4220"/>
              <a:ext cx="292" cy="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004" name="Group 57"/>
            <p:cNvGrpSpPr/>
            <p:nvPr/>
          </p:nvGrpSpPr>
          <p:grpSpPr>
            <a:xfrm>
              <a:off x="2016" y="3198"/>
              <a:ext cx="88" cy="88"/>
              <a:chOff x="2016" y="3198"/>
              <a:chExt cx="88" cy="88"/>
            </a:xfrm>
          </p:grpSpPr>
          <p:sp>
            <p:nvSpPr>
              <p:cNvPr id="42034" name="Oval 203833"/>
              <p:cNvSpPr/>
              <p:nvPr/>
            </p:nvSpPr>
            <p:spPr>
              <a:xfrm>
                <a:off x="2016" y="319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5" name="Straight Connector 203834"/>
              <p:cNvSpPr/>
              <p:nvPr/>
            </p:nvSpPr>
            <p:spPr>
              <a:xfrm>
                <a:off x="2028" y="3210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2005" name="Group 60"/>
            <p:cNvGrpSpPr/>
            <p:nvPr/>
          </p:nvGrpSpPr>
          <p:grpSpPr>
            <a:xfrm>
              <a:off x="2020" y="4178"/>
              <a:ext cx="88" cy="88"/>
              <a:chOff x="2020" y="4178"/>
              <a:chExt cx="88" cy="88"/>
            </a:xfrm>
          </p:grpSpPr>
          <p:sp>
            <p:nvSpPr>
              <p:cNvPr id="42032" name="Oval 203836"/>
              <p:cNvSpPr/>
              <p:nvPr/>
            </p:nvSpPr>
            <p:spPr>
              <a:xfrm>
                <a:off x="2020" y="417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3" name="Straight Connector 203837"/>
              <p:cNvSpPr/>
              <p:nvPr/>
            </p:nvSpPr>
            <p:spPr>
              <a:xfrm>
                <a:off x="2032" y="4190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2006" name="Straight Connector 203838"/>
            <p:cNvSpPr/>
            <p:nvPr/>
          </p:nvSpPr>
          <p:spPr>
            <a:xfrm flipV="1">
              <a:off x="2324" y="3722"/>
              <a:ext cx="0" cy="8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7" name="Straight Connector 203839"/>
            <p:cNvSpPr/>
            <p:nvPr/>
          </p:nvSpPr>
          <p:spPr>
            <a:xfrm flipV="1">
              <a:off x="2324" y="3902"/>
              <a:ext cx="0" cy="9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8" name="Straight Connector 203840"/>
            <p:cNvSpPr/>
            <p:nvPr/>
          </p:nvSpPr>
          <p:spPr>
            <a:xfrm flipV="1">
              <a:off x="2324" y="4094"/>
              <a:ext cx="0" cy="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09" name="Straight Connector 203841"/>
            <p:cNvSpPr/>
            <p:nvPr/>
          </p:nvSpPr>
          <p:spPr>
            <a:xfrm flipV="1">
              <a:off x="2564" y="4046"/>
              <a:ext cx="0" cy="19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10" name="Straight Connector 203842"/>
            <p:cNvSpPr/>
            <p:nvPr/>
          </p:nvSpPr>
          <p:spPr>
            <a:xfrm flipH="1">
              <a:off x="2420" y="3998"/>
              <a:ext cx="96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11" name="Oval 203843"/>
            <p:cNvSpPr/>
            <p:nvPr/>
          </p:nvSpPr>
          <p:spPr>
            <a:xfrm>
              <a:off x="2520" y="3954"/>
              <a:ext cx="84" cy="8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2012" name="Group 69"/>
            <p:cNvGrpSpPr/>
            <p:nvPr/>
          </p:nvGrpSpPr>
          <p:grpSpPr>
            <a:xfrm>
              <a:off x="2276" y="3806"/>
              <a:ext cx="96" cy="96"/>
              <a:chOff x="2276" y="3806"/>
              <a:chExt cx="96" cy="96"/>
            </a:xfrm>
          </p:grpSpPr>
          <p:sp>
            <p:nvSpPr>
              <p:cNvPr id="42030" name="Rectangle 203845"/>
              <p:cNvSpPr/>
              <p:nvPr/>
            </p:nvSpPr>
            <p:spPr>
              <a:xfrm>
                <a:off x="2280" y="3810"/>
                <a:ext cx="88" cy="88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sz="1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1" name="Straight Connector 203846"/>
              <p:cNvSpPr/>
              <p:nvPr/>
            </p:nvSpPr>
            <p:spPr>
              <a:xfrm>
                <a:off x="2276" y="3806"/>
                <a:ext cx="96" cy="9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2013" name="Group 72"/>
            <p:cNvGrpSpPr/>
            <p:nvPr/>
          </p:nvGrpSpPr>
          <p:grpSpPr>
            <a:xfrm>
              <a:off x="2228" y="3950"/>
              <a:ext cx="193" cy="145"/>
              <a:chOff x="2228" y="3950"/>
              <a:chExt cx="193" cy="145"/>
            </a:xfrm>
          </p:grpSpPr>
          <p:sp>
            <p:nvSpPr>
              <p:cNvPr id="42028" name="Shape 203848"/>
              <p:cNvSpPr/>
              <p:nvPr/>
            </p:nvSpPr>
            <p:spPr>
              <a:xfrm>
                <a:off x="2228" y="3950"/>
                <a:ext cx="193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pathLst>
                  <a:path w="193" h="97">
                    <a:moveTo>
                      <a:pt x="0" y="0"/>
                    </a:moveTo>
                    <a:lnTo>
                      <a:pt x="192" y="96"/>
                    </a:lnTo>
                    <a:lnTo>
                      <a:pt x="192" y="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2029" name="Shape 203849"/>
              <p:cNvSpPr/>
              <p:nvPr/>
            </p:nvSpPr>
            <p:spPr>
              <a:xfrm>
                <a:off x="2276" y="3998"/>
                <a:ext cx="97" cy="9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96" y="96"/>
                  </a:cxn>
                  <a:cxn ang="0">
                    <a:pos x="48" y="0"/>
                  </a:cxn>
                </a:cxnLst>
                <a:pathLst>
                  <a:path w="97" h="97">
                    <a:moveTo>
                      <a:pt x="48" y="0"/>
                    </a:moveTo>
                    <a:lnTo>
                      <a:pt x="0" y="96"/>
                    </a:lnTo>
                    <a:lnTo>
                      <a:pt x="96" y="96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2014" name="Straight Connector 203850"/>
            <p:cNvSpPr/>
            <p:nvPr/>
          </p:nvSpPr>
          <p:spPr>
            <a:xfrm>
              <a:off x="2180" y="3998"/>
              <a:ext cx="4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15" name="Oval 203851"/>
            <p:cNvSpPr/>
            <p:nvPr/>
          </p:nvSpPr>
          <p:spPr>
            <a:xfrm>
              <a:off x="1704" y="3498"/>
              <a:ext cx="32" cy="2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16" name="Straight Connector 203852"/>
            <p:cNvSpPr/>
            <p:nvPr/>
          </p:nvSpPr>
          <p:spPr>
            <a:xfrm flipV="1">
              <a:off x="2061" y="3722"/>
              <a:ext cx="263" cy="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17" name="Straight Connector 203853"/>
            <p:cNvSpPr/>
            <p:nvPr/>
          </p:nvSpPr>
          <p:spPr>
            <a:xfrm flipV="1">
              <a:off x="1868" y="3248"/>
              <a:ext cx="0" cy="7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18" name="Straight Connector 203854"/>
            <p:cNvSpPr/>
            <p:nvPr/>
          </p:nvSpPr>
          <p:spPr>
            <a:xfrm flipV="1">
              <a:off x="1864" y="4106"/>
              <a:ext cx="0" cy="12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19" name="Straight Connector 203855"/>
            <p:cNvSpPr/>
            <p:nvPr/>
          </p:nvSpPr>
          <p:spPr>
            <a:xfrm flipV="1">
              <a:off x="1863" y="3958"/>
              <a:ext cx="17" cy="1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020" name="Oval 203856"/>
            <p:cNvSpPr/>
            <p:nvPr/>
          </p:nvSpPr>
          <p:spPr>
            <a:xfrm>
              <a:off x="1844" y="4074"/>
              <a:ext cx="32" cy="2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1" name="Oval 203857"/>
            <p:cNvSpPr/>
            <p:nvPr/>
          </p:nvSpPr>
          <p:spPr>
            <a:xfrm>
              <a:off x="1844" y="4200"/>
              <a:ext cx="32" cy="34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2" name="Oval 203858"/>
            <p:cNvSpPr/>
            <p:nvPr/>
          </p:nvSpPr>
          <p:spPr>
            <a:xfrm>
              <a:off x="1856" y="3234"/>
              <a:ext cx="32" cy="2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3" name="Oval 203859"/>
            <p:cNvSpPr/>
            <p:nvPr/>
          </p:nvSpPr>
          <p:spPr>
            <a:xfrm>
              <a:off x="403" y="3359"/>
              <a:ext cx="173" cy="18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4" name="Oval 203860"/>
            <p:cNvSpPr/>
            <p:nvPr/>
          </p:nvSpPr>
          <p:spPr>
            <a:xfrm>
              <a:off x="403" y="3935"/>
              <a:ext cx="173" cy="18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5" name="Rectangle 203861"/>
            <p:cNvSpPr/>
            <p:nvPr/>
          </p:nvSpPr>
          <p:spPr>
            <a:xfrm>
              <a:off x="2168" y="4182"/>
              <a:ext cx="256" cy="112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6" name="Rectangle 203862"/>
            <p:cNvSpPr/>
            <p:nvPr/>
          </p:nvSpPr>
          <p:spPr>
            <a:xfrm>
              <a:off x="2708" y="4182"/>
              <a:ext cx="256" cy="112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Shape 203863"/>
            <p:cNvSpPr>
              <a:spLocks noChangeArrowheads="1"/>
            </p:cNvSpPr>
            <p:nvPr/>
          </p:nvSpPr>
          <p:spPr bwMode="auto">
            <a:xfrm>
              <a:off x="2420" y="4142"/>
              <a:ext cx="289" cy="193"/>
            </a:xfrm>
            <a:custGeom>
              <a:avLst/>
              <a:gdLst>
                <a:gd name="T0" fmla="*/ 0 w 289"/>
                <a:gd name="T1" fmla="*/ 0 h 193"/>
                <a:gd name="T2" fmla="*/ 288 w 289"/>
                <a:gd name="T3" fmla="*/ 192 h 193"/>
                <a:gd name="T4" fmla="*/ 288 w 289"/>
                <a:gd name="T5" fmla="*/ 0 h 193"/>
                <a:gd name="T6" fmla="*/ 0 w 289"/>
                <a:gd name="T7" fmla="*/ 192 h 193"/>
                <a:gd name="T8" fmla="*/ 0 w 289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93">
                  <a:moveTo>
                    <a:pt x="0" y="0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990" name="Rectangle 203864"/>
          <p:cNvSpPr/>
          <p:nvPr/>
        </p:nvSpPr>
        <p:spPr>
          <a:xfrm>
            <a:off x="571500" y="5013325"/>
            <a:ext cx="838200" cy="360363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>
            <a:spAutoFit/>
          </a:bodyPr>
          <a:p>
            <a:pPr algn="ctr" defTabSz="838200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2oo2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1" name="Rectangle 203865"/>
          <p:cNvSpPr/>
          <p:nvPr/>
        </p:nvSpPr>
        <p:spPr>
          <a:xfrm>
            <a:off x="5143500" y="3471863"/>
            <a:ext cx="1050925" cy="363537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defTabSz="977900"/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0.0016</a:t>
            </a:r>
            <a:endParaRPr lang="en-US" altLang="zh-CN" sz="1600" b="1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2" name="Rectangle 203867"/>
          <p:cNvSpPr/>
          <p:nvPr/>
        </p:nvSpPr>
        <p:spPr>
          <a:xfrm>
            <a:off x="5000625" y="3824288"/>
            <a:ext cx="3214688" cy="331787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 anchor="ctr" anchorCtr="1">
            <a:spAutoFit/>
          </a:bodyPr>
          <a:p>
            <a:pPr algn="ctr" defTabSz="838200"/>
            <a:r>
              <a:rPr lang="zh-CN" altLang="en-US" sz="16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可避免频繁跳车，但安全性低</a:t>
            </a:r>
            <a:endParaRPr lang="en-US" altLang="zh-CN" sz="1800" b="1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3" name="Rectangle 203872"/>
          <p:cNvSpPr/>
          <p:nvPr/>
        </p:nvSpPr>
        <p:spPr>
          <a:xfrm>
            <a:off x="7091363" y="3471863"/>
            <a:ext cx="1052512" cy="363537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algn="ctr" defTabSz="977900"/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0.04</a:t>
            </a:r>
            <a:endParaRPr lang="en-US" altLang="zh-CN" sz="1600" b="1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Shape 97"/>
          <p:cNvSpPr txBox="1">
            <a:spLocks noGrp="1"/>
          </p:cNvSpPr>
          <p:nvPr/>
        </p:nvSpPr>
        <p:spPr>
          <a:xfrm>
            <a:off x="8378825" y="6489700"/>
            <a:ext cx="730250" cy="3238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r" eaLnBrk="1" hangingPunct="1"/>
            <a:fld id="{9A0DB2DC-4C9A-4742-B13C-FB6460FD3503}" type="slidenum">
              <a:rPr lang="zh-CN" altLang="en-US" sz="800" dirty="0">
                <a:solidFill>
                  <a:schemeClr val="bg2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</a:fld>
            <a:endParaRPr lang="zh-CN" altLang="en-US" sz="800" dirty="0">
              <a:solidFill>
                <a:schemeClr val="bg2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6" name="Rectangle 204841"/>
          <p:cNvSpPr/>
          <p:nvPr/>
        </p:nvSpPr>
        <p:spPr>
          <a:xfrm>
            <a:off x="588963" y="5656263"/>
            <a:ext cx="838200" cy="361950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>
            <a:spAutoFit/>
          </a:bodyPr>
          <a:p>
            <a:pPr algn="ctr" defTabSz="838200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2oo3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4037" name="组合 166"/>
          <p:cNvGrpSpPr/>
          <p:nvPr/>
        </p:nvGrpSpPr>
        <p:grpSpPr>
          <a:xfrm>
            <a:off x="600075" y="2751138"/>
            <a:ext cx="4186238" cy="2905125"/>
            <a:chOff x="868363" y="2952750"/>
            <a:chExt cx="4185734" cy="2905125"/>
          </a:xfrm>
        </p:grpSpPr>
        <p:sp>
          <p:nvSpPr>
            <p:cNvPr id="44043" name="Straight Connector 204806"/>
            <p:cNvSpPr/>
            <p:nvPr/>
          </p:nvSpPr>
          <p:spPr>
            <a:xfrm flipH="1">
              <a:off x="1099188" y="3463478"/>
              <a:ext cx="1614308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44" name="Straight Connector 204807"/>
            <p:cNvSpPr/>
            <p:nvPr/>
          </p:nvSpPr>
          <p:spPr>
            <a:xfrm>
              <a:off x="1099188" y="4453373"/>
              <a:ext cx="1623130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45" name="Straight Connector 204808"/>
            <p:cNvSpPr/>
            <p:nvPr/>
          </p:nvSpPr>
          <p:spPr>
            <a:xfrm>
              <a:off x="1116831" y="5443267"/>
              <a:ext cx="1614308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46" name="Rectangle 204809"/>
            <p:cNvSpPr/>
            <p:nvPr/>
          </p:nvSpPr>
          <p:spPr>
            <a:xfrm>
              <a:off x="1442969" y="3178175"/>
              <a:ext cx="939687" cy="57150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>
                <a:spcBef>
                  <a:spcPct val="20000"/>
                </a:spcBef>
              </a:pPr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7" name="Rectangle 204810"/>
            <p:cNvSpPr/>
            <p:nvPr/>
          </p:nvSpPr>
          <p:spPr>
            <a:xfrm>
              <a:off x="1442969" y="4168775"/>
              <a:ext cx="939687" cy="573087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>
                <a:spcBef>
                  <a:spcPct val="20000"/>
                </a:spcBef>
              </a:pPr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8" name="Rectangle 204811"/>
            <p:cNvSpPr/>
            <p:nvPr/>
          </p:nvSpPr>
          <p:spPr>
            <a:xfrm>
              <a:off x="1442969" y="5159375"/>
              <a:ext cx="939687" cy="57150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A3C2F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lIns="84350" tIns="42175" rIns="84350" bIns="42175" anchor="ctr" anchorCtr="0"/>
            <a:p>
              <a:pPr algn="ctr" defTabSz="838200">
                <a:spcBef>
                  <a:spcPct val="20000"/>
                </a:spcBef>
              </a:pPr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9" name="Straight Connector 204812"/>
            <p:cNvSpPr/>
            <p:nvPr/>
          </p:nvSpPr>
          <p:spPr>
            <a:xfrm flipV="1">
              <a:off x="3716191" y="4978447"/>
              <a:ext cx="0" cy="68862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0" name="Straight Connector 204813"/>
            <p:cNvSpPr/>
            <p:nvPr/>
          </p:nvSpPr>
          <p:spPr>
            <a:xfrm flipH="1">
              <a:off x="2816412" y="3021612"/>
              <a:ext cx="917421" cy="860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1" name="Straight Connector 204814"/>
            <p:cNvSpPr/>
            <p:nvPr/>
          </p:nvSpPr>
          <p:spPr>
            <a:xfrm flipH="1" flipV="1">
              <a:off x="2816412" y="5707239"/>
              <a:ext cx="84685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4052" name="Group 16"/>
            <p:cNvGrpSpPr/>
            <p:nvPr/>
          </p:nvGrpSpPr>
          <p:grpSpPr>
            <a:xfrm>
              <a:off x="3663263" y="2952750"/>
              <a:ext cx="129380" cy="126247"/>
              <a:chOff x="1968" y="2094"/>
              <a:chExt cx="88" cy="88"/>
            </a:xfrm>
          </p:grpSpPr>
          <p:sp>
            <p:nvSpPr>
              <p:cNvPr id="44097" name="Oval 204816"/>
              <p:cNvSpPr/>
              <p:nvPr/>
            </p:nvSpPr>
            <p:spPr>
              <a:xfrm>
                <a:off x="1968" y="2094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>
                  <a:spcBef>
                    <a:spcPct val="20000"/>
                  </a:spcBef>
                </a:pPr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98" name="Straight Connector 204817"/>
              <p:cNvSpPr/>
              <p:nvPr/>
            </p:nvSpPr>
            <p:spPr>
              <a:xfrm>
                <a:off x="1980" y="2106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4053" name="Group 19"/>
            <p:cNvGrpSpPr/>
            <p:nvPr/>
          </p:nvGrpSpPr>
          <p:grpSpPr>
            <a:xfrm>
              <a:off x="3657382" y="5632638"/>
              <a:ext cx="129380" cy="126247"/>
              <a:chOff x="1972" y="3842"/>
              <a:chExt cx="88" cy="88"/>
            </a:xfrm>
          </p:grpSpPr>
          <p:sp>
            <p:nvSpPr>
              <p:cNvPr id="44095" name="Oval 204819"/>
              <p:cNvSpPr/>
              <p:nvPr/>
            </p:nvSpPr>
            <p:spPr>
              <a:xfrm>
                <a:off x="1972" y="384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>
                  <a:spcBef>
                    <a:spcPct val="20000"/>
                  </a:spcBef>
                </a:pPr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96" name="Straight Connector 204820"/>
              <p:cNvSpPr/>
              <p:nvPr/>
            </p:nvSpPr>
            <p:spPr>
              <a:xfrm>
                <a:off x="1984" y="3854"/>
                <a:ext cx="68" cy="64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4054" name="Straight Connector 204821"/>
            <p:cNvSpPr/>
            <p:nvPr/>
          </p:nvSpPr>
          <p:spPr>
            <a:xfrm flipV="1">
              <a:off x="4104330" y="4978447"/>
              <a:ext cx="0" cy="12050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5" name="Straight Connector 204822"/>
            <p:cNvSpPr/>
            <p:nvPr/>
          </p:nvSpPr>
          <p:spPr>
            <a:xfrm flipV="1">
              <a:off x="4104330" y="5236680"/>
              <a:ext cx="0" cy="13772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6" name="Straight Connector 204823"/>
            <p:cNvSpPr/>
            <p:nvPr/>
          </p:nvSpPr>
          <p:spPr>
            <a:xfrm flipV="1">
              <a:off x="4104330" y="5512129"/>
              <a:ext cx="0" cy="6886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7" name="Straight Connector 204824"/>
            <p:cNvSpPr/>
            <p:nvPr/>
          </p:nvSpPr>
          <p:spPr>
            <a:xfrm flipV="1">
              <a:off x="4457185" y="5443267"/>
              <a:ext cx="0" cy="27544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8" name="Straight Connector 204825"/>
            <p:cNvSpPr/>
            <p:nvPr/>
          </p:nvSpPr>
          <p:spPr>
            <a:xfrm flipH="1">
              <a:off x="4245472" y="5374405"/>
              <a:ext cx="14114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59" name="Oval 204826"/>
            <p:cNvSpPr/>
            <p:nvPr/>
          </p:nvSpPr>
          <p:spPr>
            <a:xfrm>
              <a:off x="4392189" y="5311775"/>
              <a:ext cx="126985" cy="1222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60" name="Group 28"/>
            <p:cNvGrpSpPr/>
            <p:nvPr/>
          </p:nvGrpSpPr>
          <p:grpSpPr>
            <a:xfrm>
              <a:off x="4033760" y="5098956"/>
              <a:ext cx="141142" cy="137724"/>
              <a:chOff x="2228" y="3470"/>
              <a:chExt cx="96" cy="96"/>
            </a:xfrm>
          </p:grpSpPr>
          <p:sp>
            <p:nvSpPr>
              <p:cNvPr id="44093" name="Rectangle 204828"/>
              <p:cNvSpPr/>
              <p:nvPr/>
            </p:nvSpPr>
            <p:spPr>
              <a:xfrm>
                <a:off x="2232" y="3474"/>
                <a:ext cx="88" cy="88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>
                  <a:spcBef>
                    <a:spcPct val="20000"/>
                  </a:spcBef>
                </a:pPr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94" name="Straight Connector 204829"/>
              <p:cNvSpPr/>
              <p:nvPr/>
            </p:nvSpPr>
            <p:spPr>
              <a:xfrm>
                <a:off x="2228" y="3470"/>
                <a:ext cx="96" cy="9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4061" name="Group 31"/>
            <p:cNvGrpSpPr/>
            <p:nvPr/>
          </p:nvGrpSpPr>
          <p:grpSpPr>
            <a:xfrm>
              <a:off x="3963189" y="5305543"/>
              <a:ext cx="283754" cy="208021"/>
              <a:chOff x="2180" y="3614"/>
              <a:chExt cx="193" cy="145"/>
            </a:xfrm>
          </p:grpSpPr>
          <p:sp>
            <p:nvSpPr>
              <p:cNvPr id="44091" name="Shape 204831"/>
              <p:cNvSpPr/>
              <p:nvPr/>
            </p:nvSpPr>
            <p:spPr>
              <a:xfrm>
                <a:off x="2180" y="3614"/>
                <a:ext cx="193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pathLst>
                  <a:path w="193" h="97">
                    <a:moveTo>
                      <a:pt x="0" y="0"/>
                    </a:moveTo>
                    <a:lnTo>
                      <a:pt x="192" y="96"/>
                    </a:lnTo>
                    <a:lnTo>
                      <a:pt x="192" y="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4092" name="Shape 204832"/>
              <p:cNvSpPr/>
              <p:nvPr/>
            </p:nvSpPr>
            <p:spPr>
              <a:xfrm>
                <a:off x="2228" y="3662"/>
                <a:ext cx="97" cy="9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96" y="96"/>
                  </a:cxn>
                  <a:cxn ang="0">
                    <a:pos x="48" y="0"/>
                  </a:cxn>
                </a:cxnLst>
                <a:pathLst>
                  <a:path w="97" h="97">
                    <a:moveTo>
                      <a:pt x="48" y="0"/>
                    </a:moveTo>
                    <a:lnTo>
                      <a:pt x="0" y="96"/>
                    </a:lnTo>
                    <a:lnTo>
                      <a:pt x="96" y="96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rnd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4062" name="Straight Connector 204833"/>
            <p:cNvSpPr/>
            <p:nvPr/>
          </p:nvSpPr>
          <p:spPr>
            <a:xfrm>
              <a:off x="3892618" y="5374405"/>
              <a:ext cx="7057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63" name="Straight Connector 204834"/>
            <p:cNvSpPr/>
            <p:nvPr/>
          </p:nvSpPr>
          <p:spPr>
            <a:xfrm flipV="1">
              <a:off x="3717661" y="4978447"/>
              <a:ext cx="386669" cy="286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64" name="Oval 204835"/>
            <p:cNvSpPr/>
            <p:nvPr/>
          </p:nvSpPr>
          <p:spPr>
            <a:xfrm>
              <a:off x="868363" y="5291137"/>
              <a:ext cx="253969" cy="2635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5" name="Oval 204836"/>
            <p:cNvSpPr/>
            <p:nvPr/>
          </p:nvSpPr>
          <p:spPr>
            <a:xfrm>
              <a:off x="868363" y="4318000"/>
              <a:ext cx="253969" cy="2667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6" name="Oval 204837"/>
            <p:cNvSpPr/>
            <p:nvPr/>
          </p:nvSpPr>
          <p:spPr>
            <a:xfrm>
              <a:off x="868363" y="3311525"/>
              <a:ext cx="253969" cy="2635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7" name="Rectangle 204838"/>
            <p:cNvSpPr/>
            <p:nvPr/>
          </p:nvSpPr>
          <p:spPr>
            <a:xfrm>
              <a:off x="3874975" y="5638377"/>
              <a:ext cx="376378" cy="160679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68" name="Rectangle 204839"/>
            <p:cNvSpPr/>
            <p:nvPr/>
          </p:nvSpPr>
          <p:spPr>
            <a:xfrm>
              <a:off x="4677719" y="5638377"/>
              <a:ext cx="376378" cy="160679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8D8D8"/>
                </a:gs>
                <a:gs pos="100000">
                  <a:srgbClr val="B2B2B2"/>
                </a:gs>
              </a:gsLst>
              <a:lin ang="5400000" scaled="1"/>
              <a:tileRect/>
            </a:gra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67" name="Shape 204840"/>
            <p:cNvSpPr>
              <a:spLocks noChangeArrowheads="1"/>
            </p:cNvSpPr>
            <p:nvPr/>
          </p:nvSpPr>
          <p:spPr bwMode="auto">
            <a:xfrm>
              <a:off x="4246156" y="5581650"/>
              <a:ext cx="423812" cy="276225"/>
            </a:xfrm>
            <a:custGeom>
              <a:avLst/>
              <a:gdLst>
                <a:gd name="T0" fmla="*/ 0 w 289"/>
                <a:gd name="T1" fmla="*/ 0 h 193"/>
                <a:gd name="T2" fmla="*/ 288 w 289"/>
                <a:gd name="T3" fmla="*/ 192 h 193"/>
                <a:gd name="T4" fmla="*/ 288 w 289"/>
                <a:gd name="T5" fmla="*/ 0 h 193"/>
                <a:gd name="T6" fmla="*/ 0 w 289"/>
                <a:gd name="T7" fmla="*/ 192 h 193"/>
                <a:gd name="T8" fmla="*/ 0 w 289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93">
                  <a:moveTo>
                    <a:pt x="0" y="0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70" name="Straight Connector 204842"/>
            <p:cNvSpPr/>
            <p:nvPr/>
          </p:nvSpPr>
          <p:spPr>
            <a:xfrm flipV="1">
              <a:off x="2814942" y="3021612"/>
              <a:ext cx="1470" cy="37013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1" name="Straight Connector 204843"/>
            <p:cNvSpPr/>
            <p:nvPr/>
          </p:nvSpPr>
          <p:spPr>
            <a:xfrm flipH="1" flipV="1">
              <a:off x="2814942" y="3621287"/>
              <a:ext cx="1470" cy="77756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2" name="Straight Connector 204844"/>
            <p:cNvSpPr/>
            <p:nvPr/>
          </p:nvSpPr>
          <p:spPr>
            <a:xfrm flipV="1">
              <a:off x="2813472" y="3384574"/>
              <a:ext cx="24994" cy="2367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3" name="Oval 204845"/>
            <p:cNvSpPr/>
            <p:nvPr/>
          </p:nvSpPr>
          <p:spPr>
            <a:xfrm>
              <a:off x="2787008" y="3569641"/>
              <a:ext cx="45577" cy="44474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7273" tIns="38637" rIns="77273" bIns="38637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74" name="Straight Connector 204846"/>
            <p:cNvSpPr/>
            <p:nvPr/>
          </p:nvSpPr>
          <p:spPr>
            <a:xfrm flipV="1">
              <a:off x="3380979" y="5500652"/>
              <a:ext cx="0" cy="19367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5" name="Straight Connector 204847"/>
            <p:cNvSpPr/>
            <p:nvPr/>
          </p:nvSpPr>
          <p:spPr>
            <a:xfrm flipV="1">
              <a:off x="3380979" y="5294066"/>
              <a:ext cx="24994" cy="23527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6" name="Oval 204848"/>
            <p:cNvSpPr/>
            <p:nvPr/>
          </p:nvSpPr>
          <p:spPr>
            <a:xfrm>
              <a:off x="3354515" y="5477698"/>
              <a:ext cx="45577" cy="4590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7273" tIns="38637" rIns="77273" bIns="38637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77" name="Straight Connector 204849"/>
            <p:cNvSpPr/>
            <p:nvPr/>
          </p:nvSpPr>
          <p:spPr>
            <a:xfrm flipV="1">
              <a:off x="3380979" y="3021612"/>
              <a:ext cx="0" cy="13772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8" name="Straight Connector 204850"/>
            <p:cNvSpPr/>
            <p:nvPr/>
          </p:nvSpPr>
          <p:spPr>
            <a:xfrm flipV="1">
              <a:off x="2816412" y="4605443"/>
              <a:ext cx="0" cy="110179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79" name="Straight Connector 204851"/>
            <p:cNvSpPr/>
            <p:nvPr/>
          </p:nvSpPr>
          <p:spPr>
            <a:xfrm flipV="1">
              <a:off x="2816412" y="4398857"/>
              <a:ext cx="24994" cy="2367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0" name="Oval 204852"/>
            <p:cNvSpPr/>
            <p:nvPr/>
          </p:nvSpPr>
          <p:spPr>
            <a:xfrm>
              <a:off x="2788478" y="4583924"/>
              <a:ext cx="47047" cy="44474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7273" tIns="38637" rIns="77273" bIns="38637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1" name="Straight Connector 204853"/>
            <p:cNvSpPr/>
            <p:nvPr/>
          </p:nvSpPr>
          <p:spPr>
            <a:xfrm flipV="1">
              <a:off x="3380979" y="4605443"/>
              <a:ext cx="0" cy="68862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2" name="Straight Connector 204854"/>
            <p:cNvSpPr/>
            <p:nvPr/>
          </p:nvSpPr>
          <p:spPr>
            <a:xfrm flipV="1">
              <a:off x="3380979" y="4368729"/>
              <a:ext cx="24994" cy="2367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3" name="Oval 204855"/>
            <p:cNvSpPr/>
            <p:nvPr/>
          </p:nvSpPr>
          <p:spPr>
            <a:xfrm>
              <a:off x="3353045" y="4553797"/>
              <a:ext cx="47047" cy="45908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7273" tIns="38637" rIns="77273" bIns="38637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4" name="Straight Connector 204856"/>
            <p:cNvSpPr/>
            <p:nvPr/>
          </p:nvSpPr>
          <p:spPr>
            <a:xfrm flipV="1">
              <a:off x="3097226" y="3021612"/>
              <a:ext cx="1470" cy="37013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5" name="Straight Connector 204857"/>
            <p:cNvSpPr/>
            <p:nvPr/>
          </p:nvSpPr>
          <p:spPr>
            <a:xfrm flipH="1" flipV="1">
              <a:off x="3097226" y="3621287"/>
              <a:ext cx="1470" cy="167277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6" name="Straight Connector 204858"/>
            <p:cNvSpPr/>
            <p:nvPr/>
          </p:nvSpPr>
          <p:spPr>
            <a:xfrm flipV="1">
              <a:off x="3095755" y="3384574"/>
              <a:ext cx="24994" cy="2367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7" name="Oval 204859"/>
            <p:cNvSpPr/>
            <p:nvPr/>
          </p:nvSpPr>
          <p:spPr>
            <a:xfrm>
              <a:off x="3069291" y="3569641"/>
              <a:ext cx="45577" cy="44474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7273" tIns="38637" rIns="77273" bIns="38637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88" name="Straight Connector 204860"/>
            <p:cNvSpPr/>
            <p:nvPr/>
          </p:nvSpPr>
          <p:spPr>
            <a:xfrm flipV="1">
              <a:off x="3098696" y="5500652"/>
              <a:ext cx="0" cy="20658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89" name="Straight Connector 204861"/>
            <p:cNvSpPr/>
            <p:nvPr/>
          </p:nvSpPr>
          <p:spPr>
            <a:xfrm flipV="1">
              <a:off x="3098696" y="5294066"/>
              <a:ext cx="24994" cy="2367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090" name="Oval 204862"/>
            <p:cNvSpPr/>
            <p:nvPr/>
          </p:nvSpPr>
          <p:spPr>
            <a:xfrm>
              <a:off x="3070762" y="5479133"/>
              <a:ext cx="47047" cy="44474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7273" tIns="38637" rIns="77273" bIns="38637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038" name="Straight Connector 202791"/>
          <p:cNvSpPr/>
          <p:nvPr/>
        </p:nvSpPr>
        <p:spPr>
          <a:xfrm>
            <a:off x="4716463" y="2268538"/>
            <a:ext cx="379095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039" name="Rectangle 202792"/>
          <p:cNvSpPr/>
          <p:nvPr/>
        </p:nvSpPr>
        <p:spPr>
          <a:xfrm>
            <a:off x="4570413" y="1643063"/>
            <a:ext cx="4257675" cy="103187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/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可能性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16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误跳车率	    危险率</a:t>
            </a:r>
            <a:endParaRPr lang="en-US" altLang="zh-CN" sz="16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降低生产连续性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降低安全可靠性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" name="Rectangle 204804"/>
          <p:cNvSpPr>
            <a:spLocks noChangeArrowheads="1"/>
          </p:cNvSpPr>
          <p:nvPr/>
        </p:nvSpPr>
        <p:spPr bwMode="auto">
          <a:xfrm>
            <a:off x="5072063" y="3441700"/>
            <a:ext cx="8874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621" tIns="45083" rIns="91621" bIns="45083">
            <a:spAutoFit/>
          </a:bodyPr>
          <a:lstStyle/>
          <a:p>
            <a:pPr marL="0" marR="0" lvl="0" indent="0" algn="l" defTabSz="977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0.0048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69" name="Rectangle 204873"/>
          <p:cNvSpPr>
            <a:spLocks noChangeArrowheads="1"/>
          </p:cNvSpPr>
          <p:nvPr/>
        </p:nvSpPr>
        <p:spPr bwMode="auto">
          <a:xfrm>
            <a:off x="7286625" y="3441700"/>
            <a:ext cx="8874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621" tIns="45083" rIns="91621" bIns="45083">
            <a:spAutoFit/>
          </a:bodyPr>
          <a:lstStyle/>
          <a:p>
            <a:pPr marL="0" marR="0" lvl="0" indent="0" algn="l" defTabSz="977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0.0012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4042" name="Rectangle 203867"/>
          <p:cNvSpPr/>
          <p:nvPr/>
        </p:nvSpPr>
        <p:spPr>
          <a:xfrm>
            <a:off x="4857750" y="3824288"/>
            <a:ext cx="3643313" cy="331787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 anchor="ctr" anchorCtr="1">
            <a:spAutoFit/>
          </a:bodyPr>
          <a:p>
            <a:pPr algn="ctr" defTabSz="838200"/>
            <a:r>
              <a:rPr lang="zh-CN" altLang="en-US" sz="16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可避免频繁跳车，也可确保安全性</a:t>
            </a:r>
            <a:endParaRPr lang="en-US" altLang="zh-CN" sz="1800" b="1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04803"/>
          <p:cNvSpPr/>
          <p:nvPr/>
        </p:nvSpPr>
        <p:spPr>
          <a:xfrm>
            <a:off x="5072063" y="3071813"/>
            <a:ext cx="3071812" cy="33972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800" b="1" dirty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0.04		0.02</a:t>
            </a:r>
            <a:endParaRPr lang="en-US" altLang="zh-CN" sz="1800" b="1" dirty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05" name="Rectangle 204804"/>
          <p:cNvSpPr>
            <a:spLocks noChangeArrowheads="1"/>
          </p:cNvSpPr>
          <p:nvPr/>
        </p:nvSpPr>
        <p:spPr bwMode="auto">
          <a:xfrm>
            <a:off x="4857750" y="5000625"/>
            <a:ext cx="8874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621" tIns="45083" rIns="91621" bIns="45083">
            <a:spAutoFit/>
          </a:bodyPr>
          <a:lstStyle/>
          <a:p>
            <a:pPr marL="0" marR="0" lvl="0" indent="0" algn="l" defTabSz="977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0.0048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6084" name="Rectangle 204841"/>
          <p:cNvSpPr/>
          <p:nvPr/>
        </p:nvSpPr>
        <p:spPr>
          <a:xfrm>
            <a:off x="1285875" y="4964113"/>
            <a:ext cx="838200" cy="393700"/>
          </a:xfrm>
          <a:prstGeom prst="rect">
            <a:avLst/>
          </a:prstGeom>
          <a:noFill/>
          <a:ln w="9525">
            <a:noFill/>
          </a:ln>
        </p:spPr>
        <p:txBody>
          <a:bodyPr lIns="84350" tIns="42175" rIns="84350" bIns="42175">
            <a:spAutoFit/>
          </a:bodyPr>
          <a:p>
            <a:pPr algn="ctr" defTabSz="838200"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2oo3</a:t>
            </a:r>
            <a:endParaRPr lang="en-US" altLang="zh-CN" sz="1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4" name="Rectangle 204873"/>
          <p:cNvSpPr>
            <a:spLocks noChangeArrowheads="1"/>
          </p:cNvSpPr>
          <p:nvPr/>
        </p:nvSpPr>
        <p:spPr bwMode="auto">
          <a:xfrm>
            <a:off x="7000875" y="5000625"/>
            <a:ext cx="8874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621" tIns="45083" rIns="91621" bIns="45083">
            <a:spAutoFit/>
          </a:bodyPr>
          <a:lstStyle/>
          <a:p>
            <a:pPr marL="0" marR="0" lvl="0" indent="0" algn="l" defTabSz="977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0.0012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6086" name="TextBox 80"/>
          <p:cNvSpPr txBox="1"/>
          <p:nvPr/>
        </p:nvSpPr>
        <p:spPr>
          <a:xfrm>
            <a:off x="4572000" y="5546725"/>
            <a:ext cx="4214813" cy="868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安全性：</a:t>
            </a:r>
            <a:r>
              <a:rPr lang="en-US" altLang="zh-CN" sz="1800" b="1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1oo2 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&gt; 2oo3 &gt; 1oo1 &gt; 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2oo2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连续性：</a:t>
            </a:r>
            <a:r>
              <a:rPr lang="en-US" altLang="zh-CN" sz="1800" b="1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2oo2 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&gt; 2oo3 &gt; 1oo1 &gt; 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1oo2</a:t>
            </a:r>
            <a:endParaRPr lang="en-US" altLang="zh-CN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6087" name="Straight Connector 81"/>
          <p:cNvCxnSpPr/>
          <p:nvPr/>
        </p:nvCxnSpPr>
        <p:spPr>
          <a:xfrm>
            <a:off x="714375" y="5429250"/>
            <a:ext cx="7786688" cy="1588"/>
          </a:xfrm>
          <a:prstGeom prst="line">
            <a:avLst/>
          </a:prstGeom>
          <a:ln w="31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6088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9" name="矩形 80"/>
          <p:cNvSpPr/>
          <p:nvPr/>
        </p:nvSpPr>
        <p:spPr>
          <a:xfrm>
            <a:off x="1281113" y="3028950"/>
            <a:ext cx="7842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1oo1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0" name="矩形 81"/>
          <p:cNvSpPr/>
          <p:nvPr/>
        </p:nvSpPr>
        <p:spPr>
          <a:xfrm>
            <a:off x="1276350" y="3671888"/>
            <a:ext cx="7842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1oo2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1" name="矩形 82"/>
          <p:cNvSpPr/>
          <p:nvPr/>
        </p:nvSpPr>
        <p:spPr>
          <a:xfrm>
            <a:off x="1276350" y="4313238"/>
            <a:ext cx="7842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2oo2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2" name="Straight Connector 202791"/>
          <p:cNvSpPr/>
          <p:nvPr/>
        </p:nvSpPr>
        <p:spPr>
          <a:xfrm>
            <a:off x="4716463" y="2268538"/>
            <a:ext cx="379095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093" name="Rectangle 202792"/>
          <p:cNvSpPr/>
          <p:nvPr/>
        </p:nvSpPr>
        <p:spPr>
          <a:xfrm>
            <a:off x="4570413" y="1643063"/>
            <a:ext cx="4257675" cy="103187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/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可能性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algn="ctr" defTabSz="977900">
              <a:lnSpc>
                <a:spcPct val="90000"/>
              </a:lnSpc>
              <a:spcBef>
                <a:spcPct val="30000"/>
              </a:spcBef>
            </a:pP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zh-CN" altLang="en-US" sz="16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误跳车率	    危险率</a:t>
            </a:r>
            <a:endParaRPr lang="en-US" altLang="zh-CN" sz="16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2575" indent="-282575"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降低生产连续性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(</a:t>
            </a:r>
            <a:r>
              <a:rPr lang="zh-CN" altLang="en-US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降低安全可靠性</a:t>
            </a:r>
            <a:r>
              <a:rPr lang="en-US" altLang="zh-CN" sz="15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4" name="Rectangle 204803"/>
          <p:cNvSpPr/>
          <p:nvPr/>
        </p:nvSpPr>
        <p:spPr>
          <a:xfrm>
            <a:off x="5072063" y="3732213"/>
            <a:ext cx="3214687" cy="33972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800" b="1" dirty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0.08		0.0004</a:t>
            </a:r>
            <a:endParaRPr lang="en-US" altLang="zh-CN" sz="1800" b="1" dirty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5" name="Rectangle 204803"/>
          <p:cNvSpPr/>
          <p:nvPr/>
        </p:nvSpPr>
        <p:spPr>
          <a:xfrm>
            <a:off x="4857750" y="4375150"/>
            <a:ext cx="3357563" cy="339725"/>
          </a:xfrm>
          <a:prstGeom prst="rect">
            <a:avLst/>
          </a:prstGeom>
          <a:noFill/>
          <a:ln w="9525">
            <a:noFill/>
          </a:ln>
        </p:spPr>
        <p:txBody>
          <a:bodyPr lIns="91621" tIns="45083" rIns="91621" bIns="45083">
            <a:spAutoFit/>
          </a:bodyPr>
          <a:p>
            <a:pPr defTabSz="977900">
              <a:lnSpc>
                <a:spcPct val="90000"/>
              </a:lnSpc>
              <a:spcBef>
                <a:spcPct val="30000"/>
              </a:spcBef>
            </a:pPr>
            <a:r>
              <a:rPr lang="en-US" altLang="zh-CN" sz="1800" b="1" dirty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0.0016	          0.04</a:t>
            </a:r>
            <a:endParaRPr lang="en-US" altLang="zh-CN" sz="1800" b="1" dirty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6" name="矩形 93"/>
          <p:cNvSpPr/>
          <p:nvPr/>
        </p:nvSpPr>
        <p:spPr>
          <a:xfrm>
            <a:off x="1371600" y="2286000"/>
            <a:ext cx="7000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7" name="TextBox 19"/>
          <p:cNvSpPr txBox="1"/>
          <p:nvPr/>
        </p:nvSpPr>
        <p:spPr>
          <a:xfrm>
            <a:off x="1285875" y="5572125"/>
            <a:ext cx="857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比较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Box 4"/>
          <p:cNvSpPr txBox="1"/>
          <p:nvPr/>
        </p:nvSpPr>
        <p:spPr>
          <a:xfrm>
            <a:off x="142875" y="1428750"/>
            <a:ext cx="4286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PFD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计算基本公式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1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8132" name="组合 33"/>
          <p:cNvGrpSpPr/>
          <p:nvPr/>
        </p:nvGrpSpPr>
        <p:grpSpPr>
          <a:xfrm>
            <a:off x="642938" y="2181225"/>
            <a:ext cx="7423150" cy="2436813"/>
            <a:chOff x="682128" y="2181249"/>
            <a:chExt cx="7422554" cy="2436137"/>
          </a:xfrm>
        </p:grpSpPr>
        <p:sp>
          <p:nvSpPr>
            <p:cNvPr id="48136" name="Rectangle 1937412"/>
            <p:cNvSpPr/>
            <p:nvPr/>
          </p:nvSpPr>
          <p:spPr>
            <a:xfrm>
              <a:off x="714348" y="2186988"/>
              <a:ext cx="1389542" cy="39885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冗余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7" name="Rectangle 1937413"/>
            <p:cNvSpPr/>
            <p:nvPr/>
          </p:nvSpPr>
          <p:spPr>
            <a:xfrm>
              <a:off x="714348" y="2593016"/>
              <a:ext cx="1389542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1oo1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8" name="Rectangle 1937414"/>
            <p:cNvSpPr/>
            <p:nvPr/>
          </p:nvSpPr>
          <p:spPr>
            <a:xfrm>
              <a:off x="714348" y="2999044"/>
              <a:ext cx="1389542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1oo2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9" name="Rectangle 1937415"/>
            <p:cNvSpPr/>
            <p:nvPr/>
          </p:nvSpPr>
          <p:spPr>
            <a:xfrm>
              <a:off x="714348" y="3405072"/>
              <a:ext cx="1389542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2oo2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0" name="Rectangle 1937416"/>
            <p:cNvSpPr/>
            <p:nvPr/>
          </p:nvSpPr>
          <p:spPr>
            <a:xfrm>
              <a:off x="714348" y="3811100"/>
              <a:ext cx="1389542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2oo3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1" name="Rectangle 1937417"/>
            <p:cNvSpPr/>
            <p:nvPr/>
          </p:nvSpPr>
          <p:spPr>
            <a:xfrm>
              <a:off x="682128" y="4218563"/>
              <a:ext cx="1389542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1oo2D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2" name="Rectangle 1937418"/>
            <p:cNvSpPr/>
            <p:nvPr/>
          </p:nvSpPr>
          <p:spPr>
            <a:xfrm>
              <a:off x="5857884" y="2181249"/>
              <a:ext cx="2246798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MTBFsp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3" name="Rectangle 1937419"/>
            <p:cNvSpPr/>
            <p:nvPr/>
          </p:nvSpPr>
          <p:spPr>
            <a:xfrm>
              <a:off x="5825664" y="2587277"/>
              <a:ext cx="2246798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1/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S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4" name="Rectangle 1937420"/>
            <p:cNvSpPr/>
            <p:nvPr/>
          </p:nvSpPr>
          <p:spPr>
            <a:xfrm>
              <a:off x="5825664" y="2994740"/>
              <a:ext cx="2246798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1/(2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S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)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5" name="Rectangle 1937421"/>
            <p:cNvSpPr/>
            <p:nvPr/>
          </p:nvSpPr>
          <p:spPr>
            <a:xfrm>
              <a:off x="5825664" y="3399333"/>
              <a:ext cx="2246798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1/(2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S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 * MTTR )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UniversalMath1 BT" pitchFamily="18" charset="2"/>
              </a:endParaRPr>
            </a:p>
          </p:txBody>
        </p:sp>
        <p:sp>
          <p:nvSpPr>
            <p:cNvPr id="48146" name="Rectangle 1937422"/>
            <p:cNvSpPr/>
            <p:nvPr/>
          </p:nvSpPr>
          <p:spPr>
            <a:xfrm>
              <a:off x="5825664" y="3805361"/>
              <a:ext cx="2246798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1/(6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S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 * MTTR )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7" name="Rectangle 1937423"/>
            <p:cNvSpPr/>
            <p:nvPr/>
          </p:nvSpPr>
          <p:spPr>
            <a:xfrm>
              <a:off x="5825664" y="4211389"/>
              <a:ext cx="2246798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1/(2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S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 * MTTR )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UniversalMath1 BT" pitchFamily="18" charset="2"/>
              </a:endParaRPr>
            </a:p>
          </p:txBody>
        </p:sp>
        <p:sp>
          <p:nvSpPr>
            <p:cNvPr id="48148" name="Rectangle 1937424"/>
            <p:cNvSpPr/>
            <p:nvPr/>
          </p:nvSpPr>
          <p:spPr>
            <a:xfrm>
              <a:off x="2704491" y="2189857"/>
              <a:ext cx="2493611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PFD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9" name="Rectangle 1937425"/>
            <p:cNvSpPr/>
            <p:nvPr/>
          </p:nvSpPr>
          <p:spPr>
            <a:xfrm>
              <a:off x="2704491" y="2594451"/>
              <a:ext cx="2493611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D 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(MTTR+TI/2)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50" name="Rectangle 1937426"/>
            <p:cNvSpPr/>
            <p:nvPr/>
          </p:nvSpPr>
          <p:spPr>
            <a:xfrm>
              <a:off x="2704491" y="3000479"/>
              <a:ext cx="2493611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D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 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(MTTR+TI/2)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UniversalMath1 BT" pitchFamily="18" charset="2"/>
              </a:endParaRPr>
            </a:p>
          </p:txBody>
        </p:sp>
        <p:sp>
          <p:nvSpPr>
            <p:cNvPr id="48151" name="Rectangle 1937427"/>
            <p:cNvSpPr/>
            <p:nvPr/>
          </p:nvSpPr>
          <p:spPr>
            <a:xfrm>
              <a:off x="2704491" y="3406507"/>
              <a:ext cx="2493611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D 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(MTTR+TI/2)</a:t>
              </a:r>
              <a:endParaRPr lang="en-US" altLang="zh-CN" baseline="30000" dirty="0">
                <a:latin typeface="Arial" panose="020B0604020202020204" pitchFamily="34" charset="0"/>
                <a:ea typeface="宋体" panose="02010600030101010101" pitchFamily="2" charset="-122"/>
                <a:sym typeface="UniversalMath1 BT" pitchFamily="18" charset="2"/>
              </a:endParaRPr>
            </a:p>
          </p:txBody>
        </p:sp>
        <p:sp>
          <p:nvSpPr>
            <p:cNvPr id="48152" name="Rectangle 1937428"/>
            <p:cNvSpPr/>
            <p:nvPr/>
          </p:nvSpPr>
          <p:spPr>
            <a:xfrm>
              <a:off x="2704491" y="3813970"/>
              <a:ext cx="2493611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6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D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 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(MTTR+TI/2)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</a:t>
              </a:r>
              <a:endParaRPr lang="en-US" altLang="zh-CN" baseline="30000" dirty="0">
                <a:latin typeface="Arial" panose="020B0604020202020204" pitchFamily="34" charset="0"/>
                <a:ea typeface="宋体" panose="02010600030101010101" pitchFamily="2" charset="-122"/>
                <a:sym typeface="UniversalMath1 BT" pitchFamily="18" charset="2"/>
              </a:endParaRPr>
            </a:p>
          </p:txBody>
        </p:sp>
        <p:sp>
          <p:nvSpPr>
            <p:cNvPr id="48153" name="Rectangle 1937429"/>
            <p:cNvSpPr/>
            <p:nvPr/>
          </p:nvSpPr>
          <p:spPr>
            <a:xfrm>
              <a:off x="2704491" y="4218563"/>
              <a:ext cx="2492019" cy="3988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621" tIns="45083" rIns="91621" bIns="45083">
              <a:spAutoFit/>
            </a:bodyPr>
            <a:p>
              <a:pPr defTabSz="904875">
                <a:spcBef>
                  <a:spcPct val="2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D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 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(MTTR+TI/2)</a:t>
              </a:r>
              <a:r>
                <a:rPr lang="en-US" altLang="zh-CN" baseline="30000" dirty="0">
                  <a:latin typeface="Arial" panose="020B0604020202020204" pitchFamily="34" charset="0"/>
                  <a:ea typeface="宋体" panose="02010600030101010101" pitchFamily="2" charset="-122"/>
                  <a:sym typeface="UniversalMath1 BT" pitchFamily="18" charset="2"/>
                </a:rPr>
                <a:t>2</a:t>
              </a:r>
              <a:endParaRPr lang="en-US" altLang="zh-CN" baseline="30000" dirty="0">
                <a:latin typeface="Arial" panose="020B0604020202020204" pitchFamily="34" charset="0"/>
                <a:ea typeface="宋体" panose="02010600030101010101" pitchFamily="2" charset="-122"/>
                <a:sym typeface="UniversalMath1 BT" pitchFamily="18" charset="2"/>
              </a:endParaRPr>
            </a:p>
          </p:txBody>
        </p:sp>
      </p:grpSp>
      <p:grpSp>
        <p:nvGrpSpPr>
          <p:cNvPr id="48133" name="Group 23"/>
          <p:cNvGrpSpPr/>
          <p:nvPr/>
        </p:nvGrpSpPr>
        <p:grpSpPr>
          <a:xfrm>
            <a:off x="674688" y="4786313"/>
            <a:ext cx="7112000" cy="1590675"/>
            <a:chOff x="187" y="2788"/>
            <a:chExt cx="4585" cy="1002"/>
          </a:xfrm>
        </p:grpSpPr>
        <p:sp>
          <p:nvSpPr>
            <p:cNvPr id="48134" name="Rectangle 1937432"/>
            <p:cNvSpPr/>
            <p:nvPr/>
          </p:nvSpPr>
          <p:spPr>
            <a:xfrm>
              <a:off x="187" y="2788"/>
              <a:ext cx="2902" cy="100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2896" tIns="40721" rIns="82896" bIns="40721">
              <a:spAutoFit/>
            </a:bodyPr>
            <a:p>
              <a:pPr defTabSz="806450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其中</a:t>
              </a:r>
              <a:r>
                <a:rPr lang="en-US" altLang="zh-CN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:</a:t>
              </a:r>
              <a:r>
                <a: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defTabSz="806450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MTTR = </a:t>
              </a:r>
              <a:r>
                <a:rPr lang="zh-CN" altLang="en-US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拆卸到检修完好的时间</a:t>
              </a:r>
              <a:r>
                <a:rPr lang="en-US" altLang="zh-CN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	</a:t>
              </a:r>
              <a:endPara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defTabSz="806450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MDT (Mean Down Time) = (MTTR + TI/2) </a:t>
              </a:r>
              <a:endPara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806450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假设</a:t>
              </a:r>
              <a:r>
                <a:rPr lang="en-US" altLang="zh-CN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: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1/MDT &gt;&gt; failure rate</a:t>
              </a:r>
              <a:endPara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5" name="Rectangle 1937433"/>
            <p:cNvSpPr/>
            <p:nvPr/>
          </p:nvSpPr>
          <p:spPr>
            <a:xfrm>
              <a:off x="3531" y="2807"/>
              <a:ext cx="1241" cy="95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3768" tIns="41884" rIns="83768" bIns="41884" anchor="ctr" anchorCtr="0">
              <a:spAutoFit/>
            </a:bodyPr>
            <a:p>
              <a:pPr defTabSz="838200">
                <a:lnSpc>
                  <a:spcPct val="130000"/>
                </a:lnSpc>
                <a:spcBef>
                  <a:spcPct val="20000"/>
                </a:spcBef>
              </a:pPr>
              <a:endPara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defTabSz="838200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 I =  </a:t>
              </a:r>
              <a:r>
                <a:rPr lang="zh-CN" altLang="en-US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调试间隔</a:t>
              </a:r>
              <a:endPara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defTabSz="838200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   =  </a:t>
              </a:r>
              <a:r>
                <a:rPr lang="zh-CN" altLang="en-US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安全失效</a:t>
              </a:r>
              <a:endPara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defTabSz="838200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  =   </a:t>
              </a:r>
              <a:r>
                <a:rPr lang="zh-CN" altLang="en-US" sz="16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危险失效</a:t>
              </a:r>
              <a:endPara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 advTm="454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00" y="1714500"/>
            <a:ext cx="602297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extBox 6"/>
          <p:cNvSpPr txBox="1"/>
          <p:nvPr/>
        </p:nvSpPr>
        <p:spPr>
          <a:xfrm>
            <a:off x="142875" y="2143125"/>
            <a:ext cx="4286250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压力变送器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各为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2oo2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的两组变送器，分别保证生产连续性；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2oo2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的两组变送器，组成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1oo2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确保安全可靠性；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电磁阀和工艺阀门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单个阀门两个电磁阀构成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2oo2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，保证生产连续性；</a:t>
            </a:r>
            <a:endParaRPr lang="en-US" altLang="zh-CN" sz="1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两个工艺阀门组成</a:t>
            </a:r>
            <a:r>
              <a:rPr lang="en-US" altLang="zh-CN" sz="1500" dirty="0">
                <a:latin typeface="黑体" panose="02010609060101010101" pitchFamily="49" charset="-122"/>
                <a:ea typeface="黑体" panose="02010609060101010101" pitchFamily="49" charset="-122"/>
              </a:rPr>
              <a:t>1oo2</a:t>
            </a:r>
            <a:r>
              <a:rPr lang="zh-CN" altLang="en-US" sz="1500" dirty="0">
                <a:latin typeface="黑体" panose="02010609060101010101" pitchFamily="49" charset="-122"/>
                <a:ea typeface="黑体" panose="02010609060101010101" pitchFamily="49" charset="-122"/>
              </a:rPr>
              <a:t>，保证安全可靠性。</a:t>
            </a:r>
            <a:endParaRPr lang="en-US" altLang="zh-CN" sz="15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79" name="TextBox 4"/>
          <p:cNvSpPr txBox="1"/>
          <p:nvPr/>
        </p:nvSpPr>
        <p:spPr>
          <a:xfrm>
            <a:off x="142875" y="1428750"/>
            <a:ext cx="4286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如何确保系统可靠性？避免误跳车？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0180" name="Group 10"/>
          <p:cNvGrpSpPr/>
          <p:nvPr/>
        </p:nvGrpSpPr>
        <p:grpSpPr>
          <a:xfrm>
            <a:off x="4500563" y="2286000"/>
            <a:ext cx="4643437" cy="3548063"/>
            <a:chOff x="4572000" y="2428875"/>
            <a:chExt cx="4643438" cy="3548063"/>
          </a:xfrm>
        </p:grpSpPr>
        <p:pic>
          <p:nvPicPr>
            <p:cNvPr id="50182" name="Picture 2" descr="image001"/>
            <p:cNvPicPr>
              <a:picLocks noChangeAspect="1"/>
            </p:cNvPicPr>
            <p:nvPr/>
          </p:nvPicPr>
          <p:blipFill>
            <a:blip r:embed="rId1"/>
            <a:srcRect l="8223"/>
            <a:stretch>
              <a:fillRect/>
            </a:stretch>
          </p:blipFill>
          <p:spPr>
            <a:xfrm>
              <a:off x="4643438" y="2428875"/>
              <a:ext cx="4500562" cy="35004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3" name="TextBox 5"/>
            <p:cNvSpPr txBox="1"/>
            <p:nvPr/>
          </p:nvSpPr>
          <p:spPr>
            <a:xfrm>
              <a:off x="7072313" y="5715000"/>
              <a:ext cx="714375" cy="2619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en-US" altLang="zh-CN" sz="1100" dirty="0">
                  <a:latin typeface="Arial" panose="020B0604020202020204" pitchFamily="34" charset="0"/>
                  <a:ea typeface="宋体" panose="02010600030101010101" pitchFamily="2" charset="-122"/>
                </a:rPr>
                <a:t>1oo2</a:t>
              </a:r>
              <a:endParaRPr lang="en-US" altLang="zh-CN" sz="1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84" name="TextBox 7"/>
            <p:cNvSpPr txBox="1"/>
            <p:nvPr/>
          </p:nvSpPr>
          <p:spPr>
            <a:xfrm>
              <a:off x="7286625" y="4024313"/>
              <a:ext cx="714375" cy="2619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en-US" altLang="zh-CN" sz="1100" dirty="0">
                  <a:latin typeface="Arial" panose="020B0604020202020204" pitchFamily="34" charset="0"/>
                  <a:ea typeface="宋体" panose="02010600030101010101" pitchFamily="2" charset="-122"/>
                </a:rPr>
                <a:t>2oo2</a:t>
              </a:r>
              <a:endParaRPr lang="en-US" altLang="zh-CN" sz="1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85" name="TextBox 8"/>
            <p:cNvSpPr txBox="1"/>
            <p:nvPr/>
          </p:nvSpPr>
          <p:spPr>
            <a:xfrm>
              <a:off x="8572500" y="4071938"/>
              <a:ext cx="642938" cy="2619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en-US" altLang="zh-CN" sz="1100" dirty="0">
                  <a:latin typeface="Arial" panose="020B0604020202020204" pitchFamily="34" charset="0"/>
                  <a:ea typeface="宋体" panose="02010600030101010101" pitchFamily="2" charset="-122"/>
                </a:rPr>
                <a:t>2oo2</a:t>
              </a:r>
              <a:endParaRPr lang="en-US" altLang="zh-CN" sz="1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0186" name="Straight Arrow Connector 9"/>
            <p:cNvCxnSpPr/>
            <p:nvPr/>
          </p:nvCxnSpPr>
          <p:spPr>
            <a:xfrm rot="10800000">
              <a:off x="4572000" y="5713428"/>
              <a:ext cx="2143140" cy="1589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50181" name="Rectangle 28"/>
          <p:cNvSpPr/>
          <p:nvPr/>
        </p:nvSpPr>
        <p:spPr>
          <a:xfrm>
            <a:off x="539750" y="188913"/>
            <a:ext cx="5627688" cy="906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基本概率运算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454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4"/>
          <p:cNvSpPr>
            <a:spLocks noGrp="1"/>
          </p:cNvSpPr>
          <p:nvPr>
            <p:ph type="title"/>
          </p:nvPr>
        </p:nvSpPr>
        <p:spPr>
          <a:xfrm>
            <a:off x="2928938" y="3803650"/>
            <a:ext cx="4064000" cy="895350"/>
          </a:xfrm>
          <a:ln/>
        </p:spPr>
        <p:txBody>
          <a:bodyPr vert="horz" wrap="square" lIns="91440" tIns="45720" rIns="91440" bIns="45720" anchor="b" anchorCtr="0"/>
          <a:p>
            <a:pPr defTabSz="685800"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工艺系统设计分析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2227" name="文本占位符 5"/>
          <p:cNvSpPr>
            <a:spLocks noGrp="1"/>
          </p:cNvSpPr>
          <p:nvPr>
            <p:ph type="body" idx="1"/>
          </p:nvPr>
        </p:nvSpPr>
        <p:spPr>
          <a:xfrm>
            <a:off x="2928938" y="4699000"/>
            <a:ext cx="4065587" cy="1016000"/>
          </a:xfrm>
          <a:ln/>
        </p:spPr>
        <p:txBody>
          <a:bodyPr vert="horz" wrap="square" lIns="91440" tIns="45720" rIns="91440" bIns="45720" anchor="t" anchorCtr="0"/>
          <a:p>
            <a:pPr defTabSz="685800" eaLnBrk="1" hangingPunct="1"/>
            <a:r>
              <a:rPr lang="en-US" altLang="zh-CN" kern="1200" dirty="0">
                <a:latin typeface="+mn-lt"/>
                <a:ea typeface="+mn-ea"/>
                <a:cs typeface="+mn-cs"/>
              </a:rPr>
              <a:t>www.ansying.com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5609" y="4035614"/>
            <a:ext cx="1504756" cy="1308329"/>
          </a:xfrm>
          <a:prstGeom prst="rect">
            <a:avLst/>
          </a:prstGeom>
          <a:noFill/>
          <a:ln w="117475">
            <a:noFill/>
          </a:ln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kern="1200" cap="none" spc="75" normalizeH="0" baseline="0" noProof="0">
                <a:solidFill>
                  <a:srgbClr val="3180D7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+mn-ea"/>
              </a:rPr>
              <a:t>/03</a:t>
            </a:r>
            <a:endParaRPr kumimoji="0" lang="zh-CN" altLang="en-US" sz="1350" kern="1200" cap="none" spc="75" normalizeH="0" baseline="0" noProof="0" dirty="0">
              <a:solidFill>
                <a:srgbClr val="3180D7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Shape 55297"/>
          <p:cNvSpPr txBox="1"/>
          <p:nvPr/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zh-CN" altLang="en-US" sz="2200" b="1" dirty="0">
                <a:solidFill>
                  <a:srgbClr val="4B3A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工艺系统设计分析</a:t>
            </a:r>
            <a:endParaRPr lang="en-AU" altLang="zh-CN" sz="2200" b="1" dirty="0">
              <a:solidFill>
                <a:srgbClr val="4B3A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5" name="TextBox 55"/>
          <p:cNvSpPr txBox="1"/>
          <p:nvPr/>
        </p:nvSpPr>
        <p:spPr>
          <a:xfrm>
            <a:off x="3500438" y="1571625"/>
            <a:ext cx="14287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流程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6" name="TextBox 56"/>
          <p:cNvSpPr txBox="1"/>
          <p:nvPr/>
        </p:nvSpPr>
        <p:spPr>
          <a:xfrm>
            <a:off x="500063" y="1571625"/>
            <a:ext cx="14287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7" name="TextBox 57"/>
          <p:cNvSpPr txBox="1"/>
          <p:nvPr/>
        </p:nvSpPr>
        <p:spPr>
          <a:xfrm>
            <a:off x="7143750" y="1571625"/>
            <a:ext cx="857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输出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4278" name="组合 94"/>
          <p:cNvGrpSpPr/>
          <p:nvPr/>
        </p:nvGrpSpPr>
        <p:grpSpPr>
          <a:xfrm>
            <a:off x="500063" y="2143125"/>
            <a:ext cx="8215312" cy="4333875"/>
            <a:chOff x="500034" y="2214554"/>
            <a:chExt cx="8215370" cy="4333890"/>
          </a:xfrm>
        </p:grpSpPr>
        <p:sp>
          <p:nvSpPr>
            <p:cNvPr id="3" name="Rectangle 36"/>
            <p:cNvSpPr/>
            <p:nvPr/>
          </p:nvSpPr>
          <p:spPr bwMode="auto">
            <a:xfrm>
              <a:off x="3403591" y="2214554"/>
              <a:ext cx="1620849" cy="3333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工艺流程概念设计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4" name="Rectangle 37"/>
            <p:cNvSpPr/>
            <p:nvPr/>
          </p:nvSpPr>
          <p:spPr bwMode="auto">
            <a:xfrm>
              <a:off x="3403591" y="2809869"/>
              <a:ext cx="1620849" cy="309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隐患识别和后果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" name="Rectangle 38"/>
            <p:cNvSpPr/>
            <p:nvPr/>
          </p:nvSpPr>
          <p:spPr bwMode="auto">
            <a:xfrm>
              <a:off x="3403591" y="3362321"/>
              <a:ext cx="1620849" cy="328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分层保护分析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10" name="Straight Arrow Connector 44"/>
            <p:cNvCxnSpPr>
              <a:stCxn id="3" idx="2"/>
              <a:endCxn id="4" idx="0"/>
            </p:cNvCxnSpPr>
            <p:nvPr/>
          </p:nvCxnSpPr>
          <p:spPr bwMode="auto">
            <a:xfrm rot="5400000">
              <a:off x="4083048" y="2678106"/>
              <a:ext cx="26193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46"/>
            <p:cNvCxnSpPr>
              <a:stCxn id="4" idx="2"/>
              <a:endCxn id="5" idx="0"/>
            </p:cNvCxnSpPr>
            <p:nvPr/>
          </p:nvCxnSpPr>
          <p:spPr bwMode="auto">
            <a:xfrm rot="5400000">
              <a:off x="4092573" y="3240083"/>
              <a:ext cx="24288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4" name="TextBox 18"/>
            <p:cNvSpPr txBox="1"/>
            <p:nvPr/>
          </p:nvSpPr>
          <p:spPr>
            <a:xfrm>
              <a:off x="4214801" y="5167312"/>
              <a:ext cx="314334" cy="276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zh-CN" altLang="en-US" sz="1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是</a:t>
              </a:r>
              <a:endParaRPr lang="zh-CN" altLang="en-US" sz="1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4285" name="TextBox 19"/>
            <p:cNvSpPr txBox="1"/>
            <p:nvPr/>
          </p:nvSpPr>
          <p:spPr>
            <a:xfrm>
              <a:off x="4929191" y="4595808"/>
              <a:ext cx="50006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20000"/>
                </a:spcBef>
              </a:pPr>
              <a:r>
                <a:rPr lang="zh-CN" altLang="en-US" sz="1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不是</a:t>
              </a:r>
              <a:endParaRPr lang="zh-CN" altLang="en-US" sz="1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" name="Rectangle 56"/>
            <p:cNvSpPr/>
            <p:nvPr/>
          </p:nvSpPr>
          <p:spPr bwMode="auto">
            <a:xfrm>
              <a:off x="3286116" y="6167443"/>
              <a:ext cx="1760550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SIF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设计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34" name="Rectangle 41"/>
            <p:cNvSpPr/>
            <p:nvPr/>
          </p:nvSpPr>
          <p:spPr bwMode="auto">
            <a:xfrm>
              <a:off x="3286116" y="5524503"/>
              <a:ext cx="1776426" cy="37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SIL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等级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45" name="Rectangle 40"/>
            <p:cNvSpPr/>
            <p:nvPr/>
          </p:nvSpPr>
          <p:spPr bwMode="auto">
            <a:xfrm>
              <a:off x="3379779" y="4000498"/>
              <a:ext cx="1620848" cy="333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黑体" panose="02010609060101010101" pitchFamily="49" charset="-122"/>
                  <a:cs typeface="+mn-cs"/>
                  <a:sym typeface="+mn-ea"/>
                </a:rPr>
                <a:t>确定非</a:t>
              </a: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黑体" panose="02010609060101010101" pitchFamily="49" charset="-122"/>
                  <a:cs typeface="+mn-cs"/>
                  <a:sym typeface="+mn-ea"/>
                </a:rPr>
                <a:t>SIS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黑体" panose="02010609060101010101" pitchFamily="49" charset="-122"/>
                  <a:cs typeface="+mn-cs"/>
                  <a:sym typeface="+mn-ea"/>
                </a:rPr>
                <a:t>措施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46" name="Flowchart: Decision 39"/>
            <p:cNvSpPr/>
            <p:nvPr/>
          </p:nvSpPr>
          <p:spPr bwMode="auto">
            <a:xfrm>
              <a:off x="3357554" y="4595812"/>
              <a:ext cx="1643074" cy="619127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SIS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？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cxnSp>
          <p:nvCxnSpPr>
            <p:cNvPr id="54290" name="直接箭头连接符 56"/>
            <p:cNvCxnSpPr>
              <a:stCxn id="46" idx="2"/>
              <a:endCxn id="34" idx="0"/>
            </p:cNvCxnSpPr>
            <p:nvPr/>
          </p:nvCxnSpPr>
          <p:spPr>
            <a:xfrm rot="5400000">
              <a:off x="4021914" y="5367330"/>
              <a:ext cx="309575" cy="4763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4291" name="直接箭头连接符 60"/>
            <p:cNvCxnSpPr>
              <a:stCxn id="34" idx="2"/>
              <a:endCxn id="55" idx="0"/>
            </p:cNvCxnSpPr>
            <p:nvPr/>
          </p:nvCxnSpPr>
          <p:spPr>
            <a:xfrm rot="5400000">
              <a:off x="4037002" y="6030124"/>
              <a:ext cx="266704" cy="7936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67" name="Rectangle 42"/>
            <p:cNvSpPr/>
            <p:nvPr/>
          </p:nvSpPr>
          <p:spPr bwMode="auto">
            <a:xfrm>
              <a:off x="7215206" y="4691063"/>
              <a:ext cx="1071570" cy="404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其他措施</a:t>
              </a: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43" name="Straight Arrow Connector 48"/>
            <p:cNvCxnSpPr>
              <a:stCxn id="34" idx="2"/>
              <a:endCxn id="55" idx="0"/>
            </p:cNvCxnSpPr>
            <p:nvPr/>
          </p:nvCxnSpPr>
          <p:spPr bwMode="auto">
            <a:xfrm rot="5400000">
              <a:off x="4062411" y="4443412"/>
              <a:ext cx="3048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8"/>
            <p:cNvCxnSpPr>
              <a:stCxn id="34" idx="2"/>
              <a:endCxn id="55" idx="0"/>
            </p:cNvCxnSpPr>
            <p:nvPr/>
          </p:nvCxnSpPr>
          <p:spPr bwMode="auto">
            <a:xfrm rot="5400000">
              <a:off x="4062411" y="3843335"/>
              <a:ext cx="3048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36"/>
            <p:cNvSpPr/>
            <p:nvPr/>
          </p:nvSpPr>
          <p:spPr bwMode="auto">
            <a:xfrm>
              <a:off x="500034" y="2214554"/>
              <a:ext cx="1428760" cy="3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物料平衡</a:t>
              </a: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60" name="Rectangle 36"/>
            <p:cNvSpPr/>
            <p:nvPr/>
          </p:nvSpPr>
          <p:spPr bwMode="auto">
            <a:xfrm>
              <a:off x="500034" y="2786056"/>
              <a:ext cx="1428760" cy="3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危险源识别</a:t>
              </a: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54297" name="直接箭头连接符 63"/>
            <p:cNvCxnSpPr>
              <a:stCxn id="34" idx="2"/>
              <a:endCxn id="55" idx="0"/>
            </p:cNvCxnSpPr>
            <p:nvPr/>
          </p:nvCxnSpPr>
          <p:spPr>
            <a:xfrm flipV="1">
              <a:off x="1928794" y="3000362"/>
              <a:ext cx="1474797" cy="10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sp>
          <p:nvSpPr>
            <p:cNvPr id="65" name="Rectangle 38"/>
            <p:cNvSpPr/>
            <p:nvPr/>
          </p:nvSpPr>
          <p:spPr bwMode="auto">
            <a:xfrm>
              <a:off x="500034" y="4786313"/>
              <a:ext cx="1428760" cy="352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隐患的严重性</a:t>
              </a:r>
              <a:endPara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可接受风险</a:t>
              </a:r>
              <a:endPara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73" name="Rectangle 36"/>
            <p:cNvSpPr/>
            <p:nvPr/>
          </p:nvSpPr>
          <p:spPr bwMode="auto">
            <a:xfrm>
              <a:off x="7286644" y="2214554"/>
              <a:ext cx="1428760" cy="3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工艺流程图</a:t>
              </a: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74" name="Rectangle 38"/>
            <p:cNvSpPr/>
            <p:nvPr/>
          </p:nvSpPr>
          <p:spPr bwMode="auto">
            <a:xfrm>
              <a:off x="500034" y="5362578"/>
              <a:ext cx="1428760" cy="352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保护措施</a:t>
              </a:r>
              <a:endPara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发生的可能性</a:t>
              </a:r>
              <a:endPara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54301" name="直接箭头连接符 76"/>
            <p:cNvCxnSpPr>
              <a:stCxn id="34" idx="2"/>
              <a:endCxn id="55" idx="0"/>
            </p:cNvCxnSpPr>
            <p:nvPr/>
          </p:nvCxnSpPr>
          <p:spPr>
            <a:xfrm flipV="1">
              <a:off x="1928794" y="2357430"/>
              <a:ext cx="1474797" cy="10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cxnSp>
          <p:nvCxnSpPr>
            <p:cNvPr id="54302" name="直接箭头连接符 77"/>
            <p:cNvCxnSpPr>
              <a:stCxn id="34" idx="2"/>
              <a:endCxn id="55" idx="0"/>
            </p:cNvCxnSpPr>
            <p:nvPr/>
          </p:nvCxnSpPr>
          <p:spPr>
            <a:xfrm flipV="1">
              <a:off x="1928794" y="4929188"/>
              <a:ext cx="1474797" cy="10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cxnSp>
          <p:nvCxnSpPr>
            <p:cNvPr id="54303" name="直接连接符 81"/>
            <p:cNvCxnSpPr>
              <a:stCxn id="34" idx="2"/>
              <a:endCxn id="55" idx="0"/>
            </p:cNvCxnSpPr>
            <p:nvPr/>
          </p:nvCxnSpPr>
          <p:spPr>
            <a:xfrm>
              <a:off x="1928794" y="5570552"/>
              <a:ext cx="642942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cxnSp>
        <p:cxnSp>
          <p:nvCxnSpPr>
            <p:cNvPr id="54304" name="直接箭头连接符 83"/>
            <p:cNvCxnSpPr>
              <a:stCxn id="34" idx="2"/>
              <a:endCxn id="55" idx="0"/>
            </p:cNvCxnSpPr>
            <p:nvPr/>
          </p:nvCxnSpPr>
          <p:spPr>
            <a:xfrm rot="5400000" flipH="1" flipV="1">
              <a:off x="2250265" y="5250669"/>
              <a:ext cx="642942" cy="1588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sp>
          <p:nvSpPr>
            <p:cNvPr id="87" name="Rectangle 36"/>
            <p:cNvSpPr/>
            <p:nvPr/>
          </p:nvSpPr>
          <p:spPr bwMode="auto">
            <a:xfrm>
              <a:off x="7286644" y="5500690"/>
              <a:ext cx="1428760" cy="3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工艺流程图</a:t>
              </a: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54306" name="直接箭头连接符 88"/>
            <p:cNvCxnSpPr>
              <a:stCxn id="34" idx="3"/>
              <a:endCxn id="55" idx="0"/>
            </p:cNvCxnSpPr>
            <p:nvPr/>
          </p:nvCxnSpPr>
          <p:spPr>
            <a:xfrm>
              <a:off x="5062528" y="5712621"/>
              <a:ext cx="2152678" cy="2395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sp>
          <p:nvSpPr>
            <p:cNvPr id="91" name="Rectangle 36"/>
            <p:cNvSpPr/>
            <p:nvPr/>
          </p:nvSpPr>
          <p:spPr bwMode="auto">
            <a:xfrm>
              <a:off x="7286644" y="6143631"/>
              <a:ext cx="1428760" cy="35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冗余、技术参数</a:t>
              </a: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54308" name="直接箭头连接符 91"/>
            <p:cNvCxnSpPr>
              <a:stCxn id="34" idx="3"/>
              <a:endCxn id="55" idx="0"/>
            </p:cNvCxnSpPr>
            <p:nvPr/>
          </p:nvCxnSpPr>
          <p:spPr>
            <a:xfrm>
              <a:off x="5072066" y="6355563"/>
              <a:ext cx="2152678" cy="2395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cxnSp>
          <p:nvCxnSpPr>
            <p:cNvPr id="54309" name="直接箭头连接符 92"/>
            <p:cNvCxnSpPr>
              <a:stCxn id="34" idx="3"/>
              <a:endCxn id="55" idx="0"/>
            </p:cNvCxnSpPr>
            <p:nvPr/>
          </p:nvCxnSpPr>
          <p:spPr>
            <a:xfrm>
              <a:off x="5072066" y="2426473"/>
              <a:ext cx="2152678" cy="2395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  <p:cxnSp>
          <p:nvCxnSpPr>
            <p:cNvPr id="54310" name="直接箭头连接符 93"/>
            <p:cNvCxnSpPr>
              <a:stCxn id="34" idx="3"/>
              <a:endCxn id="55" idx="0"/>
            </p:cNvCxnSpPr>
            <p:nvPr/>
          </p:nvCxnSpPr>
          <p:spPr>
            <a:xfrm>
              <a:off x="5072066" y="4929198"/>
              <a:ext cx="2152678" cy="2395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Shape 3"/>
          <p:cNvSpPr txBox="1">
            <a:spLocks noGrp="1"/>
          </p:cNvSpPr>
          <p:nvPr>
            <p:ph type="sldNum" sz="quarter" idx="10"/>
          </p:nvPr>
        </p:nvSpPr>
        <p:spPr>
          <a:xfrm>
            <a:off x="7596188" y="6630988"/>
            <a:ext cx="1414462" cy="1889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000" dirty="0">
                <a:solidFill>
                  <a:srgbClr val="4B3A6E"/>
                </a:solidFill>
                <a:ea typeface="宋体" panose="02010600030101010101" pitchFamily="2" charset="-122"/>
              </a:rPr>
            </a:fld>
            <a:endParaRPr lang="" altLang="en-US" sz="1000" dirty="0">
              <a:solidFill>
                <a:srgbClr val="4B3A6E"/>
              </a:solidFill>
              <a:ea typeface="宋体" panose="02010600030101010101" pitchFamily="2" charset="-122"/>
            </a:endParaRPr>
          </a:p>
        </p:txBody>
      </p:sp>
      <p:sp>
        <p:nvSpPr>
          <p:cNvPr id="56323" name="Shape 109670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工艺系统设计分析</a:t>
            </a:r>
            <a:endParaRPr lang="en-AU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324" name="Rectangle 55301"/>
          <p:cNvSpPr/>
          <p:nvPr/>
        </p:nvSpPr>
        <p:spPr>
          <a:xfrm>
            <a:off x="142875" y="2071688"/>
            <a:ext cx="4286250" cy="4357687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确定可接受风险（公司；环境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/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社区；地方法规）；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识别潜在隐患、后果、发生可能性；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过高估计后果：投资成本上升；</a:t>
            </a:r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过低估计后果：措施不足造成危险；</a:t>
            </a:r>
            <a:endParaRPr lang="zh-CN" altLang="en-US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4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识别非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SIS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措施：分层和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100%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胜任原则；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4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风险比较：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非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SIS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措施总风险低于可接受风险？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其他新的控制措施？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4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确定是否需要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SIF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和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SIL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等级；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4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确定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SIF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回路设计和技术参数。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4"/>
            </a:pP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</p:txBody>
      </p:sp>
      <p:grpSp>
        <p:nvGrpSpPr>
          <p:cNvPr id="56325" name="Group 67"/>
          <p:cNvGrpSpPr/>
          <p:nvPr/>
        </p:nvGrpSpPr>
        <p:grpSpPr>
          <a:xfrm>
            <a:off x="4822825" y="2122488"/>
            <a:ext cx="4178300" cy="3419475"/>
            <a:chOff x="249" y="391"/>
            <a:chExt cx="2381" cy="1412"/>
          </a:xfrm>
        </p:grpSpPr>
        <p:sp>
          <p:nvSpPr>
            <p:cNvPr id="56327" name="Straight Connector 159748"/>
            <p:cNvSpPr/>
            <p:nvPr/>
          </p:nvSpPr>
          <p:spPr>
            <a:xfrm flipV="1">
              <a:off x="414" y="595"/>
              <a:ext cx="0" cy="120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</p:sp>
        <p:sp>
          <p:nvSpPr>
            <p:cNvPr id="56328" name="Straight Connector 159749"/>
            <p:cNvSpPr/>
            <p:nvPr/>
          </p:nvSpPr>
          <p:spPr>
            <a:xfrm>
              <a:off x="510" y="1495"/>
              <a:ext cx="650" cy="0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329" name="Straight Connector 159750"/>
            <p:cNvSpPr/>
            <p:nvPr/>
          </p:nvSpPr>
          <p:spPr>
            <a:xfrm>
              <a:off x="414" y="1788"/>
              <a:ext cx="902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330" name="Straight Connector 159751"/>
            <p:cNvSpPr/>
            <p:nvPr/>
          </p:nvSpPr>
          <p:spPr>
            <a:xfrm>
              <a:off x="510" y="734"/>
              <a:ext cx="65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331" name="TextBox 159752"/>
            <p:cNvSpPr txBox="1"/>
            <p:nvPr/>
          </p:nvSpPr>
          <p:spPr>
            <a:xfrm>
              <a:off x="1156" y="1420"/>
              <a:ext cx="690" cy="1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spcBef>
                  <a:spcPct val="20000"/>
                </a:spcBef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可接受风险</a:t>
              </a:r>
              <a:endParaRPr lang="en-AU" altLang="zh-CN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2" name="TextBox 159753"/>
            <p:cNvSpPr txBox="1"/>
            <p:nvPr/>
          </p:nvSpPr>
          <p:spPr>
            <a:xfrm>
              <a:off x="1156" y="651"/>
              <a:ext cx="573" cy="1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spcBef>
                  <a:spcPct val="20000"/>
                </a:spcBef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固有风险</a:t>
              </a:r>
              <a:endParaRPr lang="en-AU" altLang="zh-CN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3" name="TextBox 159754"/>
            <p:cNvSpPr txBox="1"/>
            <p:nvPr/>
          </p:nvSpPr>
          <p:spPr>
            <a:xfrm>
              <a:off x="249" y="391"/>
              <a:ext cx="339" cy="1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spcBef>
                  <a:spcPct val="20000"/>
                </a:spcBef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风险</a:t>
              </a:r>
              <a:endParaRPr lang="en-AU" altLang="zh-CN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4" name="Down Arrow 159755"/>
            <p:cNvSpPr/>
            <p:nvPr/>
          </p:nvSpPr>
          <p:spPr>
            <a:xfrm>
              <a:off x="777" y="750"/>
              <a:ext cx="120" cy="169"/>
            </a:xfrm>
            <a:prstGeom prst="downArrow">
              <a:avLst>
                <a:gd name="adj1" fmla="val 50000"/>
                <a:gd name="adj2" fmla="val 35188"/>
              </a:avLst>
            </a:pr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vert="eaVert"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5" name="Down Arrow 159756"/>
            <p:cNvSpPr/>
            <p:nvPr/>
          </p:nvSpPr>
          <p:spPr>
            <a:xfrm>
              <a:off x="777" y="928"/>
              <a:ext cx="120" cy="168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vert="eaVert"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6" name="Down Arrow 159757"/>
            <p:cNvSpPr/>
            <p:nvPr/>
          </p:nvSpPr>
          <p:spPr>
            <a:xfrm>
              <a:off x="777" y="1105"/>
              <a:ext cx="120" cy="168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FF66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vert="eaVert"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7" name="Down Arrow 159758"/>
            <p:cNvSpPr/>
            <p:nvPr/>
          </p:nvSpPr>
          <p:spPr>
            <a:xfrm>
              <a:off x="777" y="1282"/>
              <a:ext cx="120" cy="168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CCFF99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vert="eaVert"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8" name="Down Arrow 159759"/>
            <p:cNvSpPr/>
            <p:nvPr/>
          </p:nvSpPr>
          <p:spPr>
            <a:xfrm>
              <a:off x="777" y="1458"/>
              <a:ext cx="120" cy="168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66FF33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vert="eaVert"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9" name="TextBox 159760"/>
            <p:cNvSpPr txBox="1"/>
            <p:nvPr/>
          </p:nvSpPr>
          <p:spPr>
            <a:xfrm>
              <a:off x="1150" y="981"/>
              <a:ext cx="573" cy="1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spcBef>
                  <a:spcPct val="20000"/>
                </a:spcBef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分层保护</a:t>
              </a:r>
              <a:endParaRPr lang="en-AU" altLang="zh-CN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40" name="Right Brace 159761"/>
            <p:cNvSpPr/>
            <p:nvPr/>
          </p:nvSpPr>
          <p:spPr>
            <a:xfrm>
              <a:off x="963" y="772"/>
              <a:ext cx="29" cy="851"/>
            </a:xfrm>
            <a:prstGeom prst="rightBrace">
              <a:avLst>
                <a:gd name="adj1" fmla="val 244132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1" hangingPunct="1">
                <a:spcBef>
                  <a:spcPct val="20000"/>
                </a:spcBef>
              </a:pPr>
              <a:endPara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41" name="Rounded Rectangular Callout 159762"/>
            <p:cNvSpPr/>
            <p:nvPr/>
          </p:nvSpPr>
          <p:spPr>
            <a:xfrm>
              <a:off x="1958" y="434"/>
              <a:ext cx="672" cy="261"/>
            </a:xfrm>
            <a:prstGeom prst="wedgeRoundRectCallout">
              <a:avLst>
                <a:gd name="adj1" fmla="val -86218"/>
                <a:gd name="adj2" fmla="val 55241"/>
                <a:gd name="adj3" fmla="val 16667"/>
              </a:avLst>
            </a:prstGeom>
            <a:solidFill>
              <a:srgbClr val="7BA8E9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未采取任何措施</a:t>
              </a:r>
              <a:endParaRPr lang="en-AU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42" name="Rounded Rectangular Callout 159763"/>
            <p:cNvSpPr/>
            <p:nvPr/>
          </p:nvSpPr>
          <p:spPr>
            <a:xfrm>
              <a:off x="1926" y="1521"/>
              <a:ext cx="672" cy="282"/>
            </a:xfrm>
            <a:prstGeom prst="wedgeRoundRectCallout">
              <a:avLst>
                <a:gd name="adj1" fmla="val -69083"/>
                <a:gd name="adj2" fmla="val -51801"/>
                <a:gd name="adj3" fmla="val 16667"/>
              </a:avLst>
            </a:prstGeom>
            <a:solidFill>
              <a:srgbClr val="7BA8E9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基于公司、环境和法规</a:t>
              </a:r>
              <a:endParaRPr lang="en-AU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43" name="Rounded Rectangular Callout 159764"/>
            <p:cNvSpPr/>
            <p:nvPr/>
          </p:nvSpPr>
          <p:spPr>
            <a:xfrm>
              <a:off x="1926" y="938"/>
              <a:ext cx="672" cy="258"/>
            </a:xfrm>
            <a:prstGeom prst="wedgeRoundRectCallout">
              <a:avLst>
                <a:gd name="adj1" fmla="val -84449"/>
                <a:gd name="adj2" fmla="val -7481"/>
                <a:gd name="adj3" fmla="val 16667"/>
              </a:avLst>
            </a:prstGeom>
            <a:solidFill>
              <a:srgbClr val="7BA8E9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各层措施分别降低风险</a:t>
              </a:r>
              <a:endParaRPr lang="en-AU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6326" name="TextBox 4"/>
          <p:cNvSpPr txBox="1"/>
          <p:nvPr/>
        </p:nvSpPr>
        <p:spPr>
          <a:xfrm>
            <a:off x="142875" y="1428750"/>
            <a:ext cx="4286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设计分析流程（定量）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Shape 3"/>
          <p:cNvSpPr txBox="1">
            <a:spLocks noGrp="1"/>
          </p:cNvSpPr>
          <p:nvPr>
            <p:ph type="sldNum" sz="quarter" idx="10"/>
          </p:nvPr>
        </p:nvSpPr>
        <p:spPr>
          <a:xfrm>
            <a:off x="7596188" y="6630988"/>
            <a:ext cx="1414462" cy="1889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000" dirty="0">
                <a:solidFill>
                  <a:srgbClr val="4B3A6E"/>
                </a:solidFill>
                <a:ea typeface="宋体" panose="02010600030101010101" pitchFamily="2" charset="-122"/>
              </a:rPr>
            </a:fld>
            <a:endParaRPr lang="" altLang="en-US" sz="1000" dirty="0">
              <a:solidFill>
                <a:srgbClr val="4B3A6E"/>
              </a:solidFill>
              <a:ea typeface="宋体" panose="02010600030101010101" pitchFamily="2" charset="-122"/>
            </a:endParaRPr>
          </a:p>
        </p:txBody>
      </p:sp>
      <p:sp>
        <p:nvSpPr>
          <p:cNvPr id="58371" name="Shape 109670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工艺系统设计分析</a:t>
            </a:r>
            <a:endParaRPr lang="en-AU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2" name="Rectangle 55301"/>
          <p:cNvSpPr/>
          <p:nvPr/>
        </p:nvSpPr>
        <p:spPr>
          <a:xfrm>
            <a:off x="142875" y="2071688"/>
            <a:ext cx="4500563" cy="4357687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是指事故发生后，其影响范围内造成的人员伤亡、环境污染、财产损失、公司形象损害等。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设计意义的后果，是基于一定的估算原则。例如：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人员伤亡：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1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个，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2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个，群是群伤等；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环境污染：车间、厂内、厂外、跨境等；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800100" lvl="1" indent="-44577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circleNumDbPlain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UniversalMath1 BT" pitchFamily="18" charset="2"/>
              </a:rPr>
              <a:t>财产损失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  <a:p>
            <a:pPr marL="342900" indent="-342900" defTabSz="987425" eaLnBrk="1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circleNumDbPlain"/>
            </a:pP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UniversalMath1 BT" pitchFamily="18" charset="2"/>
            </a:endParaRPr>
          </a:p>
        </p:txBody>
      </p:sp>
      <p:sp>
        <p:nvSpPr>
          <p:cNvPr id="58373" name="TextBox 4"/>
          <p:cNvSpPr txBox="1"/>
          <p:nvPr/>
        </p:nvSpPr>
        <p:spPr>
          <a:xfrm>
            <a:off x="142875" y="1428750"/>
            <a:ext cx="4286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 startAt="2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后果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4" name="Picture 2" descr="http://www.defence-industries.com/contractors/naval/training-and-simulation/vestnorsk-engineering-as/images/aircraft-firefighting-simulato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2143125"/>
            <a:ext cx="3673475" cy="275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二、分层保护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19" name="Group 6"/>
          <p:cNvGrpSpPr/>
          <p:nvPr/>
        </p:nvGrpSpPr>
        <p:grpSpPr>
          <a:xfrm>
            <a:off x="611188" y="1350963"/>
            <a:ext cx="7080250" cy="2506662"/>
            <a:chOff x="385" y="2478"/>
            <a:chExt cx="4460" cy="1579"/>
          </a:xfrm>
        </p:grpSpPr>
        <p:pic>
          <p:nvPicPr>
            <p:cNvPr id="60422" name="Picture 7" descr="Picture19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8" y="3067"/>
              <a:ext cx="4097" cy="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423" name="Text Box 8"/>
            <p:cNvSpPr txBox="1"/>
            <p:nvPr/>
          </p:nvSpPr>
          <p:spPr>
            <a:xfrm>
              <a:off x="385" y="2478"/>
              <a:ext cx="3085" cy="192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0" tIns="0" rIns="0" bIns="0">
              <a:spAutoFit/>
            </a:bodyPr>
            <a:p>
              <a:pPr marL="342900" indent="-342900" eaLnBrk="1" hangingPunct="1">
                <a:spcBef>
                  <a:spcPct val="50000"/>
                </a:spcBef>
              </a:pPr>
              <a:r>
                <a:rPr lang="en-US" altLang="zh-CN" b="1" dirty="0">
                  <a:latin typeface="Arial" panose="020B0604020202020204" pitchFamily="34" charset="0"/>
                  <a:ea typeface="黑体" panose="02010609060101010101" pitchFamily="49" charset="-122"/>
                </a:rPr>
                <a:t>2.  </a:t>
              </a:r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事故的发生是可以预防和</a:t>
              </a:r>
              <a:r>
                <a:rPr lang="en-US" altLang="zh-CN" b="1" dirty="0">
                  <a:latin typeface="Arial" panose="020B0604020202020204" pitchFamily="34" charset="0"/>
                  <a:ea typeface="黑体" panose="02010609060101010101" pitchFamily="49" charset="-122"/>
                </a:rPr>
                <a:t>/</a:t>
              </a:r>
              <a:r>
                <a:rPr lang="zh-CN" altLang="en-US" b="1" dirty="0">
                  <a:latin typeface="Arial" panose="020B0604020202020204" pitchFamily="34" charset="0"/>
                  <a:ea typeface="黑体" panose="02010609060101010101" pitchFamily="49" charset="-122"/>
                </a:rPr>
                <a:t>或减缓的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0420" name="Rectangle 1881091"/>
          <p:cNvSpPr/>
          <p:nvPr/>
        </p:nvSpPr>
        <p:spPr>
          <a:xfrm>
            <a:off x="539750" y="4071938"/>
            <a:ext cx="4103688" cy="2214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典型的预防措施</a:t>
            </a:r>
            <a:r>
              <a:rPr lang="en-AU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-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生产操作程序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AU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DCS (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基本工艺控制系统</a:t>
            </a:r>
            <a:r>
              <a:rPr lang="en-AU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报警和操作工干预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安全仪表系统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AU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SIS)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降低事故发生的可能性，来降低风险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21" name="Rectangle 1876995"/>
          <p:cNvSpPr/>
          <p:nvPr/>
        </p:nvSpPr>
        <p:spPr>
          <a:xfrm>
            <a:off x="4643438" y="4071938"/>
            <a:ext cx="3929062" cy="2214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典型的减缓措施：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控制点火源；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火灾和气体探测系统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围堰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应急撤退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降低后果的严重性，来降低风险</a:t>
            </a:r>
            <a:endParaRPr lang="en-AU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一、可接受风险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7" name="Group 301"/>
          <p:cNvGrpSpPr/>
          <p:nvPr/>
        </p:nvGrpSpPr>
        <p:grpSpPr>
          <a:xfrm>
            <a:off x="4714875" y="1643063"/>
            <a:ext cx="4357688" cy="3586162"/>
            <a:chOff x="4714876" y="1643050"/>
            <a:chExt cx="4357718" cy="3586664"/>
          </a:xfrm>
        </p:grpSpPr>
        <p:pic>
          <p:nvPicPr>
            <p:cNvPr id="62470" name="Picture 154" descr="C:\Documents and Settings\jianping.chen\Desktop\Picture3.png"/>
            <p:cNvPicPr>
              <a:picLocks noChangeAspect="1"/>
            </p:cNvPicPr>
            <p:nvPr/>
          </p:nvPicPr>
          <p:blipFill>
            <a:blip r:embed="rId1"/>
            <a:srcRect l="10944" r="7835"/>
            <a:stretch>
              <a:fillRect/>
            </a:stretch>
          </p:blipFill>
          <p:spPr>
            <a:xfrm>
              <a:off x="4714876" y="1643050"/>
              <a:ext cx="4357718" cy="35866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1" name="TextBox 300"/>
            <p:cNvSpPr txBox="1"/>
            <p:nvPr/>
          </p:nvSpPr>
          <p:spPr>
            <a:xfrm>
              <a:off x="7286644" y="3643314"/>
              <a:ext cx="1285884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468" name="TextBox 302"/>
          <p:cNvSpPr txBox="1"/>
          <p:nvPr/>
        </p:nvSpPr>
        <p:spPr>
          <a:xfrm>
            <a:off x="500063" y="2355850"/>
            <a:ext cx="3714750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4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风险很难降低到零；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4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风险下降越低，投资将越大；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4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人们的“可接受风险”，与事故后果的“严重性”相关。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69" name="Rectangle 303"/>
          <p:cNvSpPr/>
          <p:nvPr/>
        </p:nvSpPr>
        <p:spPr>
          <a:xfrm>
            <a:off x="487363" y="1671638"/>
            <a:ext cx="34147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最低合理可行原则（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ALARP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一、可接受风险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4515" name="Rectangle 48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2071688"/>
            <a:ext cx="2778125" cy="414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6" name="Rectangle 3"/>
          <p:cNvSpPr>
            <a:spLocks noGrp="1"/>
          </p:cNvSpPr>
          <p:nvPr>
            <p:ph type="body" sz="half" idx="1"/>
          </p:nvPr>
        </p:nvSpPr>
        <p:spPr>
          <a:xfrm>
            <a:off x="455613" y="5857875"/>
            <a:ext cx="5759450" cy="431800"/>
          </a:xfrm>
          <a:ln/>
        </p:spPr>
        <p:txBody>
          <a:bodyPr vert="horz" wrap="square" lIns="91440" tIns="45720" rIns="91440" bIns="45720" anchor="t" anchorCtr="0"/>
          <a:p>
            <a:pPr marL="381000" indent="-381000" eaLnBrk="1" hangingPunct="1">
              <a:buClrTx/>
              <a:buSzTx/>
              <a:buFontTx/>
            </a:pPr>
            <a:r>
              <a:rPr lang="zh-CN" altLang="en-US" b="1" dirty="0">
                <a:ea typeface="黑体" panose="02010609060101010101" pitchFamily="49" charset="-122"/>
              </a:rPr>
              <a:t>根据事故后果的严重性，定义“可接受的风险”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graphicFrame>
        <p:nvGraphicFramePr>
          <p:cNvPr id="9" name="Group 227"/>
          <p:cNvGraphicFramePr/>
          <p:nvPr/>
        </p:nvGraphicFramePr>
        <p:xfrm>
          <a:off x="571500" y="1979613"/>
          <a:ext cx="5357813" cy="3735388"/>
        </p:xfrm>
        <a:graphic>
          <a:graphicData uri="http://schemas.openxmlformats.org/drawingml/2006/table">
            <a:tbl>
              <a:tblPr/>
              <a:tblGrid>
                <a:gridCol w="1142999"/>
                <a:gridCol w="857250"/>
                <a:gridCol w="1000125"/>
                <a:gridCol w="1000125"/>
                <a:gridCol w="1357313"/>
              </a:tblGrid>
              <a:tr h="60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轻微</a:t>
                      </a:r>
                      <a:endParaRPr kumimoji="0" lang="zh-CN" alt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A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(C</a:t>
                      </a:r>
                      <a:r>
                        <a:rPr kumimoji="0" lang="en-AU" altLang="zh-CN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</a:t>
                      </a:r>
                      <a:r>
                        <a:rPr kumimoji="0" lang="en-A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AU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严重</a:t>
                      </a:r>
                      <a:endParaRPr kumimoji="0" lang="zh-CN" alt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A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en-AU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</a:t>
                      </a:r>
                      <a:r>
                        <a:rPr kumimoji="0" lang="en-AU" altLang="zh-CN" sz="20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</a:t>
                      </a:r>
                      <a:r>
                        <a:rPr kumimoji="0" lang="en-A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AU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极严重</a:t>
                      </a:r>
                      <a:endParaRPr kumimoji="0" lang="zh-CN" alt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A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(C</a:t>
                      </a:r>
                      <a:r>
                        <a:rPr kumimoji="0" lang="en-AU" altLang="zh-CN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</a:t>
                      </a:r>
                      <a:r>
                        <a:rPr kumimoji="0" lang="en-A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AU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灾难性</a:t>
                      </a:r>
                      <a:endParaRPr kumimoji="0" lang="zh-CN" alt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AU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(C</a:t>
                      </a:r>
                      <a:r>
                        <a:rPr kumimoji="0" lang="en-AU" altLang="zh-CN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</a:t>
                      </a:r>
                      <a:r>
                        <a:rPr kumimoji="0" lang="en-AU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AU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死亡</a:t>
                      </a: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高于极严重</a:t>
                      </a: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受伤</a:t>
                      </a: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0.5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高于极严重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环境损失 </a:t>
                      </a: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($k US)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10000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高于极严重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财产损失 </a:t>
                      </a:r>
                      <a:endParaRPr kumimoji="0" lang="zh-CN" alt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($M US)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5.0</a:t>
                      </a:r>
                      <a:endParaRPr kumimoji="0" lang="en-AU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50.0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500</a:t>
                      </a:r>
                      <a:endParaRPr kumimoji="0" lang="en-AU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高于极严重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可接受风险</a:t>
                      </a:r>
                      <a:r>
                        <a:rPr kumimoji="0" lang="en-A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(1/</a:t>
                      </a:r>
                      <a:r>
                        <a:rPr kumimoji="0" lang="zh-CN" alt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r>
                        <a:rPr kumimoji="0" lang="en-A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AU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kumimoji="0" lang="en-AU" altLang="zh-CN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-3</a:t>
                      </a:r>
                      <a:endParaRPr kumimoji="0" lang="en-AU" altLang="zh-CN" sz="1800" b="1" i="0" u="none" strike="noStrike" cap="none" normalizeH="0" baseline="3000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kumimoji="0" lang="en-AU" altLang="zh-CN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-4</a:t>
                      </a:r>
                      <a:endParaRPr kumimoji="0" lang="en-AU" altLang="zh-CN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kumimoji="0" lang="en-AU" altLang="zh-CN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-5</a:t>
                      </a:r>
                      <a:endParaRPr kumimoji="0" lang="en-AU" altLang="zh-CN" sz="1800" b="1" i="0" u="none" strike="noStrike" cap="none" normalizeH="0" baseline="3000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≤ </a:t>
                      </a:r>
                      <a:r>
                        <a:rPr kumimoji="0" lang="en-A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kumimoji="0" lang="en-AU" altLang="zh-CN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-6</a:t>
                      </a:r>
                      <a:endParaRPr kumimoji="0" lang="en-AU" altLang="zh-CN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8" name="Line 228"/>
          <p:cNvSpPr/>
          <p:nvPr/>
        </p:nvSpPr>
        <p:spPr>
          <a:xfrm>
            <a:off x="571500" y="2638425"/>
            <a:ext cx="5214938" cy="47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549" name="TextBox 7"/>
          <p:cNvSpPr txBox="1"/>
          <p:nvPr/>
        </p:nvSpPr>
        <p:spPr>
          <a:xfrm>
            <a:off x="428625" y="1357313"/>
            <a:ext cx="5072063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化工装置可接受风险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二、分层保护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6563" name="Picture 3" descr="C:\Documents and Settings\jianping.chen\Desktop\Picture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571625"/>
            <a:ext cx="3781425" cy="343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4" name="TextBox 5"/>
          <p:cNvSpPr txBox="1"/>
          <p:nvPr/>
        </p:nvSpPr>
        <p:spPr>
          <a:xfrm>
            <a:off x="500063" y="5235575"/>
            <a:ext cx="4357687" cy="97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每一层措施，都对安全做出贡献；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一个成功，事故就不会发生或扩大；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5" name="TextBox 5"/>
          <p:cNvSpPr txBox="1"/>
          <p:nvPr/>
        </p:nvSpPr>
        <p:spPr>
          <a:xfrm>
            <a:off x="4643438" y="5214938"/>
            <a:ext cx="4143375" cy="858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 startAt="3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保护层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总失效率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，应</a:t>
            </a:r>
            <a:r>
              <a:rPr lang="zh-CN" altLang="en-US" sz="1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小于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可接受风险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6566" name="Group 13"/>
          <p:cNvGrpSpPr/>
          <p:nvPr/>
        </p:nvGrpSpPr>
        <p:grpSpPr>
          <a:xfrm>
            <a:off x="4857750" y="1574800"/>
            <a:ext cx="3595688" cy="3354388"/>
            <a:chOff x="5119688" y="1574800"/>
            <a:chExt cx="3595716" cy="3354388"/>
          </a:xfrm>
        </p:grpSpPr>
        <p:pic>
          <p:nvPicPr>
            <p:cNvPr id="66567" name="Picture 7" descr="Copy of Picture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9688" y="1574800"/>
              <a:ext cx="3024187" cy="335438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6568" name="Straight Arrow Connector 8"/>
            <p:cNvCxnSpPr/>
            <p:nvPr/>
          </p:nvCxnSpPr>
          <p:spPr>
            <a:xfrm>
              <a:off x="7786710" y="4071942"/>
              <a:ext cx="928694" cy="1588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66569" name="Flowchart: Collate 6"/>
            <p:cNvSpPr/>
            <p:nvPr/>
          </p:nvSpPr>
          <p:spPr>
            <a:xfrm rot="-5400000">
              <a:off x="7965302" y="3964781"/>
              <a:ext cx="142875" cy="214315"/>
            </a:xfrm>
            <a:prstGeom prst="flowChartCollate">
              <a:avLst/>
            </a:pr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 eaLnBrk="1" hangingPunct="1">
                <a:spcBef>
                  <a:spcPct val="20000"/>
                </a:spcBef>
              </a:pP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二、分层保护（举例）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2143125"/>
            <a:ext cx="2686050" cy="2428875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68612" name="Picture 2" descr="C:\Documents and Settings\jianping.chen\Desktop\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38" y="1428750"/>
            <a:ext cx="5932487" cy="3786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3" name="TextBox 17"/>
          <p:cNvSpPr txBox="1"/>
          <p:nvPr/>
        </p:nvSpPr>
        <p:spPr>
          <a:xfrm>
            <a:off x="500063" y="5457825"/>
            <a:ext cx="80724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总失效率：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+ 9×10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= 1.9×10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,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大于可接受风险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endParaRPr lang="en-US" altLang="zh-CN" b="1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14" name="TextBox 18"/>
          <p:cNvSpPr txBox="1"/>
          <p:nvPr/>
        </p:nvSpPr>
        <p:spPr>
          <a:xfrm>
            <a:off x="500063" y="6072188"/>
            <a:ext cx="40719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不符合安全要求！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一些基本问题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2875" y="1500188"/>
            <a:ext cx="4572000" cy="4786312"/>
          </a:xfrm>
          <a:ln/>
        </p:spPr>
        <p:txBody>
          <a:bodyPr vert="horz" wrap="square" lIns="91440" tIns="45720" rIns="91440" bIns="45720" anchor="t" anchorCtr="0"/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为什么不用</a:t>
            </a:r>
            <a:r>
              <a:rPr lang="en-US" altLang="zh-CN" sz="1800" dirty="0">
                <a:ea typeface="宋体" panose="02010600030101010101" pitchFamily="2" charset="-122"/>
              </a:rPr>
              <a:t>DCS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执行安全功能？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en-US" altLang="zh-CN" sz="1800" dirty="0">
                <a:ea typeface="宋体" panose="02010600030101010101" pitchFamily="2" charset="-122"/>
              </a:rPr>
              <a:t>1oo2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1800" dirty="0">
                <a:ea typeface="宋体" panose="02010600030101010101" pitchFamily="2" charset="-122"/>
              </a:rPr>
              <a:t>2oo3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，哪一个更安全？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能否设计一个</a:t>
            </a:r>
            <a:r>
              <a:rPr lang="en-US" altLang="zh-CN" sz="1800" dirty="0">
                <a:ea typeface="宋体" panose="02010600030101010101" pitchFamily="2" charset="-122"/>
              </a:rPr>
              <a:t>100%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可靠和不会误跳车的联锁？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en-US" altLang="zh-CN" sz="1800" dirty="0">
                <a:ea typeface="宋体" panose="02010600030101010101" pitchFamily="2" charset="-122"/>
              </a:rPr>
              <a:t>SIF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什么情况可以删除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增加？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en-US" altLang="zh-CN" sz="1800" dirty="0">
                <a:ea typeface="宋体" panose="02010600030101010101" pitchFamily="2" charset="-122"/>
              </a:rPr>
              <a:t>SIF/DCS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分开和共享原则是什么？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en-US" altLang="zh-CN" sz="1800" dirty="0">
                <a:ea typeface="宋体" panose="02010600030101010101" pitchFamily="2" charset="-122"/>
              </a:rPr>
              <a:t>SIL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会不会增加成本？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en-US" altLang="zh-CN" sz="1800" dirty="0">
                <a:ea typeface="宋体" panose="02010600030101010101" pitchFamily="2" charset="-122"/>
              </a:rPr>
              <a:t>SIS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仪表如何采购，验证和维护？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Tx/>
              <a:buAutoNum type="ea1JpnChsDbPeriod"/>
            </a:pPr>
            <a:r>
              <a:rPr lang="en-US" altLang="zh-CN" sz="1800" dirty="0">
                <a:ea typeface="宋体" panose="02010600030101010101" pitchFamily="2" charset="-122"/>
              </a:rPr>
              <a:t>SIF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在天然气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原油长距离输送，和石化项目中，过压保护如何设计？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7" name="图片 1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1282700"/>
            <a:ext cx="5118100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0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632200"/>
            <a:ext cx="4775200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 descr="C:\Documents and Settings\jianping.chen\Desktop\Picture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285875"/>
            <a:ext cx="7643813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二、分层保护（举例）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0" name="TextBox 18"/>
          <p:cNvSpPr txBox="1"/>
          <p:nvPr/>
        </p:nvSpPr>
        <p:spPr>
          <a:xfrm>
            <a:off x="500063" y="5715000"/>
            <a:ext cx="80724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总失效率：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+ 9×10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= 1.9×10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,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大于可接受风险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endParaRPr lang="en-US" altLang="zh-CN" b="1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1" name="TextBox 19"/>
          <p:cNvSpPr txBox="1"/>
          <p:nvPr/>
        </p:nvSpPr>
        <p:spPr>
          <a:xfrm>
            <a:off x="500063" y="6100763"/>
            <a:ext cx="40719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不符合安全要求！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06" name="Group 6"/>
          <p:cNvGrpSpPr/>
          <p:nvPr/>
        </p:nvGrpSpPr>
        <p:grpSpPr>
          <a:xfrm>
            <a:off x="285750" y="1571625"/>
            <a:ext cx="8086725" cy="3735388"/>
            <a:chOff x="295" y="990"/>
            <a:chExt cx="4762" cy="2353"/>
          </a:xfrm>
        </p:grpSpPr>
        <p:pic>
          <p:nvPicPr>
            <p:cNvPr id="72717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5" y="1262"/>
              <a:ext cx="4762" cy="2081"/>
            </a:xfrm>
            <a:prstGeom prst="rect">
              <a:avLst/>
            </a:prstGeom>
            <a:noFill/>
            <a:ln w="3175">
              <a:noFill/>
            </a:ln>
          </p:spPr>
        </p:pic>
        <p:sp>
          <p:nvSpPr>
            <p:cNvPr id="72718" name="Text Box 4"/>
            <p:cNvSpPr txBox="1"/>
            <p:nvPr/>
          </p:nvSpPr>
          <p:spPr>
            <a:xfrm>
              <a:off x="2062" y="990"/>
              <a:ext cx="1201" cy="19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0" tIns="0" rIns="0" bIns="0"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99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可接受风险</a:t>
              </a:r>
              <a:r>
                <a:rPr lang="en-US" altLang="zh-CN" b="1" dirty="0">
                  <a:solidFill>
                    <a:srgbClr val="0099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&lt;10</a:t>
              </a:r>
              <a:r>
                <a:rPr lang="en-US" altLang="zh-CN" b="1" baseline="40000" dirty="0">
                  <a:solidFill>
                    <a:srgbClr val="0099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-4</a:t>
              </a:r>
              <a:endParaRPr lang="en-US" altLang="zh-CN" b="1" baseline="40000" dirty="0">
                <a:solidFill>
                  <a:srgbClr val="0099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2719" name="Text Box 5"/>
            <p:cNvSpPr txBox="1"/>
            <p:nvPr/>
          </p:nvSpPr>
          <p:spPr>
            <a:xfrm>
              <a:off x="340" y="1389"/>
              <a:ext cx="192" cy="7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vert="eaVert" lIns="0" tIns="0" rIns="0" bIns="0">
              <a:spAutoFit/>
            </a:bodyPr>
            <a:p>
              <a:pPr algn="ctr" eaLnBrk="1" hangingPunct="1">
                <a:spcBef>
                  <a:spcPct val="50000"/>
                </a:spcBef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707" name="Text Box 16"/>
          <p:cNvSpPr txBox="1"/>
          <p:nvPr/>
        </p:nvSpPr>
        <p:spPr>
          <a:xfrm>
            <a:off x="3000375" y="2593975"/>
            <a:ext cx="107156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高压报警</a:t>
            </a:r>
            <a:endParaRPr lang="zh-CN" altLang="en-US" sz="1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08" name="Text Box 17"/>
          <p:cNvSpPr txBox="1"/>
          <p:nvPr/>
        </p:nvSpPr>
        <p:spPr>
          <a:xfrm>
            <a:off x="3857625" y="2593975"/>
            <a:ext cx="10001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员工干预</a:t>
            </a:r>
            <a:endParaRPr lang="zh-CN" altLang="en-US" sz="1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09" name="Text Box 19"/>
          <p:cNvSpPr txBox="1"/>
          <p:nvPr/>
        </p:nvSpPr>
        <p:spPr>
          <a:xfrm>
            <a:off x="4572000" y="2571750"/>
            <a:ext cx="8651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endParaRPr lang="zh-CN" altLang="en-US" sz="1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0" name="Text Box 14"/>
          <p:cNvSpPr txBox="1"/>
          <p:nvPr/>
        </p:nvSpPr>
        <p:spPr>
          <a:xfrm>
            <a:off x="6286500" y="2571750"/>
            <a:ext cx="185737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后果和频率</a:t>
            </a:r>
            <a:endParaRPr lang="zh-CN" altLang="en-US" sz="1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1" name="Text Box 21"/>
          <p:cNvSpPr txBox="1"/>
          <p:nvPr/>
        </p:nvSpPr>
        <p:spPr>
          <a:xfrm>
            <a:off x="6072188" y="3857625"/>
            <a:ext cx="235743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容器破裂，泄漏到环境</a:t>
            </a:r>
            <a:endParaRPr lang="zh-CN" altLang="en-US" sz="1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2" name="Text Box 21"/>
          <p:cNvSpPr txBox="1"/>
          <p:nvPr/>
        </p:nvSpPr>
        <p:spPr>
          <a:xfrm>
            <a:off x="6056313" y="5143500"/>
            <a:ext cx="237331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容器破裂，泄漏到环境</a:t>
            </a:r>
            <a:endParaRPr lang="zh-CN" altLang="en-US" sz="1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3" name="Text Box 19"/>
          <p:cNvSpPr txBox="1"/>
          <p:nvPr/>
        </p:nvSpPr>
        <p:spPr>
          <a:xfrm>
            <a:off x="5214938" y="2593975"/>
            <a:ext cx="8651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保护层</a:t>
            </a:r>
            <a:r>
              <a:rPr lang="en-US" altLang="zh-CN" sz="1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1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二、分层保护（举例）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5" name="TextBox 16"/>
          <p:cNvSpPr txBox="1"/>
          <p:nvPr/>
        </p:nvSpPr>
        <p:spPr>
          <a:xfrm>
            <a:off x="500063" y="5600700"/>
            <a:ext cx="80724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总失效率：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+ 9×10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= 1.9×10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,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小于可接受风险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endParaRPr lang="en-US" altLang="zh-CN" b="1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16" name="TextBox 17"/>
          <p:cNvSpPr txBox="1"/>
          <p:nvPr/>
        </p:nvSpPr>
        <p:spPr>
          <a:xfrm>
            <a:off x="500063" y="6072188"/>
            <a:ext cx="40719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符合安全要求！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二、分层保护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4755" name="Picture 3" descr="Picture11"/>
          <p:cNvPicPr>
            <a:picLocks noChangeAspect="1"/>
          </p:cNvPicPr>
          <p:nvPr/>
        </p:nvPicPr>
        <p:blipFill>
          <a:blip r:embed="rId1"/>
          <a:srcRect r="5753"/>
          <a:stretch>
            <a:fillRect/>
          </a:stretch>
        </p:blipFill>
        <p:spPr>
          <a:xfrm>
            <a:off x="442913" y="1428750"/>
            <a:ext cx="4486275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6" name="Picture 4" descr="Copy of 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3" y="1500188"/>
            <a:ext cx="2643187" cy="307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71500" y="4786313"/>
            <a:ext cx="4572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保护层必须是：</a:t>
            </a:r>
            <a:endParaRPr kumimoji="0" lang="en-US" altLang="zh-CN" b="1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457200" marR="0" indent="-457200" defTabSz="914400" eaLnBrk="1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独立的</a:t>
            </a:r>
            <a:r>
              <a:rPr kumimoji="0" lang="zh-CN" altLang="en-US" sz="14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kumimoji="0" lang="en-US" altLang="zh-CN" sz="14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Independence</a:t>
            </a:r>
            <a:r>
              <a:rPr kumimoji="0" lang="zh-CN" altLang="en-US" sz="14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）；</a:t>
            </a:r>
            <a:endParaRPr kumimoji="0" lang="en-US" altLang="zh-CN" sz="1800" b="1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457200" marR="0" indent="-457200" defTabSz="914400" eaLnBrk="1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额定荷载的、可靠的</a:t>
            </a:r>
            <a:r>
              <a:rPr kumimoji="0" lang="en-US" altLang="zh-CN" sz="14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(Dependability)</a:t>
            </a:r>
            <a:r>
              <a:rPr kumimoji="0" lang="zh-CN" altLang="en-US" sz="1800" b="1" kern="1200" cap="none" spc="0" normalizeH="0" baseline="0" noProof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；</a:t>
            </a:r>
            <a:endParaRPr kumimoji="0" lang="en-US" altLang="zh-CN" sz="1800" b="1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4758" name="TextBox 17"/>
          <p:cNvSpPr txBox="1"/>
          <p:nvPr/>
        </p:nvSpPr>
        <p:spPr>
          <a:xfrm>
            <a:off x="5357813" y="5310188"/>
            <a:ext cx="3571875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eriod" startAt="3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针对性的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Specificity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;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eriod" startAt="3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可审计的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Auditability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三、独立保护层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80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5" y="1285875"/>
            <a:ext cx="7929563" cy="571500"/>
          </a:xfrm>
          <a:ln/>
        </p:spPr>
        <p:txBody>
          <a:bodyPr vert="horz" wrap="square" lIns="91440" tIns="45720" rIns="91440" bIns="45720" anchor="t" anchorCtr="0"/>
          <a:p>
            <a:pPr marL="0" indent="0">
              <a:lnSpc>
                <a:spcPct val="150000"/>
              </a:lnSpc>
              <a:buClrTx/>
              <a:buSzTx/>
              <a:buFontTx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独立保护层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是能防止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工艺系统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隐患发生的装置、系统或行动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Placeholder 2"/>
          <p:cNvSpPr txBox="1"/>
          <p:nvPr/>
        </p:nvSpPr>
        <p:spPr bwMode="auto">
          <a:xfrm>
            <a:off x="1000125" y="1857375"/>
            <a:ext cx="3571875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marR="0" indent="-457200" defTabSz="914400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sz="1800" b="1" kern="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主动独立保护层</a:t>
            </a:r>
            <a:endParaRPr kumimoji="0" lang="en-US" sz="1800" b="1" kern="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基本工艺控制系统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报警人工干预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安全泄放阀门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安全仪表系统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sz="1800" b="1" kern="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" name="Text Placeholder 2"/>
          <p:cNvSpPr txBox="1"/>
          <p:nvPr/>
        </p:nvSpPr>
        <p:spPr bwMode="auto">
          <a:xfrm>
            <a:off x="4500563" y="1857375"/>
            <a:ext cx="3929063" cy="2357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marR="0" indent="-457200" defTabSz="914400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rabicPeriod" startAt="2"/>
              <a:defRPr/>
            </a:pPr>
            <a:r>
              <a:rPr kumimoji="0" lang="zh-CN" sz="1800" b="1" kern="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被动独立保护层</a:t>
            </a:r>
            <a:endParaRPr kumimoji="0" lang="en-US" sz="1800" b="1" kern="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围堰</a:t>
            </a:r>
            <a:r>
              <a:rPr kumimoji="0" lang="en-GB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/</a:t>
            </a: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围堤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全开的排气筒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抗爆墙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阻火器</a:t>
            </a: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sz="1800" b="1" kern="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76806" name="Picture 2" descr="C:\Documents and Settings\jianping.chen\Desktop\Picture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4286250"/>
            <a:ext cx="6858000" cy="192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8851" name="Picture 3" descr="Picture11"/>
          <p:cNvPicPr>
            <a:picLocks noChangeAspect="1"/>
          </p:cNvPicPr>
          <p:nvPr/>
        </p:nvPicPr>
        <p:blipFill>
          <a:blip r:embed="rId1"/>
          <a:srcRect r="12683"/>
          <a:stretch>
            <a:fillRect/>
          </a:stretch>
        </p:blipFill>
        <p:spPr>
          <a:xfrm>
            <a:off x="4786313" y="1571625"/>
            <a:ext cx="4143375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2" name="TextBox 21"/>
          <p:cNvSpPr txBox="1"/>
          <p:nvPr/>
        </p:nvSpPr>
        <p:spPr>
          <a:xfrm>
            <a:off x="500063" y="1571625"/>
            <a:ext cx="3929062" cy="315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anose="020B0604020202020204" pitchFamily="34" charset="0"/>
              <a:buAutoNum type="arabicPeriod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保护层总失效率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≤ 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可接受风险；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Font typeface="Arial" panose="020B0604020202020204" pitchFamily="34" charset="0"/>
              <a:buAutoNum type="arabicPeriod"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保护层总失效率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=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 SIS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保护层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+ 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非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保护层失效率；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None/>
            </a:pPr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Arial" panose="020B0604020202020204" pitchFamily="34" charset="0"/>
                <a:ea typeface="黑体" panose="02010609060101010101" pitchFamily="49" charset="-122"/>
              </a:rPr>
              <a:t>失效率</a:t>
            </a:r>
            <a:endParaRPr lang="en-US" altLang="zh-CN" sz="22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None/>
            </a:pP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= </a:t>
            </a:r>
            <a:r>
              <a:rPr lang="zh-CN" altLang="en-US" sz="2200" b="1" dirty="0">
                <a:latin typeface="Arial" panose="020B0604020202020204" pitchFamily="34" charset="0"/>
                <a:ea typeface="黑体" panose="02010609060101010101" pitchFamily="49" charset="-122"/>
              </a:rPr>
              <a:t>可接受风险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– </a:t>
            </a:r>
            <a:r>
              <a:rPr lang="zh-CN" altLang="en-US" sz="2200" b="1" dirty="0">
                <a:latin typeface="Arial" panose="020B0604020202020204" pitchFamily="34" charset="0"/>
                <a:ea typeface="黑体" panose="02010609060101010101" pitchFamily="49" charset="-122"/>
              </a:rPr>
              <a:t>非</a:t>
            </a:r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Arial" panose="020B0604020202020204" pitchFamily="34" charset="0"/>
                <a:ea typeface="黑体" panose="02010609060101010101" pitchFamily="49" charset="-122"/>
              </a:rPr>
              <a:t>保护层失效率</a:t>
            </a:r>
            <a:endParaRPr lang="en-US" altLang="zh-CN" sz="2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0899" name="Group 3"/>
          <p:cNvGrpSpPr/>
          <p:nvPr/>
        </p:nvGrpSpPr>
        <p:grpSpPr>
          <a:xfrm>
            <a:off x="571500" y="1536700"/>
            <a:ext cx="3571875" cy="2786063"/>
            <a:chOff x="1763" y="3004"/>
            <a:chExt cx="1907" cy="1316"/>
          </a:xfrm>
        </p:grpSpPr>
        <p:sp>
          <p:nvSpPr>
            <p:cNvPr id="80903" name="Rectangle 1036292"/>
            <p:cNvSpPr/>
            <p:nvPr/>
          </p:nvSpPr>
          <p:spPr>
            <a:xfrm>
              <a:off x="1763" y="3004"/>
              <a:ext cx="840" cy="262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</a:t>
              </a: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级别</a:t>
              </a:r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04" name="Rectangle 1036293"/>
            <p:cNvSpPr/>
            <p:nvPr/>
          </p:nvSpPr>
          <p:spPr>
            <a:xfrm>
              <a:off x="1763" y="3271"/>
              <a:ext cx="840" cy="259"/>
            </a:xfrm>
            <a:prstGeom prst="rect">
              <a:avLst/>
            </a:prstGeom>
            <a:solidFill>
              <a:srgbClr val="FF3535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4</a:t>
              </a:r>
              <a:endPara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05" name="Rectangle 1036294"/>
            <p:cNvSpPr/>
            <p:nvPr/>
          </p:nvSpPr>
          <p:spPr>
            <a:xfrm>
              <a:off x="1763" y="3535"/>
              <a:ext cx="840" cy="258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3</a:t>
              </a:r>
              <a:endPara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06" name="Rectangle 1036295"/>
            <p:cNvSpPr/>
            <p:nvPr/>
          </p:nvSpPr>
          <p:spPr>
            <a:xfrm>
              <a:off x="1763" y="3798"/>
              <a:ext cx="840" cy="259"/>
            </a:xfrm>
            <a:prstGeom prst="rect">
              <a:avLst/>
            </a:pr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2</a:t>
              </a:r>
              <a:endPara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07" name="Rectangle 1036296"/>
            <p:cNvSpPr/>
            <p:nvPr/>
          </p:nvSpPr>
          <p:spPr>
            <a:xfrm>
              <a:off x="1763" y="4062"/>
              <a:ext cx="840" cy="258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SIL 1</a:t>
              </a:r>
              <a:endPara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08" name="Rectangle 1036297"/>
            <p:cNvSpPr/>
            <p:nvPr/>
          </p:nvSpPr>
          <p:spPr>
            <a:xfrm>
              <a:off x="2608" y="3004"/>
              <a:ext cx="1062" cy="262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85000"/>
                </a:lnSpc>
              </a:pP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失效率（</a:t>
              </a: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PFD</a:t>
              </a: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09" name="Rectangle 1036299"/>
            <p:cNvSpPr/>
            <p:nvPr/>
          </p:nvSpPr>
          <p:spPr>
            <a:xfrm>
              <a:off x="2608" y="3271"/>
              <a:ext cx="1062" cy="259"/>
            </a:xfrm>
            <a:prstGeom prst="rect">
              <a:avLst/>
            </a:prstGeom>
            <a:solidFill>
              <a:srgbClr val="FF3535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-4</a:t>
              </a: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 to 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-5</a:t>
              </a:r>
              <a:endParaRPr lang="en-US" altLang="zh-CN" sz="1800" b="1" baseline="3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10" name="Rectangle 1036300"/>
            <p:cNvSpPr/>
            <p:nvPr/>
          </p:nvSpPr>
          <p:spPr>
            <a:xfrm>
              <a:off x="2608" y="3535"/>
              <a:ext cx="1062" cy="258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-3</a:t>
              </a: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 to 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-4</a:t>
              </a:r>
              <a:endParaRPr lang="en-US" altLang="zh-CN" sz="1800" b="1" baseline="3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11" name="Rectangle 1036301"/>
            <p:cNvSpPr/>
            <p:nvPr/>
          </p:nvSpPr>
          <p:spPr>
            <a:xfrm>
              <a:off x="2607" y="3798"/>
              <a:ext cx="1062" cy="259"/>
            </a:xfrm>
            <a:prstGeom prst="rect">
              <a:avLst/>
            </a:pr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-2</a:t>
              </a: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 to 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-3</a:t>
              </a:r>
              <a:endParaRPr lang="en-US" altLang="zh-CN" sz="1800" b="1" baseline="3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912" name="Rectangle 1036302"/>
            <p:cNvSpPr/>
            <p:nvPr/>
          </p:nvSpPr>
          <p:spPr>
            <a:xfrm>
              <a:off x="2607" y="4062"/>
              <a:ext cx="1061" cy="258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2066" tIns="46033" rIns="92066" bIns="46033" anchor="ctr" anchorCtr="0"/>
            <a:p>
              <a:pPr algn="ctr" defTabSz="7620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-1</a:t>
              </a:r>
              <a:r>
                <a:rPr lang="en-US" altLang="zh-CN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 to 10</a:t>
              </a:r>
              <a:r>
                <a:rPr lang="en-US" altLang="zh-CN" sz="1800" b="1" baseline="30000" dirty="0">
                  <a:latin typeface="Arial" panose="020B0604020202020204" pitchFamily="34" charset="0"/>
                  <a:ea typeface="宋体" panose="02010600030101010101" pitchFamily="2" charset="-122"/>
                </a:rPr>
                <a:t>-2</a:t>
              </a:r>
              <a:endParaRPr lang="en-US" altLang="zh-CN" sz="1800" b="1" baseline="30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0900" name="Rectangle 14"/>
          <p:cNvSpPr/>
          <p:nvPr/>
        </p:nvSpPr>
        <p:spPr>
          <a:xfrm>
            <a:off x="4857750" y="4786313"/>
            <a:ext cx="3500438" cy="1571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81000" indent="-3810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 startAt="3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一个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SIF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对应一个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级别；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81000" indent="-3810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 startAt="3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一个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可能有很多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级别。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0901" name="Picture 3" descr="C:\Documents and Settings\jianping.chen\Desktop\Picture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1465263"/>
            <a:ext cx="3643313" cy="289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2" name="Rectangle 14"/>
          <p:cNvSpPr/>
          <p:nvPr/>
        </p:nvSpPr>
        <p:spPr>
          <a:xfrm>
            <a:off x="500063" y="4786313"/>
            <a:ext cx="3714750" cy="1571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81000" indent="-3810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现有技术，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失效率最低只能降到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SIL4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81000" indent="-3810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化工系统最多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SIL3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，不推荐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SIL4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除非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47" name="Rectangle 1"/>
          <p:cNvSpPr/>
          <p:nvPr/>
        </p:nvSpPr>
        <p:spPr>
          <a:xfrm>
            <a:off x="571500" y="1428750"/>
            <a:ext cx="7000875" cy="36988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342900" indent="-3429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根据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审查的意见，考虑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增加或删除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安全仪表功能；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48" name="TextBox 22"/>
          <p:cNvSpPr txBox="1"/>
          <p:nvPr/>
        </p:nvSpPr>
        <p:spPr>
          <a:xfrm>
            <a:off x="857250" y="5286375"/>
            <a:ext cx="73580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例： 根据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评估结果，确定输油管是否需要紧急切断系统（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2949" name="Group 9"/>
          <p:cNvGrpSpPr/>
          <p:nvPr/>
        </p:nvGrpSpPr>
        <p:grpSpPr>
          <a:xfrm>
            <a:off x="568325" y="1955800"/>
            <a:ext cx="7861300" cy="3330575"/>
            <a:chOff x="445176" y="1813013"/>
            <a:chExt cx="7860624" cy="3330487"/>
          </a:xfrm>
        </p:grpSpPr>
        <p:sp>
          <p:nvSpPr>
            <p:cNvPr id="82950" name="Rectangle 23"/>
            <p:cNvSpPr/>
            <p:nvPr/>
          </p:nvSpPr>
          <p:spPr>
            <a:xfrm>
              <a:off x="3215554" y="3002133"/>
              <a:ext cx="121039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zh-CN" altLang="en-US" sz="8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  <a:endParaRPr lang="en-US" altLang="zh-CN" sz="8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82951" name="Picture 9" descr="C:\Documents and Settings\jianping.chen\Desktop\Picture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176" y="1813013"/>
              <a:ext cx="7860624" cy="30780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952" name="TextBox 7"/>
            <p:cNvSpPr txBox="1"/>
            <p:nvPr/>
          </p:nvSpPr>
          <p:spPr>
            <a:xfrm>
              <a:off x="7071995" y="3714752"/>
              <a:ext cx="492443" cy="142874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海洋</a:t>
              </a:r>
              <a:endParaRPr lang="en-US" altLang="zh-CN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995" name="Rectangle 1"/>
          <p:cNvSpPr/>
          <p:nvPr/>
        </p:nvSpPr>
        <p:spPr>
          <a:xfrm>
            <a:off x="571500" y="2036763"/>
            <a:ext cx="4000500" cy="620712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342900" indent="-342900" defTabSz="9144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AutoNum type="arabicParenR"/>
              <a:tabLst>
                <a:tab pos="342900" algn="l"/>
              </a:tabLst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调整安全仪表功能的冗余设计：变送器，逻辑处理器，和终端元件；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4996" name="Picture 2"/>
          <p:cNvPicPr>
            <a:picLocks noChangeAspect="1"/>
          </p:cNvPicPr>
          <p:nvPr/>
        </p:nvPicPr>
        <p:blipFill>
          <a:blip r:embed="rId1">
            <a:lum bright="-39999"/>
          </a:blip>
          <a:stretch>
            <a:fillRect/>
          </a:stretch>
        </p:blipFill>
        <p:spPr>
          <a:xfrm>
            <a:off x="4714875" y="2071688"/>
            <a:ext cx="4357688" cy="2500312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84997" name="Rectangle 9"/>
          <p:cNvSpPr/>
          <p:nvPr/>
        </p:nvSpPr>
        <p:spPr>
          <a:xfrm>
            <a:off x="4714875" y="4786313"/>
            <a:ext cx="42862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  <a:spcAft>
                <a:spcPts val="60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IEC61511-1 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送器，终端元件，和非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逻辑处理器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8" name="Rectangle 1"/>
          <p:cNvSpPr/>
          <p:nvPr/>
        </p:nvSpPr>
        <p:spPr>
          <a:xfrm>
            <a:off x="571500" y="1441450"/>
            <a:ext cx="3929063" cy="3206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2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调整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999" name="Rectangle 1"/>
          <p:cNvSpPr/>
          <p:nvPr/>
        </p:nvSpPr>
        <p:spPr>
          <a:xfrm>
            <a:off x="571500" y="3036888"/>
            <a:ext cx="4000500" cy="620712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342900" indent="-342900" defTabSz="9144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AutoNum type="arabicParenR" startAt="2"/>
              <a:tabLst>
                <a:tab pos="342900" algn="l"/>
              </a:tabLst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根据：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IEC61511-1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的第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11.4 “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硬件容错要求”；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" name="Group 136"/>
          <p:cNvGraphicFramePr>
            <a:graphicFrameLocks noGrp="1"/>
          </p:cNvGraphicFramePr>
          <p:nvPr>
            <p:ph idx="4294967295"/>
          </p:nvPr>
        </p:nvGraphicFramePr>
        <p:xfrm>
          <a:off x="4787900" y="2214563"/>
          <a:ext cx="3998913" cy="2073275"/>
        </p:xfrm>
        <a:graphic>
          <a:graphicData uri="http://schemas.openxmlformats.org/drawingml/2006/table">
            <a:tbl>
              <a:tblPr/>
              <a:tblGrid>
                <a:gridCol w="666750"/>
                <a:gridCol w="1851025"/>
                <a:gridCol w="1481138"/>
              </a:tblGrid>
              <a:tr h="585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SIL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最低冗余要求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（参阅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11.4.3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和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11.4.4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最低冗余要求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（如满足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11.4.4</a:t>
                      </a: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参照</a:t>
                      </a: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IEC 61508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参照</a:t>
                      </a: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IEC 61508</a:t>
                      </a:r>
                      <a:endParaRPr kumimoji="0" lang="zh-CN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69" name="Text Box 105"/>
          <p:cNvSpPr txBox="1"/>
          <p:nvPr/>
        </p:nvSpPr>
        <p:spPr>
          <a:xfrm>
            <a:off x="4786313" y="4427538"/>
            <a:ext cx="3887787" cy="2159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IEC 61511-1 </a:t>
            </a:r>
            <a:r>
              <a:rPr lang="zh-CN" altLang="en-US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</a:t>
            </a:r>
            <a:r>
              <a: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1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70" name="Rectangle 20"/>
          <p:cNvSpPr/>
          <p:nvPr/>
        </p:nvSpPr>
        <p:spPr>
          <a:xfrm>
            <a:off x="4786313" y="4764088"/>
            <a:ext cx="40005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变送器，终端元件，和非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逻辑处理器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71" name="Rectangle 1"/>
          <p:cNvSpPr/>
          <p:nvPr/>
        </p:nvSpPr>
        <p:spPr>
          <a:xfrm>
            <a:off x="571500" y="2146300"/>
            <a:ext cx="3857625" cy="130492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342900" indent="-342900" defTabSz="91440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AutoNum type="arabicParenR" startAt="3"/>
              <a:tabLst>
                <a:tab pos="342900" algn="l"/>
              </a:tabLst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不建议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SIL4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：避免过度冗余、生产、维护等问题；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AutoNum type="arabicParenR" startAt="3"/>
              <a:tabLst>
                <a:tab pos="342900" algn="l"/>
              </a:tabLst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考虑“非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”措施，降低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等级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72" name="Rectangle 1"/>
          <p:cNvSpPr/>
          <p:nvPr/>
        </p:nvSpPr>
        <p:spPr>
          <a:xfrm>
            <a:off x="571500" y="1441450"/>
            <a:ext cx="3929063" cy="3206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2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调整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Rectangle 4"/>
          <p:cNvSpPr/>
          <p:nvPr/>
        </p:nvSpPr>
        <p:spPr>
          <a:xfrm>
            <a:off x="0" y="1900238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1" name="Rectangle 6"/>
          <p:cNvSpPr/>
          <p:nvPr/>
        </p:nvSpPr>
        <p:spPr>
          <a:xfrm>
            <a:off x="0" y="1709738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9092" name="Group 15"/>
          <p:cNvGrpSpPr/>
          <p:nvPr/>
        </p:nvGrpSpPr>
        <p:grpSpPr>
          <a:xfrm>
            <a:off x="395288" y="2143125"/>
            <a:ext cx="4033837" cy="2722563"/>
            <a:chOff x="204" y="1480"/>
            <a:chExt cx="2541" cy="1656"/>
          </a:xfrm>
        </p:grpSpPr>
        <p:pic>
          <p:nvPicPr>
            <p:cNvPr id="89098" name="Picture 5"/>
            <p:cNvPicPr>
              <a:picLocks noChangeAspect="1"/>
            </p:cNvPicPr>
            <p:nvPr/>
          </p:nvPicPr>
          <p:blipFill>
            <a:blip r:embed="rId1"/>
            <a:srcRect r="14214"/>
            <a:stretch>
              <a:fillRect/>
            </a:stretch>
          </p:blipFill>
          <p:spPr>
            <a:xfrm>
              <a:off x="204" y="1480"/>
              <a:ext cx="2541" cy="16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9099" name="Text Box 12"/>
            <p:cNvSpPr txBox="1"/>
            <p:nvPr/>
          </p:nvSpPr>
          <p:spPr>
            <a:xfrm>
              <a:off x="930" y="2523"/>
              <a:ext cx="136" cy="9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lIns="0" tIns="0" rIns="0" bIns="0"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dirty="0">
                  <a:latin typeface="Arial" panose="020B0604020202020204" pitchFamily="34" charset="0"/>
                  <a:ea typeface="宋体" panose="02010600030101010101" pitchFamily="2" charset="-122"/>
                </a:rPr>
                <a:t>SIS</a:t>
              </a:r>
              <a:endParaRPr lang="en-US" altLang="zh-CN" sz="1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9093" name="Group 14"/>
          <p:cNvGrpSpPr/>
          <p:nvPr/>
        </p:nvGrpSpPr>
        <p:grpSpPr>
          <a:xfrm>
            <a:off x="4787900" y="2133600"/>
            <a:ext cx="4141788" cy="2938463"/>
            <a:chOff x="3061" y="1434"/>
            <a:chExt cx="2429" cy="1661"/>
          </a:xfrm>
        </p:grpSpPr>
        <p:pic>
          <p:nvPicPr>
            <p:cNvPr id="89096" name="Picture 3"/>
            <p:cNvPicPr>
              <a:picLocks noChangeAspect="1"/>
            </p:cNvPicPr>
            <p:nvPr/>
          </p:nvPicPr>
          <p:blipFill>
            <a:blip r:embed="rId2"/>
            <a:srcRect r="24588"/>
            <a:stretch>
              <a:fillRect/>
            </a:stretch>
          </p:blipFill>
          <p:spPr>
            <a:xfrm>
              <a:off x="3061" y="1434"/>
              <a:ext cx="2429" cy="16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9097" name="Text Box 13"/>
            <p:cNvSpPr txBox="1"/>
            <p:nvPr/>
          </p:nvSpPr>
          <p:spPr>
            <a:xfrm>
              <a:off x="3833" y="2478"/>
              <a:ext cx="136" cy="9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lIns="0" tIns="0" rIns="0" bIns="0"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US" altLang="zh-CN" sz="1000" dirty="0">
                  <a:latin typeface="Arial" panose="020B0604020202020204" pitchFamily="34" charset="0"/>
                  <a:ea typeface="宋体" panose="02010600030101010101" pitchFamily="2" charset="-122"/>
                </a:rPr>
                <a:t>SIS</a:t>
              </a:r>
              <a:endParaRPr lang="en-US" altLang="zh-CN" sz="1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90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095" name="Rectangle 1"/>
          <p:cNvSpPr/>
          <p:nvPr/>
        </p:nvSpPr>
        <p:spPr>
          <a:xfrm>
            <a:off x="571500" y="1417638"/>
            <a:ext cx="3929063" cy="3683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2"/>
              <a:tabLst>
                <a:tab pos="342900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调整：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SIL1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4"/>
          <p:cNvSpPr>
            <a:spLocks noGrp="1"/>
          </p:cNvSpPr>
          <p:nvPr>
            <p:ph type="title"/>
          </p:nvPr>
        </p:nvSpPr>
        <p:spPr>
          <a:xfrm>
            <a:off x="2928938" y="3803650"/>
            <a:ext cx="4064000" cy="895350"/>
          </a:xfrm>
          <a:ln/>
        </p:spPr>
        <p:txBody>
          <a:bodyPr vert="horz" wrap="square" lIns="91440" tIns="45720" rIns="91440" bIns="45720" anchor="b" anchorCtr="0"/>
          <a:p>
            <a:pPr defTabSz="685800"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SIS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基本概念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7411" name="文本占位符 5"/>
          <p:cNvSpPr>
            <a:spLocks noGrp="1"/>
          </p:cNvSpPr>
          <p:nvPr>
            <p:ph type="body" idx="1"/>
          </p:nvPr>
        </p:nvSpPr>
        <p:spPr>
          <a:xfrm>
            <a:off x="2928938" y="4699000"/>
            <a:ext cx="4065587" cy="1016000"/>
          </a:xfrm>
          <a:ln/>
        </p:spPr>
        <p:txBody>
          <a:bodyPr vert="horz" wrap="square" lIns="91440" tIns="45720" rIns="91440" bIns="45720" anchor="t" anchorCtr="0"/>
          <a:p>
            <a:pPr defTabSz="685800" eaLnBrk="1" hangingPunct="1"/>
            <a:r>
              <a:rPr lang="en-US" altLang="zh-CN" kern="1200" dirty="0">
                <a:latin typeface="+mn-lt"/>
                <a:ea typeface="+mn-ea"/>
                <a:cs typeface="+mn-cs"/>
              </a:rPr>
              <a:t>www.ansying.com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5609" y="4035614"/>
            <a:ext cx="1504756" cy="1308329"/>
          </a:xfrm>
          <a:prstGeom prst="rect">
            <a:avLst/>
          </a:prstGeom>
          <a:noFill/>
          <a:ln w="117475">
            <a:noFill/>
          </a:ln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kern="1200" cap="none" spc="75" normalizeH="0" baseline="0" noProof="0" dirty="0">
                <a:solidFill>
                  <a:srgbClr val="3180D7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  <a:sym typeface="+mn-ea"/>
              </a:rPr>
              <a:t>/01</a:t>
            </a:r>
            <a:endParaRPr kumimoji="0" lang="zh-CN" altLang="en-US" sz="1350" kern="1200" cap="none" spc="75" normalizeH="0" baseline="0" noProof="0" dirty="0">
              <a:solidFill>
                <a:srgbClr val="3180D7"/>
              </a:solidFill>
              <a:latin typeface="Impact" panose="020B080603090205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5"/>
          <p:cNvSpPr/>
          <p:nvPr/>
        </p:nvSpPr>
        <p:spPr>
          <a:xfrm>
            <a:off x="0" y="173990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39" name="Rectangle 7"/>
          <p:cNvSpPr/>
          <p:nvPr/>
        </p:nvSpPr>
        <p:spPr>
          <a:xfrm>
            <a:off x="0" y="1706563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40" name="Rectangle 9"/>
          <p:cNvSpPr/>
          <p:nvPr/>
        </p:nvSpPr>
        <p:spPr>
          <a:xfrm>
            <a:off x="0" y="1620838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1141" name="Picture 4"/>
          <p:cNvPicPr>
            <a:picLocks noChangeAspect="1"/>
          </p:cNvPicPr>
          <p:nvPr/>
        </p:nvPicPr>
        <p:blipFill>
          <a:blip r:embed="rId1"/>
          <a:srcRect t="11868" r="15102" b="2904"/>
          <a:stretch>
            <a:fillRect/>
          </a:stretch>
        </p:blipFill>
        <p:spPr>
          <a:xfrm>
            <a:off x="4857750" y="2214563"/>
            <a:ext cx="4000500" cy="2017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2" name="Picture 6"/>
          <p:cNvPicPr>
            <a:picLocks noChangeAspect="1"/>
          </p:cNvPicPr>
          <p:nvPr/>
        </p:nvPicPr>
        <p:blipFill>
          <a:blip r:embed="rId2"/>
          <a:srcRect r="14745"/>
          <a:stretch>
            <a:fillRect/>
          </a:stretch>
        </p:blipFill>
        <p:spPr>
          <a:xfrm>
            <a:off x="571500" y="1928813"/>
            <a:ext cx="3863975" cy="236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3" name="Picture 8"/>
          <p:cNvPicPr>
            <a:picLocks noChangeAspect="1"/>
          </p:cNvPicPr>
          <p:nvPr/>
        </p:nvPicPr>
        <p:blipFill>
          <a:blip r:embed="rId3"/>
          <a:srcRect t="12746" r="21088" b="19780"/>
          <a:stretch>
            <a:fillRect/>
          </a:stretch>
        </p:blipFill>
        <p:spPr>
          <a:xfrm>
            <a:off x="571500" y="4643438"/>
            <a:ext cx="3878263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45" name="Rectangle 1"/>
          <p:cNvSpPr/>
          <p:nvPr/>
        </p:nvSpPr>
        <p:spPr>
          <a:xfrm>
            <a:off x="571500" y="1441450"/>
            <a:ext cx="3929063" cy="3206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2"/>
              <a:tabLst>
                <a:tab pos="342900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冗余调整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SIL2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46" name="Rectangle 27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1147" name="Picture 272" descr="C:\Documents and Settings\jianping.chen\Desktop\Picture2.png"/>
          <p:cNvPicPr>
            <a:picLocks noChangeAspect="1"/>
          </p:cNvPicPr>
          <p:nvPr/>
        </p:nvPicPr>
        <p:blipFill>
          <a:blip r:embed="rId4"/>
          <a:srcRect l="4031" t="9639" r="15321" b="12907"/>
          <a:stretch>
            <a:fillRect/>
          </a:stretch>
        </p:blipFill>
        <p:spPr>
          <a:xfrm>
            <a:off x="5000625" y="4500563"/>
            <a:ext cx="3786188" cy="1893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5"/>
          <p:cNvSpPr/>
          <p:nvPr/>
        </p:nvSpPr>
        <p:spPr>
          <a:xfrm>
            <a:off x="0" y="213360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187" name="Rectangle 7"/>
          <p:cNvSpPr/>
          <p:nvPr/>
        </p:nvSpPr>
        <p:spPr>
          <a:xfrm>
            <a:off x="0" y="2105025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188" name="Rectangle 9"/>
          <p:cNvSpPr/>
          <p:nvPr/>
        </p:nvSpPr>
        <p:spPr>
          <a:xfrm>
            <a:off x="0" y="2147888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3189" name="Picture 4"/>
          <p:cNvPicPr>
            <a:picLocks noChangeAspect="1"/>
          </p:cNvPicPr>
          <p:nvPr/>
        </p:nvPicPr>
        <p:blipFill>
          <a:blip r:embed="rId1"/>
          <a:srcRect l="3477" t="8028" r="15492" b="3737"/>
          <a:stretch>
            <a:fillRect/>
          </a:stretch>
        </p:blipFill>
        <p:spPr>
          <a:xfrm>
            <a:off x="714375" y="4500563"/>
            <a:ext cx="3884613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Picture 6"/>
          <p:cNvPicPr>
            <a:picLocks noChangeAspect="1"/>
          </p:cNvPicPr>
          <p:nvPr/>
        </p:nvPicPr>
        <p:blipFill>
          <a:blip r:embed="rId2"/>
          <a:srcRect l="3857" t="8633" r="4684" b="5035"/>
          <a:stretch>
            <a:fillRect/>
          </a:stretch>
        </p:blipFill>
        <p:spPr>
          <a:xfrm>
            <a:off x="752475" y="2071688"/>
            <a:ext cx="3819525" cy="207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1" name="Picture 8"/>
          <p:cNvPicPr>
            <a:picLocks noChangeAspect="1"/>
          </p:cNvPicPr>
          <p:nvPr/>
        </p:nvPicPr>
        <p:blipFill>
          <a:blip r:embed="rId3"/>
          <a:srcRect l="2917" t="8920" r="15396" b="10223"/>
          <a:stretch>
            <a:fillRect/>
          </a:stretch>
        </p:blipFill>
        <p:spPr>
          <a:xfrm>
            <a:off x="5072063" y="2076450"/>
            <a:ext cx="3714750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设计的应用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3193" name="Rectangle 1"/>
          <p:cNvSpPr/>
          <p:nvPr/>
        </p:nvSpPr>
        <p:spPr>
          <a:xfrm>
            <a:off x="571500" y="1441450"/>
            <a:ext cx="3929063" cy="3206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2"/>
              <a:tabLst>
                <a:tab pos="342900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冗余调整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SIL3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35" name="Rectangle 1"/>
          <p:cNvSpPr/>
          <p:nvPr/>
        </p:nvSpPr>
        <p:spPr>
          <a:xfrm>
            <a:off x="571500" y="1450975"/>
            <a:ext cx="4500563" cy="406400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342900" indent="-3429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3"/>
              <a:tabLst>
                <a:tab pos="342900" algn="l"/>
              </a:tabLst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考虑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DCS</a:t>
            </a:r>
            <a:r>
              <a:rPr lang="zh-CN" altLang="en-US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分开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共用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36" name="TextBox 20"/>
          <p:cNvSpPr txBox="1"/>
          <p:nvPr/>
        </p:nvSpPr>
        <p:spPr>
          <a:xfrm>
            <a:off x="500063" y="2074863"/>
            <a:ext cx="4071937" cy="2628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变送器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阀门共用：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DCS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的失效，不影响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等级；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 startAt="2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变送器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阀门分开：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避免两则者同时失效；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避免不经意的变更，影响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安全功能；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37" name="TextBox 21"/>
          <p:cNvSpPr txBox="1"/>
          <p:nvPr/>
        </p:nvSpPr>
        <p:spPr>
          <a:xfrm>
            <a:off x="4786313" y="2074863"/>
            <a:ext cx="4071937" cy="2366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AutoNum type="arabicParenR" startAt="3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逻辑处理器共用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成套设备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提高整个逻辑处理器可靠性；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整个系统的运行、变更、维护、调试，按照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看待；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系统组态和编程设置权限。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38" name="TextBox 5"/>
          <p:cNvSpPr txBox="1"/>
          <p:nvPr/>
        </p:nvSpPr>
        <p:spPr>
          <a:xfrm>
            <a:off x="928688" y="5200650"/>
            <a:ext cx="7643812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原则：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SIS/DCS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分开设计，但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DCS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失效不影响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可靠性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时，可共用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5239" name="Straight Connector 7"/>
          <p:cNvCxnSpPr/>
          <p:nvPr/>
        </p:nvCxnSpPr>
        <p:spPr>
          <a:xfrm>
            <a:off x="571500" y="5072063"/>
            <a:ext cx="8286750" cy="0"/>
          </a:xfrm>
          <a:prstGeom prst="line">
            <a:avLst/>
          </a:prstGeom>
          <a:ln w="1905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7283" name="Rectangle 1"/>
          <p:cNvSpPr/>
          <p:nvPr/>
        </p:nvSpPr>
        <p:spPr>
          <a:xfrm>
            <a:off x="571500" y="1435100"/>
            <a:ext cx="7786688" cy="3206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342900" indent="-342900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AutoNum type="arabicPeriod" startAt="3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考虑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DCS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共用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7284" name="Picture 14"/>
          <p:cNvPicPr>
            <a:picLocks noChangeAspect="1"/>
          </p:cNvPicPr>
          <p:nvPr/>
        </p:nvPicPr>
        <p:blipFill>
          <a:blip r:embed="rId1"/>
          <a:srcRect l="4337" t="8302" r="17603" b="5904"/>
          <a:stretch>
            <a:fillRect/>
          </a:stretch>
        </p:blipFill>
        <p:spPr>
          <a:xfrm>
            <a:off x="642938" y="2143125"/>
            <a:ext cx="3857625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5" name="TextBox 17"/>
          <p:cNvSpPr txBox="1"/>
          <p:nvPr/>
        </p:nvSpPr>
        <p:spPr>
          <a:xfrm>
            <a:off x="4857750" y="5214938"/>
            <a:ext cx="3929063" cy="95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三个变送器中间值做控制用途，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2oo3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做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联锁用途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仅用于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SIF≤ SIL 1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7286" name="TextBox 18"/>
          <p:cNvSpPr txBox="1"/>
          <p:nvPr/>
        </p:nvSpPr>
        <p:spPr>
          <a:xfrm>
            <a:off x="500063" y="5203825"/>
            <a:ext cx="4143375" cy="108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可用于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≤ SIL 1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；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两位阀失效率满足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SIL2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时，≤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SIL2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调节阀失效非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SIF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动作原因时，≤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SIL3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7287" name="Picture 5" descr="C:\Documents and Settings\jianping.chen\Desktop\2oo3.wmf"/>
          <p:cNvPicPr>
            <a:picLocks noChangeAspect="1"/>
          </p:cNvPicPr>
          <p:nvPr/>
        </p:nvPicPr>
        <p:blipFill>
          <a:blip r:embed="rId2"/>
          <a:srcRect l="14063" t="20966" r="14844" b="16138"/>
          <a:stretch>
            <a:fillRect/>
          </a:stretch>
        </p:blipFill>
        <p:spPr>
          <a:xfrm>
            <a:off x="4714875" y="2000250"/>
            <a:ext cx="4378325" cy="30718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7288" name="Straight Connector 8"/>
          <p:cNvCxnSpPr/>
          <p:nvPr/>
        </p:nvCxnSpPr>
        <p:spPr>
          <a:xfrm rot="5400000">
            <a:off x="2000250" y="4071938"/>
            <a:ext cx="5143500" cy="0"/>
          </a:xfrm>
          <a:prstGeom prst="line">
            <a:avLst/>
          </a:prstGeom>
          <a:ln w="3175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31" name="Rectangle 4"/>
          <p:cNvSpPr/>
          <p:nvPr/>
        </p:nvSpPr>
        <p:spPr>
          <a:xfrm>
            <a:off x="582613" y="1403350"/>
            <a:ext cx="6013450" cy="307975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4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考虑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仪表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冗余多样性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：减少“共同原因失效”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32" name="TextBox 6"/>
          <p:cNvSpPr txBox="1"/>
          <p:nvPr/>
        </p:nvSpPr>
        <p:spPr>
          <a:xfrm>
            <a:off x="500063" y="2130425"/>
            <a:ext cx="37147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4.1	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采用不同“厂家”，“原理”产品，“型号”产品；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99333" name="Group 13"/>
          <p:cNvGrpSpPr/>
          <p:nvPr/>
        </p:nvGrpSpPr>
        <p:grpSpPr>
          <a:xfrm>
            <a:off x="1000125" y="3562350"/>
            <a:ext cx="7929563" cy="2938463"/>
            <a:chOff x="1000100" y="2276663"/>
            <a:chExt cx="7929618" cy="2938287"/>
          </a:xfrm>
        </p:grpSpPr>
        <p:pic>
          <p:nvPicPr>
            <p:cNvPr id="99336" name="Picture 9"/>
            <p:cNvPicPr>
              <a:picLocks noChangeAspect="1"/>
            </p:cNvPicPr>
            <p:nvPr/>
          </p:nvPicPr>
          <p:blipFill>
            <a:blip r:embed="rId1"/>
            <a:srcRect l="2344" t="15248" r="7031" b="33292"/>
            <a:stretch>
              <a:fillRect/>
            </a:stretch>
          </p:blipFill>
          <p:spPr>
            <a:xfrm>
              <a:off x="1000100" y="2276663"/>
              <a:ext cx="7572428" cy="2938287"/>
            </a:xfrm>
            <a:prstGeom prst="rect">
              <a:avLst/>
            </a:prstGeom>
            <a:noFill/>
            <a:ln w="3175">
              <a:noFill/>
            </a:ln>
          </p:spPr>
        </p:pic>
        <p:sp>
          <p:nvSpPr>
            <p:cNvPr id="99337" name="TextBox 9"/>
            <p:cNvSpPr txBox="1"/>
            <p:nvPr/>
          </p:nvSpPr>
          <p:spPr>
            <a:xfrm>
              <a:off x="8143900" y="3929067"/>
              <a:ext cx="78581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气化炉</a:t>
              </a:r>
              <a:endPara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9338" name="TextBox 10"/>
            <p:cNvSpPr txBox="1"/>
            <p:nvPr/>
          </p:nvSpPr>
          <p:spPr>
            <a:xfrm>
              <a:off x="1000100" y="3816967"/>
              <a:ext cx="10001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高压氧气</a:t>
              </a:r>
              <a:endPara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9339" name="TextBox 11"/>
            <p:cNvSpPr txBox="1"/>
            <p:nvPr/>
          </p:nvSpPr>
          <p:spPr>
            <a:xfrm>
              <a:off x="1000100" y="4764297"/>
              <a:ext cx="10001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高压氮气</a:t>
              </a:r>
              <a:endPara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9340" name="TextBox 12"/>
            <p:cNvSpPr txBox="1"/>
            <p:nvPr/>
          </p:nvSpPr>
          <p:spPr>
            <a:xfrm>
              <a:off x="5786478" y="2428868"/>
              <a:ext cx="10001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通大气</a:t>
              </a:r>
              <a:endPara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99334" name="Straight Connector 13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99335" name="TextBox 6"/>
          <p:cNvSpPr txBox="1"/>
          <p:nvPr/>
        </p:nvSpPr>
        <p:spPr>
          <a:xfrm>
            <a:off x="4500563" y="2130425"/>
            <a:ext cx="43576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4.2	SIL3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应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考虑与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DCS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</a:rPr>
              <a:t>分开和仪表冗余多样性；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379" name="Rectangle 4"/>
          <p:cNvSpPr/>
          <p:nvPr/>
        </p:nvSpPr>
        <p:spPr>
          <a:xfrm>
            <a:off x="582613" y="1403350"/>
            <a:ext cx="6013450" cy="307975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4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考虑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仪表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冗余多样性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：减少“共同原因失效”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380" name="TextBox 6"/>
          <p:cNvSpPr txBox="1"/>
          <p:nvPr/>
        </p:nvSpPr>
        <p:spPr>
          <a:xfrm>
            <a:off x="1000125" y="1928813"/>
            <a:ext cx="685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4.3	SIL4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必须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考虑与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DCS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分开，必须采用仪表冗余多样性；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01381" name="Straight Connector 13"/>
          <p:cNvCxnSpPr/>
          <p:nvPr/>
        </p:nvCxnSpPr>
        <p:spPr>
          <a:xfrm>
            <a:off x="0" y="3214688"/>
            <a:ext cx="91440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</p:cxnSp>
      <p:sp>
        <p:nvSpPr>
          <p:cNvPr id="101382" name="TextBox 6"/>
          <p:cNvSpPr txBox="1"/>
          <p:nvPr/>
        </p:nvSpPr>
        <p:spPr>
          <a:xfrm>
            <a:off x="1000125" y="2500313"/>
            <a:ext cx="685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4.4	SIL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只考虑安全可靠性，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设计还应考虑生产连续性。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01383" name="Group 16"/>
          <p:cNvGrpSpPr/>
          <p:nvPr/>
        </p:nvGrpSpPr>
        <p:grpSpPr>
          <a:xfrm>
            <a:off x="500063" y="3486150"/>
            <a:ext cx="3643312" cy="2586038"/>
            <a:chOff x="1785918" y="3486559"/>
            <a:chExt cx="3929053" cy="2871399"/>
          </a:xfrm>
        </p:grpSpPr>
        <p:pic>
          <p:nvPicPr>
            <p:cNvPr id="101385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85918" y="3486559"/>
              <a:ext cx="3929053" cy="2871399"/>
            </a:xfrm>
            <a:prstGeom prst="rect">
              <a:avLst/>
            </a:prstGeom>
            <a:noFill/>
            <a:ln w="3175">
              <a:noFill/>
            </a:ln>
          </p:spPr>
        </p:pic>
        <p:sp>
          <p:nvSpPr>
            <p:cNvPr id="101386" name="TextBox 15"/>
            <p:cNvSpPr txBox="1"/>
            <p:nvPr/>
          </p:nvSpPr>
          <p:spPr>
            <a:xfrm>
              <a:off x="1785918" y="3571876"/>
              <a:ext cx="1143008" cy="7694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0" y="3500438"/>
            <a:ext cx="3786188" cy="220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锅炉或氨罐过压保护联锁</a:t>
            </a:r>
            <a:endParaRPr kumimoji="0" lang="en-US" altLang="zh-CN" sz="18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zh-CN" altLang="en-US" sz="16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压力和温度信号组成</a:t>
            </a:r>
            <a:r>
              <a:rPr kumimoji="0" lang="en-US" altLang="zh-CN" sz="16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1oo2</a:t>
            </a:r>
            <a:r>
              <a:rPr kumimoji="0" lang="zh-CN" altLang="en-US" sz="16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16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zh-CN" altLang="en-US" sz="16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温度设定值，为对应起跳压力的饱和蒸气压</a:t>
            </a:r>
            <a:endParaRPr kumimoji="0" lang="en-US" altLang="zh-CN" sz="16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zh-CN" altLang="en-US" sz="16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两个不同检测原理信号，消除“相同原因失效”</a:t>
            </a:r>
            <a:endParaRPr kumimoji="0" lang="en-US" sz="18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427" name="Rectangle 4"/>
          <p:cNvSpPr/>
          <p:nvPr/>
        </p:nvSpPr>
        <p:spPr>
          <a:xfrm>
            <a:off x="582613" y="1428750"/>
            <a:ext cx="6132512" cy="3079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5"/>
              <a:tabLst>
                <a:tab pos="342900" algn="l"/>
              </a:tabLst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HIPS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设计（应用于火炬系统设计）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428" name="TextBox 27"/>
          <p:cNvSpPr txBox="1"/>
          <p:nvPr/>
        </p:nvSpPr>
        <p:spPr>
          <a:xfrm>
            <a:off x="500063" y="1928813"/>
            <a:ext cx="250031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</a:pP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5.1	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工厂火炬系统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3429" name="Picture 2"/>
          <p:cNvPicPr>
            <a:picLocks noChangeAspect="1"/>
          </p:cNvPicPr>
          <p:nvPr/>
        </p:nvPicPr>
        <p:blipFill>
          <a:blip r:embed="rId1"/>
          <a:srcRect l="22656" t="41931" r="4688" b="30432"/>
          <a:stretch>
            <a:fillRect/>
          </a:stretch>
        </p:blipFill>
        <p:spPr>
          <a:xfrm>
            <a:off x="571500" y="2214563"/>
            <a:ext cx="8143875" cy="3429000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03430" name="TextBox 9"/>
          <p:cNvSpPr txBox="1"/>
          <p:nvPr/>
        </p:nvSpPr>
        <p:spPr>
          <a:xfrm>
            <a:off x="571500" y="5622925"/>
            <a:ext cx="8358188" cy="877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备注：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切断再沸器蒸汽，安全阀将不会起跳，关键是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可靠性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………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5475" name="Rectangle 4"/>
          <p:cNvSpPr/>
          <p:nvPr/>
        </p:nvSpPr>
        <p:spPr>
          <a:xfrm>
            <a:off x="582613" y="1428750"/>
            <a:ext cx="4703762" cy="3079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5"/>
              <a:tabLst>
                <a:tab pos="342900" algn="l"/>
              </a:tabLst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HIPS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设计（应用于火炬系统设计）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5476" name="TextBox 28"/>
          <p:cNvSpPr txBox="1"/>
          <p:nvPr/>
        </p:nvSpPr>
        <p:spPr>
          <a:xfrm>
            <a:off x="500063" y="2000250"/>
            <a:ext cx="45005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spcBef>
                <a:spcPct val="20000"/>
              </a:spcBef>
            </a:pP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5.2	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天然气、原油长距离输送系统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5477" name="TextBox 29"/>
          <p:cNvSpPr txBox="1"/>
          <p:nvPr/>
        </p:nvSpPr>
        <p:spPr>
          <a:xfrm>
            <a:off x="428625" y="5551488"/>
            <a:ext cx="8001000" cy="877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备注：</a:t>
            </a:r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任何一个接力压缩机站跳车，上游将全线超压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………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5478" name="Group 75"/>
          <p:cNvGrpSpPr/>
          <p:nvPr/>
        </p:nvGrpSpPr>
        <p:grpSpPr>
          <a:xfrm>
            <a:off x="571500" y="2571750"/>
            <a:ext cx="8286750" cy="2928938"/>
            <a:chOff x="571472" y="2571744"/>
            <a:chExt cx="8286808" cy="2928958"/>
          </a:xfrm>
        </p:grpSpPr>
        <p:pic>
          <p:nvPicPr>
            <p:cNvPr id="105479" name="Picture 3" descr="C:\Documents and Settings\jianping.chen\Desktop\Picture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5786" y="3071810"/>
              <a:ext cx="8072494" cy="24288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5480" name="Flowchart: Connector 31"/>
            <p:cNvSpPr/>
            <p:nvPr/>
          </p:nvSpPr>
          <p:spPr>
            <a:xfrm>
              <a:off x="5715008" y="2786058"/>
              <a:ext cx="428628" cy="428628"/>
            </a:xfrm>
            <a:prstGeom prst="flowChartConnector">
              <a:avLst/>
            </a:prstGeom>
            <a:noFill/>
            <a:ln w="31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 eaLnBrk="1" hangingPunct="1">
                <a:spcBef>
                  <a:spcPct val="20000"/>
                </a:spcBef>
              </a:pPr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PT</a:t>
              </a:r>
              <a:endPara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5481" name="Straight Connector 35"/>
            <p:cNvCxnSpPr/>
            <p:nvPr/>
          </p:nvCxnSpPr>
          <p:spPr>
            <a:xfrm rot="5400000" flipH="1" flipV="1">
              <a:off x="5822165" y="3321843"/>
              <a:ext cx="21431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5482" name="Straight Connector 37"/>
            <p:cNvCxnSpPr/>
            <p:nvPr/>
          </p:nvCxnSpPr>
          <p:spPr>
            <a:xfrm>
              <a:off x="571472" y="2571744"/>
              <a:ext cx="5357850" cy="0"/>
            </a:xfrm>
            <a:prstGeom prst="line">
              <a:avLst/>
            </a:prstGeom>
            <a:ln w="317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83" name="Straight Connector 39"/>
            <p:cNvCxnSpPr>
              <a:endCxn id="105480" idx="0"/>
            </p:cNvCxnSpPr>
            <p:nvPr/>
          </p:nvCxnSpPr>
          <p:spPr>
            <a:xfrm rot="5400000">
              <a:off x="5822165" y="2678901"/>
              <a:ext cx="214314" cy="0"/>
            </a:xfrm>
            <a:prstGeom prst="line">
              <a:avLst/>
            </a:prstGeom>
            <a:ln w="3175" cap="flat" cmpd="sng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</p:spPr>
        </p:cxnSp>
        <p:cxnSp>
          <p:nvCxnSpPr>
            <p:cNvPr id="105484" name="Straight Connector 41"/>
            <p:cNvCxnSpPr>
              <a:endCxn id="105480" idx="0"/>
            </p:cNvCxnSpPr>
            <p:nvPr/>
          </p:nvCxnSpPr>
          <p:spPr>
            <a:xfrm rot="5400000">
              <a:off x="-714412" y="3857628"/>
              <a:ext cx="2571768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85" name="Straight Connector 43"/>
            <p:cNvCxnSpPr>
              <a:endCxn id="105480" idx="0"/>
            </p:cNvCxnSpPr>
            <p:nvPr/>
          </p:nvCxnSpPr>
          <p:spPr>
            <a:xfrm>
              <a:off x="571472" y="5143512"/>
              <a:ext cx="57150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86" name="Straight Connector 45"/>
            <p:cNvCxnSpPr>
              <a:endCxn id="105480" idx="0"/>
            </p:cNvCxnSpPr>
            <p:nvPr/>
          </p:nvCxnSpPr>
          <p:spPr>
            <a:xfrm rot="5400000">
              <a:off x="1035819" y="5250669"/>
              <a:ext cx="21431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87" name="Straight Connector 47"/>
            <p:cNvCxnSpPr>
              <a:endCxn id="105480" idx="0"/>
            </p:cNvCxnSpPr>
            <p:nvPr/>
          </p:nvCxnSpPr>
          <p:spPr>
            <a:xfrm>
              <a:off x="571472" y="3143248"/>
              <a:ext cx="57150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88" name="Straight Connector 49"/>
            <p:cNvCxnSpPr>
              <a:endCxn id="105480" idx="0"/>
            </p:cNvCxnSpPr>
            <p:nvPr/>
          </p:nvCxnSpPr>
          <p:spPr>
            <a:xfrm rot="5400000">
              <a:off x="1000100" y="3286124"/>
              <a:ext cx="285752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89" name="Straight Connector 52"/>
            <p:cNvCxnSpPr>
              <a:endCxn id="105480" idx="0"/>
            </p:cNvCxnSpPr>
            <p:nvPr/>
          </p:nvCxnSpPr>
          <p:spPr>
            <a:xfrm>
              <a:off x="571472" y="3500438"/>
              <a:ext cx="57150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0" name="Straight Connector 54"/>
            <p:cNvCxnSpPr>
              <a:endCxn id="105480" idx="0"/>
            </p:cNvCxnSpPr>
            <p:nvPr/>
          </p:nvCxnSpPr>
          <p:spPr>
            <a:xfrm rot="5400000">
              <a:off x="1000100" y="3643314"/>
              <a:ext cx="285752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1" name="Straight Connector 59"/>
            <p:cNvCxnSpPr>
              <a:endCxn id="105480" idx="0"/>
            </p:cNvCxnSpPr>
            <p:nvPr/>
          </p:nvCxnSpPr>
          <p:spPr>
            <a:xfrm>
              <a:off x="571472" y="3857628"/>
              <a:ext cx="57150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2" name="Straight Connector 61"/>
            <p:cNvCxnSpPr>
              <a:endCxn id="105480" idx="0"/>
            </p:cNvCxnSpPr>
            <p:nvPr/>
          </p:nvCxnSpPr>
          <p:spPr>
            <a:xfrm rot="5400000">
              <a:off x="1000100" y="4000504"/>
              <a:ext cx="285752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3" name="Straight Connector 63"/>
            <p:cNvCxnSpPr>
              <a:endCxn id="105480" idx="0"/>
            </p:cNvCxnSpPr>
            <p:nvPr/>
          </p:nvCxnSpPr>
          <p:spPr>
            <a:xfrm>
              <a:off x="571472" y="4214818"/>
              <a:ext cx="57150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4" name="Straight Connector 65"/>
            <p:cNvCxnSpPr>
              <a:endCxn id="105480" idx="0"/>
            </p:cNvCxnSpPr>
            <p:nvPr/>
          </p:nvCxnSpPr>
          <p:spPr>
            <a:xfrm rot="5400000">
              <a:off x="1035819" y="4321975"/>
              <a:ext cx="21431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5" name="Straight Connector 67"/>
            <p:cNvCxnSpPr>
              <a:endCxn id="105480" idx="0"/>
            </p:cNvCxnSpPr>
            <p:nvPr/>
          </p:nvCxnSpPr>
          <p:spPr>
            <a:xfrm>
              <a:off x="571472" y="4714884"/>
              <a:ext cx="57150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  <p:cxnSp>
          <p:nvCxnSpPr>
            <p:cNvPr id="105496" name="Straight Connector 69"/>
            <p:cNvCxnSpPr>
              <a:endCxn id="105480" idx="0"/>
            </p:cNvCxnSpPr>
            <p:nvPr/>
          </p:nvCxnSpPr>
          <p:spPr>
            <a:xfrm rot="5400000">
              <a:off x="1035819" y="4822041"/>
              <a:ext cx="214314" cy="0"/>
            </a:xfrm>
            <a:prstGeom prst="line">
              <a:avLst/>
            </a:prstGeom>
            <a:ln w="1905" cap="flat" cmpd="sng">
              <a:solidFill>
                <a:srgbClr val="FF0000"/>
              </a:solidFill>
              <a:prstDash val="lgDashDotDot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med"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7523" name="Rectangle 4"/>
          <p:cNvSpPr/>
          <p:nvPr/>
        </p:nvSpPr>
        <p:spPr>
          <a:xfrm>
            <a:off x="582613" y="1489075"/>
            <a:ext cx="3632200" cy="3079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5"/>
              <a:tabLst>
                <a:tab pos="342900" algn="l"/>
              </a:tabLst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HIPS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火炬系统设计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7524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75" y="1985963"/>
            <a:ext cx="4318000" cy="2965450"/>
          </a:xfrm>
          <a:prstGeom prst="rect">
            <a:avLst/>
          </a:prstGeom>
          <a:noFill/>
          <a:ln w="3175">
            <a:noFill/>
          </a:ln>
        </p:spPr>
      </p:pic>
      <p:graphicFrame>
        <p:nvGraphicFramePr>
          <p:cNvPr id="21" name="Content Placeholder 5"/>
          <p:cNvGraphicFramePr/>
          <p:nvPr/>
        </p:nvGraphicFramePr>
        <p:xfrm>
          <a:off x="71438" y="1857375"/>
          <a:ext cx="4429125" cy="298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45"/>
                <a:gridCol w="617309"/>
                <a:gridCol w="649605"/>
                <a:gridCol w="740034"/>
                <a:gridCol w="622845"/>
                <a:gridCol w="622845"/>
                <a:gridCol w="553640"/>
              </a:tblGrid>
              <a:tr h="499921"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SIS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失效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负荷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火炬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背压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MPag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火炬头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马赫数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ESD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失效概率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21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SIL1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SIL2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SIL3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6164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r>
                        <a:rPr lang="zh-CN" alt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8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0.296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-2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-3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-4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96164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35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1.31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0.519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-3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-5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-7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96164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0.683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-4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-7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-10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96164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zh-CN" alt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48</a:t>
                      </a:r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-5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1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en-US" sz="1400" b="1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-9</a:t>
                      </a:r>
                      <a:endParaRPr lang="en-US" sz="1400" b="1" baseline="30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7" marB="457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313" y="5076825"/>
            <a:ext cx="4429125" cy="149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设计前提：</a:t>
            </a:r>
            <a:endParaRPr kumimoji="0" lang="en-US" altLang="zh-CN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火炬头马赫数不能超过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0.5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18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各安全阀出口背压，不高于起跳压力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10%(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弹簧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),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或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50%(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先导或波纹管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)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sz="18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5076825"/>
            <a:ext cx="4357688" cy="149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zh-CN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火炬总管超压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150~200%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概率，≤</a:t>
            </a:r>
            <a:r>
              <a:rPr kumimoji="0" 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10</a:t>
            </a:r>
            <a:r>
              <a:rPr kumimoji="0" lang="en-US" sz="1800" b="1" kern="1200" cap="none" spc="0" normalizeH="0" baseline="3000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-5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18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确定失效</a:t>
            </a:r>
            <a:r>
              <a:rPr kumimoji="0" lang="en-US" altLang="zh-CN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SIS</a:t>
            </a:r>
            <a:r>
              <a:rPr kumimoji="0" lang="zh-CN" altLang="en-US" sz="18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数量，作为火炬系统设计负荷。</a:t>
            </a:r>
            <a:endParaRPr kumimoji="0" lang="en-US" sz="18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cxnSp>
        <p:nvCxnSpPr>
          <p:cNvPr id="107564" name="Straight Connector 9"/>
          <p:cNvCxnSpPr/>
          <p:nvPr/>
        </p:nvCxnSpPr>
        <p:spPr>
          <a:xfrm>
            <a:off x="0" y="5060950"/>
            <a:ext cx="91440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7565" name="TextBox 10"/>
          <p:cNvSpPr txBox="1"/>
          <p:nvPr/>
        </p:nvSpPr>
        <p:spPr>
          <a:xfrm>
            <a:off x="6335713" y="3929063"/>
            <a:ext cx="307975" cy="3571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eaVert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sz="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9571" name="Rectangle 4"/>
          <p:cNvSpPr/>
          <p:nvPr/>
        </p:nvSpPr>
        <p:spPr>
          <a:xfrm>
            <a:off x="582613" y="1514475"/>
            <a:ext cx="6132512" cy="3079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6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破管保护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9572" name="TextBox 7"/>
          <p:cNvSpPr txBox="1"/>
          <p:nvPr/>
        </p:nvSpPr>
        <p:spPr>
          <a:xfrm>
            <a:off x="500063" y="2089150"/>
            <a:ext cx="27860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Blip>
                <a:blip r:embed="rId1"/>
              </a:buBlip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高压氧气管线；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9573" name="Group 22"/>
          <p:cNvGrpSpPr/>
          <p:nvPr/>
        </p:nvGrpSpPr>
        <p:grpSpPr>
          <a:xfrm>
            <a:off x="571500" y="3429000"/>
            <a:ext cx="3643313" cy="928688"/>
            <a:chOff x="5000628" y="1928802"/>
            <a:chExt cx="4000528" cy="1071570"/>
          </a:xfrm>
        </p:grpSpPr>
        <p:grpSp>
          <p:nvGrpSpPr>
            <p:cNvPr id="109577" name="Group 19"/>
            <p:cNvGrpSpPr/>
            <p:nvPr/>
          </p:nvGrpSpPr>
          <p:grpSpPr>
            <a:xfrm>
              <a:off x="5000628" y="1928802"/>
              <a:ext cx="3929090" cy="1071570"/>
              <a:chOff x="4786314" y="1714488"/>
              <a:chExt cx="4143404" cy="1035851"/>
            </a:xfrm>
          </p:grpSpPr>
          <p:pic>
            <p:nvPicPr>
              <p:cNvPr id="109579" name="Picture 13" descr="C:\Documents and Settings\jianping.chen\Desktop\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6314" y="1714488"/>
                <a:ext cx="4143404" cy="10358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109580" name="Straight Connector 13"/>
              <p:cNvCxnSpPr/>
              <p:nvPr/>
            </p:nvCxnSpPr>
            <p:spPr>
              <a:xfrm>
                <a:off x="8143900" y="1714488"/>
                <a:ext cx="35719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cxnSp>
          <p:nvCxnSpPr>
            <p:cNvPr id="109578" name="Straight Arrow Connector 21"/>
            <p:cNvCxnSpPr/>
            <p:nvPr/>
          </p:nvCxnSpPr>
          <p:spPr>
            <a:xfrm>
              <a:off x="8572528" y="2713032"/>
              <a:ext cx="428628" cy="1588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109574" name="Rectangle 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9575" name="Picture 21" descr="n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71813"/>
            <a:ext cx="4143375" cy="243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6" name="TextBox 7"/>
          <p:cNvSpPr txBox="1"/>
          <p:nvPr/>
        </p:nvSpPr>
        <p:spPr>
          <a:xfrm>
            <a:off x="4500563" y="2085975"/>
            <a:ext cx="27860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Blip>
                <a:blip r:embed="rId1"/>
              </a:buBlip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天然气长距离管线；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hape 5529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8" name="Rectangle 55301"/>
          <p:cNvSpPr>
            <a:spLocks noChangeArrowheads="1"/>
          </p:cNvSpPr>
          <p:nvPr/>
        </p:nvSpPr>
        <p:spPr bwMode="auto">
          <a:xfrm>
            <a:off x="71438" y="1428750"/>
            <a:ext cx="4286250" cy="1357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158" tIns="46079" rIns="92158" bIns="46079"/>
          <a:lstStyle/>
          <a:p>
            <a:pPr marL="514350" marR="0" lvl="0" indent="-514350" algn="l" defTabSz="98742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+mj-ea"/>
              <a:buAutoNum type="ea1JpnChsDbPeriod"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安全仪表系统（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SIS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）：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lvl="0" indent="-342900" algn="l" defTabSz="987425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由多个变送器，逻辑处理器和终端元件组成</a:t>
            </a: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;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19460" name="Picture 2" descr="C:\Documents and Settings\jianping.chen\Desktop\Picture4.png"/>
          <p:cNvPicPr>
            <a:picLocks noChangeAspect="1"/>
          </p:cNvPicPr>
          <p:nvPr/>
        </p:nvPicPr>
        <p:blipFill>
          <a:blip r:embed="rId1"/>
          <a:srcRect b="8347"/>
          <a:stretch>
            <a:fillRect/>
          </a:stretch>
        </p:blipFill>
        <p:spPr>
          <a:xfrm>
            <a:off x="785813" y="2989263"/>
            <a:ext cx="7572375" cy="351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55301"/>
          <p:cNvSpPr>
            <a:spLocks noChangeArrowheads="1"/>
          </p:cNvSpPr>
          <p:nvPr/>
        </p:nvSpPr>
        <p:spPr bwMode="auto">
          <a:xfrm>
            <a:off x="4500563" y="1489075"/>
            <a:ext cx="4286250" cy="1357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158" tIns="46079" rIns="92158" bIns="46079"/>
          <a:lstStyle/>
          <a:p>
            <a:pPr marL="457200" marR="0" lvl="0" indent="-457200" algn="l" defTabSz="987425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342900" marR="0" lvl="0" indent="-342900" algn="l" defTabSz="987425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+mj-ea"/>
              <a:buAutoNum type="circleNumDbPlain" startAt="2"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工艺偏离正常值时，能把系统带回安全状态；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19" name="Rectangle 4"/>
          <p:cNvSpPr/>
          <p:nvPr/>
        </p:nvSpPr>
        <p:spPr>
          <a:xfrm>
            <a:off x="582613" y="1500188"/>
            <a:ext cx="6132512" cy="30797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>
            <a:spAutoFit/>
          </a:bodyPr>
          <a:p>
            <a:pPr marL="457200" indent="-457200" defTabSz="914400">
              <a:spcBef>
                <a:spcPct val="20000"/>
              </a:spcBef>
              <a:buFont typeface="Arial" panose="020B0604020202020204" pitchFamily="34" charset="0"/>
              <a:buAutoNum type="arabicPeriod" startAt="6"/>
              <a:tabLst>
                <a:tab pos="342900" algn="l"/>
              </a:tabLst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破管保护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20" name="TextBox 7"/>
          <p:cNvSpPr txBox="1"/>
          <p:nvPr/>
        </p:nvSpPr>
        <p:spPr>
          <a:xfrm>
            <a:off x="928688" y="2074863"/>
            <a:ext cx="3571875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Blip>
                <a:blip r:embed="rId1"/>
              </a:buBlip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原油长距离输；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Blip>
                <a:blip r:embed="rId1"/>
              </a:buBlip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海洋石油生产和输送；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Blip>
                <a:blip r:embed="rId1"/>
              </a:buBlip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罐区管线等等。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21" name="TextBox 23"/>
          <p:cNvSpPr txBox="1"/>
          <p:nvPr/>
        </p:nvSpPr>
        <p:spPr>
          <a:xfrm>
            <a:off x="500063" y="4457700"/>
            <a:ext cx="4214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评估确定保护在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DCS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22" name="Rectangle 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1623" name="Picture 13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3125"/>
            <a:ext cx="4357687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安全要求规范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667" name="Rectangle 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366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9188" y="2428875"/>
            <a:ext cx="3717925" cy="3571875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13669" name="TextBox 13"/>
          <p:cNvSpPr txBox="1"/>
          <p:nvPr/>
        </p:nvSpPr>
        <p:spPr>
          <a:xfrm>
            <a:off x="428625" y="2354263"/>
            <a:ext cx="4214813" cy="2344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假设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的设计已经满足下列要求：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等级的可靠性要求；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与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DCS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分开设计的要求；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冗余要求；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多样性要求。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3670" name="TextBox 6"/>
          <p:cNvSpPr txBox="1"/>
          <p:nvPr/>
        </p:nvSpPr>
        <p:spPr>
          <a:xfrm>
            <a:off x="428625" y="5068888"/>
            <a:ext cx="4071938" cy="931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spcAft>
                <a:spcPts val="1800"/>
              </a:spcAft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但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在事故发生前，却不一定动作。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spcAft>
                <a:spcPts val="1800"/>
              </a:spcAft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原因之一，可能是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安全要求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设计错误。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3671" name="TextBox 7"/>
          <p:cNvSpPr txBox="1"/>
          <p:nvPr/>
        </p:nvSpPr>
        <p:spPr>
          <a:xfrm>
            <a:off x="428625" y="1571625"/>
            <a:ext cx="40719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3672" name="Straight Connector 9"/>
          <p:cNvCxnSpPr/>
          <p:nvPr/>
        </p:nvCxnSpPr>
        <p:spPr>
          <a:xfrm>
            <a:off x="500063" y="2143125"/>
            <a:ext cx="8572500" cy="0"/>
          </a:xfrm>
          <a:prstGeom prst="line">
            <a:avLst/>
          </a:prstGeom>
          <a:ln w="3175" cap="flat" cmpd="sng">
            <a:solidFill>
              <a:srgbClr val="2B2D55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安全要求规范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715" name="Rectangle 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anchor="ctr" anchorCtr="0">
            <a:spAutoFit/>
          </a:bodyPr>
          <a:p>
            <a:pPr algn="ctr" eaLnBrk="1" hangingPunct="1">
              <a:spcBef>
                <a:spcPct val="2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5716" name="TextBox 13"/>
          <p:cNvSpPr txBox="1"/>
          <p:nvPr/>
        </p:nvSpPr>
        <p:spPr>
          <a:xfrm>
            <a:off x="428625" y="1571625"/>
            <a:ext cx="4214813" cy="2344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假设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SIS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</a:rPr>
              <a:t>的设计已经满足下列要求：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SIL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等级的可靠性要求；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与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</a:rPr>
              <a:t>DCS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分开设计的要求；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冗余要求；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744855" lvl="1" indent="-287655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多样性要求。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ea typeface="宋体" panose="02010600030101010101" pitchFamily="2" charset="-122"/>
              </a:rPr>
              <a:t>案例分析：</a:t>
            </a:r>
            <a:r>
              <a:rPr lang="en-US" altLang="zh-CN" dirty="0">
                <a:ea typeface="宋体" panose="02010600030101010101" pitchFamily="2" charset="-122"/>
              </a:rPr>
              <a:t>2oo3</a:t>
            </a:r>
            <a:r>
              <a:rPr lang="zh-CN" altLang="en-US" dirty="0">
                <a:ea typeface="宋体" panose="02010600030101010101" pitchFamily="2" charset="-122"/>
              </a:rPr>
              <a:t>去联锁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个变送器去控制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117763" name="组合 61"/>
          <p:cNvGrpSpPr/>
          <p:nvPr/>
        </p:nvGrpSpPr>
        <p:grpSpPr>
          <a:xfrm>
            <a:off x="0" y="1184275"/>
            <a:ext cx="8929688" cy="5391150"/>
            <a:chOff x="0" y="1183533"/>
            <a:chExt cx="8929718" cy="5392466"/>
          </a:xfrm>
        </p:grpSpPr>
        <p:grpSp>
          <p:nvGrpSpPr>
            <p:cNvPr id="117764" name="组合 55"/>
            <p:cNvGrpSpPr/>
            <p:nvPr/>
          </p:nvGrpSpPr>
          <p:grpSpPr>
            <a:xfrm>
              <a:off x="0" y="1183533"/>
              <a:ext cx="8929718" cy="5392466"/>
              <a:chOff x="0" y="1183533"/>
              <a:chExt cx="8929718" cy="5392466"/>
            </a:xfrm>
          </p:grpSpPr>
          <p:grpSp>
            <p:nvGrpSpPr>
              <p:cNvPr id="117766" name="组合 53"/>
              <p:cNvGrpSpPr/>
              <p:nvPr/>
            </p:nvGrpSpPr>
            <p:grpSpPr>
              <a:xfrm>
                <a:off x="0" y="1183533"/>
                <a:ext cx="8929718" cy="5392466"/>
                <a:chOff x="0" y="1183533"/>
                <a:chExt cx="8929718" cy="5392466"/>
              </a:xfrm>
            </p:grpSpPr>
            <p:grpSp>
              <p:nvGrpSpPr>
                <p:cNvPr id="117768" name="组合 49"/>
                <p:cNvGrpSpPr/>
                <p:nvPr/>
              </p:nvGrpSpPr>
              <p:grpSpPr>
                <a:xfrm>
                  <a:off x="0" y="1183533"/>
                  <a:ext cx="8929718" cy="5392466"/>
                  <a:chOff x="0" y="1183533"/>
                  <a:chExt cx="8929718" cy="5392466"/>
                </a:xfrm>
              </p:grpSpPr>
              <p:grpSp>
                <p:nvGrpSpPr>
                  <p:cNvPr id="117771" name="组合 29"/>
                  <p:cNvGrpSpPr/>
                  <p:nvPr/>
                </p:nvGrpSpPr>
                <p:grpSpPr>
                  <a:xfrm>
                    <a:off x="142844" y="1183533"/>
                    <a:ext cx="8786874" cy="5388739"/>
                    <a:chOff x="-32" y="1183533"/>
                    <a:chExt cx="8786874" cy="5388739"/>
                  </a:xfrm>
                </p:grpSpPr>
                <p:pic>
                  <p:nvPicPr>
                    <p:cNvPr id="117787" name="Picture 2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-32" y="1183533"/>
                      <a:ext cx="5574596" cy="5388739"/>
                    </a:xfrm>
                    <a:prstGeom prst="rect">
                      <a:avLst/>
                    </a:prstGeom>
                    <a:noFill/>
                    <a:ln w="3175">
                      <a:noFill/>
                    </a:ln>
                  </p:spPr>
                </p:pic>
                <p:grpSp>
                  <p:nvGrpSpPr>
                    <p:cNvPr id="117788" name="组合 6"/>
                    <p:cNvGrpSpPr/>
                    <p:nvPr/>
                  </p:nvGrpSpPr>
                  <p:grpSpPr>
                    <a:xfrm>
                      <a:off x="5572132" y="2928934"/>
                      <a:ext cx="1000132" cy="2928958"/>
                      <a:chOff x="6143636" y="3429000"/>
                      <a:chExt cx="1000132" cy="2928958"/>
                    </a:xfrm>
                  </p:grpSpPr>
                  <p:sp>
                    <p:nvSpPr>
                      <p:cNvPr id="117806" name="流程图: 过程 4"/>
                      <p:cNvSpPr/>
                      <p:nvPr/>
                    </p:nvSpPr>
                    <p:spPr>
                      <a:xfrm>
                        <a:off x="6143636" y="3929066"/>
                        <a:ext cx="1000132" cy="2428892"/>
                      </a:xfrm>
                      <a:prstGeom prst="flowChartProcess">
                        <a:avLst/>
                      </a:prstGeom>
                      <a:solidFill>
                        <a:schemeClr val="accent1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lIns="0" tIns="0" rIns="0" bIns="0" anchor="ctr" anchorCtr="0"/>
                      <a:p>
                        <a:pPr algn="ctr" eaLnBrk="1" hangingPunct="1">
                          <a:spcBef>
                            <a:spcPct val="20000"/>
                          </a:spcBef>
                        </a:pPr>
                        <a:endParaRPr lang="zh-CN" altLang="en-US" dirty="0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7807" name="流程图: 延期 5"/>
                      <p:cNvSpPr/>
                      <p:nvPr/>
                    </p:nvSpPr>
                    <p:spPr>
                      <a:xfrm rot="-5400000">
                        <a:off x="6393669" y="3178967"/>
                        <a:ext cx="500066" cy="1000132"/>
                      </a:xfrm>
                      <a:prstGeom prst="flowChartDelay">
                        <a:avLst/>
                      </a:prstGeom>
                      <a:solidFill>
                        <a:schemeClr val="accent1"/>
                      </a:solidFill>
                      <a:ln w="317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lIns="0" tIns="0" rIns="0" bIns="0" anchor="ctr" anchorCtr="0"/>
                      <a:p>
                        <a:pPr algn="ctr" eaLnBrk="1" hangingPunct="1">
                          <a:spcBef>
                            <a:spcPct val="20000"/>
                          </a:spcBef>
                        </a:pPr>
                        <a:endParaRPr lang="zh-CN" altLang="en-US" dirty="0"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cxnSp>
                  <p:nvCxnSpPr>
                    <p:cNvPr id="9" name="形状 8"/>
                    <p:cNvCxnSpPr>
                      <a:stCxn id="117807" idx="3"/>
                    </p:cNvCxnSpPr>
                    <p:nvPr/>
                  </p:nvCxnSpPr>
                  <p:spPr bwMode="auto">
                    <a:xfrm rot="5400000" flipH="1" flipV="1">
                      <a:off x="7179433" y="1321212"/>
                      <a:ext cx="500185" cy="2714634"/>
                    </a:xfrm>
                    <a:prstGeom prst="bentConnector2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直接箭头连接符 10"/>
                    <p:cNvCxnSpPr>
                      <a:stCxn id="117807" idx="3"/>
                    </p:cNvCxnSpPr>
                    <p:nvPr/>
                  </p:nvCxnSpPr>
                  <p:spPr bwMode="auto">
                    <a:xfrm>
                      <a:off x="4000513" y="5358090"/>
                      <a:ext cx="1571630" cy="1587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直接箭头连接符 12"/>
                    <p:cNvCxnSpPr>
                      <a:stCxn id="117807" idx="3"/>
                    </p:cNvCxnSpPr>
                    <p:nvPr/>
                  </p:nvCxnSpPr>
                  <p:spPr bwMode="auto">
                    <a:xfrm>
                      <a:off x="6572271" y="5643909"/>
                      <a:ext cx="1785944" cy="1587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7792" name="流程图: 对照 13"/>
                    <p:cNvSpPr/>
                    <p:nvPr/>
                  </p:nvSpPr>
                  <p:spPr>
                    <a:xfrm rot="5400000">
                      <a:off x="7322360" y="2250270"/>
                      <a:ext cx="250033" cy="321471"/>
                    </a:xfrm>
                    <a:prstGeom prst="flowChartCollate">
                      <a:avLst/>
                    </a:prstGeom>
                    <a:solidFill>
                      <a:schemeClr val="accent1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 anchorCtr="0"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7793" name="流程图: 对照 14"/>
                    <p:cNvSpPr/>
                    <p:nvPr/>
                  </p:nvSpPr>
                  <p:spPr>
                    <a:xfrm rot="5400000">
                      <a:off x="7858145" y="2250270"/>
                      <a:ext cx="250033" cy="321471"/>
                    </a:xfrm>
                    <a:prstGeom prst="flowChartCollate">
                      <a:avLst/>
                    </a:prstGeom>
                    <a:solidFill>
                      <a:schemeClr val="accent1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 anchorCtr="0"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7794" name="流程图: 对照 15"/>
                    <p:cNvSpPr/>
                    <p:nvPr/>
                  </p:nvSpPr>
                  <p:spPr>
                    <a:xfrm rot="5400000">
                      <a:off x="7322360" y="5464980"/>
                      <a:ext cx="250033" cy="321471"/>
                    </a:xfrm>
                    <a:prstGeom prst="flowChartCollate">
                      <a:avLst/>
                    </a:prstGeom>
                    <a:solidFill>
                      <a:schemeClr val="accent1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 anchorCtr="0"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7795" name="矩形 16"/>
                    <p:cNvSpPr/>
                    <p:nvPr/>
                  </p:nvSpPr>
                  <p:spPr>
                    <a:xfrm>
                      <a:off x="7286644" y="2071678"/>
                      <a:ext cx="285752" cy="1420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 anchorCtr="0"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cxnSp>
                  <p:nvCxnSpPr>
                    <p:cNvPr id="117796" name="直接连接符 18"/>
                    <p:cNvCxnSpPr>
                      <a:stCxn id="117807" idx="3"/>
                    </p:cNvCxnSpPr>
                    <p:nvPr/>
                  </p:nvCxnSpPr>
                  <p:spPr>
                    <a:xfrm rot="5400000">
                      <a:off x="7321569" y="2320917"/>
                      <a:ext cx="214314" cy="1588"/>
                    </a:xfrm>
                    <a:prstGeom prst="line">
                      <a:avLst/>
                    </a:prstGeom>
                    <a:ln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117797" name="矩形 19"/>
                    <p:cNvSpPr/>
                    <p:nvPr/>
                  </p:nvSpPr>
                  <p:spPr>
                    <a:xfrm>
                      <a:off x="7858148" y="2071678"/>
                      <a:ext cx="285752" cy="1420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 anchorCtr="0"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cxnSp>
                  <p:nvCxnSpPr>
                    <p:cNvPr id="117798" name="直接连接符 20"/>
                    <p:cNvCxnSpPr>
                      <a:stCxn id="117807" idx="3"/>
                    </p:cNvCxnSpPr>
                    <p:nvPr/>
                  </p:nvCxnSpPr>
                  <p:spPr>
                    <a:xfrm rot="5400000">
                      <a:off x="7893073" y="2320917"/>
                      <a:ext cx="214314" cy="1588"/>
                    </a:xfrm>
                    <a:prstGeom prst="line">
                      <a:avLst/>
                    </a:prstGeom>
                    <a:ln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117799" name="矩形 21"/>
                    <p:cNvSpPr/>
                    <p:nvPr/>
                  </p:nvSpPr>
                  <p:spPr>
                    <a:xfrm>
                      <a:off x="7286644" y="5286388"/>
                      <a:ext cx="285752" cy="1420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 anchorCtr="0"/>
                    <a:p>
                      <a:pPr algn="ctr" eaLnBrk="1" hangingPunct="1">
                        <a:spcBef>
                          <a:spcPct val="20000"/>
                        </a:spcBef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cxnSp>
                  <p:nvCxnSpPr>
                    <p:cNvPr id="117800" name="直接连接符 22"/>
                    <p:cNvCxnSpPr>
                      <a:stCxn id="117807" idx="3"/>
                    </p:cNvCxnSpPr>
                    <p:nvPr/>
                  </p:nvCxnSpPr>
                  <p:spPr>
                    <a:xfrm rot="5400000">
                      <a:off x="7321569" y="5535627"/>
                      <a:ext cx="214314" cy="1588"/>
                    </a:xfrm>
                    <a:prstGeom prst="line">
                      <a:avLst/>
                    </a:prstGeom>
                    <a:ln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117801" name="TextBox 23"/>
                    <p:cNvSpPr txBox="1"/>
                    <p:nvPr/>
                  </p:nvSpPr>
                  <p:spPr>
                    <a:xfrm>
                      <a:off x="357158" y="3202544"/>
                      <a:ext cx="107157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zh-CN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NMP</a:t>
                      </a:r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贫液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117802" name="TextBox 24"/>
                    <p:cNvSpPr txBox="1"/>
                    <p:nvPr/>
                  </p:nvSpPr>
                  <p:spPr>
                    <a:xfrm>
                      <a:off x="4000496" y="5357826"/>
                      <a:ext cx="150019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pPr algn="r" eaLnBrk="1" hangingPunct="1">
                        <a:spcBef>
                          <a:spcPct val="20000"/>
                        </a:spcBef>
                      </a:pPr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含乙炔合成气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117803" name="TextBox 26"/>
                    <p:cNvSpPr txBox="1"/>
                    <p:nvPr/>
                  </p:nvSpPr>
                  <p:spPr>
                    <a:xfrm>
                      <a:off x="7215206" y="5702874"/>
                      <a:ext cx="128588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zh-CN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NMP</a:t>
                      </a:r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富液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117804" name="TextBox 27"/>
                    <p:cNvSpPr txBox="1"/>
                    <p:nvPr/>
                  </p:nvSpPr>
                  <p:spPr>
                    <a:xfrm>
                      <a:off x="6858016" y="2500306"/>
                      <a:ext cx="1714512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pPr algn="r" eaLnBrk="1" hangingPunct="1">
                        <a:spcBef>
                          <a:spcPct val="20000"/>
                        </a:spcBef>
                      </a:pPr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合成气去压缩机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117805" name="TextBox 28"/>
                    <p:cNvSpPr txBox="1"/>
                    <p:nvPr/>
                  </p:nvSpPr>
                  <p:spPr>
                    <a:xfrm>
                      <a:off x="5786446" y="3643314"/>
                      <a:ext cx="615553" cy="157163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vert="eaVert">
                      <a:spAutoFit/>
                    </a:bodyPr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脱乙炔塔</a:t>
                      </a:r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p:txBody>
                </p:sp>
              </p:grpSp>
              <p:sp>
                <p:nvSpPr>
                  <p:cNvPr id="117772" name="TextBox 30"/>
                  <p:cNvSpPr txBox="1"/>
                  <p:nvPr/>
                </p:nvSpPr>
                <p:spPr>
                  <a:xfrm>
                    <a:off x="0" y="1214422"/>
                    <a:ext cx="3071802" cy="130497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eaLnBrk="1" hangingPunct="1">
                      <a:spcBef>
                        <a:spcPct val="20000"/>
                      </a:spcBef>
                    </a:pPr>
                    <a:endPara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eaLnBrk="1" hangingPunct="1">
                      <a:spcBef>
                        <a:spcPct val="20000"/>
                      </a:spcBef>
                    </a:pPr>
                    <a:endPara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9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73" name="TextBox 31"/>
                  <p:cNvSpPr txBox="1"/>
                  <p:nvPr/>
                </p:nvSpPr>
                <p:spPr>
                  <a:xfrm>
                    <a:off x="142876" y="5652669"/>
                    <a:ext cx="2857488" cy="9233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eaLnBrk="1" hangingPunct="1">
                      <a:spcBef>
                        <a:spcPct val="20000"/>
                      </a:spcBef>
                    </a:pPr>
                    <a:endPara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11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74" name="TextBox 32"/>
                  <p:cNvSpPr txBox="1"/>
                  <p:nvPr/>
                </p:nvSpPr>
                <p:spPr>
                  <a:xfrm>
                    <a:off x="3571868" y="1571612"/>
                    <a:ext cx="1214446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10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75" name="TextBox 33"/>
                  <p:cNvSpPr txBox="1"/>
                  <p:nvPr/>
                </p:nvSpPr>
                <p:spPr>
                  <a:xfrm>
                    <a:off x="0" y="3701481"/>
                    <a:ext cx="1500166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32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76" name="TextBox 34"/>
                  <p:cNvSpPr txBox="1"/>
                  <p:nvPr/>
                </p:nvSpPr>
                <p:spPr>
                  <a:xfrm>
                    <a:off x="3143240" y="4214818"/>
                    <a:ext cx="428628" cy="2616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11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cxnSp>
                <p:nvCxnSpPr>
                  <p:cNvPr id="117777" name="形状 36"/>
                  <p:cNvCxnSpPr>
                    <a:stCxn id="117807" idx="3"/>
                    <a:endCxn id="117795" idx="0"/>
                  </p:cNvCxnSpPr>
                  <p:nvPr/>
                </p:nvCxnSpPr>
                <p:spPr>
                  <a:xfrm>
                    <a:off x="4643438" y="1428736"/>
                    <a:ext cx="2928958" cy="642942"/>
                  </a:xfrm>
                  <a:prstGeom prst="bentConnector2">
                    <a:avLst/>
                  </a:prstGeom>
                  <a:ln w="3175" cap="flat" cmpd="sng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7778" name="肘形连接符 38"/>
                  <p:cNvCxnSpPr>
                    <a:stCxn id="117807" idx="3"/>
                    <a:endCxn id="117797" idx="0"/>
                  </p:cNvCxnSpPr>
                  <p:nvPr/>
                </p:nvCxnSpPr>
                <p:spPr>
                  <a:xfrm>
                    <a:off x="7572396" y="1643050"/>
                    <a:ext cx="571504" cy="428628"/>
                  </a:xfrm>
                  <a:prstGeom prst="bentConnector2">
                    <a:avLst/>
                  </a:prstGeom>
                  <a:ln w="3175" cap="flat" cmpd="sng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</p:spPr>
              </p:cxnSp>
              <p:sp>
                <p:nvSpPr>
                  <p:cNvPr id="117779" name="TextBox 41"/>
                  <p:cNvSpPr txBox="1"/>
                  <p:nvPr/>
                </p:nvSpPr>
                <p:spPr>
                  <a:xfrm>
                    <a:off x="5357818" y="3071810"/>
                    <a:ext cx="357190" cy="46166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24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0" name="TextBox 42"/>
                  <p:cNvSpPr txBox="1"/>
                  <p:nvPr/>
                </p:nvSpPr>
                <p:spPr>
                  <a:xfrm>
                    <a:off x="1714480" y="2571744"/>
                    <a:ext cx="285752" cy="83099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48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1" name="TextBox 43"/>
                  <p:cNvSpPr txBox="1"/>
                  <p:nvPr/>
                </p:nvSpPr>
                <p:spPr>
                  <a:xfrm>
                    <a:off x="2143108" y="2857496"/>
                    <a:ext cx="928694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32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2" name="TextBox 44"/>
                  <p:cNvSpPr txBox="1"/>
                  <p:nvPr/>
                </p:nvSpPr>
                <p:spPr>
                  <a:xfrm>
                    <a:off x="3786182" y="2214554"/>
                    <a:ext cx="714380" cy="76944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44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3" name="TextBox 45"/>
                  <p:cNvSpPr txBox="1"/>
                  <p:nvPr/>
                </p:nvSpPr>
                <p:spPr>
                  <a:xfrm>
                    <a:off x="2143108" y="3643314"/>
                    <a:ext cx="1000132" cy="1384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3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4" name="TextBox 46"/>
                  <p:cNvSpPr txBox="1"/>
                  <p:nvPr/>
                </p:nvSpPr>
                <p:spPr>
                  <a:xfrm>
                    <a:off x="500034" y="3647691"/>
                    <a:ext cx="1500198" cy="1384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3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5" name="TextBox 47"/>
                  <p:cNvSpPr txBox="1"/>
                  <p:nvPr/>
                </p:nvSpPr>
                <p:spPr>
                  <a:xfrm>
                    <a:off x="4786314" y="3929066"/>
                    <a:ext cx="857256" cy="52322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28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86" name="TextBox 48"/>
                  <p:cNvSpPr txBox="1"/>
                  <p:nvPr/>
                </p:nvSpPr>
                <p:spPr>
                  <a:xfrm>
                    <a:off x="4429124" y="4000504"/>
                    <a:ext cx="857256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 eaLnBrk="1" hangingPunct="1">
                      <a:spcBef>
                        <a:spcPct val="20000"/>
                      </a:spcBef>
                    </a:pPr>
                    <a:endParaRPr lang="zh-CN" altLang="en-US" sz="16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cxnSp>
              <p:nvCxnSpPr>
                <p:cNvPr id="117769" name="肘形连接符 51"/>
                <p:cNvCxnSpPr>
                  <a:stCxn id="117807" idx="3"/>
                  <a:endCxn id="117797" idx="0"/>
                </p:cNvCxnSpPr>
                <p:nvPr/>
              </p:nvCxnSpPr>
              <p:spPr>
                <a:xfrm rot="-5400000" flipH="1">
                  <a:off x="6929454" y="2500306"/>
                  <a:ext cx="1928826" cy="1785950"/>
                </a:xfrm>
                <a:prstGeom prst="bentConnector3">
                  <a:avLst>
                    <a:gd name="adj1" fmla="val 50000"/>
                  </a:avLst>
                </a:prstGeom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</p:cxnSp>
            <p:sp>
              <p:nvSpPr>
                <p:cNvPr id="117770" name="TextBox 52"/>
                <p:cNvSpPr txBox="1"/>
                <p:nvPr/>
              </p:nvSpPr>
              <p:spPr>
                <a:xfrm>
                  <a:off x="8355955" y="3429000"/>
                  <a:ext cx="430887" cy="9286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>
                  <a:spAutoFit/>
                </a:bodyPr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16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去火炬</a:t>
                  </a:r>
                  <a:endParaRPr lang="zh-CN" altLang="en-US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17767" name="TextBox 54"/>
              <p:cNvSpPr txBox="1"/>
              <p:nvPr/>
            </p:nvSpPr>
            <p:spPr>
              <a:xfrm>
                <a:off x="357158" y="4929198"/>
                <a:ext cx="857256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20000"/>
                  </a:spcBef>
                </a:pP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117765" name="直接箭头连接符 59"/>
            <p:cNvCxnSpPr>
              <a:stCxn id="117807" idx="3"/>
              <a:endCxn id="117795" idx="0"/>
            </p:cNvCxnSpPr>
            <p:nvPr/>
          </p:nvCxnSpPr>
          <p:spPr>
            <a:xfrm rot="5400000">
              <a:off x="7536677" y="2035959"/>
              <a:ext cx="71438" cy="1588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 spd="med"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3214" y="2186071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63590" y="3968750"/>
            <a:ext cx="296545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39790" y="4231005"/>
            <a:ext cx="9944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349726" y="42921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5288" y="33202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2625" y="4907915"/>
            <a:ext cx="72580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微信公众号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抖音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hape 5529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7387"/>
          <p:cNvSpPr txBox="1">
            <a:spLocks noChangeArrowheads="1"/>
          </p:cNvSpPr>
          <p:nvPr/>
        </p:nvSpPr>
        <p:spPr bwMode="auto">
          <a:xfrm>
            <a:off x="5214938" y="1357313"/>
            <a:ext cx="3714750" cy="439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lnSpc>
                <a:spcPct val="2000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 typeface="+mj-ea"/>
              <a:buAutoNum type="ea1JpnChsDbPeriod" startAt="2"/>
              <a:defRPr/>
            </a:pPr>
            <a:r>
              <a:rPr kumimoji="0" lang="zh-CN" altLang="en-US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安全仪表功能（</a:t>
            </a:r>
            <a:r>
              <a:rPr kumimoji="0" lang="en-US" altLang="zh-CN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SIF</a:t>
            </a:r>
            <a:r>
              <a:rPr kumimoji="0" lang="zh-CN" altLang="en-US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）</a:t>
            </a:r>
            <a:endParaRPr kumimoji="0" lang="en-US" altLang="zh-CN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443230" marR="0" indent="-443230" defTabSz="914400">
              <a:lnSpc>
                <a:spcPct val="2000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是安全仪表系统中，为实现某一功能的单一回路；</a:t>
            </a:r>
            <a:endParaRPr kumimoji="0" lang="en-US" altLang="zh-CN" sz="18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443230" marR="0" indent="-443230" defTabSz="914400">
              <a:lnSpc>
                <a:spcPct val="2000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只针对特定一个隐患，把工艺系统带回安全状态；</a:t>
            </a:r>
            <a:endParaRPr kumimoji="0" lang="en-US" altLang="zh-CN" sz="18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443230" marR="0" indent="-443230" defTabSz="914400">
              <a:lnSpc>
                <a:spcPct val="200000"/>
              </a:lnSpc>
              <a:spcBef>
                <a:spcPct val="30000"/>
              </a:spcBef>
              <a:spcAft>
                <a:spcPts val="30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每一个</a:t>
            </a:r>
            <a:r>
              <a:rPr kumimoji="0" lang="en-US" altLang="zh-CN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SIF</a:t>
            </a:r>
            <a:r>
              <a:rPr kumimoji="0" lang="zh-CN" altLang="en-US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回路，对应一个</a:t>
            </a:r>
            <a:r>
              <a:rPr kumimoji="0" lang="en-US" altLang="zh-CN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SIL</a:t>
            </a:r>
            <a:r>
              <a:rPr kumimoji="0" lang="zh-CN" altLang="en-US" sz="1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等级。</a:t>
            </a:r>
            <a:endParaRPr kumimoji="0" lang="en-US" altLang="zh-CN" sz="18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1508" name="Picture 3" descr="C:\Documents and Settings\jianping.chen\Desktop\Picture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714500"/>
            <a:ext cx="4714875" cy="4214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hape 55297"/>
          <p:cNvSpPr txBox="1"/>
          <p:nvPr/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solidFill>
                  <a:srgbClr val="4B3A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SIS</a:t>
            </a:r>
            <a:r>
              <a:rPr lang="zh-CN" altLang="en-US" sz="2200" b="1" dirty="0">
                <a:solidFill>
                  <a:srgbClr val="4B3A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sz="2200" b="1" dirty="0">
              <a:solidFill>
                <a:srgbClr val="4B3A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TextBox 27"/>
          <p:cNvSpPr txBox="1"/>
          <p:nvPr/>
        </p:nvSpPr>
        <p:spPr>
          <a:xfrm>
            <a:off x="71438" y="1571625"/>
            <a:ext cx="3857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 startAt="3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安全仪表系统生命周期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Rectangle 55301"/>
          <p:cNvSpPr/>
          <p:nvPr/>
        </p:nvSpPr>
        <p:spPr>
          <a:xfrm>
            <a:off x="142875" y="2214563"/>
            <a:ext cx="4143375" cy="4143375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工艺流程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概念设计；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识别隐患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危险源识别；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评估 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LOPA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SIL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等级 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SIF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冗余、增删和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    	     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其他非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SIS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措施；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SIF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确定因果图和技术参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     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采购安装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PFD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要求和验证；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调试     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频率和维护。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557" name="组合 43"/>
          <p:cNvGrpSpPr/>
          <p:nvPr/>
        </p:nvGrpSpPr>
        <p:grpSpPr>
          <a:xfrm>
            <a:off x="4786313" y="1690688"/>
            <a:ext cx="4152900" cy="4691062"/>
            <a:chOff x="4786313" y="1690678"/>
            <a:chExt cx="4152900" cy="4691072"/>
          </a:xfrm>
        </p:grpSpPr>
        <p:sp>
          <p:nvSpPr>
            <p:cNvPr id="3" name="Rectangle 36"/>
            <p:cNvSpPr/>
            <p:nvPr/>
          </p:nvSpPr>
          <p:spPr bwMode="auto">
            <a:xfrm>
              <a:off x="4903788" y="1690678"/>
              <a:ext cx="1620837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定义工艺流程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4" name="Rectangle 37"/>
            <p:cNvSpPr/>
            <p:nvPr/>
          </p:nvSpPr>
          <p:spPr bwMode="auto">
            <a:xfrm>
              <a:off x="4903788" y="2285991"/>
              <a:ext cx="1620837" cy="466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隐患识别和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分层保护分析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" name="Rectangle 38"/>
            <p:cNvSpPr/>
            <p:nvPr/>
          </p:nvSpPr>
          <p:spPr bwMode="auto">
            <a:xfrm>
              <a:off x="4903788" y="2981318"/>
              <a:ext cx="1620837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确定非</a:t>
              </a: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SIS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措施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10" name="Straight Arrow Connector 44"/>
            <p:cNvCxnSpPr>
              <a:stCxn id="3" idx="2"/>
              <a:endCxn id="4" idx="0"/>
            </p:cNvCxnSpPr>
            <p:nvPr/>
          </p:nvCxnSpPr>
          <p:spPr bwMode="auto">
            <a:xfrm rot="5400000">
              <a:off x="5606257" y="2178836"/>
              <a:ext cx="2159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46"/>
            <p:cNvCxnSpPr>
              <a:stCxn id="4" idx="2"/>
              <a:endCxn id="5" idx="0"/>
            </p:cNvCxnSpPr>
            <p:nvPr/>
          </p:nvCxnSpPr>
          <p:spPr bwMode="auto">
            <a:xfrm rot="5400000">
              <a:off x="5599907" y="2867813"/>
              <a:ext cx="2286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48"/>
            <p:cNvCxnSpPr>
              <a:stCxn id="4" idx="2"/>
              <a:endCxn id="5" idx="0"/>
            </p:cNvCxnSpPr>
            <p:nvPr/>
          </p:nvCxnSpPr>
          <p:spPr bwMode="auto">
            <a:xfrm rot="5400000">
              <a:off x="5563395" y="3509163"/>
              <a:ext cx="30480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4" name="TextBox 18"/>
            <p:cNvSpPr txBox="1"/>
            <p:nvPr/>
          </p:nvSpPr>
          <p:spPr>
            <a:xfrm>
              <a:off x="5714998" y="4976816"/>
              <a:ext cx="314334" cy="276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zh-CN" altLang="en-US" sz="1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是</a:t>
              </a:r>
              <a:endParaRPr lang="zh-CN" altLang="en-US" sz="1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565" name="TextBox 19"/>
            <p:cNvSpPr txBox="1"/>
            <p:nvPr/>
          </p:nvSpPr>
          <p:spPr>
            <a:xfrm>
              <a:off x="6548435" y="4366441"/>
              <a:ext cx="595308" cy="276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20000"/>
                </a:spcBef>
              </a:pPr>
              <a:r>
                <a:rPr lang="zh-CN" altLang="en-US" sz="1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不是</a:t>
              </a:r>
              <a:endParaRPr lang="zh-CN" altLang="en-US" sz="1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Rectangle 56"/>
            <p:cNvSpPr/>
            <p:nvPr/>
          </p:nvSpPr>
          <p:spPr bwMode="auto">
            <a:xfrm>
              <a:off x="7258050" y="5333998"/>
              <a:ext cx="1681163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设计、采购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20" name="Rectangle 56"/>
            <p:cNvSpPr/>
            <p:nvPr/>
          </p:nvSpPr>
          <p:spPr bwMode="auto">
            <a:xfrm>
              <a:off x="7258050" y="6000749"/>
              <a:ext cx="1681163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安装、验证、试车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55" name="Rectangle 56"/>
            <p:cNvSpPr/>
            <p:nvPr/>
          </p:nvSpPr>
          <p:spPr bwMode="auto">
            <a:xfrm>
              <a:off x="4786313" y="6000749"/>
              <a:ext cx="1760537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维护、调试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34" name="Rectangle 41"/>
            <p:cNvSpPr/>
            <p:nvPr/>
          </p:nvSpPr>
          <p:spPr bwMode="auto">
            <a:xfrm>
              <a:off x="4786313" y="5333998"/>
              <a:ext cx="1776412" cy="376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确定</a:t>
              </a: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SIF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冗余</a:t>
              </a: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增删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35" name="Rectangle 42"/>
            <p:cNvSpPr/>
            <p:nvPr/>
          </p:nvSpPr>
          <p:spPr bwMode="auto">
            <a:xfrm>
              <a:off x="7224713" y="4481509"/>
              <a:ext cx="1704975" cy="37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其他预防</a:t>
              </a: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减缓措施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45" name="Rectangle 40"/>
            <p:cNvSpPr/>
            <p:nvPr/>
          </p:nvSpPr>
          <p:spPr bwMode="auto">
            <a:xfrm>
              <a:off x="4879975" y="3690932"/>
              <a:ext cx="1620838" cy="381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SIL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评估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46" name="Flowchart: Decision 39"/>
            <p:cNvSpPr/>
            <p:nvPr/>
          </p:nvSpPr>
          <p:spPr bwMode="auto">
            <a:xfrm>
              <a:off x="4857750" y="4357684"/>
              <a:ext cx="1643063" cy="619126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SIS</a:t>
              </a: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？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cxnSp>
          <p:nvCxnSpPr>
            <p:cNvPr id="23573" name="直接箭头连接符 56"/>
            <p:cNvCxnSpPr>
              <a:stCxn id="46" idx="2"/>
              <a:endCxn id="34" idx="0"/>
            </p:cNvCxnSpPr>
            <p:nvPr/>
          </p:nvCxnSpPr>
          <p:spPr>
            <a:xfrm rot="5400000">
              <a:off x="5498292" y="5153017"/>
              <a:ext cx="357200" cy="4769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3574" name="直接箭头连接符 58"/>
            <p:cNvCxnSpPr>
              <a:stCxn id="34" idx="3"/>
              <a:endCxn id="19" idx="1"/>
            </p:cNvCxnSpPr>
            <p:nvPr/>
          </p:nvCxnSpPr>
          <p:spPr>
            <a:xfrm>
              <a:off x="6562707" y="5522122"/>
              <a:ext cx="695361" cy="2381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3575" name="直接箭头连接符 60"/>
            <p:cNvCxnSpPr>
              <a:stCxn id="19" idx="2"/>
              <a:endCxn id="20" idx="0"/>
            </p:cNvCxnSpPr>
            <p:nvPr/>
          </p:nvCxnSpPr>
          <p:spPr>
            <a:xfrm rot="5400000">
              <a:off x="7955765" y="5857877"/>
              <a:ext cx="285750" cy="1588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3576" name="直接箭头连接符 62"/>
            <p:cNvCxnSpPr>
              <a:stCxn id="20" idx="1"/>
              <a:endCxn id="55" idx="3"/>
            </p:cNvCxnSpPr>
            <p:nvPr/>
          </p:nvCxnSpPr>
          <p:spPr>
            <a:xfrm rot="10800000">
              <a:off x="6546833" y="6191251"/>
              <a:ext cx="711235" cy="1588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67" name="Rectangle 42"/>
            <p:cNvSpPr/>
            <p:nvPr/>
          </p:nvSpPr>
          <p:spPr bwMode="auto">
            <a:xfrm>
              <a:off x="7286625" y="3695694"/>
              <a:ext cx="1571625" cy="3762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结束</a:t>
              </a: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23578" name="直接箭头连接符 68"/>
            <p:cNvCxnSpPr>
              <a:stCxn id="35" idx="0"/>
              <a:endCxn id="67" idx="2"/>
            </p:cNvCxnSpPr>
            <p:nvPr/>
          </p:nvCxnSpPr>
          <p:spPr>
            <a:xfrm rot="-5400000" flipV="1">
              <a:off x="7870032" y="4274343"/>
              <a:ext cx="409571" cy="4763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3579" name="直接箭头连接符 75"/>
            <p:cNvCxnSpPr>
              <a:stCxn id="46" idx="3"/>
              <a:endCxn id="35" idx="1"/>
            </p:cNvCxnSpPr>
            <p:nvPr/>
          </p:nvCxnSpPr>
          <p:spPr>
            <a:xfrm>
              <a:off x="6500808" y="4667246"/>
              <a:ext cx="723911" cy="2388"/>
            </a:xfrm>
            <a:prstGeom prst="straightConnector1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43" name="Straight Arrow Connector 48"/>
            <p:cNvCxnSpPr>
              <a:stCxn id="46" idx="3"/>
              <a:endCxn id="35" idx="1"/>
            </p:cNvCxnSpPr>
            <p:nvPr/>
          </p:nvCxnSpPr>
          <p:spPr bwMode="auto">
            <a:xfrm rot="5400000">
              <a:off x="5562601" y="4205283"/>
              <a:ext cx="3048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hape 55297"/>
          <p:cNvSpPr txBox="1"/>
          <p:nvPr/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solidFill>
                  <a:srgbClr val="4B3A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SIS</a:t>
            </a:r>
            <a:r>
              <a:rPr lang="zh-CN" altLang="en-US" sz="2200" b="1" dirty="0">
                <a:solidFill>
                  <a:srgbClr val="4B3A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sz="2200" b="1" dirty="0">
              <a:solidFill>
                <a:srgbClr val="4B3A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3" name="TextBox 27"/>
          <p:cNvSpPr txBox="1"/>
          <p:nvPr/>
        </p:nvSpPr>
        <p:spPr>
          <a:xfrm>
            <a:off x="71438" y="1571625"/>
            <a:ext cx="3857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 startAt="4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安全仪表系统故障模式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Rectangle 55301"/>
          <p:cNvSpPr/>
          <p:nvPr/>
        </p:nvSpPr>
        <p:spPr>
          <a:xfrm>
            <a:off x="214313" y="2214563"/>
            <a:ext cx="4357687" cy="1071562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仪表故障可分为“安全失效</a:t>
            </a:r>
            <a:r>
              <a:rPr lang="zh-CN" altLang="en-US" sz="1800" dirty="0">
                <a:latin typeface="Symbol" panose="05050102010706020507" pitchFamily="18" charset="2"/>
                <a:ea typeface="宋体" panose="02010600030101010101" pitchFamily="2" charset="-122"/>
              </a:rPr>
              <a:t></a:t>
            </a:r>
            <a:r>
              <a:rPr lang="en-US" altLang="zh-CN" sz="1800" baseline="-250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”和“危险失效</a:t>
            </a:r>
            <a:r>
              <a:rPr lang="zh-CN" altLang="en-US" sz="1800" dirty="0">
                <a:latin typeface="Symbol" panose="05050102010706020507" pitchFamily="18" charset="2"/>
                <a:ea typeface="宋体" panose="02010600030101010101" pitchFamily="2" charset="-122"/>
              </a:rPr>
              <a:t></a:t>
            </a:r>
            <a:r>
              <a:rPr lang="en-US" altLang="zh-CN" sz="1800" baseline="-25000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5" name="Rectangle 55301"/>
          <p:cNvSpPr/>
          <p:nvPr/>
        </p:nvSpPr>
        <p:spPr>
          <a:xfrm>
            <a:off x="4643438" y="2214563"/>
            <a:ext cx="4357687" cy="928687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2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安全失效致误跳车，降低生产连续性；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 startAt="2"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危险失效导致事故，降低安全可靠性；</a:t>
            </a:r>
            <a:endParaRPr lang="en-US" altLang="zh-CN"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6" name="TextBox 1914895"/>
          <p:cNvSpPr txBox="1"/>
          <p:nvPr/>
        </p:nvSpPr>
        <p:spPr>
          <a:xfrm>
            <a:off x="571500" y="3787775"/>
            <a:ext cx="1079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故障</a:t>
            </a:r>
            <a:endParaRPr lang="en-AU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7" name="Straight Connector 1914896"/>
          <p:cNvSpPr/>
          <p:nvPr/>
        </p:nvSpPr>
        <p:spPr>
          <a:xfrm rot="3705344" flipV="1">
            <a:off x="1401763" y="4148138"/>
            <a:ext cx="215900" cy="2159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08" name="Oval 1914897"/>
          <p:cNvSpPr/>
          <p:nvPr/>
        </p:nvSpPr>
        <p:spPr>
          <a:xfrm>
            <a:off x="1619250" y="4003675"/>
            <a:ext cx="1439863" cy="1439863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>
              <a:spcBef>
                <a:spcPct val="20000"/>
              </a:spcBef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Right Arrow 1914898"/>
          <p:cNvSpPr/>
          <p:nvPr/>
        </p:nvSpPr>
        <p:spPr>
          <a:xfrm>
            <a:off x="3417888" y="4291013"/>
            <a:ext cx="1225550" cy="865187"/>
          </a:xfrm>
          <a:prstGeom prst="rightArrow">
            <a:avLst>
              <a:gd name="adj1" fmla="val 50000"/>
              <a:gd name="adj2" fmla="val 24985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>
              <a:spcBef>
                <a:spcPct val="20000"/>
              </a:spcBef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10" name="组合 22"/>
          <p:cNvGrpSpPr/>
          <p:nvPr/>
        </p:nvGrpSpPr>
        <p:grpSpPr>
          <a:xfrm>
            <a:off x="4640263" y="3786188"/>
            <a:ext cx="4289425" cy="1857375"/>
            <a:chOff x="4640293" y="3662364"/>
            <a:chExt cx="4289425" cy="1857376"/>
          </a:xfrm>
        </p:grpSpPr>
        <p:grpSp>
          <p:nvGrpSpPr>
            <p:cNvPr id="25612" name="Group 7"/>
            <p:cNvGrpSpPr/>
            <p:nvPr/>
          </p:nvGrpSpPr>
          <p:grpSpPr>
            <a:xfrm>
              <a:off x="4640293" y="3662364"/>
              <a:ext cx="4289425" cy="1857376"/>
              <a:chOff x="2764" y="2807"/>
              <a:chExt cx="2702" cy="1170"/>
            </a:xfrm>
          </p:grpSpPr>
          <p:sp>
            <p:nvSpPr>
              <p:cNvPr id="25615" name="Shape 1914887"/>
              <p:cNvSpPr/>
              <p:nvPr/>
            </p:nvSpPr>
            <p:spPr>
              <a:xfrm>
                <a:off x="3584" y="2928"/>
                <a:ext cx="790" cy="668"/>
              </a:xfrm>
              <a:custGeom>
                <a:avLst/>
                <a:gdLst/>
                <a:ahLst/>
                <a:cxnLst>
                  <a:cxn ang="0">
                    <a:pos x="789" y="419"/>
                  </a:cxn>
                  <a:cxn ang="0">
                    <a:pos x="787" y="376"/>
                  </a:cxn>
                  <a:cxn ang="0">
                    <a:pos x="780" y="333"/>
                  </a:cxn>
                  <a:cxn ang="0">
                    <a:pos x="771" y="294"/>
                  </a:cxn>
                  <a:cxn ang="0">
                    <a:pos x="757" y="255"/>
                  </a:cxn>
                  <a:cxn ang="0">
                    <a:pos x="740" y="219"/>
                  </a:cxn>
                  <a:cxn ang="0">
                    <a:pos x="721" y="184"/>
                  </a:cxn>
                  <a:cxn ang="0">
                    <a:pos x="699" y="153"/>
                  </a:cxn>
                  <a:cxn ang="0">
                    <a:pos x="673" y="122"/>
                  </a:cxn>
                  <a:cxn ang="0">
                    <a:pos x="644" y="95"/>
                  </a:cxn>
                  <a:cxn ang="0">
                    <a:pos x="614" y="71"/>
                  </a:cxn>
                  <a:cxn ang="0">
                    <a:pos x="582" y="51"/>
                  </a:cxn>
                  <a:cxn ang="0">
                    <a:pos x="547" y="32"/>
                  </a:cxn>
                  <a:cxn ang="0">
                    <a:pos x="511" y="18"/>
                  </a:cxn>
                  <a:cxn ang="0">
                    <a:pos x="473" y="8"/>
                  </a:cxn>
                  <a:cxn ang="0">
                    <a:pos x="435" y="1"/>
                  </a:cxn>
                  <a:cxn ang="0">
                    <a:pos x="394" y="0"/>
                  </a:cxn>
                  <a:cxn ang="0">
                    <a:pos x="353" y="1"/>
                  </a:cxn>
                  <a:cxn ang="0">
                    <a:pos x="315" y="8"/>
                  </a:cxn>
                  <a:cxn ang="0">
                    <a:pos x="277" y="18"/>
                  </a:cxn>
                  <a:cxn ang="0">
                    <a:pos x="240" y="32"/>
                  </a:cxn>
                  <a:cxn ang="0">
                    <a:pos x="207" y="51"/>
                  </a:cxn>
                  <a:cxn ang="0">
                    <a:pos x="174" y="71"/>
                  </a:cxn>
                  <a:cxn ang="0">
                    <a:pos x="143" y="95"/>
                  </a:cxn>
                  <a:cxn ang="0">
                    <a:pos x="115" y="122"/>
                  </a:cxn>
                  <a:cxn ang="0">
                    <a:pos x="89" y="153"/>
                  </a:cxn>
                  <a:cxn ang="0">
                    <a:pos x="67" y="184"/>
                  </a:cxn>
                  <a:cxn ang="0">
                    <a:pos x="49" y="219"/>
                  </a:cxn>
                  <a:cxn ang="0">
                    <a:pos x="32" y="255"/>
                  </a:cxn>
                  <a:cxn ang="0">
                    <a:pos x="18" y="294"/>
                  </a:cxn>
                  <a:cxn ang="0">
                    <a:pos x="8" y="333"/>
                  </a:cxn>
                  <a:cxn ang="0">
                    <a:pos x="2" y="376"/>
                  </a:cxn>
                  <a:cxn ang="0">
                    <a:pos x="0" y="419"/>
                  </a:cxn>
                  <a:cxn ang="0">
                    <a:pos x="5" y="486"/>
                  </a:cxn>
                  <a:cxn ang="0">
                    <a:pos x="20" y="551"/>
                  </a:cxn>
                  <a:cxn ang="0">
                    <a:pos x="44" y="611"/>
                  </a:cxn>
                  <a:cxn ang="0">
                    <a:pos x="76" y="667"/>
                  </a:cxn>
                  <a:cxn ang="0">
                    <a:pos x="394" y="419"/>
                  </a:cxn>
                  <a:cxn ang="0">
                    <a:pos x="789" y="419"/>
                  </a:cxn>
                </a:cxnLst>
                <a:pathLst>
                  <a:path w="700" h="555">
                    <a:moveTo>
                      <a:pt x="699" y="348"/>
                    </a:moveTo>
                    <a:lnTo>
                      <a:pt x="697" y="312"/>
                    </a:lnTo>
                    <a:lnTo>
                      <a:pt x="691" y="277"/>
                    </a:lnTo>
                    <a:lnTo>
                      <a:pt x="683" y="244"/>
                    </a:lnTo>
                    <a:lnTo>
                      <a:pt x="671" y="212"/>
                    </a:lnTo>
                    <a:lnTo>
                      <a:pt x="656" y="182"/>
                    </a:lnTo>
                    <a:lnTo>
                      <a:pt x="639" y="153"/>
                    </a:lnTo>
                    <a:lnTo>
                      <a:pt x="619" y="127"/>
                    </a:lnTo>
                    <a:lnTo>
                      <a:pt x="596" y="101"/>
                    </a:lnTo>
                    <a:lnTo>
                      <a:pt x="571" y="79"/>
                    </a:lnTo>
                    <a:lnTo>
                      <a:pt x="544" y="59"/>
                    </a:lnTo>
                    <a:lnTo>
                      <a:pt x="516" y="42"/>
                    </a:lnTo>
                    <a:lnTo>
                      <a:pt x="485" y="27"/>
                    </a:lnTo>
                    <a:lnTo>
                      <a:pt x="453" y="15"/>
                    </a:lnTo>
                    <a:lnTo>
                      <a:pt x="419" y="7"/>
                    </a:lnTo>
                    <a:lnTo>
                      <a:pt x="385" y="1"/>
                    </a:lnTo>
                    <a:lnTo>
                      <a:pt x="349" y="0"/>
                    </a:lnTo>
                    <a:lnTo>
                      <a:pt x="313" y="1"/>
                    </a:lnTo>
                    <a:lnTo>
                      <a:pt x="279" y="7"/>
                    </a:lnTo>
                    <a:lnTo>
                      <a:pt x="245" y="15"/>
                    </a:lnTo>
                    <a:lnTo>
                      <a:pt x="213" y="27"/>
                    </a:lnTo>
                    <a:lnTo>
                      <a:pt x="183" y="42"/>
                    </a:lnTo>
                    <a:lnTo>
                      <a:pt x="154" y="59"/>
                    </a:lnTo>
                    <a:lnTo>
                      <a:pt x="127" y="79"/>
                    </a:lnTo>
                    <a:lnTo>
                      <a:pt x="102" y="101"/>
                    </a:lnTo>
                    <a:lnTo>
                      <a:pt x="79" y="127"/>
                    </a:lnTo>
                    <a:lnTo>
                      <a:pt x="59" y="153"/>
                    </a:lnTo>
                    <a:lnTo>
                      <a:pt x="43" y="182"/>
                    </a:lnTo>
                    <a:lnTo>
                      <a:pt x="28" y="212"/>
                    </a:lnTo>
                    <a:lnTo>
                      <a:pt x="16" y="244"/>
                    </a:lnTo>
                    <a:lnTo>
                      <a:pt x="7" y="277"/>
                    </a:lnTo>
                    <a:lnTo>
                      <a:pt x="2" y="312"/>
                    </a:lnTo>
                    <a:lnTo>
                      <a:pt x="0" y="348"/>
                    </a:lnTo>
                    <a:lnTo>
                      <a:pt x="4" y="404"/>
                    </a:lnTo>
                    <a:lnTo>
                      <a:pt x="18" y="458"/>
                    </a:lnTo>
                    <a:lnTo>
                      <a:pt x="39" y="508"/>
                    </a:lnTo>
                    <a:lnTo>
                      <a:pt x="67" y="554"/>
                    </a:lnTo>
                    <a:lnTo>
                      <a:pt x="349" y="348"/>
                    </a:lnTo>
                    <a:lnTo>
                      <a:pt x="699" y="348"/>
                    </a:lnTo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16" name="Shape 1914888"/>
              <p:cNvSpPr/>
              <p:nvPr/>
            </p:nvSpPr>
            <p:spPr>
              <a:xfrm>
                <a:off x="3676" y="3412"/>
                <a:ext cx="713" cy="418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29" y="283"/>
                  </a:cxn>
                  <a:cxn ang="0">
                    <a:pos x="61" y="316"/>
                  </a:cxn>
                  <a:cxn ang="0">
                    <a:pos x="97" y="346"/>
                  </a:cxn>
                  <a:cxn ang="0">
                    <a:pos x="137" y="371"/>
                  </a:cxn>
                  <a:cxn ang="0">
                    <a:pos x="178" y="390"/>
                  </a:cxn>
                  <a:cxn ang="0">
                    <a:pos x="223" y="405"/>
                  </a:cxn>
                  <a:cxn ang="0">
                    <a:pos x="270" y="414"/>
                  </a:cxn>
                  <a:cxn ang="0">
                    <a:pos x="317" y="417"/>
                  </a:cxn>
                  <a:cxn ang="0">
                    <a:pos x="358" y="414"/>
                  </a:cxn>
                  <a:cxn ang="0">
                    <a:pos x="397" y="408"/>
                  </a:cxn>
                  <a:cxn ang="0">
                    <a:pos x="434" y="398"/>
                  </a:cxn>
                  <a:cxn ang="0">
                    <a:pos x="470" y="384"/>
                  </a:cxn>
                  <a:cxn ang="0">
                    <a:pos x="505" y="367"/>
                  </a:cxn>
                  <a:cxn ang="0">
                    <a:pos x="537" y="346"/>
                  </a:cxn>
                  <a:cxn ang="0">
                    <a:pos x="567" y="322"/>
                  </a:cxn>
                  <a:cxn ang="0">
                    <a:pos x="596" y="295"/>
                  </a:cxn>
                  <a:cxn ang="0">
                    <a:pos x="622" y="265"/>
                  </a:cxn>
                  <a:cxn ang="0">
                    <a:pos x="644" y="234"/>
                  </a:cxn>
                  <a:cxn ang="0">
                    <a:pos x="663" y="199"/>
                  </a:cxn>
                  <a:cxn ang="0">
                    <a:pos x="680" y="163"/>
                  </a:cxn>
                  <a:cxn ang="0">
                    <a:pos x="694" y="124"/>
                  </a:cxn>
                  <a:cxn ang="0">
                    <a:pos x="703" y="84"/>
                  </a:cxn>
                  <a:cxn ang="0">
                    <a:pos x="708" y="42"/>
                  </a:cxn>
                  <a:cxn ang="0">
                    <a:pos x="712" y="0"/>
                  </a:cxn>
                  <a:cxn ang="0">
                    <a:pos x="317" y="0"/>
                  </a:cxn>
                  <a:cxn ang="0">
                    <a:pos x="0" y="246"/>
                  </a:cxn>
                </a:cxnLst>
                <a:pathLst>
                  <a:path w="632" h="347">
                    <a:moveTo>
                      <a:pt x="0" y="204"/>
                    </a:moveTo>
                    <a:lnTo>
                      <a:pt x="26" y="235"/>
                    </a:lnTo>
                    <a:lnTo>
                      <a:pt x="54" y="262"/>
                    </a:lnTo>
                    <a:lnTo>
                      <a:pt x="86" y="287"/>
                    </a:lnTo>
                    <a:lnTo>
                      <a:pt x="121" y="308"/>
                    </a:lnTo>
                    <a:lnTo>
                      <a:pt x="158" y="324"/>
                    </a:lnTo>
                    <a:lnTo>
                      <a:pt x="198" y="336"/>
                    </a:lnTo>
                    <a:lnTo>
                      <a:pt x="239" y="344"/>
                    </a:lnTo>
                    <a:lnTo>
                      <a:pt x="281" y="346"/>
                    </a:lnTo>
                    <a:lnTo>
                      <a:pt x="317" y="344"/>
                    </a:lnTo>
                    <a:lnTo>
                      <a:pt x="352" y="339"/>
                    </a:lnTo>
                    <a:lnTo>
                      <a:pt x="385" y="330"/>
                    </a:lnTo>
                    <a:lnTo>
                      <a:pt x="417" y="319"/>
                    </a:lnTo>
                    <a:lnTo>
                      <a:pt x="448" y="305"/>
                    </a:lnTo>
                    <a:lnTo>
                      <a:pt x="476" y="287"/>
                    </a:lnTo>
                    <a:lnTo>
                      <a:pt x="503" y="267"/>
                    </a:lnTo>
                    <a:lnTo>
                      <a:pt x="528" y="245"/>
                    </a:lnTo>
                    <a:lnTo>
                      <a:pt x="551" y="220"/>
                    </a:lnTo>
                    <a:lnTo>
                      <a:pt x="571" y="194"/>
                    </a:lnTo>
                    <a:lnTo>
                      <a:pt x="588" y="165"/>
                    </a:lnTo>
                    <a:lnTo>
                      <a:pt x="603" y="135"/>
                    </a:lnTo>
                    <a:lnTo>
                      <a:pt x="615" y="103"/>
                    </a:lnTo>
                    <a:lnTo>
                      <a:pt x="623" y="70"/>
                    </a:lnTo>
                    <a:lnTo>
                      <a:pt x="628" y="35"/>
                    </a:lnTo>
                    <a:lnTo>
                      <a:pt x="631" y="0"/>
                    </a:lnTo>
                    <a:lnTo>
                      <a:pt x="281" y="0"/>
                    </a:lnTo>
                    <a:lnTo>
                      <a:pt x="0" y="204"/>
                    </a:lnTo>
                  </a:path>
                </a:pathLst>
              </a:custGeom>
              <a:solidFill>
                <a:srgbClr val="FFA47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17" name="Rectangle 1914889"/>
              <p:cNvSpPr/>
              <p:nvPr/>
            </p:nvSpPr>
            <p:spPr>
              <a:xfrm>
                <a:off x="4150" y="2840"/>
                <a:ext cx="326" cy="1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81204" tIns="39889" rIns="81204" bIns="39889">
                <a:spAutoFit/>
              </a:bodyPr>
              <a:p>
                <a:pPr algn="ctr" defTabSz="821055">
                  <a:spcBef>
                    <a:spcPct val="2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  <a:ea typeface="宋体" panose="02010600030101010101" pitchFamily="2" charset="-122"/>
                  </a:rPr>
                  <a:t>60%</a:t>
                </a:r>
                <a:endPara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8" name="Rectangle 1914890"/>
              <p:cNvSpPr/>
              <p:nvPr/>
            </p:nvSpPr>
            <p:spPr>
              <a:xfrm>
                <a:off x="3696" y="3793"/>
                <a:ext cx="326" cy="1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81204" tIns="39889" rIns="81204" bIns="39889">
                <a:spAutoFit/>
              </a:bodyPr>
              <a:p>
                <a:pPr algn="ctr" defTabSz="821055">
                  <a:spcBef>
                    <a:spcPct val="2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  <a:ea typeface="宋体" panose="02010600030101010101" pitchFamily="2" charset="-122"/>
                  </a:rPr>
                  <a:t>40%</a:t>
                </a:r>
                <a:endPara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9" name="TextBox 1914891"/>
              <p:cNvSpPr txBox="1"/>
              <p:nvPr/>
            </p:nvSpPr>
            <p:spPr>
              <a:xfrm>
                <a:off x="2764" y="2807"/>
                <a:ext cx="767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安全失效</a:t>
                </a:r>
                <a:endParaRPr lang="en-AU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5620" name="TextBox 1914892"/>
              <p:cNvSpPr txBox="1"/>
              <p:nvPr/>
            </p:nvSpPr>
            <p:spPr>
              <a:xfrm>
                <a:off x="4604" y="3612"/>
                <a:ext cx="862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危险失效</a:t>
                </a:r>
                <a:endParaRPr lang="en-AU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5621" name="Straight Connector 1914893"/>
              <p:cNvSpPr/>
              <p:nvPr/>
            </p:nvSpPr>
            <p:spPr>
              <a:xfrm rot="3705344" flipV="1">
                <a:off x="3416" y="3056"/>
                <a:ext cx="136" cy="13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22" name="Straight Connector 1914894"/>
              <p:cNvSpPr/>
              <p:nvPr/>
            </p:nvSpPr>
            <p:spPr>
              <a:xfrm rot="3033593" flipH="1">
                <a:off x="4377" y="3612"/>
                <a:ext cx="182" cy="13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5613" name="Rectangle 1914899"/>
            <p:cNvSpPr/>
            <p:nvPr/>
          </p:nvSpPr>
          <p:spPr>
            <a:xfrm>
              <a:off x="6410356" y="4722813"/>
              <a:ext cx="474663" cy="444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zh-CN" altLang="en-US" sz="2400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sz="24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endParaRPr lang="en-US" altLang="zh-CN" sz="2400" baseline="-2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4" name="Rectangle 1914900"/>
            <p:cNvSpPr/>
            <p:nvPr/>
          </p:nvSpPr>
          <p:spPr>
            <a:xfrm>
              <a:off x="6265893" y="4003675"/>
              <a:ext cx="463550" cy="444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zh-CN" altLang="en-US" sz="2400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sz="24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S</a:t>
              </a:r>
              <a:endParaRPr lang="en-US" altLang="zh-CN" sz="2400" baseline="-2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11" name="Rectangle 1914901"/>
          <p:cNvSpPr/>
          <p:nvPr/>
        </p:nvSpPr>
        <p:spPr>
          <a:xfrm>
            <a:off x="2154238" y="4506913"/>
            <a:ext cx="328612" cy="444500"/>
          </a:xfrm>
          <a:prstGeom prst="rect">
            <a:avLst/>
          </a:prstGeom>
          <a:noFill/>
          <a:ln w="9525">
            <a:noFill/>
          </a:ln>
        </p:spPr>
        <p:txBody>
          <a:bodyPr wrap="none" lIns="81204" tIns="39889" rIns="81204" bIns="39889">
            <a:spAutoFit/>
          </a:bodyPr>
          <a:p>
            <a:pPr algn="ctr" defTabSz="821055">
              <a:spcBef>
                <a:spcPct val="20000"/>
              </a:spcBef>
            </a:pPr>
            <a:r>
              <a:rPr lang="zh-CN" altLang="en-US" sz="2400" dirty="0">
                <a:latin typeface="Symbol" panose="05050102010706020507" pitchFamily="18" charset="2"/>
                <a:ea typeface="宋体" panose="02010600030101010101" pitchFamily="2" charset="-122"/>
              </a:rPr>
              <a:t>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hape 55297"/>
          <p:cNvSpPr txBox="1"/>
          <p:nvPr/>
        </p:nvSpPr>
        <p:spPr>
          <a:xfrm>
            <a:off x="468313" y="219075"/>
            <a:ext cx="5627687" cy="906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2200" b="1" dirty="0">
                <a:solidFill>
                  <a:srgbClr val="4B3A6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SIS</a:t>
            </a:r>
            <a:r>
              <a:rPr lang="zh-CN" altLang="en-US" sz="2200" b="1" dirty="0">
                <a:solidFill>
                  <a:srgbClr val="4B3A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endParaRPr lang="en-AU" altLang="zh-CN" sz="2200" b="1" dirty="0">
              <a:solidFill>
                <a:srgbClr val="4B3A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TextBox 27"/>
          <p:cNvSpPr txBox="1"/>
          <p:nvPr/>
        </p:nvSpPr>
        <p:spPr>
          <a:xfrm>
            <a:off x="71438" y="1571625"/>
            <a:ext cx="3857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spcBef>
                <a:spcPct val="20000"/>
              </a:spcBef>
              <a:buFont typeface="Arial" panose="020B0604020202020204" pitchFamily="34" charset="0"/>
              <a:buAutoNum type="ea1JpnChsDbPeriod" startAt="4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安全仪表系统故障模式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2" name="组合 33"/>
          <p:cNvGrpSpPr/>
          <p:nvPr/>
        </p:nvGrpSpPr>
        <p:grpSpPr>
          <a:xfrm>
            <a:off x="4714875" y="2306638"/>
            <a:ext cx="4357688" cy="3408362"/>
            <a:chOff x="4286248" y="2071678"/>
            <a:chExt cx="4357718" cy="3408326"/>
          </a:xfrm>
        </p:grpSpPr>
        <p:sp>
          <p:nvSpPr>
            <p:cNvPr id="27654" name="Shape 58403"/>
            <p:cNvSpPr/>
            <p:nvPr/>
          </p:nvSpPr>
          <p:spPr>
            <a:xfrm>
              <a:off x="5767388" y="3357553"/>
              <a:ext cx="1254125" cy="1060450"/>
            </a:xfrm>
            <a:custGeom>
              <a:avLst/>
              <a:gdLst/>
              <a:ahLst/>
              <a:cxnLst>
                <a:cxn ang="0">
                  <a:pos x="1252333" y="664931"/>
                </a:cxn>
                <a:cxn ang="0">
                  <a:pos x="1248750" y="596145"/>
                </a:cxn>
                <a:cxn ang="0">
                  <a:pos x="1238001" y="529270"/>
                </a:cxn>
                <a:cxn ang="0">
                  <a:pos x="1223668" y="466216"/>
                </a:cxn>
                <a:cxn ang="0">
                  <a:pos x="1202168" y="405073"/>
                </a:cxn>
                <a:cxn ang="0">
                  <a:pos x="1175294" y="347751"/>
                </a:cxn>
                <a:cxn ang="0">
                  <a:pos x="1144837" y="292340"/>
                </a:cxn>
                <a:cxn ang="0">
                  <a:pos x="1109005" y="242662"/>
                </a:cxn>
                <a:cxn ang="0">
                  <a:pos x="1067798" y="192983"/>
                </a:cxn>
                <a:cxn ang="0">
                  <a:pos x="1023008" y="150947"/>
                </a:cxn>
                <a:cxn ang="0">
                  <a:pos x="974634" y="112733"/>
                </a:cxn>
                <a:cxn ang="0">
                  <a:pos x="924469" y="80250"/>
                </a:cxn>
                <a:cxn ang="0">
                  <a:pos x="868929" y="51589"/>
                </a:cxn>
                <a:cxn ang="0">
                  <a:pos x="811598" y="28661"/>
                </a:cxn>
                <a:cxn ang="0">
                  <a:pos x="750683" y="13375"/>
                </a:cxn>
                <a:cxn ang="0">
                  <a:pos x="689769" y="1911"/>
                </a:cxn>
                <a:cxn ang="0">
                  <a:pos x="625271" y="0"/>
                </a:cxn>
                <a:cxn ang="0">
                  <a:pos x="560773" y="1911"/>
                </a:cxn>
                <a:cxn ang="0">
                  <a:pos x="499858" y="13375"/>
                </a:cxn>
                <a:cxn ang="0">
                  <a:pos x="438944" y="28661"/>
                </a:cxn>
                <a:cxn ang="0">
                  <a:pos x="381612" y="51589"/>
                </a:cxn>
                <a:cxn ang="0">
                  <a:pos x="327864" y="80250"/>
                </a:cxn>
                <a:cxn ang="0">
                  <a:pos x="275908" y="112733"/>
                </a:cxn>
                <a:cxn ang="0">
                  <a:pos x="227534" y="150947"/>
                </a:cxn>
                <a:cxn ang="0">
                  <a:pos x="182744" y="192983"/>
                </a:cxn>
                <a:cxn ang="0">
                  <a:pos x="141537" y="242662"/>
                </a:cxn>
                <a:cxn ang="0">
                  <a:pos x="105705" y="292340"/>
                </a:cxn>
                <a:cxn ang="0">
                  <a:pos x="77039" y="347751"/>
                </a:cxn>
                <a:cxn ang="0">
                  <a:pos x="50165" y="405073"/>
                </a:cxn>
                <a:cxn ang="0">
                  <a:pos x="28666" y="466216"/>
                </a:cxn>
                <a:cxn ang="0">
                  <a:pos x="12541" y="529270"/>
                </a:cxn>
                <a:cxn ang="0">
                  <a:pos x="3583" y="596145"/>
                </a:cxn>
                <a:cxn ang="0">
                  <a:pos x="0" y="664931"/>
                </a:cxn>
                <a:cxn ang="0">
                  <a:pos x="7166" y="771931"/>
                </a:cxn>
                <a:cxn ang="0">
                  <a:pos x="32249" y="875110"/>
                </a:cxn>
                <a:cxn ang="0">
                  <a:pos x="69873" y="970646"/>
                </a:cxn>
                <a:cxn ang="0">
                  <a:pos x="120038" y="1058539"/>
                </a:cxn>
                <a:cxn ang="0">
                  <a:pos x="625271" y="664931"/>
                </a:cxn>
                <a:cxn ang="0">
                  <a:pos x="1252333" y="664931"/>
                </a:cxn>
              </a:cxnLst>
              <a:pathLst>
                <a:path w="700" h="555">
                  <a:moveTo>
                    <a:pt x="699" y="348"/>
                  </a:moveTo>
                  <a:lnTo>
                    <a:pt x="697" y="312"/>
                  </a:lnTo>
                  <a:lnTo>
                    <a:pt x="691" y="277"/>
                  </a:lnTo>
                  <a:lnTo>
                    <a:pt x="683" y="244"/>
                  </a:lnTo>
                  <a:lnTo>
                    <a:pt x="671" y="212"/>
                  </a:lnTo>
                  <a:lnTo>
                    <a:pt x="656" y="182"/>
                  </a:lnTo>
                  <a:lnTo>
                    <a:pt x="639" y="153"/>
                  </a:lnTo>
                  <a:lnTo>
                    <a:pt x="619" y="127"/>
                  </a:lnTo>
                  <a:lnTo>
                    <a:pt x="596" y="101"/>
                  </a:lnTo>
                  <a:lnTo>
                    <a:pt x="571" y="79"/>
                  </a:lnTo>
                  <a:lnTo>
                    <a:pt x="544" y="59"/>
                  </a:lnTo>
                  <a:lnTo>
                    <a:pt x="516" y="42"/>
                  </a:lnTo>
                  <a:lnTo>
                    <a:pt x="485" y="27"/>
                  </a:lnTo>
                  <a:lnTo>
                    <a:pt x="453" y="15"/>
                  </a:lnTo>
                  <a:lnTo>
                    <a:pt x="419" y="7"/>
                  </a:lnTo>
                  <a:lnTo>
                    <a:pt x="385" y="1"/>
                  </a:lnTo>
                  <a:lnTo>
                    <a:pt x="349" y="0"/>
                  </a:lnTo>
                  <a:lnTo>
                    <a:pt x="313" y="1"/>
                  </a:lnTo>
                  <a:lnTo>
                    <a:pt x="279" y="7"/>
                  </a:lnTo>
                  <a:lnTo>
                    <a:pt x="245" y="15"/>
                  </a:lnTo>
                  <a:lnTo>
                    <a:pt x="213" y="27"/>
                  </a:lnTo>
                  <a:lnTo>
                    <a:pt x="183" y="42"/>
                  </a:lnTo>
                  <a:lnTo>
                    <a:pt x="154" y="59"/>
                  </a:lnTo>
                  <a:lnTo>
                    <a:pt x="127" y="79"/>
                  </a:lnTo>
                  <a:lnTo>
                    <a:pt x="102" y="101"/>
                  </a:lnTo>
                  <a:lnTo>
                    <a:pt x="79" y="127"/>
                  </a:lnTo>
                  <a:lnTo>
                    <a:pt x="59" y="153"/>
                  </a:lnTo>
                  <a:lnTo>
                    <a:pt x="43" y="182"/>
                  </a:lnTo>
                  <a:lnTo>
                    <a:pt x="28" y="212"/>
                  </a:lnTo>
                  <a:lnTo>
                    <a:pt x="16" y="244"/>
                  </a:lnTo>
                  <a:lnTo>
                    <a:pt x="7" y="277"/>
                  </a:lnTo>
                  <a:lnTo>
                    <a:pt x="2" y="312"/>
                  </a:lnTo>
                  <a:lnTo>
                    <a:pt x="0" y="348"/>
                  </a:lnTo>
                  <a:lnTo>
                    <a:pt x="4" y="404"/>
                  </a:lnTo>
                  <a:lnTo>
                    <a:pt x="18" y="458"/>
                  </a:lnTo>
                  <a:lnTo>
                    <a:pt x="39" y="508"/>
                  </a:lnTo>
                  <a:lnTo>
                    <a:pt x="67" y="554"/>
                  </a:lnTo>
                  <a:lnTo>
                    <a:pt x="349" y="348"/>
                  </a:lnTo>
                  <a:lnTo>
                    <a:pt x="699" y="348"/>
                  </a:lnTo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5" name="Shape 58404"/>
            <p:cNvSpPr/>
            <p:nvPr/>
          </p:nvSpPr>
          <p:spPr>
            <a:xfrm>
              <a:off x="5767388" y="3351203"/>
              <a:ext cx="1263650" cy="1071562"/>
            </a:xfrm>
            <a:custGeom>
              <a:avLst/>
              <a:gdLst/>
              <a:ahLst/>
              <a:cxnLst>
                <a:cxn ang="0">
                  <a:pos x="1261860" y="672353"/>
                </a:cxn>
                <a:cxn ang="0">
                  <a:pos x="1258280" y="601679"/>
                </a:cxn>
                <a:cxn ang="0">
                  <a:pos x="1247541" y="534826"/>
                </a:cxn>
                <a:cxn ang="0">
                  <a:pos x="1233222" y="471793"/>
                </a:cxn>
                <a:cxn ang="0">
                  <a:pos x="1211744" y="408760"/>
                </a:cxn>
                <a:cxn ang="0">
                  <a:pos x="1184896" y="351457"/>
                </a:cxn>
                <a:cxn ang="0">
                  <a:pos x="1152678" y="296064"/>
                </a:cxn>
                <a:cxn ang="0">
                  <a:pos x="1116880" y="244492"/>
                </a:cxn>
                <a:cxn ang="0">
                  <a:pos x="1075713" y="194829"/>
                </a:cxn>
                <a:cxn ang="0">
                  <a:pos x="1030967" y="152807"/>
                </a:cxn>
                <a:cxn ang="0">
                  <a:pos x="982640" y="114606"/>
                </a:cxn>
                <a:cxn ang="0">
                  <a:pos x="930734" y="80224"/>
                </a:cxn>
                <a:cxn ang="0">
                  <a:pos x="875248" y="51573"/>
                </a:cxn>
                <a:cxn ang="0">
                  <a:pos x="817972" y="28651"/>
                </a:cxn>
                <a:cxn ang="0">
                  <a:pos x="757116" y="13371"/>
                </a:cxn>
                <a:cxn ang="0">
                  <a:pos x="694471" y="1910"/>
                </a:cxn>
                <a:cxn ang="0">
                  <a:pos x="630035" y="0"/>
                </a:cxn>
                <a:cxn ang="0">
                  <a:pos x="565600" y="1910"/>
                </a:cxn>
                <a:cxn ang="0">
                  <a:pos x="502954" y="13371"/>
                </a:cxn>
                <a:cxn ang="0">
                  <a:pos x="442099" y="28651"/>
                </a:cxn>
                <a:cxn ang="0">
                  <a:pos x="384823" y="51573"/>
                </a:cxn>
                <a:cxn ang="0">
                  <a:pos x="331126" y="80224"/>
                </a:cxn>
                <a:cxn ang="0">
                  <a:pos x="277430" y="114606"/>
                </a:cxn>
                <a:cxn ang="0">
                  <a:pos x="229104" y="152807"/>
                </a:cxn>
                <a:cxn ang="0">
                  <a:pos x="184357" y="194829"/>
                </a:cxn>
                <a:cxn ang="0">
                  <a:pos x="143190" y="244492"/>
                </a:cxn>
                <a:cxn ang="0">
                  <a:pos x="107392" y="296064"/>
                </a:cxn>
                <a:cxn ang="0">
                  <a:pos x="76965" y="351457"/>
                </a:cxn>
                <a:cxn ang="0">
                  <a:pos x="50116" y="408760"/>
                </a:cxn>
                <a:cxn ang="0">
                  <a:pos x="28638" y="471793"/>
                </a:cxn>
                <a:cxn ang="0">
                  <a:pos x="12529" y="534826"/>
                </a:cxn>
                <a:cxn ang="0">
                  <a:pos x="3580" y="601679"/>
                </a:cxn>
                <a:cxn ang="0">
                  <a:pos x="0" y="672353"/>
                </a:cxn>
                <a:cxn ang="0">
                  <a:pos x="7159" y="779318"/>
                </a:cxn>
                <a:cxn ang="0">
                  <a:pos x="32218" y="884373"/>
                </a:cxn>
                <a:cxn ang="0">
                  <a:pos x="69805" y="979878"/>
                </a:cxn>
                <a:cxn ang="0">
                  <a:pos x="121711" y="1069652"/>
                </a:cxn>
                <a:cxn ang="0">
                  <a:pos x="630035" y="672353"/>
                </a:cxn>
                <a:cxn ang="0">
                  <a:pos x="1261860" y="672353"/>
                </a:cxn>
              </a:cxnLst>
              <a:pathLst>
                <a:path w="706" h="561">
                  <a:moveTo>
                    <a:pt x="705" y="352"/>
                  </a:moveTo>
                  <a:lnTo>
                    <a:pt x="703" y="315"/>
                  </a:lnTo>
                  <a:lnTo>
                    <a:pt x="697" y="280"/>
                  </a:lnTo>
                  <a:lnTo>
                    <a:pt x="689" y="247"/>
                  </a:lnTo>
                  <a:lnTo>
                    <a:pt x="677" y="214"/>
                  </a:lnTo>
                  <a:lnTo>
                    <a:pt x="662" y="184"/>
                  </a:lnTo>
                  <a:lnTo>
                    <a:pt x="644" y="155"/>
                  </a:lnTo>
                  <a:lnTo>
                    <a:pt x="624" y="128"/>
                  </a:lnTo>
                  <a:lnTo>
                    <a:pt x="601" y="102"/>
                  </a:lnTo>
                  <a:lnTo>
                    <a:pt x="576" y="80"/>
                  </a:lnTo>
                  <a:lnTo>
                    <a:pt x="549" y="60"/>
                  </a:lnTo>
                  <a:lnTo>
                    <a:pt x="520" y="42"/>
                  </a:lnTo>
                  <a:lnTo>
                    <a:pt x="489" y="27"/>
                  </a:lnTo>
                  <a:lnTo>
                    <a:pt x="457" y="15"/>
                  </a:lnTo>
                  <a:lnTo>
                    <a:pt x="423" y="7"/>
                  </a:lnTo>
                  <a:lnTo>
                    <a:pt x="388" y="1"/>
                  </a:lnTo>
                  <a:lnTo>
                    <a:pt x="352" y="0"/>
                  </a:lnTo>
                  <a:lnTo>
                    <a:pt x="316" y="1"/>
                  </a:lnTo>
                  <a:lnTo>
                    <a:pt x="281" y="7"/>
                  </a:lnTo>
                  <a:lnTo>
                    <a:pt x="247" y="15"/>
                  </a:lnTo>
                  <a:lnTo>
                    <a:pt x="215" y="27"/>
                  </a:lnTo>
                  <a:lnTo>
                    <a:pt x="185" y="42"/>
                  </a:lnTo>
                  <a:lnTo>
                    <a:pt x="155" y="60"/>
                  </a:lnTo>
                  <a:lnTo>
                    <a:pt x="128" y="80"/>
                  </a:lnTo>
                  <a:lnTo>
                    <a:pt x="103" y="102"/>
                  </a:lnTo>
                  <a:lnTo>
                    <a:pt x="80" y="128"/>
                  </a:lnTo>
                  <a:lnTo>
                    <a:pt x="60" y="155"/>
                  </a:lnTo>
                  <a:lnTo>
                    <a:pt x="43" y="184"/>
                  </a:lnTo>
                  <a:lnTo>
                    <a:pt x="28" y="214"/>
                  </a:lnTo>
                  <a:lnTo>
                    <a:pt x="16" y="247"/>
                  </a:lnTo>
                  <a:lnTo>
                    <a:pt x="7" y="280"/>
                  </a:lnTo>
                  <a:lnTo>
                    <a:pt x="2" y="315"/>
                  </a:lnTo>
                  <a:lnTo>
                    <a:pt x="0" y="352"/>
                  </a:lnTo>
                  <a:lnTo>
                    <a:pt x="4" y="408"/>
                  </a:lnTo>
                  <a:lnTo>
                    <a:pt x="18" y="463"/>
                  </a:lnTo>
                  <a:lnTo>
                    <a:pt x="39" y="513"/>
                  </a:lnTo>
                  <a:lnTo>
                    <a:pt x="68" y="560"/>
                  </a:lnTo>
                  <a:lnTo>
                    <a:pt x="352" y="352"/>
                  </a:lnTo>
                  <a:lnTo>
                    <a:pt x="705" y="352"/>
                  </a:lnTo>
                </a:path>
              </a:pathLst>
            </a:custGeom>
            <a:noFill/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6" name="Shape 58405"/>
            <p:cNvSpPr/>
            <p:nvPr/>
          </p:nvSpPr>
          <p:spPr>
            <a:xfrm>
              <a:off x="5913438" y="4125903"/>
              <a:ext cx="1131888" cy="663575"/>
            </a:xfrm>
            <a:custGeom>
              <a:avLst/>
              <a:gdLst/>
              <a:ahLst/>
              <a:cxnLst>
                <a:cxn ang="0">
                  <a:pos x="0" y="390113"/>
                </a:cxn>
                <a:cxn ang="0">
                  <a:pos x="46565" y="449395"/>
                </a:cxn>
                <a:cxn ang="0">
                  <a:pos x="96712" y="501028"/>
                </a:cxn>
                <a:cxn ang="0">
                  <a:pos x="154023" y="548836"/>
                </a:cxn>
                <a:cxn ang="0">
                  <a:pos x="216706" y="588995"/>
                </a:cxn>
                <a:cxn ang="0">
                  <a:pos x="282972" y="619592"/>
                </a:cxn>
                <a:cxn ang="0">
                  <a:pos x="354610" y="642539"/>
                </a:cxn>
                <a:cxn ang="0">
                  <a:pos x="428040" y="657838"/>
                </a:cxn>
                <a:cxn ang="0">
                  <a:pos x="503260" y="661663"/>
                </a:cxn>
                <a:cxn ang="0">
                  <a:pos x="567735" y="657838"/>
                </a:cxn>
                <a:cxn ang="0">
                  <a:pos x="630419" y="648276"/>
                </a:cxn>
                <a:cxn ang="0">
                  <a:pos x="689520" y="631066"/>
                </a:cxn>
                <a:cxn ang="0">
                  <a:pos x="746831" y="610030"/>
                </a:cxn>
                <a:cxn ang="0">
                  <a:pos x="802351" y="583258"/>
                </a:cxn>
                <a:cxn ang="0">
                  <a:pos x="852498" y="548836"/>
                </a:cxn>
                <a:cxn ang="0">
                  <a:pos x="900854" y="510589"/>
                </a:cxn>
                <a:cxn ang="0">
                  <a:pos x="945628" y="468518"/>
                </a:cxn>
                <a:cxn ang="0">
                  <a:pos x="986820" y="420710"/>
                </a:cxn>
                <a:cxn ang="0">
                  <a:pos x="1022639" y="370990"/>
                </a:cxn>
                <a:cxn ang="0">
                  <a:pos x="1053086" y="315533"/>
                </a:cxn>
                <a:cxn ang="0">
                  <a:pos x="1079950" y="258163"/>
                </a:cxn>
                <a:cxn ang="0">
                  <a:pos x="1101442" y="196969"/>
                </a:cxn>
                <a:cxn ang="0">
                  <a:pos x="1115769" y="133862"/>
                </a:cxn>
                <a:cxn ang="0">
                  <a:pos x="1124724" y="66931"/>
                </a:cxn>
                <a:cxn ang="0">
                  <a:pos x="1130097" y="0"/>
                </a:cxn>
                <a:cxn ang="0">
                  <a:pos x="503260" y="0"/>
                </a:cxn>
                <a:cxn ang="0">
                  <a:pos x="0" y="390113"/>
                </a:cxn>
              </a:cxnLst>
              <a:pathLst>
                <a:path w="632" h="347">
                  <a:moveTo>
                    <a:pt x="0" y="204"/>
                  </a:moveTo>
                  <a:lnTo>
                    <a:pt x="26" y="235"/>
                  </a:lnTo>
                  <a:lnTo>
                    <a:pt x="54" y="262"/>
                  </a:lnTo>
                  <a:lnTo>
                    <a:pt x="86" y="287"/>
                  </a:lnTo>
                  <a:lnTo>
                    <a:pt x="121" y="308"/>
                  </a:lnTo>
                  <a:lnTo>
                    <a:pt x="158" y="324"/>
                  </a:lnTo>
                  <a:lnTo>
                    <a:pt x="198" y="336"/>
                  </a:lnTo>
                  <a:lnTo>
                    <a:pt x="239" y="344"/>
                  </a:lnTo>
                  <a:lnTo>
                    <a:pt x="281" y="346"/>
                  </a:lnTo>
                  <a:lnTo>
                    <a:pt x="317" y="344"/>
                  </a:lnTo>
                  <a:lnTo>
                    <a:pt x="352" y="339"/>
                  </a:lnTo>
                  <a:lnTo>
                    <a:pt x="385" y="330"/>
                  </a:lnTo>
                  <a:lnTo>
                    <a:pt x="417" y="319"/>
                  </a:lnTo>
                  <a:lnTo>
                    <a:pt x="448" y="305"/>
                  </a:lnTo>
                  <a:lnTo>
                    <a:pt x="476" y="287"/>
                  </a:lnTo>
                  <a:lnTo>
                    <a:pt x="503" y="267"/>
                  </a:lnTo>
                  <a:lnTo>
                    <a:pt x="528" y="245"/>
                  </a:lnTo>
                  <a:lnTo>
                    <a:pt x="551" y="220"/>
                  </a:lnTo>
                  <a:lnTo>
                    <a:pt x="571" y="194"/>
                  </a:lnTo>
                  <a:lnTo>
                    <a:pt x="588" y="165"/>
                  </a:lnTo>
                  <a:lnTo>
                    <a:pt x="603" y="135"/>
                  </a:lnTo>
                  <a:lnTo>
                    <a:pt x="615" y="103"/>
                  </a:lnTo>
                  <a:lnTo>
                    <a:pt x="623" y="70"/>
                  </a:lnTo>
                  <a:lnTo>
                    <a:pt x="628" y="35"/>
                  </a:lnTo>
                  <a:lnTo>
                    <a:pt x="631" y="0"/>
                  </a:lnTo>
                  <a:lnTo>
                    <a:pt x="281" y="0"/>
                  </a:lnTo>
                  <a:lnTo>
                    <a:pt x="0" y="204"/>
                  </a:lnTo>
                </a:path>
              </a:pathLst>
            </a:custGeom>
            <a:solidFill>
              <a:srgbClr val="FFA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7" name="Shape 58406"/>
            <p:cNvSpPr/>
            <p:nvPr/>
          </p:nvSpPr>
          <p:spPr>
            <a:xfrm>
              <a:off x="5913438" y="4119553"/>
              <a:ext cx="1143000" cy="674687"/>
            </a:xfrm>
            <a:custGeom>
              <a:avLst/>
              <a:gdLst/>
              <a:ahLst/>
              <a:cxnLst>
                <a:cxn ang="0">
                  <a:pos x="0" y="397549"/>
                </a:cxn>
                <a:cxn ang="0">
                  <a:pos x="46580" y="456799"/>
                </a:cxn>
                <a:cxn ang="0">
                  <a:pos x="98534" y="510316"/>
                </a:cxn>
                <a:cxn ang="0">
                  <a:pos x="155864" y="558098"/>
                </a:cxn>
                <a:cxn ang="0">
                  <a:pos x="218567" y="598235"/>
                </a:cxn>
                <a:cxn ang="0">
                  <a:pos x="286646" y="630727"/>
                </a:cxn>
                <a:cxn ang="0">
                  <a:pos x="358307" y="653663"/>
                </a:cxn>
                <a:cxn ang="0">
                  <a:pos x="431760" y="668953"/>
                </a:cxn>
                <a:cxn ang="0">
                  <a:pos x="508796" y="672776"/>
                </a:cxn>
                <a:cxn ang="0">
                  <a:pos x="573292" y="668953"/>
                </a:cxn>
                <a:cxn ang="0">
                  <a:pos x="635995" y="659397"/>
                </a:cxn>
                <a:cxn ang="0">
                  <a:pos x="696908" y="642195"/>
                </a:cxn>
                <a:cxn ang="0">
                  <a:pos x="754237" y="621171"/>
                </a:cxn>
                <a:cxn ang="0">
                  <a:pos x="809774" y="592501"/>
                </a:cxn>
                <a:cxn ang="0">
                  <a:pos x="861729" y="558098"/>
                </a:cxn>
                <a:cxn ang="0">
                  <a:pos x="910100" y="519872"/>
                </a:cxn>
                <a:cxn ang="0">
                  <a:pos x="954889" y="475912"/>
                </a:cxn>
                <a:cxn ang="0">
                  <a:pos x="996094" y="428130"/>
                </a:cxn>
                <a:cxn ang="0">
                  <a:pos x="1031925" y="376525"/>
                </a:cxn>
                <a:cxn ang="0">
                  <a:pos x="1064172" y="321097"/>
                </a:cxn>
                <a:cxn ang="0">
                  <a:pos x="1091045" y="261847"/>
                </a:cxn>
                <a:cxn ang="0">
                  <a:pos x="1112544" y="200686"/>
                </a:cxn>
                <a:cxn ang="0">
                  <a:pos x="1126876" y="135702"/>
                </a:cxn>
                <a:cxn ang="0">
                  <a:pos x="1135834" y="68807"/>
                </a:cxn>
                <a:cxn ang="0">
                  <a:pos x="1141208" y="0"/>
                </a:cxn>
                <a:cxn ang="0">
                  <a:pos x="508796" y="0"/>
                </a:cxn>
                <a:cxn ang="0">
                  <a:pos x="0" y="397549"/>
                </a:cxn>
              </a:cxnLst>
              <a:pathLst>
                <a:path w="638" h="353">
                  <a:moveTo>
                    <a:pt x="0" y="208"/>
                  </a:moveTo>
                  <a:lnTo>
                    <a:pt x="26" y="239"/>
                  </a:lnTo>
                  <a:lnTo>
                    <a:pt x="55" y="267"/>
                  </a:lnTo>
                  <a:lnTo>
                    <a:pt x="87" y="292"/>
                  </a:lnTo>
                  <a:lnTo>
                    <a:pt x="122" y="313"/>
                  </a:lnTo>
                  <a:lnTo>
                    <a:pt x="160" y="330"/>
                  </a:lnTo>
                  <a:lnTo>
                    <a:pt x="200" y="342"/>
                  </a:lnTo>
                  <a:lnTo>
                    <a:pt x="241" y="350"/>
                  </a:lnTo>
                  <a:lnTo>
                    <a:pt x="284" y="352"/>
                  </a:lnTo>
                  <a:lnTo>
                    <a:pt x="320" y="350"/>
                  </a:lnTo>
                  <a:lnTo>
                    <a:pt x="355" y="345"/>
                  </a:lnTo>
                  <a:lnTo>
                    <a:pt x="389" y="336"/>
                  </a:lnTo>
                  <a:lnTo>
                    <a:pt x="421" y="325"/>
                  </a:lnTo>
                  <a:lnTo>
                    <a:pt x="452" y="310"/>
                  </a:lnTo>
                  <a:lnTo>
                    <a:pt x="481" y="292"/>
                  </a:lnTo>
                  <a:lnTo>
                    <a:pt x="508" y="272"/>
                  </a:lnTo>
                  <a:lnTo>
                    <a:pt x="533" y="249"/>
                  </a:lnTo>
                  <a:lnTo>
                    <a:pt x="556" y="224"/>
                  </a:lnTo>
                  <a:lnTo>
                    <a:pt x="576" y="197"/>
                  </a:lnTo>
                  <a:lnTo>
                    <a:pt x="594" y="168"/>
                  </a:lnTo>
                  <a:lnTo>
                    <a:pt x="609" y="137"/>
                  </a:lnTo>
                  <a:lnTo>
                    <a:pt x="621" y="105"/>
                  </a:lnTo>
                  <a:lnTo>
                    <a:pt x="629" y="71"/>
                  </a:lnTo>
                  <a:lnTo>
                    <a:pt x="634" y="36"/>
                  </a:lnTo>
                  <a:lnTo>
                    <a:pt x="637" y="0"/>
                  </a:lnTo>
                  <a:lnTo>
                    <a:pt x="284" y="0"/>
                  </a:lnTo>
                  <a:lnTo>
                    <a:pt x="0" y="208"/>
                  </a:lnTo>
                </a:path>
              </a:pathLst>
            </a:custGeom>
            <a:noFill/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8" name="Shape 58407"/>
            <p:cNvSpPr/>
            <p:nvPr/>
          </p:nvSpPr>
          <p:spPr>
            <a:xfrm>
              <a:off x="5051426" y="2325678"/>
              <a:ext cx="1250950" cy="704850"/>
            </a:xfrm>
            <a:custGeom>
              <a:avLst/>
              <a:gdLst/>
              <a:ahLst/>
              <a:cxnLst>
                <a:cxn ang="0">
                  <a:pos x="1249160" y="660916"/>
                </a:cxn>
                <a:cxn ang="0">
                  <a:pos x="1249160" y="603611"/>
                </a:cxn>
                <a:cxn ang="0">
                  <a:pos x="1231264" y="510013"/>
                </a:cxn>
                <a:cxn ang="0">
                  <a:pos x="1191892" y="395404"/>
                </a:cxn>
                <a:cxn ang="0">
                  <a:pos x="1143572" y="305626"/>
                </a:cxn>
                <a:cxn ang="0">
                  <a:pos x="1079146" y="215848"/>
                </a:cxn>
                <a:cxn ang="0">
                  <a:pos x="1011140" y="147083"/>
                </a:cxn>
                <a:cxn ang="0">
                  <a:pos x="932396" y="85957"/>
                </a:cxn>
                <a:cxn ang="0">
                  <a:pos x="842915" y="45844"/>
                </a:cxn>
                <a:cxn ang="0">
                  <a:pos x="742696" y="13371"/>
                </a:cxn>
                <a:cxn ang="0">
                  <a:pos x="640687" y="0"/>
                </a:cxn>
                <a:cxn ang="0">
                  <a:pos x="551205" y="3820"/>
                </a:cxn>
                <a:cxn ang="0">
                  <a:pos x="452776" y="26742"/>
                </a:cxn>
                <a:cxn ang="0">
                  <a:pos x="361505" y="70676"/>
                </a:cxn>
                <a:cxn ang="0">
                  <a:pos x="272023" y="127981"/>
                </a:cxn>
                <a:cxn ang="0">
                  <a:pos x="200438" y="185286"/>
                </a:cxn>
                <a:cxn ang="0">
                  <a:pos x="146749" y="244501"/>
                </a:cxn>
                <a:cxn ang="0">
                  <a:pos x="103798" y="309446"/>
                </a:cxn>
                <a:cxn ang="0">
                  <a:pos x="66216" y="376302"/>
                </a:cxn>
                <a:cxn ang="0">
                  <a:pos x="34003" y="445068"/>
                </a:cxn>
                <a:cxn ang="0">
                  <a:pos x="8948" y="540576"/>
                </a:cxn>
                <a:cxn ang="0">
                  <a:pos x="0" y="626533"/>
                </a:cxn>
                <a:cxn ang="0">
                  <a:pos x="1790" y="702940"/>
                </a:cxn>
                <a:cxn ang="0">
                  <a:pos x="626370" y="668557"/>
                </a:cxn>
                <a:cxn ang="0">
                  <a:pos x="1249160" y="660916"/>
                </a:cxn>
              </a:cxnLst>
              <a:pathLst>
                <a:path w="699" h="369">
                  <a:moveTo>
                    <a:pt x="698" y="346"/>
                  </a:moveTo>
                  <a:lnTo>
                    <a:pt x="698" y="316"/>
                  </a:lnTo>
                  <a:lnTo>
                    <a:pt x="688" y="267"/>
                  </a:lnTo>
                  <a:lnTo>
                    <a:pt x="666" y="207"/>
                  </a:lnTo>
                  <a:lnTo>
                    <a:pt x="639" y="160"/>
                  </a:lnTo>
                  <a:lnTo>
                    <a:pt x="603" y="113"/>
                  </a:lnTo>
                  <a:lnTo>
                    <a:pt x="565" y="77"/>
                  </a:lnTo>
                  <a:lnTo>
                    <a:pt x="521" y="45"/>
                  </a:lnTo>
                  <a:lnTo>
                    <a:pt x="471" y="24"/>
                  </a:lnTo>
                  <a:lnTo>
                    <a:pt x="415" y="7"/>
                  </a:lnTo>
                  <a:lnTo>
                    <a:pt x="358" y="0"/>
                  </a:lnTo>
                  <a:lnTo>
                    <a:pt x="308" y="2"/>
                  </a:lnTo>
                  <a:lnTo>
                    <a:pt x="253" y="14"/>
                  </a:lnTo>
                  <a:lnTo>
                    <a:pt x="202" y="37"/>
                  </a:lnTo>
                  <a:lnTo>
                    <a:pt x="152" y="67"/>
                  </a:lnTo>
                  <a:lnTo>
                    <a:pt x="112" y="97"/>
                  </a:lnTo>
                  <a:lnTo>
                    <a:pt x="82" y="128"/>
                  </a:lnTo>
                  <a:lnTo>
                    <a:pt x="58" y="162"/>
                  </a:lnTo>
                  <a:lnTo>
                    <a:pt x="37" y="197"/>
                  </a:lnTo>
                  <a:lnTo>
                    <a:pt x="19" y="233"/>
                  </a:lnTo>
                  <a:lnTo>
                    <a:pt x="5" y="283"/>
                  </a:lnTo>
                  <a:lnTo>
                    <a:pt x="0" y="328"/>
                  </a:lnTo>
                  <a:lnTo>
                    <a:pt x="1" y="368"/>
                  </a:lnTo>
                  <a:lnTo>
                    <a:pt x="350" y="350"/>
                  </a:lnTo>
                  <a:lnTo>
                    <a:pt x="698" y="346"/>
                  </a:lnTo>
                </a:path>
              </a:pathLst>
            </a:custGeom>
            <a:solidFill>
              <a:srgbClr val="CCFF99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9" name="Shape 58408"/>
            <p:cNvSpPr/>
            <p:nvPr/>
          </p:nvSpPr>
          <p:spPr>
            <a:xfrm>
              <a:off x="4946651" y="3254365"/>
              <a:ext cx="622300" cy="396875"/>
            </a:xfrm>
            <a:custGeom>
              <a:avLst/>
              <a:gdLst/>
              <a:ahLst/>
              <a:cxnLst>
                <a:cxn ang="0">
                  <a:pos x="620512" y="0"/>
                </a:cxn>
                <a:cxn ang="0">
                  <a:pos x="0" y="38161"/>
                </a:cxn>
                <a:cxn ang="0">
                  <a:pos x="3576" y="89678"/>
                </a:cxn>
                <a:cxn ang="0">
                  <a:pos x="10729" y="133564"/>
                </a:cxn>
                <a:cxn ang="0">
                  <a:pos x="23247" y="190805"/>
                </a:cxn>
                <a:cxn ang="0">
                  <a:pos x="41129" y="232782"/>
                </a:cxn>
                <a:cxn ang="0">
                  <a:pos x="57223" y="272852"/>
                </a:cxn>
                <a:cxn ang="0">
                  <a:pos x="73317" y="309105"/>
                </a:cxn>
                <a:cxn ang="0">
                  <a:pos x="91199" y="343450"/>
                </a:cxn>
                <a:cxn ang="0">
                  <a:pos x="119811" y="394967"/>
                </a:cxn>
                <a:cxn ang="0">
                  <a:pos x="620512" y="0"/>
                </a:cxn>
              </a:cxnLst>
              <a:pathLst>
                <a:path w="348" h="208">
                  <a:moveTo>
                    <a:pt x="347" y="0"/>
                  </a:moveTo>
                  <a:lnTo>
                    <a:pt x="0" y="20"/>
                  </a:lnTo>
                  <a:lnTo>
                    <a:pt x="2" y="47"/>
                  </a:lnTo>
                  <a:lnTo>
                    <a:pt x="6" y="70"/>
                  </a:lnTo>
                  <a:lnTo>
                    <a:pt x="13" y="100"/>
                  </a:lnTo>
                  <a:lnTo>
                    <a:pt x="23" y="122"/>
                  </a:lnTo>
                  <a:lnTo>
                    <a:pt x="32" y="143"/>
                  </a:lnTo>
                  <a:lnTo>
                    <a:pt x="41" y="162"/>
                  </a:lnTo>
                  <a:lnTo>
                    <a:pt x="51" y="180"/>
                  </a:lnTo>
                  <a:lnTo>
                    <a:pt x="67" y="207"/>
                  </a:lnTo>
                  <a:lnTo>
                    <a:pt x="347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0" name="Shape 58409"/>
            <p:cNvSpPr/>
            <p:nvPr/>
          </p:nvSpPr>
          <p:spPr>
            <a:xfrm>
              <a:off x="6886576" y="4530715"/>
              <a:ext cx="1136650" cy="673100"/>
            </a:xfrm>
            <a:custGeom>
              <a:avLst/>
              <a:gdLst/>
              <a:ahLst/>
              <a:cxnLst>
                <a:cxn ang="0">
                  <a:pos x="510150" y="0"/>
                </a:cxn>
                <a:cxn ang="0">
                  <a:pos x="0" y="401565"/>
                </a:cxn>
                <a:cxn ang="0">
                  <a:pos x="37590" y="445546"/>
                </a:cxn>
                <a:cxn ang="0">
                  <a:pos x="96660" y="512474"/>
                </a:cxn>
                <a:cxn ang="0">
                  <a:pos x="157520" y="562191"/>
                </a:cxn>
                <a:cxn ang="0">
                  <a:pos x="220170" y="598524"/>
                </a:cxn>
                <a:cxn ang="0">
                  <a:pos x="286400" y="631031"/>
                </a:cxn>
                <a:cxn ang="0">
                  <a:pos x="352630" y="650153"/>
                </a:cxn>
                <a:cxn ang="0">
                  <a:pos x="413490" y="663539"/>
                </a:cxn>
                <a:cxn ang="0">
                  <a:pos x="476140" y="671188"/>
                </a:cxn>
                <a:cxn ang="0">
                  <a:pos x="540580" y="669276"/>
                </a:cxn>
                <a:cxn ang="0">
                  <a:pos x="608600" y="661627"/>
                </a:cxn>
                <a:cxn ang="0">
                  <a:pos x="671250" y="646329"/>
                </a:cxn>
                <a:cxn ang="0">
                  <a:pos x="735690" y="625295"/>
                </a:cxn>
                <a:cxn ang="0">
                  <a:pos x="814450" y="587050"/>
                </a:cxn>
                <a:cxn ang="0">
                  <a:pos x="871730" y="548806"/>
                </a:cxn>
                <a:cxn ang="0">
                  <a:pos x="943330" y="485703"/>
                </a:cxn>
                <a:cxn ang="0">
                  <a:pos x="1000610" y="420688"/>
                </a:cxn>
                <a:cxn ang="0">
                  <a:pos x="1050730" y="346111"/>
                </a:cxn>
                <a:cxn ang="0">
                  <a:pos x="1088320" y="269622"/>
                </a:cxn>
                <a:cxn ang="0">
                  <a:pos x="1116960" y="160626"/>
                </a:cxn>
                <a:cxn ang="0">
                  <a:pos x="1134860" y="65015"/>
                </a:cxn>
                <a:cxn ang="0">
                  <a:pos x="1131280" y="65015"/>
                </a:cxn>
                <a:cxn ang="0">
                  <a:pos x="510150" y="0"/>
                </a:cxn>
              </a:cxnLst>
              <a:pathLst>
                <a:path w="635" h="352">
                  <a:moveTo>
                    <a:pt x="285" y="0"/>
                  </a:moveTo>
                  <a:lnTo>
                    <a:pt x="0" y="210"/>
                  </a:lnTo>
                  <a:lnTo>
                    <a:pt x="21" y="233"/>
                  </a:lnTo>
                  <a:lnTo>
                    <a:pt x="54" y="268"/>
                  </a:lnTo>
                  <a:lnTo>
                    <a:pt x="88" y="294"/>
                  </a:lnTo>
                  <a:lnTo>
                    <a:pt x="123" y="313"/>
                  </a:lnTo>
                  <a:lnTo>
                    <a:pt x="160" y="330"/>
                  </a:lnTo>
                  <a:lnTo>
                    <a:pt x="197" y="340"/>
                  </a:lnTo>
                  <a:lnTo>
                    <a:pt x="231" y="347"/>
                  </a:lnTo>
                  <a:lnTo>
                    <a:pt x="266" y="351"/>
                  </a:lnTo>
                  <a:lnTo>
                    <a:pt x="302" y="350"/>
                  </a:lnTo>
                  <a:lnTo>
                    <a:pt x="340" y="346"/>
                  </a:lnTo>
                  <a:lnTo>
                    <a:pt x="375" y="338"/>
                  </a:lnTo>
                  <a:lnTo>
                    <a:pt x="411" y="327"/>
                  </a:lnTo>
                  <a:lnTo>
                    <a:pt x="455" y="307"/>
                  </a:lnTo>
                  <a:lnTo>
                    <a:pt x="487" y="287"/>
                  </a:lnTo>
                  <a:lnTo>
                    <a:pt x="527" y="254"/>
                  </a:lnTo>
                  <a:lnTo>
                    <a:pt x="559" y="220"/>
                  </a:lnTo>
                  <a:lnTo>
                    <a:pt x="587" y="181"/>
                  </a:lnTo>
                  <a:lnTo>
                    <a:pt x="608" y="141"/>
                  </a:lnTo>
                  <a:lnTo>
                    <a:pt x="624" y="84"/>
                  </a:lnTo>
                  <a:lnTo>
                    <a:pt x="634" y="34"/>
                  </a:lnTo>
                  <a:lnTo>
                    <a:pt x="632" y="34"/>
                  </a:lnTo>
                  <a:lnTo>
                    <a:pt x="285" y="0"/>
                  </a:lnTo>
                </a:path>
              </a:pathLst>
            </a:custGeom>
            <a:solidFill>
              <a:srgbClr val="2053F6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1" name="Shape 58410"/>
            <p:cNvSpPr/>
            <p:nvPr/>
          </p:nvSpPr>
          <p:spPr>
            <a:xfrm>
              <a:off x="7435851" y="4362440"/>
              <a:ext cx="62230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0512" y="0"/>
                </a:cxn>
                <a:cxn ang="0">
                  <a:pos x="615147" y="67910"/>
                </a:cxn>
                <a:cxn ang="0">
                  <a:pos x="0" y="0"/>
                </a:cxn>
              </a:cxnLst>
              <a:pathLst>
                <a:path w="348" h="36">
                  <a:moveTo>
                    <a:pt x="0" y="0"/>
                  </a:moveTo>
                  <a:lnTo>
                    <a:pt x="347" y="0"/>
                  </a:lnTo>
                  <a:lnTo>
                    <a:pt x="344" y="35"/>
                  </a:lnTo>
                  <a:lnTo>
                    <a:pt x="0" y="0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Rectangle 58411"/>
            <p:cNvSpPr/>
            <p:nvPr/>
          </p:nvSpPr>
          <p:spPr>
            <a:xfrm>
              <a:off x="4286248" y="2071678"/>
              <a:ext cx="1370009" cy="6222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安全可探测</a:t>
              </a:r>
              <a:endParaRPr lang="en-US" altLang="zh-CN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defTabSz="821055">
                <a:spcBef>
                  <a:spcPct val="2000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en-US" altLang="zh-CN" sz="1600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sz="16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SD</a:t>
              </a: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endParaRPr lang="en-US" altLang="zh-CN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3" name="Rectangle 58412"/>
            <p:cNvSpPr/>
            <p:nvPr/>
          </p:nvSpPr>
          <p:spPr>
            <a:xfrm>
              <a:off x="6324601" y="2852728"/>
              <a:ext cx="469900" cy="265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</a:rPr>
                <a:t>60%</a:t>
              </a:r>
              <a:endParaRPr lang="en-US" altLang="zh-CN" sz="1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Rectangle 58413"/>
            <p:cNvSpPr/>
            <p:nvPr/>
          </p:nvSpPr>
          <p:spPr>
            <a:xfrm>
              <a:off x="6194426" y="4903778"/>
              <a:ext cx="469900" cy="265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</a:rPr>
                <a:t>40%</a:t>
              </a:r>
              <a:endParaRPr lang="en-US" altLang="zh-CN" sz="1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5" name="Straight Connector 58414"/>
            <p:cNvSpPr/>
            <p:nvPr/>
          </p:nvSpPr>
          <p:spPr>
            <a:xfrm>
              <a:off x="6581776" y="4503728"/>
              <a:ext cx="539750" cy="33337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66" name="Straight Connector 58415"/>
            <p:cNvSpPr/>
            <p:nvPr/>
          </p:nvSpPr>
          <p:spPr>
            <a:xfrm flipV="1">
              <a:off x="6661151" y="4376728"/>
              <a:ext cx="719138" cy="1111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67" name="Straight Connector 58416"/>
            <p:cNvSpPr/>
            <p:nvPr/>
          </p:nvSpPr>
          <p:spPr>
            <a:xfrm flipH="1" flipV="1">
              <a:off x="5362576" y="3448040"/>
              <a:ext cx="747713" cy="319087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68" name="Straight Connector 58417"/>
            <p:cNvSpPr/>
            <p:nvPr/>
          </p:nvSpPr>
          <p:spPr>
            <a:xfrm flipH="1" flipV="1">
              <a:off x="5897563" y="3027353"/>
              <a:ext cx="319088" cy="62230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69" name="TextBox 58418"/>
            <p:cNvSpPr txBox="1"/>
            <p:nvPr/>
          </p:nvSpPr>
          <p:spPr>
            <a:xfrm>
              <a:off x="7097713" y="3071803"/>
              <a:ext cx="1419225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安全失效</a:t>
              </a:r>
              <a:endParaRPr lang="en-AU" altLang="zh-CN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0" name="TextBox 58419"/>
            <p:cNvSpPr txBox="1"/>
            <p:nvPr/>
          </p:nvSpPr>
          <p:spPr>
            <a:xfrm>
              <a:off x="4649788" y="4926003"/>
              <a:ext cx="1368425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危险失效</a:t>
              </a:r>
              <a:endParaRPr lang="en-AU" altLang="zh-CN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1" name="Straight Connector 58420"/>
            <p:cNvSpPr/>
            <p:nvPr/>
          </p:nvSpPr>
          <p:spPr>
            <a:xfrm flipV="1">
              <a:off x="5730876" y="4710103"/>
              <a:ext cx="215900" cy="21590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2" name="Straight Connector 58421"/>
            <p:cNvSpPr/>
            <p:nvPr/>
          </p:nvSpPr>
          <p:spPr>
            <a:xfrm flipH="1">
              <a:off x="6881813" y="3341678"/>
              <a:ext cx="288925" cy="21590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3" name="Rectangle 58422"/>
            <p:cNvSpPr/>
            <p:nvPr/>
          </p:nvSpPr>
          <p:spPr>
            <a:xfrm>
              <a:off x="6235701" y="3482965"/>
              <a:ext cx="419100" cy="3889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zh-CN" altLang="en-US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S</a:t>
              </a:r>
              <a:endParaRPr lang="en-US" altLang="zh-CN" baseline="-2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4" name="Rectangle 58423"/>
            <p:cNvSpPr/>
            <p:nvPr/>
          </p:nvSpPr>
          <p:spPr>
            <a:xfrm>
              <a:off x="6162676" y="4275128"/>
              <a:ext cx="428625" cy="3889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1204" tIns="39889" rIns="81204" bIns="39889">
              <a:spAutoFit/>
            </a:bodyPr>
            <a:p>
              <a:pPr algn="ctr" defTabSz="821055">
                <a:spcBef>
                  <a:spcPct val="20000"/>
                </a:spcBef>
              </a:pPr>
              <a:r>
                <a:rPr lang="zh-CN" altLang="en-US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  <a:endParaRPr lang="en-US" altLang="zh-CN" baseline="-2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5" name="Rectangle 58424"/>
            <p:cNvSpPr/>
            <p:nvPr/>
          </p:nvSpPr>
          <p:spPr>
            <a:xfrm>
              <a:off x="4413257" y="3357562"/>
              <a:ext cx="1444627" cy="6222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1204" tIns="39889" rIns="81204" bIns="39889">
              <a:spAutoFit/>
            </a:bodyPr>
            <a:p>
              <a:pPr defTabSz="821055">
                <a:spcBef>
                  <a:spcPct val="2000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en-US" altLang="zh-CN" sz="1600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sz="16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SU</a:t>
              </a: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endParaRPr lang="en-US" altLang="zh-CN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821055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安全不可探测</a:t>
              </a:r>
              <a:endParaRPr lang="en-US" altLang="zh-CN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6" name="Rectangle 58425"/>
            <p:cNvSpPr/>
            <p:nvPr/>
          </p:nvSpPr>
          <p:spPr>
            <a:xfrm>
              <a:off x="7373967" y="4857760"/>
              <a:ext cx="1269999" cy="6222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1204" tIns="39889" rIns="81204" bIns="39889">
              <a:spAutoFit/>
            </a:bodyPr>
            <a:p>
              <a:pPr algn="r" defTabSz="821055">
                <a:spcBef>
                  <a:spcPct val="2000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en-US" altLang="zh-CN" sz="1600" dirty="0"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sz="16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DD</a:t>
              </a: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endParaRPr lang="en-US" altLang="zh-CN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r" defTabSz="821055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危险可探测</a:t>
              </a:r>
              <a:endParaRPr lang="en-US" altLang="zh-CN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7" name="Rectangle 58426"/>
            <p:cNvSpPr/>
            <p:nvPr/>
          </p:nvSpPr>
          <p:spPr>
            <a:xfrm>
              <a:off x="7143768" y="3929066"/>
              <a:ext cx="1484341" cy="6222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1204" tIns="39889" rIns="81204" bIns="39889">
              <a:spAutoFit/>
            </a:bodyPr>
            <a:p>
              <a:pPr algn="r" defTabSz="821055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危险不可探测</a:t>
              </a:r>
              <a:endPara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r" defTabSz="821055">
                <a:spcBef>
                  <a:spcPct val="20000"/>
                </a:spcBef>
              </a:pP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en-US" altLang="zh-CN" sz="1600" dirty="0">
                  <a:solidFill>
                    <a:srgbClr val="FF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</a:t>
              </a:r>
              <a:r>
                <a:rPr lang="en-US" altLang="zh-CN" sz="160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DU</a:t>
              </a: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endPara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53" name="Rectangle 55301"/>
          <p:cNvSpPr/>
          <p:nvPr/>
        </p:nvSpPr>
        <p:spPr>
          <a:xfrm>
            <a:off x="142875" y="2214563"/>
            <a:ext cx="4214813" cy="4143375"/>
          </a:xfrm>
          <a:prstGeom prst="rect">
            <a:avLst/>
          </a:prstGeom>
          <a:noFill/>
          <a:ln w="9525">
            <a:noFill/>
          </a:ln>
        </p:spPr>
        <p:txBody>
          <a:bodyPr lIns="92158" tIns="46079" rIns="92158" bIns="46079"/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仪表故障分为</a:t>
            </a:r>
            <a:r>
              <a:rPr lang="zh-CN" altLang="en-US" sz="17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可探测的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17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不可探测的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“安全失效” 和“危险失效”，均可分为“可探测的”和“不可探测的”；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可探测的和不可探测的“安全失效”，会导致误跳车，把工艺带回安全状态；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可探测的“危险失效”，可转换信号为为“安全失效”，把工艺带回安全状态；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87425" eaLnBrk="1" hangingPunct="1">
              <a:lnSpc>
                <a:spcPct val="135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zh-CN" altLang="en-US" sz="1700" b="1" dirty="0">
                <a:latin typeface="黑体" panose="02010609060101010101" pitchFamily="49" charset="-122"/>
                <a:ea typeface="黑体" panose="02010609060101010101" pitchFamily="49" charset="-122"/>
              </a:rPr>
              <a:t>不可探测的“危险失效”，不能被系统设别，会导致安全事故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ircl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MEC_corp_template_2009">
  <a:themeElements>
    <a:clrScheme name="">
      <a:dk1>
        <a:srgbClr val="000000"/>
      </a:dk1>
      <a:lt1>
        <a:srgbClr val="FFFFFF"/>
      </a:lt1>
      <a:dk2>
        <a:srgbClr val="393C71"/>
      </a:dk2>
      <a:lt2>
        <a:srgbClr val="7C78A8"/>
      </a:lt2>
      <a:accent1>
        <a:srgbClr val="47949D"/>
      </a:accent1>
      <a:accent2>
        <a:srgbClr val="ADCCD0"/>
      </a:accent2>
      <a:accent3>
        <a:srgbClr val="FFFFFF"/>
      </a:accent3>
      <a:accent4>
        <a:srgbClr val="000000"/>
      </a:accent4>
      <a:accent5>
        <a:srgbClr val="B1C8CC"/>
      </a:accent5>
      <a:accent6>
        <a:srgbClr val="9CB9BC"/>
      </a:accent6>
      <a:hlink>
        <a:srgbClr val="393C71"/>
      </a:hlink>
      <a:folHlink>
        <a:srgbClr val="B70068"/>
      </a:folHlink>
    </a:clrScheme>
    <a:fontScheme name="AMEC_corp_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MEC_corp_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B3A6E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3463"/>
        </a:accent6>
        <a:hlink>
          <a:srgbClr val="64999F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23465"/>
        </a:accent1>
        <a:accent2>
          <a:srgbClr val="D4D393"/>
        </a:accent2>
        <a:accent3>
          <a:srgbClr val="FFFFFF"/>
        </a:accent3>
        <a:accent4>
          <a:srgbClr val="000000"/>
        </a:accent4>
        <a:accent5>
          <a:srgbClr val="B7AEB8"/>
        </a:accent5>
        <a:accent6>
          <a:srgbClr val="C0BF85"/>
        </a:accent6>
        <a:hlink>
          <a:srgbClr val="7F6798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B3A6E"/>
        </a:accent1>
        <a:accent2>
          <a:srgbClr val="D4D393"/>
        </a:accent2>
        <a:accent3>
          <a:srgbClr val="FFFFFF"/>
        </a:accent3>
        <a:accent4>
          <a:srgbClr val="000000"/>
        </a:accent4>
        <a:accent5>
          <a:srgbClr val="B1AEBA"/>
        </a:accent5>
        <a:accent6>
          <a:srgbClr val="C0BF85"/>
        </a:accent6>
        <a:hlink>
          <a:srgbClr val="7F6798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6">
        <a:dk1>
          <a:srgbClr val="000000"/>
        </a:dk1>
        <a:lt1>
          <a:srgbClr val="FFFFFF"/>
        </a:lt1>
        <a:dk2>
          <a:srgbClr val="4B3A6E"/>
        </a:dk2>
        <a:lt2>
          <a:srgbClr val="454E53"/>
        </a:lt2>
        <a:accent1>
          <a:srgbClr val="64999F"/>
        </a:accent1>
        <a:accent2>
          <a:srgbClr val="ADCCD0"/>
        </a:accent2>
        <a:accent3>
          <a:srgbClr val="FFFFFF"/>
        </a:accent3>
        <a:accent4>
          <a:srgbClr val="000000"/>
        </a:accent4>
        <a:accent5>
          <a:srgbClr val="B8CACD"/>
        </a:accent5>
        <a:accent6>
          <a:srgbClr val="9CB9BC"/>
        </a:accent6>
        <a:hlink>
          <a:srgbClr val="CAF100"/>
        </a:hlink>
        <a:folHlink>
          <a:srgbClr val="BB75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56EC1"/>
      </a:accent1>
      <a:accent2>
        <a:srgbClr val="23B6DB"/>
      </a:accent2>
      <a:accent3>
        <a:srgbClr val="14CECF"/>
      </a:accent3>
      <a:accent4>
        <a:srgbClr val="3180D7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56EC1"/>
      </a:accent1>
      <a:accent2>
        <a:srgbClr val="23B6DB"/>
      </a:accent2>
      <a:accent3>
        <a:srgbClr val="14CECF"/>
      </a:accent3>
      <a:accent4>
        <a:srgbClr val="3180D7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56EC1"/>
    </a:accent1>
    <a:accent2>
      <a:srgbClr val="23B6DB"/>
    </a:accent2>
    <a:accent3>
      <a:srgbClr val="14CECF"/>
    </a:accent3>
    <a:accent4>
      <a:srgbClr val="3180D7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56EC1"/>
    </a:accent1>
    <a:accent2>
      <a:srgbClr val="23B6DB"/>
    </a:accent2>
    <a:accent3>
      <a:srgbClr val="14CECF"/>
    </a:accent3>
    <a:accent4>
      <a:srgbClr val="3180D7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56EC1"/>
    </a:accent1>
    <a:accent2>
      <a:srgbClr val="23B6DB"/>
    </a:accent2>
    <a:accent3>
      <a:srgbClr val="14CECF"/>
    </a:accent3>
    <a:accent4>
      <a:srgbClr val="3180D7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56EC1"/>
    </a:accent1>
    <a:accent2>
      <a:srgbClr val="23B6DB"/>
    </a:accent2>
    <a:accent3>
      <a:srgbClr val="14CECF"/>
    </a:accent3>
    <a:accent4>
      <a:srgbClr val="3180D7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6212</Words>
  <Application>WPS 演示</Application>
  <PresentationFormat>全屏显示(4:3)</PresentationFormat>
  <Paragraphs>1063</Paragraphs>
  <Slides>54</Slides>
  <Notes>52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54</vt:i4>
      </vt:variant>
    </vt:vector>
  </HeadingPairs>
  <TitlesOfParts>
    <vt:vector size="79" baseType="lpstr">
      <vt:lpstr>Arial</vt:lpstr>
      <vt:lpstr>宋体</vt:lpstr>
      <vt:lpstr>Wingdings</vt:lpstr>
      <vt:lpstr>微软雅黑</vt:lpstr>
      <vt:lpstr>Calibri</vt:lpstr>
      <vt:lpstr>黑体</vt:lpstr>
      <vt:lpstr>+mn-ea</vt:lpstr>
      <vt:lpstr>Segoe Print</vt:lpstr>
      <vt:lpstr>Symbol</vt:lpstr>
      <vt:lpstr>UniversalMath1 BT</vt:lpstr>
      <vt:lpstr>Times New Roman</vt:lpstr>
      <vt:lpstr>Arial Black</vt:lpstr>
      <vt:lpstr>Arial</vt:lpstr>
      <vt:lpstr>Calibri</vt:lpstr>
      <vt:lpstr>Impact</vt:lpstr>
      <vt:lpstr>Arial Unicode MS</vt:lpstr>
      <vt:lpstr>楷体</vt:lpstr>
      <vt:lpstr>汉仪旗黑-85S</vt:lpstr>
      <vt:lpstr>AMEC_corp_template_2009</vt:lpstr>
      <vt:lpstr>主题5</vt:lpstr>
      <vt:lpstr>1_主题5</vt:lpstr>
      <vt:lpstr>1_Office 主题</vt:lpstr>
      <vt:lpstr>4_Office 主题</vt:lpstr>
      <vt:lpstr>2_Office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dc:description>微信公众号:安全生产管理</dc:description>
  <dc:subject>免费安全资料加微anquan2024</dc:subject>
  <cp:category>免费安全资料加微anquan2024</cp:category>
  <cp:lastModifiedBy>little fairy</cp:lastModifiedBy>
  <cp:revision>5</cp:revision>
  <dcterms:created xsi:type="dcterms:W3CDTF">2018-10-23T11:50:06Z</dcterms:created>
  <dcterms:modified xsi:type="dcterms:W3CDTF">2024-05-10T06:53:33Z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0008007e31000000000001023720</vt:lpwstr>
  </property>
  <property fmtid="{D5CDD505-2E9C-101B-9397-08002B2CF9AE}" pid="3" name="KSOProductBuildVer">
    <vt:lpwstr>2052-12.1.0.16910</vt:lpwstr>
  </property>
  <property fmtid="{D5CDD505-2E9C-101B-9397-08002B2CF9AE}" pid="4" name="ICV">
    <vt:lpwstr>C90FB62F55C14DCCB4EB50783AAC04F3_13</vt:lpwstr>
  </property>
</Properties>
</file>