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Lst>
  <p:notesMasterIdLst>
    <p:notesMasterId r:id="rId57"/>
  </p:notesMasterIdLst>
  <p:handoutMasterIdLst>
    <p:handoutMasterId r:id="rId58"/>
  </p:handoutMasterIdLst>
  <p:sldIdLst>
    <p:sldId id="577" r:id="rId5"/>
    <p:sldId id="628" r:id="rId6"/>
    <p:sldId id="498" r:id="rId7"/>
    <p:sldId id="528" r:id="rId8"/>
    <p:sldId id="520" r:id="rId9"/>
    <p:sldId id="505" r:id="rId10"/>
    <p:sldId id="521" r:id="rId11"/>
    <p:sldId id="522" r:id="rId12"/>
    <p:sldId id="523" r:id="rId13"/>
    <p:sldId id="525" r:id="rId14"/>
    <p:sldId id="524" r:id="rId15"/>
    <p:sldId id="526" r:id="rId16"/>
    <p:sldId id="527" r:id="rId17"/>
    <p:sldId id="531" r:id="rId18"/>
    <p:sldId id="530" r:id="rId19"/>
    <p:sldId id="529" r:id="rId20"/>
    <p:sldId id="532" r:id="rId21"/>
    <p:sldId id="533" r:id="rId22"/>
    <p:sldId id="534" r:id="rId23"/>
    <p:sldId id="536" r:id="rId24"/>
    <p:sldId id="535" r:id="rId25"/>
    <p:sldId id="538" r:id="rId26"/>
    <p:sldId id="537" r:id="rId27"/>
    <p:sldId id="539" r:id="rId28"/>
    <p:sldId id="540" r:id="rId29"/>
    <p:sldId id="541" r:id="rId30"/>
    <p:sldId id="578" r:id="rId31"/>
    <p:sldId id="542" r:id="rId32"/>
    <p:sldId id="543" r:id="rId33"/>
    <p:sldId id="545" r:id="rId34"/>
    <p:sldId id="548" r:id="rId35"/>
    <p:sldId id="547" r:id="rId36"/>
    <p:sldId id="550" r:id="rId37"/>
    <p:sldId id="552" r:id="rId38"/>
    <p:sldId id="551" r:id="rId39"/>
    <p:sldId id="546" r:id="rId40"/>
    <p:sldId id="549" r:id="rId41"/>
    <p:sldId id="553" r:id="rId42"/>
    <p:sldId id="559" r:id="rId43"/>
    <p:sldId id="557" r:id="rId44"/>
    <p:sldId id="558" r:id="rId45"/>
    <p:sldId id="556" r:id="rId46"/>
    <p:sldId id="555" r:id="rId47"/>
    <p:sldId id="561" r:id="rId48"/>
    <p:sldId id="560" r:id="rId49"/>
    <p:sldId id="562" r:id="rId50"/>
    <p:sldId id="563" r:id="rId51"/>
    <p:sldId id="564" r:id="rId52"/>
    <p:sldId id="567" r:id="rId53"/>
    <p:sldId id="554" r:id="rId54"/>
    <p:sldId id="566" r:id="rId55"/>
    <p:sldId id="630" r:id="rId56"/>
  </p:sldIdLst>
  <p:sldSz cx="12192000" cy="6858000"/>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9pPr>
  </p:defaultTextStyle>
  <p:extLst>
    <p:ext uri="{EFAFB233-063F-42B5-8137-9DF3F51BA10A}">
      <p15:sldGuideLst xmlns:p15="http://schemas.microsoft.com/office/powerpoint/2012/main">
        <p15:guide id="1" orient="horz" pos="219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CC3300"/>
    <a:srgbClr val="99FF33"/>
    <a:srgbClr val="FF0000"/>
    <a:srgbClr val="0D0D11"/>
    <a:srgbClr val="008000"/>
    <a:srgbClr val="00CC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770"/>
  </p:normalViewPr>
  <p:slideViewPr>
    <p:cSldViewPr showGuides="1">
      <p:cViewPr varScale="1">
        <p:scale>
          <a:sx n="83" d="100"/>
          <a:sy n="83" d="100"/>
        </p:scale>
        <p:origin x="466" y="77"/>
      </p:cViewPr>
      <p:guideLst>
        <p:guide orient="horz" pos="219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60127" cy="60127"/>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148.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2.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notesMaster" Target="notesMasters/notesMaster1.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kumimoji="1" sz="1200" b="0">
                <a:solidFill>
                  <a:schemeClr val="tx1"/>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1"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kumimoji="1" sz="1200" b="0">
                <a:solidFill>
                  <a:schemeClr val="tx1"/>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2"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kumimoji="1" sz="1200" b="0">
                <a:solidFill>
                  <a:schemeClr val="tx1"/>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3"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solidFill>
                  <a:schemeClr val="tx1"/>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5F2E92-D549-4CF1-820D-EA185999B9DD}" type="slidenum">
              <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kumimoji="1"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68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kumimoji="1"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916" name="Rectangle 4"/>
          <p:cNvSpPr>
            <a:spLocks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4294967295"/>
          </p:nvPr>
        </p:nvSpPr>
        <p:spPr bwMode="auto">
          <a:xfrm>
            <a:off x="914400" y="4343400"/>
            <a:ext cx="5029200" cy="411480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68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kumimoji="1"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68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solidFill>
                  <a:schemeClr val="tx1"/>
                </a:solidFill>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3A96FF0-B403-43D5-A041-3DDA7F0DF575}" type="slidenum">
              <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3.png"/><Relationship Id="rId2" Type="http://schemas.openxmlformats.org/officeDocument/2006/relationships/tags" Target="../tags/tag7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2F2F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4"/>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6" name="日期占位符 1"/>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3B7B1D29-1025-4F72-B0D2-F0F3E602546F}"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2"/>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050CFE7-363A-44CE-9048-82BDB23AA45F}"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6" name="日期占位符 2"/>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C5DF099D-AAEF-4187-B073-E9ACFC682580}"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3"/>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4"/>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E3DEC77B-E0C3-4566-94A0-4F6D5F414910}"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2F2F2"/>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5E577FF-9543-47BD-AA85-6EE2F8C32D0C}"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2"/>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69A37C54-7AF2-4671-9330-B9C591A2312B}"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69882" y="2588281"/>
            <a:ext cx="10852237" cy="899167"/>
          </a:xfrm>
        </p:spPr>
        <p:txBody>
          <a:bodyPr rIns="25400" anchor="t">
            <a:noAutofit/>
          </a:bodyPr>
          <a:lstStyle>
            <a:lvl1pPr algn="ctr">
              <a:defRPr sz="5400" b="0" spc="600">
                <a:effectLst>
                  <a:outerShdw blurRad="38100" dist="38100" dir="2700000" algn="tl">
                    <a:srgbClr val="000000">
                      <a:alpha val="43137"/>
                    </a:srgbClr>
                  </a:outerShdw>
                </a:effectLst>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669882" y="3566160"/>
            <a:ext cx="10852237" cy="950984"/>
          </a:xfrm>
        </p:spPr>
        <p:txBody>
          <a:bodyPr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40ACBDB6-E50A-4431-A6B2-37BF23D5C617}"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54546610-89AC-45AD-BC0A-9BB81FFE6E58}"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rtlCol="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2" y="1296000"/>
            <a:ext cx="10852237" cy="5041355"/>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3F8674C2-754A-41AE-9FCA-2726ADF4E2F0}"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DA82C2BD-17A3-4411-B406-FCA495F5BF8F}"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3808730"/>
            <a:ext cx="10852237" cy="624845"/>
          </a:xfrm>
        </p:spPr>
        <p:txBody>
          <a:bodyPr rIns="63500" anchor="t">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69925" y="4511675"/>
            <a:ext cx="10852237" cy="1077985"/>
          </a:xfrm>
        </p:spPr>
        <p:txBody>
          <a:bodyPr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6A9DB7FC-F7F3-4954-AA08-04E8C267ADE4}"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19FDDFDF-1F20-4BD5-A08C-DA7B5C1D755F}"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rtlCol="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1296000"/>
            <a:ext cx="5283242" cy="5040000"/>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1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FCF7F959-5A79-4123-8266-960784D3C168}"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AA01D9F0-B8C0-4F98-97B7-C6FC411B325E}"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p:spPr>
        <p:txBody>
          <a:bodyPr rtlCol="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669930" y="1296000"/>
            <a:ext cx="5283242" cy="381003"/>
          </a:xfrm>
        </p:spPr>
        <p:txBody>
          <a:bodyPr tIns="38100" rIns="76200" bIns="3810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69925" y="1789043"/>
            <a:ext cx="5283200" cy="4552234"/>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6235750" y="1296000"/>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6235750" y="1789043"/>
            <a:ext cx="5283242" cy="4552234"/>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8" name="日期占位符 3"/>
          <p:cNvSpPr>
            <a:spLocks noGrp="1"/>
          </p:cNvSpPr>
          <p:nvPr>
            <p:ph type="dt" sz="half" idx="1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58DBD1E1-BA7D-4C1D-A82F-3F7900C8BAE3}"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1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1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2818E281-20CF-4D94-8970-3E89E4DFC582}"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ADC6A86D-3018-468C-A034-41550FC06418}"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0B3BCB00-7732-4962-996D-9AA8EC2B5366}"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033FD4EB-4EC2-4621-88F8-336D14C65AD6}"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FA8CAD9B-B33F-4230-AECB-071A5F8DF265}"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886B5A1F-6620-43DA-86DB-8556CD4EF890}"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43EFD002-B3F1-4B53-B32B-002B12993035}"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6238925" y="1296000"/>
            <a:ext cx="5283242" cy="504000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8" name="日期占位符 3"/>
          <p:cNvSpPr>
            <a:spLocks noGrp="1"/>
          </p:cNvSpPr>
          <p:nvPr>
            <p:ph type="dt" sz="half" idx="1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25B3B405-6E01-4606-96CD-66F785548C5B}"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2"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67F04014-6E06-40AB-A898-1FE1A3403506}"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571135" y="952508"/>
            <a:ext cx="950984" cy="5388907"/>
          </a:xfrm>
        </p:spPr>
        <p:txBody>
          <a:bodyPr vert="eaVert" rtlCol="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878B4EEF-11DC-48AA-B216-BCAC57593F30}"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94986E8A-2A6F-424E-A723-4BABAA50E844}"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66A5C2C9-967D-4A93-AC57-FF1F9EF0310B}"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D7A9D99E-043C-41CC-9183-3B3A3DB2DE24}"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2588281"/>
            <a:ext cx="10852237" cy="899167"/>
          </a:xfrm>
        </p:spPr>
        <p:txBody>
          <a:bodyPr rIns="25400" rtlCol="0" anchor="t">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8" name="日期占位符 3"/>
          <p:cNvSpPr>
            <a:spLocks noGrp="1"/>
          </p:cNvSpPr>
          <p:nvPr>
            <p:ph type="dt" sz="half" idx="2"/>
            <p:custDataLst>
              <p:tags r:id="rId2"/>
            </p:custDataLst>
          </p:nvPr>
        </p:nvSpPr>
        <p:spPr>
          <a:xfrm>
            <a:off x="879475" y="6350000"/>
            <a:ext cx="2700338" cy="315913"/>
          </a:xfrm>
          <a:prstGeom prst="rect">
            <a:avLst/>
          </a:prstGeom>
        </p:spPr>
        <p:txBody>
          <a:bodyPr vert="horz" lIns="91440" tIns="45720" rIns="91440" bIns="45720" rtlCol="0" anchor="ctr">
            <a:normAutofit/>
          </a:bodyPr>
          <a:lstStyle>
            <a:lvl1pPr>
              <a:defRPr smtClean="0"/>
            </a:lvl1pPr>
          </a:lstStyle>
          <a:p>
            <a:pPr marL="0" marR="0" lvl="0" indent="0" algn="l" defTabSz="914400" rtl="0" eaLnBrk="1" fontAlgn="base" latinLnBrk="0" hangingPunct="1">
              <a:lnSpc>
                <a:spcPct val="100000"/>
              </a:lnSpc>
              <a:spcBef>
                <a:spcPct val="50000"/>
              </a:spcBef>
              <a:spcAft>
                <a:spcPct val="0"/>
              </a:spcAft>
              <a:buClrTx/>
              <a:buSzTx/>
              <a:buFontTx/>
              <a:buNone/>
              <a:defRPr/>
            </a:pPr>
            <a:fld id="{2762B36C-B177-4D09-98D5-D42553C96017}"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custDataLst>
              <p:tags r:id="rId3"/>
            </p:custDataLst>
          </p:nvPr>
        </p:nvSpPr>
        <p:spPr>
          <a:xfrm>
            <a:off x="4116388" y="6350000"/>
            <a:ext cx="39592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custDataLst>
              <p:tags r:id="rId4"/>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8B2C4B76-3DAA-47D5-817A-6E130573E329}"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pic>
        <p:nvPicPr>
          <p:cNvPr id="26626" name="图片 6" descr="15"/>
          <p:cNvPicPr>
            <a:picLocks noChangeAspect="1"/>
          </p:cNvPicPr>
          <p:nvPr userDrawn="1"/>
        </p:nvPicPr>
        <p:blipFill>
          <a:blip r:embed="rId2"/>
          <a:stretch>
            <a:fillRect/>
          </a:stretch>
        </p:blipFill>
        <p:spPr>
          <a:xfrm>
            <a:off x="2560638" y="5688013"/>
            <a:ext cx="7064375" cy="474662"/>
          </a:xfrm>
          <a:prstGeom prst="rect">
            <a:avLst/>
          </a:prstGeom>
          <a:noFill/>
          <a:ln w="9525">
            <a:noFill/>
          </a:ln>
        </p:spPr>
      </p:pic>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3"/>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4"/>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5"/>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B645452-91BF-4242-8246-A7D4DA9CDE77}"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5680F760-944D-408B-A5CF-B3DCCF192930}"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2770" name="图片 2" descr="C:\Users\Administrator\Desktop\1.png1"/>
          <p:cNvPicPr>
            <a:picLocks noChangeAspect="1"/>
          </p:cNvPicPr>
          <p:nvPr userDrawn="1">
            <p:custDataLst>
              <p:tags r:id="rId2"/>
            </p:custDataLst>
          </p:nvPr>
        </p:nvPicPr>
        <p:blipFill>
          <a:blip r:embed="rId3"/>
          <a:stretch>
            <a:fillRect/>
          </a:stretch>
        </p:blipFill>
        <p:spPr>
          <a:xfrm>
            <a:off x="1554163" y="333375"/>
            <a:ext cx="9082087" cy="6048375"/>
          </a:xfrm>
          <a:prstGeom prst="rect">
            <a:avLst/>
          </a:prstGeom>
          <a:noFill/>
          <a:ln w="9525">
            <a:noFill/>
          </a:ln>
        </p:spPr>
      </p:pic>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lstStyle>
            <a:lvl1pPr>
              <a:defRPr baseline="0"/>
            </a:lvl1pPr>
          </a:lstStyle>
          <a:p>
            <a:pPr fontAlgn="auto"/>
            <a:r>
              <a:rPr lang="zh-CN" altLang="en-US" strike="noStrike" noProof="1"/>
              <a:t>单击此处编辑母版标题样式</a:t>
            </a:r>
            <a:endParaRPr lang="zh-CN" altLang="en-US" strike="noStrike" noProof="1"/>
          </a:p>
        </p:txBody>
      </p:sp>
      <p:sp>
        <p:nvSpPr>
          <p:cNvPr id="5" name="日期占位符 4"/>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pic>
        <p:nvPicPr>
          <p:cNvPr id="34818" name="图片 2" descr="C:\Users\Administrator\Desktop\1.png1"/>
          <p:cNvPicPr>
            <a:picLocks noChangeAspect="1"/>
          </p:cNvPicPr>
          <p:nvPr userDrawn="1">
            <p:custDataLst>
              <p:tags r:id="rId2"/>
            </p:custDataLst>
          </p:nvPr>
        </p:nvPicPr>
        <p:blipFill>
          <a:blip r:embed="rId3"/>
          <a:stretch>
            <a:fillRect/>
          </a:stretch>
        </p:blipFill>
        <p:spPr>
          <a:xfrm>
            <a:off x="1554163" y="333375"/>
            <a:ext cx="9082087" cy="6048375"/>
          </a:xfrm>
          <a:prstGeom prst="rect">
            <a:avLst/>
          </a:prstGeom>
          <a:noFill/>
          <a:ln w="9525">
            <a:noFill/>
          </a:ln>
        </p:spPr>
      </p:pic>
      <p:sp>
        <p:nvSpPr>
          <p:cNvPr id="4" name="日期占位符 3"/>
          <p:cNvSpPr>
            <a:spLocks noGrp="1"/>
          </p:cNvSpPr>
          <p:nvPr>
            <p:ph type="dt" sz="half" idx="10"/>
            <p:custDataLst>
              <p:tags r:id="rId4"/>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6" name="日期占位符 4"/>
          <p:cNvSpPr>
            <a:spLocks noGrp="1"/>
          </p:cNvSpPr>
          <p:nvPr>
            <p:ph type="dt" sz="half" idx="1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9B469C0B-4F42-4EB3-BFA0-13CE1E5C4C2E}"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5"/>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6"/>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83EC1EA8-67A2-4CE2-9118-9BA5EAE5E8D6}"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9" y="1681163"/>
            <a:ext cx="515778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9"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
        <p:nvSpPr>
          <p:cNvPr id="7" name="日期占位符 6"/>
          <p:cNvSpPr>
            <a:spLocks noGrp="1"/>
          </p:cNvSpPr>
          <p:nvPr>
            <p:ph type="dt" sz="half" idx="1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7872D7F-4620-437A-80AA-7F805BDC29CB}"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7"/>
          <p:cNvSpPr>
            <a:spLocks noGrp="1"/>
          </p:cNvSpPr>
          <p:nvPr>
            <p:ph type="ftr" sz="quarter" idx="1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8"/>
          <p:cNvSpPr>
            <a:spLocks noGrp="1"/>
          </p:cNvSpPr>
          <p:nvPr>
            <p:ph type="sldNum" sz="quarter" idx="1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27954AB0-D99D-4998-B63D-24587C53CB7B}"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6" name="日期占位符 2"/>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AA41B02A-5DE3-452A-A3C7-6F3BB9047F65}"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3"/>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4"/>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536D8251-5E00-4331-BEAC-5D8497E800B3}"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86299F5F-16B0-4DA0-85A0-E1A7B75A9304}"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2"/>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3"/>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2D3D22F7-C3FA-458B-874B-87DA67740FC3}"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711200"/>
            <a:ext cx="4262400" cy="1600200"/>
          </a:xfrm>
        </p:spPr>
        <p:txBody>
          <a:bodyPr anchor="t" anchorCtr="0">
            <a:normAutofit/>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352521" y="733425"/>
            <a:ext cx="6170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单击图标添加图片</a:t>
            </a: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占位符 3"/>
          <p:cNvSpPr>
            <a:spLocks noGrp="1"/>
          </p:cNvSpPr>
          <p:nvPr>
            <p:ph type="body" sz="half" idx="2"/>
          </p:nvPr>
        </p:nvSpPr>
        <p:spPr>
          <a:xfrm>
            <a:off x="839788" y="2311400"/>
            <a:ext cx="42624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6"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eaLnBrk="1" hangingPunct="1">
              <a:spcBef>
                <a:spcPct val="50000"/>
              </a:spcBef>
              <a:defRPr sz="1200" noProof="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35AF01CB-DC15-4AA8-824D-4A9990C55E4E}" type="datetimeFigureOut">
              <a:rPr kumimoji="0" lang="zh-CN" altLang="en-US"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eaLnBrk="1" hangingPunct="1">
              <a:spcBef>
                <a:spcPct val="50000"/>
              </a:spcBef>
              <a:defRPr sz="1200"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normAutofit/>
          </a:bodyPr>
          <a:lstStyle>
            <a:lvl1pPr eaLnBrk="1" hangingPunct="1">
              <a:spcBef>
                <a:spcPct val="50000"/>
              </a:spcBef>
              <a:defRPr sz="1200">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CFB14E6-C9AA-4DB7-96FA-9FD84C9659F4}" type="slidenum">
              <a:rPr kumimoji="0" lang="zh-CN" altLang="en-US" sz="12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98157" y="365125"/>
            <a:ext cx="1255643" cy="581183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9090991"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6" name="日期占位符 3"/>
          <p:cNvSpPr>
            <a:spLocks noGrp="1"/>
          </p:cNvSpPr>
          <p:nvPr>
            <p:ph type="dt" sz="half" idx="2"/>
          </p:nvPr>
        </p:nvSpPr>
        <p:spPr>
          <a:xfrm>
            <a:off x="838200" y="6356350"/>
            <a:ext cx="2743200" cy="365125"/>
          </a:xfrm>
        </p:spPr>
        <p:txBody>
          <a:bodyPr/>
          <a:lstStyle>
            <a:lvl1pPr eaLnBrk="1" hangingPunct="1">
              <a:spcBef>
                <a:spcPct val="50000"/>
              </a:spcBef>
              <a:defRPr noProof="1" smtClean="0">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ECC40900-B06D-440B-B5BB-1983D752007B}" type="datetimeFigureOut">
              <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9" name="页脚占位符 4"/>
          <p:cNvSpPr>
            <a:spLocks noGrp="1"/>
          </p:cNvSpPr>
          <p:nvPr>
            <p:ph type="ftr" sz="quarter" idx="3"/>
          </p:nvPr>
        </p:nvSpPr>
        <p:spPr>
          <a:xfrm>
            <a:off x="4038600" y="6356350"/>
            <a:ext cx="4114800" cy="365125"/>
          </a:xfrm>
        </p:spPr>
        <p:txBody>
          <a:bodyPr/>
          <a:lstStyle>
            <a:lvl1pPr eaLnBrk="1" hangingPunct="1">
              <a:spcBef>
                <a:spcPct val="50000"/>
              </a:spcBef>
              <a:defRPr noProof="1"/>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0"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spcBef>
                <a:spcPct val="50000"/>
              </a:spcBef>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F727825A-9F18-4438-A02E-3A325BFBDD9D}" type="slidenum">
              <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fld>
            <a:endParaRPr kumimoji="0" lang="zh-CN" altLang="en-US" sz="16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7" Type="http://schemas.openxmlformats.org/officeDocument/2006/relationships/theme" Target="../theme/theme3.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微软雅黑" panose="020B0503020204020204" pitchFamily="34" charset="-122"/>
            </a:endParaRPr>
          </a:p>
        </p:txBody>
      </p:sp>
      <p:grpSp>
        <p:nvGrpSpPr>
          <p:cNvPr id="1027" name="组合 1"/>
          <p:cNvGrpSpPr/>
          <p:nvPr userDrawn="1"/>
        </p:nvGrpSpPr>
        <p:grpSpPr>
          <a:xfrm>
            <a:off x="-4762" y="903288"/>
            <a:ext cx="12196762" cy="120650"/>
            <a:chOff x="-7" y="1423"/>
            <a:chExt cx="19207" cy="190"/>
          </a:xfrm>
        </p:grpSpPr>
        <p:sp>
          <p:nvSpPr>
            <p:cNvPr id="3" name="矩形 2"/>
            <p:cNvSpPr/>
            <p:nvPr/>
          </p:nvSpPr>
          <p:spPr>
            <a:xfrm>
              <a:off x="-7" y="1423"/>
              <a:ext cx="19207" cy="190"/>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7" y="1423"/>
              <a:ext cx="9487" cy="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grpSp>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685800" rtl="0" eaLnBrk="0" fontAlgn="base" hangingPunct="0">
        <a:lnSpc>
          <a:spcPct val="90000"/>
        </a:lnSpc>
        <a:spcBef>
          <a:spcPct val="0"/>
        </a:spcBef>
        <a:spcAft>
          <a:spcPct val="0"/>
        </a:spcAft>
        <a:defRPr sz="4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l" defTabSz="685800" rtl="0" eaLnBrk="0" fontAlgn="base" hangingPunct="0">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2pPr>
      <a:lvl3pPr algn="l" defTabSz="685800" rtl="0" eaLnBrk="0" fontAlgn="base" hangingPunct="0">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3pPr>
      <a:lvl4pPr algn="l" defTabSz="685800" rtl="0" eaLnBrk="0" fontAlgn="base" hangingPunct="0">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4pPr>
      <a:lvl5pPr algn="l" defTabSz="685800" rtl="0" eaLnBrk="0" fontAlgn="base" hangingPunct="0">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5pPr>
      <a:lvl6pPr marL="457200" algn="l" defTabSz="685800" rtl="0" fontAlgn="base">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6pPr>
      <a:lvl7pPr marL="914400" algn="l" defTabSz="685800" rtl="0" fontAlgn="base">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7pPr>
      <a:lvl8pPr marL="1371600" algn="l" defTabSz="685800" rtl="0" fontAlgn="base">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8pPr>
      <a:lvl9pPr marL="1828800" algn="l" defTabSz="685800" rtl="0" fontAlgn="base">
        <a:lnSpc>
          <a:spcPct val="90000"/>
        </a:lnSpc>
        <a:spcBef>
          <a:spcPct val="0"/>
        </a:spcBef>
        <a:spcAft>
          <a:spcPct val="0"/>
        </a:spcAft>
        <a:defRPr sz="4000">
          <a:solidFill>
            <a:schemeClr val="tx1"/>
          </a:solidFill>
          <a:latin typeface="微软雅黑" panose="020B0503020204020204" pitchFamily="34" charset="-122"/>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a:tileRect/>
        </a:gradFill>
        <a:effectLst/>
      </p:bgPr>
    </p:bg>
    <p:spTree>
      <p:nvGrpSpPr>
        <p:cNvPr id="1" name=""/>
        <p:cNvGrpSpPr/>
        <p:nvPr/>
      </p:nvGrpSpPr>
      <p:grpSpPr/>
      <p:sp>
        <p:nvSpPr>
          <p:cNvPr id="2050" name="标题占位符 1"/>
          <p:cNvSpPr>
            <a:spLocks noGrp="1"/>
          </p:cNvSpPr>
          <p:nvPr>
            <p:ph type="title"/>
            <p:custDataLst>
              <p:tags r:id="rId12"/>
            </p:custDataLst>
          </p:nvPr>
        </p:nvSpPr>
        <p:spPr>
          <a:xfrm>
            <a:off x="669925" y="431800"/>
            <a:ext cx="10852150" cy="647700"/>
          </a:xfrm>
          <a:prstGeom prst="rect">
            <a:avLst/>
          </a:prstGeom>
          <a:noFill/>
          <a:ln w="9525">
            <a:noFill/>
          </a:ln>
        </p:spPr>
        <p:txBody>
          <a:bodyPr vert="horz" wrap="square" lIns="101600" tIns="38100" rIns="76200" bIns="38100" anchor="ctr" anchorCtr="0"/>
          <a:p>
            <a:pPr lvl="0"/>
            <a:r>
              <a:rPr lang="zh-CN" altLang="en-US"/>
              <a:t>单击此处编辑母版标题样式</a:t>
            </a:r>
            <a:endParaRPr lang="zh-CN" altLang="en-US"/>
          </a:p>
        </p:txBody>
      </p:sp>
      <p:sp>
        <p:nvSpPr>
          <p:cNvPr id="2051" name="文本占位符 2"/>
          <p:cNvSpPr>
            <a:spLocks noGrp="1"/>
          </p:cNvSpPr>
          <p:nvPr>
            <p:ph type="body"/>
            <p:custDataLst>
              <p:tags r:id="rId13"/>
            </p:custDataLst>
          </p:nvPr>
        </p:nvSpPr>
        <p:spPr>
          <a:xfrm>
            <a:off x="669925" y="1295400"/>
            <a:ext cx="10852150" cy="504031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eaLnBrk="1" hangingPunct="1">
              <a:spcBef>
                <a:spcPct val="50000"/>
              </a:spcBef>
              <a:defRPr sz="1200" noProof="1" smtClean="0">
                <a:solidFill>
                  <a:schemeClr val="tx1">
                    <a:tint val="75000"/>
                  </a:schemeClr>
                </a:solidFill>
                <a:latin typeface="黑体" panose="02010609060101010101" pitchFamily="49" charset="-122"/>
                <a:ea typeface="黑体" panose="02010609060101010101" pitchFamily="49"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5C0B4015-355F-43A1-9F00-6467903166BC}" type="datetimeFigureOut">
              <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eaLnBrk="1" hangingPunct="1">
              <a:spcBef>
                <a:spcPct val="50000"/>
              </a:spcBef>
              <a:defRPr sz="1200" noProof="1">
                <a:solidFill>
                  <a:schemeClr val="tx1">
                    <a:tint val="75000"/>
                  </a:schemeClr>
                </a:solidFill>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wrap="square" lIns="91440" tIns="45720" rIns="91440" bIns="45720" numCol="1" anchor="ctr" anchorCtr="0" compatLnSpc="1">
            <a:normAutofit/>
          </a:bodyPr>
          <a:lstStyle>
            <a:lvl1pPr algn="r" eaLnBrk="1" hangingPunct="1">
              <a:spcBef>
                <a:spcPct val="50000"/>
              </a:spcBef>
              <a:defRPr sz="1200">
                <a:solidFill>
                  <a:srgbClr val="898989"/>
                </a:solidFill>
              </a:defRPr>
            </a:lvl1pPr>
          </a:lstStyle>
          <a:p>
            <a:pPr marL="0" marR="0" lvl="0" indent="0" algn="r" defTabSz="914400" rtl="0" eaLnBrk="1" fontAlgn="base" latinLnBrk="0" hangingPunct="1">
              <a:lnSpc>
                <a:spcPct val="100000"/>
              </a:lnSpc>
              <a:spcBef>
                <a:spcPct val="50000"/>
              </a:spcBef>
              <a:spcAft>
                <a:spcPct val="0"/>
              </a:spcAft>
              <a:buClrTx/>
              <a:buSzTx/>
              <a:buFontTx/>
              <a:buNone/>
              <a:defRPr/>
            </a:pPr>
            <a:fld id="{BFFCE864-0203-4918-9907-0B99B4B89DC1}" type="slidenum">
              <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rPr>
            </a:fld>
            <a:endParaRPr kumimoji="0" lang="zh-CN" altLang="en-US" sz="1200" b="0" i="0" u="none" strike="noStrike" kern="1200" cap="none" spc="0" normalizeH="0" baseline="0" noProof="0" smtClean="0">
              <a:ln>
                <a:noFill/>
              </a:ln>
              <a:solidFill>
                <a:srgbClr val="898989"/>
              </a:solidFill>
              <a:effectLst/>
              <a:uLnTx/>
              <a:uFillTx/>
              <a:latin typeface="黑体" panose="02010609060101010101" pitchFamily="49" charset="-122"/>
              <a:ea typeface="黑体" panose="02010609060101010101" pitchFamily="49" charset="-122"/>
              <a:cs typeface="+mn-cs"/>
            </a:endParaRPr>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0" fontAlgn="base" hangingPunct="0">
        <a:spcBef>
          <a:spcPct val="0"/>
        </a:spcBef>
        <a:spcAft>
          <a:spcPct val="0"/>
        </a:spcAft>
        <a:defRPr sz="2800" b="1" kern="1200" spc="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3074" name="标题占位符 1"/>
          <p:cNvSpPr>
            <a:spLocks noGrp="1"/>
          </p:cNvSpPr>
          <p:nvPr>
            <p:ph type="title"/>
            <p:custDataLst>
              <p:tags r:id="rId12"/>
            </p:custDataLst>
          </p:nvPr>
        </p:nvSpPr>
        <p:spPr>
          <a:xfrm>
            <a:off x="608013" y="608013"/>
            <a:ext cx="10969625" cy="706437"/>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3"/>
            </p:custDataLst>
          </p:nvPr>
        </p:nvSpPr>
        <p:spPr>
          <a:xfrm>
            <a:off x="608013" y="1490663"/>
            <a:ext cx="10969625" cy="4759325"/>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4.jpeg"/><Relationship Id="rId1"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6.xml"/><Relationship Id="rId3" Type="http://schemas.openxmlformats.org/officeDocument/2006/relationships/image" Target="../media/image16.png"/><Relationship Id="rId2" Type="http://schemas.openxmlformats.org/officeDocument/2006/relationships/tags" Target="../tags/tag105.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1.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9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19.jpeg"/><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9.xml"/><Relationship Id="rId3" Type="http://schemas.openxmlformats.org/officeDocument/2006/relationships/tags" Target="../tags/tag117.xml"/><Relationship Id="rId2" Type="http://schemas.openxmlformats.org/officeDocument/2006/relationships/image" Target="../media/image8.wmf"/><Relationship Id="rId1"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image" Target="../media/image23.wmf"/><Relationship Id="rId1"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8.xml"/><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9.xml"/><Relationship Id="rId3" Type="http://schemas.openxmlformats.org/officeDocument/2006/relationships/tags" Target="../tags/tag93.xml"/><Relationship Id="rId2" Type="http://schemas.openxmlformats.org/officeDocument/2006/relationships/image" Target="../media/image8.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26.jpeg"/><Relationship Id="rId1" Type="http://schemas.openxmlformats.org/officeDocument/2006/relationships/image" Target="../media/image25.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3.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9.emf"/><Relationship Id="rId1"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51.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image" Target="../media/image16.png"/><Relationship Id="rId3" Type="http://schemas.openxmlformats.org/officeDocument/2006/relationships/tags" Target="../tags/tag141.xml"/><Relationship Id="rId2" Type="http://schemas.openxmlformats.org/officeDocument/2006/relationships/image" Target="../media/image30.emf"/><Relationship Id="rId1"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47.xml"/><Relationship Id="rId7" Type="http://schemas.openxmlformats.org/officeDocument/2006/relationships/hyperlink" Target="http://www.bofety.com/" TargetMode="External"/><Relationship Id="rId6" Type="http://schemas.openxmlformats.org/officeDocument/2006/relationships/tags" Target="../tags/tag146.xml"/><Relationship Id="rId5" Type="http://schemas.openxmlformats.org/officeDocument/2006/relationships/image" Target="../media/image32.jpeg"/><Relationship Id="rId4" Type="http://schemas.openxmlformats.org/officeDocument/2006/relationships/tags" Target="../tags/tag145.xml"/><Relationship Id="rId3" Type="http://schemas.openxmlformats.org/officeDocument/2006/relationships/image" Target="../media/image31.jpeg"/><Relationship Id="rId2" Type="http://schemas.openxmlformats.org/officeDocument/2006/relationships/tags" Target="../tags/tag144.xml"/><Relationship Id="rId1" Type="http://schemas.openxmlformats.org/officeDocument/2006/relationships/tags" Target="../tags/tag14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11.wmf"/></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12.w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9938" name="图片 3" descr="图片第31张"/>
          <p:cNvPicPr>
            <a:picLocks noChangeAspect="1"/>
          </p:cNvPicPr>
          <p:nvPr/>
        </p:nvPicPr>
        <p:blipFill>
          <a:blip r:embed="rId2"/>
          <a:stretch>
            <a:fillRect/>
          </a:stretch>
        </p:blipFill>
        <p:spPr>
          <a:xfrm>
            <a:off x="950913" y="-1587"/>
            <a:ext cx="10290175" cy="6859587"/>
          </a:xfrm>
          <a:prstGeom prst="rect">
            <a:avLst/>
          </a:prstGeom>
          <a:noFill/>
          <a:ln w="9525">
            <a:noFill/>
          </a:ln>
        </p:spPr>
      </p:pic>
      <p:sp>
        <p:nvSpPr>
          <p:cNvPr id="5" name="矩形 4"/>
          <p:cNvSpPr/>
          <p:nvPr/>
        </p:nvSpPr>
        <p:spPr>
          <a:xfrm>
            <a:off x="0" y="2589213"/>
            <a:ext cx="12192000" cy="1677988"/>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mn-lt"/>
              <a:ea typeface="+mn-ea"/>
              <a:cs typeface="+mn-cs"/>
            </a:endParaRPr>
          </a:p>
        </p:txBody>
      </p:sp>
      <p:sp>
        <p:nvSpPr>
          <p:cNvPr id="39940" name="文本框 6"/>
          <p:cNvSpPr txBox="1"/>
          <p:nvPr/>
        </p:nvSpPr>
        <p:spPr>
          <a:xfrm>
            <a:off x="1339850" y="2767013"/>
            <a:ext cx="10042525" cy="1322387"/>
          </a:xfrm>
          <a:prstGeom prst="rect">
            <a:avLst/>
          </a:prstGeom>
          <a:noFill/>
          <a:ln w="9525">
            <a:noFill/>
          </a:ln>
        </p:spPr>
        <p:txBody>
          <a:bodyPr wrap="square" anchor="t" anchorCtr="0">
            <a:spAutoFit/>
          </a:bodyPr>
          <a:p>
            <a:pPr>
              <a:spcBef>
                <a:spcPct val="50000"/>
              </a:spcBef>
            </a:pPr>
            <a:r>
              <a:rPr lang="zh-CN" altLang="en-US" sz="8000" b="1" dirty="0">
                <a:solidFill>
                  <a:srgbClr val="C00000"/>
                </a:solidFill>
                <a:latin typeface="微软雅黑" panose="020B0503020204020204" pitchFamily="34" charset="-122"/>
                <a:ea typeface="微软雅黑" panose="020B0503020204020204" pitchFamily="34" charset="-122"/>
              </a:rPr>
              <a:t>事故与事故预防培训</a:t>
            </a:r>
            <a:r>
              <a:rPr lang="en-US" altLang="zh-CN" sz="6000" b="1" dirty="0">
                <a:solidFill>
                  <a:srgbClr val="C00000"/>
                </a:solidFill>
                <a:latin typeface="微软雅黑" panose="020B0503020204020204" pitchFamily="34" charset="-122"/>
                <a:ea typeface="微软雅黑" panose="020B0503020204020204" pitchFamily="34" charset="-122"/>
              </a:rPr>
              <a:t> </a:t>
            </a:r>
            <a:endParaRPr lang="en-US" altLang="zh-CN" sz="6000" b="1" dirty="0">
              <a:solidFill>
                <a:srgbClr val="C0000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7599045" y="43305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7149045" y="55784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8392160" y="55791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9635275" y="55784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244737"/>
          <p:cNvSpPr>
            <a:spLocks noGrp="1"/>
          </p:cNvSpPr>
          <p:nvPr>
            <p:ph type="title"/>
          </p:nvPr>
        </p:nvSpPr>
        <p:spPr>
          <a:xfrm>
            <a:off x="2867025" y="53975"/>
            <a:ext cx="6457950" cy="844550"/>
          </a:xfrm>
          <a:prstGeom prst="rect">
            <a:avLst/>
          </a:prstGeom>
          <a:noFill/>
          <a:ln>
            <a:noFill/>
          </a:ln>
        </p:spPr>
        <p:txBody>
          <a:bodyPr anchor="b" anchorCtr="0"/>
          <a:p>
            <a:pPr eaLnBrk="1" hangingPunct="1"/>
            <a:r>
              <a:rPr lang="zh-CN" altLang="en-US" dirty="0"/>
              <a:t>一、安全名词及概念、含义</a:t>
            </a:r>
            <a:endParaRPr lang="zh-CN" altLang="en-US" dirty="0"/>
          </a:p>
        </p:txBody>
      </p:sp>
      <p:grpSp>
        <p:nvGrpSpPr>
          <p:cNvPr id="48130" name="组合 1"/>
          <p:cNvGrpSpPr/>
          <p:nvPr/>
        </p:nvGrpSpPr>
        <p:grpSpPr>
          <a:xfrm>
            <a:off x="852488" y="1479550"/>
            <a:ext cx="10856912" cy="4154488"/>
            <a:chOff x="3067" y="3044"/>
            <a:chExt cx="13068" cy="6324"/>
          </a:xfrm>
        </p:grpSpPr>
        <p:sp>
          <p:nvSpPr>
            <p:cNvPr id="48131" name="矩形 244739"/>
            <p:cNvSpPr/>
            <p:nvPr/>
          </p:nvSpPr>
          <p:spPr>
            <a:xfrm>
              <a:off x="3068" y="3044"/>
              <a:ext cx="13067" cy="6324"/>
            </a:xfrm>
            <a:prstGeom prst="rect">
              <a:avLst/>
            </a:prstGeom>
            <a:noFill/>
            <a:ln w="9525">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15</a:t>
              </a:r>
              <a:r>
                <a:rPr lang="zh-CN" altLang="en-US" sz="1500" b="1" dirty="0">
                  <a:latin typeface="微软雅黑" panose="020B0503020204020204" pitchFamily="34" charset="-122"/>
                  <a:ea typeface="微软雅黑" panose="020B0503020204020204" pitchFamily="34" charset="-122"/>
                </a:rPr>
                <a:t>、什么是特种作业？</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由国家认定的，在劳动过程中容易发生伤亡事故，对操作者本人，尤其对他人及周围设施的安全有重大危险的作业。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a</a:t>
              </a:r>
              <a:r>
                <a:rPr lang="zh-CN" altLang="en-US" sz="1500" b="1" dirty="0">
                  <a:solidFill>
                    <a:schemeClr val="tx1"/>
                  </a:solidFill>
                  <a:latin typeface="微软雅黑" panose="020B0503020204020204" pitchFamily="34" charset="-122"/>
                  <a:ea typeface="微软雅黑" panose="020B0503020204020204" pitchFamily="34" charset="-122"/>
                </a:rPr>
                <a:t>）电工作业；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）金属焊接、切割作业；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）起重机械作业；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）企业内机动车辆驾驶；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e</a:t>
              </a:r>
              <a:r>
                <a:rPr lang="zh-CN" altLang="en-US" sz="1500" b="1" dirty="0">
                  <a:solidFill>
                    <a:schemeClr val="tx1"/>
                  </a:solidFill>
                  <a:latin typeface="微软雅黑" panose="020B0503020204020204" pitchFamily="34" charset="-122"/>
                  <a:ea typeface="微软雅黑" panose="020B0503020204020204" pitchFamily="34" charset="-122"/>
                </a:rPr>
                <a:t>）锅炉作业；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f</a:t>
              </a:r>
              <a:r>
                <a:rPr lang="zh-CN" altLang="en-US" sz="1500" b="1" dirty="0">
                  <a:solidFill>
                    <a:schemeClr val="tx1"/>
                  </a:solidFill>
                  <a:latin typeface="微软雅黑" panose="020B0503020204020204" pitchFamily="34" charset="-122"/>
                  <a:ea typeface="微软雅黑" panose="020B0503020204020204" pitchFamily="34" charset="-122"/>
                </a:rPr>
                <a:t>）压力容器作业等。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endParaRPr lang="en-US" altLang="zh-CN" sz="1500" b="1" dirty="0">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16</a:t>
              </a:r>
              <a:r>
                <a:rPr lang="zh-CN" altLang="en-US" sz="1500" b="1" dirty="0">
                  <a:latin typeface="微软雅黑" panose="020B0503020204020204" pitchFamily="34" charset="-122"/>
                  <a:ea typeface="微软雅黑" panose="020B0503020204020204" pitchFamily="34" charset="-122"/>
                </a:rPr>
                <a:t>、什么是特种设备？（</a:t>
              </a:r>
              <a:r>
                <a:rPr lang="zh-CN" altLang="en-US" b="1" dirty="0">
                  <a:latin typeface="微软雅黑" panose="020B0503020204020204" pitchFamily="34" charset="-122"/>
                  <a:ea typeface="微软雅黑" panose="020B0503020204020204" pitchFamily="34" charset="-122"/>
                </a:rPr>
                <a:t>国务院令第</a:t>
              </a:r>
              <a:r>
                <a:rPr lang="en-US" altLang="zh-CN" b="1" dirty="0">
                  <a:latin typeface="微软雅黑" panose="020B0503020204020204" pitchFamily="34" charset="-122"/>
                  <a:ea typeface="微软雅黑" panose="020B0503020204020204" pitchFamily="34" charset="-122"/>
                </a:rPr>
                <a:t>373</a:t>
              </a:r>
              <a:r>
                <a:rPr lang="zh-CN" altLang="en-US" b="1" dirty="0">
                  <a:latin typeface="微软雅黑" panose="020B0503020204020204" pitchFamily="34" charset="-122"/>
                  <a:ea typeface="微软雅黑" panose="020B0503020204020204" pitchFamily="34" charset="-122"/>
                </a:rPr>
                <a:t>号</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特种设备安全监察条例（修改）</a:t>
              </a:r>
              <a:r>
                <a:rPr lang="en-US" altLang="zh-CN"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特种设备是指涉及生命安全、危险性较大的锅炉、压力容器（含气瓶）、压力管道、电梯、起重机械、客运索道、大型游乐设施和</a:t>
              </a:r>
              <a:r>
                <a:rPr lang="zh-CN" altLang="en-US" sz="1500" b="1" dirty="0">
                  <a:solidFill>
                    <a:srgbClr val="0000FF"/>
                  </a:solidFill>
                  <a:latin typeface="微软雅黑" panose="020B0503020204020204" pitchFamily="34" charset="-122"/>
                  <a:ea typeface="微软雅黑" panose="020B0503020204020204" pitchFamily="34" charset="-122"/>
                </a:rPr>
                <a:t>场（厂）内专用机动车辆</a:t>
              </a:r>
              <a:r>
                <a:rPr lang="zh-CN" altLang="en-US" sz="1500" dirty="0">
                  <a:solidFill>
                    <a:schemeClr val="tx1"/>
                  </a:solidFill>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48132" name="组合 244744"/>
            <p:cNvGrpSpPr/>
            <p:nvPr/>
          </p:nvGrpSpPr>
          <p:grpSpPr>
            <a:xfrm>
              <a:off x="3067" y="4287"/>
              <a:ext cx="2370" cy="2745"/>
              <a:chOff x="267" y="1715"/>
              <a:chExt cx="948" cy="1098"/>
            </a:xfrm>
          </p:grpSpPr>
          <p:sp>
            <p:nvSpPr>
              <p:cNvPr id="48133" name="矩形 244741"/>
              <p:cNvSpPr>
                <a:spLocks noTextEdit="1"/>
              </p:cNvSpPr>
              <p:nvPr/>
            </p:nvSpPr>
            <p:spPr>
              <a:xfrm>
                <a:off x="267" y="1944"/>
                <a:ext cx="872" cy="189"/>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公司常见特种作业</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48134" name="左大括号 244743"/>
              <p:cNvSpPr/>
              <p:nvPr/>
            </p:nvSpPr>
            <p:spPr>
              <a:xfrm>
                <a:off x="1139" y="1715"/>
                <a:ext cx="76" cy="1098"/>
              </a:xfrm>
              <a:prstGeom prst="leftBrace">
                <a:avLst>
                  <a:gd name="adj1" fmla="val 119792"/>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grpSp>
      <p:sp>
        <p:nvSpPr>
          <p:cNvPr id="48135"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图片 243718" descr="PE02012_"/>
          <p:cNvPicPr>
            <a:picLocks noChangeAspect="1"/>
          </p:cNvPicPr>
          <p:nvPr/>
        </p:nvPicPr>
        <p:blipFill>
          <a:blip r:embed="rId1"/>
          <a:stretch>
            <a:fillRect/>
          </a:stretch>
        </p:blipFill>
        <p:spPr>
          <a:xfrm>
            <a:off x="10080625" y="2517775"/>
            <a:ext cx="1493838" cy="2562225"/>
          </a:xfrm>
          <a:prstGeom prst="rect">
            <a:avLst/>
          </a:prstGeom>
          <a:noFill/>
          <a:ln w="9525">
            <a:noFill/>
          </a:ln>
        </p:spPr>
      </p:pic>
      <p:sp>
        <p:nvSpPr>
          <p:cNvPr id="49154" name="矩形 243715"/>
          <p:cNvSpPr/>
          <p:nvPr/>
        </p:nvSpPr>
        <p:spPr>
          <a:xfrm>
            <a:off x="803275" y="1289050"/>
            <a:ext cx="10621963" cy="4546600"/>
          </a:xfrm>
          <a:prstGeom prst="rect">
            <a:avLst/>
          </a:prstGeom>
          <a:noFill/>
          <a:ln w="25400">
            <a:noFill/>
          </a:ln>
        </p:spPr>
        <p:txBody>
          <a:bodyPr anchor="t" anchorCtr="0">
            <a:spAutoFit/>
          </a:bodyPr>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17</a:t>
            </a:r>
            <a:r>
              <a:rPr lang="zh-CN" altLang="en-US" sz="1500" b="1" dirty="0">
                <a:latin typeface="微软雅黑" panose="020B0503020204020204" pitchFamily="34" charset="-122"/>
                <a:ea typeface="微软雅黑" panose="020B0503020204020204" pitchFamily="34" charset="-122"/>
              </a:rPr>
              <a:t>、什么是高处作业？</a:t>
            </a:r>
            <a:endParaRPr lang="zh-CN" altLang="en-US" sz="1500" b="1" dirty="0">
              <a:latin typeface="微软雅黑" panose="020B0503020204020204" pitchFamily="34" charset="-122"/>
              <a:ea typeface="微软雅黑" panose="020B0503020204020204" pitchFamily="34" charset="-122"/>
            </a:endParaRPr>
          </a:p>
          <a:p>
            <a:pPr marL="406400" indent="-40640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凡是在坠落高度基准面</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米以上（含</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米）有可能坠落的高处进行的作业，均称为高处作业。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solidFill>
                  <a:srgbClr val="0000FF"/>
                </a:solidFill>
                <a:latin typeface="微软雅黑" panose="020B0503020204020204" pitchFamily="34" charset="-122"/>
                <a:ea typeface="微软雅黑" panose="020B0503020204020204" pitchFamily="34" charset="-122"/>
              </a:rPr>
              <a:t>按照国标</a:t>
            </a:r>
            <a:r>
              <a:rPr lang="en-US" altLang="en-US" b="1" dirty="0">
                <a:solidFill>
                  <a:srgbClr val="0000FF"/>
                </a:solidFill>
                <a:latin typeface="微软雅黑" panose="020B0503020204020204" pitchFamily="34" charset="-122"/>
                <a:ea typeface="微软雅黑" panose="020B0503020204020204" pitchFamily="34" charset="-122"/>
              </a:rPr>
              <a:t>GB</a:t>
            </a:r>
            <a:r>
              <a:rPr lang="en-US" altLang="zh-CN" b="1" dirty="0">
                <a:solidFill>
                  <a:srgbClr val="0000FF"/>
                </a:solidFill>
                <a:latin typeface="微软雅黑" panose="020B0503020204020204" pitchFamily="34" charset="-122"/>
                <a:ea typeface="微软雅黑" panose="020B0503020204020204" pitchFamily="34" charset="-122"/>
              </a:rPr>
              <a:t>/</a:t>
            </a:r>
            <a:r>
              <a:rPr lang="en-US" altLang="en-US" b="1" dirty="0">
                <a:solidFill>
                  <a:srgbClr val="0000FF"/>
                </a:solidFill>
                <a:latin typeface="微软雅黑" panose="020B0503020204020204" pitchFamily="34" charset="-122"/>
                <a:ea typeface="微软雅黑" panose="020B0503020204020204" pitchFamily="34" charset="-122"/>
              </a:rPr>
              <a:t>T3608-1993</a:t>
            </a:r>
            <a:r>
              <a:rPr lang="zh-CN" altLang="en-US" sz="1500" b="1" dirty="0">
                <a:solidFill>
                  <a:srgbClr val="0000FF"/>
                </a:solidFill>
                <a:latin typeface="微软雅黑" panose="020B0503020204020204" pitchFamily="34" charset="-122"/>
                <a:ea typeface="微软雅黑" panose="020B0503020204020204" pitchFamily="34" charset="-122"/>
              </a:rPr>
              <a:t>的规定，四级高空作业是如何规定的？</a:t>
            </a:r>
            <a:endParaRPr lang="zh-CN" altLang="en-US" sz="1500" b="1" dirty="0">
              <a:solidFill>
                <a:srgbClr val="0000FF"/>
              </a:solidFill>
              <a:latin typeface="微软雅黑" panose="020B0503020204020204" pitchFamily="34" charset="-122"/>
              <a:ea typeface="微软雅黑" panose="020B0503020204020204" pitchFamily="34" charset="-122"/>
            </a:endParaRPr>
          </a:p>
          <a:p>
            <a:pPr marL="406400" indent="-406400">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         一级：</a:t>
            </a:r>
            <a:r>
              <a:rPr lang="en-US" altLang="zh-CN" sz="1500" b="1" dirty="0">
                <a:solidFill>
                  <a:srgbClr val="0000FF"/>
                </a:solidFill>
                <a:latin typeface="微软雅黑" panose="020B0503020204020204" pitchFamily="34" charset="-122"/>
                <a:ea typeface="微软雅黑" panose="020B0503020204020204" pitchFamily="34" charset="-122"/>
              </a:rPr>
              <a:t>2 </a:t>
            </a:r>
            <a:r>
              <a:rPr lang="zh-CN" altLang="en-US" b="1" dirty="0">
                <a:solidFill>
                  <a:srgbClr val="0000FF"/>
                </a:solidFill>
                <a:latin typeface="微软雅黑" panose="020B0503020204020204" pitchFamily="34" charset="-122"/>
                <a:ea typeface="微软雅黑" panose="020B0503020204020204" pitchFamily="34" charset="-122"/>
              </a:rPr>
              <a:t>～</a:t>
            </a:r>
            <a:r>
              <a:rPr lang="zh-CN" altLang="en-US" dirty="0">
                <a:solidFill>
                  <a:srgbClr val="0000FF"/>
                </a:solidFill>
                <a:latin typeface="微软雅黑" panose="020B0503020204020204" pitchFamily="34" charset="-122"/>
                <a:ea typeface="微软雅黑" panose="020B0503020204020204" pitchFamily="34" charset="-122"/>
              </a:rPr>
              <a:t> </a:t>
            </a:r>
            <a:r>
              <a:rPr lang="en-US" altLang="zh-CN" sz="1500" b="1" dirty="0">
                <a:solidFill>
                  <a:srgbClr val="0000FF"/>
                </a:solidFill>
                <a:latin typeface="微软雅黑" panose="020B0503020204020204" pitchFamily="34" charset="-122"/>
                <a:ea typeface="微软雅黑" panose="020B0503020204020204" pitchFamily="34" charset="-122"/>
              </a:rPr>
              <a:t>5</a:t>
            </a:r>
            <a:r>
              <a:rPr lang="zh-CN" altLang="en-US" sz="1500" b="1" dirty="0">
                <a:solidFill>
                  <a:srgbClr val="0000FF"/>
                </a:solidFill>
                <a:latin typeface="微软雅黑" panose="020B0503020204020204" pitchFamily="34" charset="-122"/>
                <a:ea typeface="微软雅黑" panose="020B0503020204020204" pitchFamily="34" charset="-122"/>
              </a:rPr>
              <a:t>米；二级：</a:t>
            </a:r>
            <a:r>
              <a:rPr lang="en-US" altLang="zh-CN" sz="1500" b="1" dirty="0">
                <a:solidFill>
                  <a:srgbClr val="0000FF"/>
                </a:solidFill>
                <a:latin typeface="微软雅黑" panose="020B0503020204020204" pitchFamily="34" charset="-122"/>
                <a:ea typeface="微软雅黑" panose="020B0503020204020204" pitchFamily="34" charset="-122"/>
              </a:rPr>
              <a:t>5 </a:t>
            </a:r>
            <a:r>
              <a:rPr lang="zh-CN" altLang="en-US" b="1" dirty="0">
                <a:solidFill>
                  <a:srgbClr val="0000FF"/>
                </a:solidFill>
                <a:latin typeface="微软雅黑" panose="020B0503020204020204" pitchFamily="34" charset="-122"/>
                <a:ea typeface="微软雅黑" panose="020B0503020204020204" pitchFamily="34" charset="-122"/>
              </a:rPr>
              <a:t>～</a:t>
            </a:r>
            <a:r>
              <a:rPr lang="en-US" altLang="zh-CN" dirty="0">
                <a:solidFill>
                  <a:srgbClr val="0000FF"/>
                </a:solidFill>
                <a:latin typeface="微软雅黑" panose="020B0503020204020204" pitchFamily="34" charset="-122"/>
                <a:ea typeface="微软雅黑" panose="020B0503020204020204" pitchFamily="34" charset="-122"/>
              </a:rPr>
              <a:t> </a:t>
            </a:r>
            <a:r>
              <a:rPr lang="en-US" altLang="zh-CN" sz="1500" b="1" dirty="0">
                <a:solidFill>
                  <a:srgbClr val="0000FF"/>
                </a:solidFill>
                <a:latin typeface="微软雅黑" panose="020B0503020204020204" pitchFamily="34" charset="-122"/>
                <a:ea typeface="微软雅黑" panose="020B0503020204020204" pitchFamily="34" charset="-122"/>
              </a:rPr>
              <a:t>15</a:t>
            </a:r>
            <a:r>
              <a:rPr lang="zh-CN" altLang="en-US" sz="1500" b="1" dirty="0">
                <a:solidFill>
                  <a:srgbClr val="0000FF"/>
                </a:solidFill>
                <a:latin typeface="微软雅黑" panose="020B0503020204020204" pitchFamily="34" charset="-122"/>
                <a:ea typeface="微软雅黑" panose="020B0503020204020204" pitchFamily="34" charset="-122"/>
              </a:rPr>
              <a:t>米；三级：</a:t>
            </a:r>
            <a:r>
              <a:rPr lang="en-US" altLang="zh-CN" sz="1500" b="1" dirty="0">
                <a:solidFill>
                  <a:srgbClr val="0000FF"/>
                </a:solidFill>
                <a:latin typeface="微软雅黑" panose="020B0503020204020204" pitchFamily="34" charset="-122"/>
                <a:ea typeface="微软雅黑" panose="020B0503020204020204" pitchFamily="34" charset="-122"/>
              </a:rPr>
              <a:t>15 </a:t>
            </a:r>
            <a:r>
              <a:rPr lang="zh-CN" altLang="en-US" b="1" dirty="0">
                <a:solidFill>
                  <a:srgbClr val="0000FF"/>
                </a:solidFill>
                <a:latin typeface="微软雅黑" panose="020B0503020204020204" pitchFamily="34" charset="-122"/>
                <a:ea typeface="微软雅黑" panose="020B0503020204020204" pitchFamily="34" charset="-122"/>
              </a:rPr>
              <a:t>～</a:t>
            </a:r>
            <a:r>
              <a:rPr lang="en-US" altLang="zh-CN" dirty="0">
                <a:solidFill>
                  <a:srgbClr val="0000FF"/>
                </a:solidFill>
                <a:latin typeface="微软雅黑" panose="020B0503020204020204" pitchFamily="34" charset="-122"/>
                <a:ea typeface="微软雅黑" panose="020B0503020204020204" pitchFamily="34" charset="-122"/>
              </a:rPr>
              <a:t> </a:t>
            </a:r>
            <a:r>
              <a:rPr lang="en-US" altLang="zh-CN" sz="1500" b="1" dirty="0">
                <a:solidFill>
                  <a:srgbClr val="0000FF"/>
                </a:solidFill>
                <a:latin typeface="微软雅黑" panose="020B0503020204020204" pitchFamily="34" charset="-122"/>
                <a:ea typeface="微软雅黑" panose="020B0503020204020204" pitchFamily="34" charset="-122"/>
              </a:rPr>
              <a:t>30</a:t>
            </a:r>
            <a:r>
              <a:rPr lang="zh-CN" altLang="en-US" sz="1500" b="1" dirty="0">
                <a:solidFill>
                  <a:srgbClr val="0000FF"/>
                </a:solidFill>
                <a:latin typeface="微软雅黑" panose="020B0503020204020204" pitchFamily="34" charset="-122"/>
                <a:ea typeface="微软雅黑" panose="020B0503020204020204" pitchFamily="34" charset="-122"/>
              </a:rPr>
              <a:t>米；特级：</a:t>
            </a:r>
            <a:r>
              <a:rPr lang="en-US" altLang="zh-CN" sz="1500" b="1" dirty="0">
                <a:solidFill>
                  <a:srgbClr val="0000FF"/>
                </a:solidFill>
                <a:latin typeface="微软雅黑" panose="020B0503020204020204" pitchFamily="34" charset="-122"/>
                <a:ea typeface="微软雅黑" panose="020B0503020204020204" pitchFamily="34" charset="-122"/>
              </a:rPr>
              <a:t>30</a:t>
            </a:r>
            <a:r>
              <a:rPr lang="zh-CN" altLang="en-US" sz="1500" b="1" dirty="0">
                <a:solidFill>
                  <a:srgbClr val="0000FF"/>
                </a:solidFill>
                <a:latin typeface="微软雅黑" panose="020B0503020204020204" pitchFamily="34" charset="-122"/>
                <a:ea typeface="微软雅黑" panose="020B0503020204020204" pitchFamily="34" charset="-122"/>
              </a:rPr>
              <a:t>米以上。</a:t>
            </a:r>
            <a:endParaRPr lang="zh-CN" altLang="en-US" sz="1500" b="1" dirty="0">
              <a:solidFill>
                <a:srgbClr val="0000FF"/>
              </a:solidFill>
              <a:latin typeface="微软雅黑" panose="020B0503020204020204" pitchFamily="34" charset="-122"/>
              <a:ea typeface="微软雅黑" panose="020B0503020204020204" pitchFamily="34" charset="-122"/>
            </a:endParaRPr>
          </a:p>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18</a:t>
            </a:r>
            <a:r>
              <a:rPr lang="zh-CN" altLang="en-US" sz="1500" b="1" dirty="0">
                <a:latin typeface="微软雅黑" panose="020B0503020204020204" pitchFamily="34" charset="-122"/>
                <a:ea typeface="微软雅黑" panose="020B0503020204020204" pitchFamily="34" charset="-122"/>
              </a:rPr>
              <a:t>、什么是</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三不伤害</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a:p>
            <a:pPr marL="406400" indent="-40640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我不伤害自己、我不伤害他人、我不被他人伤害。</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19</a:t>
            </a:r>
            <a:r>
              <a:rPr lang="zh-CN" altLang="en-US" sz="1500" b="1" dirty="0">
                <a:latin typeface="微软雅黑" panose="020B0503020204020204" pitchFamily="34" charset="-122"/>
                <a:ea typeface="微软雅黑" panose="020B0503020204020204" pitchFamily="34" charset="-122"/>
              </a:rPr>
              <a:t>、什么是</a:t>
            </a:r>
            <a:r>
              <a:rPr lang="zh-CN" altLang="en-US" sz="1500" b="1" dirty="0">
                <a:latin typeface="Arial" panose="020B0604020202020204" pitchFamily="34" charset="0"/>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3E</a:t>
            </a:r>
            <a:r>
              <a:rPr lang="en-US" altLang="zh-CN"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原则？</a:t>
            </a:r>
            <a:endParaRPr lang="zh-CN" altLang="en-US" sz="1500" b="1" dirty="0">
              <a:latin typeface="微软雅黑" panose="020B0503020204020204" pitchFamily="34" charset="-122"/>
              <a:ea typeface="微软雅黑" panose="020B0503020204020204" pitchFamily="34" charset="-122"/>
            </a:endParaRPr>
          </a:p>
          <a:p>
            <a:pPr marL="406400" indent="-40640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solidFill>
                  <a:schemeClr val="tx1"/>
                </a:solidFill>
                <a:latin typeface="Arial" panose="020B0604020202020204" pitchFamily="34" charset="0"/>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3E</a:t>
            </a:r>
            <a:r>
              <a:rPr lang="en-US" altLang="zh-CN"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原则是指：工程对策（</a:t>
            </a:r>
            <a:r>
              <a:rPr lang="en-US" altLang="zh-CN" b="1" dirty="0">
                <a:latin typeface="微软雅黑" panose="020B0503020204020204" pitchFamily="34" charset="-122"/>
                <a:ea typeface="微软雅黑" panose="020B0503020204020204" pitchFamily="34" charset="-122"/>
              </a:rPr>
              <a:t>Engineering</a:t>
            </a:r>
            <a:r>
              <a:rPr lang="zh-CN" altLang="en-US" sz="1500" b="1" dirty="0">
                <a:solidFill>
                  <a:schemeClr val="tx1"/>
                </a:solidFill>
                <a:latin typeface="微软雅黑" panose="020B0503020204020204" pitchFamily="34" charset="-122"/>
                <a:ea typeface="微软雅黑" panose="020B0503020204020204" pitchFamily="34" charset="-122"/>
              </a:rPr>
              <a:t>）教育对策（</a:t>
            </a:r>
            <a:r>
              <a:rPr lang="en-US" altLang="zh-CN" b="1" dirty="0">
                <a:latin typeface="微软雅黑" panose="020B0503020204020204" pitchFamily="34" charset="-122"/>
                <a:ea typeface="微软雅黑" panose="020B0503020204020204" pitchFamily="34" charset="-122"/>
              </a:rPr>
              <a:t>Education</a:t>
            </a:r>
            <a:r>
              <a:rPr lang="zh-CN" altLang="en-US" sz="1500" b="1" dirty="0">
                <a:solidFill>
                  <a:schemeClr val="tx1"/>
                </a:solidFill>
                <a:latin typeface="微软雅黑" panose="020B0503020204020204" pitchFamily="34" charset="-122"/>
                <a:ea typeface="微软雅黑" panose="020B0503020204020204" pitchFamily="34" charset="-122"/>
              </a:rPr>
              <a:t>）管理对策（</a:t>
            </a:r>
            <a:r>
              <a:rPr lang="en-US" altLang="zh-CN" b="1" dirty="0">
                <a:latin typeface="微软雅黑" panose="020B0503020204020204" pitchFamily="34" charset="-122"/>
                <a:ea typeface="微软雅黑" panose="020B0503020204020204" pitchFamily="34" charset="-122"/>
              </a:rPr>
              <a:t>Enforcement</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20</a:t>
            </a:r>
            <a:r>
              <a:rPr lang="zh-CN" altLang="en-US" sz="1500" b="1" dirty="0">
                <a:latin typeface="微软雅黑" panose="020B0503020204020204" pitchFamily="34" charset="-122"/>
                <a:ea typeface="微软雅黑" panose="020B0503020204020204" pitchFamily="34" charset="-122"/>
              </a:rPr>
              <a:t>、什么是行为性危险？</a:t>
            </a:r>
            <a:endParaRPr lang="zh-CN" altLang="en-US" sz="1500" b="1" dirty="0">
              <a:latin typeface="微软雅黑" panose="020B0503020204020204" pitchFamily="34" charset="-122"/>
              <a:ea typeface="微软雅黑" panose="020B0503020204020204" pitchFamily="34" charset="-122"/>
            </a:endParaRPr>
          </a:p>
          <a:p>
            <a:pPr lvl="2"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a</a:t>
            </a:r>
            <a:r>
              <a:rPr lang="zh-CN" altLang="en-US" sz="1500" b="1" dirty="0">
                <a:solidFill>
                  <a:schemeClr val="tx1"/>
                </a:solidFill>
                <a:latin typeface="微软雅黑" panose="020B0503020204020204" pitchFamily="34" charset="-122"/>
                <a:ea typeface="微软雅黑" panose="020B0503020204020204" pitchFamily="34" charset="-122"/>
              </a:rPr>
              <a:t>）指挥错误（指挥失误、违章指挥、其他指挥错误）；</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）操作失误（误操作、违章作业、其他操作失误）；</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）监护失误；</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）其他行为性危险。</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49155" name="左大括号 243716"/>
          <p:cNvSpPr/>
          <p:nvPr/>
        </p:nvSpPr>
        <p:spPr>
          <a:xfrm>
            <a:off x="1935163" y="4513263"/>
            <a:ext cx="120650" cy="1201737"/>
          </a:xfrm>
          <a:prstGeom prst="leftBrace">
            <a:avLst>
              <a:gd name="adj1" fmla="val 82589"/>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pic>
        <p:nvPicPr>
          <p:cNvPr id="49156" name="图片 243717" descr="三棱镜1"/>
          <p:cNvPicPr>
            <a:picLocks noChangeAspect="1"/>
          </p:cNvPicPr>
          <p:nvPr/>
        </p:nvPicPr>
        <p:blipFill>
          <a:blip r:embed="rId2">
            <a:clrChange>
              <a:clrFrom>
                <a:srgbClr val="FFFFFF"/>
              </a:clrFrom>
              <a:clrTo>
                <a:srgbClr val="FFFFFF">
                  <a:alpha val="0"/>
                </a:srgbClr>
              </a:clrTo>
            </a:clrChange>
          </a:blip>
          <a:stretch>
            <a:fillRect/>
          </a:stretch>
        </p:blipFill>
        <p:spPr>
          <a:xfrm>
            <a:off x="1316038" y="2376488"/>
            <a:ext cx="300037" cy="266700"/>
          </a:xfrm>
          <a:prstGeom prst="rect">
            <a:avLst/>
          </a:prstGeom>
          <a:noFill/>
          <a:ln w="9525">
            <a:noFill/>
          </a:ln>
        </p:spPr>
      </p:pic>
      <p:sp>
        <p:nvSpPr>
          <p:cNvPr id="49157"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49158" name="标题 244737"/>
          <p:cNvSpPr>
            <a:spLocks noGrp="1"/>
          </p:cNvSpPr>
          <p:nvPr>
            <p:ph type="title"/>
          </p:nvPr>
        </p:nvSpPr>
        <p:spPr>
          <a:xfrm>
            <a:off x="2867025" y="53975"/>
            <a:ext cx="6457950" cy="844550"/>
          </a:xfrm>
          <a:prstGeom prst="rect">
            <a:avLst/>
          </a:prstGeom>
          <a:noFill/>
          <a:ln>
            <a:noFill/>
          </a:ln>
        </p:spPr>
        <p:txBody>
          <a:bodyPr anchor="b" anchorCtr="0"/>
          <a:p>
            <a:pPr eaLnBrk="1" hangingPunct="1"/>
            <a:r>
              <a:rPr lang="zh-CN" altLang="en-US" dirty="0"/>
              <a:t>一、安全名词及概念、含义</a:t>
            </a:r>
            <a:endParaRPr lang="zh-CN" altLang="en-US" dirty="0"/>
          </a:p>
        </p:txBody>
      </p:sp>
    </p:spTree>
    <p:custDataLst>
      <p:tags r:id="rId3"/>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45761"/>
          <p:cNvSpPr>
            <a:spLocks noGrp="1"/>
          </p:cNvSpPr>
          <p:nvPr>
            <p:ph type="title"/>
          </p:nvPr>
        </p:nvSpPr>
        <p:spPr>
          <a:xfrm>
            <a:off x="4537075" y="128588"/>
            <a:ext cx="3295650" cy="695325"/>
          </a:xfrm>
          <a:prstGeom prst="rect">
            <a:avLst/>
          </a:prstGeom>
          <a:noFill/>
          <a:ln>
            <a:noFill/>
          </a:ln>
        </p:spPr>
        <p:txBody>
          <a:bodyPr anchor="b" anchorCtr="0"/>
          <a:p>
            <a:pPr eaLnBrk="1" hangingPunct="1"/>
            <a:r>
              <a:rPr lang="zh-CN" altLang="en-US" dirty="0"/>
              <a:t>二、安全检查</a:t>
            </a:r>
            <a:endParaRPr lang="zh-CN" altLang="en-US" dirty="0"/>
          </a:p>
        </p:txBody>
      </p:sp>
      <p:grpSp>
        <p:nvGrpSpPr>
          <p:cNvPr id="50178" name="组合 1"/>
          <p:cNvGrpSpPr/>
          <p:nvPr/>
        </p:nvGrpSpPr>
        <p:grpSpPr>
          <a:xfrm>
            <a:off x="939800" y="1254125"/>
            <a:ext cx="10614025" cy="4940300"/>
            <a:chOff x="2968" y="1976"/>
            <a:chExt cx="13545" cy="7778"/>
          </a:xfrm>
        </p:grpSpPr>
        <p:grpSp>
          <p:nvGrpSpPr>
            <p:cNvPr id="50179" name="组合 245771"/>
            <p:cNvGrpSpPr>
              <a:grpSpLocks noChangeAspect="1"/>
            </p:cNvGrpSpPr>
            <p:nvPr/>
          </p:nvGrpSpPr>
          <p:grpSpPr>
            <a:xfrm>
              <a:off x="13672" y="4357"/>
              <a:ext cx="2192" cy="3015"/>
              <a:chOff x="3086" y="1858"/>
              <a:chExt cx="1455" cy="2001"/>
            </a:xfrm>
          </p:grpSpPr>
          <p:sp>
            <p:nvSpPr>
              <p:cNvPr id="50180" name="矩形 245772"/>
              <p:cNvSpPr>
                <a:spLocks noChangeAspect="1" noTextEdit="1"/>
              </p:cNvSpPr>
              <p:nvPr/>
            </p:nvSpPr>
            <p:spPr>
              <a:xfrm>
                <a:off x="3086" y="1858"/>
                <a:ext cx="1455" cy="2001"/>
              </a:xfrm>
              <a:prstGeom prst="rect">
                <a:avLst/>
              </a:prstGeom>
              <a:noFill/>
              <a:ln w="9525">
                <a:noFill/>
              </a:ln>
            </p:spPr>
            <p:txBody>
              <a:bodyPr anchor="t" anchorCtr="0"/>
              <a:p>
                <a:pPr eaLnBrk="0" hangingPunct="0"/>
                <a:endParaRPr lang="zh-CN" altLang="en-US">
                  <a:latin typeface="黑体" panose="02010609060101010101" pitchFamily="49" charset="-122"/>
                  <a:ea typeface="黑体" panose="02010609060101010101" pitchFamily="49" charset="-122"/>
                </a:endParaRPr>
              </a:p>
            </p:txBody>
          </p:sp>
          <p:grpSp>
            <p:nvGrpSpPr>
              <p:cNvPr id="50181" name="组合 245773"/>
              <p:cNvGrpSpPr/>
              <p:nvPr/>
            </p:nvGrpSpPr>
            <p:grpSpPr>
              <a:xfrm>
                <a:off x="3115" y="1882"/>
                <a:ext cx="1203" cy="1195"/>
                <a:chOff x="3115" y="1882"/>
                <a:chExt cx="1203" cy="1195"/>
              </a:xfrm>
            </p:grpSpPr>
            <p:grpSp>
              <p:nvGrpSpPr>
                <p:cNvPr id="50182" name="组合 245774"/>
                <p:cNvGrpSpPr/>
                <p:nvPr/>
              </p:nvGrpSpPr>
              <p:grpSpPr>
                <a:xfrm>
                  <a:off x="3137" y="1896"/>
                  <a:ext cx="1181" cy="1180"/>
                  <a:chOff x="3137" y="1896"/>
                  <a:chExt cx="1181" cy="1180"/>
                </a:xfrm>
              </p:grpSpPr>
              <p:grpSp>
                <p:nvGrpSpPr>
                  <p:cNvPr id="50183" name="组合 245775"/>
                  <p:cNvGrpSpPr/>
                  <p:nvPr/>
                </p:nvGrpSpPr>
                <p:grpSpPr>
                  <a:xfrm>
                    <a:off x="3137" y="1896"/>
                    <a:ext cx="1181" cy="1180"/>
                    <a:chOff x="3137" y="1896"/>
                    <a:chExt cx="1181" cy="1180"/>
                  </a:xfrm>
                </p:grpSpPr>
                <p:sp>
                  <p:nvSpPr>
                    <p:cNvPr id="50184" name="任意多边形 245776"/>
                    <p:cNvSpPr/>
                    <p:nvPr/>
                  </p:nvSpPr>
                  <p:spPr>
                    <a:xfrm>
                      <a:off x="3137" y="1896"/>
                      <a:ext cx="1003" cy="685"/>
                    </a:xfrm>
                    <a:custGeom>
                      <a:avLst/>
                      <a:gdLst/>
                      <a:ahLst/>
                      <a:cxnLst>
                        <a:cxn ang="0">
                          <a:pos x="21" y="685"/>
                        </a:cxn>
                        <a:cxn ang="0">
                          <a:pos x="6" y="604"/>
                        </a:cxn>
                        <a:cxn ang="0">
                          <a:pos x="0" y="526"/>
                        </a:cxn>
                        <a:cxn ang="0">
                          <a:pos x="3" y="472"/>
                        </a:cxn>
                        <a:cxn ang="0">
                          <a:pos x="12" y="423"/>
                        </a:cxn>
                        <a:cxn ang="0">
                          <a:pos x="27" y="369"/>
                        </a:cxn>
                        <a:cxn ang="0">
                          <a:pos x="51" y="315"/>
                        </a:cxn>
                        <a:cxn ang="0">
                          <a:pos x="81" y="258"/>
                        </a:cxn>
                        <a:cxn ang="0">
                          <a:pos x="111" y="213"/>
                        </a:cxn>
                        <a:cxn ang="0">
                          <a:pos x="147" y="168"/>
                        </a:cxn>
                        <a:cxn ang="0">
                          <a:pos x="189" y="129"/>
                        </a:cxn>
                        <a:cxn ang="0">
                          <a:pos x="231" y="96"/>
                        </a:cxn>
                        <a:cxn ang="0">
                          <a:pos x="276" y="69"/>
                        </a:cxn>
                        <a:cxn ang="0">
                          <a:pos x="331" y="45"/>
                        </a:cxn>
                        <a:cxn ang="0">
                          <a:pos x="394" y="24"/>
                        </a:cxn>
                        <a:cxn ang="0">
                          <a:pos x="448" y="9"/>
                        </a:cxn>
                        <a:cxn ang="0">
                          <a:pos x="514" y="0"/>
                        </a:cxn>
                        <a:cxn ang="0">
                          <a:pos x="598" y="0"/>
                        </a:cxn>
                        <a:cxn ang="0">
                          <a:pos x="661" y="12"/>
                        </a:cxn>
                        <a:cxn ang="0">
                          <a:pos x="736" y="30"/>
                        </a:cxn>
                        <a:cxn ang="0">
                          <a:pos x="811" y="63"/>
                        </a:cxn>
                        <a:cxn ang="0">
                          <a:pos x="877" y="102"/>
                        </a:cxn>
                        <a:cxn ang="0">
                          <a:pos x="922" y="141"/>
                        </a:cxn>
                        <a:cxn ang="0">
                          <a:pos x="967" y="186"/>
                        </a:cxn>
                        <a:cxn ang="0">
                          <a:pos x="1003" y="231"/>
                        </a:cxn>
                        <a:cxn ang="0">
                          <a:pos x="907" y="159"/>
                        </a:cxn>
                        <a:cxn ang="0">
                          <a:pos x="856" y="129"/>
                        </a:cxn>
                        <a:cxn ang="0">
                          <a:pos x="802" y="108"/>
                        </a:cxn>
                        <a:cxn ang="0">
                          <a:pos x="733" y="87"/>
                        </a:cxn>
                        <a:cxn ang="0">
                          <a:pos x="667" y="78"/>
                        </a:cxn>
                        <a:cxn ang="0">
                          <a:pos x="595" y="75"/>
                        </a:cxn>
                        <a:cxn ang="0">
                          <a:pos x="541" y="78"/>
                        </a:cxn>
                        <a:cxn ang="0">
                          <a:pos x="484" y="87"/>
                        </a:cxn>
                        <a:cxn ang="0">
                          <a:pos x="427" y="102"/>
                        </a:cxn>
                        <a:cxn ang="0">
                          <a:pos x="373" y="120"/>
                        </a:cxn>
                        <a:cxn ang="0">
                          <a:pos x="313" y="150"/>
                        </a:cxn>
                        <a:cxn ang="0">
                          <a:pos x="267" y="177"/>
                        </a:cxn>
                        <a:cxn ang="0">
                          <a:pos x="228" y="210"/>
                        </a:cxn>
                        <a:cxn ang="0">
                          <a:pos x="183" y="246"/>
                        </a:cxn>
                        <a:cxn ang="0">
                          <a:pos x="147" y="285"/>
                        </a:cxn>
                        <a:cxn ang="0">
                          <a:pos x="111" y="339"/>
                        </a:cxn>
                        <a:cxn ang="0">
                          <a:pos x="78" y="396"/>
                        </a:cxn>
                        <a:cxn ang="0">
                          <a:pos x="57" y="450"/>
                        </a:cxn>
                        <a:cxn ang="0">
                          <a:pos x="39" y="514"/>
                        </a:cxn>
                        <a:cxn ang="0">
                          <a:pos x="27" y="592"/>
                        </a:cxn>
                        <a:cxn ang="0">
                          <a:pos x="21" y="685"/>
                        </a:cxn>
                      </a:cxnLst>
                      <a:pathLst>
                        <a:path w="1003" h="685">
                          <a:moveTo>
                            <a:pt x="21" y="685"/>
                          </a:moveTo>
                          <a:lnTo>
                            <a:pt x="6" y="604"/>
                          </a:lnTo>
                          <a:lnTo>
                            <a:pt x="0" y="526"/>
                          </a:lnTo>
                          <a:lnTo>
                            <a:pt x="3" y="472"/>
                          </a:lnTo>
                          <a:lnTo>
                            <a:pt x="12" y="423"/>
                          </a:lnTo>
                          <a:lnTo>
                            <a:pt x="27" y="369"/>
                          </a:lnTo>
                          <a:lnTo>
                            <a:pt x="51" y="315"/>
                          </a:lnTo>
                          <a:lnTo>
                            <a:pt x="81" y="258"/>
                          </a:lnTo>
                          <a:lnTo>
                            <a:pt x="111" y="213"/>
                          </a:lnTo>
                          <a:lnTo>
                            <a:pt x="147" y="168"/>
                          </a:lnTo>
                          <a:lnTo>
                            <a:pt x="189" y="129"/>
                          </a:lnTo>
                          <a:lnTo>
                            <a:pt x="231" y="96"/>
                          </a:lnTo>
                          <a:lnTo>
                            <a:pt x="276" y="69"/>
                          </a:lnTo>
                          <a:lnTo>
                            <a:pt x="331" y="45"/>
                          </a:lnTo>
                          <a:lnTo>
                            <a:pt x="394" y="24"/>
                          </a:lnTo>
                          <a:lnTo>
                            <a:pt x="448" y="9"/>
                          </a:lnTo>
                          <a:lnTo>
                            <a:pt x="514" y="0"/>
                          </a:lnTo>
                          <a:lnTo>
                            <a:pt x="598" y="0"/>
                          </a:lnTo>
                          <a:lnTo>
                            <a:pt x="661" y="12"/>
                          </a:lnTo>
                          <a:lnTo>
                            <a:pt x="736" y="30"/>
                          </a:lnTo>
                          <a:lnTo>
                            <a:pt x="811" y="63"/>
                          </a:lnTo>
                          <a:lnTo>
                            <a:pt x="877" y="102"/>
                          </a:lnTo>
                          <a:lnTo>
                            <a:pt x="922" y="141"/>
                          </a:lnTo>
                          <a:lnTo>
                            <a:pt x="967" y="186"/>
                          </a:lnTo>
                          <a:lnTo>
                            <a:pt x="1003" y="231"/>
                          </a:lnTo>
                          <a:lnTo>
                            <a:pt x="907" y="159"/>
                          </a:lnTo>
                          <a:lnTo>
                            <a:pt x="856" y="129"/>
                          </a:lnTo>
                          <a:lnTo>
                            <a:pt x="802" y="108"/>
                          </a:lnTo>
                          <a:lnTo>
                            <a:pt x="733" y="87"/>
                          </a:lnTo>
                          <a:lnTo>
                            <a:pt x="667" y="78"/>
                          </a:lnTo>
                          <a:lnTo>
                            <a:pt x="595" y="75"/>
                          </a:lnTo>
                          <a:lnTo>
                            <a:pt x="541" y="78"/>
                          </a:lnTo>
                          <a:lnTo>
                            <a:pt x="484" y="87"/>
                          </a:lnTo>
                          <a:lnTo>
                            <a:pt x="427" y="102"/>
                          </a:lnTo>
                          <a:lnTo>
                            <a:pt x="373" y="120"/>
                          </a:lnTo>
                          <a:lnTo>
                            <a:pt x="313" y="150"/>
                          </a:lnTo>
                          <a:lnTo>
                            <a:pt x="267" y="177"/>
                          </a:lnTo>
                          <a:lnTo>
                            <a:pt x="228" y="210"/>
                          </a:lnTo>
                          <a:lnTo>
                            <a:pt x="183" y="246"/>
                          </a:lnTo>
                          <a:lnTo>
                            <a:pt x="147" y="285"/>
                          </a:lnTo>
                          <a:lnTo>
                            <a:pt x="111" y="339"/>
                          </a:lnTo>
                          <a:lnTo>
                            <a:pt x="78" y="396"/>
                          </a:lnTo>
                          <a:lnTo>
                            <a:pt x="57" y="450"/>
                          </a:lnTo>
                          <a:lnTo>
                            <a:pt x="39" y="514"/>
                          </a:lnTo>
                          <a:lnTo>
                            <a:pt x="27" y="592"/>
                          </a:lnTo>
                          <a:lnTo>
                            <a:pt x="21" y="685"/>
                          </a:lnTo>
                          <a:close/>
                        </a:path>
                      </a:pathLst>
                    </a:custGeom>
                    <a:solidFill>
                      <a:srgbClr val="C0C0C0"/>
                    </a:solidFill>
                    <a:ln w="9525">
                      <a:noFill/>
                    </a:ln>
                  </p:spPr>
                  <p:txBody>
                    <a:bodyPr/>
                    <a:p>
                      <a:endParaRPr lang="zh-CN" altLang="en-US"/>
                    </a:p>
                  </p:txBody>
                </p:sp>
                <p:sp>
                  <p:nvSpPr>
                    <p:cNvPr id="50185" name="任意多边形 245777"/>
                    <p:cNvSpPr/>
                    <p:nvPr/>
                  </p:nvSpPr>
                  <p:spPr>
                    <a:xfrm>
                      <a:off x="3212" y="2235"/>
                      <a:ext cx="1106" cy="841"/>
                    </a:xfrm>
                    <a:custGeom>
                      <a:avLst/>
                      <a:gdLst/>
                      <a:ahLst/>
                      <a:cxnLst>
                        <a:cxn ang="0">
                          <a:pos x="0" y="511"/>
                        </a:cxn>
                        <a:cxn ang="0">
                          <a:pos x="63" y="583"/>
                        </a:cxn>
                        <a:cxn ang="0">
                          <a:pos x="132" y="646"/>
                        </a:cxn>
                        <a:cxn ang="0">
                          <a:pos x="195" y="682"/>
                        </a:cxn>
                        <a:cxn ang="0">
                          <a:pos x="286" y="721"/>
                        </a:cxn>
                        <a:cxn ang="0">
                          <a:pos x="358" y="742"/>
                        </a:cxn>
                        <a:cxn ang="0">
                          <a:pos x="424" y="751"/>
                        </a:cxn>
                        <a:cxn ang="0">
                          <a:pos x="502" y="751"/>
                        </a:cxn>
                        <a:cxn ang="0">
                          <a:pos x="559" y="745"/>
                        </a:cxn>
                        <a:cxn ang="0">
                          <a:pos x="628" y="733"/>
                        </a:cxn>
                        <a:cxn ang="0">
                          <a:pos x="697" y="712"/>
                        </a:cxn>
                        <a:cxn ang="0">
                          <a:pos x="754" y="682"/>
                        </a:cxn>
                        <a:cxn ang="0">
                          <a:pos x="808" y="649"/>
                        </a:cxn>
                        <a:cxn ang="0">
                          <a:pos x="856" y="616"/>
                        </a:cxn>
                        <a:cxn ang="0">
                          <a:pos x="904" y="568"/>
                        </a:cxn>
                        <a:cxn ang="0">
                          <a:pos x="952" y="514"/>
                        </a:cxn>
                        <a:cxn ang="0">
                          <a:pos x="989" y="463"/>
                        </a:cxn>
                        <a:cxn ang="0">
                          <a:pos x="1010" y="412"/>
                        </a:cxn>
                        <a:cxn ang="0">
                          <a:pos x="1037" y="331"/>
                        </a:cxn>
                        <a:cxn ang="0">
                          <a:pos x="1055" y="247"/>
                        </a:cxn>
                        <a:cxn ang="0">
                          <a:pos x="1058" y="172"/>
                        </a:cxn>
                        <a:cxn ang="0">
                          <a:pos x="1046" y="90"/>
                        </a:cxn>
                        <a:cxn ang="0">
                          <a:pos x="1019" y="0"/>
                        </a:cxn>
                        <a:cxn ang="0">
                          <a:pos x="1046" y="48"/>
                        </a:cxn>
                        <a:cxn ang="0">
                          <a:pos x="1076" y="117"/>
                        </a:cxn>
                        <a:cxn ang="0">
                          <a:pos x="1091" y="181"/>
                        </a:cxn>
                        <a:cxn ang="0">
                          <a:pos x="1106" y="241"/>
                        </a:cxn>
                        <a:cxn ang="0">
                          <a:pos x="1103" y="292"/>
                        </a:cxn>
                        <a:cxn ang="0">
                          <a:pos x="1100" y="361"/>
                        </a:cxn>
                        <a:cxn ang="0">
                          <a:pos x="1064" y="493"/>
                        </a:cxn>
                        <a:cxn ang="0">
                          <a:pos x="1028" y="565"/>
                        </a:cxn>
                        <a:cxn ang="0">
                          <a:pos x="983" y="628"/>
                        </a:cxn>
                        <a:cxn ang="0">
                          <a:pos x="934" y="682"/>
                        </a:cxn>
                        <a:cxn ang="0">
                          <a:pos x="886" y="721"/>
                        </a:cxn>
                        <a:cxn ang="0">
                          <a:pos x="820" y="766"/>
                        </a:cxn>
                        <a:cxn ang="0">
                          <a:pos x="754" y="796"/>
                        </a:cxn>
                        <a:cxn ang="0">
                          <a:pos x="691" y="817"/>
                        </a:cxn>
                        <a:cxn ang="0">
                          <a:pos x="610" y="838"/>
                        </a:cxn>
                        <a:cxn ang="0">
                          <a:pos x="550" y="841"/>
                        </a:cxn>
                        <a:cxn ang="0">
                          <a:pos x="484" y="841"/>
                        </a:cxn>
                        <a:cxn ang="0">
                          <a:pos x="418" y="829"/>
                        </a:cxn>
                        <a:cxn ang="0">
                          <a:pos x="346" y="814"/>
                        </a:cxn>
                        <a:cxn ang="0">
                          <a:pos x="298" y="796"/>
                        </a:cxn>
                        <a:cxn ang="0">
                          <a:pos x="234" y="763"/>
                        </a:cxn>
                        <a:cxn ang="0">
                          <a:pos x="180" y="733"/>
                        </a:cxn>
                        <a:cxn ang="0">
                          <a:pos x="129" y="691"/>
                        </a:cxn>
                        <a:cxn ang="0">
                          <a:pos x="75" y="634"/>
                        </a:cxn>
                        <a:cxn ang="0">
                          <a:pos x="24" y="562"/>
                        </a:cxn>
                        <a:cxn ang="0">
                          <a:pos x="0" y="511"/>
                        </a:cxn>
                      </a:cxnLst>
                      <a:pathLst>
                        <a:path w="1106" h="841">
                          <a:moveTo>
                            <a:pt x="0" y="511"/>
                          </a:moveTo>
                          <a:lnTo>
                            <a:pt x="63" y="583"/>
                          </a:lnTo>
                          <a:lnTo>
                            <a:pt x="132" y="646"/>
                          </a:lnTo>
                          <a:lnTo>
                            <a:pt x="195" y="682"/>
                          </a:lnTo>
                          <a:lnTo>
                            <a:pt x="286" y="721"/>
                          </a:lnTo>
                          <a:lnTo>
                            <a:pt x="358" y="742"/>
                          </a:lnTo>
                          <a:lnTo>
                            <a:pt x="424" y="751"/>
                          </a:lnTo>
                          <a:lnTo>
                            <a:pt x="502" y="751"/>
                          </a:lnTo>
                          <a:lnTo>
                            <a:pt x="559" y="745"/>
                          </a:lnTo>
                          <a:lnTo>
                            <a:pt x="628" y="733"/>
                          </a:lnTo>
                          <a:lnTo>
                            <a:pt x="697" y="712"/>
                          </a:lnTo>
                          <a:lnTo>
                            <a:pt x="754" y="682"/>
                          </a:lnTo>
                          <a:lnTo>
                            <a:pt x="808" y="649"/>
                          </a:lnTo>
                          <a:lnTo>
                            <a:pt x="856" y="616"/>
                          </a:lnTo>
                          <a:lnTo>
                            <a:pt x="904" y="568"/>
                          </a:lnTo>
                          <a:lnTo>
                            <a:pt x="952" y="514"/>
                          </a:lnTo>
                          <a:lnTo>
                            <a:pt x="989" y="463"/>
                          </a:lnTo>
                          <a:lnTo>
                            <a:pt x="1010" y="412"/>
                          </a:lnTo>
                          <a:lnTo>
                            <a:pt x="1037" y="331"/>
                          </a:lnTo>
                          <a:lnTo>
                            <a:pt x="1055" y="247"/>
                          </a:lnTo>
                          <a:lnTo>
                            <a:pt x="1058" y="172"/>
                          </a:lnTo>
                          <a:lnTo>
                            <a:pt x="1046" y="90"/>
                          </a:lnTo>
                          <a:lnTo>
                            <a:pt x="1019" y="0"/>
                          </a:lnTo>
                          <a:lnTo>
                            <a:pt x="1046" y="48"/>
                          </a:lnTo>
                          <a:lnTo>
                            <a:pt x="1076" y="117"/>
                          </a:lnTo>
                          <a:lnTo>
                            <a:pt x="1091" y="181"/>
                          </a:lnTo>
                          <a:lnTo>
                            <a:pt x="1106" y="241"/>
                          </a:lnTo>
                          <a:lnTo>
                            <a:pt x="1103" y="292"/>
                          </a:lnTo>
                          <a:lnTo>
                            <a:pt x="1100" y="361"/>
                          </a:lnTo>
                          <a:lnTo>
                            <a:pt x="1064" y="493"/>
                          </a:lnTo>
                          <a:lnTo>
                            <a:pt x="1028" y="565"/>
                          </a:lnTo>
                          <a:lnTo>
                            <a:pt x="983" y="628"/>
                          </a:lnTo>
                          <a:lnTo>
                            <a:pt x="934" y="682"/>
                          </a:lnTo>
                          <a:lnTo>
                            <a:pt x="886" y="721"/>
                          </a:lnTo>
                          <a:lnTo>
                            <a:pt x="820" y="766"/>
                          </a:lnTo>
                          <a:lnTo>
                            <a:pt x="754" y="796"/>
                          </a:lnTo>
                          <a:lnTo>
                            <a:pt x="691" y="817"/>
                          </a:lnTo>
                          <a:lnTo>
                            <a:pt x="610" y="838"/>
                          </a:lnTo>
                          <a:lnTo>
                            <a:pt x="550" y="841"/>
                          </a:lnTo>
                          <a:lnTo>
                            <a:pt x="484" y="841"/>
                          </a:lnTo>
                          <a:lnTo>
                            <a:pt x="418" y="829"/>
                          </a:lnTo>
                          <a:lnTo>
                            <a:pt x="346" y="814"/>
                          </a:lnTo>
                          <a:lnTo>
                            <a:pt x="298" y="796"/>
                          </a:lnTo>
                          <a:lnTo>
                            <a:pt x="234" y="763"/>
                          </a:lnTo>
                          <a:lnTo>
                            <a:pt x="180" y="733"/>
                          </a:lnTo>
                          <a:lnTo>
                            <a:pt x="129" y="691"/>
                          </a:lnTo>
                          <a:lnTo>
                            <a:pt x="75" y="634"/>
                          </a:lnTo>
                          <a:lnTo>
                            <a:pt x="24" y="562"/>
                          </a:lnTo>
                          <a:lnTo>
                            <a:pt x="0" y="511"/>
                          </a:lnTo>
                          <a:close/>
                        </a:path>
                      </a:pathLst>
                    </a:custGeom>
                    <a:solidFill>
                      <a:srgbClr val="C0C0C0"/>
                    </a:solidFill>
                    <a:ln w="9525">
                      <a:noFill/>
                    </a:ln>
                  </p:spPr>
                  <p:txBody>
                    <a:bodyPr/>
                    <a:p>
                      <a:endParaRPr lang="zh-CN" altLang="en-US"/>
                    </a:p>
                  </p:txBody>
                </p:sp>
              </p:grpSp>
              <p:grpSp>
                <p:nvGrpSpPr>
                  <p:cNvPr id="50186" name="组合 245778"/>
                  <p:cNvGrpSpPr/>
                  <p:nvPr/>
                </p:nvGrpSpPr>
                <p:grpSpPr>
                  <a:xfrm>
                    <a:off x="3144" y="1912"/>
                    <a:ext cx="1172" cy="1113"/>
                    <a:chOff x="3144" y="1912"/>
                    <a:chExt cx="1172" cy="1113"/>
                  </a:xfrm>
                </p:grpSpPr>
                <p:sp>
                  <p:nvSpPr>
                    <p:cNvPr id="50187" name="任意多边形 245779"/>
                    <p:cNvSpPr/>
                    <p:nvPr/>
                  </p:nvSpPr>
                  <p:spPr>
                    <a:xfrm>
                      <a:off x="3210" y="2747"/>
                      <a:ext cx="287" cy="278"/>
                    </a:xfrm>
                    <a:custGeom>
                      <a:avLst/>
                      <a:gdLst/>
                      <a:ahLst/>
                      <a:cxnLst>
                        <a:cxn ang="0">
                          <a:pos x="0" y="0"/>
                        </a:cxn>
                        <a:cxn ang="0">
                          <a:pos x="30" y="56"/>
                        </a:cxn>
                        <a:cxn ang="0">
                          <a:pos x="59" y="99"/>
                        </a:cxn>
                        <a:cxn ang="0">
                          <a:pos x="90" y="138"/>
                        </a:cxn>
                        <a:cxn ang="0">
                          <a:pos x="138" y="185"/>
                        </a:cxn>
                        <a:cxn ang="0">
                          <a:pos x="174" y="215"/>
                        </a:cxn>
                        <a:cxn ang="0">
                          <a:pos x="220" y="244"/>
                        </a:cxn>
                        <a:cxn ang="0">
                          <a:pos x="287" y="278"/>
                        </a:cxn>
                        <a:cxn ang="0">
                          <a:pos x="212" y="176"/>
                        </a:cxn>
                        <a:cxn ang="0">
                          <a:pos x="170" y="152"/>
                        </a:cxn>
                        <a:cxn ang="0">
                          <a:pos x="140" y="131"/>
                        </a:cxn>
                        <a:cxn ang="0">
                          <a:pos x="96" y="101"/>
                        </a:cxn>
                        <a:cxn ang="0">
                          <a:pos x="62" y="69"/>
                        </a:cxn>
                        <a:cxn ang="0">
                          <a:pos x="35" y="42"/>
                        </a:cxn>
                        <a:cxn ang="0">
                          <a:pos x="0" y="0"/>
                        </a:cxn>
                      </a:cxnLst>
                      <a:pathLst>
                        <a:path w="287" h="278">
                          <a:moveTo>
                            <a:pt x="0" y="0"/>
                          </a:moveTo>
                          <a:lnTo>
                            <a:pt x="30" y="56"/>
                          </a:lnTo>
                          <a:lnTo>
                            <a:pt x="59" y="99"/>
                          </a:lnTo>
                          <a:lnTo>
                            <a:pt x="90" y="138"/>
                          </a:lnTo>
                          <a:lnTo>
                            <a:pt x="138" y="185"/>
                          </a:lnTo>
                          <a:lnTo>
                            <a:pt x="174" y="215"/>
                          </a:lnTo>
                          <a:lnTo>
                            <a:pt x="220" y="244"/>
                          </a:lnTo>
                          <a:lnTo>
                            <a:pt x="287" y="278"/>
                          </a:lnTo>
                          <a:lnTo>
                            <a:pt x="212" y="176"/>
                          </a:lnTo>
                          <a:lnTo>
                            <a:pt x="170" y="152"/>
                          </a:lnTo>
                          <a:lnTo>
                            <a:pt x="140" y="131"/>
                          </a:lnTo>
                          <a:lnTo>
                            <a:pt x="96" y="101"/>
                          </a:lnTo>
                          <a:lnTo>
                            <a:pt x="62" y="69"/>
                          </a:lnTo>
                          <a:lnTo>
                            <a:pt x="35" y="42"/>
                          </a:lnTo>
                          <a:lnTo>
                            <a:pt x="0" y="0"/>
                          </a:lnTo>
                          <a:close/>
                        </a:path>
                      </a:pathLst>
                    </a:custGeom>
                    <a:solidFill>
                      <a:srgbClr val="808080"/>
                    </a:solidFill>
                    <a:ln w="9525">
                      <a:noFill/>
                    </a:ln>
                  </p:spPr>
                  <p:txBody>
                    <a:bodyPr/>
                    <a:p>
                      <a:endParaRPr lang="zh-CN" altLang="en-US"/>
                    </a:p>
                  </p:txBody>
                </p:sp>
                <p:sp>
                  <p:nvSpPr>
                    <p:cNvPr id="50188" name="任意多边形 245780"/>
                    <p:cNvSpPr/>
                    <p:nvPr/>
                  </p:nvSpPr>
                  <p:spPr>
                    <a:xfrm>
                      <a:off x="4213" y="2229"/>
                      <a:ext cx="103" cy="546"/>
                    </a:xfrm>
                    <a:custGeom>
                      <a:avLst/>
                      <a:gdLst/>
                      <a:ahLst/>
                      <a:cxnLst>
                        <a:cxn ang="0">
                          <a:pos x="19" y="0"/>
                        </a:cxn>
                        <a:cxn ang="0">
                          <a:pos x="39" y="37"/>
                        </a:cxn>
                        <a:cxn ang="0">
                          <a:pos x="52" y="69"/>
                        </a:cxn>
                        <a:cxn ang="0">
                          <a:pos x="66" y="102"/>
                        </a:cxn>
                        <a:cxn ang="0">
                          <a:pos x="76" y="134"/>
                        </a:cxn>
                        <a:cxn ang="0">
                          <a:pos x="84" y="164"/>
                        </a:cxn>
                        <a:cxn ang="0">
                          <a:pos x="99" y="217"/>
                        </a:cxn>
                        <a:cxn ang="0">
                          <a:pos x="103" y="269"/>
                        </a:cxn>
                        <a:cxn ang="0">
                          <a:pos x="100" y="349"/>
                        </a:cxn>
                        <a:cxn ang="0">
                          <a:pos x="93" y="403"/>
                        </a:cxn>
                        <a:cxn ang="0">
                          <a:pos x="82" y="447"/>
                        </a:cxn>
                        <a:cxn ang="0">
                          <a:pos x="65" y="493"/>
                        </a:cxn>
                        <a:cxn ang="0">
                          <a:pos x="42" y="546"/>
                        </a:cxn>
                        <a:cxn ang="0">
                          <a:pos x="0" y="443"/>
                        </a:cxn>
                        <a:cxn ang="0">
                          <a:pos x="19" y="398"/>
                        </a:cxn>
                        <a:cxn ang="0">
                          <a:pos x="28" y="374"/>
                        </a:cxn>
                        <a:cxn ang="0">
                          <a:pos x="39" y="343"/>
                        </a:cxn>
                        <a:cxn ang="0">
                          <a:pos x="46" y="311"/>
                        </a:cxn>
                        <a:cxn ang="0">
                          <a:pos x="52" y="262"/>
                        </a:cxn>
                        <a:cxn ang="0">
                          <a:pos x="55" y="221"/>
                        </a:cxn>
                        <a:cxn ang="0">
                          <a:pos x="55" y="160"/>
                        </a:cxn>
                        <a:cxn ang="0">
                          <a:pos x="46" y="105"/>
                        </a:cxn>
                        <a:cxn ang="0">
                          <a:pos x="36" y="60"/>
                        </a:cxn>
                        <a:cxn ang="0">
                          <a:pos x="30" y="36"/>
                        </a:cxn>
                        <a:cxn ang="0">
                          <a:pos x="19" y="0"/>
                        </a:cxn>
                      </a:cxnLst>
                      <a:pathLst>
                        <a:path w="103" h="546">
                          <a:moveTo>
                            <a:pt x="19" y="0"/>
                          </a:moveTo>
                          <a:lnTo>
                            <a:pt x="39" y="37"/>
                          </a:lnTo>
                          <a:lnTo>
                            <a:pt x="52" y="69"/>
                          </a:lnTo>
                          <a:lnTo>
                            <a:pt x="66" y="102"/>
                          </a:lnTo>
                          <a:lnTo>
                            <a:pt x="76" y="134"/>
                          </a:lnTo>
                          <a:lnTo>
                            <a:pt x="84" y="164"/>
                          </a:lnTo>
                          <a:lnTo>
                            <a:pt x="99" y="217"/>
                          </a:lnTo>
                          <a:lnTo>
                            <a:pt x="103" y="269"/>
                          </a:lnTo>
                          <a:lnTo>
                            <a:pt x="100" y="349"/>
                          </a:lnTo>
                          <a:lnTo>
                            <a:pt x="93" y="403"/>
                          </a:lnTo>
                          <a:lnTo>
                            <a:pt x="82" y="447"/>
                          </a:lnTo>
                          <a:lnTo>
                            <a:pt x="65" y="493"/>
                          </a:lnTo>
                          <a:lnTo>
                            <a:pt x="42" y="546"/>
                          </a:lnTo>
                          <a:lnTo>
                            <a:pt x="0" y="443"/>
                          </a:lnTo>
                          <a:lnTo>
                            <a:pt x="19" y="398"/>
                          </a:lnTo>
                          <a:lnTo>
                            <a:pt x="28" y="374"/>
                          </a:lnTo>
                          <a:lnTo>
                            <a:pt x="39" y="343"/>
                          </a:lnTo>
                          <a:lnTo>
                            <a:pt x="46" y="311"/>
                          </a:lnTo>
                          <a:lnTo>
                            <a:pt x="52" y="262"/>
                          </a:lnTo>
                          <a:lnTo>
                            <a:pt x="55" y="221"/>
                          </a:lnTo>
                          <a:lnTo>
                            <a:pt x="55" y="160"/>
                          </a:lnTo>
                          <a:lnTo>
                            <a:pt x="46" y="105"/>
                          </a:lnTo>
                          <a:lnTo>
                            <a:pt x="36" y="60"/>
                          </a:lnTo>
                          <a:lnTo>
                            <a:pt x="30" y="36"/>
                          </a:lnTo>
                          <a:lnTo>
                            <a:pt x="19" y="0"/>
                          </a:lnTo>
                          <a:close/>
                        </a:path>
                      </a:pathLst>
                    </a:custGeom>
                    <a:solidFill>
                      <a:srgbClr val="808080"/>
                    </a:solidFill>
                    <a:ln w="9525">
                      <a:noFill/>
                    </a:ln>
                  </p:spPr>
                  <p:txBody>
                    <a:bodyPr/>
                    <a:p>
                      <a:endParaRPr lang="zh-CN" altLang="en-US"/>
                    </a:p>
                  </p:txBody>
                </p:sp>
                <p:sp>
                  <p:nvSpPr>
                    <p:cNvPr id="50189" name="任意多边形 245781"/>
                    <p:cNvSpPr/>
                    <p:nvPr/>
                  </p:nvSpPr>
                  <p:spPr>
                    <a:xfrm>
                      <a:off x="3675" y="1912"/>
                      <a:ext cx="408" cy="165"/>
                    </a:xfrm>
                    <a:custGeom>
                      <a:avLst/>
                      <a:gdLst/>
                      <a:ahLst/>
                      <a:cxnLst>
                        <a:cxn ang="0">
                          <a:pos x="0" y="0"/>
                        </a:cxn>
                        <a:cxn ang="0">
                          <a:pos x="31" y="60"/>
                        </a:cxn>
                        <a:cxn ang="0">
                          <a:pos x="79" y="57"/>
                        </a:cxn>
                        <a:cxn ang="0">
                          <a:pos x="123" y="60"/>
                        </a:cxn>
                        <a:cxn ang="0">
                          <a:pos x="164" y="66"/>
                        </a:cxn>
                        <a:cxn ang="0">
                          <a:pos x="202" y="73"/>
                        </a:cxn>
                        <a:cxn ang="0">
                          <a:pos x="240" y="83"/>
                        </a:cxn>
                        <a:cxn ang="0">
                          <a:pos x="266" y="91"/>
                        </a:cxn>
                        <a:cxn ang="0">
                          <a:pos x="300" y="105"/>
                        </a:cxn>
                        <a:cxn ang="0">
                          <a:pos x="339" y="124"/>
                        </a:cxn>
                        <a:cxn ang="0">
                          <a:pos x="408" y="165"/>
                        </a:cxn>
                        <a:cxn ang="0">
                          <a:pos x="368" y="123"/>
                        </a:cxn>
                        <a:cxn ang="0">
                          <a:pos x="340" y="102"/>
                        </a:cxn>
                        <a:cxn ang="0">
                          <a:pos x="303" y="78"/>
                        </a:cxn>
                        <a:cxn ang="0">
                          <a:pos x="280" y="64"/>
                        </a:cxn>
                        <a:cxn ang="0">
                          <a:pos x="229" y="40"/>
                        </a:cxn>
                        <a:cxn ang="0">
                          <a:pos x="196" y="28"/>
                        </a:cxn>
                        <a:cxn ang="0">
                          <a:pos x="169" y="19"/>
                        </a:cxn>
                        <a:cxn ang="0">
                          <a:pos x="144" y="13"/>
                        </a:cxn>
                        <a:cxn ang="0">
                          <a:pos x="105" y="6"/>
                        </a:cxn>
                        <a:cxn ang="0">
                          <a:pos x="64" y="1"/>
                        </a:cxn>
                        <a:cxn ang="0">
                          <a:pos x="18" y="0"/>
                        </a:cxn>
                        <a:cxn ang="0">
                          <a:pos x="0" y="0"/>
                        </a:cxn>
                      </a:cxnLst>
                      <a:pathLst>
                        <a:path w="408" h="165">
                          <a:moveTo>
                            <a:pt x="0" y="0"/>
                          </a:moveTo>
                          <a:lnTo>
                            <a:pt x="31" y="60"/>
                          </a:lnTo>
                          <a:lnTo>
                            <a:pt x="79" y="57"/>
                          </a:lnTo>
                          <a:lnTo>
                            <a:pt x="123" y="60"/>
                          </a:lnTo>
                          <a:lnTo>
                            <a:pt x="164" y="66"/>
                          </a:lnTo>
                          <a:lnTo>
                            <a:pt x="202" y="73"/>
                          </a:lnTo>
                          <a:lnTo>
                            <a:pt x="240" y="83"/>
                          </a:lnTo>
                          <a:lnTo>
                            <a:pt x="266" y="91"/>
                          </a:lnTo>
                          <a:lnTo>
                            <a:pt x="300" y="105"/>
                          </a:lnTo>
                          <a:lnTo>
                            <a:pt x="339" y="124"/>
                          </a:lnTo>
                          <a:lnTo>
                            <a:pt x="408" y="165"/>
                          </a:lnTo>
                          <a:lnTo>
                            <a:pt x="368" y="123"/>
                          </a:lnTo>
                          <a:lnTo>
                            <a:pt x="340" y="102"/>
                          </a:lnTo>
                          <a:lnTo>
                            <a:pt x="303" y="78"/>
                          </a:lnTo>
                          <a:lnTo>
                            <a:pt x="280" y="64"/>
                          </a:lnTo>
                          <a:lnTo>
                            <a:pt x="229" y="40"/>
                          </a:lnTo>
                          <a:lnTo>
                            <a:pt x="196" y="28"/>
                          </a:lnTo>
                          <a:lnTo>
                            <a:pt x="169" y="19"/>
                          </a:lnTo>
                          <a:lnTo>
                            <a:pt x="144" y="13"/>
                          </a:lnTo>
                          <a:lnTo>
                            <a:pt x="105" y="6"/>
                          </a:lnTo>
                          <a:lnTo>
                            <a:pt x="64" y="1"/>
                          </a:lnTo>
                          <a:lnTo>
                            <a:pt x="18" y="0"/>
                          </a:lnTo>
                          <a:lnTo>
                            <a:pt x="0" y="0"/>
                          </a:lnTo>
                          <a:close/>
                        </a:path>
                      </a:pathLst>
                    </a:custGeom>
                    <a:solidFill>
                      <a:srgbClr val="808080"/>
                    </a:solidFill>
                    <a:ln w="9525">
                      <a:noFill/>
                    </a:ln>
                  </p:spPr>
                  <p:txBody>
                    <a:bodyPr/>
                    <a:p>
                      <a:endParaRPr lang="zh-CN" altLang="en-US"/>
                    </a:p>
                  </p:txBody>
                </p:sp>
                <p:sp>
                  <p:nvSpPr>
                    <p:cNvPr id="50190" name="任意多边形 245782"/>
                    <p:cNvSpPr/>
                    <p:nvPr/>
                  </p:nvSpPr>
                  <p:spPr>
                    <a:xfrm>
                      <a:off x="3144" y="2144"/>
                      <a:ext cx="130" cy="387"/>
                    </a:xfrm>
                    <a:custGeom>
                      <a:avLst/>
                      <a:gdLst/>
                      <a:ahLst/>
                      <a:cxnLst>
                        <a:cxn ang="0">
                          <a:pos x="0" y="297"/>
                        </a:cxn>
                        <a:cxn ang="0">
                          <a:pos x="3" y="267"/>
                        </a:cxn>
                        <a:cxn ang="0">
                          <a:pos x="5" y="234"/>
                        </a:cxn>
                        <a:cxn ang="0">
                          <a:pos x="14" y="181"/>
                        </a:cxn>
                        <a:cxn ang="0">
                          <a:pos x="24" y="139"/>
                        </a:cxn>
                        <a:cxn ang="0">
                          <a:pos x="38" y="101"/>
                        </a:cxn>
                        <a:cxn ang="0">
                          <a:pos x="56" y="62"/>
                        </a:cxn>
                        <a:cxn ang="0">
                          <a:pos x="72" y="32"/>
                        </a:cxn>
                        <a:cxn ang="0">
                          <a:pos x="92" y="0"/>
                        </a:cxn>
                        <a:cxn ang="0">
                          <a:pos x="130" y="50"/>
                        </a:cxn>
                        <a:cxn ang="0">
                          <a:pos x="108" y="80"/>
                        </a:cxn>
                        <a:cxn ang="0">
                          <a:pos x="92" y="107"/>
                        </a:cxn>
                        <a:cxn ang="0">
                          <a:pos x="79" y="132"/>
                        </a:cxn>
                        <a:cxn ang="0">
                          <a:pos x="60" y="167"/>
                        </a:cxn>
                        <a:cxn ang="0">
                          <a:pos x="48" y="198"/>
                        </a:cxn>
                        <a:cxn ang="0">
                          <a:pos x="41" y="228"/>
                        </a:cxn>
                        <a:cxn ang="0">
                          <a:pos x="32" y="258"/>
                        </a:cxn>
                        <a:cxn ang="0">
                          <a:pos x="26" y="291"/>
                        </a:cxn>
                        <a:cxn ang="0">
                          <a:pos x="21" y="331"/>
                        </a:cxn>
                        <a:cxn ang="0">
                          <a:pos x="17" y="371"/>
                        </a:cxn>
                        <a:cxn ang="0">
                          <a:pos x="10" y="387"/>
                        </a:cxn>
                        <a:cxn ang="0">
                          <a:pos x="0" y="297"/>
                        </a:cxn>
                      </a:cxnLst>
                      <a:pathLst>
                        <a:path w="130" h="387">
                          <a:moveTo>
                            <a:pt x="0" y="297"/>
                          </a:moveTo>
                          <a:lnTo>
                            <a:pt x="3" y="267"/>
                          </a:lnTo>
                          <a:lnTo>
                            <a:pt x="5" y="234"/>
                          </a:lnTo>
                          <a:lnTo>
                            <a:pt x="14" y="181"/>
                          </a:lnTo>
                          <a:lnTo>
                            <a:pt x="24" y="139"/>
                          </a:lnTo>
                          <a:lnTo>
                            <a:pt x="38" y="101"/>
                          </a:lnTo>
                          <a:lnTo>
                            <a:pt x="56" y="62"/>
                          </a:lnTo>
                          <a:lnTo>
                            <a:pt x="72" y="32"/>
                          </a:lnTo>
                          <a:lnTo>
                            <a:pt x="92" y="0"/>
                          </a:lnTo>
                          <a:lnTo>
                            <a:pt x="130" y="50"/>
                          </a:lnTo>
                          <a:lnTo>
                            <a:pt x="108" y="80"/>
                          </a:lnTo>
                          <a:lnTo>
                            <a:pt x="92" y="107"/>
                          </a:lnTo>
                          <a:lnTo>
                            <a:pt x="79" y="132"/>
                          </a:lnTo>
                          <a:lnTo>
                            <a:pt x="60" y="167"/>
                          </a:lnTo>
                          <a:lnTo>
                            <a:pt x="48" y="198"/>
                          </a:lnTo>
                          <a:lnTo>
                            <a:pt x="41" y="228"/>
                          </a:lnTo>
                          <a:lnTo>
                            <a:pt x="32" y="258"/>
                          </a:lnTo>
                          <a:lnTo>
                            <a:pt x="26" y="291"/>
                          </a:lnTo>
                          <a:lnTo>
                            <a:pt x="21" y="331"/>
                          </a:lnTo>
                          <a:lnTo>
                            <a:pt x="17" y="371"/>
                          </a:lnTo>
                          <a:lnTo>
                            <a:pt x="10" y="387"/>
                          </a:lnTo>
                          <a:lnTo>
                            <a:pt x="0" y="297"/>
                          </a:lnTo>
                          <a:close/>
                        </a:path>
                      </a:pathLst>
                    </a:custGeom>
                    <a:solidFill>
                      <a:srgbClr val="808080"/>
                    </a:solidFill>
                    <a:ln w="9525">
                      <a:noFill/>
                    </a:ln>
                  </p:spPr>
                  <p:txBody>
                    <a:bodyPr/>
                    <a:p>
                      <a:endParaRPr lang="zh-CN" altLang="en-US"/>
                    </a:p>
                  </p:txBody>
                </p:sp>
              </p:grpSp>
            </p:grpSp>
            <p:sp>
              <p:nvSpPr>
                <p:cNvPr id="50191" name="椭圆 245783"/>
                <p:cNvSpPr/>
                <p:nvPr/>
              </p:nvSpPr>
              <p:spPr>
                <a:xfrm>
                  <a:off x="3163" y="1972"/>
                  <a:ext cx="1154" cy="1105"/>
                </a:xfrm>
                <a:prstGeom prst="ellipse">
                  <a:avLst/>
                </a:prstGeom>
                <a:noFill/>
                <a:ln w="25400" cap="flat" cmpd="sng">
                  <a:solidFill>
                    <a:srgbClr val="0000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0192" name="组合 245784"/>
                <p:cNvGrpSpPr/>
                <p:nvPr/>
              </p:nvGrpSpPr>
              <p:grpSpPr>
                <a:xfrm>
                  <a:off x="3115" y="1882"/>
                  <a:ext cx="1154" cy="1105"/>
                  <a:chOff x="3115" y="1882"/>
                  <a:chExt cx="1154" cy="1105"/>
                </a:xfrm>
              </p:grpSpPr>
              <p:sp>
                <p:nvSpPr>
                  <p:cNvPr id="50193" name="椭圆 245785"/>
                  <p:cNvSpPr/>
                  <p:nvPr/>
                </p:nvSpPr>
                <p:spPr>
                  <a:xfrm>
                    <a:off x="3128" y="1897"/>
                    <a:ext cx="1127" cy="1078"/>
                  </a:xfrm>
                  <a:prstGeom prst="ellipse">
                    <a:avLst/>
                  </a:prstGeom>
                  <a:noFill/>
                  <a:ln w="63500" cap="flat" cmpd="sng">
                    <a:solidFill>
                      <a:srgbClr val="9F9F9F"/>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0194" name="椭圆 245786"/>
                  <p:cNvSpPr/>
                  <p:nvPr/>
                </p:nvSpPr>
                <p:spPr>
                  <a:xfrm>
                    <a:off x="3115" y="1882"/>
                    <a:ext cx="1154" cy="1105"/>
                  </a:xfrm>
                  <a:prstGeom prst="ellipse">
                    <a:avLst/>
                  </a:prstGeom>
                  <a:noFill/>
                  <a:ln w="25400" cap="flat" cmpd="sng">
                    <a:solidFill>
                      <a:srgbClr val="0000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0195" name="椭圆 245787"/>
                  <p:cNvSpPr/>
                  <p:nvPr/>
                </p:nvSpPr>
                <p:spPr>
                  <a:xfrm>
                    <a:off x="3147" y="1912"/>
                    <a:ext cx="1090" cy="1046"/>
                  </a:xfrm>
                  <a:prstGeom prst="ellipse">
                    <a:avLst/>
                  </a:prstGeom>
                  <a:noFill/>
                  <a:ln w="12700" cap="flat" cmpd="sng">
                    <a:solidFill>
                      <a:srgbClr val="0000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grpSp>
          <p:grpSp>
            <p:nvGrpSpPr>
              <p:cNvPr id="50196" name="组合 245788"/>
              <p:cNvGrpSpPr/>
              <p:nvPr/>
            </p:nvGrpSpPr>
            <p:grpSpPr>
              <a:xfrm>
                <a:off x="3939" y="2920"/>
                <a:ext cx="595" cy="928"/>
                <a:chOff x="3939" y="2920"/>
                <a:chExt cx="595" cy="928"/>
              </a:xfrm>
            </p:grpSpPr>
            <p:sp>
              <p:nvSpPr>
                <p:cNvPr id="50197" name="任意多边形 245789"/>
                <p:cNvSpPr/>
                <p:nvPr/>
              </p:nvSpPr>
              <p:spPr>
                <a:xfrm>
                  <a:off x="3947" y="2971"/>
                  <a:ext cx="564" cy="808"/>
                </a:xfrm>
                <a:custGeom>
                  <a:avLst/>
                  <a:gdLst/>
                  <a:ahLst/>
                  <a:cxnLst>
                    <a:cxn ang="0">
                      <a:pos x="0" y="60"/>
                    </a:cxn>
                    <a:cxn ang="0">
                      <a:pos x="400" y="808"/>
                    </a:cxn>
                    <a:cxn ang="0">
                      <a:pos x="564" y="725"/>
                    </a:cxn>
                    <a:cxn ang="0">
                      <a:pos x="162" y="0"/>
                    </a:cxn>
                    <a:cxn ang="0">
                      <a:pos x="0" y="60"/>
                    </a:cxn>
                  </a:cxnLst>
                  <a:pathLst>
                    <a:path w="564" h="808">
                      <a:moveTo>
                        <a:pt x="0" y="60"/>
                      </a:moveTo>
                      <a:lnTo>
                        <a:pt x="400" y="808"/>
                      </a:lnTo>
                      <a:lnTo>
                        <a:pt x="564" y="725"/>
                      </a:lnTo>
                      <a:lnTo>
                        <a:pt x="162" y="0"/>
                      </a:lnTo>
                      <a:lnTo>
                        <a:pt x="0" y="60"/>
                      </a:lnTo>
                      <a:close/>
                    </a:path>
                  </a:pathLst>
                </a:custGeom>
                <a:solidFill>
                  <a:srgbClr val="5F3F1F"/>
                </a:solidFill>
                <a:ln w="9525">
                  <a:noFill/>
                </a:ln>
              </p:spPr>
              <p:txBody>
                <a:bodyPr/>
                <a:p>
                  <a:endParaRPr lang="zh-CN" altLang="en-US"/>
                </a:p>
              </p:txBody>
            </p:sp>
            <p:sp>
              <p:nvSpPr>
                <p:cNvPr id="50198" name="任意多边形 245790"/>
                <p:cNvSpPr/>
                <p:nvPr/>
              </p:nvSpPr>
              <p:spPr>
                <a:xfrm>
                  <a:off x="3939" y="2920"/>
                  <a:ext cx="178" cy="110"/>
                </a:xfrm>
                <a:custGeom>
                  <a:avLst/>
                  <a:gdLst/>
                  <a:ahLst/>
                  <a:cxnLst>
                    <a:cxn ang="0">
                      <a:pos x="178" y="59"/>
                    </a:cxn>
                    <a:cxn ang="0">
                      <a:pos x="92" y="0"/>
                    </a:cxn>
                    <a:cxn ang="0">
                      <a:pos x="1" y="86"/>
                    </a:cxn>
                    <a:cxn ang="0">
                      <a:pos x="4" y="110"/>
                    </a:cxn>
                    <a:cxn ang="0">
                      <a:pos x="92" y="86"/>
                    </a:cxn>
                    <a:cxn ang="0">
                      <a:pos x="178" y="59"/>
                    </a:cxn>
                  </a:cxnLst>
                  <a:pathLst>
                    <a:path w="178" h="110">
                      <a:moveTo>
                        <a:pt x="178" y="59"/>
                      </a:moveTo>
                      <a:cubicBezTo>
                        <a:pt x="166" y="24"/>
                        <a:pt x="131" y="0"/>
                        <a:pt x="92" y="0"/>
                      </a:cubicBezTo>
                      <a:cubicBezTo>
                        <a:pt x="41" y="0"/>
                        <a:pt x="1" y="38"/>
                        <a:pt x="1" y="86"/>
                      </a:cubicBezTo>
                      <a:cubicBezTo>
                        <a:pt x="0" y="94"/>
                        <a:pt x="2" y="102"/>
                        <a:pt x="4" y="110"/>
                      </a:cubicBezTo>
                      <a:lnTo>
                        <a:pt x="92" y="86"/>
                      </a:lnTo>
                      <a:lnTo>
                        <a:pt x="178" y="59"/>
                      </a:lnTo>
                      <a:close/>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50199" name="任意多边形 245791"/>
                <p:cNvSpPr/>
                <p:nvPr/>
              </p:nvSpPr>
              <p:spPr>
                <a:xfrm>
                  <a:off x="3947" y="2935"/>
                  <a:ext cx="173" cy="100"/>
                </a:xfrm>
                <a:custGeom>
                  <a:avLst/>
                  <a:gdLst/>
                  <a:ahLst/>
                  <a:cxnLst>
                    <a:cxn ang="0">
                      <a:pos x="173" y="61"/>
                    </a:cxn>
                    <a:cxn ang="0">
                      <a:pos x="89" y="0"/>
                    </a:cxn>
                    <a:cxn ang="0">
                      <a:pos x="1" y="89"/>
                    </a:cxn>
                    <a:cxn ang="0">
                      <a:pos x="1" y="100"/>
                    </a:cxn>
                    <a:cxn ang="0">
                      <a:pos x="89" y="89"/>
                    </a:cxn>
                    <a:cxn ang="0">
                      <a:pos x="173" y="61"/>
                    </a:cxn>
                  </a:cxnLst>
                  <a:pathLst>
                    <a:path w="173" h="100">
                      <a:moveTo>
                        <a:pt x="173" y="61"/>
                      </a:moveTo>
                      <a:cubicBezTo>
                        <a:pt x="161" y="24"/>
                        <a:pt x="127" y="0"/>
                        <a:pt x="89" y="0"/>
                      </a:cubicBezTo>
                      <a:cubicBezTo>
                        <a:pt x="40" y="0"/>
                        <a:pt x="1" y="40"/>
                        <a:pt x="1" y="89"/>
                      </a:cubicBezTo>
                      <a:cubicBezTo>
                        <a:pt x="0" y="93"/>
                        <a:pt x="1" y="96"/>
                        <a:pt x="1" y="100"/>
                      </a:cubicBezTo>
                      <a:lnTo>
                        <a:pt x="89" y="89"/>
                      </a:lnTo>
                      <a:lnTo>
                        <a:pt x="173" y="61"/>
                      </a:lnTo>
                      <a:close/>
                    </a:path>
                  </a:pathLst>
                </a:custGeom>
                <a:noFill/>
                <a:ln w="9525">
                  <a:noFill/>
                </a:ln>
              </p:spPr>
              <p:txBody>
                <a:bodyPr/>
                <a:p>
                  <a:endParaRPr lang="zh-CN" altLang="en-US"/>
                </a:p>
              </p:txBody>
            </p:sp>
            <p:sp>
              <p:nvSpPr>
                <p:cNvPr id="50200" name="任意多边形 245792"/>
                <p:cNvSpPr/>
                <p:nvPr/>
              </p:nvSpPr>
              <p:spPr>
                <a:xfrm>
                  <a:off x="3942" y="2936"/>
                  <a:ext cx="107" cy="207"/>
                </a:xfrm>
                <a:custGeom>
                  <a:avLst/>
                  <a:gdLst/>
                  <a:ahLst/>
                  <a:cxnLst>
                    <a:cxn ang="0">
                      <a:pos x="3" y="96"/>
                    </a:cxn>
                    <a:cxn ang="0">
                      <a:pos x="0" y="82"/>
                    </a:cxn>
                    <a:cxn ang="0">
                      <a:pos x="0" y="69"/>
                    </a:cxn>
                    <a:cxn ang="0">
                      <a:pos x="2" y="58"/>
                    </a:cxn>
                    <a:cxn ang="0">
                      <a:pos x="6" y="42"/>
                    </a:cxn>
                    <a:cxn ang="0">
                      <a:pos x="12" y="29"/>
                    </a:cxn>
                    <a:cxn ang="0">
                      <a:pos x="21" y="17"/>
                    </a:cxn>
                    <a:cxn ang="0">
                      <a:pos x="31" y="7"/>
                    </a:cxn>
                    <a:cxn ang="0">
                      <a:pos x="41" y="0"/>
                    </a:cxn>
                    <a:cxn ang="0">
                      <a:pos x="107" y="112"/>
                    </a:cxn>
                    <a:cxn ang="0">
                      <a:pos x="95" y="119"/>
                    </a:cxn>
                    <a:cxn ang="0">
                      <a:pos x="87" y="127"/>
                    </a:cxn>
                    <a:cxn ang="0">
                      <a:pos x="79" y="135"/>
                    </a:cxn>
                    <a:cxn ang="0">
                      <a:pos x="73" y="145"/>
                    </a:cxn>
                    <a:cxn ang="0">
                      <a:pos x="66" y="163"/>
                    </a:cxn>
                    <a:cxn ang="0">
                      <a:pos x="62" y="187"/>
                    </a:cxn>
                    <a:cxn ang="0">
                      <a:pos x="62" y="207"/>
                    </a:cxn>
                    <a:cxn ang="0">
                      <a:pos x="3" y="96"/>
                    </a:cxn>
                  </a:cxnLst>
                  <a:pathLst>
                    <a:path w="107" h="207">
                      <a:moveTo>
                        <a:pt x="3" y="96"/>
                      </a:moveTo>
                      <a:lnTo>
                        <a:pt x="0" y="82"/>
                      </a:lnTo>
                      <a:lnTo>
                        <a:pt x="0" y="69"/>
                      </a:lnTo>
                      <a:lnTo>
                        <a:pt x="2" y="58"/>
                      </a:lnTo>
                      <a:lnTo>
                        <a:pt x="6" y="42"/>
                      </a:lnTo>
                      <a:lnTo>
                        <a:pt x="12" y="29"/>
                      </a:lnTo>
                      <a:lnTo>
                        <a:pt x="21" y="17"/>
                      </a:lnTo>
                      <a:lnTo>
                        <a:pt x="31" y="7"/>
                      </a:lnTo>
                      <a:lnTo>
                        <a:pt x="41" y="0"/>
                      </a:lnTo>
                      <a:lnTo>
                        <a:pt x="107" y="112"/>
                      </a:lnTo>
                      <a:lnTo>
                        <a:pt x="95" y="119"/>
                      </a:lnTo>
                      <a:lnTo>
                        <a:pt x="87" y="127"/>
                      </a:lnTo>
                      <a:lnTo>
                        <a:pt x="79" y="135"/>
                      </a:lnTo>
                      <a:lnTo>
                        <a:pt x="73" y="145"/>
                      </a:lnTo>
                      <a:lnTo>
                        <a:pt x="66" y="163"/>
                      </a:lnTo>
                      <a:lnTo>
                        <a:pt x="62" y="187"/>
                      </a:lnTo>
                      <a:lnTo>
                        <a:pt x="62" y="207"/>
                      </a:lnTo>
                      <a:lnTo>
                        <a:pt x="3" y="96"/>
                      </a:lnTo>
                      <a:close/>
                    </a:path>
                  </a:pathLst>
                </a:custGeom>
                <a:solidFill>
                  <a:srgbClr val="3F1F00"/>
                </a:solidFill>
                <a:ln w="9525">
                  <a:noFill/>
                </a:ln>
              </p:spPr>
              <p:txBody>
                <a:bodyPr/>
                <a:p>
                  <a:endParaRPr lang="zh-CN" altLang="en-US"/>
                </a:p>
              </p:txBody>
            </p:sp>
            <p:sp>
              <p:nvSpPr>
                <p:cNvPr id="50201" name="任意多边形 245793"/>
                <p:cNvSpPr/>
                <p:nvPr/>
              </p:nvSpPr>
              <p:spPr>
                <a:xfrm>
                  <a:off x="3943" y="2928"/>
                  <a:ext cx="87" cy="99"/>
                </a:xfrm>
                <a:custGeom>
                  <a:avLst/>
                  <a:gdLst/>
                  <a:ahLst/>
                  <a:cxnLst>
                    <a:cxn ang="0">
                      <a:pos x="0" y="0"/>
                    </a:cxn>
                    <a:cxn ang="0">
                      <a:pos x="0" y="0"/>
                    </a:cxn>
                    <a:cxn ang="0">
                      <a:pos x="0" y="0"/>
                    </a:cxn>
                    <a:cxn ang="0">
                      <a:pos x="0" y="0"/>
                    </a:cxn>
                    <a:cxn ang="0">
                      <a:pos x="0" y="0"/>
                    </a:cxn>
                    <a:cxn ang="0">
                      <a:pos x="0" y="0"/>
                    </a:cxn>
                    <a:cxn ang="0">
                      <a:pos x="0" y="0"/>
                    </a:cxn>
                  </a:cxnLst>
                  <a:pathLst>
                    <a:path w="21600" h="26092" fill="none">
                      <a:moveTo>
                        <a:pt x="806" y="26091"/>
                      </a:moveTo>
                      <a:cubicBezTo>
                        <a:pt x="280" y="24235"/>
                        <a:pt x="0" y="22272"/>
                        <a:pt x="0" y="20244"/>
                      </a:cubicBezTo>
                      <a:cubicBezTo>
                        <a:pt x="0" y="10966"/>
                        <a:pt x="5850" y="3054"/>
                        <a:pt x="14059" y="-3"/>
                      </a:cubicBezTo>
                    </a:path>
                    <a:path w="21600" h="26092" stroke="0">
                      <a:moveTo>
                        <a:pt x="806" y="26091"/>
                      </a:moveTo>
                      <a:cubicBezTo>
                        <a:pt x="280" y="24235"/>
                        <a:pt x="0" y="22272"/>
                        <a:pt x="0" y="20244"/>
                      </a:cubicBezTo>
                      <a:cubicBezTo>
                        <a:pt x="0" y="10966"/>
                        <a:pt x="5850" y="3054"/>
                        <a:pt x="14059" y="-3"/>
                      </a:cubicBezTo>
                      <a:lnTo>
                        <a:pt x="21600" y="20244"/>
                      </a:lnTo>
                      <a:lnTo>
                        <a:pt x="806" y="26091"/>
                      </a:lnTo>
                      <a:close/>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50202" name="任意多边形 245794"/>
                <p:cNvSpPr/>
                <p:nvPr/>
              </p:nvSpPr>
              <p:spPr>
                <a:xfrm>
                  <a:off x="4001" y="3033"/>
                  <a:ext cx="180" cy="108"/>
                </a:xfrm>
                <a:custGeom>
                  <a:avLst/>
                  <a:gdLst/>
                  <a:ahLst/>
                  <a:cxnLst>
                    <a:cxn ang="0">
                      <a:pos x="180" y="61"/>
                    </a:cxn>
                    <a:cxn ang="0">
                      <a:pos x="92" y="0"/>
                    </a:cxn>
                    <a:cxn ang="0">
                      <a:pos x="1" y="86"/>
                    </a:cxn>
                    <a:cxn ang="0">
                      <a:pos x="4" y="108"/>
                    </a:cxn>
                    <a:cxn ang="0">
                      <a:pos x="92" y="86"/>
                    </a:cxn>
                    <a:cxn ang="0">
                      <a:pos x="180" y="61"/>
                    </a:cxn>
                  </a:cxnLst>
                  <a:pathLst>
                    <a:path w="180" h="108">
                      <a:moveTo>
                        <a:pt x="180" y="61"/>
                      </a:moveTo>
                      <a:cubicBezTo>
                        <a:pt x="168" y="25"/>
                        <a:pt x="133" y="0"/>
                        <a:pt x="92" y="0"/>
                      </a:cubicBezTo>
                      <a:cubicBezTo>
                        <a:pt x="41" y="0"/>
                        <a:pt x="1" y="38"/>
                        <a:pt x="1" y="86"/>
                      </a:cubicBezTo>
                      <a:cubicBezTo>
                        <a:pt x="0" y="93"/>
                        <a:pt x="2" y="100"/>
                        <a:pt x="4" y="108"/>
                      </a:cubicBezTo>
                      <a:lnTo>
                        <a:pt x="92" y="86"/>
                      </a:lnTo>
                      <a:lnTo>
                        <a:pt x="180" y="61"/>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nvGrpSpPr>
                <p:cNvPr id="50203" name="组合 245795"/>
                <p:cNvGrpSpPr/>
                <p:nvPr/>
              </p:nvGrpSpPr>
              <p:grpSpPr>
                <a:xfrm>
                  <a:off x="4011" y="3053"/>
                  <a:ext cx="186" cy="120"/>
                  <a:chOff x="4011" y="3053"/>
                  <a:chExt cx="186" cy="120"/>
                </a:xfrm>
              </p:grpSpPr>
              <p:grpSp>
                <p:nvGrpSpPr>
                  <p:cNvPr id="50204" name="组合 245796"/>
                  <p:cNvGrpSpPr/>
                  <p:nvPr/>
                </p:nvGrpSpPr>
                <p:grpSpPr>
                  <a:xfrm>
                    <a:off x="4011" y="3053"/>
                    <a:ext cx="174" cy="101"/>
                    <a:chOff x="4011" y="3053"/>
                    <a:chExt cx="174" cy="101"/>
                  </a:xfrm>
                </p:grpSpPr>
                <p:sp>
                  <p:nvSpPr>
                    <p:cNvPr id="50205" name="任意多边形 245797"/>
                    <p:cNvSpPr/>
                    <p:nvPr/>
                  </p:nvSpPr>
                  <p:spPr>
                    <a:xfrm>
                      <a:off x="4011" y="3053"/>
                      <a:ext cx="173" cy="100"/>
                    </a:xfrm>
                    <a:custGeom>
                      <a:avLst/>
                      <a:gdLst/>
                      <a:ahLst/>
                      <a:cxnLst>
                        <a:cxn ang="0">
                          <a:pos x="173" y="61"/>
                        </a:cxn>
                        <a:cxn ang="0">
                          <a:pos x="88" y="0"/>
                        </a:cxn>
                        <a:cxn ang="0">
                          <a:pos x="1" y="82"/>
                        </a:cxn>
                        <a:cxn ang="0">
                          <a:pos x="3" y="100"/>
                        </a:cxn>
                        <a:cxn ang="0">
                          <a:pos x="88" y="82"/>
                        </a:cxn>
                        <a:cxn ang="0">
                          <a:pos x="173" y="61"/>
                        </a:cxn>
                      </a:cxnLst>
                      <a:pathLst>
                        <a:path w="173" h="100">
                          <a:moveTo>
                            <a:pt x="173" y="61"/>
                          </a:moveTo>
                          <a:cubicBezTo>
                            <a:pt x="163" y="25"/>
                            <a:pt x="128" y="0"/>
                            <a:pt x="88" y="0"/>
                          </a:cubicBezTo>
                          <a:cubicBezTo>
                            <a:pt x="40" y="0"/>
                            <a:pt x="1" y="36"/>
                            <a:pt x="1" y="82"/>
                          </a:cubicBezTo>
                          <a:cubicBezTo>
                            <a:pt x="0" y="88"/>
                            <a:pt x="1" y="94"/>
                            <a:pt x="3" y="100"/>
                          </a:cubicBezTo>
                          <a:lnTo>
                            <a:pt x="88" y="82"/>
                          </a:lnTo>
                          <a:lnTo>
                            <a:pt x="173" y="61"/>
                          </a:lnTo>
                          <a:close/>
                        </a:path>
                      </a:pathLst>
                    </a:custGeom>
                    <a:noFill/>
                    <a:ln w="9525">
                      <a:noFill/>
                    </a:ln>
                  </p:spPr>
                  <p:txBody>
                    <a:bodyPr/>
                    <a:p>
                      <a:endParaRPr lang="zh-CN" altLang="en-US"/>
                    </a:p>
                  </p:txBody>
                </p:sp>
                <p:sp>
                  <p:nvSpPr>
                    <p:cNvPr id="50206" name="任意多边形 245798"/>
                    <p:cNvSpPr/>
                    <p:nvPr/>
                  </p:nvSpPr>
                  <p:spPr>
                    <a:xfrm>
                      <a:off x="4011" y="3063"/>
                      <a:ext cx="88" cy="90"/>
                    </a:xfrm>
                    <a:custGeom>
                      <a:avLst/>
                      <a:gdLst/>
                      <a:ahLst/>
                      <a:cxnLst>
                        <a:cxn ang="0">
                          <a:pos x="46" y="0"/>
                        </a:cxn>
                        <a:cxn ang="0">
                          <a:pos x="1" y="71"/>
                        </a:cxn>
                        <a:cxn ang="0">
                          <a:pos x="3" y="90"/>
                        </a:cxn>
                        <a:cxn ang="0">
                          <a:pos x="88" y="72"/>
                        </a:cxn>
                        <a:cxn ang="0">
                          <a:pos x="46" y="0"/>
                        </a:cxn>
                      </a:cxnLst>
                      <a:pathLst>
                        <a:path w="88" h="90">
                          <a:moveTo>
                            <a:pt x="46" y="0"/>
                          </a:moveTo>
                          <a:cubicBezTo>
                            <a:pt x="18" y="14"/>
                            <a:pt x="1" y="42"/>
                            <a:pt x="1" y="71"/>
                          </a:cubicBezTo>
                          <a:cubicBezTo>
                            <a:pt x="0" y="78"/>
                            <a:pt x="1" y="84"/>
                            <a:pt x="3" y="90"/>
                          </a:cubicBezTo>
                          <a:lnTo>
                            <a:pt x="88" y="72"/>
                          </a:lnTo>
                          <a:lnTo>
                            <a:pt x="46" y="0"/>
                          </a:lnTo>
                          <a:close/>
                        </a:path>
                      </a:pathLst>
                    </a:custGeom>
                    <a:noFill/>
                    <a:ln w="9525">
                      <a:noFill/>
                    </a:ln>
                  </p:spPr>
                  <p:txBody>
                    <a:bodyPr/>
                    <a:p>
                      <a:endParaRPr lang="zh-CN" altLang="en-US"/>
                    </a:p>
                  </p:txBody>
                </p:sp>
                <p:sp>
                  <p:nvSpPr>
                    <p:cNvPr id="50207" name="任意多边形 245799"/>
                    <p:cNvSpPr/>
                    <p:nvPr/>
                  </p:nvSpPr>
                  <p:spPr>
                    <a:xfrm>
                      <a:off x="4013" y="3053"/>
                      <a:ext cx="172" cy="101"/>
                    </a:xfrm>
                    <a:custGeom>
                      <a:avLst/>
                      <a:gdLst/>
                      <a:ahLst/>
                      <a:cxnLst>
                        <a:cxn ang="0">
                          <a:pos x="0" y="0"/>
                        </a:cxn>
                        <a:cxn ang="0">
                          <a:pos x="0" y="0"/>
                        </a:cxn>
                        <a:cxn ang="0">
                          <a:pos x="0" y="0"/>
                        </a:cxn>
                        <a:cxn ang="0">
                          <a:pos x="1" y="0"/>
                        </a:cxn>
                        <a:cxn ang="0">
                          <a:pos x="0" y="0"/>
                        </a:cxn>
                        <a:cxn ang="0">
                          <a:pos x="0" y="0"/>
                        </a:cxn>
                        <a:cxn ang="0">
                          <a:pos x="0" y="0"/>
                        </a:cxn>
                        <a:cxn ang="0">
                          <a:pos x="1" y="0"/>
                        </a:cxn>
                        <a:cxn ang="0">
                          <a:pos x="0" y="0"/>
                        </a:cxn>
                      </a:cxnLst>
                      <a:pathLst>
                        <a:path w="42453" h="26668" fill="none">
                          <a:moveTo>
                            <a:pt x="602" y="26667"/>
                          </a:moveTo>
                          <a:cubicBezTo>
                            <a:pt x="206" y="25045"/>
                            <a:pt x="-1" y="23347"/>
                            <a:pt x="-1" y="21600"/>
                          </a:cubicBezTo>
                          <a:cubicBezTo>
                            <a:pt x="-1" y="9671"/>
                            <a:pt x="9670" y="0"/>
                            <a:pt x="21599" y="0"/>
                          </a:cubicBezTo>
                          <a:cubicBezTo>
                            <a:pt x="31579" y="0"/>
                            <a:pt x="39977" y="6768"/>
                            <a:pt x="42455" y="15958"/>
                          </a:cubicBezTo>
                        </a:path>
                        <a:path w="42453" h="26668" stroke="0">
                          <a:moveTo>
                            <a:pt x="602" y="26667"/>
                          </a:moveTo>
                          <a:cubicBezTo>
                            <a:pt x="206" y="25045"/>
                            <a:pt x="-1" y="23347"/>
                            <a:pt x="-1" y="21600"/>
                          </a:cubicBezTo>
                          <a:cubicBezTo>
                            <a:pt x="-1" y="9671"/>
                            <a:pt x="9670" y="0"/>
                            <a:pt x="21599" y="0"/>
                          </a:cubicBezTo>
                          <a:cubicBezTo>
                            <a:pt x="31579" y="0"/>
                            <a:pt x="39977" y="6768"/>
                            <a:pt x="42455" y="15958"/>
                          </a:cubicBezTo>
                          <a:lnTo>
                            <a:pt x="21600" y="21600"/>
                          </a:lnTo>
                          <a:lnTo>
                            <a:pt x="602" y="26667"/>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50208" name="任意多边形 245800"/>
                  <p:cNvSpPr/>
                  <p:nvPr/>
                </p:nvSpPr>
                <p:spPr>
                  <a:xfrm>
                    <a:off x="4017" y="3067"/>
                    <a:ext cx="180" cy="106"/>
                  </a:xfrm>
                  <a:custGeom>
                    <a:avLst/>
                    <a:gdLst/>
                    <a:ahLst/>
                    <a:cxnLst>
                      <a:cxn ang="0">
                        <a:pos x="180" y="63"/>
                      </a:cxn>
                      <a:cxn ang="0">
                        <a:pos x="92" y="0"/>
                      </a:cxn>
                      <a:cxn ang="0">
                        <a:pos x="1" y="86"/>
                      </a:cxn>
                      <a:cxn ang="0">
                        <a:pos x="3" y="106"/>
                      </a:cxn>
                      <a:cxn ang="0">
                        <a:pos x="92" y="86"/>
                      </a:cxn>
                      <a:cxn ang="0">
                        <a:pos x="180" y="63"/>
                      </a:cxn>
                    </a:cxnLst>
                    <a:pathLst>
                      <a:path w="180" h="106">
                        <a:moveTo>
                          <a:pt x="180" y="63"/>
                        </a:moveTo>
                        <a:cubicBezTo>
                          <a:pt x="170" y="26"/>
                          <a:pt x="133" y="0"/>
                          <a:pt x="92" y="0"/>
                        </a:cubicBezTo>
                        <a:cubicBezTo>
                          <a:pt x="41" y="0"/>
                          <a:pt x="1" y="38"/>
                          <a:pt x="1" y="86"/>
                        </a:cubicBezTo>
                        <a:cubicBezTo>
                          <a:pt x="0" y="92"/>
                          <a:pt x="1" y="99"/>
                          <a:pt x="3" y="106"/>
                        </a:cubicBezTo>
                        <a:lnTo>
                          <a:pt x="92" y="86"/>
                        </a:lnTo>
                        <a:lnTo>
                          <a:pt x="180" y="63"/>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50209" name="组合 245801"/>
                <p:cNvGrpSpPr/>
                <p:nvPr/>
              </p:nvGrpSpPr>
              <p:grpSpPr>
                <a:xfrm>
                  <a:off x="4028" y="3087"/>
                  <a:ext cx="187" cy="119"/>
                  <a:chOff x="4028" y="3087"/>
                  <a:chExt cx="187" cy="119"/>
                </a:xfrm>
              </p:grpSpPr>
              <p:grpSp>
                <p:nvGrpSpPr>
                  <p:cNvPr id="50210" name="组合 245802"/>
                  <p:cNvGrpSpPr/>
                  <p:nvPr/>
                </p:nvGrpSpPr>
                <p:grpSpPr>
                  <a:xfrm>
                    <a:off x="4028" y="3087"/>
                    <a:ext cx="174" cy="100"/>
                    <a:chOff x="4028" y="3087"/>
                    <a:chExt cx="174" cy="100"/>
                  </a:xfrm>
                </p:grpSpPr>
                <p:sp>
                  <p:nvSpPr>
                    <p:cNvPr id="50211" name="任意多边形 245803"/>
                    <p:cNvSpPr/>
                    <p:nvPr/>
                  </p:nvSpPr>
                  <p:spPr>
                    <a:xfrm>
                      <a:off x="4028" y="3087"/>
                      <a:ext cx="173" cy="99"/>
                    </a:xfrm>
                    <a:custGeom>
                      <a:avLst/>
                      <a:gdLst/>
                      <a:ahLst/>
                      <a:cxnLst>
                        <a:cxn ang="0">
                          <a:pos x="173" y="62"/>
                        </a:cxn>
                        <a:cxn ang="0">
                          <a:pos x="88" y="0"/>
                        </a:cxn>
                        <a:cxn ang="0">
                          <a:pos x="1" y="82"/>
                        </a:cxn>
                        <a:cxn ang="0">
                          <a:pos x="2" y="99"/>
                        </a:cxn>
                        <a:cxn ang="0">
                          <a:pos x="88" y="82"/>
                        </a:cxn>
                        <a:cxn ang="0">
                          <a:pos x="173" y="62"/>
                        </a:cxn>
                      </a:cxnLst>
                      <a:pathLst>
                        <a:path w="173" h="99">
                          <a:moveTo>
                            <a:pt x="173" y="62"/>
                          </a:moveTo>
                          <a:cubicBezTo>
                            <a:pt x="164" y="25"/>
                            <a:pt x="128" y="0"/>
                            <a:pt x="88" y="0"/>
                          </a:cubicBezTo>
                          <a:cubicBezTo>
                            <a:pt x="40" y="0"/>
                            <a:pt x="1" y="36"/>
                            <a:pt x="1" y="82"/>
                          </a:cubicBezTo>
                          <a:cubicBezTo>
                            <a:pt x="0" y="87"/>
                            <a:pt x="1" y="93"/>
                            <a:pt x="2" y="99"/>
                          </a:cubicBezTo>
                          <a:lnTo>
                            <a:pt x="88" y="82"/>
                          </a:lnTo>
                          <a:lnTo>
                            <a:pt x="173" y="62"/>
                          </a:lnTo>
                          <a:close/>
                        </a:path>
                      </a:pathLst>
                    </a:custGeom>
                    <a:noFill/>
                    <a:ln w="9525">
                      <a:noFill/>
                    </a:ln>
                  </p:spPr>
                  <p:txBody>
                    <a:bodyPr/>
                    <a:p>
                      <a:endParaRPr lang="zh-CN" altLang="en-US"/>
                    </a:p>
                  </p:txBody>
                </p:sp>
                <p:sp>
                  <p:nvSpPr>
                    <p:cNvPr id="50212" name="任意多边形 245804"/>
                    <p:cNvSpPr/>
                    <p:nvPr/>
                  </p:nvSpPr>
                  <p:spPr>
                    <a:xfrm>
                      <a:off x="4028" y="3097"/>
                      <a:ext cx="88" cy="89"/>
                    </a:xfrm>
                    <a:custGeom>
                      <a:avLst/>
                      <a:gdLst/>
                      <a:ahLst/>
                      <a:cxnLst>
                        <a:cxn ang="0">
                          <a:pos x="46" y="0"/>
                        </a:cxn>
                        <a:cxn ang="0">
                          <a:pos x="1" y="71"/>
                        </a:cxn>
                        <a:cxn ang="0">
                          <a:pos x="2" y="89"/>
                        </a:cxn>
                        <a:cxn ang="0">
                          <a:pos x="88" y="72"/>
                        </a:cxn>
                        <a:cxn ang="0">
                          <a:pos x="46" y="0"/>
                        </a:cxn>
                      </a:cxnLst>
                      <a:pathLst>
                        <a:path w="88" h="89">
                          <a:moveTo>
                            <a:pt x="46" y="0"/>
                          </a:moveTo>
                          <a:cubicBezTo>
                            <a:pt x="18" y="14"/>
                            <a:pt x="1" y="42"/>
                            <a:pt x="1" y="71"/>
                          </a:cubicBezTo>
                          <a:cubicBezTo>
                            <a:pt x="0" y="77"/>
                            <a:pt x="1" y="83"/>
                            <a:pt x="2" y="89"/>
                          </a:cubicBezTo>
                          <a:lnTo>
                            <a:pt x="88" y="72"/>
                          </a:lnTo>
                          <a:lnTo>
                            <a:pt x="46" y="0"/>
                          </a:lnTo>
                          <a:close/>
                        </a:path>
                      </a:pathLst>
                    </a:custGeom>
                    <a:noFill/>
                    <a:ln w="9525">
                      <a:noFill/>
                    </a:ln>
                  </p:spPr>
                  <p:txBody>
                    <a:bodyPr/>
                    <a:p>
                      <a:endParaRPr lang="zh-CN" altLang="en-US"/>
                    </a:p>
                  </p:txBody>
                </p:sp>
                <p:sp>
                  <p:nvSpPr>
                    <p:cNvPr id="50213" name="任意多边形 245805"/>
                    <p:cNvSpPr/>
                    <p:nvPr/>
                  </p:nvSpPr>
                  <p:spPr>
                    <a:xfrm>
                      <a:off x="4030" y="3087"/>
                      <a:ext cx="172" cy="100"/>
                    </a:xfrm>
                    <a:custGeom>
                      <a:avLst/>
                      <a:gdLst/>
                      <a:ahLst/>
                      <a:cxnLst>
                        <a:cxn ang="0">
                          <a:pos x="0" y="0"/>
                        </a:cxn>
                        <a:cxn ang="0">
                          <a:pos x="0" y="0"/>
                        </a:cxn>
                        <a:cxn ang="0">
                          <a:pos x="0" y="0"/>
                        </a:cxn>
                        <a:cxn ang="0">
                          <a:pos x="1" y="0"/>
                        </a:cxn>
                        <a:cxn ang="0">
                          <a:pos x="0" y="0"/>
                        </a:cxn>
                        <a:cxn ang="0">
                          <a:pos x="0" y="0"/>
                        </a:cxn>
                        <a:cxn ang="0">
                          <a:pos x="0" y="0"/>
                        </a:cxn>
                        <a:cxn ang="0">
                          <a:pos x="1" y="0"/>
                        </a:cxn>
                        <a:cxn ang="0">
                          <a:pos x="0" y="0"/>
                        </a:cxn>
                      </a:cxnLst>
                      <a:pathLst>
                        <a:path w="42520" h="26361" fill="none">
                          <a:moveTo>
                            <a:pt x="531" y="26360"/>
                          </a:moveTo>
                          <a:cubicBezTo>
                            <a:pt x="182" y="24832"/>
                            <a:pt x="0" y="23237"/>
                            <a:pt x="0" y="21600"/>
                          </a:cubicBezTo>
                          <a:cubicBezTo>
                            <a:pt x="0" y="9671"/>
                            <a:pt x="9671" y="0"/>
                            <a:pt x="21600" y="0"/>
                          </a:cubicBezTo>
                          <a:cubicBezTo>
                            <a:pt x="31670" y="0"/>
                            <a:pt x="40131" y="6892"/>
                            <a:pt x="42522" y="16210"/>
                          </a:cubicBezTo>
                        </a:path>
                        <a:path w="42520" h="26361" stroke="0">
                          <a:moveTo>
                            <a:pt x="531" y="26360"/>
                          </a:moveTo>
                          <a:cubicBezTo>
                            <a:pt x="182" y="24832"/>
                            <a:pt x="0" y="23237"/>
                            <a:pt x="0" y="21600"/>
                          </a:cubicBezTo>
                          <a:cubicBezTo>
                            <a:pt x="0" y="9671"/>
                            <a:pt x="9671" y="0"/>
                            <a:pt x="21600" y="0"/>
                          </a:cubicBezTo>
                          <a:cubicBezTo>
                            <a:pt x="31670" y="0"/>
                            <a:pt x="40131" y="6892"/>
                            <a:pt x="42522" y="16210"/>
                          </a:cubicBezTo>
                          <a:lnTo>
                            <a:pt x="21600" y="21600"/>
                          </a:lnTo>
                          <a:lnTo>
                            <a:pt x="531" y="26360"/>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50214" name="任意多边形 245806"/>
                  <p:cNvSpPr/>
                  <p:nvPr/>
                </p:nvSpPr>
                <p:spPr>
                  <a:xfrm>
                    <a:off x="4034" y="3101"/>
                    <a:ext cx="181" cy="105"/>
                  </a:xfrm>
                  <a:custGeom>
                    <a:avLst/>
                    <a:gdLst/>
                    <a:ahLst/>
                    <a:cxnLst>
                      <a:cxn ang="0">
                        <a:pos x="181" y="64"/>
                      </a:cxn>
                      <a:cxn ang="0">
                        <a:pos x="92" y="0"/>
                      </a:cxn>
                      <a:cxn ang="0">
                        <a:pos x="1" y="86"/>
                      </a:cxn>
                      <a:cxn ang="0">
                        <a:pos x="3" y="105"/>
                      </a:cxn>
                      <a:cxn ang="0">
                        <a:pos x="92" y="86"/>
                      </a:cxn>
                      <a:cxn ang="0">
                        <a:pos x="181" y="64"/>
                      </a:cxn>
                    </a:cxnLst>
                    <a:pathLst>
                      <a:path w="181" h="105">
                        <a:moveTo>
                          <a:pt x="181" y="64"/>
                        </a:moveTo>
                        <a:cubicBezTo>
                          <a:pt x="170" y="26"/>
                          <a:pt x="134" y="0"/>
                          <a:pt x="92" y="0"/>
                        </a:cubicBezTo>
                        <a:cubicBezTo>
                          <a:pt x="41" y="0"/>
                          <a:pt x="1" y="38"/>
                          <a:pt x="1" y="86"/>
                        </a:cubicBezTo>
                        <a:cubicBezTo>
                          <a:pt x="0" y="92"/>
                          <a:pt x="1" y="98"/>
                          <a:pt x="3" y="105"/>
                        </a:cubicBezTo>
                        <a:lnTo>
                          <a:pt x="92" y="86"/>
                        </a:lnTo>
                        <a:lnTo>
                          <a:pt x="181" y="64"/>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50215" name="组合 245807"/>
                <p:cNvGrpSpPr/>
                <p:nvPr/>
              </p:nvGrpSpPr>
              <p:grpSpPr>
                <a:xfrm>
                  <a:off x="4046" y="3119"/>
                  <a:ext cx="173" cy="98"/>
                  <a:chOff x="4046" y="3119"/>
                  <a:chExt cx="173" cy="98"/>
                </a:xfrm>
              </p:grpSpPr>
              <p:sp>
                <p:nvSpPr>
                  <p:cNvPr id="50216" name="任意多边形 245808"/>
                  <p:cNvSpPr/>
                  <p:nvPr/>
                </p:nvSpPr>
                <p:spPr>
                  <a:xfrm>
                    <a:off x="4046" y="3119"/>
                    <a:ext cx="173" cy="98"/>
                  </a:xfrm>
                  <a:custGeom>
                    <a:avLst/>
                    <a:gdLst/>
                    <a:ahLst/>
                    <a:cxnLst>
                      <a:cxn ang="0">
                        <a:pos x="173" y="63"/>
                      </a:cxn>
                      <a:cxn ang="0">
                        <a:pos x="88" y="0"/>
                      </a:cxn>
                      <a:cxn ang="0">
                        <a:pos x="1" y="82"/>
                      </a:cxn>
                      <a:cxn ang="0">
                        <a:pos x="2" y="98"/>
                      </a:cxn>
                      <a:cxn ang="0">
                        <a:pos x="88" y="82"/>
                      </a:cxn>
                      <a:cxn ang="0">
                        <a:pos x="173" y="63"/>
                      </a:cxn>
                    </a:cxnLst>
                    <a:pathLst>
                      <a:path w="173" h="98">
                        <a:moveTo>
                          <a:pt x="173" y="63"/>
                        </a:moveTo>
                        <a:cubicBezTo>
                          <a:pt x="164" y="26"/>
                          <a:pt x="129" y="0"/>
                          <a:pt x="88" y="0"/>
                        </a:cubicBezTo>
                        <a:cubicBezTo>
                          <a:pt x="40" y="0"/>
                          <a:pt x="1" y="36"/>
                          <a:pt x="1" y="82"/>
                        </a:cubicBezTo>
                        <a:cubicBezTo>
                          <a:pt x="0" y="87"/>
                          <a:pt x="1" y="92"/>
                          <a:pt x="2" y="98"/>
                        </a:cubicBezTo>
                        <a:lnTo>
                          <a:pt x="88" y="82"/>
                        </a:lnTo>
                        <a:lnTo>
                          <a:pt x="173" y="63"/>
                        </a:lnTo>
                        <a:close/>
                      </a:path>
                    </a:pathLst>
                  </a:custGeom>
                  <a:noFill/>
                  <a:ln w="9525">
                    <a:noFill/>
                  </a:ln>
                </p:spPr>
                <p:txBody>
                  <a:bodyPr/>
                  <a:p>
                    <a:endParaRPr lang="zh-CN" altLang="en-US"/>
                  </a:p>
                </p:txBody>
              </p:sp>
              <p:sp>
                <p:nvSpPr>
                  <p:cNvPr id="50217" name="任意多边形 245809"/>
                  <p:cNvSpPr/>
                  <p:nvPr/>
                </p:nvSpPr>
                <p:spPr>
                  <a:xfrm>
                    <a:off x="4046" y="3129"/>
                    <a:ext cx="88" cy="88"/>
                  </a:xfrm>
                  <a:custGeom>
                    <a:avLst/>
                    <a:gdLst/>
                    <a:ahLst/>
                    <a:cxnLst>
                      <a:cxn ang="0">
                        <a:pos x="46" y="0"/>
                      </a:cxn>
                      <a:cxn ang="0">
                        <a:pos x="1" y="71"/>
                      </a:cxn>
                      <a:cxn ang="0">
                        <a:pos x="2" y="88"/>
                      </a:cxn>
                      <a:cxn ang="0">
                        <a:pos x="88" y="72"/>
                      </a:cxn>
                      <a:cxn ang="0">
                        <a:pos x="46" y="0"/>
                      </a:cxn>
                    </a:cxnLst>
                    <a:pathLst>
                      <a:path w="88" h="88">
                        <a:moveTo>
                          <a:pt x="46" y="0"/>
                        </a:moveTo>
                        <a:cubicBezTo>
                          <a:pt x="18" y="14"/>
                          <a:pt x="1" y="42"/>
                          <a:pt x="1" y="71"/>
                        </a:cubicBezTo>
                        <a:cubicBezTo>
                          <a:pt x="0" y="77"/>
                          <a:pt x="1" y="82"/>
                          <a:pt x="2" y="88"/>
                        </a:cubicBezTo>
                        <a:lnTo>
                          <a:pt x="88" y="72"/>
                        </a:lnTo>
                        <a:lnTo>
                          <a:pt x="46" y="0"/>
                        </a:lnTo>
                        <a:close/>
                      </a:path>
                    </a:pathLst>
                  </a:custGeom>
                  <a:noFill/>
                  <a:ln w="9525">
                    <a:noFill/>
                  </a:ln>
                </p:spPr>
                <p:txBody>
                  <a:bodyPr/>
                  <a:p>
                    <a:endParaRPr lang="zh-CN" altLang="en-US"/>
                  </a:p>
                </p:txBody>
              </p:sp>
            </p:grpSp>
            <p:grpSp>
              <p:nvGrpSpPr>
                <p:cNvPr id="50218" name="组合 245810"/>
                <p:cNvGrpSpPr/>
                <p:nvPr/>
              </p:nvGrpSpPr>
              <p:grpSpPr>
                <a:xfrm>
                  <a:off x="4048" y="3119"/>
                  <a:ext cx="185" cy="118"/>
                  <a:chOff x="4048" y="3119"/>
                  <a:chExt cx="185" cy="118"/>
                </a:xfrm>
              </p:grpSpPr>
              <p:sp>
                <p:nvSpPr>
                  <p:cNvPr id="50219" name="任意多边形 245811"/>
                  <p:cNvSpPr/>
                  <p:nvPr/>
                </p:nvSpPr>
                <p:spPr>
                  <a:xfrm>
                    <a:off x="4048" y="3119"/>
                    <a:ext cx="173" cy="99"/>
                  </a:xfrm>
                  <a:custGeom>
                    <a:avLst/>
                    <a:gdLst/>
                    <a:ahLst/>
                    <a:cxnLst>
                      <a:cxn ang="0">
                        <a:pos x="0" y="0"/>
                      </a:cxn>
                      <a:cxn ang="0">
                        <a:pos x="0" y="0"/>
                      </a:cxn>
                      <a:cxn ang="0">
                        <a:pos x="0" y="0"/>
                      </a:cxn>
                      <a:cxn ang="0">
                        <a:pos x="1" y="0"/>
                      </a:cxn>
                      <a:cxn ang="0">
                        <a:pos x="0" y="0"/>
                      </a:cxn>
                      <a:cxn ang="0">
                        <a:pos x="0" y="0"/>
                      </a:cxn>
                      <a:cxn ang="0">
                        <a:pos x="0" y="0"/>
                      </a:cxn>
                      <a:cxn ang="0">
                        <a:pos x="1" y="0"/>
                      </a:cxn>
                      <a:cxn ang="0">
                        <a:pos x="0" y="0"/>
                      </a:cxn>
                    </a:cxnLst>
                    <a:pathLst>
                      <a:path w="42583" h="26108" fill="none">
                        <a:moveTo>
                          <a:pt x="475" y="26108"/>
                        </a:moveTo>
                        <a:cubicBezTo>
                          <a:pt x="162" y="24657"/>
                          <a:pt x="-1" y="23147"/>
                          <a:pt x="-1" y="21600"/>
                        </a:cubicBezTo>
                        <a:cubicBezTo>
                          <a:pt x="-1" y="9671"/>
                          <a:pt x="9670" y="0"/>
                          <a:pt x="21599" y="0"/>
                        </a:cubicBezTo>
                        <a:cubicBezTo>
                          <a:pt x="31760" y="0"/>
                          <a:pt x="40283" y="7017"/>
                          <a:pt x="42585" y="16463"/>
                        </a:cubicBezTo>
                      </a:path>
                      <a:path w="42583" h="26108" stroke="0">
                        <a:moveTo>
                          <a:pt x="475" y="26108"/>
                        </a:moveTo>
                        <a:cubicBezTo>
                          <a:pt x="162" y="24657"/>
                          <a:pt x="-1" y="23147"/>
                          <a:pt x="-1" y="21600"/>
                        </a:cubicBezTo>
                        <a:cubicBezTo>
                          <a:pt x="-1" y="9671"/>
                          <a:pt x="9670" y="0"/>
                          <a:pt x="21599" y="0"/>
                        </a:cubicBezTo>
                        <a:cubicBezTo>
                          <a:pt x="31760" y="0"/>
                          <a:pt x="40283" y="7017"/>
                          <a:pt x="42585" y="16463"/>
                        </a:cubicBezTo>
                        <a:lnTo>
                          <a:pt x="21600" y="21600"/>
                        </a:lnTo>
                        <a:lnTo>
                          <a:pt x="475" y="26108"/>
                        </a:lnTo>
                        <a:close/>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50220" name="任意多边形 245812"/>
                  <p:cNvSpPr/>
                  <p:nvPr/>
                </p:nvSpPr>
                <p:spPr>
                  <a:xfrm>
                    <a:off x="4052" y="3133"/>
                    <a:ext cx="181" cy="104"/>
                  </a:xfrm>
                  <a:custGeom>
                    <a:avLst/>
                    <a:gdLst/>
                    <a:ahLst/>
                    <a:cxnLst>
                      <a:cxn ang="0">
                        <a:pos x="181" y="65"/>
                      </a:cxn>
                      <a:cxn ang="0">
                        <a:pos x="92" y="0"/>
                      </a:cxn>
                      <a:cxn ang="0">
                        <a:pos x="1" y="86"/>
                      </a:cxn>
                      <a:cxn ang="0">
                        <a:pos x="3" y="104"/>
                      </a:cxn>
                      <a:cxn ang="0">
                        <a:pos x="92" y="86"/>
                      </a:cxn>
                      <a:cxn ang="0">
                        <a:pos x="181" y="65"/>
                      </a:cxn>
                    </a:cxnLst>
                    <a:pathLst>
                      <a:path w="181" h="104">
                        <a:moveTo>
                          <a:pt x="181" y="65"/>
                        </a:moveTo>
                        <a:cubicBezTo>
                          <a:pt x="171" y="27"/>
                          <a:pt x="134" y="0"/>
                          <a:pt x="92" y="0"/>
                        </a:cubicBezTo>
                        <a:cubicBezTo>
                          <a:pt x="41" y="0"/>
                          <a:pt x="1" y="38"/>
                          <a:pt x="1" y="86"/>
                        </a:cubicBezTo>
                        <a:cubicBezTo>
                          <a:pt x="0" y="92"/>
                          <a:pt x="1" y="98"/>
                          <a:pt x="3" y="104"/>
                        </a:cubicBezTo>
                        <a:lnTo>
                          <a:pt x="92" y="86"/>
                        </a:lnTo>
                        <a:lnTo>
                          <a:pt x="181" y="65"/>
                        </a:lnTo>
                        <a:close/>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50221" name="组合 245813"/>
                <p:cNvGrpSpPr/>
                <p:nvPr/>
              </p:nvGrpSpPr>
              <p:grpSpPr>
                <a:xfrm>
                  <a:off x="3948" y="2974"/>
                  <a:ext cx="565" cy="811"/>
                  <a:chOff x="3948" y="2974"/>
                  <a:chExt cx="565" cy="811"/>
                </a:xfrm>
              </p:grpSpPr>
              <p:sp>
                <p:nvSpPr>
                  <p:cNvPr id="50222" name="直接连接符 245814"/>
                  <p:cNvSpPr/>
                  <p:nvPr/>
                </p:nvSpPr>
                <p:spPr>
                  <a:xfrm>
                    <a:off x="4112" y="2974"/>
                    <a:ext cx="401" cy="721"/>
                  </a:xfrm>
                  <a:prstGeom prst="line">
                    <a:avLst/>
                  </a:prstGeom>
                  <a:ln w="12700" cap="flat" cmpd="sng">
                    <a:solidFill>
                      <a:srgbClr val="000000"/>
                    </a:solidFill>
                    <a:prstDash val="solid"/>
                    <a:round/>
                    <a:headEnd type="none" w="med" len="med"/>
                    <a:tailEnd type="none" w="med" len="med"/>
                  </a:ln>
                </p:spPr>
              </p:sp>
              <p:sp>
                <p:nvSpPr>
                  <p:cNvPr id="50223" name="直接连接符 245815"/>
                  <p:cNvSpPr/>
                  <p:nvPr/>
                </p:nvSpPr>
                <p:spPr>
                  <a:xfrm>
                    <a:off x="3948" y="3032"/>
                    <a:ext cx="402" cy="753"/>
                  </a:xfrm>
                  <a:prstGeom prst="line">
                    <a:avLst/>
                  </a:prstGeom>
                  <a:ln w="12700" cap="flat" cmpd="sng">
                    <a:solidFill>
                      <a:srgbClr val="000000"/>
                    </a:solidFill>
                    <a:prstDash val="solid"/>
                    <a:round/>
                    <a:headEnd type="none" w="med" len="med"/>
                    <a:tailEnd type="none" w="med" len="med"/>
                  </a:ln>
                </p:spPr>
              </p:sp>
            </p:grpSp>
            <p:grpSp>
              <p:nvGrpSpPr>
                <p:cNvPr id="50224" name="组合 245816"/>
                <p:cNvGrpSpPr/>
                <p:nvPr/>
              </p:nvGrpSpPr>
              <p:grpSpPr>
                <a:xfrm>
                  <a:off x="4064" y="3151"/>
                  <a:ext cx="182" cy="116"/>
                  <a:chOff x="4064" y="3151"/>
                  <a:chExt cx="182" cy="116"/>
                </a:xfrm>
              </p:grpSpPr>
              <p:grpSp>
                <p:nvGrpSpPr>
                  <p:cNvPr id="50225" name="组合 245817"/>
                  <p:cNvGrpSpPr/>
                  <p:nvPr/>
                </p:nvGrpSpPr>
                <p:grpSpPr>
                  <a:xfrm>
                    <a:off x="4064" y="3151"/>
                    <a:ext cx="174" cy="97"/>
                    <a:chOff x="4064" y="3151"/>
                    <a:chExt cx="174" cy="97"/>
                  </a:xfrm>
                </p:grpSpPr>
                <p:sp>
                  <p:nvSpPr>
                    <p:cNvPr id="50226" name="任意多边形 245818"/>
                    <p:cNvSpPr/>
                    <p:nvPr/>
                  </p:nvSpPr>
                  <p:spPr>
                    <a:xfrm>
                      <a:off x="4064" y="3151"/>
                      <a:ext cx="174" cy="97"/>
                    </a:xfrm>
                    <a:custGeom>
                      <a:avLst/>
                      <a:gdLst/>
                      <a:ahLst/>
                      <a:cxnLst>
                        <a:cxn ang="0">
                          <a:pos x="174" y="64"/>
                        </a:cxn>
                        <a:cxn ang="0">
                          <a:pos x="88" y="0"/>
                        </a:cxn>
                        <a:cxn ang="0">
                          <a:pos x="1" y="82"/>
                        </a:cxn>
                        <a:cxn ang="0">
                          <a:pos x="2" y="97"/>
                        </a:cxn>
                        <a:cxn ang="0">
                          <a:pos x="88" y="82"/>
                        </a:cxn>
                        <a:cxn ang="0">
                          <a:pos x="174" y="64"/>
                        </a:cxn>
                      </a:cxnLst>
                      <a:pathLst>
                        <a:path w="174" h="97">
                          <a:moveTo>
                            <a:pt x="174" y="64"/>
                          </a:moveTo>
                          <a:cubicBezTo>
                            <a:pt x="165" y="26"/>
                            <a:pt x="129" y="0"/>
                            <a:pt x="88" y="0"/>
                          </a:cubicBezTo>
                          <a:cubicBezTo>
                            <a:pt x="40" y="0"/>
                            <a:pt x="1" y="36"/>
                            <a:pt x="1" y="82"/>
                          </a:cubicBezTo>
                          <a:cubicBezTo>
                            <a:pt x="0" y="87"/>
                            <a:pt x="1" y="92"/>
                            <a:pt x="2" y="97"/>
                          </a:cubicBezTo>
                          <a:lnTo>
                            <a:pt x="88" y="82"/>
                          </a:lnTo>
                          <a:lnTo>
                            <a:pt x="174" y="64"/>
                          </a:lnTo>
                          <a:close/>
                        </a:path>
                      </a:pathLst>
                    </a:custGeom>
                    <a:noFill/>
                    <a:ln w="9525">
                      <a:noFill/>
                    </a:ln>
                  </p:spPr>
                  <p:txBody>
                    <a:bodyPr/>
                    <a:p>
                      <a:endParaRPr lang="zh-CN" altLang="en-US"/>
                    </a:p>
                  </p:txBody>
                </p:sp>
                <p:sp>
                  <p:nvSpPr>
                    <p:cNvPr id="50227" name="任意多边形 245819"/>
                    <p:cNvSpPr/>
                    <p:nvPr/>
                  </p:nvSpPr>
                  <p:spPr>
                    <a:xfrm>
                      <a:off x="4064" y="3161"/>
                      <a:ext cx="88" cy="87"/>
                    </a:xfrm>
                    <a:custGeom>
                      <a:avLst/>
                      <a:gdLst/>
                      <a:ahLst/>
                      <a:cxnLst>
                        <a:cxn ang="0">
                          <a:pos x="46" y="0"/>
                        </a:cxn>
                        <a:cxn ang="0">
                          <a:pos x="1" y="71"/>
                        </a:cxn>
                        <a:cxn ang="0">
                          <a:pos x="2" y="87"/>
                        </a:cxn>
                        <a:cxn ang="0">
                          <a:pos x="88" y="72"/>
                        </a:cxn>
                        <a:cxn ang="0">
                          <a:pos x="46" y="0"/>
                        </a:cxn>
                      </a:cxnLst>
                      <a:pathLst>
                        <a:path w="88" h="87">
                          <a:moveTo>
                            <a:pt x="46" y="0"/>
                          </a:moveTo>
                          <a:cubicBezTo>
                            <a:pt x="18" y="14"/>
                            <a:pt x="1" y="42"/>
                            <a:pt x="1" y="71"/>
                          </a:cubicBezTo>
                          <a:cubicBezTo>
                            <a:pt x="0" y="77"/>
                            <a:pt x="1" y="82"/>
                            <a:pt x="2" y="87"/>
                          </a:cubicBezTo>
                          <a:lnTo>
                            <a:pt x="88" y="72"/>
                          </a:lnTo>
                          <a:lnTo>
                            <a:pt x="46" y="0"/>
                          </a:lnTo>
                          <a:close/>
                        </a:path>
                      </a:pathLst>
                    </a:custGeom>
                    <a:noFill/>
                    <a:ln w="9525">
                      <a:noFill/>
                    </a:ln>
                  </p:spPr>
                  <p:txBody>
                    <a:bodyPr/>
                    <a:p>
                      <a:endParaRPr lang="zh-CN" altLang="en-US"/>
                    </a:p>
                  </p:txBody>
                </p:sp>
              </p:grpSp>
              <p:sp>
                <p:nvSpPr>
                  <p:cNvPr id="50228" name="任意多边形 245820"/>
                  <p:cNvSpPr/>
                  <p:nvPr/>
                </p:nvSpPr>
                <p:spPr>
                  <a:xfrm>
                    <a:off x="4066" y="3151"/>
                    <a:ext cx="173" cy="98"/>
                  </a:xfrm>
                  <a:custGeom>
                    <a:avLst/>
                    <a:gdLst/>
                    <a:ahLst/>
                    <a:cxnLst>
                      <a:cxn ang="0">
                        <a:pos x="0" y="0"/>
                      </a:cxn>
                      <a:cxn ang="0">
                        <a:pos x="0" y="0"/>
                      </a:cxn>
                      <a:cxn ang="0">
                        <a:pos x="0" y="0"/>
                      </a:cxn>
                      <a:cxn ang="0">
                        <a:pos x="1" y="0"/>
                      </a:cxn>
                      <a:cxn ang="0">
                        <a:pos x="0" y="0"/>
                      </a:cxn>
                      <a:cxn ang="0">
                        <a:pos x="0" y="0"/>
                      </a:cxn>
                      <a:cxn ang="0">
                        <a:pos x="0" y="0"/>
                      </a:cxn>
                      <a:cxn ang="0">
                        <a:pos x="1" y="0"/>
                      </a:cxn>
                      <a:cxn ang="0">
                        <a:pos x="0" y="0"/>
                      </a:cxn>
                    </a:cxnLst>
                    <a:pathLst>
                      <a:path w="42657" h="25854" fill="none">
                        <a:moveTo>
                          <a:pt x="422" y="25853"/>
                        </a:moveTo>
                        <a:cubicBezTo>
                          <a:pt x="143" y="24481"/>
                          <a:pt x="-1" y="23057"/>
                          <a:pt x="-1" y="21600"/>
                        </a:cubicBezTo>
                        <a:cubicBezTo>
                          <a:pt x="-1" y="9671"/>
                          <a:pt x="9670" y="0"/>
                          <a:pt x="21599" y="0"/>
                        </a:cubicBezTo>
                        <a:cubicBezTo>
                          <a:pt x="31872" y="0"/>
                          <a:pt x="40469" y="7171"/>
                          <a:pt x="42658" y="16774"/>
                        </a:cubicBezTo>
                      </a:path>
                      <a:path w="42657" h="25854" stroke="0">
                        <a:moveTo>
                          <a:pt x="422" y="25853"/>
                        </a:moveTo>
                        <a:cubicBezTo>
                          <a:pt x="143" y="24481"/>
                          <a:pt x="-1" y="23057"/>
                          <a:pt x="-1" y="21600"/>
                        </a:cubicBezTo>
                        <a:cubicBezTo>
                          <a:pt x="-1" y="9671"/>
                          <a:pt x="9670" y="0"/>
                          <a:pt x="21599" y="0"/>
                        </a:cubicBezTo>
                        <a:cubicBezTo>
                          <a:pt x="31872" y="0"/>
                          <a:pt x="40469" y="7171"/>
                          <a:pt x="42658" y="16774"/>
                        </a:cubicBezTo>
                        <a:lnTo>
                          <a:pt x="21600" y="21600"/>
                        </a:lnTo>
                        <a:lnTo>
                          <a:pt x="422" y="25853"/>
                        </a:lnTo>
                        <a:close/>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50229" name="任意多边形 245821"/>
                  <p:cNvSpPr/>
                  <p:nvPr/>
                </p:nvSpPr>
                <p:spPr>
                  <a:xfrm>
                    <a:off x="4073" y="3166"/>
                    <a:ext cx="173" cy="101"/>
                  </a:xfrm>
                  <a:custGeom>
                    <a:avLst/>
                    <a:gdLst/>
                    <a:ahLst/>
                    <a:cxnLst>
                      <a:cxn ang="0">
                        <a:pos x="173" y="60"/>
                      </a:cxn>
                      <a:cxn ang="0">
                        <a:pos x="88" y="0"/>
                      </a:cxn>
                      <a:cxn ang="0">
                        <a:pos x="1" y="82"/>
                      </a:cxn>
                      <a:cxn ang="0">
                        <a:pos x="3" y="101"/>
                      </a:cxn>
                      <a:cxn ang="0">
                        <a:pos x="88" y="82"/>
                      </a:cxn>
                      <a:cxn ang="0">
                        <a:pos x="173" y="60"/>
                      </a:cxn>
                    </a:cxnLst>
                    <a:pathLst>
                      <a:path w="173" h="101">
                        <a:moveTo>
                          <a:pt x="173" y="60"/>
                        </a:moveTo>
                        <a:cubicBezTo>
                          <a:pt x="162" y="24"/>
                          <a:pt x="128" y="0"/>
                          <a:pt x="88" y="0"/>
                        </a:cubicBezTo>
                        <a:cubicBezTo>
                          <a:pt x="40" y="0"/>
                          <a:pt x="1" y="36"/>
                          <a:pt x="1" y="82"/>
                        </a:cubicBezTo>
                        <a:cubicBezTo>
                          <a:pt x="0" y="88"/>
                          <a:pt x="1" y="95"/>
                          <a:pt x="3" y="101"/>
                        </a:cubicBezTo>
                        <a:lnTo>
                          <a:pt x="88" y="82"/>
                        </a:lnTo>
                        <a:lnTo>
                          <a:pt x="173" y="60"/>
                        </a:lnTo>
                        <a:close/>
                      </a:path>
                    </a:pathLst>
                  </a:custGeom>
                  <a:noFill/>
                  <a:ln w="9525">
                    <a:noFill/>
                  </a:ln>
                </p:spPr>
                <p:txBody>
                  <a:bodyPr/>
                  <a:p>
                    <a:endParaRPr lang="zh-CN" altLang="en-US"/>
                  </a:p>
                </p:txBody>
              </p:sp>
            </p:grpSp>
            <p:sp>
              <p:nvSpPr>
                <p:cNvPr id="50230" name="任意多边形 245822"/>
                <p:cNvSpPr/>
                <p:nvPr/>
              </p:nvSpPr>
              <p:spPr>
                <a:xfrm>
                  <a:off x="4070" y="3170"/>
                  <a:ext cx="348" cy="597"/>
                </a:xfrm>
                <a:custGeom>
                  <a:avLst/>
                  <a:gdLst/>
                  <a:ahLst/>
                  <a:cxnLst>
                    <a:cxn ang="0">
                      <a:pos x="44" y="0"/>
                    </a:cxn>
                    <a:cxn ang="0">
                      <a:pos x="31" y="8"/>
                    </a:cxn>
                    <a:cxn ang="0">
                      <a:pos x="21" y="16"/>
                    </a:cxn>
                    <a:cxn ang="0">
                      <a:pos x="12" y="26"/>
                    </a:cxn>
                    <a:cxn ang="0">
                      <a:pos x="8" y="36"/>
                    </a:cxn>
                    <a:cxn ang="0">
                      <a:pos x="4" y="47"/>
                    </a:cxn>
                    <a:cxn ang="0">
                      <a:pos x="1" y="58"/>
                    </a:cxn>
                    <a:cxn ang="0">
                      <a:pos x="0" y="71"/>
                    </a:cxn>
                    <a:cxn ang="0">
                      <a:pos x="0" y="86"/>
                    </a:cxn>
                    <a:cxn ang="0">
                      <a:pos x="270" y="597"/>
                    </a:cxn>
                    <a:cxn ang="0">
                      <a:pos x="348" y="543"/>
                    </a:cxn>
                    <a:cxn ang="0">
                      <a:pos x="44" y="0"/>
                    </a:cxn>
                  </a:cxnLst>
                  <a:pathLst>
                    <a:path w="348" h="597">
                      <a:moveTo>
                        <a:pt x="44" y="0"/>
                      </a:moveTo>
                      <a:lnTo>
                        <a:pt x="31" y="8"/>
                      </a:lnTo>
                      <a:lnTo>
                        <a:pt x="21" y="16"/>
                      </a:lnTo>
                      <a:lnTo>
                        <a:pt x="12" y="26"/>
                      </a:lnTo>
                      <a:lnTo>
                        <a:pt x="8" y="36"/>
                      </a:lnTo>
                      <a:lnTo>
                        <a:pt x="4" y="47"/>
                      </a:lnTo>
                      <a:lnTo>
                        <a:pt x="1" y="58"/>
                      </a:lnTo>
                      <a:lnTo>
                        <a:pt x="0" y="71"/>
                      </a:lnTo>
                      <a:lnTo>
                        <a:pt x="0" y="86"/>
                      </a:lnTo>
                      <a:lnTo>
                        <a:pt x="270" y="597"/>
                      </a:lnTo>
                      <a:lnTo>
                        <a:pt x="348" y="543"/>
                      </a:lnTo>
                      <a:lnTo>
                        <a:pt x="44" y="0"/>
                      </a:lnTo>
                      <a:close/>
                    </a:path>
                  </a:pathLst>
                </a:custGeom>
                <a:solidFill>
                  <a:srgbClr val="3F1F00"/>
                </a:solidFill>
                <a:ln w="9525">
                  <a:noFill/>
                </a:ln>
              </p:spPr>
              <p:txBody>
                <a:bodyPr/>
                <a:p>
                  <a:endParaRPr lang="zh-CN" altLang="en-US"/>
                </a:p>
              </p:txBody>
            </p:sp>
            <p:sp>
              <p:nvSpPr>
                <p:cNvPr id="50231" name="椭圆 245823"/>
                <p:cNvSpPr/>
                <p:nvPr/>
              </p:nvSpPr>
              <p:spPr>
                <a:xfrm>
                  <a:off x="4344" y="3665"/>
                  <a:ext cx="190" cy="183"/>
                </a:xfrm>
                <a:prstGeom prst="ellipse">
                  <a:avLst/>
                </a:prstGeom>
                <a:solidFill>
                  <a:srgbClr val="7F5F3F"/>
                </a:solidFill>
                <a:ln w="12700" cap="flat" cmpd="sng">
                  <a:solidFill>
                    <a:srgbClr val="0000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grpSp>
        <p:sp>
          <p:nvSpPr>
            <p:cNvPr id="50232" name="矩形 245763"/>
            <p:cNvSpPr/>
            <p:nvPr/>
          </p:nvSpPr>
          <p:spPr>
            <a:xfrm>
              <a:off x="2968" y="1976"/>
              <a:ext cx="13545" cy="7778"/>
            </a:xfrm>
            <a:prstGeom prst="rect">
              <a:avLst/>
            </a:prstGeom>
            <a:noFill/>
            <a:ln w="9525">
              <a:noFill/>
            </a:ln>
          </p:spPr>
          <p:txBody>
            <a:bodyPr anchor="ctr" anchorCtr="0">
              <a:spAutoFit/>
            </a:bodyPr>
            <a:p>
              <a:pPr defTabSz="914400">
                <a:lnSpc>
                  <a:spcPct val="150000"/>
                </a:lnSpc>
                <a:tabLst>
                  <a:tab pos="323850" algn="l"/>
                </a:tabLst>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、什么是安全检查？</a:t>
              </a:r>
              <a:endParaRPr lang="zh-CN" altLang="en-US" sz="1500" dirty="0">
                <a:latin typeface="微软雅黑" panose="020B0503020204020204" pitchFamily="34" charset="-122"/>
                <a:ea typeface="微软雅黑" panose="020B0503020204020204" pitchFamily="34" charset="-122"/>
              </a:endParaRPr>
            </a:p>
            <a:p>
              <a:pPr defTabSz="914400">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安全生产检查是企业根据生产特点，对工作过程中的安全进行经常性的，突击性的或专业性的活动。</a:t>
              </a:r>
              <a:endParaRPr lang="zh-CN" altLang="en-US" sz="1500" dirty="0">
                <a:solidFill>
                  <a:schemeClr val="tx1"/>
                </a:solidFill>
                <a:latin typeface="微软雅黑" panose="020B0503020204020204" pitchFamily="34" charset="-122"/>
                <a:ea typeface="微软雅黑" panose="020B0503020204020204" pitchFamily="34" charset="-122"/>
              </a:endParaRPr>
            </a:p>
            <a:p>
              <a:pPr defTabSz="914400">
                <a:lnSpc>
                  <a:spcPct val="150000"/>
                </a:lnSpc>
                <a:tabLst>
                  <a:tab pos="323850" algn="l"/>
                </a:tabLst>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、企业安全生产检查的主要内容是什么？</a:t>
              </a:r>
              <a:endParaRPr lang="zh-CN" altLang="en-US" sz="1500" b="1" dirty="0">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查思想，提高员工安全意识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查规章，提高员工尊章守纪自觉性</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查隐患，提高设备、设施本质安全化</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查措施，提高安全生产保证程度</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查行为，提高员工良好操作习惯</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查教育，提高员工安全技能 </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三熟</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，提高员工安全素质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defTabSz="914400" eaLnBrk="1" hangingPunct="1">
                <a:lnSpc>
                  <a:spcPct val="150000"/>
                </a:lnSpc>
                <a:tabLst>
                  <a:tab pos="323850" algn="l"/>
                </a:tabLst>
              </a:pPr>
              <a:r>
                <a:rPr lang="zh-CN" altLang="en-US" sz="1500" b="1" dirty="0">
                  <a:solidFill>
                    <a:schemeClr val="tx1"/>
                  </a:solidFill>
                  <a:latin typeface="微软雅黑" panose="020B0503020204020204" pitchFamily="34" charset="-122"/>
                  <a:ea typeface="微软雅黑" panose="020B0503020204020204" pitchFamily="34" charset="-122"/>
                </a:rPr>
                <a:t>查环境，提高员工作业条件</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50000"/>
                </a:lnSpc>
                <a:tabLst>
                  <a:tab pos="323850" algn="l"/>
                </a:tabLst>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、开展安全检查的目的是什么？</a:t>
              </a:r>
              <a:endParaRPr lang="zh-CN" altLang="en-US" sz="1500" b="1" dirty="0">
                <a:latin typeface="微软雅黑" panose="020B0503020204020204" pitchFamily="34" charset="-122"/>
                <a:ea typeface="微软雅黑" panose="020B0503020204020204" pitchFamily="34" charset="-122"/>
              </a:endParaRPr>
            </a:p>
            <a:p>
              <a:pPr defTabSz="914400">
                <a:lnSpc>
                  <a:spcPct val="150000"/>
                </a:lnSpc>
                <a:tabLst>
                  <a:tab pos="323850" algn="l"/>
                </a:tabLst>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发现生产现场不安全的物质状况、不安全的工作环境、不安全行为以及潜在的职业危害，以便采取措施及时纠正、改善劳动条件，防止伤亡事故和职业病的发生。</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50233" name="组合 245770"/>
            <p:cNvGrpSpPr/>
            <p:nvPr/>
          </p:nvGrpSpPr>
          <p:grpSpPr>
            <a:xfrm>
              <a:off x="3477" y="3690"/>
              <a:ext cx="1954" cy="3977"/>
              <a:chOff x="431" y="1476"/>
              <a:chExt cx="782" cy="1591"/>
            </a:xfrm>
          </p:grpSpPr>
          <p:sp>
            <p:nvSpPr>
              <p:cNvPr id="50234" name="左大括号 245764"/>
              <p:cNvSpPr/>
              <p:nvPr/>
            </p:nvSpPr>
            <p:spPr>
              <a:xfrm>
                <a:off x="1099" y="1476"/>
                <a:ext cx="114" cy="1591"/>
              </a:xfrm>
              <a:prstGeom prst="leftBrace">
                <a:avLst>
                  <a:gd name="adj1" fmla="val 115719"/>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0235" name="组合 245765"/>
              <p:cNvGrpSpPr/>
              <p:nvPr/>
            </p:nvGrpSpPr>
            <p:grpSpPr>
              <a:xfrm>
                <a:off x="431" y="1870"/>
                <a:ext cx="669" cy="707"/>
                <a:chOff x="1438" y="1007"/>
                <a:chExt cx="2280" cy="2928"/>
              </a:xfrm>
            </p:grpSpPr>
            <p:sp>
              <p:nvSpPr>
                <p:cNvPr id="50236" name="任意多边形 245766"/>
                <p:cNvSpPr/>
                <p:nvPr/>
              </p:nvSpPr>
              <p:spPr>
                <a:xfrm rot="5400000">
                  <a:off x="1378" y="2230"/>
                  <a:ext cx="1747" cy="1645"/>
                </a:xfrm>
                <a:custGeom>
                  <a:avLst/>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a:p>
              </p:txBody>
            </p:sp>
            <p:sp>
              <p:nvSpPr>
                <p:cNvPr id="50237" name="任意多边形 245767"/>
                <p:cNvSpPr/>
                <p:nvPr/>
              </p:nvSpPr>
              <p:spPr>
                <a:xfrm rot="5400000">
                  <a:off x="2877" y="2144"/>
                  <a:ext cx="1028" cy="635"/>
                </a:xfrm>
                <a:custGeom>
                  <a:avLst/>
                  <a:gdLst/>
                  <a:ahLst/>
                  <a:cxnLst>
                    <a:cxn ang="0">
                      <a:pos x="0" y="162"/>
                    </a:cxn>
                    <a:cxn ang="0">
                      <a:pos x="163" y="162"/>
                    </a:cxn>
                    <a:cxn ang="0">
                      <a:pos x="82" y="0"/>
                    </a:cxn>
                    <a:cxn ang="0">
                      <a:pos x="0" y="162"/>
                    </a:cxn>
                  </a:cxnLst>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a:p>
              </p:txBody>
            </p:sp>
            <p:sp>
              <p:nvSpPr>
                <p:cNvPr id="50238" name="任意多边形 245768"/>
                <p:cNvSpPr/>
                <p:nvPr/>
              </p:nvSpPr>
              <p:spPr>
                <a:xfrm rot="5400000">
                  <a:off x="1378" y="1049"/>
                  <a:ext cx="1747" cy="1645"/>
                </a:xfrm>
                <a:custGeom>
                  <a:avLst/>
                  <a:gdLst/>
                  <a:ahLst/>
                  <a:cxnLst>
                    <a:cxn ang="0">
                      <a:pos x="184" y="13"/>
                    </a:cxn>
                    <a:cxn ang="0">
                      <a:pos x="177" y="38"/>
                    </a:cxn>
                    <a:cxn ang="0">
                      <a:pos x="169" y="64"/>
                    </a:cxn>
                    <a:cxn ang="0">
                      <a:pos x="161" y="90"/>
                    </a:cxn>
                    <a:cxn ang="0">
                      <a:pos x="151" y="117"/>
                    </a:cxn>
                    <a:cxn ang="0">
                      <a:pos x="140" y="144"/>
                    </a:cxn>
                    <a:cxn ang="0">
                      <a:pos x="129" y="170"/>
                    </a:cxn>
                    <a:cxn ang="0">
                      <a:pos x="117" y="197"/>
                    </a:cxn>
                    <a:cxn ang="0">
                      <a:pos x="105" y="223"/>
                    </a:cxn>
                    <a:cxn ang="0">
                      <a:pos x="92" y="248"/>
                    </a:cxn>
                    <a:cxn ang="0">
                      <a:pos x="78" y="273"/>
                    </a:cxn>
                    <a:cxn ang="0">
                      <a:pos x="65" y="297"/>
                    </a:cxn>
                    <a:cxn ang="0">
                      <a:pos x="51" y="320"/>
                    </a:cxn>
                    <a:cxn ang="0">
                      <a:pos x="36" y="342"/>
                    </a:cxn>
                    <a:cxn ang="0">
                      <a:pos x="22" y="362"/>
                    </a:cxn>
                    <a:cxn ang="0">
                      <a:pos x="7" y="381"/>
                    </a:cxn>
                    <a:cxn ang="0">
                      <a:pos x="193" y="390"/>
                    </a:cxn>
                    <a:cxn ang="0">
                      <a:pos x="200" y="370"/>
                    </a:cxn>
                    <a:cxn ang="0">
                      <a:pos x="206" y="347"/>
                    </a:cxn>
                    <a:cxn ang="0">
                      <a:pos x="213" y="325"/>
                    </a:cxn>
                    <a:cxn ang="0">
                      <a:pos x="219" y="301"/>
                    </a:cxn>
                    <a:cxn ang="0">
                      <a:pos x="226" y="277"/>
                    </a:cxn>
                    <a:cxn ang="0">
                      <a:pos x="232" y="252"/>
                    </a:cxn>
                    <a:cxn ang="0">
                      <a:pos x="238" y="226"/>
                    </a:cxn>
                    <a:cxn ang="0">
                      <a:pos x="243" y="201"/>
                    </a:cxn>
                    <a:cxn ang="0">
                      <a:pos x="249" y="175"/>
                    </a:cxn>
                    <a:cxn ang="0">
                      <a:pos x="254" y="149"/>
                    </a:cxn>
                    <a:cxn ang="0">
                      <a:pos x="259" y="123"/>
                    </a:cxn>
                    <a:cxn ang="0">
                      <a:pos x="263" y="98"/>
                    </a:cxn>
                    <a:cxn ang="0">
                      <a:pos x="267" y="72"/>
                    </a:cxn>
                    <a:cxn ang="0">
                      <a:pos x="271" y="48"/>
                    </a:cxn>
                    <a:cxn ang="0">
                      <a:pos x="275" y="23"/>
                    </a:cxn>
                    <a:cxn ang="0">
                      <a:pos x="277" y="0"/>
                    </a:cxn>
                  </a:cxnLst>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FFFF"/>
                    </a:gs>
                    <a:gs pos="100000">
                      <a:schemeClr val="accent1"/>
                    </a:gs>
                  </a:gsLst>
                  <a:lin ang="5400000" scaled="1"/>
                  <a:tileRect/>
                </a:gradFill>
                <a:ln w="9525">
                  <a:noFill/>
                </a:ln>
              </p:spPr>
              <p:txBody>
                <a:bodyPr/>
                <a:p>
                  <a:endParaRPr lang="zh-CN" altLang="en-US"/>
                </a:p>
              </p:txBody>
            </p:sp>
            <p:sp>
              <p:nvSpPr>
                <p:cNvPr id="50239" name="任意多边形 245769"/>
                <p:cNvSpPr/>
                <p:nvPr/>
              </p:nvSpPr>
              <p:spPr>
                <a:xfrm rot="5400000">
                  <a:off x="2277" y="1947"/>
                  <a:ext cx="566" cy="1048"/>
                </a:xfrm>
                <a:custGeom>
                  <a:avLst/>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a:p>
              </p:txBody>
            </p:sp>
          </p:grpSp>
        </p:grpSp>
      </p:grpSp>
      <p:sp>
        <p:nvSpPr>
          <p:cNvPr id="50240"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01" name="组合 2"/>
          <p:cNvGrpSpPr/>
          <p:nvPr/>
        </p:nvGrpSpPr>
        <p:grpSpPr>
          <a:xfrm>
            <a:off x="3162300" y="1597025"/>
            <a:ext cx="6697663" cy="4592638"/>
            <a:chOff x="4831" y="2352"/>
            <a:chExt cx="10546" cy="7232"/>
          </a:xfrm>
        </p:grpSpPr>
        <p:sp>
          <p:nvSpPr>
            <p:cNvPr id="51202" name="矩形 246787"/>
            <p:cNvSpPr/>
            <p:nvPr/>
          </p:nvSpPr>
          <p:spPr>
            <a:xfrm>
              <a:off x="4831" y="2352"/>
              <a:ext cx="10547" cy="7232"/>
            </a:xfrm>
            <a:prstGeom prst="rect">
              <a:avLst/>
            </a:prstGeom>
            <a:noFill/>
            <a:ln w="9525">
              <a:noFill/>
            </a:ln>
          </p:spPr>
          <p:txBody>
            <a:bodyPr anchor="ctr" anchorCtr="0">
              <a:spAutoFit/>
            </a:bodyPr>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、安全生产检查的类型有哪些？</a:t>
              </a:r>
              <a:endParaRPr lang="zh-CN" altLang="en-US" sz="1500" b="1" dirty="0">
                <a:latin typeface="微软雅黑" panose="020B0503020204020204" pitchFamily="34" charset="-122"/>
                <a:ea typeface="微软雅黑" panose="020B0503020204020204" pitchFamily="34" charset="-122"/>
              </a:endParaRPr>
            </a:p>
            <a:p>
              <a:pPr lvl="4"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定期安全检查、</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经常性安全检查、</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季节性及节假日前安全检查、</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专业（项）安全检查、</a:t>
              </a:r>
              <a:endParaRPr lang="zh-CN" altLang="en-US" sz="1500" b="1" dirty="0">
                <a:solidFill>
                  <a:schemeClr val="tx1"/>
                </a:solidFill>
                <a:latin typeface="微软雅黑" panose="020B0503020204020204" pitchFamily="34" charset="-122"/>
                <a:ea typeface="微软雅黑" panose="020B0503020204020204" pitchFamily="34" charset="-122"/>
              </a:endParaRPr>
            </a:p>
            <a:p>
              <a:pPr lvl="4"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群众性安全检查等。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、安全生产检查整改实行的</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三定</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是指什么？</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定整改项目、定完成时间、定整改负责人。</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、班组安全检查实施的</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一班三查</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制是指什么？其目的是什么？</a:t>
              </a:r>
              <a:endParaRPr lang="zh-CN" altLang="en-US" sz="1500" b="1" dirty="0">
                <a:latin typeface="微软雅黑" panose="020B0503020204020204" pitchFamily="34" charset="-122"/>
                <a:ea typeface="微软雅黑" panose="020B0503020204020204" pitchFamily="34" charset="-122"/>
              </a:endParaRPr>
            </a:p>
            <a:p>
              <a:pPr lvl="2" indent="0" eaLnBrk="1" hangingPunct="1">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班前检查</a:t>
              </a:r>
              <a:r>
                <a:rPr lang="zh-CN" altLang="en-US" sz="1500" b="1" dirty="0">
                  <a:solidFill>
                    <a:schemeClr val="tx1"/>
                  </a:solidFill>
                  <a:latin typeface="微软雅黑" panose="020B0503020204020204" pitchFamily="34" charset="-122"/>
                  <a:ea typeface="微软雅黑" panose="020B0503020204020204" pitchFamily="34" charset="-122"/>
                </a:rPr>
                <a:t>：重点是设备、工具、作业环境及个人防护的穿戴情况；</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班中检查</a:t>
              </a:r>
              <a:r>
                <a:rPr lang="zh-CN" altLang="en-US" sz="1500" b="1" dirty="0">
                  <a:solidFill>
                    <a:schemeClr val="tx1"/>
                  </a:solidFill>
                  <a:latin typeface="微软雅黑" panose="020B0503020204020204" pitchFamily="34" charset="-122"/>
                  <a:ea typeface="微软雅黑" panose="020B0503020204020204" pitchFamily="34" charset="-122"/>
                </a:rPr>
                <a:t>：重点是设备运行状况和制止或纠正违章行为；</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班后检查</a:t>
              </a:r>
              <a:r>
                <a:rPr lang="zh-CN" altLang="en-US" sz="1500" b="1" dirty="0">
                  <a:solidFill>
                    <a:schemeClr val="tx1"/>
                  </a:solidFill>
                  <a:latin typeface="微软雅黑" panose="020B0503020204020204" pitchFamily="34" charset="-122"/>
                  <a:ea typeface="微软雅黑" panose="020B0503020204020204" pitchFamily="34" charset="-122"/>
                </a:rPr>
                <a:t>：重点是工作现场，不给下一班留下隐患。</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检查目的：个人无违章，岗位无隐患，班组无事故。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51203" name="组合 246788"/>
            <p:cNvGrpSpPr/>
            <p:nvPr/>
          </p:nvGrpSpPr>
          <p:grpSpPr>
            <a:xfrm>
              <a:off x="5491" y="3228"/>
              <a:ext cx="2147" cy="2272"/>
              <a:chOff x="431" y="1440"/>
              <a:chExt cx="859" cy="1591"/>
            </a:xfrm>
          </p:grpSpPr>
          <p:sp>
            <p:nvSpPr>
              <p:cNvPr id="51204" name="左大括号 246789"/>
              <p:cNvSpPr/>
              <p:nvPr/>
            </p:nvSpPr>
            <p:spPr>
              <a:xfrm>
                <a:off x="1176" y="1440"/>
                <a:ext cx="114" cy="1591"/>
              </a:xfrm>
              <a:prstGeom prst="leftBrace">
                <a:avLst>
                  <a:gd name="adj1" fmla="val 115719"/>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1205" name="组合 246790"/>
              <p:cNvGrpSpPr/>
              <p:nvPr/>
            </p:nvGrpSpPr>
            <p:grpSpPr>
              <a:xfrm>
                <a:off x="431" y="1870"/>
                <a:ext cx="669" cy="707"/>
                <a:chOff x="1438" y="1007"/>
                <a:chExt cx="2280" cy="2928"/>
              </a:xfrm>
            </p:grpSpPr>
            <p:sp>
              <p:nvSpPr>
                <p:cNvPr id="51206" name="任意多边形 246791"/>
                <p:cNvSpPr/>
                <p:nvPr/>
              </p:nvSpPr>
              <p:spPr>
                <a:xfrm rot="5400000">
                  <a:off x="1378" y="2230"/>
                  <a:ext cx="1747" cy="1645"/>
                </a:xfrm>
                <a:custGeom>
                  <a:avLst/>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a:p>
              </p:txBody>
            </p:sp>
            <p:sp>
              <p:nvSpPr>
                <p:cNvPr id="51207" name="任意多边形 246792"/>
                <p:cNvSpPr/>
                <p:nvPr/>
              </p:nvSpPr>
              <p:spPr>
                <a:xfrm rot="5400000">
                  <a:off x="2877" y="2144"/>
                  <a:ext cx="1028" cy="635"/>
                </a:xfrm>
                <a:custGeom>
                  <a:avLst/>
                  <a:gdLst/>
                  <a:ahLst/>
                  <a:cxnLst>
                    <a:cxn ang="0">
                      <a:pos x="0" y="162"/>
                    </a:cxn>
                    <a:cxn ang="0">
                      <a:pos x="163" y="162"/>
                    </a:cxn>
                    <a:cxn ang="0">
                      <a:pos x="82" y="0"/>
                    </a:cxn>
                    <a:cxn ang="0">
                      <a:pos x="0" y="162"/>
                    </a:cxn>
                  </a:cxnLst>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a:p>
              </p:txBody>
            </p:sp>
            <p:sp>
              <p:nvSpPr>
                <p:cNvPr id="51208" name="任意多边形 246793"/>
                <p:cNvSpPr/>
                <p:nvPr/>
              </p:nvSpPr>
              <p:spPr>
                <a:xfrm rot="5400000">
                  <a:off x="1378" y="1049"/>
                  <a:ext cx="1747" cy="1645"/>
                </a:xfrm>
                <a:custGeom>
                  <a:avLst/>
                  <a:gdLst/>
                  <a:ahLst/>
                  <a:cxnLst>
                    <a:cxn ang="0">
                      <a:pos x="184" y="13"/>
                    </a:cxn>
                    <a:cxn ang="0">
                      <a:pos x="177" y="38"/>
                    </a:cxn>
                    <a:cxn ang="0">
                      <a:pos x="169" y="64"/>
                    </a:cxn>
                    <a:cxn ang="0">
                      <a:pos x="161" y="90"/>
                    </a:cxn>
                    <a:cxn ang="0">
                      <a:pos x="151" y="117"/>
                    </a:cxn>
                    <a:cxn ang="0">
                      <a:pos x="140" y="144"/>
                    </a:cxn>
                    <a:cxn ang="0">
                      <a:pos x="129" y="170"/>
                    </a:cxn>
                    <a:cxn ang="0">
                      <a:pos x="117" y="197"/>
                    </a:cxn>
                    <a:cxn ang="0">
                      <a:pos x="105" y="223"/>
                    </a:cxn>
                    <a:cxn ang="0">
                      <a:pos x="92" y="248"/>
                    </a:cxn>
                    <a:cxn ang="0">
                      <a:pos x="78" y="273"/>
                    </a:cxn>
                    <a:cxn ang="0">
                      <a:pos x="65" y="297"/>
                    </a:cxn>
                    <a:cxn ang="0">
                      <a:pos x="51" y="320"/>
                    </a:cxn>
                    <a:cxn ang="0">
                      <a:pos x="36" y="342"/>
                    </a:cxn>
                    <a:cxn ang="0">
                      <a:pos x="22" y="362"/>
                    </a:cxn>
                    <a:cxn ang="0">
                      <a:pos x="7" y="381"/>
                    </a:cxn>
                    <a:cxn ang="0">
                      <a:pos x="193" y="390"/>
                    </a:cxn>
                    <a:cxn ang="0">
                      <a:pos x="200" y="370"/>
                    </a:cxn>
                    <a:cxn ang="0">
                      <a:pos x="206" y="347"/>
                    </a:cxn>
                    <a:cxn ang="0">
                      <a:pos x="213" y="325"/>
                    </a:cxn>
                    <a:cxn ang="0">
                      <a:pos x="219" y="301"/>
                    </a:cxn>
                    <a:cxn ang="0">
                      <a:pos x="226" y="277"/>
                    </a:cxn>
                    <a:cxn ang="0">
                      <a:pos x="232" y="252"/>
                    </a:cxn>
                    <a:cxn ang="0">
                      <a:pos x="238" y="226"/>
                    </a:cxn>
                    <a:cxn ang="0">
                      <a:pos x="243" y="201"/>
                    </a:cxn>
                    <a:cxn ang="0">
                      <a:pos x="249" y="175"/>
                    </a:cxn>
                    <a:cxn ang="0">
                      <a:pos x="254" y="149"/>
                    </a:cxn>
                    <a:cxn ang="0">
                      <a:pos x="259" y="123"/>
                    </a:cxn>
                    <a:cxn ang="0">
                      <a:pos x="263" y="98"/>
                    </a:cxn>
                    <a:cxn ang="0">
                      <a:pos x="267" y="72"/>
                    </a:cxn>
                    <a:cxn ang="0">
                      <a:pos x="271" y="48"/>
                    </a:cxn>
                    <a:cxn ang="0">
                      <a:pos x="275" y="23"/>
                    </a:cxn>
                    <a:cxn ang="0">
                      <a:pos x="277" y="0"/>
                    </a:cxn>
                  </a:cxnLst>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FFFF"/>
                    </a:gs>
                    <a:gs pos="100000">
                      <a:schemeClr val="accent1"/>
                    </a:gs>
                  </a:gsLst>
                  <a:lin ang="5400000" scaled="1"/>
                  <a:tileRect/>
                </a:gradFill>
                <a:ln w="9525">
                  <a:noFill/>
                </a:ln>
              </p:spPr>
              <p:txBody>
                <a:bodyPr/>
                <a:p>
                  <a:endParaRPr lang="zh-CN" altLang="en-US"/>
                </a:p>
              </p:txBody>
            </p:sp>
            <p:sp>
              <p:nvSpPr>
                <p:cNvPr id="51209" name="任意多边形 246794"/>
                <p:cNvSpPr/>
                <p:nvPr/>
              </p:nvSpPr>
              <p:spPr>
                <a:xfrm rot="5400000">
                  <a:off x="2277" y="1947"/>
                  <a:ext cx="566" cy="1048"/>
                </a:xfrm>
                <a:custGeom>
                  <a:avLst/>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a:p>
              </p:txBody>
            </p:sp>
          </p:grpSp>
        </p:grpSp>
        <p:sp>
          <p:nvSpPr>
            <p:cNvPr id="51210" name="左大括号 246795"/>
            <p:cNvSpPr/>
            <p:nvPr/>
          </p:nvSpPr>
          <p:spPr>
            <a:xfrm>
              <a:off x="6100" y="7550"/>
              <a:ext cx="190" cy="1232"/>
            </a:xfrm>
            <a:prstGeom prst="leftBrace">
              <a:avLst>
                <a:gd name="adj1" fmla="val 53764"/>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sp>
        <p:nvSpPr>
          <p:cNvPr id="51211" name="灯片编号占位符 1"/>
          <p:cNvSpPr txBox="1">
            <a:spLocks noGrp="1"/>
          </p:cNvSpPr>
          <p:nvPr>
            <p:ph type="sldNum" sz="quarter" idx="4"/>
          </p:nvPr>
        </p:nvSpPr>
        <p:spPr>
          <a:xfrm>
            <a:off x="8610600" y="6346825"/>
            <a:ext cx="2743200" cy="365125"/>
          </a:xfrm>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51212" name="标题 245761"/>
          <p:cNvSpPr>
            <a:spLocks noGrp="1"/>
          </p:cNvSpPr>
          <p:nvPr/>
        </p:nvSpPr>
        <p:spPr>
          <a:xfrm>
            <a:off x="4537075" y="128588"/>
            <a:ext cx="3295650" cy="695325"/>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二、安全检查</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5" name="组合 2"/>
          <p:cNvGrpSpPr/>
          <p:nvPr/>
        </p:nvGrpSpPr>
        <p:grpSpPr>
          <a:xfrm>
            <a:off x="2022475" y="1346200"/>
            <a:ext cx="8326438" cy="4822825"/>
            <a:chOff x="3205" y="2193"/>
            <a:chExt cx="13575" cy="7464"/>
          </a:xfrm>
        </p:grpSpPr>
        <p:sp>
          <p:nvSpPr>
            <p:cNvPr id="52226" name="矩形 250883"/>
            <p:cNvSpPr/>
            <p:nvPr/>
          </p:nvSpPr>
          <p:spPr>
            <a:xfrm>
              <a:off x="3205" y="2193"/>
              <a:ext cx="13575" cy="7464"/>
            </a:xfrm>
            <a:prstGeom prst="rect">
              <a:avLst/>
            </a:prstGeom>
            <a:noFill/>
            <a:ln w="9525">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、如何组织、开展安全检查？</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）形式：   政府检查  企业检查   专业检查  员工自检</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）要求：   制度化 经常化 专业化  目的明确，解决问题  突出重点，范围全面</a:t>
              </a:r>
              <a:r>
                <a:rPr lang="zh-CN" altLang="en-US" sz="1500" b="1" dirty="0">
                  <a:latin typeface="微软雅黑" panose="020B0503020204020204" pitchFamily="34" charset="-122"/>
                  <a:ea typeface="微软雅黑" panose="020B0503020204020204" pitchFamily="34" charset="-122"/>
                </a:rPr>
                <a:t>  </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、对工作现场的检查：</a:t>
              </a:r>
              <a:endParaRPr lang="zh-CN" altLang="en-US" sz="1500" b="1" dirty="0">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）工作场所的光线是否充足</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）工作场所地面是否平整</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）生产需要设置的坑、池、沟、台是否有围拦、盖板、是否牢固可靠</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）通道的宽度是否符合要求、是否畅通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）设备和工作场所是否便于工人操作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）物品堆放是否整齐有序</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）防护设施、报警装置、消防器材、安全标识是否齐全、可靠、明显</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）有害气体是否超过规定和标准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）有毒有害区域是否配备报警装置、救护装置，配备安全标识。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）重要岗位是否建立严格的管理制度。</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52227" name="组合 250891"/>
            <p:cNvGrpSpPr/>
            <p:nvPr/>
          </p:nvGrpSpPr>
          <p:grpSpPr>
            <a:xfrm>
              <a:off x="3246" y="4395"/>
              <a:ext cx="2115" cy="5210"/>
              <a:chOff x="380" y="1478"/>
              <a:chExt cx="846" cy="2084"/>
            </a:xfrm>
          </p:grpSpPr>
          <p:sp>
            <p:nvSpPr>
              <p:cNvPr id="52228" name="左大括号 250885"/>
              <p:cNvSpPr/>
              <p:nvPr/>
            </p:nvSpPr>
            <p:spPr>
              <a:xfrm>
                <a:off x="1100" y="1478"/>
                <a:ext cx="126" cy="2084"/>
              </a:xfrm>
              <a:prstGeom prst="leftBrace">
                <a:avLst>
                  <a:gd name="adj1" fmla="val 137141"/>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2229" name="组合 250886"/>
              <p:cNvGrpSpPr/>
              <p:nvPr/>
            </p:nvGrpSpPr>
            <p:grpSpPr>
              <a:xfrm>
                <a:off x="380" y="2160"/>
                <a:ext cx="669" cy="707"/>
                <a:chOff x="1438" y="1007"/>
                <a:chExt cx="2280" cy="2928"/>
              </a:xfrm>
            </p:grpSpPr>
            <p:sp>
              <p:nvSpPr>
                <p:cNvPr id="52230" name="任意多边形 250887"/>
                <p:cNvSpPr/>
                <p:nvPr/>
              </p:nvSpPr>
              <p:spPr>
                <a:xfrm rot="5400000">
                  <a:off x="1378" y="2230"/>
                  <a:ext cx="1747" cy="1645"/>
                </a:xfrm>
                <a:custGeom>
                  <a:avLst/>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a:p>
              </p:txBody>
            </p:sp>
            <p:sp>
              <p:nvSpPr>
                <p:cNvPr id="52231" name="任意多边形 250888"/>
                <p:cNvSpPr/>
                <p:nvPr/>
              </p:nvSpPr>
              <p:spPr>
                <a:xfrm rot="5400000">
                  <a:off x="2877" y="2144"/>
                  <a:ext cx="1028" cy="635"/>
                </a:xfrm>
                <a:custGeom>
                  <a:avLst/>
                  <a:gdLst/>
                  <a:ahLst/>
                  <a:cxnLst>
                    <a:cxn ang="0">
                      <a:pos x="0" y="162"/>
                    </a:cxn>
                    <a:cxn ang="0">
                      <a:pos x="163" y="162"/>
                    </a:cxn>
                    <a:cxn ang="0">
                      <a:pos x="82" y="0"/>
                    </a:cxn>
                    <a:cxn ang="0">
                      <a:pos x="0" y="162"/>
                    </a:cxn>
                  </a:cxnLst>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a:p>
              </p:txBody>
            </p:sp>
            <p:sp>
              <p:nvSpPr>
                <p:cNvPr id="52232" name="任意多边形 250889"/>
                <p:cNvSpPr/>
                <p:nvPr/>
              </p:nvSpPr>
              <p:spPr>
                <a:xfrm rot="5400000">
                  <a:off x="1378" y="1049"/>
                  <a:ext cx="1747" cy="1645"/>
                </a:xfrm>
                <a:custGeom>
                  <a:avLst/>
                  <a:gdLst/>
                  <a:ahLst/>
                  <a:cxnLst>
                    <a:cxn ang="0">
                      <a:pos x="184" y="13"/>
                    </a:cxn>
                    <a:cxn ang="0">
                      <a:pos x="177" y="38"/>
                    </a:cxn>
                    <a:cxn ang="0">
                      <a:pos x="169" y="64"/>
                    </a:cxn>
                    <a:cxn ang="0">
                      <a:pos x="161" y="90"/>
                    </a:cxn>
                    <a:cxn ang="0">
                      <a:pos x="151" y="117"/>
                    </a:cxn>
                    <a:cxn ang="0">
                      <a:pos x="140" y="144"/>
                    </a:cxn>
                    <a:cxn ang="0">
                      <a:pos x="129" y="170"/>
                    </a:cxn>
                    <a:cxn ang="0">
                      <a:pos x="117" y="197"/>
                    </a:cxn>
                    <a:cxn ang="0">
                      <a:pos x="105" y="223"/>
                    </a:cxn>
                    <a:cxn ang="0">
                      <a:pos x="92" y="248"/>
                    </a:cxn>
                    <a:cxn ang="0">
                      <a:pos x="78" y="273"/>
                    </a:cxn>
                    <a:cxn ang="0">
                      <a:pos x="65" y="297"/>
                    </a:cxn>
                    <a:cxn ang="0">
                      <a:pos x="51" y="320"/>
                    </a:cxn>
                    <a:cxn ang="0">
                      <a:pos x="36" y="342"/>
                    </a:cxn>
                    <a:cxn ang="0">
                      <a:pos x="22" y="362"/>
                    </a:cxn>
                    <a:cxn ang="0">
                      <a:pos x="7" y="381"/>
                    </a:cxn>
                    <a:cxn ang="0">
                      <a:pos x="193" y="390"/>
                    </a:cxn>
                    <a:cxn ang="0">
                      <a:pos x="200" y="370"/>
                    </a:cxn>
                    <a:cxn ang="0">
                      <a:pos x="206" y="347"/>
                    </a:cxn>
                    <a:cxn ang="0">
                      <a:pos x="213" y="325"/>
                    </a:cxn>
                    <a:cxn ang="0">
                      <a:pos x="219" y="301"/>
                    </a:cxn>
                    <a:cxn ang="0">
                      <a:pos x="226" y="277"/>
                    </a:cxn>
                    <a:cxn ang="0">
                      <a:pos x="232" y="252"/>
                    </a:cxn>
                    <a:cxn ang="0">
                      <a:pos x="238" y="226"/>
                    </a:cxn>
                    <a:cxn ang="0">
                      <a:pos x="243" y="201"/>
                    </a:cxn>
                    <a:cxn ang="0">
                      <a:pos x="249" y="175"/>
                    </a:cxn>
                    <a:cxn ang="0">
                      <a:pos x="254" y="149"/>
                    </a:cxn>
                    <a:cxn ang="0">
                      <a:pos x="259" y="123"/>
                    </a:cxn>
                    <a:cxn ang="0">
                      <a:pos x="263" y="98"/>
                    </a:cxn>
                    <a:cxn ang="0">
                      <a:pos x="267" y="72"/>
                    </a:cxn>
                    <a:cxn ang="0">
                      <a:pos x="271" y="48"/>
                    </a:cxn>
                    <a:cxn ang="0">
                      <a:pos x="275" y="23"/>
                    </a:cxn>
                    <a:cxn ang="0">
                      <a:pos x="277" y="0"/>
                    </a:cxn>
                  </a:cxnLst>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FFFF"/>
                    </a:gs>
                    <a:gs pos="100000">
                      <a:schemeClr val="accent1"/>
                    </a:gs>
                  </a:gsLst>
                  <a:lin ang="5400000" scaled="1"/>
                  <a:tileRect/>
                </a:gradFill>
                <a:ln w="9525">
                  <a:noFill/>
                </a:ln>
              </p:spPr>
              <p:txBody>
                <a:bodyPr/>
                <a:p>
                  <a:endParaRPr lang="zh-CN" altLang="en-US"/>
                </a:p>
              </p:txBody>
            </p:sp>
            <p:sp>
              <p:nvSpPr>
                <p:cNvPr id="52233" name="任意多边形 250890"/>
                <p:cNvSpPr/>
                <p:nvPr/>
              </p:nvSpPr>
              <p:spPr>
                <a:xfrm rot="5400000">
                  <a:off x="2277" y="1947"/>
                  <a:ext cx="566" cy="1048"/>
                </a:xfrm>
                <a:custGeom>
                  <a:avLst/>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a:p>
              </p:txBody>
            </p:sp>
          </p:grpSp>
        </p:grpSp>
      </p:grpSp>
      <p:sp>
        <p:nvSpPr>
          <p:cNvPr id="5223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52235" name="标题 245761"/>
          <p:cNvSpPr>
            <a:spLocks noGrp="1"/>
          </p:cNvSpPr>
          <p:nvPr/>
        </p:nvSpPr>
        <p:spPr>
          <a:xfrm>
            <a:off x="4537075" y="128588"/>
            <a:ext cx="3295650" cy="695325"/>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二、安全检查</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249857"/>
          <p:cNvSpPr>
            <a:spLocks noGrp="1"/>
          </p:cNvSpPr>
          <p:nvPr>
            <p:ph type="title"/>
          </p:nvPr>
        </p:nvSpPr>
        <p:spPr>
          <a:xfrm>
            <a:off x="4557713" y="123825"/>
            <a:ext cx="3340100" cy="673100"/>
          </a:xfrm>
          <a:prstGeom prst="rect">
            <a:avLst/>
          </a:prstGeom>
          <a:noFill/>
          <a:ln>
            <a:noFill/>
          </a:ln>
        </p:spPr>
        <p:txBody>
          <a:bodyPr anchor="b" anchorCtr="0"/>
          <a:p>
            <a:pPr eaLnBrk="1" hangingPunct="1"/>
            <a:r>
              <a:rPr lang="zh-CN" altLang="en-US" dirty="0"/>
              <a:t>二、安全检查</a:t>
            </a:r>
            <a:endParaRPr lang="zh-CN" altLang="en-US" dirty="0"/>
          </a:p>
        </p:txBody>
      </p:sp>
      <p:grpSp>
        <p:nvGrpSpPr>
          <p:cNvPr id="53250" name="组合 1"/>
          <p:cNvGrpSpPr/>
          <p:nvPr/>
        </p:nvGrpSpPr>
        <p:grpSpPr>
          <a:xfrm>
            <a:off x="1354138" y="1466850"/>
            <a:ext cx="9869487" cy="4822825"/>
            <a:chOff x="3085" y="2056"/>
            <a:chExt cx="13445" cy="7394"/>
          </a:xfrm>
        </p:grpSpPr>
        <p:sp>
          <p:nvSpPr>
            <p:cNvPr id="53251" name="矩形 249859"/>
            <p:cNvSpPr/>
            <p:nvPr/>
          </p:nvSpPr>
          <p:spPr>
            <a:xfrm>
              <a:off x="3085" y="2056"/>
              <a:ext cx="13445" cy="7394"/>
            </a:xfrm>
            <a:prstGeom prst="rect">
              <a:avLst/>
            </a:prstGeom>
            <a:noFill/>
            <a:ln w="9525">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9</a:t>
              </a:r>
              <a:r>
                <a:rPr lang="zh-CN" altLang="en-US" sz="1500" b="1" dirty="0">
                  <a:latin typeface="微软雅黑" panose="020B0503020204020204" pitchFamily="34" charset="-122"/>
                  <a:ea typeface="微软雅黑" panose="020B0503020204020204" pitchFamily="34" charset="-122"/>
                </a:rPr>
                <a:t>、对设备、设施的检查：</a:t>
              </a:r>
              <a:endParaRPr lang="zh-CN" altLang="en-US" sz="1500" b="1" dirty="0">
                <a:latin typeface="微软雅黑" panose="020B0503020204020204" pitchFamily="34" charset="-122"/>
                <a:ea typeface="微软雅黑" panose="020B0503020204020204" pitchFamily="34" charset="-122"/>
              </a:endParaRPr>
            </a:p>
            <a:p>
              <a:pPr lvl="3"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）各种设备、设施的安全运行和维护状况</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）各种设备的防护设施是否齐全。（如：接地线、防护罩、保险装置等）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）各种设备的防护设施是否安全可靠。（行程开关、过载装置、限位、制动等）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）有毒有害气体的防护设施是否经过检验、数字是否显示、是否报警、</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附属设备运转是否正常等）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、对员工的检查：</a:t>
              </a:r>
              <a:endParaRPr lang="zh-CN" altLang="en-US" sz="1500" b="1" dirty="0">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）对安全生产是否有正确的认识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）是否有较强的安全责任心</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）是否掌握三熟</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）员工精神面貌</a:t>
              </a:r>
              <a:endParaRPr lang="en-US" altLang="zh-CN"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）是否按过程控制要求做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）是否有自我保护能力、危险辩识能力、突发事故处理能力</a:t>
              </a:r>
              <a:endParaRPr lang="zh-CN" altLang="en-US" sz="1500" b="1" dirty="0">
                <a:solidFill>
                  <a:schemeClr val="tx1"/>
                </a:solidFill>
                <a:latin typeface="微软雅黑" panose="020B0503020204020204" pitchFamily="34" charset="-122"/>
                <a:ea typeface="微软雅黑" panose="020B0503020204020204" pitchFamily="34" charset="-122"/>
              </a:endParaRPr>
            </a:p>
            <a:p>
              <a:pPr lvl="3"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）是否做到</a:t>
              </a:r>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字操作原则</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grpSp>
          <p:nvGrpSpPr>
            <p:cNvPr id="53252" name="组合 249874"/>
            <p:cNvGrpSpPr/>
            <p:nvPr/>
          </p:nvGrpSpPr>
          <p:grpSpPr>
            <a:xfrm>
              <a:off x="3097" y="2582"/>
              <a:ext cx="1990" cy="2367"/>
              <a:chOff x="380" y="998"/>
              <a:chExt cx="796" cy="947"/>
            </a:xfrm>
          </p:grpSpPr>
          <p:sp>
            <p:nvSpPr>
              <p:cNvPr id="53253" name="左大括号 249861"/>
              <p:cNvSpPr/>
              <p:nvPr/>
            </p:nvSpPr>
            <p:spPr>
              <a:xfrm>
                <a:off x="1100" y="998"/>
                <a:ext cx="76" cy="947"/>
              </a:xfrm>
              <a:prstGeom prst="leftBrace">
                <a:avLst>
                  <a:gd name="adj1" fmla="val 103318"/>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3254" name="组合 249862"/>
              <p:cNvGrpSpPr/>
              <p:nvPr/>
            </p:nvGrpSpPr>
            <p:grpSpPr>
              <a:xfrm>
                <a:off x="380" y="1100"/>
                <a:ext cx="669" cy="530"/>
                <a:chOff x="1438" y="1007"/>
                <a:chExt cx="2280" cy="2928"/>
              </a:xfrm>
            </p:grpSpPr>
            <p:sp>
              <p:nvSpPr>
                <p:cNvPr id="53255" name="任意多边形 249863"/>
                <p:cNvSpPr/>
                <p:nvPr/>
              </p:nvSpPr>
              <p:spPr>
                <a:xfrm rot="5400000">
                  <a:off x="1378" y="2230"/>
                  <a:ext cx="1747" cy="1645"/>
                </a:xfrm>
                <a:custGeom>
                  <a:avLst/>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a:p>
              </p:txBody>
            </p:sp>
            <p:sp>
              <p:nvSpPr>
                <p:cNvPr id="53256" name="任意多边形 249864"/>
                <p:cNvSpPr/>
                <p:nvPr/>
              </p:nvSpPr>
              <p:spPr>
                <a:xfrm rot="5400000">
                  <a:off x="2877" y="2144"/>
                  <a:ext cx="1028" cy="635"/>
                </a:xfrm>
                <a:custGeom>
                  <a:avLst/>
                  <a:gdLst/>
                  <a:ahLst/>
                  <a:cxnLst>
                    <a:cxn ang="0">
                      <a:pos x="0" y="162"/>
                    </a:cxn>
                    <a:cxn ang="0">
                      <a:pos x="163" y="162"/>
                    </a:cxn>
                    <a:cxn ang="0">
                      <a:pos x="82" y="0"/>
                    </a:cxn>
                    <a:cxn ang="0">
                      <a:pos x="0" y="162"/>
                    </a:cxn>
                  </a:cxnLst>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a:p>
              </p:txBody>
            </p:sp>
            <p:sp>
              <p:nvSpPr>
                <p:cNvPr id="53257" name="任意多边形 249865"/>
                <p:cNvSpPr/>
                <p:nvPr/>
              </p:nvSpPr>
              <p:spPr>
                <a:xfrm rot="5400000">
                  <a:off x="1378" y="1049"/>
                  <a:ext cx="1747" cy="1645"/>
                </a:xfrm>
                <a:custGeom>
                  <a:avLst/>
                  <a:gdLst/>
                  <a:ahLst/>
                  <a:cxnLst>
                    <a:cxn ang="0">
                      <a:pos x="184" y="13"/>
                    </a:cxn>
                    <a:cxn ang="0">
                      <a:pos x="177" y="38"/>
                    </a:cxn>
                    <a:cxn ang="0">
                      <a:pos x="169" y="64"/>
                    </a:cxn>
                    <a:cxn ang="0">
                      <a:pos x="161" y="90"/>
                    </a:cxn>
                    <a:cxn ang="0">
                      <a:pos x="151" y="117"/>
                    </a:cxn>
                    <a:cxn ang="0">
                      <a:pos x="140" y="144"/>
                    </a:cxn>
                    <a:cxn ang="0">
                      <a:pos x="129" y="170"/>
                    </a:cxn>
                    <a:cxn ang="0">
                      <a:pos x="117" y="197"/>
                    </a:cxn>
                    <a:cxn ang="0">
                      <a:pos x="105" y="223"/>
                    </a:cxn>
                    <a:cxn ang="0">
                      <a:pos x="92" y="248"/>
                    </a:cxn>
                    <a:cxn ang="0">
                      <a:pos x="78" y="273"/>
                    </a:cxn>
                    <a:cxn ang="0">
                      <a:pos x="65" y="297"/>
                    </a:cxn>
                    <a:cxn ang="0">
                      <a:pos x="51" y="320"/>
                    </a:cxn>
                    <a:cxn ang="0">
                      <a:pos x="36" y="342"/>
                    </a:cxn>
                    <a:cxn ang="0">
                      <a:pos x="22" y="362"/>
                    </a:cxn>
                    <a:cxn ang="0">
                      <a:pos x="7" y="381"/>
                    </a:cxn>
                    <a:cxn ang="0">
                      <a:pos x="193" y="390"/>
                    </a:cxn>
                    <a:cxn ang="0">
                      <a:pos x="200" y="370"/>
                    </a:cxn>
                    <a:cxn ang="0">
                      <a:pos x="206" y="347"/>
                    </a:cxn>
                    <a:cxn ang="0">
                      <a:pos x="213" y="325"/>
                    </a:cxn>
                    <a:cxn ang="0">
                      <a:pos x="219" y="301"/>
                    </a:cxn>
                    <a:cxn ang="0">
                      <a:pos x="226" y="277"/>
                    </a:cxn>
                    <a:cxn ang="0">
                      <a:pos x="232" y="252"/>
                    </a:cxn>
                    <a:cxn ang="0">
                      <a:pos x="238" y="226"/>
                    </a:cxn>
                    <a:cxn ang="0">
                      <a:pos x="243" y="201"/>
                    </a:cxn>
                    <a:cxn ang="0">
                      <a:pos x="249" y="175"/>
                    </a:cxn>
                    <a:cxn ang="0">
                      <a:pos x="254" y="149"/>
                    </a:cxn>
                    <a:cxn ang="0">
                      <a:pos x="259" y="123"/>
                    </a:cxn>
                    <a:cxn ang="0">
                      <a:pos x="263" y="98"/>
                    </a:cxn>
                    <a:cxn ang="0">
                      <a:pos x="267" y="72"/>
                    </a:cxn>
                    <a:cxn ang="0">
                      <a:pos x="271" y="48"/>
                    </a:cxn>
                    <a:cxn ang="0">
                      <a:pos x="275" y="23"/>
                    </a:cxn>
                    <a:cxn ang="0">
                      <a:pos x="277" y="0"/>
                    </a:cxn>
                  </a:cxnLst>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FFFF"/>
                    </a:gs>
                    <a:gs pos="100000">
                      <a:schemeClr val="accent1"/>
                    </a:gs>
                  </a:gsLst>
                  <a:lin ang="5400000" scaled="1"/>
                  <a:tileRect/>
                </a:gradFill>
                <a:ln w="9525">
                  <a:noFill/>
                </a:ln>
              </p:spPr>
              <p:txBody>
                <a:bodyPr/>
                <a:p>
                  <a:endParaRPr lang="zh-CN" altLang="en-US"/>
                </a:p>
              </p:txBody>
            </p:sp>
            <p:sp>
              <p:nvSpPr>
                <p:cNvPr id="53258" name="任意多边形 249866"/>
                <p:cNvSpPr/>
                <p:nvPr/>
              </p:nvSpPr>
              <p:spPr>
                <a:xfrm rot="5400000">
                  <a:off x="2277" y="1947"/>
                  <a:ext cx="566" cy="1048"/>
                </a:xfrm>
                <a:custGeom>
                  <a:avLst/>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a:p>
              </p:txBody>
            </p:sp>
          </p:grpSp>
        </p:grpSp>
        <p:grpSp>
          <p:nvGrpSpPr>
            <p:cNvPr id="53259" name="组合 249873"/>
            <p:cNvGrpSpPr/>
            <p:nvPr/>
          </p:nvGrpSpPr>
          <p:grpSpPr>
            <a:xfrm>
              <a:off x="3097" y="5835"/>
              <a:ext cx="1990" cy="3505"/>
              <a:chOff x="380" y="2197"/>
              <a:chExt cx="796" cy="1175"/>
            </a:xfrm>
          </p:grpSpPr>
          <p:sp>
            <p:nvSpPr>
              <p:cNvPr id="53260" name="左大括号 249867"/>
              <p:cNvSpPr/>
              <p:nvPr/>
            </p:nvSpPr>
            <p:spPr>
              <a:xfrm>
                <a:off x="1100" y="2197"/>
                <a:ext cx="76" cy="1175"/>
              </a:xfrm>
              <a:prstGeom prst="leftBrace">
                <a:avLst>
                  <a:gd name="adj1" fmla="val 128193"/>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nvGrpSpPr>
              <p:cNvPr id="53261" name="组合 249868"/>
              <p:cNvGrpSpPr/>
              <p:nvPr/>
            </p:nvGrpSpPr>
            <p:grpSpPr>
              <a:xfrm>
                <a:off x="380" y="2501"/>
                <a:ext cx="669" cy="530"/>
                <a:chOff x="1438" y="1007"/>
                <a:chExt cx="2280" cy="2928"/>
              </a:xfrm>
            </p:grpSpPr>
            <p:sp>
              <p:nvSpPr>
                <p:cNvPr id="53262" name="任意多边形 249869"/>
                <p:cNvSpPr/>
                <p:nvPr/>
              </p:nvSpPr>
              <p:spPr>
                <a:xfrm rot="5400000">
                  <a:off x="1378" y="2230"/>
                  <a:ext cx="1747" cy="1645"/>
                </a:xfrm>
                <a:custGeom>
                  <a:avLst/>
                  <a:gdLst/>
                  <a:ahLst/>
                  <a:cxnLst>
                    <a:cxn ang="0">
                      <a:pos x="372" y="50"/>
                    </a:cxn>
                    <a:cxn ang="0">
                      <a:pos x="400" y="152"/>
                    </a:cxn>
                    <a:cxn ang="0">
                      <a:pos x="432" y="256"/>
                    </a:cxn>
                    <a:cxn ang="0">
                      <a:pos x="468" y="362"/>
                    </a:cxn>
                    <a:cxn ang="0">
                      <a:pos x="506" y="469"/>
                    </a:cxn>
                    <a:cxn ang="0">
                      <a:pos x="548" y="575"/>
                    </a:cxn>
                    <a:cxn ang="0">
                      <a:pos x="593" y="682"/>
                    </a:cxn>
                    <a:cxn ang="0">
                      <a:pos x="641" y="787"/>
                    </a:cxn>
                    <a:cxn ang="0">
                      <a:pos x="691" y="890"/>
                    </a:cxn>
                    <a:cxn ang="0">
                      <a:pos x="743" y="992"/>
                    </a:cxn>
                    <a:cxn ang="0">
                      <a:pos x="797" y="1092"/>
                    </a:cxn>
                    <a:cxn ang="0">
                      <a:pos x="851" y="1187"/>
                    </a:cxn>
                    <a:cxn ang="0">
                      <a:pos x="908" y="1279"/>
                    </a:cxn>
                    <a:cxn ang="0">
                      <a:pos x="965" y="1366"/>
                    </a:cxn>
                    <a:cxn ang="0">
                      <a:pos x="1023" y="1449"/>
                    </a:cxn>
                    <a:cxn ang="0">
                      <a:pos x="1081" y="1525"/>
                    </a:cxn>
                    <a:cxn ang="0">
                      <a:pos x="338" y="1561"/>
                    </a:cxn>
                    <a:cxn ang="0">
                      <a:pos x="311" y="1478"/>
                    </a:cxn>
                    <a:cxn ang="0">
                      <a:pos x="285" y="1390"/>
                    </a:cxn>
                    <a:cxn ang="0">
                      <a:pos x="259" y="1299"/>
                    </a:cxn>
                    <a:cxn ang="0">
                      <a:pos x="233" y="1204"/>
                    </a:cxn>
                    <a:cxn ang="0">
                      <a:pos x="208" y="1106"/>
                    </a:cxn>
                    <a:cxn ang="0">
                      <a:pos x="183" y="1006"/>
                    </a:cxn>
                    <a:cxn ang="0">
                      <a:pos x="170" y="905"/>
                    </a:cxn>
                    <a:cxn ang="0">
                      <a:pos x="144" y="802"/>
                    </a:cxn>
                    <a:cxn ang="0">
                      <a:pos x="121" y="701"/>
                    </a:cxn>
                    <a:cxn ang="0">
                      <a:pos x="102" y="595"/>
                    </a:cxn>
                    <a:cxn ang="0">
                      <a:pos x="83" y="496"/>
                    </a:cxn>
                    <a:cxn ang="0">
                      <a:pos x="66" y="394"/>
                    </a:cxn>
                    <a:cxn ang="0">
                      <a:pos x="47" y="289"/>
                    </a:cxn>
                    <a:cxn ang="0">
                      <a:pos x="30" y="190"/>
                    </a:cxn>
                    <a:cxn ang="0">
                      <a:pos x="16" y="96"/>
                    </a:cxn>
                    <a:cxn ang="0">
                      <a:pos x="0" y="0"/>
                    </a:cxn>
                  </a:cxnLst>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tileRect/>
                </a:gradFill>
                <a:ln w="9525">
                  <a:noFill/>
                </a:ln>
              </p:spPr>
              <p:txBody>
                <a:bodyPr/>
                <a:p>
                  <a:endParaRPr lang="zh-CN" altLang="en-US"/>
                </a:p>
              </p:txBody>
            </p:sp>
            <p:sp>
              <p:nvSpPr>
                <p:cNvPr id="53263" name="任意多边形 249870"/>
                <p:cNvSpPr/>
                <p:nvPr/>
              </p:nvSpPr>
              <p:spPr>
                <a:xfrm rot="5400000">
                  <a:off x="2877" y="2144"/>
                  <a:ext cx="1028" cy="635"/>
                </a:xfrm>
                <a:custGeom>
                  <a:avLst/>
                  <a:gdLst/>
                  <a:ahLst/>
                  <a:cxnLst>
                    <a:cxn ang="0">
                      <a:pos x="0" y="162"/>
                    </a:cxn>
                    <a:cxn ang="0">
                      <a:pos x="163" y="162"/>
                    </a:cxn>
                    <a:cxn ang="0">
                      <a:pos x="82" y="0"/>
                    </a:cxn>
                    <a:cxn ang="0">
                      <a:pos x="0" y="162"/>
                    </a:cxn>
                  </a:cxnLst>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tileRect/>
                </a:gradFill>
                <a:ln w="9525">
                  <a:noFill/>
                </a:ln>
              </p:spPr>
              <p:txBody>
                <a:bodyPr/>
                <a:p>
                  <a:endParaRPr lang="zh-CN" altLang="en-US"/>
                </a:p>
              </p:txBody>
            </p:sp>
            <p:sp>
              <p:nvSpPr>
                <p:cNvPr id="53264" name="任意多边形 249871"/>
                <p:cNvSpPr/>
                <p:nvPr/>
              </p:nvSpPr>
              <p:spPr>
                <a:xfrm rot="5400000">
                  <a:off x="1378" y="1049"/>
                  <a:ext cx="1747" cy="1645"/>
                </a:xfrm>
                <a:custGeom>
                  <a:avLst/>
                  <a:gdLst/>
                  <a:ahLst/>
                  <a:cxnLst>
                    <a:cxn ang="0">
                      <a:pos x="184" y="13"/>
                    </a:cxn>
                    <a:cxn ang="0">
                      <a:pos x="177" y="38"/>
                    </a:cxn>
                    <a:cxn ang="0">
                      <a:pos x="169" y="64"/>
                    </a:cxn>
                    <a:cxn ang="0">
                      <a:pos x="161" y="90"/>
                    </a:cxn>
                    <a:cxn ang="0">
                      <a:pos x="151" y="117"/>
                    </a:cxn>
                    <a:cxn ang="0">
                      <a:pos x="140" y="144"/>
                    </a:cxn>
                    <a:cxn ang="0">
                      <a:pos x="129" y="170"/>
                    </a:cxn>
                    <a:cxn ang="0">
                      <a:pos x="117" y="197"/>
                    </a:cxn>
                    <a:cxn ang="0">
                      <a:pos x="105" y="223"/>
                    </a:cxn>
                    <a:cxn ang="0">
                      <a:pos x="92" y="248"/>
                    </a:cxn>
                    <a:cxn ang="0">
                      <a:pos x="78" y="273"/>
                    </a:cxn>
                    <a:cxn ang="0">
                      <a:pos x="65" y="297"/>
                    </a:cxn>
                    <a:cxn ang="0">
                      <a:pos x="51" y="320"/>
                    </a:cxn>
                    <a:cxn ang="0">
                      <a:pos x="36" y="342"/>
                    </a:cxn>
                    <a:cxn ang="0">
                      <a:pos x="22" y="362"/>
                    </a:cxn>
                    <a:cxn ang="0">
                      <a:pos x="7" y="381"/>
                    </a:cxn>
                    <a:cxn ang="0">
                      <a:pos x="193" y="390"/>
                    </a:cxn>
                    <a:cxn ang="0">
                      <a:pos x="200" y="370"/>
                    </a:cxn>
                    <a:cxn ang="0">
                      <a:pos x="206" y="347"/>
                    </a:cxn>
                    <a:cxn ang="0">
                      <a:pos x="213" y="325"/>
                    </a:cxn>
                    <a:cxn ang="0">
                      <a:pos x="219" y="301"/>
                    </a:cxn>
                    <a:cxn ang="0">
                      <a:pos x="226" y="277"/>
                    </a:cxn>
                    <a:cxn ang="0">
                      <a:pos x="232" y="252"/>
                    </a:cxn>
                    <a:cxn ang="0">
                      <a:pos x="238" y="226"/>
                    </a:cxn>
                    <a:cxn ang="0">
                      <a:pos x="243" y="201"/>
                    </a:cxn>
                    <a:cxn ang="0">
                      <a:pos x="249" y="175"/>
                    </a:cxn>
                    <a:cxn ang="0">
                      <a:pos x="254" y="149"/>
                    </a:cxn>
                    <a:cxn ang="0">
                      <a:pos x="259" y="123"/>
                    </a:cxn>
                    <a:cxn ang="0">
                      <a:pos x="263" y="98"/>
                    </a:cxn>
                    <a:cxn ang="0">
                      <a:pos x="267" y="72"/>
                    </a:cxn>
                    <a:cxn ang="0">
                      <a:pos x="271" y="48"/>
                    </a:cxn>
                    <a:cxn ang="0">
                      <a:pos x="275" y="23"/>
                    </a:cxn>
                    <a:cxn ang="0">
                      <a:pos x="277" y="0"/>
                    </a:cxn>
                  </a:cxnLst>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FFFFFF"/>
                    </a:gs>
                    <a:gs pos="100000">
                      <a:schemeClr val="accent1"/>
                    </a:gs>
                  </a:gsLst>
                  <a:lin ang="5400000" scaled="1"/>
                  <a:tileRect/>
                </a:gradFill>
                <a:ln w="9525">
                  <a:noFill/>
                </a:ln>
              </p:spPr>
              <p:txBody>
                <a:bodyPr/>
                <a:p>
                  <a:endParaRPr lang="zh-CN" altLang="en-US"/>
                </a:p>
              </p:txBody>
            </p:sp>
            <p:sp>
              <p:nvSpPr>
                <p:cNvPr id="53265" name="任意多边形 249872"/>
                <p:cNvSpPr/>
                <p:nvPr/>
              </p:nvSpPr>
              <p:spPr>
                <a:xfrm rot="5400000">
                  <a:off x="2277" y="1947"/>
                  <a:ext cx="566" cy="1048"/>
                </a:xfrm>
                <a:custGeom>
                  <a:avLst/>
                  <a:gdLst/>
                  <a:ahLst/>
                  <a:cxnLst>
                    <a:cxn ang="0">
                      <a:pos x="1" y="7"/>
                    </a:cxn>
                    <a:cxn ang="0">
                      <a:pos x="3" y="22"/>
                    </a:cxn>
                    <a:cxn ang="0">
                      <a:pos x="5" y="37"/>
                    </a:cxn>
                    <a:cxn ang="0">
                      <a:pos x="7" y="52"/>
                    </a:cxn>
                    <a:cxn ang="0">
                      <a:pos x="9" y="67"/>
                    </a:cxn>
                    <a:cxn ang="0">
                      <a:pos x="12" y="83"/>
                    </a:cxn>
                    <a:cxn ang="0">
                      <a:pos x="14" y="98"/>
                    </a:cxn>
                    <a:cxn ang="0">
                      <a:pos x="17" y="114"/>
                    </a:cxn>
                    <a:cxn ang="0">
                      <a:pos x="20" y="130"/>
                    </a:cxn>
                    <a:cxn ang="0">
                      <a:pos x="23" y="146"/>
                    </a:cxn>
                    <a:cxn ang="0">
                      <a:pos x="26" y="162"/>
                    </a:cxn>
                    <a:cxn ang="0">
                      <a:pos x="29" y="178"/>
                    </a:cxn>
                    <a:cxn ang="0">
                      <a:pos x="33" y="194"/>
                    </a:cxn>
                    <a:cxn ang="0">
                      <a:pos x="36" y="209"/>
                    </a:cxn>
                    <a:cxn ang="0">
                      <a:pos x="39" y="225"/>
                    </a:cxn>
                    <a:cxn ang="0">
                      <a:pos x="43" y="241"/>
                    </a:cxn>
                    <a:cxn ang="0">
                      <a:pos x="47" y="241"/>
                    </a:cxn>
                    <a:cxn ang="0">
                      <a:pos x="50" y="225"/>
                    </a:cxn>
                    <a:cxn ang="0">
                      <a:pos x="54" y="209"/>
                    </a:cxn>
                    <a:cxn ang="0">
                      <a:pos x="57" y="194"/>
                    </a:cxn>
                    <a:cxn ang="0">
                      <a:pos x="61" y="178"/>
                    </a:cxn>
                    <a:cxn ang="0">
                      <a:pos x="64" y="162"/>
                    </a:cxn>
                    <a:cxn ang="0">
                      <a:pos x="67" y="146"/>
                    </a:cxn>
                    <a:cxn ang="0">
                      <a:pos x="70" y="130"/>
                    </a:cxn>
                    <a:cxn ang="0">
                      <a:pos x="73" y="114"/>
                    </a:cxn>
                    <a:cxn ang="0">
                      <a:pos x="76" y="98"/>
                    </a:cxn>
                    <a:cxn ang="0">
                      <a:pos x="78" y="83"/>
                    </a:cxn>
                    <a:cxn ang="0">
                      <a:pos x="81" y="67"/>
                    </a:cxn>
                    <a:cxn ang="0">
                      <a:pos x="83" y="52"/>
                    </a:cxn>
                    <a:cxn ang="0">
                      <a:pos x="85" y="37"/>
                    </a:cxn>
                    <a:cxn ang="0">
                      <a:pos x="87" y="22"/>
                    </a:cxn>
                    <a:cxn ang="0">
                      <a:pos x="89" y="7"/>
                    </a:cxn>
                    <a:cxn ang="0">
                      <a:pos x="0" y="0"/>
                    </a:cxn>
                  </a:cxnLst>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tileRect/>
                </a:gradFill>
                <a:ln w="9525">
                  <a:noFill/>
                </a:ln>
              </p:spPr>
              <p:txBody>
                <a:bodyPr/>
                <a:p>
                  <a:endParaRPr lang="zh-CN" altLang="en-US"/>
                </a:p>
              </p:txBody>
            </p:sp>
          </p:grpSp>
        </p:grpSp>
      </p:grpSp>
      <p:sp>
        <p:nvSpPr>
          <p:cNvPr id="53266"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3" name="图片 248836" descr="198754727_bbb12f5ce6"/>
          <p:cNvPicPr>
            <a:picLocks noChangeAspect="1"/>
          </p:cNvPicPr>
          <p:nvPr/>
        </p:nvPicPr>
        <p:blipFill>
          <a:blip r:embed="rId1"/>
          <a:stretch>
            <a:fillRect/>
          </a:stretch>
        </p:blipFill>
        <p:spPr>
          <a:xfrm>
            <a:off x="5254625" y="4824413"/>
            <a:ext cx="1682750" cy="1646237"/>
          </a:xfrm>
          <a:prstGeom prst="rect">
            <a:avLst/>
          </a:prstGeom>
          <a:noFill/>
          <a:ln w="9525">
            <a:noFill/>
          </a:ln>
        </p:spPr>
      </p:pic>
      <p:sp>
        <p:nvSpPr>
          <p:cNvPr id="54274" name="标题 248833"/>
          <p:cNvSpPr>
            <a:spLocks noGrp="1"/>
          </p:cNvSpPr>
          <p:nvPr>
            <p:ph type="title"/>
          </p:nvPr>
        </p:nvSpPr>
        <p:spPr>
          <a:xfrm>
            <a:off x="4448175" y="42863"/>
            <a:ext cx="3295650" cy="788987"/>
          </a:xfrm>
          <a:prstGeom prst="rect">
            <a:avLst/>
          </a:prstGeom>
          <a:noFill/>
          <a:ln>
            <a:noFill/>
          </a:ln>
        </p:spPr>
        <p:txBody>
          <a:bodyPr anchor="b" anchorCtr="0"/>
          <a:p>
            <a:pPr eaLnBrk="1" hangingPunct="1"/>
            <a:r>
              <a:rPr lang="zh-CN" altLang="en-US" dirty="0"/>
              <a:t>三、安全教育</a:t>
            </a:r>
            <a:endParaRPr lang="en-US" altLang="zh-CN" dirty="0"/>
          </a:p>
        </p:txBody>
      </p:sp>
      <p:sp>
        <p:nvSpPr>
          <p:cNvPr id="54275" name="矩形 248835"/>
          <p:cNvSpPr/>
          <p:nvPr/>
        </p:nvSpPr>
        <p:spPr>
          <a:xfrm>
            <a:off x="971550" y="1608138"/>
            <a:ext cx="10652125" cy="3046412"/>
          </a:xfrm>
          <a:prstGeom prst="rect">
            <a:avLst/>
          </a:prstGeom>
          <a:noFill/>
          <a:ln w="9525">
            <a:noFill/>
          </a:ln>
        </p:spPr>
        <p:txBody>
          <a:bodyPr anchor="ctr" anchorCtr="0">
            <a:spAutoFit/>
          </a:bodyPr>
          <a:p>
            <a:pPr>
              <a:lnSpc>
                <a:spcPct val="150000"/>
              </a:lnSpc>
            </a:pPr>
            <a:r>
              <a:rPr lang="zh-CN" altLang="en-US" b="1" dirty="0">
                <a:latin typeface="微软雅黑" panose="020B0503020204020204" pitchFamily="34" charset="-122"/>
                <a:ea typeface="微软雅黑" panose="020B0503020204020204" pitchFamily="34" charset="-122"/>
              </a:rPr>
              <a:t>（一）安全教育的规定</a:t>
            </a:r>
            <a:endParaRPr lang="zh-CN" altLang="en-US" b="1" dirty="0">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solidFill>
                <a:latin typeface="微软雅黑" panose="020B0503020204020204" pitchFamily="34" charset="-122"/>
                <a:ea typeface="微软雅黑" panose="020B0503020204020204" pitchFamily="34" charset="-122"/>
              </a:rPr>
              <a:t> 1</a:t>
            </a:r>
            <a:r>
              <a:rPr lang="zh-CN" altLang="en-US" b="1" dirty="0">
                <a:solidFill>
                  <a:schemeClr val="tx1"/>
                </a:solidFill>
                <a:latin typeface="微软雅黑" panose="020B0503020204020204" pitchFamily="34" charset="-122"/>
                <a:ea typeface="微软雅黑" panose="020B0503020204020204" pitchFamily="34" charset="-122"/>
              </a:rPr>
              <a:t>、企业单位必须认真地对新工人进行安全生产的厂级安全教育、车间级安全教育、班组级安全教育并且经过考试合格后方可上岗。</a:t>
            </a:r>
            <a:endParaRPr lang="zh-CN" altLang="en-US"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solidFill>
                <a:latin typeface="微软雅黑" panose="020B0503020204020204" pitchFamily="34" charset="-122"/>
                <a:ea typeface="微软雅黑" panose="020B0503020204020204" pitchFamily="34" charset="-122"/>
              </a:rPr>
              <a:t> 2</a:t>
            </a:r>
            <a:r>
              <a:rPr lang="zh-CN" altLang="en-US" b="1" dirty="0">
                <a:solidFill>
                  <a:schemeClr val="tx1"/>
                </a:solidFill>
                <a:latin typeface="微软雅黑" panose="020B0503020204020204" pitchFamily="34" charset="-122"/>
                <a:ea typeface="微软雅黑" panose="020B0503020204020204" pitchFamily="34" charset="-122"/>
              </a:rPr>
              <a:t>、对于从事特种作业的员工必须进行专门的安全操作技能培训，经考试合格后方可持证上岗。</a:t>
            </a:r>
            <a:endParaRPr lang="zh-CN" altLang="en-US"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solidFill>
                <a:latin typeface="微软雅黑" panose="020B0503020204020204" pitchFamily="34" charset="-122"/>
                <a:ea typeface="微软雅黑" panose="020B0503020204020204" pitchFamily="34" charset="-122"/>
              </a:rPr>
              <a:t> 3</a:t>
            </a:r>
            <a:r>
              <a:rPr lang="zh-CN" altLang="en-US" b="1" dirty="0">
                <a:solidFill>
                  <a:schemeClr val="tx1"/>
                </a:solidFill>
                <a:latin typeface="微软雅黑" panose="020B0503020204020204" pitchFamily="34" charset="-122"/>
                <a:ea typeface="微软雅黑" panose="020B0503020204020204" pitchFamily="34" charset="-122"/>
              </a:rPr>
              <a:t>、企业单位必须建立安全活动日和在班前班后会上检查安全生产情况等制度，对职工进行经常性的安全教育，并且注意结合职工文化生活，进行各种安全生产的宣传活动。</a:t>
            </a:r>
            <a:endParaRPr lang="zh-CN" altLang="en-US"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solidFill>
                <a:latin typeface="微软雅黑" panose="020B0503020204020204" pitchFamily="34" charset="-122"/>
                <a:ea typeface="微软雅黑" panose="020B0503020204020204" pitchFamily="34" charset="-122"/>
              </a:rPr>
              <a:t> 4</a:t>
            </a:r>
            <a:r>
              <a:rPr lang="zh-CN" altLang="en-US" b="1" dirty="0">
                <a:solidFill>
                  <a:schemeClr val="tx1"/>
                </a:solidFill>
                <a:latin typeface="微软雅黑" panose="020B0503020204020204" pitchFamily="34" charset="-122"/>
                <a:ea typeface="微软雅黑" panose="020B0503020204020204" pitchFamily="34" charset="-122"/>
              </a:rPr>
              <a:t>、在采用新的生产方法，添设新的技术设备，制造新的产品和调换职工工作时，必须对员工进行新操作方法和新工作岗位的安全教育。</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54276"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pic>
        <p:nvPicPr>
          <p:cNvPr id="54277" name="图片 42" descr="图片2"/>
          <p:cNvPicPr>
            <a:picLocks noChangeAspect="1"/>
          </p:cNvPicPr>
          <p:nvPr>
            <p:custDataLst>
              <p:tags r:id="rId2"/>
            </p:custDataLst>
          </p:nvPr>
        </p:nvPicPr>
        <p:blipFill>
          <a:blip r:embed="rId3"/>
          <a:stretch>
            <a:fillRect/>
          </a:stretch>
        </p:blipFill>
        <p:spPr>
          <a:xfrm>
            <a:off x="2343150" y="2455863"/>
            <a:ext cx="3732213" cy="361950"/>
          </a:xfrm>
          <a:prstGeom prst="rect">
            <a:avLst/>
          </a:prstGeom>
          <a:noFill/>
          <a:ln w="9525">
            <a:noFill/>
          </a:ln>
        </p:spPr>
      </p:pic>
    </p:spTree>
    <p:custDataLst>
      <p:tags r:id="rId4"/>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251905"/>
          <p:cNvSpPr>
            <a:spLocks noGrp="1"/>
          </p:cNvSpPr>
          <p:nvPr>
            <p:ph type="title"/>
          </p:nvPr>
        </p:nvSpPr>
        <p:spPr>
          <a:xfrm>
            <a:off x="4402138" y="157163"/>
            <a:ext cx="3387725" cy="717550"/>
          </a:xfrm>
          <a:prstGeom prst="rect">
            <a:avLst/>
          </a:prstGeom>
          <a:noFill/>
          <a:ln>
            <a:noFill/>
          </a:ln>
        </p:spPr>
        <p:txBody>
          <a:bodyPr anchor="b" anchorCtr="0"/>
          <a:p>
            <a:pPr eaLnBrk="1" hangingPunct="1"/>
            <a:r>
              <a:rPr lang="zh-CN" altLang="en-US" dirty="0"/>
              <a:t>三、安全教育</a:t>
            </a:r>
            <a:endParaRPr lang="en-US" altLang="zh-CN" dirty="0"/>
          </a:p>
        </p:txBody>
      </p:sp>
      <p:grpSp>
        <p:nvGrpSpPr>
          <p:cNvPr id="55298" name="组合 1"/>
          <p:cNvGrpSpPr/>
          <p:nvPr/>
        </p:nvGrpSpPr>
        <p:grpSpPr>
          <a:xfrm>
            <a:off x="1041400" y="1001713"/>
            <a:ext cx="9569450" cy="5676900"/>
            <a:chOff x="2593" y="1576"/>
            <a:chExt cx="14117" cy="9093"/>
          </a:xfrm>
        </p:grpSpPr>
        <p:sp>
          <p:nvSpPr>
            <p:cNvPr id="55299" name="矩形 251907"/>
            <p:cNvSpPr/>
            <p:nvPr/>
          </p:nvSpPr>
          <p:spPr>
            <a:xfrm>
              <a:off x="2885" y="1576"/>
              <a:ext cx="13825" cy="9093"/>
            </a:xfrm>
            <a:prstGeom prst="rect">
              <a:avLst/>
            </a:prstGeom>
            <a:noFill/>
            <a:ln w="9525">
              <a:noFill/>
            </a:ln>
          </p:spPr>
          <p:txBody>
            <a:bodyPr anchor="ctr" anchorCtr="0">
              <a:spAutoFit/>
            </a:bodyPr>
            <a:p>
              <a:pPr>
                <a:lnSpc>
                  <a:spcPct val="110000"/>
                </a:lnSpc>
              </a:pPr>
              <a:r>
                <a:rPr lang="zh-CN" altLang="en-US" sz="1500" b="1" dirty="0">
                  <a:latin typeface="微软雅黑" panose="020B0503020204020204" pitchFamily="34" charset="-122"/>
                  <a:ea typeface="微软雅黑" panose="020B0503020204020204" pitchFamily="34" charset="-122"/>
                </a:rPr>
                <a:t>（二）新工人入厂</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三级安全教育</a:t>
              </a:r>
              <a:r>
                <a:rPr lang="zh-CN" altLang="en-US" sz="1500" b="1" dirty="0">
                  <a:latin typeface="Arial" panose="020B0604020202020204" pitchFamily="34" charset="0"/>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的内容</a:t>
              </a:r>
              <a:endParaRPr lang="zh-CN" altLang="en-US" sz="1500" b="1" dirty="0">
                <a:latin typeface="微软雅黑" panose="020B0503020204020204" pitchFamily="34" charset="-122"/>
                <a:ea typeface="微软雅黑" panose="020B0503020204020204" pitchFamily="34" charset="-122"/>
              </a:endParaRPr>
            </a:p>
            <a:p>
              <a:pPr>
                <a:lnSpc>
                  <a:spcPct val="110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由主管领导、安全员、技术人员、劳资人员负责，内容为：</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安全生产法</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及国家、公司有关安全生产的政策、法规、规章制度、劳动纪律等。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）、介绍本厂的安全生产概况、生产特点、危险因素及注意事项。</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）、本厂的安全生产管理制度，事故教训等。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）、本厂的工艺流程，人员结构，安全生产组织结构及活动。</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由车间主任、技术人员、安全员、有经验的老职工负责，内容为：</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）、介绍车间的特点，车间危险区域、危险因素、车间的安全生产规章制度、劳保品</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正确使用、车间事故易发、多发部位，车间常见事故及事故案例等。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）、根据车间特点介绍安全技术知识。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）、介绍突发事故应急救援知识。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）、介绍现场急救知识。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）、车间安全生产及文明生产制度。</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由班长、安全员（兼）、有经验的师傅负责，内容为：</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）、介绍本班组，本岗位或本工种的安全技术操作规程、生产区域的危险因素、</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危险部位及防护知识。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）、本岗位或本工种的劳保品正确使用方法。</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）、本岗位或本工种生产区域的安全防护设施、机电设备情况。</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）、本岗位或本工种所接触、所使用的机电设备、工具的状况及使用方法。</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）、实际安全操作示范，应对紧急情况等。</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55300" name="矩形 251908"/>
            <p:cNvSpPr>
              <a:spLocks noTextEdit="1"/>
            </p:cNvSpPr>
            <p:nvPr/>
          </p:nvSpPr>
          <p:spPr>
            <a:xfrm rot="5400000">
              <a:off x="1320" y="5432"/>
              <a:ext cx="2940" cy="405"/>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三级安全教育</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55301" name="矩形 251909"/>
            <p:cNvSpPr>
              <a:spLocks noTextEdit="1"/>
            </p:cNvSpPr>
            <p:nvPr/>
          </p:nvSpPr>
          <p:spPr>
            <a:xfrm>
              <a:off x="3350" y="2750"/>
              <a:ext cx="285" cy="472"/>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厂</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55302" name="矩形 251910"/>
            <p:cNvSpPr>
              <a:spLocks noTextEdit="1"/>
            </p:cNvSpPr>
            <p:nvPr/>
          </p:nvSpPr>
          <p:spPr>
            <a:xfrm>
              <a:off x="3255" y="5495"/>
              <a:ext cx="570" cy="472"/>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车间</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55303" name="矩形 251911"/>
            <p:cNvSpPr>
              <a:spLocks noTextEdit="1"/>
            </p:cNvSpPr>
            <p:nvPr/>
          </p:nvSpPr>
          <p:spPr>
            <a:xfrm>
              <a:off x="3445" y="8715"/>
              <a:ext cx="570" cy="472"/>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班组</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55304" name="左大括号 251912"/>
            <p:cNvSpPr/>
            <p:nvPr/>
          </p:nvSpPr>
          <p:spPr>
            <a:xfrm>
              <a:off x="4012" y="4547"/>
              <a:ext cx="190" cy="2462"/>
            </a:xfrm>
            <a:prstGeom prst="leftBrace">
              <a:avLst>
                <a:gd name="adj1" fmla="val 107442"/>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5305" name="左大括号 251913"/>
            <p:cNvSpPr/>
            <p:nvPr/>
          </p:nvSpPr>
          <p:spPr>
            <a:xfrm>
              <a:off x="4012" y="2180"/>
              <a:ext cx="95" cy="1705"/>
            </a:xfrm>
            <a:prstGeom prst="leftBrace">
              <a:avLst>
                <a:gd name="adj1" fmla="val 148813"/>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5306" name="左大括号 251914"/>
            <p:cNvSpPr/>
            <p:nvPr/>
          </p:nvSpPr>
          <p:spPr>
            <a:xfrm>
              <a:off x="4107" y="7672"/>
              <a:ext cx="95" cy="2557"/>
            </a:xfrm>
            <a:prstGeom prst="leftBrace">
              <a:avLst>
                <a:gd name="adj1" fmla="val 223176"/>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5307" name="左大括号 251915"/>
            <p:cNvSpPr/>
            <p:nvPr/>
          </p:nvSpPr>
          <p:spPr>
            <a:xfrm>
              <a:off x="3067" y="3032"/>
              <a:ext cx="282" cy="5870"/>
            </a:xfrm>
            <a:prstGeom prst="leftBrace">
              <a:avLst>
                <a:gd name="adj1" fmla="val 172596"/>
                <a:gd name="adj2" fmla="val 46463"/>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sp>
        <p:nvSpPr>
          <p:cNvPr id="5530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252931"/>
          <p:cNvSpPr/>
          <p:nvPr/>
        </p:nvSpPr>
        <p:spPr>
          <a:xfrm>
            <a:off x="1228725" y="1663700"/>
            <a:ext cx="10323513" cy="4244975"/>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（三）特种作业人员安全教育</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、电器、吊车、气割焊接，起重、压力容器等特种作业人员，必须参加有关部门的培训，并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考试合格后方可上岗作业。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、取证后，要按时参加年审。</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（四）经常性安全教育</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、违章及重大事故责任者，必须进行脱岗安全教育，考试合格后，方可上岗。</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、各级领导也要参加安全教育。</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、重大危害作业，必须按照预订的安全措施，对作业人员进行教育。</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（五）其它安全培训教育</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、新技术、新工艺、新产品、新设备投产前，岗位员工要参加专门培训教育，考试合格后。</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方可上岗 。</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、调换工种的员工、复工的员工必须参加安全教育，并考试合格后，方可上岗。</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56322"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56323" name="标题 251905"/>
          <p:cNvSpPr>
            <a:spLocks noGrp="1"/>
          </p:cNvSpPr>
          <p:nvPr/>
        </p:nvSpPr>
        <p:spPr>
          <a:xfrm>
            <a:off x="4402138" y="157163"/>
            <a:ext cx="3387725" cy="717550"/>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三、安全教育</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253953"/>
          <p:cNvSpPr>
            <a:spLocks noGrp="1"/>
          </p:cNvSpPr>
          <p:nvPr>
            <p:ph type="title"/>
          </p:nvPr>
        </p:nvSpPr>
        <p:spPr>
          <a:xfrm>
            <a:off x="3914775" y="119063"/>
            <a:ext cx="4362450" cy="717550"/>
          </a:xfrm>
          <a:prstGeom prst="rect">
            <a:avLst/>
          </a:prstGeom>
          <a:noFill/>
          <a:ln>
            <a:noFill/>
          </a:ln>
        </p:spPr>
        <p:txBody>
          <a:bodyPr anchor="b" anchorCtr="0"/>
          <a:p>
            <a:pPr eaLnBrk="1" hangingPunct="1"/>
            <a:r>
              <a:rPr lang="zh-CN" altLang="en-US" dirty="0"/>
              <a:t>四、个体劳动防护</a:t>
            </a:r>
            <a:endParaRPr lang="en-US" altLang="zh-CN" dirty="0"/>
          </a:p>
        </p:txBody>
      </p:sp>
      <p:sp>
        <p:nvSpPr>
          <p:cNvPr id="57346" name="矩形 253955"/>
          <p:cNvSpPr/>
          <p:nvPr/>
        </p:nvSpPr>
        <p:spPr>
          <a:xfrm>
            <a:off x="1244600" y="1114425"/>
            <a:ext cx="8575675" cy="5630863"/>
          </a:xfrm>
          <a:prstGeom prst="rect">
            <a:avLst/>
          </a:prstGeom>
          <a:noFill/>
          <a:ln w="9525">
            <a:noFill/>
          </a:ln>
        </p:spPr>
        <p:txBody>
          <a:bodyPr anchor="ctr" anchorCtr="0">
            <a:spAutoFit/>
          </a:bodyPr>
          <a:p>
            <a:pPr>
              <a:lnSpc>
                <a:spcPct val="12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、什么是劳动保护用品？</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劳动保护用品是用来保护劳动者在生产劳动过程中安全与健康方面的专用物品。</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、高空作业应使用何种劳动防护用品？</a:t>
            </a:r>
            <a:r>
              <a:rPr lang="zh-CN" altLang="en-US" sz="1500" b="1" dirty="0">
                <a:solidFill>
                  <a:schemeClr val="tx1"/>
                </a:solidFill>
                <a:latin typeface="微软雅黑" panose="020B0503020204020204" pitchFamily="34" charset="-122"/>
                <a:ea typeface="微软雅黑" panose="020B0503020204020204" pitchFamily="34" charset="-122"/>
              </a:rPr>
              <a:t>    安全网、安全带、安全帽。</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、哪些工种应穿绝缘鞋？</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电焊工、电工、配电工、仪表维修工、起重机司机等。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、呼吸护具分哪三类？</a:t>
            </a:r>
            <a:r>
              <a:rPr lang="zh-CN" altLang="en-US" sz="1500" b="1" dirty="0">
                <a:solidFill>
                  <a:schemeClr val="tx1"/>
                </a:solidFill>
                <a:latin typeface="微软雅黑" panose="020B0503020204020204" pitchFamily="34" charset="-122"/>
                <a:ea typeface="微软雅黑" panose="020B0503020204020204" pitchFamily="34" charset="-122"/>
              </a:rPr>
              <a:t>     防尘、防毒、供氧。</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、在金属切割加工时，工人能不能戴防护手套？为什么？</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不能，不然容易绞手。</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、电焊作业应穿戴哪些防护用品？</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工作服、工作帽、绝缘鞋、电焊手套，并使用电焊面罩。</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、进入密闭的容器、空间及地下池、井等应采取哪些安全措施？</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a</a:t>
            </a:r>
            <a:r>
              <a:rPr lang="zh-CN" altLang="en-US" sz="1500" b="1" dirty="0">
                <a:solidFill>
                  <a:schemeClr val="tx1"/>
                </a:solidFill>
                <a:latin typeface="微软雅黑" panose="020B0503020204020204" pitchFamily="34" charset="-122"/>
                <a:ea typeface="微软雅黑" panose="020B0503020204020204" pitchFamily="34" charset="-122"/>
              </a:rPr>
              <a:t>）通风；</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）佩戴呼吸器等防中毒、防窒息的防护用品；</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）有人监护；</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）配备救护设施。</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、从事高温作业时应穿什么工作服？</a:t>
            </a:r>
            <a:r>
              <a:rPr lang="zh-CN" altLang="en-US" sz="1500" b="1" dirty="0">
                <a:solidFill>
                  <a:schemeClr val="tx1"/>
                </a:solidFill>
                <a:latin typeface="微软雅黑" panose="020B0503020204020204" pitchFamily="34" charset="-122"/>
                <a:ea typeface="微软雅黑" panose="020B0503020204020204" pitchFamily="34" charset="-122"/>
              </a:rPr>
              <a:t>   白帆阻燃防护服。</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9</a:t>
            </a:r>
            <a:r>
              <a:rPr lang="zh-CN" altLang="en-US" sz="1500" b="1" dirty="0">
                <a:latin typeface="微软雅黑" panose="020B0503020204020204" pitchFamily="34" charset="-122"/>
                <a:ea typeface="微软雅黑" panose="020B0503020204020204" pitchFamily="34" charset="-122"/>
              </a:rPr>
              <a:t>、安全帽由哪几部分组成？其主要作用是什么？</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安全帽由帽壳、帽衬、下颏带，其作用是防止物体下落击中头部及行进中碰撞突出物而受伤。</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、对劳保防护用品，职工应做到哪三会？</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会检查护品的可靠性、会正确使用护品、会正确维护保养护品并进行监督检查。</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57347" name="左大括号 253956"/>
          <p:cNvSpPr/>
          <p:nvPr/>
        </p:nvSpPr>
        <p:spPr>
          <a:xfrm>
            <a:off x="1587500" y="4287838"/>
            <a:ext cx="120650" cy="901700"/>
          </a:xfrm>
          <a:prstGeom prst="leftBrace">
            <a:avLst>
              <a:gd name="adj1" fmla="val 61969"/>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5734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8369" name="组合 2"/>
          <p:cNvGrpSpPr/>
          <p:nvPr/>
        </p:nvGrpSpPr>
        <p:grpSpPr>
          <a:xfrm>
            <a:off x="1062038" y="1731963"/>
            <a:ext cx="10012362" cy="3708400"/>
            <a:chOff x="3113" y="3885"/>
            <a:chExt cx="12972" cy="4105"/>
          </a:xfrm>
        </p:grpSpPr>
        <p:sp>
          <p:nvSpPr>
            <p:cNvPr id="58370" name="矩形 256003"/>
            <p:cNvSpPr/>
            <p:nvPr/>
          </p:nvSpPr>
          <p:spPr>
            <a:xfrm>
              <a:off x="3113" y="3885"/>
              <a:ext cx="12972" cy="3934"/>
            </a:xfrm>
            <a:prstGeom prst="rect">
              <a:avLst/>
            </a:prstGeom>
            <a:noFill/>
            <a:ln w="9525">
              <a:noFill/>
            </a:ln>
          </p:spPr>
          <p:txBody>
            <a:bodyPr anchor="ctr" anchorCtr="0">
              <a:spAutoFit/>
            </a:bodyPr>
            <a:p>
              <a:pPr defTabSz="914400">
                <a:lnSpc>
                  <a:spcPct val="150000"/>
                </a:lnSpc>
                <a:tabLst>
                  <a:tab pos="228600" algn="l"/>
                </a:tabLst>
              </a:pPr>
              <a:r>
                <a:rPr lang="zh-CN" altLang="en-US" sz="1500" b="1" dirty="0">
                  <a:solidFill>
                    <a:schemeClr val="tx1"/>
                  </a:solidFill>
                  <a:latin typeface="微软雅黑" panose="020B0503020204020204" pitchFamily="34" charset="-122"/>
                  <a:ea typeface="微软雅黑" panose="020B0503020204020204" pitchFamily="34" charset="-122"/>
                </a:rPr>
                <a:t>       为了避免劳动者在生产过程中发生事故或减轻事故伤害程度，而需要给劳动者配备一定的防护用品。</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50000"/>
                </a:lnSpc>
                <a:tabLst>
                  <a:tab pos="228600" algn="l"/>
                </a:tabLst>
              </a:pPr>
              <a:r>
                <a:rPr lang="zh-CN" altLang="en-US" sz="1500" b="1" dirty="0">
                  <a:solidFill>
                    <a:schemeClr val="tx1"/>
                  </a:solidFill>
                  <a:latin typeface="微软雅黑" panose="020B0503020204020204" pitchFamily="34" charset="-122"/>
                  <a:ea typeface="微软雅黑" panose="020B0503020204020204" pitchFamily="34" charset="-122"/>
                </a:rPr>
                <a:t>       个人防护用品的使用者必须按照劳动保护用品使用规则和防护要求正确使用劳动防护用品。使用前要对其防护功能进行严格检查，对于损坏或磨损严重的必须及时更换。</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50000"/>
                </a:lnSpc>
                <a:tabLst>
                  <a:tab pos="228600" algn="l"/>
                </a:tabLst>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latin typeface="微软雅黑" panose="020B0503020204020204" pitchFamily="34" charset="-122"/>
                  <a:ea typeface="微软雅黑" panose="020B0503020204020204" pitchFamily="34" charset="-122"/>
                </a:rPr>
                <a:t>劳动防护用品按用途分为以下几种</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endParaRPr lang="en-US" altLang="zh-CN"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、预防飞来物的安全帽、安全鞋、护目镜和面罩。</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、为防止与高温、锋利、带电等物体接触时受到伤害的各类防护手套、防护鞋等。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、对辐射热进行屏蔽防护的全套防护服。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、对放射性射线进行屏蔽防护的防护镜、防护面具等。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2" indent="0" defTabSz="914400" eaLnBrk="1" hangingPunct="1">
                <a:lnSpc>
                  <a:spcPct val="15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、对作业环境中的粉尘、毒物或噪声进行防护的面罩、面具或耳塞等。</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sp>
          <p:nvSpPr>
            <p:cNvPr id="58371" name="左大括号 256004"/>
            <p:cNvSpPr/>
            <p:nvPr/>
          </p:nvSpPr>
          <p:spPr>
            <a:xfrm>
              <a:off x="4028" y="5718"/>
              <a:ext cx="285" cy="2272"/>
            </a:xfrm>
            <a:prstGeom prst="leftBrace">
              <a:avLst>
                <a:gd name="adj1" fmla="val 66100"/>
                <a:gd name="adj2" fmla="val 46463"/>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sp>
        <p:nvSpPr>
          <p:cNvPr id="58372"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58373" name="标题 253953"/>
          <p:cNvSpPr>
            <a:spLocks noGrp="1"/>
          </p:cNvSpPr>
          <p:nvPr/>
        </p:nvSpPr>
        <p:spPr>
          <a:xfrm>
            <a:off x="3914775" y="119063"/>
            <a:ext cx="4362450" cy="717550"/>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四、个体劳动防护</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254979"/>
          <p:cNvSpPr/>
          <p:nvPr/>
        </p:nvSpPr>
        <p:spPr>
          <a:xfrm>
            <a:off x="581025" y="1230313"/>
            <a:ext cx="11247438" cy="5422900"/>
          </a:xfrm>
          <a:prstGeom prst="rect">
            <a:avLst/>
          </a:prstGeom>
          <a:noFill/>
          <a:ln w="9525">
            <a:noFill/>
          </a:ln>
        </p:spPr>
        <p:txBody>
          <a:bodyPr anchor="ctr" anchorCtr="0">
            <a:spAutoFit/>
          </a:bodyPr>
          <a:p>
            <a:pPr defTabSz="914400">
              <a:lnSpc>
                <a:spcPct val="110000"/>
              </a:lnSpc>
              <a:tabLst>
                <a:tab pos="228600" algn="l"/>
              </a:tabLst>
            </a:pPr>
            <a:r>
              <a:rPr lang="zh-CN" altLang="en-US" sz="1500" b="1" dirty="0">
                <a:latin typeface="微软雅黑" panose="020B0503020204020204" pitchFamily="34" charset="-122"/>
                <a:ea typeface="微软雅黑" panose="020B0503020204020204" pitchFamily="34" charset="-122"/>
              </a:rPr>
              <a:t>各种防护用品的用途：</a:t>
            </a:r>
            <a:endParaRPr lang="zh-CN" altLang="en-US" sz="1500" b="1" dirty="0">
              <a:latin typeface="微软雅黑" panose="020B0503020204020204" pitchFamily="34" charset="-122"/>
              <a:ea typeface="微软雅黑" panose="020B0503020204020204" pitchFamily="34" charset="-122"/>
            </a:endParaRPr>
          </a:p>
          <a:p>
            <a:pPr defTabSz="914400">
              <a:lnSpc>
                <a:spcPct val="110000"/>
              </a:lnSpc>
              <a:tabLst>
                <a:tab pos="228600" algn="l"/>
              </a:tabLst>
            </a:pPr>
            <a:endParaRPr lang="zh-CN" altLang="en-US" sz="1500" b="1" dirty="0">
              <a:latin typeface="微软雅黑" panose="020B0503020204020204" pitchFamily="34" charset="-122"/>
              <a:ea typeface="微软雅黑" panose="020B0503020204020204" pitchFamily="34" charset="-122"/>
            </a:endParaRPr>
          </a:p>
          <a:p>
            <a:pPr defTabSz="914400">
              <a:lnSpc>
                <a:spcPct val="110000"/>
              </a:lnSpc>
              <a:tabLst>
                <a:tab pos="228600" algn="l"/>
              </a:tabLst>
            </a:pPr>
            <a:r>
              <a:rPr lang="zh-CN" altLang="en-US" sz="1500" b="1" dirty="0">
                <a:latin typeface="微软雅黑" panose="020B0503020204020204" pitchFamily="34" charset="-122"/>
                <a:ea typeface="微软雅黑" panose="020B0503020204020204" pitchFamily="34" charset="-122"/>
              </a:rPr>
              <a:t>（一）、防护服</a:t>
            </a:r>
            <a:endParaRPr lang="zh-CN" altLang="en-US" sz="1500" b="1" dirty="0">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、白帆布防护服能使人体免受高温的烘烤，并有耐燃烧特点，主要用于冶炼、浇注和焊接等工种。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、劳动布防护服对人体是一般屏蔽保护作用，主要用于非高温、重体力作业的工种，如检修、起重和电器等工种。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、涤卡布防护服能对人体起一般屏蔽防护作用，主要用于后勤和职能人员等岗位。</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10000"/>
              </a:lnSpc>
              <a:tabLst>
                <a:tab pos="228600" algn="l"/>
              </a:tabLst>
            </a:pPr>
            <a:r>
              <a:rPr lang="zh-CN" altLang="en-US" sz="1500" b="1" dirty="0">
                <a:latin typeface="微软雅黑" panose="020B0503020204020204" pitchFamily="34" charset="-122"/>
                <a:ea typeface="微软雅黑" panose="020B0503020204020204" pitchFamily="34" charset="-122"/>
              </a:rPr>
              <a:t>（二）防护手套</a:t>
            </a:r>
            <a:endParaRPr lang="zh-CN" altLang="en-US" sz="1500" b="1" dirty="0">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、厚帆布手套多用于高温、重体力劳动，如炼钢、铸造等工种。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、薄帆布、纱线、分指手套主要用于检修工、起重机司机和配电工等工种。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、翻毛皮革长手套主要用于焊接工种。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、橡胶或涂橡胶手套主要用于电气、铸造等工种。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、戴手套时注意不要让手腕裸露出来，以防在作业时焊接火星或其它有害物溅入袖内造成伤害；操作各类机床或在有被夹挤危险的地方作业时严禁戴手套。</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10000"/>
              </a:lnSpc>
              <a:tabLst>
                <a:tab pos="228600" algn="l"/>
              </a:tabLst>
            </a:pPr>
            <a:r>
              <a:rPr lang="zh-CN" altLang="en-US" sz="1500" b="1" dirty="0">
                <a:latin typeface="微软雅黑" panose="020B0503020204020204" pitchFamily="34" charset="-122"/>
                <a:ea typeface="微软雅黑" panose="020B0503020204020204" pitchFamily="34" charset="-122"/>
              </a:rPr>
              <a:t>（三）防护鞋</a:t>
            </a:r>
            <a:endParaRPr lang="zh-CN" altLang="en-US" sz="1500" b="1" dirty="0">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、橡胶鞋有绝缘保护作用，主要用于电力、水力清砂、露天作业等岗位。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、球鞋有绝缘、防滑保护作用，主要用于检修、起重机司机、电气等工种。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、钢包头皮鞋用于铸造、炼钢等工种。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lnSpc>
                <a:spcPct val="110000"/>
              </a:lnSpc>
              <a:tabLst>
                <a:tab pos="228600" algn="l"/>
              </a:tabLst>
            </a:pPr>
            <a:r>
              <a:rPr lang="zh-CN" altLang="en-US" sz="1500" b="1" dirty="0">
                <a:latin typeface="微软雅黑" panose="020B0503020204020204" pitchFamily="34" charset="-122"/>
                <a:ea typeface="微软雅黑" panose="020B0503020204020204" pitchFamily="34" charset="-122"/>
              </a:rPr>
              <a:t>（四）安全帽</a:t>
            </a:r>
            <a:endParaRPr lang="zh-CN" altLang="en-US" sz="1500" b="1" dirty="0">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、帽内缓冲衬垫的带子要结实，人的头顶与帽内顶部的间隔不能小于</a:t>
            </a:r>
            <a:r>
              <a:rPr lang="en-US" altLang="zh-CN" sz="1500" b="1" dirty="0">
                <a:solidFill>
                  <a:schemeClr val="tx1"/>
                </a:solidFill>
                <a:latin typeface="微软雅黑" panose="020B0503020204020204" pitchFamily="34" charset="-122"/>
                <a:ea typeface="微软雅黑" panose="020B0503020204020204" pitchFamily="34" charset="-122"/>
              </a:rPr>
              <a:t>32mm</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、不能把安全帽当坐垫用，以防变形，降低保护作用。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defTabSz="914400" eaLnBrk="1" hangingPunct="1">
              <a:lnSpc>
                <a:spcPct val="110000"/>
              </a:lnSpc>
              <a:tabLst>
                <a:tab pos="2286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、发现帽子有龟裂、下凹和磨损僧情况，要立即更换。</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5939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59395" name="标题 253953"/>
          <p:cNvSpPr>
            <a:spLocks noGrp="1"/>
          </p:cNvSpPr>
          <p:nvPr/>
        </p:nvSpPr>
        <p:spPr>
          <a:xfrm>
            <a:off x="3914775" y="119063"/>
            <a:ext cx="4362450" cy="717550"/>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四、个体劳动防护</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258051"/>
          <p:cNvSpPr/>
          <p:nvPr/>
        </p:nvSpPr>
        <p:spPr>
          <a:xfrm>
            <a:off x="523875" y="914400"/>
            <a:ext cx="11144250" cy="5932488"/>
          </a:xfrm>
          <a:prstGeom prst="rect">
            <a:avLst/>
          </a:prstGeom>
          <a:noFill/>
          <a:ln w="9525">
            <a:noFill/>
          </a:ln>
        </p:spPr>
        <p:txBody>
          <a:bodyPr anchor="ctr" anchorCtr="0">
            <a:spAutoFit/>
          </a:bodyPr>
          <a:p>
            <a:pPr>
              <a:lnSpc>
                <a:spcPct val="115000"/>
              </a:lnSpc>
            </a:pPr>
            <a:r>
              <a:rPr lang="zh-CN" altLang="en-US" sz="1500" b="1" dirty="0">
                <a:latin typeface="微软雅黑" panose="020B0503020204020204" pitchFamily="34" charset="-122"/>
                <a:ea typeface="微软雅黑" panose="020B0503020204020204" pitchFamily="34" charset="-122"/>
              </a:rPr>
              <a:t>（五）面罩和护目镜</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、防辐射面罩主要用于焊接作业，防止在焊接中产生的强光、紫外线和金属飞屑损伤面部，防</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毒面具要注意滤毒材料的性能。</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、防打击的护目镜能防止金属、砂屑、钢液等飞溅物对眼部的伤害，多用于机床操作、铸造捣</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冒口等工种。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、防辐射护目镜能防止有害红外线，耀眼的可见光和紫外线对眼部的伤害，主要用于冶炼、浇注、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烧割和铸造热处理等工种，这种护目镜大多与帽檐连在一起，有固定的，也有可以上下翻动的。</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zh-CN" altLang="en-US" sz="1500" b="1" dirty="0">
                <a:latin typeface="微软雅黑" panose="020B0503020204020204" pitchFamily="34" charset="-122"/>
                <a:ea typeface="微软雅黑" panose="020B0503020204020204" pitchFamily="34" charset="-122"/>
              </a:rPr>
              <a:t>（六）呼吸防护器</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、呼吸防护器主要用来防止有毒气体及粉尘的吸入。根据结构和原理呼吸防护器可以分为自吸过</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滤式和送风隔离式两大类。自吸过滤式分为机械过滤和化学过滤两种，机械过滤主要是用于防</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止粒径小于</a:t>
            </a:r>
            <a:r>
              <a:rPr lang="en-US" altLang="zh-CN" sz="1500" b="1" dirty="0">
                <a:solidFill>
                  <a:schemeClr val="tx1"/>
                </a:solidFill>
                <a:latin typeface="微软雅黑" panose="020B0503020204020204" pitchFamily="34" charset="-122"/>
                <a:ea typeface="微软雅黑" panose="020B0503020204020204" pitchFamily="34" charset="-122"/>
              </a:rPr>
              <a:t>5um</a:t>
            </a:r>
            <a:r>
              <a:rPr lang="zh-CN" altLang="en-US" sz="1500" b="1" dirty="0">
                <a:solidFill>
                  <a:schemeClr val="tx1"/>
                </a:solidFill>
                <a:latin typeface="微软雅黑" panose="020B0503020204020204" pitchFamily="34" charset="-122"/>
                <a:ea typeface="微软雅黑" panose="020B0503020204020204" pitchFamily="34" charset="-122"/>
              </a:rPr>
              <a:t>呼吸性粉尘的吸入，通常称为防尘口罩和防尘面具；化学过滤主要用于防止有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毒气体、蒸汽、毒烟雾等的吸入，通常称为防毒面具。</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、隔离型呼吸器用在缺氧、尘毒污染严重、情况不明或有生命危险的工作场合。</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zh-CN" altLang="en-US" sz="1500" b="1" dirty="0">
                <a:latin typeface="微软雅黑" panose="020B0503020204020204" pitchFamily="34" charset="-122"/>
                <a:ea typeface="微软雅黑" panose="020B0503020204020204" pitchFamily="34" charset="-122"/>
              </a:rPr>
              <a:t>（七）护耳器：</a:t>
            </a:r>
            <a:endParaRPr lang="zh-CN" altLang="en-US" sz="1500" b="1" dirty="0">
              <a:latin typeface="微软雅黑" panose="020B0503020204020204" pitchFamily="34" charset="-122"/>
              <a:ea typeface="微软雅黑" panose="020B0503020204020204" pitchFamily="34" charset="-122"/>
            </a:endParaRPr>
          </a:p>
          <a:p>
            <a:pPr>
              <a:lnSpc>
                <a:spcPct val="115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其作用主要是防止噪声危害。</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zh-CN" altLang="en-US" sz="1500" b="1" dirty="0">
                <a:latin typeface="微软雅黑" panose="020B0503020204020204" pitchFamily="34" charset="-122"/>
                <a:ea typeface="微软雅黑" panose="020B0503020204020204" pitchFamily="34" charset="-122"/>
              </a:rPr>
              <a:t>（八）安全带：</a:t>
            </a:r>
            <a:endParaRPr lang="zh-CN" altLang="en-US" sz="1500" b="1" dirty="0">
              <a:latin typeface="微软雅黑" panose="020B0503020204020204" pitchFamily="34" charset="-122"/>
              <a:ea typeface="微软雅黑" panose="020B0503020204020204" pitchFamily="34" charset="-122"/>
            </a:endParaRPr>
          </a:p>
          <a:p>
            <a:pPr>
              <a:lnSpc>
                <a:spcPct val="115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安全带是防止高处作业坠落的防护用品，使用时要注意以下事项：</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、在基准面</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米以上作业必须系安全带。</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、使用时应将安全带系在腰部，挂钩要扣在不低于作业者所处水平位置的可靠处，不能扣在作业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者的下方位置，以防坠落时加大冲击力，使人受伤。</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、要经常检查安全带缝制部分和挂钩部分，发现断裂或磨损，要及时修理或更换。如果保护套</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   丢失，要加上后再用。</a:t>
            </a:r>
            <a:endParaRPr lang="zh-CN" altLang="en-US" sz="1500" dirty="0">
              <a:solidFill>
                <a:schemeClr val="tx1"/>
              </a:solidFill>
              <a:latin typeface="微软雅黑" panose="020B0503020204020204" pitchFamily="34" charset="-122"/>
              <a:ea typeface="微软雅黑" panose="020B0503020204020204" pitchFamily="34" charset="-122"/>
            </a:endParaRPr>
          </a:p>
        </p:txBody>
      </p:sp>
      <p:pic>
        <p:nvPicPr>
          <p:cNvPr id="60418" name="图片 258052" descr="j0104534"/>
          <p:cNvPicPr>
            <a:picLocks noChangeAspect="1"/>
          </p:cNvPicPr>
          <p:nvPr/>
        </p:nvPicPr>
        <p:blipFill>
          <a:blip r:embed="rId1"/>
          <a:stretch>
            <a:fillRect/>
          </a:stretch>
        </p:blipFill>
        <p:spPr>
          <a:xfrm>
            <a:off x="10110788" y="4695825"/>
            <a:ext cx="1447800" cy="1414463"/>
          </a:xfrm>
          <a:prstGeom prst="rect">
            <a:avLst/>
          </a:prstGeom>
          <a:noFill/>
          <a:ln w="9525">
            <a:noFill/>
          </a:ln>
        </p:spPr>
      </p:pic>
      <p:sp>
        <p:nvSpPr>
          <p:cNvPr id="60419"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60420" name="标题 253953"/>
          <p:cNvSpPr>
            <a:spLocks noGrp="1"/>
          </p:cNvSpPr>
          <p:nvPr/>
        </p:nvSpPr>
        <p:spPr>
          <a:xfrm>
            <a:off x="3914775" y="119063"/>
            <a:ext cx="4362450" cy="717550"/>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四、个体劳动防护</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图片 257029" descr="310348130_314998afc7"/>
          <p:cNvPicPr>
            <a:picLocks noChangeAspect="1"/>
          </p:cNvPicPr>
          <p:nvPr/>
        </p:nvPicPr>
        <p:blipFill>
          <a:blip r:embed="rId1">
            <a:clrChange>
              <a:clrFrom>
                <a:srgbClr val="FFFFFD"/>
              </a:clrFrom>
              <a:clrTo>
                <a:srgbClr val="FFFFFD">
                  <a:alpha val="0"/>
                </a:srgbClr>
              </a:clrTo>
            </a:clrChange>
          </a:blip>
          <a:stretch>
            <a:fillRect/>
          </a:stretch>
        </p:blipFill>
        <p:spPr>
          <a:xfrm>
            <a:off x="1028700" y="1766888"/>
            <a:ext cx="10156825" cy="4891087"/>
          </a:xfrm>
          <a:prstGeom prst="rect">
            <a:avLst/>
          </a:prstGeom>
          <a:noFill/>
          <a:ln w="9525">
            <a:noFill/>
          </a:ln>
        </p:spPr>
      </p:pic>
      <p:sp>
        <p:nvSpPr>
          <p:cNvPr id="26626" name="标题 257025"/>
          <p:cNvSpPr>
            <a:spLocks noGrp="1"/>
          </p:cNvSpPr>
          <p:nvPr>
            <p:ph type="title"/>
          </p:nvPr>
        </p:nvSpPr>
        <p:spPr>
          <a:xfrm>
            <a:off x="3544888" y="288925"/>
            <a:ext cx="4872038" cy="48895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五、安全色与安全标识 </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43" name="矩形 257027"/>
          <p:cNvSpPr/>
          <p:nvPr/>
        </p:nvSpPr>
        <p:spPr>
          <a:xfrm>
            <a:off x="849313" y="1143000"/>
            <a:ext cx="10263187" cy="784225"/>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安全色与安全标识是为了防止事故的发生，用形象而醒目的信息语言向员工提供了表达禁止、警告、指令、提示等信息。了解它们所表达的安全信息含义对于我们在工作、生活中趋利避害、预防事故发生具有重要作用。</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1444" name="矩形 257028"/>
          <p:cNvSpPr/>
          <p:nvPr/>
        </p:nvSpPr>
        <p:spPr>
          <a:xfrm>
            <a:off x="2487613" y="2406650"/>
            <a:ext cx="7154862" cy="3552825"/>
          </a:xfrm>
          <a:prstGeom prst="rect">
            <a:avLst/>
          </a:prstGeom>
          <a:noFill/>
          <a:ln w="9525">
            <a:noFill/>
          </a:ln>
        </p:spPr>
        <p:txBody>
          <a:bodyPr anchor="t" anchorCtr="0">
            <a:spAutoFit/>
          </a:bodyPr>
          <a:p>
            <a:pPr marL="406400" indent="-406400">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（一）安全色</a:t>
            </a:r>
            <a:endParaRPr lang="zh-CN" altLang="en-US" sz="1500" b="1" dirty="0">
              <a:solidFill>
                <a:schemeClr val="bg1"/>
              </a:solidFill>
              <a:latin typeface="微软雅黑" panose="020B0503020204020204" pitchFamily="34" charset="-122"/>
              <a:ea typeface="微软雅黑" panose="020B0503020204020204" pitchFamily="34" charset="-122"/>
            </a:endParaRPr>
          </a:p>
          <a:p>
            <a:pPr marL="406400" indent="-406400">
              <a:lnSpc>
                <a:spcPct val="150000"/>
              </a:lnSpc>
            </a:pPr>
            <a:r>
              <a:rPr lang="zh-CN" altLang="en-US" sz="1500" b="1" dirty="0">
                <a:solidFill>
                  <a:schemeClr val="bg1"/>
                </a:solidFill>
                <a:latin typeface="微软雅黑" panose="020B0503020204020204" pitchFamily="34" charset="-122"/>
                <a:ea typeface="微软雅黑" panose="020B0503020204020204" pitchFamily="34" charset="-122"/>
              </a:rPr>
              <a:t>   我国规定了红、蓝、黄、绿四种颜色为安全色，其含义和用途为：</a:t>
            </a:r>
            <a:endParaRPr lang="zh-CN" altLang="en-US" sz="1500" b="1" dirty="0">
              <a:solidFill>
                <a:schemeClr val="bg1"/>
              </a:solidFill>
              <a:latin typeface="微软雅黑" panose="020B0503020204020204" pitchFamily="34" charset="-122"/>
              <a:ea typeface="微软雅黑" panose="020B0503020204020204" pitchFamily="34" charset="-122"/>
            </a:endParaRPr>
          </a:p>
          <a:p>
            <a:pPr marL="406400" indent="-406400">
              <a:lnSpc>
                <a:spcPct val="150000"/>
              </a:lnSpc>
            </a:pPr>
            <a:r>
              <a:rPr lang="zh-CN" altLang="en-US" sz="1500" b="1" dirty="0">
                <a:latin typeface="微软雅黑" panose="020B0503020204020204" pitchFamily="34" charset="-122"/>
                <a:ea typeface="微软雅黑" panose="020B0503020204020204" pitchFamily="34" charset="-122"/>
              </a:rPr>
              <a:t>红色的含义为禁止停止，主要用于禁止标志、停止信号，如机械、车辆上的紧急停止手柄或按扭以及禁止触动的部位。红色也表示防火。</a:t>
            </a:r>
            <a:endParaRPr lang="zh-CN" altLang="en-US" sz="1500" b="1" dirty="0">
              <a:latin typeface="微软雅黑" panose="020B0503020204020204" pitchFamily="34" charset="-122"/>
              <a:ea typeface="微软雅黑" panose="020B0503020204020204" pitchFamily="34" charset="-122"/>
            </a:endParaRPr>
          </a:p>
          <a:p>
            <a:pPr marL="406400" indent="-406400">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蓝色的含义是为指令必须遵守的规定，主要用于指令标志，如必须佩带个人防护用具，道路指引车辆和行人行走方向的指令。</a:t>
            </a:r>
            <a:endParaRPr lang="zh-CN" altLang="en-US" sz="1500" b="1" dirty="0">
              <a:solidFill>
                <a:srgbClr val="0000FF"/>
              </a:solidFill>
              <a:latin typeface="微软雅黑" panose="020B0503020204020204" pitchFamily="34" charset="-122"/>
              <a:ea typeface="微软雅黑" panose="020B0503020204020204" pitchFamily="34" charset="-122"/>
            </a:endParaRPr>
          </a:p>
          <a:p>
            <a:pPr marL="406400" indent="-406400">
              <a:lnSpc>
                <a:spcPct val="150000"/>
              </a:lnSpc>
            </a:pPr>
            <a:r>
              <a:rPr lang="zh-CN" altLang="en-US" sz="1500" b="1" dirty="0">
                <a:solidFill>
                  <a:srgbClr val="FFFF00"/>
                </a:solidFill>
                <a:latin typeface="微软雅黑" panose="020B0503020204020204" pitchFamily="34" charset="-122"/>
                <a:ea typeface="微软雅黑" panose="020B0503020204020204" pitchFamily="34" charset="-122"/>
              </a:rPr>
              <a:t>黄色的含义为警告注意，主要用于警告标志、警戒标志，如厂内危险机械和坑池边周围的警戒线、行车道中线、机械上齿轮箱的内部、安全帽等。</a:t>
            </a:r>
            <a:endParaRPr lang="zh-CN" altLang="en-US" sz="1500" b="1" dirty="0">
              <a:solidFill>
                <a:srgbClr val="FFFF00"/>
              </a:solidFill>
              <a:latin typeface="微软雅黑" panose="020B0503020204020204" pitchFamily="34" charset="-122"/>
              <a:ea typeface="微软雅黑" panose="020B0503020204020204" pitchFamily="34" charset="-122"/>
            </a:endParaRPr>
          </a:p>
          <a:p>
            <a:pPr marL="406400" indent="-406400">
              <a:lnSpc>
                <a:spcPct val="150000"/>
              </a:lnSpc>
            </a:pPr>
            <a:r>
              <a:rPr lang="zh-CN" altLang="en-US" sz="1500" b="1" dirty="0">
                <a:solidFill>
                  <a:srgbClr val="00CC00"/>
                </a:solidFill>
                <a:latin typeface="微软雅黑" panose="020B0503020204020204" pitchFamily="34" charset="-122"/>
                <a:ea typeface="微软雅黑" panose="020B0503020204020204" pitchFamily="34" charset="-122"/>
              </a:rPr>
              <a:t>绿色的含义为提示安全状态通行，主要用于提示标志、车间内的安全通道、行人和车辆通行标志、消防设备和其他安全防护装置的位置。</a:t>
            </a:r>
            <a:endParaRPr lang="zh-CN" altLang="en-US" sz="1500" b="1" dirty="0">
              <a:solidFill>
                <a:srgbClr val="00CC00"/>
              </a:solidFill>
              <a:latin typeface="微软雅黑" panose="020B0503020204020204" pitchFamily="34" charset="-122"/>
              <a:ea typeface="微软雅黑" panose="020B0503020204020204" pitchFamily="34" charset="-122"/>
            </a:endParaRPr>
          </a:p>
        </p:txBody>
      </p:sp>
      <p:sp>
        <p:nvSpPr>
          <p:cNvPr id="61445"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59073"/>
          <p:cNvSpPr>
            <a:spLocks noGrp="1"/>
          </p:cNvSpPr>
          <p:nvPr>
            <p:ph type="title"/>
          </p:nvPr>
        </p:nvSpPr>
        <p:spPr>
          <a:xfrm>
            <a:off x="3554413" y="101600"/>
            <a:ext cx="4965700" cy="604838"/>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五、安全色与安全标识</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466" name="矩形 259075"/>
          <p:cNvSpPr/>
          <p:nvPr/>
        </p:nvSpPr>
        <p:spPr>
          <a:xfrm>
            <a:off x="1766888" y="1022350"/>
            <a:ext cx="7154862" cy="644525"/>
          </a:xfrm>
          <a:prstGeom prst="rect">
            <a:avLst/>
          </a:prstGeom>
          <a:noFill/>
          <a:ln w="9525">
            <a:noFill/>
          </a:ln>
        </p:spPr>
        <p:txBody>
          <a:bodyPr anchor="ctr" anchorCtr="0">
            <a:spAutoFit/>
          </a:bodyPr>
          <a:p>
            <a:pPr>
              <a:lnSpc>
                <a:spcPct val="120000"/>
              </a:lnSpc>
            </a:pPr>
            <a:r>
              <a:rPr lang="zh-CN" altLang="en-US" sz="1500" b="1" dirty="0">
                <a:latin typeface="微软雅黑" panose="020B0503020204020204" pitchFamily="34" charset="-122"/>
                <a:ea typeface="微软雅黑" panose="020B0503020204020204" pitchFamily="34" charset="-122"/>
              </a:rPr>
              <a:t>（二）、安全标识</a:t>
            </a:r>
            <a:endParaRPr lang="zh-CN" altLang="en-US" sz="1500" b="1" dirty="0">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安全标识通常指安全标志和安全标签。</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62467" name="图片 259076" descr="310348130_314998afc7"/>
          <p:cNvPicPr>
            <a:picLocks noChangeAspect="1"/>
          </p:cNvPicPr>
          <p:nvPr/>
        </p:nvPicPr>
        <p:blipFill>
          <a:blip r:embed="rId1">
            <a:clrChange>
              <a:clrFrom>
                <a:srgbClr val="FFFFFD"/>
              </a:clrFrom>
              <a:clrTo>
                <a:srgbClr val="FFFFFD">
                  <a:alpha val="0"/>
                </a:srgbClr>
              </a:clrTo>
            </a:clrChange>
          </a:blip>
          <a:stretch>
            <a:fillRect/>
          </a:stretch>
        </p:blipFill>
        <p:spPr>
          <a:xfrm>
            <a:off x="755650" y="1666875"/>
            <a:ext cx="10534650" cy="4948238"/>
          </a:xfrm>
          <a:prstGeom prst="rect">
            <a:avLst/>
          </a:prstGeom>
          <a:noFill/>
          <a:ln w="9525">
            <a:noFill/>
          </a:ln>
        </p:spPr>
      </p:pic>
      <p:sp>
        <p:nvSpPr>
          <p:cNvPr id="62468" name="矩形 259077"/>
          <p:cNvSpPr/>
          <p:nvPr/>
        </p:nvSpPr>
        <p:spPr>
          <a:xfrm>
            <a:off x="1998663" y="2308225"/>
            <a:ext cx="7626350" cy="1498600"/>
          </a:xfrm>
          <a:prstGeom prst="rect">
            <a:avLst/>
          </a:prstGeom>
          <a:noFill/>
          <a:ln w="9525">
            <a:noFill/>
          </a:ln>
        </p:spPr>
        <p:txBody>
          <a:bodyPr anchor="ctr" anchorCtr="0">
            <a:spAutoFit/>
          </a:bodyPr>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（一）、安全标志（参见</a:t>
            </a:r>
            <a:r>
              <a:rPr lang="en-US" altLang="zh-CN" sz="1500" b="1" dirty="0">
                <a:solidFill>
                  <a:schemeClr val="bg1"/>
                </a:solidFill>
                <a:latin typeface="微软雅黑" panose="020B0503020204020204" pitchFamily="34" charset="-122"/>
                <a:ea typeface="微软雅黑" panose="020B0503020204020204" pitchFamily="34" charset="-122"/>
              </a:rPr>
              <a:t>GB2894-2008</a:t>
            </a:r>
            <a:r>
              <a:rPr lang="zh-CN" altLang="en-US" sz="1500" b="1" dirty="0">
                <a:solidFill>
                  <a:schemeClr val="bg1"/>
                </a:solidFill>
                <a:latin typeface="微软雅黑" panose="020B0503020204020204" pitchFamily="34" charset="-122"/>
                <a:ea typeface="微软雅黑" panose="020B0503020204020204" pitchFamily="34" charset="-122"/>
              </a:rPr>
              <a:t> </a:t>
            </a:r>
            <a:r>
              <a:rPr lang="en-US" altLang="zh-CN" sz="1500" b="1" dirty="0">
                <a:solidFill>
                  <a:schemeClr val="bg1"/>
                </a:solidFill>
                <a:latin typeface="微软雅黑" panose="020B0503020204020204" pitchFamily="34" charset="-122"/>
                <a:ea typeface="微软雅黑" panose="020B0503020204020204" pitchFamily="34" charset="-122"/>
              </a:rPr>
              <a:t>《</a:t>
            </a:r>
            <a:r>
              <a:rPr lang="zh-CN" altLang="en-US" sz="1500" b="1" dirty="0">
                <a:solidFill>
                  <a:schemeClr val="bg1"/>
                </a:solidFill>
                <a:latin typeface="微软雅黑" panose="020B0503020204020204" pitchFamily="34" charset="-122"/>
                <a:ea typeface="微软雅黑" panose="020B0503020204020204" pitchFamily="34" charset="-122"/>
              </a:rPr>
              <a:t>安全标志及其使用导则</a:t>
            </a:r>
            <a:r>
              <a:rPr lang="en-US" altLang="zh-CN" sz="1500" b="1" dirty="0">
                <a:solidFill>
                  <a:schemeClr val="bg1"/>
                </a:solidFill>
                <a:latin typeface="微软雅黑" panose="020B0503020204020204" pitchFamily="34" charset="-122"/>
                <a:ea typeface="微软雅黑" panose="020B0503020204020204" pitchFamily="34" charset="-122"/>
              </a:rPr>
              <a:t>》</a:t>
            </a:r>
            <a:r>
              <a:rPr lang="zh-CN" altLang="en-US" sz="1500" b="1" dirty="0">
                <a:solidFill>
                  <a:schemeClr val="bg1"/>
                </a:solidFill>
                <a:latin typeface="微软雅黑" panose="020B0503020204020204" pitchFamily="34" charset="-122"/>
                <a:ea typeface="微软雅黑" panose="020B0503020204020204" pitchFamily="34" charset="-122"/>
              </a:rPr>
              <a:t>）</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安全标志是由安全色、几何图形和图形符号所构成，用以表达特定的安全信息。目的是引起人们对不安全因素的注意，预防发生事故。但不能代替安全操作规程和防护措施。不包括航空、海运及内河航运上的标志。</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安全标志分为</a:t>
            </a:r>
            <a:r>
              <a:rPr lang="zh-CN" altLang="en-US" sz="1500" b="1" dirty="0">
                <a:latin typeface="微软雅黑" panose="020B0503020204020204" pitchFamily="34" charset="-122"/>
                <a:ea typeface="微软雅黑" panose="020B0503020204020204" pitchFamily="34" charset="-122"/>
              </a:rPr>
              <a:t>禁止标志</a:t>
            </a:r>
            <a:r>
              <a:rPr lang="zh-CN" altLang="en-US" sz="1500" b="1" dirty="0">
                <a:solidFill>
                  <a:schemeClr val="bg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警告标志</a:t>
            </a:r>
            <a:r>
              <a:rPr lang="zh-CN" altLang="en-US" sz="1500" b="1" dirty="0">
                <a:solidFill>
                  <a:schemeClr val="bg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指令标志</a:t>
            </a:r>
            <a:r>
              <a:rPr lang="zh-CN" altLang="en-US" sz="1500" b="1" dirty="0">
                <a:solidFill>
                  <a:schemeClr val="bg1"/>
                </a:solidFill>
                <a:latin typeface="微软雅黑" panose="020B0503020204020204" pitchFamily="34" charset="-122"/>
                <a:ea typeface="微软雅黑" panose="020B0503020204020204" pitchFamily="34" charset="-122"/>
              </a:rPr>
              <a:t>和</a:t>
            </a:r>
            <a:r>
              <a:rPr lang="zh-CN" altLang="en-US" sz="1500" b="1" dirty="0">
                <a:latin typeface="微软雅黑" panose="020B0503020204020204" pitchFamily="34" charset="-122"/>
                <a:ea typeface="微软雅黑" panose="020B0503020204020204" pitchFamily="34" charset="-122"/>
              </a:rPr>
              <a:t>提示标志</a:t>
            </a:r>
            <a:r>
              <a:rPr lang="zh-CN" altLang="en-US" sz="1500" b="1" dirty="0">
                <a:solidFill>
                  <a:schemeClr val="bg1"/>
                </a:solidFill>
                <a:latin typeface="微软雅黑" panose="020B0503020204020204" pitchFamily="34" charset="-122"/>
                <a:ea typeface="微软雅黑" panose="020B0503020204020204" pitchFamily="34" charset="-122"/>
              </a:rPr>
              <a:t>四类。</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62469" name="矩形 259078"/>
          <p:cNvSpPr/>
          <p:nvPr/>
        </p:nvSpPr>
        <p:spPr>
          <a:xfrm>
            <a:off x="2608263" y="3957638"/>
            <a:ext cx="2946400" cy="1362075"/>
          </a:xfrm>
          <a:prstGeom prst="rect">
            <a:avLst/>
          </a:prstGeom>
          <a:noFill/>
          <a:ln w="9525">
            <a:noFill/>
          </a:ln>
        </p:spPr>
        <p:txBody>
          <a:bodyPr anchor="ctr" anchorCtr="0">
            <a:spAutoFit/>
          </a:bodyPr>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a:t>
            </a:r>
            <a:r>
              <a:rPr lang="en-US" altLang="zh-CN" sz="1500" b="1" dirty="0">
                <a:solidFill>
                  <a:schemeClr val="bg1"/>
                </a:solidFill>
                <a:latin typeface="微软雅黑" panose="020B0503020204020204" pitchFamily="34" charset="-122"/>
                <a:ea typeface="微软雅黑" panose="020B0503020204020204" pitchFamily="34" charset="-122"/>
              </a:rPr>
              <a:t>1</a:t>
            </a:r>
            <a:r>
              <a:rPr lang="zh-CN" altLang="en-US" sz="1500" b="1" dirty="0">
                <a:solidFill>
                  <a:schemeClr val="bg1"/>
                </a:solidFill>
                <a:latin typeface="微软雅黑" panose="020B0503020204020204" pitchFamily="34" charset="-122"/>
                <a:ea typeface="微软雅黑" panose="020B0503020204020204" pitchFamily="34" charset="-122"/>
              </a:rPr>
              <a:t>）、禁止标志</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不准或制止人们的某种行动。其几何图形为带斜杠的圆环，斜杠和圆环为红色，图形符号为黑色，其背景为白色。</a:t>
            </a:r>
            <a:r>
              <a:rPr lang="zh-CN" altLang="en-US" sz="1500" dirty="0">
                <a:solidFill>
                  <a:schemeClr val="bg1"/>
                </a:solidFill>
                <a:latin typeface="微软雅黑" panose="020B0503020204020204" pitchFamily="34" charset="-122"/>
                <a:ea typeface="微软雅黑" panose="020B0503020204020204" pitchFamily="34" charset="-122"/>
              </a:rPr>
              <a:t> </a:t>
            </a:r>
            <a:endParaRPr lang="zh-CN" altLang="en-US" sz="1500" dirty="0">
              <a:solidFill>
                <a:schemeClr val="bg1"/>
              </a:solidFill>
              <a:latin typeface="微软雅黑" panose="020B0503020204020204" pitchFamily="34" charset="-122"/>
              <a:ea typeface="微软雅黑" panose="020B0503020204020204" pitchFamily="34" charset="-122"/>
            </a:endParaRPr>
          </a:p>
        </p:txBody>
      </p:sp>
      <p:pic>
        <p:nvPicPr>
          <p:cNvPr id="62470" name="图片 259080" descr="1-1"/>
          <p:cNvPicPr>
            <a:picLocks noChangeAspect="1"/>
          </p:cNvPicPr>
          <p:nvPr/>
        </p:nvPicPr>
        <p:blipFill>
          <a:blip r:embed="rId2"/>
          <a:stretch>
            <a:fillRect/>
          </a:stretch>
        </p:blipFill>
        <p:spPr>
          <a:xfrm>
            <a:off x="6757988" y="4090988"/>
            <a:ext cx="1376362" cy="1382712"/>
          </a:xfrm>
          <a:prstGeom prst="rect">
            <a:avLst/>
          </a:prstGeom>
          <a:noFill/>
          <a:ln w="9525">
            <a:noFill/>
          </a:ln>
        </p:spPr>
      </p:pic>
      <p:sp>
        <p:nvSpPr>
          <p:cNvPr id="62471" name="右箭头 259081"/>
          <p:cNvSpPr/>
          <p:nvPr/>
        </p:nvSpPr>
        <p:spPr>
          <a:xfrm rot="18340">
            <a:off x="5675313" y="4451350"/>
            <a:ext cx="903287" cy="603250"/>
          </a:xfrm>
          <a:prstGeom prst="rightArrow">
            <a:avLst>
              <a:gd name="adj1" fmla="val 69740"/>
              <a:gd name="adj2" fmla="val 38376"/>
            </a:avLst>
          </a:prstGeom>
          <a:gradFill rotWithShape="0">
            <a:gsLst>
              <a:gs pos="0">
                <a:srgbClr val="F4DF91"/>
              </a:gs>
              <a:gs pos="100000">
                <a:srgbClr val="E7B705"/>
              </a:gs>
            </a:gsLst>
            <a:lin ang="5400000" scaled="1"/>
            <a:tileRect/>
          </a:gradFill>
          <a:ln w="9525"/>
          <a:scene3d>
            <a:camera prst="legacyObliqueTopRight">
              <a:rot lat="0" lon="0" rev="0"/>
            </a:camera>
            <a:lightRig rig="legacyFlat3" dir="b"/>
          </a:scene3d>
          <a:sp3d extrusionH="163500" prstMaterial="legacyMatte">
            <a:bevelT w="13500" h="13500" prst="angle"/>
            <a:bevelB w="13500" h="13500" prst="angle"/>
            <a:extrusionClr>
              <a:srgbClr val="E7B705"/>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62472" name="矩形 259082"/>
          <p:cNvSpPr/>
          <p:nvPr/>
        </p:nvSpPr>
        <p:spPr>
          <a:xfrm>
            <a:off x="7019925" y="5413375"/>
            <a:ext cx="996950" cy="336550"/>
          </a:xfrm>
          <a:prstGeom prst="rect">
            <a:avLst/>
          </a:prstGeom>
          <a:noFill/>
          <a:ln w="9525">
            <a:noFill/>
          </a:ln>
        </p:spPr>
        <p:txBody>
          <a:bodyPr wrap="none" anchor="t" anchorCtr="0">
            <a:spAutoFit/>
          </a:bodyPr>
          <a:p>
            <a:pPr marL="406400" indent="-406400"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禁止吸烟</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2473"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3"/>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260097"/>
          <p:cNvSpPr>
            <a:spLocks noGrp="1"/>
          </p:cNvSpPr>
          <p:nvPr>
            <p:ph type="title"/>
          </p:nvPr>
        </p:nvSpPr>
        <p:spPr>
          <a:xfrm>
            <a:off x="3314700" y="80963"/>
            <a:ext cx="5491163" cy="890587"/>
          </a:xfrm>
          <a:prstGeom prst="rect">
            <a:avLst/>
          </a:prstGeom>
          <a:noFill/>
          <a:ln>
            <a:noFill/>
          </a:ln>
        </p:spPr>
        <p:txBody>
          <a:bodyPr anchor="b" anchorCtr="0"/>
          <a:p>
            <a:pPr eaLnBrk="1" hangingPunct="1"/>
            <a:r>
              <a:rPr lang="zh-CN" altLang="en-US" dirty="0"/>
              <a:t>五、安全色与安全标识</a:t>
            </a:r>
            <a:endParaRPr lang="zh-CN" altLang="en-US" dirty="0"/>
          </a:p>
        </p:txBody>
      </p:sp>
      <p:grpSp>
        <p:nvGrpSpPr>
          <p:cNvPr id="63490" name="组合 260114"/>
          <p:cNvGrpSpPr/>
          <p:nvPr/>
        </p:nvGrpSpPr>
        <p:grpSpPr>
          <a:xfrm>
            <a:off x="933450" y="879475"/>
            <a:ext cx="10691813" cy="5715000"/>
            <a:chOff x="-150" y="453"/>
            <a:chExt cx="6098" cy="4017"/>
          </a:xfrm>
        </p:grpSpPr>
        <p:pic>
          <p:nvPicPr>
            <p:cNvPr id="63491" name="图片 260099" descr="310348130_314998afc7"/>
            <p:cNvPicPr>
              <a:picLocks noChangeAspect="1"/>
            </p:cNvPicPr>
            <p:nvPr/>
          </p:nvPicPr>
          <p:blipFill>
            <a:blip r:embed="rId1">
              <a:clrChange>
                <a:clrFrom>
                  <a:srgbClr val="FFFFFD"/>
                </a:clrFrom>
                <a:clrTo>
                  <a:srgbClr val="FFFFFD">
                    <a:alpha val="0"/>
                  </a:srgbClr>
                </a:clrTo>
              </a:clrChange>
            </a:blip>
            <a:stretch>
              <a:fillRect/>
            </a:stretch>
          </p:blipFill>
          <p:spPr>
            <a:xfrm>
              <a:off x="-150" y="453"/>
              <a:ext cx="6098" cy="4017"/>
            </a:xfrm>
            <a:prstGeom prst="rect">
              <a:avLst/>
            </a:prstGeom>
            <a:noFill/>
            <a:ln w="9525">
              <a:noFill/>
            </a:ln>
          </p:spPr>
        </p:pic>
        <p:sp>
          <p:nvSpPr>
            <p:cNvPr id="63492" name="矩形 260100"/>
            <p:cNvSpPr/>
            <p:nvPr/>
          </p:nvSpPr>
          <p:spPr>
            <a:xfrm>
              <a:off x="418" y="913"/>
              <a:ext cx="1629" cy="1119"/>
            </a:xfrm>
            <a:prstGeom prst="rect">
              <a:avLst/>
            </a:prstGeom>
            <a:noFill/>
            <a:ln w="9525">
              <a:noFill/>
            </a:ln>
          </p:spPr>
          <p:txBody>
            <a:bodyPr anchor="ctr" anchorCtr="0">
              <a:spAutoFit/>
            </a:bodyPr>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a:t>
              </a:r>
              <a:r>
                <a:rPr lang="en-US" altLang="zh-CN" sz="1500" b="1" dirty="0">
                  <a:solidFill>
                    <a:schemeClr val="bg1"/>
                  </a:solidFill>
                  <a:latin typeface="微软雅黑" panose="020B0503020204020204" pitchFamily="34" charset="-122"/>
                  <a:ea typeface="微软雅黑" panose="020B0503020204020204" pitchFamily="34" charset="-122"/>
                </a:rPr>
                <a:t>2</a:t>
              </a:r>
              <a:r>
                <a:rPr lang="zh-CN" altLang="en-US" sz="1500" b="1" dirty="0">
                  <a:solidFill>
                    <a:schemeClr val="bg1"/>
                  </a:solidFill>
                  <a:latin typeface="微软雅黑" panose="020B0503020204020204" pitchFamily="34" charset="-122"/>
                  <a:ea typeface="微软雅黑" panose="020B0503020204020204" pitchFamily="34" charset="-122"/>
                </a:rPr>
                <a:t>）、警告标志</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使人们注意可能发生的危险。其几何图形是正三角形。三角形的边框和图形符号为黑色，其背景色为具有指令含义的兰色，图形符号为白色。</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63493" name="右箭头 260101"/>
            <p:cNvSpPr/>
            <p:nvPr/>
          </p:nvSpPr>
          <p:spPr>
            <a:xfrm rot="5400000">
              <a:off x="920" y="2166"/>
              <a:ext cx="569" cy="380"/>
            </a:xfrm>
            <a:prstGeom prst="rightArrow">
              <a:avLst>
                <a:gd name="adj1" fmla="val 69740"/>
                <a:gd name="adj2" fmla="val 38376"/>
              </a:avLst>
            </a:prstGeom>
            <a:gradFill rotWithShape="0">
              <a:gsLst>
                <a:gs pos="0">
                  <a:srgbClr val="F4DF91"/>
                </a:gs>
                <a:gs pos="100000">
                  <a:srgbClr val="E7B705"/>
                </a:gs>
              </a:gsLst>
              <a:lin ang="5400000" scaled="1"/>
              <a:tileRect/>
            </a:gradFill>
            <a:ln w="9525"/>
            <a:scene3d>
              <a:camera prst="legacyObliqueTopRight">
                <a:rot lat="0" lon="0" rev="0"/>
              </a:camera>
              <a:lightRig rig="legacyFlat3" dir="b"/>
            </a:scene3d>
            <a:sp3d extrusionH="163500" prstMaterial="legacyMatte">
              <a:bevelT w="13500" h="13500" prst="angle"/>
              <a:bevelB w="13500" h="13500" prst="angle"/>
              <a:extrusionClr>
                <a:srgbClr val="E7B705"/>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63494" name="矩形 260102"/>
            <p:cNvSpPr/>
            <p:nvPr/>
          </p:nvSpPr>
          <p:spPr>
            <a:xfrm>
              <a:off x="2085" y="815"/>
              <a:ext cx="1704" cy="956"/>
            </a:xfrm>
            <a:prstGeom prst="rect">
              <a:avLst/>
            </a:prstGeom>
            <a:noFill/>
            <a:ln w="9525">
              <a:noFill/>
            </a:ln>
          </p:spPr>
          <p:txBody>
            <a:bodyPr anchor="ctr" anchorCtr="0">
              <a:spAutoFit/>
            </a:bodyPr>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a:t>
              </a:r>
              <a:r>
                <a:rPr lang="en-US" altLang="zh-CN" sz="1500" b="1" dirty="0">
                  <a:solidFill>
                    <a:schemeClr val="bg1"/>
                  </a:solidFill>
                  <a:latin typeface="微软雅黑" panose="020B0503020204020204" pitchFamily="34" charset="-122"/>
                  <a:ea typeface="微软雅黑" panose="020B0503020204020204" pitchFamily="34" charset="-122"/>
                </a:rPr>
                <a:t>3</a:t>
              </a:r>
              <a:r>
                <a:rPr lang="zh-CN" altLang="en-US" sz="1500" b="1" dirty="0">
                  <a:solidFill>
                    <a:schemeClr val="bg1"/>
                  </a:solidFill>
                  <a:latin typeface="微软雅黑" panose="020B0503020204020204" pitchFamily="34" charset="-122"/>
                  <a:ea typeface="微软雅黑" panose="020B0503020204020204" pitchFamily="34" charset="-122"/>
                </a:rPr>
                <a:t>）、指令标志</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告诉人们必须遵守某项规定。其几何图形是圆形，其背景是具有指令意义的 兰色，图形符号为白色。</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63495" name="矩形 260103"/>
            <p:cNvSpPr/>
            <p:nvPr/>
          </p:nvSpPr>
          <p:spPr>
            <a:xfrm>
              <a:off x="3865" y="951"/>
              <a:ext cx="1666" cy="1119"/>
            </a:xfrm>
            <a:prstGeom prst="rect">
              <a:avLst/>
            </a:prstGeom>
            <a:noFill/>
            <a:ln w="9525">
              <a:noFill/>
            </a:ln>
          </p:spPr>
          <p:txBody>
            <a:bodyPr anchor="ctr" anchorCtr="0">
              <a:spAutoFit/>
            </a:bodyPr>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a:t>
              </a:r>
              <a:r>
                <a:rPr lang="en-US" altLang="zh-CN" sz="1500" b="1" dirty="0">
                  <a:solidFill>
                    <a:schemeClr val="bg1"/>
                  </a:solidFill>
                  <a:latin typeface="微软雅黑" panose="020B0503020204020204" pitchFamily="34" charset="-122"/>
                  <a:ea typeface="微软雅黑" panose="020B0503020204020204" pitchFamily="34" charset="-122"/>
                </a:rPr>
                <a:t>4</a:t>
              </a:r>
              <a:r>
                <a:rPr lang="zh-CN" altLang="en-US" sz="1500" b="1" dirty="0">
                  <a:solidFill>
                    <a:schemeClr val="bg1"/>
                  </a:solidFill>
                  <a:latin typeface="微软雅黑" panose="020B0503020204020204" pitchFamily="34" charset="-122"/>
                  <a:ea typeface="微软雅黑" panose="020B0503020204020204" pitchFamily="34" charset="-122"/>
                </a:rPr>
                <a:t>）、提示标志</a:t>
              </a:r>
              <a:endParaRPr lang="zh-CN" altLang="en-US" sz="15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bg1"/>
                  </a:solidFill>
                  <a:latin typeface="微软雅黑" panose="020B0503020204020204" pitchFamily="34" charset="-122"/>
                  <a:ea typeface="微软雅黑" panose="020B0503020204020204" pitchFamily="34" charset="-122"/>
                </a:rPr>
                <a:t>    向人们指示目标和方向，其几何图形是长方形，底色为绿色，图形符号为白色。但是消防的</a:t>
              </a:r>
              <a:r>
                <a:rPr lang="en-US" altLang="zh-CN" sz="1500" b="1" dirty="0">
                  <a:solidFill>
                    <a:schemeClr val="bg1"/>
                  </a:solidFill>
                  <a:latin typeface="微软雅黑" panose="020B0503020204020204" pitchFamily="34" charset="-122"/>
                  <a:ea typeface="微软雅黑" panose="020B0503020204020204" pitchFamily="34" charset="-122"/>
                </a:rPr>
                <a:t>7</a:t>
              </a:r>
              <a:r>
                <a:rPr lang="zh-CN" altLang="en-US" sz="1500" b="1" dirty="0">
                  <a:solidFill>
                    <a:schemeClr val="bg1"/>
                  </a:solidFill>
                  <a:latin typeface="微软雅黑" panose="020B0503020204020204" pitchFamily="34" charset="-122"/>
                  <a:ea typeface="微软雅黑" panose="020B0503020204020204" pitchFamily="34" charset="-122"/>
                </a:rPr>
                <a:t>个提示标志，其底色为红色。图形符号及文字为白色。</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63496" name="右箭头 260104"/>
            <p:cNvSpPr/>
            <p:nvPr/>
          </p:nvSpPr>
          <p:spPr>
            <a:xfrm rot="5400000">
              <a:off x="2587" y="2204"/>
              <a:ext cx="569" cy="380"/>
            </a:xfrm>
            <a:prstGeom prst="rightArrow">
              <a:avLst>
                <a:gd name="adj1" fmla="val 69740"/>
                <a:gd name="adj2" fmla="val 38376"/>
              </a:avLst>
            </a:prstGeom>
            <a:gradFill rotWithShape="0">
              <a:gsLst>
                <a:gs pos="0">
                  <a:srgbClr val="F4DF91"/>
                </a:gs>
                <a:gs pos="100000">
                  <a:srgbClr val="E7B705"/>
                </a:gs>
              </a:gsLst>
              <a:lin ang="5400000" scaled="1"/>
              <a:tileRect/>
            </a:gradFill>
            <a:ln w="9525"/>
            <a:scene3d>
              <a:camera prst="legacyObliqueTopRight">
                <a:rot lat="0" lon="0" rev="0"/>
              </a:camera>
              <a:lightRig rig="legacyFlat3" dir="b"/>
            </a:scene3d>
            <a:sp3d extrusionH="163500" prstMaterial="legacyMatte">
              <a:bevelT w="13500" h="13500" prst="angle"/>
              <a:bevelB w="13500" h="13500" prst="angle"/>
              <a:extrusionClr>
                <a:srgbClr val="E7B705"/>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63497" name="右箭头 260105"/>
            <p:cNvSpPr/>
            <p:nvPr/>
          </p:nvSpPr>
          <p:spPr>
            <a:xfrm rot="5400000">
              <a:off x="4443" y="2242"/>
              <a:ext cx="569" cy="380"/>
            </a:xfrm>
            <a:prstGeom prst="rightArrow">
              <a:avLst>
                <a:gd name="adj1" fmla="val 69740"/>
                <a:gd name="adj2" fmla="val 38376"/>
              </a:avLst>
            </a:prstGeom>
            <a:gradFill rotWithShape="0">
              <a:gsLst>
                <a:gs pos="0">
                  <a:srgbClr val="F4DF91"/>
                </a:gs>
                <a:gs pos="100000">
                  <a:srgbClr val="E7B705"/>
                </a:gs>
              </a:gsLst>
              <a:lin ang="5400000" scaled="1"/>
              <a:tileRect/>
            </a:gradFill>
            <a:ln w="9525"/>
            <a:scene3d>
              <a:camera prst="legacyObliqueTopRight">
                <a:rot lat="0" lon="0" rev="0"/>
              </a:camera>
              <a:lightRig rig="legacyFlat3" dir="b"/>
            </a:scene3d>
            <a:sp3d extrusionH="163500" prstMaterial="legacyMatte">
              <a:bevelT w="13500" h="13500" prst="angle"/>
              <a:bevelB w="13500" h="13500" prst="angle"/>
              <a:extrusionClr>
                <a:srgbClr val="E7B705"/>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pic>
          <p:nvPicPr>
            <p:cNvPr id="63498" name="图片 260106" descr="2-1"/>
            <p:cNvPicPr>
              <a:picLocks noChangeAspect="1"/>
            </p:cNvPicPr>
            <p:nvPr/>
          </p:nvPicPr>
          <p:blipFill>
            <a:blip r:embed="rId2"/>
            <a:stretch>
              <a:fillRect/>
            </a:stretch>
          </p:blipFill>
          <p:spPr>
            <a:xfrm>
              <a:off x="721" y="2813"/>
              <a:ext cx="1099" cy="1011"/>
            </a:xfrm>
            <a:prstGeom prst="rect">
              <a:avLst/>
            </a:prstGeom>
            <a:noFill/>
            <a:ln w="9525">
              <a:noFill/>
            </a:ln>
          </p:spPr>
        </p:pic>
        <p:sp>
          <p:nvSpPr>
            <p:cNvPr id="63499" name="矩形 260107"/>
            <p:cNvSpPr/>
            <p:nvPr/>
          </p:nvSpPr>
          <p:spPr>
            <a:xfrm>
              <a:off x="962" y="3786"/>
              <a:ext cx="627" cy="237"/>
            </a:xfrm>
            <a:prstGeom prst="rect">
              <a:avLst/>
            </a:prstGeom>
            <a:noFill/>
            <a:ln w="9525">
              <a:noFill/>
            </a:ln>
          </p:spPr>
          <p:txBody>
            <a:bodyPr anchor="t" anchorCtr="0">
              <a:spAutoFit/>
            </a:bodyPr>
            <a:p>
              <a:pPr marL="406400" indent="-406400"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注意安全</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63500" name="图片 260108" descr="3-1"/>
            <p:cNvPicPr>
              <a:picLocks noChangeAspect="1"/>
            </p:cNvPicPr>
            <p:nvPr/>
          </p:nvPicPr>
          <p:blipFill>
            <a:blip r:embed="rId3"/>
            <a:stretch>
              <a:fillRect/>
            </a:stretch>
          </p:blipFill>
          <p:spPr>
            <a:xfrm>
              <a:off x="2426" y="2763"/>
              <a:ext cx="1060" cy="1008"/>
            </a:xfrm>
            <a:prstGeom prst="rect">
              <a:avLst/>
            </a:prstGeom>
            <a:noFill/>
            <a:ln w="9525">
              <a:noFill/>
            </a:ln>
          </p:spPr>
        </p:pic>
        <p:sp>
          <p:nvSpPr>
            <p:cNvPr id="63501" name="矩形 260109"/>
            <p:cNvSpPr/>
            <p:nvPr/>
          </p:nvSpPr>
          <p:spPr>
            <a:xfrm>
              <a:off x="2395" y="3824"/>
              <a:ext cx="1011" cy="237"/>
            </a:xfrm>
            <a:prstGeom prst="rect">
              <a:avLst/>
            </a:prstGeom>
            <a:noFill/>
            <a:ln w="9525">
              <a:noFill/>
            </a:ln>
          </p:spPr>
          <p:txBody>
            <a:bodyPr anchor="t" anchorCtr="0">
              <a:spAutoFit/>
            </a:bodyPr>
            <a:p>
              <a:pPr marL="406400" indent="-406400"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必须戴防护眼镜</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63502" name="图片 260110" descr="4-1a"/>
            <p:cNvPicPr>
              <a:picLocks noChangeAspect="1"/>
            </p:cNvPicPr>
            <p:nvPr/>
          </p:nvPicPr>
          <p:blipFill>
            <a:blip r:embed="rId4"/>
            <a:stretch>
              <a:fillRect/>
            </a:stretch>
          </p:blipFill>
          <p:spPr>
            <a:xfrm>
              <a:off x="4213" y="2728"/>
              <a:ext cx="1052" cy="1061"/>
            </a:xfrm>
            <a:prstGeom prst="rect">
              <a:avLst/>
            </a:prstGeom>
            <a:noFill/>
            <a:ln w="9525">
              <a:noFill/>
            </a:ln>
          </p:spPr>
        </p:pic>
        <p:sp>
          <p:nvSpPr>
            <p:cNvPr id="63503" name="矩形 260111"/>
            <p:cNvSpPr/>
            <p:nvPr/>
          </p:nvSpPr>
          <p:spPr>
            <a:xfrm>
              <a:off x="4409" y="3804"/>
              <a:ext cx="627" cy="237"/>
            </a:xfrm>
            <a:prstGeom prst="rect">
              <a:avLst/>
            </a:prstGeom>
            <a:noFill/>
            <a:ln w="9525">
              <a:noFill/>
            </a:ln>
          </p:spPr>
          <p:txBody>
            <a:bodyPr anchor="t" anchorCtr="0">
              <a:spAutoFit/>
            </a:bodyPr>
            <a:p>
              <a:pPr marL="406400" indent="-406400"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紧急出口</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sp>
        <p:nvSpPr>
          <p:cNvPr id="6350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5"/>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261123"/>
          <p:cNvSpPr/>
          <p:nvPr/>
        </p:nvSpPr>
        <p:spPr>
          <a:xfrm>
            <a:off x="857250" y="1535113"/>
            <a:ext cx="10821988" cy="4522787"/>
          </a:xfrm>
          <a:prstGeom prst="rect">
            <a:avLst/>
          </a:prstGeom>
          <a:noFill/>
          <a:ln w="9525">
            <a:noFill/>
          </a:ln>
        </p:spPr>
        <p:txBody>
          <a:bodyPr anchor="ctr" anchorCtr="0">
            <a:spAutoFit/>
          </a:bodyPr>
          <a:p>
            <a:pPr>
              <a:lnSpc>
                <a:spcPct val="120000"/>
              </a:lnSpc>
            </a:pPr>
            <a:r>
              <a:rPr lang="zh-CN" altLang="en-US" sz="1500" b="1" dirty="0">
                <a:latin typeface="微软雅黑" panose="020B0503020204020204" pitchFamily="34" charset="-122"/>
                <a:ea typeface="微软雅黑" panose="020B0503020204020204" pitchFamily="34" charset="-122"/>
              </a:rPr>
              <a:t>（三</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、危险化学品的安全标签</a:t>
            </a:r>
            <a:endParaRPr lang="zh-CN" altLang="en-US" sz="1500" b="1" dirty="0">
              <a:latin typeface="微软雅黑" panose="020B0503020204020204" pitchFamily="34" charset="-122"/>
              <a:ea typeface="微软雅黑" panose="020B0503020204020204" pitchFamily="34" charset="-122"/>
            </a:endParaRPr>
          </a:p>
          <a:p>
            <a:pPr>
              <a:lnSpc>
                <a:spcPct val="12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危险化学品的安全标签是识别和区分危险化学品、用于提醒接触危险品人员的一种安全标识。</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安全标签包括化学品的名称、分子式、编号、危险性标志，提示词、危险性说明、安全措施、灭火方法、生产厂家地址、电话、应急电话等有关内容。</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其中危险性标志，表示化学品危险性和个体防护。标签中兰色、红色、黄色和白色四个小菱形分别表示毒性、燃烧危险性、活性反应危害和个体防护。</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毒性、燃烧危险性、活性反应危害，分别用</a:t>
            </a:r>
            <a:r>
              <a:rPr lang="en-US" altLang="zh-CN" sz="1500" b="1" dirty="0">
                <a:solidFill>
                  <a:schemeClr val="tx1"/>
                </a:solidFill>
                <a:latin typeface="微软雅黑" panose="020B0503020204020204" pitchFamily="34" charset="-122"/>
                <a:ea typeface="微软雅黑" panose="020B0503020204020204" pitchFamily="34" charset="-122"/>
              </a:rPr>
              <a:t>0</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黑色数码表示，印在各自对应菱形图案中，数字越大，危害性越大。</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如蓝色菱形中数码</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0</a:t>
            </a:r>
            <a:r>
              <a:rPr lang="zh-CN" altLang="en-US" sz="1500" b="1" dirty="0">
                <a:solidFill>
                  <a:schemeClr val="tx1"/>
                </a:solidFill>
                <a:latin typeface="微软雅黑" panose="020B0503020204020204" pitchFamily="34" charset="-122"/>
                <a:ea typeface="微软雅黑" panose="020B0503020204020204" pitchFamily="34" charset="-122"/>
              </a:rPr>
              <a:t>分别为剧毒、高毒、中等毒、低毒、无毒类</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红色菱形中数码</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0</a:t>
            </a:r>
            <a:r>
              <a:rPr lang="zh-CN" altLang="en-US" sz="1500" b="1" dirty="0">
                <a:solidFill>
                  <a:schemeClr val="tx1"/>
                </a:solidFill>
                <a:latin typeface="微软雅黑" panose="020B0503020204020204" pitchFamily="34" charset="-122"/>
                <a:ea typeface="微软雅黑" panose="020B0503020204020204" pitchFamily="34" charset="-122"/>
              </a:rPr>
              <a:t>分别为极度燃烧、高度易燃、易燃、可燃、不燃。</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黄色菱形中数码</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0</a:t>
            </a:r>
            <a:r>
              <a:rPr lang="zh-CN" altLang="en-US" sz="1500" b="1" dirty="0">
                <a:solidFill>
                  <a:schemeClr val="tx1"/>
                </a:solidFill>
                <a:latin typeface="微软雅黑" panose="020B0503020204020204" pitchFamily="34" charset="-122"/>
                <a:ea typeface="微软雅黑" panose="020B0503020204020204" pitchFamily="34" charset="-122"/>
              </a:rPr>
              <a:t>分别为极易自燃爆炸，能发生爆炸，易发生化学变化，能发生</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化学变化，稳定不与水反应。</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451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64515" name="标题 260097"/>
          <p:cNvSpPr>
            <a:spLocks noGrp="1"/>
          </p:cNvSpPr>
          <p:nvPr/>
        </p:nvSpPr>
        <p:spPr>
          <a:xfrm>
            <a:off x="3314700" y="80963"/>
            <a:ext cx="5491163" cy="890587"/>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五、安全色与安全标识</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5537" name="内容占位符 247813">
            <a:hlinkClick r:id="" action="ppaction://ole?verb="/>
          </p:cNvPr>
          <p:cNvGraphicFramePr>
            <a:graphicFrameLocks noGrp="1"/>
          </p:cNvGraphicFramePr>
          <p:nvPr>
            <p:ph idx="4294967295"/>
          </p:nvPr>
        </p:nvGraphicFramePr>
        <p:xfrm>
          <a:off x="4192588" y="3263900"/>
          <a:ext cx="4005262" cy="2854325"/>
        </p:xfrm>
        <a:graphic>
          <a:graphicData uri="http://schemas.openxmlformats.org/presentationml/2006/ole">
            <mc:AlternateContent xmlns:mc="http://schemas.openxmlformats.org/markup-compatibility/2006">
              <mc:Choice xmlns:v="urn:schemas-microsoft-com:vml" Requires="v">
                <p:oleObj spid="_x0000_s3077" name="" r:id="rId1" imgW="4006850" imgH="2857500" progId="MS_ClipArt_Gallery">
                  <p:embed/>
                </p:oleObj>
              </mc:Choice>
              <mc:Fallback>
                <p:oleObj name="" r:id="rId1" imgW="4006850" imgH="2857500" progId="MS_ClipArt_Gallery">
                  <p:embed/>
                  <p:pic>
                    <p:nvPicPr>
                      <p:cNvPr id="0" name="图片 3076"/>
                      <p:cNvPicPr/>
                      <p:nvPr/>
                    </p:nvPicPr>
                    <p:blipFill>
                      <a:blip r:embed="rId2"/>
                      <a:stretch>
                        <a:fillRect/>
                      </a:stretch>
                    </p:blipFill>
                    <p:spPr>
                      <a:xfrm>
                        <a:off x="4192588" y="3263900"/>
                        <a:ext cx="4005262" cy="2854325"/>
                      </a:xfrm>
                      <a:prstGeom prst="rect">
                        <a:avLst/>
                      </a:prstGeom>
                      <a:noFill/>
                      <a:ln w="38100">
                        <a:miter/>
                      </a:ln>
                    </p:spPr>
                  </p:pic>
                </p:oleObj>
              </mc:Fallback>
            </mc:AlternateContent>
          </a:graphicData>
        </a:graphic>
      </p:graphicFrame>
      <p:sp>
        <p:nvSpPr>
          <p:cNvPr id="61443" name="灯片编号占位符 1"/>
          <p:cNvSpPr txBox="1">
            <a:spLocks noGrp="1"/>
          </p:cNvSpPr>
          <p:nvPr>
            <p:ph type="sldNum" sz="quarter" idx="4"/>
          </p:nvPr>
        </p:nvSpPr>
        <p:spPr>
          <a:noFill/>
          <a:ln>
            <a:noFill/>
          </a:ln>
        </p:spPr>
        <p:txBody>
          <a:bodyPr wrap="square" lIns="91440" tIns="45720" rIns="91440" bIns="45720" numCol="1" anchor="b" anchorCtr="0" compatLnSpc="1">
            <a:normAutofit/>
          </a:bodyPr>
          <a:p>
            <a:pPr marL="0" marR="0" indent="0" algn="r" defTabSz="914400" rtl="0" eaLnBrk="1" fontAlgn="base" latinLnBrk="0" hangingPunct="1">
              <a:lnSpc>
                <a:spcPct val="100000"/>
              </a:lnSpc>
              <a:spcBef>
                <a:spcPct val="50000"/>
              </a:spcBef>
              <a:spcAft>
                <a:spcPct val="0"/>
              </a:spcAft>
              <a:buClrTx/>
              <a:buSzTx/>
              <a:buFontTx/>
              <a:buNone/>
            </a:pPr>
            <a:fld id="{9A0DB2DC-4C9A-4742-B13C-FB6460FD3503}" type="slidenum">
              <a:rPr kumimoji="0" lang="en-US" altLang="zh-CN" sz="900" b="0" i="0" u="none" strike="noStrike" kern="1200" cap="none" spc="150" normalizeH="0" baseline="0" noProof="1" dirty="0">
                <a:solidFill>
                  <a:srgbClr val="848589"/>
                </a:solidFill>
                <a:latin typeface="微软雅黑" panose="020B0503020204020204" pitchFamily="34" charset="-122"/>
                <a:ea typeface="黑体" panose="02010609060101010101" pitchFamily="49" charset="-122"/>
                <a:cs typeface="+mn-cs"/>
              </a:rPr>
            </a:fld>
            <a:endParaRPr kumimoji="0" lang="en-US" altLang="zh-CN" sz="900" b="0" i="0" u="none" strike="noStrike" kern="1200" cap="none" spc="150" normalizeH="0" baseline="0" noProof="1" dirty="0">
              <a:solidFill>
                <a:srgbClr val="848589"/>
              </a:solidFill>
              <a:latin typeface="微软雅黑" panose="020B0503020204020204" pitchFamily="34" charset="-122"/>
              <a:ea typeface="黑体" panose="02010609060101010101" pitchFamily="49" charset="-122"/>
              <a:cs typeface="+mn-cs"/>
            </a:endParaRPr>
          </a:p>
        </p:txBody>
      </p:sp>
      <p:sp>
        <p:nvSpPr>
          <p:cNvPr id="65539" name="矩形 264193"/>
          <p:cNvSpPr>
            <a:spLocks noTextEdit="1"/>
          </p:cNvSpPr>
          <p:nvPr/>
        </p:nvSpPr>
        <p:spPr>
          <a:xfrm>
            <a:off x="3527425" y="1406525"/>
            <a:ext cx="4930775" cy="1203325"/>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微软雅黑" panose="020B0503020204020204" pitchFamily="34" charset="-122"/>
                <a:ea typeface="微软雅黑" panose="020B0503020204020204" pitchFamily="34" charset="-122"/>
              </a:rPr>
              <a:t>第二部分：事故与事故预防</a:t>
            </a:r>
            <a:endPar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262145"/>
          <p:cNvSpPr>
            <a:spLocks noGrp="1"/>
          </p:cNvSpPr>
          <p:nvPr>
            <p:ph type="title"/>
          </p:nvPr>
        </p:nvSpPr>
        <p:spPr>
          <a:xfrm>
            <a:off x="3606800" y="119063"/>
            <a:ext cx="4976813" cy="822325"/>
          </a:xfrm>
          <a:prstGeom prst="rect">
            <a:avLst/>
          </a:prstGeom>
          <a:noFill/>
          <a:ln>
            <a:noFill/>
          </a:ln>
        </p:spPr>
        <p:txBody>
          <a:bodyPr anchor="b" anchorCtr="0"/>
          <a:p>
            <a:pPr eaLnBrk="1" hangingPunct="1"/>
            <a:r>
              <a:rPr lang="zh-CN" altLang="en-US" dirty="0">
                <a:solidFill>
                  <a:srgbClr val="FF0000"/>
                </a:solidFill>
              </a:rPr>
              <a:t>一、事故概念及特性</a:t>
            </a:r>
            <a:endParaRPr lang="en-US" altLang="zh-CN" dirty="0">
              <a:solidFill>
                <a:srgbClr val="FF0000"/>
              </a:solidFill>
            </a:endParaRPr>
          </a:p>
        </p:txBody>
      </p:sp>
      <p:sp>
        <p:nvSpPr>
          <p:cNvPr id="66562" name="矩形 262147"/>
          <p:cNvSpPr/>
          <p:nvPr/>
        </p:nvSpPr>
        <p:spPr>
          <a:xfrm>
            <a:off x="830263" y="1476375"/>
            <a:ext cx="10974387" cy="4591050"/>
          </a:xfrm>
          <a:prstGeom prst="rect">
            <a:avLst/>
          </a:prstGeom>
          <a:noFill/>
          <a:ln w="9525">
            <a:noFill/>
          </a:ln>
        </p:spPr>
        <p:txBody>
          <a:bodyPr anchor="ctr" anchorCtr="0">
            <a:spAutoFit/>
          </a:bodyPr>
          <a:p>
            <a:pPr indent="355600">
              <a:lnSpc>
                <a:spcPct val="150000"/>
              </a:lnSpc>
            </a:pPr>
            <a:r>
              <a:rPr lang="zh-CN" altLang="en-US" sz="1500" b="1" dirty="0">
                <a:latin typeface="微软雅黑" panose="020B0503020204020204" pitchFamily="34" charset="-122"/>
                <a:ea typeface="微软雅黑" panose="020B0503020204020204" pitchFamily="34" charset="-122"/>
              </a:rPr>
              <a:t>一、什么是事故？</a:t>
            </a:r>
            <a:endParaRPr lang="zh-CN" altLang="en-US" sz="1500" dirty="0">
              <a:latin typeface="微软雅黑" panose="020B0503020204020204" pitchFamily="34" charset="-122"/>
              <a:ea typeface="微软雅黑" panose="020B0503020204020204" pitchFamily="34" charset="-122"/>
            </a:endParaRPr>
          </a:p>
          <a:p>
            <a:pPr indent="35560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事故是指造成死亡、疾病、伤害、损坏或其他损失的意外情况。</a:t>
            </a:r>
            <a:endParaRPr lang="zh-CN" altLang="en-US" sz="1500" dirty="0">
              <a:solidFill>
                <a:schemeClr val="tx1"/>
              </a:solidFill>
              <a:latin typeface="微软雅黑" panose="020B0503020204020204" pitchFamily="34" charset="-122"/>
              <a:ea typeface="微软雅黑" panose="020B0503020204020204" pitchFamily="34" charset="-122"/>
            </a:endParaRPr>
          </a:p>
          <a:p>
            <a:pPr indent="355600">
              <a:lnSpc>
                <a:spcPct val="150000"/>
              </a:lnSpc>
            </a:pPr>
            <a:r>
              <a:rPr lang="zh-CN" altLang="en-US" sz="1500" b="1" dirty="0">
                <a:latin typeface="微软雅黑" panose="020B0503020204020204" pitchFamily="34" charset="-122"/>
                <a:ea typeface="微软雅黑" panose="020B0503020204020204" pitchFamily="34" charset="-122"/>
              </a:rPr>
              <a:t>二、事故发生的基本特性</a:t>
            </a:r>
            <a:endParaRPr lang="zh-CN" altLang="en-US" sz="1500" dirty="0">
              <a:latin typeface="微软雅黑" panose="020B0503020204020204" pitchFamily="34" charset="-122"/>
              <a:ea typeface="微软雅黑" panose="020B0503020204020204" pitchFamily="34" charset="-122"/>
            </a:endParaRPr>
          </a:p>
          <a:p>
            <a:pPr indent="355600">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、因果性：事故是由相互联系的多种因素共同的结果，引起事故的因素是多方面的，要找到事故的主要原因，才能对症下药，有效的防范。</a:t>
            </a:r>
            <a:endParaRPr lang="zh-CN" altLang="en-US" sz="1500" dirty="0">
              <a:solidFill>
                <a:schemeClr val="tx1"/>
              </a:solidFill>
              <a:latin typeface="微软雅黑" panose="020B0503020204020204" pitchFamily="34" charset="-122"/>
              <a:ea typeface="微软雅黑" panose="020B0503020204020204" pitchFamily="34" charset="-122"/>
            </a:endParaRPr>
          </a:p>
          <a:p>
            <a:pPr indent="355600">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、随机性：事故发生的时间、地点、事故的后果的严重性是偶然的。</a:t>
            </a:r>
            <a:endParaRPr lang="zh-CN" altLang="en-US" sz="1500" dirty="0">
              <a:solidFill>
                <a:schemeClr val="tx1"/>
              </a:solidFill>
              <a:latin typeface="微软雅黑" panose="020B0503020204020204" pitchFamily="34" charset="-122"/>
              <a:ea typeface="微软雅黑" panose="020B0503020204020204" pitchFamily="34" charset="-122"/>
            </a:endParaRPr>
          </a:p>
          <a:p>
            <a:pPr indent="355600">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、潜伏性：从表面看事故的发生是突发事件，但是，在事故发生前，人、机、物、环系统不是稳定的，存在一定的隐患，一旦触发因素出现，就导致了事故的发生。</a:t>
            </a:r>
            <a:endParaRPr lang="zh-CN" altLang="en-US" sz="1500" dirty="0">
              <a:solidFill>
                <a:schemeClr val="tx1"/>
              </a:solidFill>
              <a:latin typeface="微软雅黑" panose="020B0503020204020204" pitchFamily="34" charset="-122"/>
              <a:ea typeface="微软雅黑" panose="020B0503020204020204" pitchFamily="34" charset="-122"/>
            </a:endParaRPr>
          </a:p>
          <a:p>
            <a:pPr indent="355600">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、可预防性：只要认识到事故特性，掌握一定的规律，采取各种合理的对策和措施、努力，可以把事故的发生概率降到最小。</a:t>
            </a:r>
            <a:endParaRPr lang="zh-CN" altLang="en-US" sz="1500" dirty="0">
              <a:solidFill>
                <a:schemeClr val="tx1"/>
              </a:solidFill>
              <a:latin typeface="微软雅黑" panose="020B0503020204020204" pitchFamily="34" charset="-122"/>
              <a:ea typeface="微软雅黑" panose="020B0503020204020204" pitchFamily="34" charset="-122"/>
            </a:endParaRPr>
          </a:p>
          <a:p>
            <a:pPr indent="355600">
              <a:lnSpc>
                <a:spcPct val="150000"/>
              </a:lnSpc>
            </a:pPr>
            <a:r>
              <a:rPr lang="zh-CN" altLang="en-US" sz="1500" b="1" dirty="0">
                <a:latin typeface="微软雅黑" panose="020B0503020204020204" pitchFamily="34" charset="-122"/>
                <a:ea typeface="微软雅黑" panose="020B0503020204020204" pitchFamily="34" charset="-122"/>
              </a:rPr>
              <a:t>三、事故预防知识</a:t>
            </a:r>
            <a:endParaRPr lang="zh-CN" altLang="en-US" sz="1500" b="1" dirty="0">
              <a:latin typeface="微软雅黑" panose="020B0503020204020204" pitchFamily="34" charset="-122"/>
              <a:ea typeface="微软雅黑" panose="020B0503020204020204" pitchFamily="34" charset="-122"/>
            </a:endParaRPr>
          </a:p>
          <a:p>
            <a:pPr indent="35560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在生产过程中，客观上存在的隐患是事故发生的前提。如果能及时发现并消除隐患，就可有效防止事故的发生，事故预防知识对如何发现隐患，及时采取措施，保证安全操作具有重要作用，因此作为在生产岗位上的企业员工，要防止伤亡事故的发生，必须掌握事故预防知识。</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6563"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263169"/>
          <p:cNvSpPr>
            <a:spLocks noGrp="1"/>
          </p:cNvSpPr>
          <p:nvPr>
            <p:ph type="title"/>
          </p:nvPr>
        </p:nvSpPr>
        <p:spPr>
          <a:xfrm>
            <a:off x="2946400" y="166688"/>
            <a:ext cx="6299200" cy="56832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二、事故预防之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机械伤害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586" name="矩形 263171"/>
          <p:cNvSpPr/>
          <p:nvPr/>
        </p:nvSpPr>
        <p:spPr>
          <a:xfrm>
            <a:off x="342900" y="1033463"/>
            <a:ext cx="10929938" cy="1217612"/>
          </a:xfrm>
          <a:prstGeom prst="rect">
            <a:avLst/>
          </a:prstGeom>
          <a:noFill/>
          <a:ln w="9525">
            <a:noFill/>
          </a:ln>
        </p:spPr>
        <p:txBody>
          <a:bodyPr anchor="ctr" anchorCtr="0">
            <a:spAutoFit/>
          </a:bodyPr>
          <a:p>
            <a:pPr eaLnBrk="0" hangingPunct="0">
              <a:lnSpc>
                <a:spcPct val="120000"/>
              </a:lnSpc>
            </a:pPr>
            <a:r>
              <a:rPr lang="zh-CN" altLang="en-US" sz="1500" dirty="0">
                <a:solidFill>
                  <a:schemeClr val="tx1"/>
                </a:solidFill>
                <a:latin typeface="微软雅黑" panose="020B0503020204020204" pitchFamily="34" charset="-122"/>
                <a:ea typeface="微软雅黑" panose="020B0503020204020204" pitchFamily="34" charset="-122"/>
              </a:rPr>
              <a:t>    机械事故的发生很普遍，在使用机械设备的场所几乎都能遇到。一旦发生事故，轻则损伤皮肉，重则伤筋动骨、断肢致残、甚至危及生命。</a:t>
            </a:r>
            <a:endParaRPr lang="zh-CN" altLang="en-US" sz="1500" dirty="0">
              <a:solidFill>
                <a:schemeClr val="tx1"/>
              </a:solidFill>
              <a:latin typeface="微软雅黑" panose="020B0503020204020204" pitchFamily="34" charset="-122"/>
              <a:ea typeface="微软雅黑" panose="020B0503020204020204" pitchFamily="34" charset="-122"/>
            </a:endParaRPr>
          </a:p>
          <a:p>
            <a:pPr eaLnBrk="0" hangingPunct="0">
              <a:lnSpc>
                <a:spcPct val="120000"/>
              </a:lnSpc>
            </a:pPr>
            <a:r>
              <a:rPr lang="zh-CN" altLang="en-US" sz="1500" dirty="0">
                <a:solidFill>
                  <a:schemeClr val="tx1"/>
                </a:solidFill>
                <a:latin typeface="微软雅黑" panose="020B0503020204020204" pitchFamily="34" charset="-122"/>
                <a:ea typeface="微软雅黑" panose="020B0503020204020204" pitchFamily="34" charset="-122"/>
              </a:rPr>
              <a:t>    机械事故造成是伤害主要有：咬入、挤压、碰撞或撞击、夹断、剪切、割伤或擦伤、卡住或缠住。下面对预防机械事故的一般方法加以介绍。</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67587" name="矩形 263172"/>
          <p:cNvSpPr/>
          <p:nvPr/>
        </p:nvSpPr>
        <p:spPr>
          <a:xfrm>
            <a:off x="1670050" y="2327275"/>
            <a:ext cx="8123238" cy="4246563"/>
          </a:xfrm>
          <a:prstGeom prst="rect">
            <a:avLst/>
          </a:prstGeom>
          <a:noFill/>
          <a:ln w="9525">
            <a:noFill/>
          </a:ln>
        </p:spPr>
        <p:txBody>
          <a:bodyPr anchor="ctr" anchorCtr="0">
            <a:spAutoFit/>
          </a:bodyPr>
          <a:p>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、机械设备应根据有关的安全要求，装设合理、可靠，不影响操作的安全装置。</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、机械设置的零、部件的强度、刚度应符合安全要求，安装应牢固。</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、供电的导线必须正确安装，不得有任何破损和漏电的地方。</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、电机绝缘应良好，其接线板应有盖板防护。</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、开关、按钮等应完好无损，其带电部分不得裸漏在外。</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、局部照明应采用安全电压，禁止使用</a:t>
            </a:r>
            <a:r>
              <a:rPr lang="en-US" altLang="zh-CN" sz="1500" b="1" dirty="0">
                <a:solidFill>
                  <a:schemeClr val="tx1"/>
                </a:solidFill>
                <a:latin typeface="微软雅黑" panose="020B0503020204020204" pitchFamily="34" charset="-122"/>
                <a:ea typeface="微软雅黑" panose="020B0503020204020204" pitchFamily="34" charset="-122"/>
              </a:rPr>
              <a:t>110</a:t>
            </a:r>
            <a:r>
              <a:rPr lang="zh-CN" altLang="en-US" sz="1500" b="1" dirty="0">
                <a:solidFill>
                  <a:schemeClr val="tx1"/>
                </a:solidFill>
                <a:latin typeface="微软雅黑" panose="020B0503020204020204" pitchFamily="34" charset="-122"/>
                <a:ea typeface="微软雅黑" panose="020B0503020204020204" pitchFamily="34" charset="-122"/>
              </a:rPr>
              <a:t>伏或</a:t>
            </a:r>
            <a:r>
              <a:rPr lang="en-US" altLang="zh-CN" sz="1500" b="1" dirty="0">
                <a:solidFill>
                  <a:schemeClr val="tx1"/>
                </a:solidFill>
                <a:latin typeface="微软雅黑" panose="020B0503020204020204" pitchFamily="34" charset="-122"/>
                <a:ea typeface="微软雅黑" panose="020B0503020204020204" pitchFamily="34" charset="-122"/>
              </a:rPr>
              <a:t>220</a:t>
            </a:r>
            <a:r>
              <a:rPr lang="zh-CN" altLang="en-US" sz="1500" b="1" dirty="0">
                <a:solidFill>
                  <a:schemeClr val="tx1"/>
                </a:solidFill>
                <a:latin typeface="微软雅黑" panose="020B0503020204020204" pitchFamily="34" charset="-122"/>
                <a:ea typeface="微软雅黑" panose="020B0503020204020204" pitchFamily="34" charset="-122"/>
              </a:rPr>
              <a:t>伏的电压。</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、重要的手柄应有可靠的定位及锁紧装置。同轴手柄应有明显的长短差别。</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、手轮在机动时应能与转轴脱开。</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、脚踏开关应有防护罩或藏入机身的凹入部分内。</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、操作人员应按规定穿戴好个人防护用品，机加工严禁戴手套进行操作。</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11</a:t>
            </a:r>
            <a:r>
              <a:rPr lang="zh-CN" altLang="en-US" sz="1500" b="1" dirty="0">
                <a:solidFill>
                  <a:schemeClr val="tx1"/>
                </a:solidFill>
                <a:latin typeface="微软雅黑" panose="020B0503020204020204" pitchFamily="34" charset="-122"/>
                <a:ea typeface="微软雅黑" panose="020B0503020204020204" pitchFamily="34" charset="-122"/>
              </a:rPr>
              <a:t>、操作前应对机械设备进行安全检查，先空车运，确认正常后 ，再投入运行。</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、机械设备严禁带故障运行。</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13</a:t>
            </a:r>
            <a:r>
              <a:rPr lang="zh-CN" altLang="en-US" sz="1500" b="1" dirty="0">
                <a:solidFill>
                  <a:schemeClr val="tx1"/>
                </a:solidFill>
                <a:latin typeface="微软雅黑" panose="020B0503020204020204" pitchFamily="34" charset="-122"/>
                <a:ea typeface="微软雅黑" panose="020B0503020204020204" pitchFamily="34" charset="-122"/>
              </a:rPr>
              <a:t>、不准随意拆除机械设备的安全装置。</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14</a:t>
            </a:r>
            <a:r>
              <a:rPr lang="zh-CN" altLang="en-US" sz="1500" b="1" dirty="0">
                <a:solidFill>
                  <a:schemeClr val="tx1"/>
                </a:solidFill>
                <a:latin typeface="微软雅黑" panose="020B0503020204020204" pitchFamily="34" charset="-122"/>
                <a:ea typeface="微软雅黑" panose="020B0503020204020204" pitchFamily="34" charset="-122"/>
              </a:rPr>
              <a:t>、机械设备使用的刀具、工夹具以及加工的零件等要装卡牢固，不得松动。</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15</a:t>
            </a:r>
            <a:r>
              <a:rPr lang="zh-CN" altLang="en-US" sz="1500" b="1" dirty="0">
                <a:solidFill>
                  <a:schemeClr val="tx1"/>
                </a:solidFill>
                <a:latin typeface="微软雅黑" panose="020B0503020204020204" pitchFamily="34" charset="-122"/>
                <a:ea typeface="微软雅黑" panose="020B0503020204020204" pitchFamily="34" charset="-122"/>
              </a:rPr>
              <a:t>、机械设备在运转时，严禁用手调整：不得用手测量零件或进行润滑、清扫杂物等。</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16</a:t>
            </a:r>
            <a:r>
              <a:rPr lang="zh-CN" altLang="en-US" sz="1500" b="1" dirty="0">
                <a:solidFill>
                  <a:schemeClr val="tx1"/>
                </a:solidFill>
                <a:latin typeface="微软雅黑" panose="020B0503020204020204" pitchFamily="34" charset="-122"/>
                <a:ea typeface="微软雅黑" panose="020B0503020204020204" pitchFamily="34" charset="-122"/>
              </a:rPr>
              <a:t>、机械设备运转时，操作者不得离开工作岗位。</a:t>
            </a:r>
            <a:endParaRPr lang="zh-CN" altLang="en-US" sz="1500" b="1" dirty="0">
              <a:solidFill>
                <a:schemeClr val="tx1"/>
              </a:solidFill>
              <a:latin typeface="微软雅黑" panose="020B0503020204020204" pitchFamily="34" charset="-122"/>
              <a:ea typeface="微软雅黑" panose="020B0503020204020204" pitchFamily="34" charset="-122"/>
            </a:endParaRPr>
          </a:p>
          <a:p>
            <a:r>
              <a:rPr lang="en-US" altLang="zh-CN" sz="1500" b="1" dirty="0">
                <a:solidFill>
                  <a:schemeClr val="tx1"/>
                </a:solidFill>
                <a:latin typeface="微软雅黑" panose="020B0503020204020204" pitchFamily="34" charset="-122"/>
                <a:ea typeface="微软雅黑" panose="020B0503020204020204" pitchFamily="34" charset="-122"/>
              </a:rPr>
              <a:t>17</a:t>
            </a:r>
            <a:r>
              <a:rPr lang="zh-CN" altLang="en-US" sz="1500" b="1" dirty="0">
                <a:solidFill>
                  <a:schemeClr val="tx1"/>
                </a:solidFill>
                <a:latin typeface="微软雅黑" panose="020B0503020204020204" pitchFamily="34" charset="-122"/>
                <a:ea typeface="微软雅黑" panose="020B0503020204020204" pitchFamily="34" charset="-122"/>
              </a:rPr>
              <a:t>、工作结束后，应关闭开关，把刀具和零件从工作位置退出，并清理好工作场地，将零件、工夹具等摆放整齐，保持好机械设备的卫生。</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758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77825"/>
          <p:cNvSpPr>
            <a:spLocks noGrp="1"/>
          </p:cNvSpPr>
          <p:nvPr>
            <p:ph type="title"/>
          </p:nvPr>
        </p:nvSpPr>
        <p:spPr>
          <a:xfrm>
            <a:off x="4832350" y="254000"/>
            <a:ext cx="2527300" cy="762000"/>
          </a:xfrm>
          <a:prstGeom prst="rect">
            <a:avLst/>
          </a:prstGeom>
          <a:noFill/>
          <a:ln>
            <a:noFill/>
          </a:ln>
        </p:spPr>
        <p:txBody>
          <a:bodyPr anchor="b" anchorCtr="0"/>
          <a:p>
            <a:pPr algn="ctr" eaLnBrk="1" hangingPunct="1"/>
            <a:r>
              <a:rPr lang="zh-CN" altLang="en-US" b="1" dirty="0"/>
              <a:t>目  录</a:t>
            </a:r>
            <a:endParaRPr lang="zh-CN" altLang="en-US" b="1" dirty="0"/>
          </a:p>
        </p:txBody>
      </p:sp>
      <p:grpSp>
        <p:nvGrpSpPr>
          <p:cNvPr id="40962" name="组合 77848"/>
          <p:cNvGrpSpPr/>
          <p:nvPr/>
        </p:nvGrpSpPr>
        <p:grpSpPr>
          <a:xfrm>
            <a:off x="2068513" y="1425575"/>
            <a:ext cx="7493000" cy="5195888"/>
            <a:chOff x="910" y="796"/>
            <a:chExt cx="4720" cy="3273"/>
          </a:xfrm>
        </p:grpSpPr>
        <p:sp>
          <p:nvSpPr>
            <p:cNvPr id="40963" name="文本框 77836"/>
            <p:cNvSpPr txBox="1"/>
            <p:nvPr/>
          </p:nvSpPr>
          <p:spPr>
            <a:xfrm>
              <a:off x="910" y="796"/>
              <a:ext cx="2020" cy="3273"/>
            </a:xfrm>
            <a:prstGeom prst="rect">
              <a:avLst/>
            </a:prstGeom>
            <a:noFill/>
            <a:ln w="25400" cap="flat" cmpd="dbl">
              <a:solidFill>
                <a:srgbClr val="FF6600"/>
              </a:solidFill>
              <a:prstDash val="solid"/>
              <a:miter/>
              <a:headEnd type="none" w="med" len="med"/>
              <a:tailEnd type="none" w="med" len="med"/>
            </a:ln>
          </p:spPr>
          <p:txBody>
            <a:bodyPr anchor="t" anchorCtr="0">
              <a:spAutoFit/>
            </a:bodyPr>
            <a:p>
              <a:pPr marL="406400" indent="-406400" algn="ctr">
                <a:lnSpc>
                  <a:spcPct val="175000"/>
                </a:lnSpc>
                <a:spcBef>
                  <a:spcPct val="50000"/>
                </a:spcBef>
              </a:pPr>
              <a:r>
                <a:rPr lang="zh-CN" altLang="en-US" dirty="0">
                  <a:solidFill>
                    <a:schemeClr val="tx1"/>
                  </a:solidFill>
                  <a:latin typeface="微软雅黑" panose="020B0503020204020204" pitchFamily="34" charset="-122"/>
                  <a:ea typeface="微软雅黑" panose="020B0503020204020204" pitchFamily="34" charset="-122"/>
                </a:rPr>
                <a:t>第一部分：安全基础知识</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50000"/>
                </a:lnSpc>
                <a:spcBef>
                  <a:spcPct val="25000"/>
                </a:spcBef>
                <a:spcAft>
                  <a:spcPct val="25000"/>
                </a:spcAft>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、安全名词及概念、含义 </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50000"/>
                </a:lnSpc>
                <a:spcBef>
                  <a:spcPct val="25000"/>
                </a:spcBef>
                <a:spcAft>
                  <a:spcPct val="25000"/>
                </a:spcAft>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、安全检查</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50000"/>
                </a:lnSpc>
                <a:spcBef>
                  <a:spcPct val="25000"/>
                </a:spcBef>
                <a:spcAft>
                  <a:spcPct val="25000"/>
                </a:spcAft>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、安全教育</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50000"/>
                </a:lnSpc>
                <a:spcBef>
                  <a:spcPct val="25000"/>
                </a:spcBef>
                <a:spcAft>
                  <a:spcPct val="25000"/>
                </a:spcAft>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、个体劳动防护</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50000"/>
                </a:lnSpc>
                <a:spcBef>
                  <a:spcPct val="25000"/>
                </a:spcBef>
                <a:spcAft>
                  <a:spcPct val="25000"/>
                </a:spcAft>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、安全色与安全标志</a:t>
              </a:r>
              <a:endParaRPr lang="zh-CN" altLang="en-US" dirty="0">
                <a:solidFill>
                  <a:schemeClr val="tx1"/>
                </a:solidFill>
                <a:latin typeface="微软雅黑" panose="020B0503020204020204" pitchFamily="34" charset="-122"/>
                <a:ea typeface="微软雅黑" panose="020B0503020204020204" pitchFamily="34" charset="-122"/>
              </a:endParaRPr>
            </a:p>
            <a:p>
              <a:pPr marL="863600" lvl="1" indent="-406400" eaLnBrk="1" hangingPunct="1">
                <a:lnSpc>
                  <a:spcPct val="150000"/>
                </a:lnSpc>
                <a:spcBef>
                  <a:spcPct val="25000"/>
                </a:spcBef>
                <a:spcAft>
                  <a:spcPct val="25000"/>
                </a:spcAft>
              </a:pPr>
              <a:endParaRPr lang="zh-CN" altLang="en-US" dirty="0">
                <a:solidFill>
                  <a:schemeClr val="tx1"/>
                </a:solidFill>
                <a:latin typeface="微软雅黑" panose="020B0503020204020204" pitchFamily="34" charset="-122"/>
                <a:ea typeface="微软雅黑" panose="020B0503020204020204" pitchFamily="34" charset="-122"/>
              </a:endParaRPr>
            </a:p>
            <a:p>
              <a:pPr marL="863600" lvl="1" indent="-406400" eaLnBrk="1" hangingPunct="1">
                <a:lnSpc>
                  <a:spcPct val="150000"/>
                </a:lnSpc>
                <a:spcBef>
                  <a:spcPct val="25000"/>
                </a:spcBef>
                <a:spcAft>
                  <a:spcPct val="25000"/>
                </a:spcAft>
              </a:pPr>
              <a:endParaRPr lang="zh-CN" altLang="en-US" dirty="0">
                <a:solidFill>
                  <a:schemeClr val="tx1"/>
                </a:solidFill>
                <a:latin typeface="微软雅黑" panose="020B0503020204020204" pitchFamily="34" charset="-122"/>
                <a:ea typeface="微软雅黑" panose="020B0503020204020204" pitchFamily="34" charset="-122"/>
              </a:endParaRPr>
            </a:p>
            <a:p>
              <a:pPr marL="863600" lvl="1" indent="-406400" eaLnBrk="1" hangingPunct="1">
                <a:lnSpc>
                  <a:spcPct val="150000"/>
                </a:lnSpc>
                <a:spcBef>
                  <a:spcPct val="40000"/>
                </a:spcBef>
                <a:spcAft>
                  <a:spcPct val="40000"/>
                </a:spcAft>
              </a:pPr>
              <a:endParaRPr lang="zh-CN" altLang="en-US" dirty="0">
                <a:solidFill>
                  <a:schemeClr val="tx1"/>
                </a:solidFill>
                <a:latin typeface="微软雅黑" panose="020B0503020204020204" pitchFamily="34" charset="-122"/>
                <a:ea typeface="微软雅黑" panose="020B0503020204020204" pitchFamily="34" charset="-122"/>
              </a:endParaRPr>
            </a:p>
            <a:p>
              <a:pPr marL="863600" lvl="1" indent="-406400" eaLnBrk="1" hangingPunct="1">
                <a:lnSpc>
                  <a:spcPct val="150000"/>
                </a:lnSpc>
                <a:spcBef>
                  <a:spcPct val="40000"/>
                </a:spcBef>
                <a:spcAft>
                  <a:spcPct val="40000"/>
                </a:spcAft>
              </a:pP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0964" name="文本框 77846"/>
            <p:cNvSpPr txBox="1"/>
            <p:nvPr/>
          </p:nvSpPr>
          <p:spPr>
            <a:xfrm>
              <a:off x="3623" y="796"/>
              <a:ext cx="2007" cy="3148"/>
            </a:xfrm>
            <a:prstGeom prst="rect">
              <a:avLst/>
            </a:prstGeom>
            <a:noFill/>
            <a:ln w="25400" cap="flat" cmpd="dbl">
              <a:solidFill>
                <a:srgbClr val="FF6600"/>
              </a:solidFill>
              <a:prstDash val="solid"/>
              <a:miter/>
              <a:headEnd type="none" w="med" len="med"/>
              <a:tailEnd type="none" w="med" len="med"/>
            </a:ln>
          </p:spPr>
          <p:txBody>
            <a:bodyPr anchor="t" anchorCtr="0">
              <a:spAutoFit/>
            </a:bodyPr>
            <a:p>
              <a:pPr marL="406400" indent="-406400" algn="ctr">
                <a:lnSpc>
                  <a:spcPct val="175000"/>
                </a:lnSpc>
                <a:spcBef>
                  <a:spcPct val="50000"/>
                </a:spcBef>
              </a:pPr>
              <a:r>
                <a:rPr lang="zh-CN" altLang="en-US" dirty="0">
                  <a:solidFill>
                    <a:schemeClr val="tx1"/>
                  </a:solidFill>
                  <a:latin typeface="微软雅黑" panose="020B0503020204020204" pitchFamily="34" charset="-122"/>
                  <a:ea typeface="微软雅黑" panose="020B0503020204020204" pitchFamily="34" charset="-122"/>
                </a:rPr>
                <a:t>第二部分：事故与事故预防</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一、事故概念及特性</a:t>
              </a:r>
              <a:endParaRPr lang="en-US" altLang="zh-CN"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二、事故预防之</a:t>
              </a:r>
              <a:r>
                <a:rPr lang="zh-CN" altLang="en-US" dirty="0">
                  <a:latin typeface="微软雅黑" panose="020B0503020204020204" pitchFamily="34" charset="-122"/>
                  <a:ea typeface="微软雅黑" panose="020B0503020204020204" pitchFamily="34" charset="-122"/>
                </a:rPr>
                <a:t>机械伤害</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三、事故预防之</a:t>
              </a:r>
              <a:r>
                <a:rPr lang="zh-CN" altLang="en-US" dirty="0">
                  <a:latin typeface="微软雅黑" panose="020B0503020204020204" pitchFamily="34" charset="-122"/>
                  <a:ea typeface="微软雅黑" panose="020B0503020204020204" pitchFamily="34" charset="-122"/>
                </a:rPr>
                <a:t>触电伤害</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四、事故预防之</a:t>
              </a:r>
              <a:r>
                <a:rPr lang="zh-CN" altLang="en-US" dirty="0">
                  <a:latin typeface="微软雅黑" panose="020B0503020204020204" pitchFamily="34" charset="-122"/>
                  <a:ea typeface="微软雅黑" panose="020B0503020204020204" pitchFamily="34" charset="-122"/>
                </a:rPr>
                <a:t>火灾</a:t>
              </a:r>
              <a:r>
                <a:rPr lang="zh-CN" altLang="en-US" dirty="0">
                  <a:solidFill>
                    <a:schemeClr val="tx1"/>
                  </a:solidFill>
                  <a:latin typeface="微软雅黑" panose="020B0503020204020204" pitchFamily="34" charset="-122"/>
                  <a:ea typeface="微软雅黑" panose="020B0503020204020204" pitchFamily="34" charset="-122"/>
                </a:rPr>
                <a:t>事故</a:t>
              </a:r>
              <a:endParaRPr lang="en-US" altLang="zh-CN"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五、事故预防之</a:t>
              </a:r>
              <a:r>
                <a:rPr lang="zh-CN" altLang="en-US" dirty="0">
                  <a:latin typeface="微软雅黑" panose="020B0503020204020204" pitchFamily="34" charset="-122"/>
                  <a:ea typeface="微软雅黑" panose="020B0503020204020204" pitchFamily="34" charset="-122"/>
                </a:rPr>
                <a:t>爆炸</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六、事故预防之</a:t>
              </a:r>
              <a:r>
                <a:rPr lang="zh-CN" altLang="en-US" dirty="0">
                  <a:latin typeface="微软雅黑" panose="020B0503020204020204" pitchFamily="34" charset="-122"/>
                  <a:ea typeface="微软雅黑" panose="020B0503020204020204" pitchFamily="34" charset="-122"/>
                </a:rPr>
                <a:t>煤气</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七、事故预防之</a:t>
              </a:r>
              <a:r>
                <a:rPr lang="zh-CN" altLang="en-US" dirty="0">
                  <a:latin typeface="微软雅黑" panose="020B0503020204020204" pitchFamily="34" charset="-122"/>
                  <a:ea typeface="微软雅黑" panose="020B0503020204020204" pitchFamily="34" charset="-122"/>
                </a:rPr>
                <a:t>氧气</a:t>
              </a:r>
              <a:r>
                <a:rPr lang="zh-CN" altLang="en-US" dirty="0">
                  <a:solidFill>
                    <a:schemeClr val="tx1"/>
                  </a:solidFill>
                  <a:latin typeface="微软雅黑" panose="020B0503020204020204" pitchFamily="34" charset="-122"/>
                  <a:ea typeface="微软雅黑" panose="020B0503020204020204" pitchFamily="34" charset="-122"/>
                </a:rPr>
                <a:t>相关事故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八、事故预防之</a:t>
              </a:r>
              <a:r>
                <a:rPr lang="zh-CN" altLang="en-US" dirty="0">
                  <a:latin typeface="微软雅黑" panose="020B0503020204020204" pitchFamily="34" charset="-122"/>
                  <a:ea typeface="微软雅黑" panose="020B0503020204020204" pitchFamily="34" charset="-122"/>
                </a:rPr>
                <a:t>高处坠落</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九、事故预防之</a:t>
              </a:r>
              <a:r>
                <a:rPr lang="zh-CN" altLang="en-US" dirty="0">
                  <a:latin typeface="微软雅黑" panose="020B0503020204020204" pitchFamily="34" charset="-122"/>
                  <a:ea typeface="微软雅黑" panose="020B0503020204020204" pitchFamily="34" charset="-122"/>
                </a:rPr>
                <a:t>起重伤害</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十、事故预防之</a:t>
              </a:r>
              <a:r>
                <a:rPr lang="zh-CN" altLang="en-US" dirty="0">
                  <a:latin typeface="微软雅黑" panose="020B0503020204020204" pitchFamily="34" charset="-122"/>
                  <a:ea typeface="微软雅黑" panose="020B0503020204020204" pitchFamily="34" charset="-122"/>
                </a:rPr>
                <a:t>皮带机</a:t>
              </a:r>
              <a:r>
                <a:rPr lang="zh-CN" altLang="en-US" dirty="0">
                  <a:solidFill>
                    <a:schemeClr val="tx1"/>
                  </a:solidFill>
                  <a:latin typeface="微软雅黑" panose="020B0503020204020204" pitchFamily="34" charset="-122"/>
                  <a:ea typeface="微软雅黑" panose="020B0503020204020204" pitchFamily="34" charset="-122"/>
                </a:rPr>
                <a:t>伤害事故</a:t>
              </a:r>
              <a:endParaRPr lang="en-US" altLang="zh-CN"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十一、事故预防之</a:t>
              </a:r>
              <a:r>
                <a:rPr lang="zh-CN" altLang="en-US" dirty="0">
                  <a:latin typeface="微软雅黑" panose="020B0503020204020204" pitchFamily="34" charset="-122"/>
                  <a:ea typeface="微软雅黑" panose="020B0503020204020204" pitchFamily="34" charset="-122"/>
                </a:rPr>
                <a:t>压力容器</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十二、事故预防之</a:t>
              </a:r>
              <a:r>
                <a:rPr lang="zh-CN" altLang="en-US" dirty="0">
                  <a:latin typeface="微软雅黑" panose="020B0503020204020204" pitchFamily="34" charset="-122"/>
                  <a:ea typeface="微软雅黑" panose="020B0503020204020204" pitchFamily="34" charset="-122"/>
                </a:rPr>
                <a:t>高温烫伤</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a:p>
              <a:pPr marL="406400" indent="-406400">
                <a:lnSpc>
                  <a:spcPct val="140000"/>
                </a:lnSpc>
              </a:pPr>
              <a:r>
                <a:rPr lang="zh-CN" altLang="en-US" dirty="0">
                  <a:solidFill>
                    <a:schemeClr val="tx1"/>
                  </a:solidFill>
                  <a:latin typeface="微软雅黑" panose="020B0503020204020204" pitchFamily="34" charset="-122"/>
                  <a:ea typeface="微软雅黑" panose="020B0503020204020204" pitchFamily="34" charset="-122"/>
                </a:rPr>
                <a:t>十三、事故预防之</a:t>
              </a:r>
              <a:r>
                <a:rPr lang="zh-CN" altLang="en-US" dirty="0">
                  <a:latin typeface="微软雅黑" panose="020B0503020204020204" pitchFamily="34" charset="-122"/>
                  <a:ea typeface="微软雅黑" panose="020B0503020204020204" pitchFamily="34" charset="-122"/>
                </a:rPr>
                <a:t>车辆伤害</a:t>
              </a:r>
              <a:r>
                <a:rPr lang="zh-CN" altLang="en-US" dirty="0">
                  <a:solidFill>
                    <a:schemeClr val="tx1"/>
                  </a:solidFill>
                  <a:latin typeface="微软雅黑" panose="020B0503020204020204" pitchFamily="34" charset="-122"/>
                  <a:ea typeface="微软雅黑" panose="020B0503020204020204" pitchFamily="34" charset="-122"/>
                </a:rPr>
                <a:t>事故</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40965" name="灯片编号占位符 1"/>
          <p:cNvSpPr txBox="1">
            <a:spLocks noGrp="1"/>
          </p:cNvSpPr>
          <p:nvPr>
            <p:ph type="sldNum" sz="quarter" idx="4"/>
          </p:nvPr>
        </p:nvSpPr>
        <p:spPr>
          <a:xfrm>
            <a:off x="7981950" y="6057900"/>
            <a:ext cx="2057400" cy="365125"/>
          </a:xfrm>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267265"/>
          <p:cNvSpPr>
            <a:spLocks noGrp="1"/>
          </p:cNvSpPr>
          <p:nvPr>
            <p:ph type="title"/>
          </p:nvPr>
        </p:nvSpPr>
        <p:spPr>
          <a:xfrm>
            <a:off x="2989263" y="147638"/>
            <a:ext cx="6337300" cy="60325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三、事故预防之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触电伤害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610" name="矩形 267267"/>
          <p:cNvSpPr/>
          <p:nvPr/>
        </p:nvSpPr>
        <p:spPr>
          <a:xfrm>
            <a:off x="1352550" y="1482725"/>
            <a:ext cx="10218738" cy="4592638"/>
          </a:xfrm>
          <a:prstGeom prst="rect">
            <a:avLst/>
          </a:prstGeom>
          <a:noFill/>
          <a:ln w="9525">
            <a:noFill/>
          </a:ln>
        </p:spPr>
        <p:txBody>
          <a:bodyPr anchor="ctr" anchorCtr="0">
            <a:spAutoFit/>
          </a:bodyPr>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低压触电事故多</a:t>
            </a:r>
            <a:r>
              <a:rPr lang="zh-CN" altLang="en-US" sz="1500" b="1" dirty="0">
                <a:solidFill>
                  <a:schemeClr val="tx1"/>
                </a:solidFill>
                <a:latin typeface="微软雅黑" panose="020B0503020204020204" pitchFamily="34" charset="-122"/>
                <a:ea typeface="微软雅黑" panose="020B0503020204020204" pitchFamily="34" charset="-122"/>
              </a:rPr>
              <a:t>：低压电网、电气设备分布广，人们接触使用</a:t>
            </a:r>
            <a:r>
              <a:rPr lang="en-US" altLang="zh-CN" sz="1500" b="1" dirty="0">
                <a:solidFill>
                  <a:schemeClr val="tx1"/>
                </a:solidFill>
                <a:latin typeface="微软雅黑" panose="020B0503020204020204" pitchFamily="34" charset="-122"/>
                <a:ea typeface="微软雅黑" panose="020B0503020204020204" pitchFamily="34" charset="-122"/>
              </a:rPr>
              <a:t>500</a:t>
            </a:r>
            <a:r>
              <a:rPr lang="zh-CN" altLang="en-US" sz="1500" b="1" dirty="0">
                <a:solidFill>
                  <a:schemeClr val="tx1"/>
                </a:solidFill>
                <a:latin typeface="微软雅黑" panose="020B0503020204020204" pitchFamily="34" charset="-122"/>
                <a:ea typeface="微软雅黑" panose="020B0503020204020204" pitchFamily="34" charset="-122"/>
              </a:rPr>
              <a:t>伏以下电器机会较多：由于人们的思想麻痹缺乏电气安全知识，导致事故的发生。</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单相触电事故多</a:t>
            </a:r>
            <a:r>
              <a:rPr lang="zh-CN" altLang="en-US" sz="1500" b="1" dirty="0">
                <a:solidFill>
                  <a:schemeClr val="tx1"/>
                </a:solidFill>
                <a:latin typeface="微软雅黑" panose="020B0503020204020204" pitchFamily="34" charset="-122"/>
                <a:ea typeface="微软雅黑" panose="020B0503020204020204" pitchFamily="34" charset="-122"/>
              </a:rPr>
              <a:t>：单相 触电事故要占</a:t>
            </a:r>
            <a:r>
              <a:rPr lang="en-US" altLang="zh-CN" sz="1500" b="1" dirty="0">
                <a:solidFill>
                  <a:schemeClr val="tx1"/>
                </a:solidFill>
                <a:latin typeface="微软雅黑" panose="020B0503020204020204" pitchFamily="34" charset="-122"/>
                <a:ea typeface="微软雅黑" panose="020B0503020204020204" pitchFamily="34" charset="-122"/>
              </a:rPr>
              <a:t>70%</a:t>
            </a:r>
            <a:r>
              <a:rPr lang="zh-CN" altLang="en-US" sz="1500" b="1" dirty="0">
                <a:solidFill>
                  <a:schemeClr val="tx1"/>
                </a:solidFill>
                <a:latin typeface="微软雅黑" panose="020B0503020204020204" pitchFamily="34" charset="-122"/>
                <a:ea typeface="微软雅黑" panose="020B0503020204020204" pitchFamily="34" charset="-122"/>
              </a:rPr>
              <a:t>以上。往往是季节性：根据触电事故的统计表明，二、三季度事故较多。主要是夏秋天气多雨、潮湿，降低了电气绝缘性能：天气热人体多汗衣单，降低了人体电阻，是事故的多发季节。</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非持证电工或一般人员私拉乱接</a:t>
            </a:r>
            <a:r>
              <a:rPr lang="zh-CN" altLang="en-US" sz="1500" b="1" dirty="0">
                <a:solidFill>
                  <a:schemeClr val="tx1"/>
                </a:solidFill>
                <a:latin typeface="微软雅黑" panose="020B0503020204020204" pitchFamily="34" charset="-122"/>
                <a:ea typeface="微软雅黑" panose="020B0503020204020204" pitchFamily="34" charset="-122"/>
              </a:rPr>
              <a:t>，不采取安全措施，造成事故。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触电者中中青年多</a:t>
            </a:r>
            <a:r>
              <a:rPr lang="zh-CN" altLang="en-US" sz="1500" b="1" dirty="0">
                <a:solidFill>
                  <a:schemeClr val="tx1"/>
                </a:solidFill>
                <a:latin typeface="微软雅黑" panose="020B0503020204020204" pitchFamily="34" charset="-122"/>
                <a:ea typeface="微软雅黑" panose="020B0503020204020204" pitchFamily="34" charset="-122"/>
              </a:rPr>
              <a:t>：这说明安全与技术是紧密相关的，工龄长、技术能力强、对安全工作重视，出事故的可能性就小。</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事故多发生在电气设备的连接部位</a:t>
            </a:r>
            <a:r>
              <a:rPr lang="zh-CN" altLang="en-US" sz="1500" b="1" dirty="0">
                <a:solidFill>
                  <a:schemeClr val="tx1"/>
                </a:solidFill>
                <a:latin typeface="微软雅黑" panose="020B0503020204020204" pitchFamily="34" charset="-122"/>
                <a:ea typeface="微软雅黑" panose="020B0503020204020204" pitchFamily="34" charset="-122"/>
              </a:rPr>
              <a:t>，由于该部位紧固件松动、绝缘老化、环境变化和经常活动，会出现隐患或发生触电事故。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、行业特点；冶金行业的高温和粉尘、机械行业的场地金属占有系数高、化工行业的腐蚀、潮湿、建筑行业的露天分散作业、安装行业的高空移动式用电设备等，由于</a:t>
            </a:r>
            <a:r>
              <a:rPr lang="zh-CN" altLang="en-US" sz="1500" b="1" dirty="0">
                <a:solidFill>
                  <a:srgbClr val="0000FF"/>
                </a:solidFill>
                <a:latin typeface="微软雅黑" panose="020B0503020204020204" pitchFamily="34" charset="-122"/>
                <a:ea typeface="微软雅黑" panose="020B0503020204020204" pitchFamily="34" charset="-122"/>
              </a:rPr>
              <a:t>用电环境的恶劣条件，</a:t>
            </a:r>
            <a:r>
              <a:rPr lang="zh-CN" altLang="en-US" sz="1500" b="1" dirty="0">
                <a:solidFill>
                  <a:schemeClr val="tx1"/>
                </a:solidFill>
                <a:latin typeface="微软雅黑" panose="020B0503020204020204" pitchFamily="34" charset="-122"/>
                <a:ea typeface="微软雅黑" panose="020B0503020204020204" pitchFamily="34" charset="-122"/>
              </a:rPr>
              <a:t>都是容易发生事故的地方。</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违章操作容易发生事故</a:t>
            </a:r>
            <a:r>
              <a:rPr lang="zh-CN" altLang="en-US" sz="1500" b="1" dirty="0">
                <a:solidFill>
                  <a:schemeClr val="tx1"/>
                </a:solidFill>
                <a:latin typeface="微软雅黑" panose="020B0503020204020204" pitchFamily="34" charset="-122"/>
                <a:ea typeface="微软雅黑" panose="020B0503020204020204" pitchFamily="34" charset="-122"/>
              </a:rPr>
              <a:t>，这在拉临时线路、易燃、易爆场所、带电作业和高压设备上操作等情况下明显。</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68611" name="左大括号 267268"/>
          <p:cNvSpPr/>
          <p:nvPr/>
        </p:nvSpPr>
        <p:spPr>
          <a:xfrm>
            <a:off x="1352550" y="1404938"/>
            <a:ext cx="360363" cy="4749800"/>
          </a:xfrm>
          <a:prstGeom prst="leftBrace">
            <a:avLst>
              <a:gd name="adj1" fmla="val 10928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68612" name="矩形 267269"/>
          <p:cNvSpPr>
            <a:spLocks noTextEdit="1"/>
          </p:cNvSpPr>
          <p:nvPr/>
        </p:nvSpPr>
        <p:spPr>
          <a:xfrm rot="5400000">
            <a:off x="-484187" y="3373438"/>
            <a:ext cx="2767012" cy="414337"/>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触电事故一般规律</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aphicFrame>
        <p:nvGraphicFramePr>
          <p:cNvPr id="68613" name="内容占位符 267270">
            <a:hlinkClick r:id="" action="ppaction://ole?verb="/>
          </p:cNvPr>
          <p:cNvGraphicFramePr>
            <a:graphicFrameLocks noGrp="1"/>
          </p:cNvGraphicFramePr>
          <p:nvPr>
            <p:ph/>
          </p:nvPr>
        </p:nvGraphicFramePr>
        <p:xfrm>
          <a:off x="328613" y="966788"/>
          <a:ext cx="1143000" cy="1104900"/>
        </p:xfrm>
        <a:graphic>
          <a:graphicData uri="http://schemas.openxmlformats.org/presentationml/2006/ole">
            <mc:AlternateContent xmlns:mc="http://schemas.openxmlformats.org/markup-compatibility/2006">
              <mc:Choice xmlns:v="urn:schemas-microsoft-com:vml" Requires="v">
                <p:oleObj spid="_x0000_s3078" name="" r:id="rId1" imgW="2751455" imgH="3453130" progId="MS_ClipArt_Gallery">
                  <p:embed/>
                </p:oleObj>
              </mc:Choice>
              <mc:Fallback>
                <p:oleObj name="" r:id="rId1" imgW="2751455" imgH="3453130" progId="MS_ClipArt_Gallery">
                  <p:embed/>
                  <p:pic>
                    <p:nvPicPr>
                      <p:cNvPr id="0" name="图片 3077"/>
                      <p:cNvPicPr/>
                      <p:nvPr/>
                    </p:nvPicPr>
                    <p:blipFill>
                      <a:blip r:embed="rId2"/>
                      <a:stretch>
                        <a:fillRect/>
                      </a:stretch>
                    </p:blipFill>
                    <p:spPr>
                      <a:xfrm>
                        <a:off x="328613" y="966788"/>
                        <a:ext cx="1143000" cy="1104900"/>
                      </a:xfrm>
                      <a:prstGeom prst="rect">
                        <a:avLst/>
                      </a:prstGeom>
                      <a:noFill/>
                      <a:ln w="38100">
                        <a:noFill/>
                        <a:miter/>
                      </a:ln>
                    </p:spPr>
                  </p:pic>
                </p:oleObj>
              </mc:Fallback>
            </mc:AlternateContent>
          </a:graphicData>
        </a:graphic>
      </p:graphicFrame>
      <p:sp>
        <p:nvSpPr>
          <p:cNvPr id="6861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3"/>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270337"/>
          <p:cNvSpPr>
            <a:spLocks noGrp="1"/>
          </p:cNvSpPr>
          <p:nvPr>
            <p:ph type="title"/>
          </p:nvPr>
        </p:nvSpPr>
        <p:spPr>
          <a:xfrm>
            <a:off x="2970213" y="147638"/>
            <a:ext cx="6251575" cy="627063"/>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三、事故预防之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触电伤害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634" name="矩形 270339"/>
          <p:cNvSpPr/>
          <p:nvPr/>
        </p:nvSpPr>
        <p:spPr>
          <a:xfrm>
            <a:off x="1633538" y="1108075"/>
            <a:ext cx="10263187" cy="5534025"/>
          </a:xfrm>
          <a:prstGeom prst="rect">
            <a:avLst/>
          </a:prstGeom>
          <a:noFill/>
          <a:ln w="9525">
            <a:noFill/>
          </a:ln>
        </p:spPr>
        <p:txBody>
          <a:bodyPr anchor="ctr" anchorCtr="0">
            <a:spAutoFit/>
          </a:bodyPr>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a:t>
            </a:r>
            <a:r>
              <a:rPr lang="zh-CN" altLang="en-US" sz="1400" b="1" dirty="0">
                <a:solidFill>
                  <a:schemeClr val="tx1"/>
                </a:solidFill>
                <a:latin typeface="微软雅黑" panose="020B0503020204020204" pitchFamily="34" charset="-122"/>
                <a:ea typeface="微软雅黑" panose="020B0503020204020204" pitchFamily="34" charset="-122"/>
              </a:rPr>
              <a:t>、电气操作属特种作业，操作人员必须经专门培训考试合格，持证上岗。</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2</a:t>
            </a:r>
            <a:r>
              <a:rPr lang="zh-CN" altLang="en-US" sz="1400" b="1" dirty="0">
                <a:solidFill>
                  <a:schemeClr val="tx1"/>
                </a:solidFill>
                <a:latin typeface="微软雅黑" panose="020B0503020204020204" pitchFamily="34" charset="-122"/>
                <a:ea typeface="微软雅黑" panose="020B0503020204020204" pitchFamily="34" charset="-122"/>
              </a:rPr>
              <a:t>、车间的电气设备，不得随便乱动。如果电气设备出了鼓障，应请电工修理，更不得带故障运行。</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、经常接触和使用的配电箱、配电板、闸刀开关、按钮开关、插座、插销以及导线等，必须保持完好、安全，不得有破损或将带电部分裸露出来。</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4</a:t>
            </a:r>
            <a:r>
              <a:rPr lang="zh-CN" altLang="en-US" sz="1400" b="1" dirty="0">
                <a:solidFill>
                  <a:schemeClr val="tx1"/>
                </a:solidFill>
                <a:latin typeface="微软雅黑" panose="020B0503020204020204" pitchFamily="34" charset="-122"/>
                <a:ea typeface="微软雅黑" panose="020B0503020204020204" pitchFamily="34" charset="-122"/>
              </a:rPr>
              <a:t>、在操作闸刀开关、磁力开关时，必须将盖盖好，</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5</a:t>
            </a:r>
            <a:r>
              <a:rPr lang="zh-CN" altLang="en-US" sz="1400" b="1" dirty="0">
                <a:solidFill>
                  <a:schemeClr val="tx1"/>
                </a:solidFill>
                <a:latin typeface="微软雅黑" panose="020B0503020204020204" pitchFamily="34" charset="-122"/>
                <a:ea typeface="微软雅黑" panose="020B0503020204020204" pitchFamily="34" charset="-122"/>
              </a:rPr>
              <a:t>、电气设备的外壳应有良好的接地或接零。</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6</a:t>
            </a:r>
            <a:r>
              <a:rPr lang="zh-CN" altLang="en-US" sz="1400" b="1" dirty="0">
                <a:solidFill>
                  <a:schemeClr val="tx1"/>
                </a:solidFill>
                <a:latin typeface="微软雅黑" panose="020B0503020204020204" pitchFamily="34" charset="-122"/>
                <a:ea typeface="微软雅黑" panose="020B0503020204020204" pitchFamily="34" charset="-122"/>
              </a:rPr>
              <a:t>、在使用手电钻、电砂轮等手用电动工具时，必须：</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1</a:t>
            </a:r>
            <a:r>
              <a:rPr lang="zh-CN" altLang="en-US" sz="1400" b="1" dirty="0">
                <a:solidFill>
                  <a:schemeClr val="tx1"/>
                </a:solidFill>
                <a:latin typeface="微软雅黑" panose="020B0503020204020204" pitchFamily="34" charset="-122"/>
                <a:ea typeface="微软雅黑" panose="020B0503020204020204" pitchFamily="34" charset="-122"/>
              </a:rPr>
              <a:t>）、安设漏电保护器，同时工具的金属外壳应接地或接零。</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2</a:t>
            </a:r>
            <a:r>
              <a:rPr lang="zh-CN" altLang="en-US" sz="1400" b="1" dirty="0">
                <a:solidFill>
                  <a:schemeClr val="tx1"/>
                </a:solidFill>
                <a:latin typeface="微软雅黑" panose="020B0503020204020204" pitchFamily="34" charset="-122"/>
                <a:ea typeface="微软雅黑" panose="020B0503020204020204" pitchFamily="34" charset="-122"/>
              </a:rPr>
              <a:t>）、若使用单相手用电动工具时，其导线、插销、插座应符合单相三眼的要求。使用三相的手动电动工具，其导线、插销、插座应符合三相四眼的要求。</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）、操作时应戴好绝缘手套和站在绝缘板上。</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400" b="1" dirty="0">
                <a:solidFill>
                  <a:schemeClr val="tx1"/>
                </a:solidFill>
                <a:latin typeface="微软雅黑" panose="020B0503020204020204" pitchFamily="34" charset="-122"/>
                <a:ea typeface="微软雅黑" panose="020B0503020204020204" pitchFamily="34" charset="-122"/>
              </a:rPr>
              <a:t>（</a:t>
            </a:r>
            <a:r>
              <a:rPr lang="en-US" altLang="zh-CN" sz="1400" b="1" dirty="0">
                <a:solidFill>
                  <a:schemeClr val="tx1"/>
                </a:solidFill>
                <a:latin typeface="微软雅黑" panose="020B0503020204020204" pitchFamily="34" charset="-122"/>
                <a:ea typeface="微软雅黑" panose="020B0503020204020204" pitchFamily="34" charset="-122"/>
              </a:rPr>
              <a:t>4</a:t>
            </a:r>
            <a:r>
              <a:rPr lang="zh-CN" altLang="en-US" sz="1400" b="1" dirty="0">
                <a:solidFill>
                  <a:schemeClr val="tx1"/>
                </a:solidFill>
                <a:latin typeface="微软雅黑" panose="020B0503020204020204" pitchFamily="34" charset="-122"/>
                <a:ea typeface="微软雅黑" panose="020B0503020204020204" pitchFamily="34" charset="-122"/>
              </a:rPr>
              <a:t>）、不得将工件等重物压在导线上，以防止轧断导线发生触电。</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7</a:t>
            </a:r>
            <a:r>
              <a:rPr lang="zh-CN" altLang="en-US" sz="1400" b="1" dirty="0">
                <a:solidFill>
                  <a:schemeClr val="tx1"/>
                </a:solidFill>
                <a:latin typeface="微软雅黑" panose="020B0503020204020204" pitchFamily="34" charset="-122"/>
                <a:ea typeface="微软雅黑" panose="020B0503020204020204" pitchFamily="34" charset="-122"/>
              </a:rPr>
              <a:t>、使用的行灯要有良好的绝缘手柄和金属护罩。</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8</a:t>
            </a:r>
            <a:r>
              <a:rPr lang="zh-CN" altLang="en-US" sz="1400" b="1" dirty="0">
                <a:solidFill>
                  <a:schemeClr val="tx1"/>
                </a:solidFill>
                <a:latin typeface="微软雅黑" panose="020B0503020204020204" pitchFamily="34" charset="-122"/>
                <a:ea typeface="微软雅黑" panose="020B0503020204020204" pitchFamily="34" charset="-122"/>
              </a:rPr>
              <a:t>、在进行电气作业时，要严格遵守安全操作规程，切记不可盲目乱动。</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9</a:t>
            </a:r>
            <a:r>
              <a:rPr lang="zh-CN" altLang="en-US" sz="1400" b="1" dirty="0">
                <a:solidFill>
                  <a:schemeClr val="tx1"/>
                </a:solidFill>
                <a:latin typeface="微软雅黑" panose="020B0503020204020204" pitchFamily="34" charset="-122"/>
                <a:ea typeface="微软雅黑" panose="020B0503020204020204" pitchFamily="34" charset="-122"/>
              </a:rPr>
              <a:t>、一般禁止使用临时线，必须使用时，应经过安技部门批准，并采取安全防范措施，要 规定时间拆除。</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10</a:t>
            </a:r>
            <a:r>
              <a:rPr lang="zh-CN" altLang="en-US" sz="1400" b="1" dirty="0">
                <a:solidFill>
                  <a:schemeClr val="tx1"/>
                </a:solidFill>
                <a:latin typeface="微软雅黑" panose="020B0503020204020204" pitchFamily="34" charset="-122"/>
                <a:ea typeface="微软雅黑" panose="020B0503020204020204" pitchFamily="34" charset="-122"/>
              </a:rPr>
              <a:t>、进行容易产生静电火灾、爆炸事故的操作时（如使用汽油洗涤零件、檫洗金属板材等），必须有良好的接地装置，及时消除聚集的静电。</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11</a:t>
            </a:r>
            <a:r>
              <a:rPr lang="zh-CN" altLang="en-US" sz="1400" b="1" dirty="0">
                <a:solidFill>
                  <a:schemeClr val="tx1"/>
                </a:solidFill>
                <a:latin typeface="微软雅黑" panose="020B0503020204020204" pitchFamily="34" charset="-122"/>
                <a:ea typeface="微软雅黑" panose="020B0503020204020204" pitchFamily="34" charset="-122"/>
              </a:rPr>
              <a:t>、移动某些非固定安装的电气设备，如电风扇、照明灯、电焊机等，必须先切断电源。</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12</a:t>
            </a:r>
            <a:r>
              <a:rPr lang="zh-CN" altLang="en-US" sz="1400" b="1" dirty="0">
                <a:solidFill>
                  <a:schemeClr val="tx1"/>
                </a:solidFill>
                <a:latin typeface="微软雅黑" panose="020B0503020204020204" pitchFamily="34" charset="-122"/>
                <a:ea typeface="微软雅黑" panose="020B0503020204020204" pitchFamily="34" charset="-122"/>
              </a:rPr>
              <a:t>、在雷雨天，不可走近高压电杆、铁塔、避雷针的接地导线</a:t>
            </a:r>
            <a:r>
              <a:rPr lang="en-US" altLang="zh-CN" sz="1400" b="1" dirty="0">
                <a:solidFill>
                  <a:schemeClr val="tx1"/>
                </a:solidFill>
                <a:latin typeface="微软雅黑" panose="020B0503020204020204" pitchFamily="34" charset="-122"/>
                <a:ea typeface="微软雅黑" panose="020B0503020204020204" pitchFamily="34" charset="-122"/>
              </a:rPr>
              <a:t>20</a:t>
            </a:r>
            <a:r>
              <a:rPr lang="zh-CN" altLang="en-US" sz="1400" b="1" dirty="0">
                <a:solidFill>
                  <a:schemeClr val="tx1"/>
                </a:solidFill>
                <a:latin typeface="微软雅黑" panose="020B0503020204020204" pitchFamily="34" charset="-122"/>
                <a:ea typeface="微软雅黑" panose="020B0503020204020204" pitchFamily="34" charset="-122"/>
              </a:rPr>
              <a:t>米以内。以免发生跨步电压触电。</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13</a:t>
            </a:r>
            <a:r>
              <a:rPr lang="zh-CN" altLang="en-US" sz="1400" b="1" dirty="0">
                <a:solidFill>
                  <a:schemeClr val="tx1"/>
                </a:solidFill>
                <a:latin typeface="微软雅黑" panose="020B0503020204020204" pitchFamily="34" charset="-122"/>
                <a:ea typeface="微软雅黑" panose="020B0503020204020204" pitchFamily="34" charset="-122"/>
              </a:rPr>
              <a:t>、发生电气火灾时，应立即切断电源，用黄沙、二氧化碳、四氯化碳等灭火器材灭火。切不可用水或泡沫灭火器材灭火，因为它们有触电的危险。</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14</a:t>
            </a:r>
            <a:r>
              <a:rPr lang="zh-CN" altLang="en-US" sz="1400" b="1" dirty="0">
                <a:solidFill>
                  <a:schemeClr val="tx1"/>
                </a:solidFill>
                <a:latin typeface="微软雅黑" panose="020B0503020204020204" pitchFamily="34" charset="-122"/>
                <a:ea typeface="微软雅黑" panose="020B0503020204020204" pitchFamily="34" charset="-122"/>
              </a:rPr>
              <a:t>、打扫卫生、擦拭设备时，严禁用水或用湿布去擦拭电气设备，以防发生短路和触电事故。</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15</a:t>
            </a:r>
            <a:r>
              <a:rPr lang="zh-CN" altLang="en-US" sz="1400" b="1" dirty="0">
                <a:solidFill>
                  <a:schemeClr val="tx1"/>
                </a:solidFill>
                <a:latin typeface="微软雅黑" panose="020B0503020204020204" pitchFamily="34" charset="-122"/>
                <a:ea typeface="微软雅黑" panose="020B0503020204020204" pitchFamily="34" charset="-122"/>
              </a:rPr>
              <a:t>、建筑行业用电，必须遵守</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施工现场临时用电的安全技术规程</a:t>
            </a: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 </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69635" name="组合 1"/>
          <p:cNvGrpSpPr/>
          <p:nvPr/>
        </p:nvGrpSpPr>
        <p:grpSpPr>
          <a:xfrm>
            <a:off x="869950" y="1204913"/>
            <a:ext cx="601663" cy="5351462"/>
            <a:chOff x="2592" y="1898"/>
            <a:chExt cx="947" cy="8426"/>
          </a:xfrm>
        </p:grpSpPr>
        <p:sp>
          <p:nvSpPr>
            <p:cNvPr id="69636" name="左大括号 270340"/>
            <p:cNvSpPr/>
            <p:nvPr/>
          </p:nvSpPr>
          <p:spPr>
            <a:xfrm>
              <a:off x="2972" y="1897"/>
              <a:ext cx="567" cy="8427"/>
            </a:xfrm>
            <a:prstGeom prst="leftBrace">
              <a:avLst>
                <a:gd name="adj1" fmla="val 123234"/>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69637" name="矩形 270341"/>
            <p:cNvSpPr>
              <a:spLocks noTextEdit="1"/>
            </p:cNvSpPr>
            <p:nvPr/>
          </p:nvSpPr>
          <p:spPr>
            <a:xfrm rot="5400000">
              <a:off x="695" y="5867"/>
              <a:ext cx="4165" cy="380"/>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触电事故预防措施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6963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269313"/>
          <p:cNvSpPr>
            <a:spLocks noGrp="1"/>
          </p:cNvSpPr>
          <p:nvPr>
            <p:ph type="title"/>
          </p:nvPr>
        </p:nvSpPr>
        <p:spPr>
          <a:xfrm>
            <a:off x="3140075" y="61913"/>
            <a:ext cx="5911850" cy="882650"/>
          </a:xfrm>
          <a:prstGeom prst="rect">
            <a:avLst/>
          </a:prstGeom>
          <a:noFill/>
          <a:ln>
            <a:noFill/>
          </a:ln>
        </p:spPr>
        <p:txBody>
          <a:bodyPr anchor="b" anchorCtr="0"/>
          <a:p>
            <a:pPr eaLnBrk="1" hangingPunct="1"/>
            <a:r>
              <a:rPr lang="zh-CN" altLang="en-US" dirty="0"/>
              <a:t>四、事故预防之</a:t>
            </a:r>
            <a:r>
              <a:rPr lang="zh-CN" altLang="en-US" dirty="0">
                <a:solidFill>
                  <a:srgbClr val="FF0000"/>
                </a:solidFill>
              </a:rPr>
              <a:t>火灾</a:t>
            </a:r>
            <a:r>
              <a:rPr lang="zh-CN" altLang="en-US" dirty="0"/>
              <a:t>事故</a:t>
            </a:r>
            <a:endParaRPr lang="zh-CN" altLang="en-US" dirty="0"/>
          </a:p>
        </p:txBody>
      </p:sp>
      <p:sp>
        <p:nvSpPr>
          <p:cNvPr id="70658" name="矩形 269315"/>
          <p:cNvSpPr/>
          <p:nvPr/>
        </p:nvSpPr>
        <p:spPr>
          <a:xfrm>
            <a:off x="1941513" y="1965325"/>
            <a:ext cx="9609137" cy="3206750"/>
          </a:xfrm>
          <a:prstGeom prst="rect">
            <a:avLst/>
          </a:prstGeom>
          <a:noFill/>
          <a:ln w="9525">
            <a:noFill/>
          </a:ln>
        </p:spPr>
        <p:txBody>
          <a:bodyPr anchor="ctr" anchorCtr="0">
            <a:spAutoFit/>
          </a:bodyPr>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爆炸性火灾多</a:t>
            </a:r>
            <a:r>
              <a:rPr lang="zh-CN" altLang="en-US" sz="1500" b="1" dirty="0">
                <a:solidFill>
                  <a:schemeClr val="tx1"/>
                </a:solidFill>
                <a:latin typeface="微软雅黑" panose="020B0503020204020204" pitchFamily="34" charset="-122"/>
                <a:ea typeface="微软雅黑" panose="020B0503020204020204" pitchFamily="34" charset="-122"/>
              </a:rPr>
              <a:t>：爆炸引起火灾或火灾中产生爆炸是一些生产企业的显著特点。这些企业生产中所采用的原料、生产的中间产品及最终产品多数具有易燃、易爆的特性或生产环境存在易燃、易爆的物质，如果具备了点燃引爆的条件，就会发生爆炸并导致火灾，火灾又引起爆炸。</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大面积流淌性火灾多</a:t>
            </a:r>
            <a:r>
              <a:rPr lang="zh-CN" altLang="en-US" sz="1500" b="1" dirty="0">
                <a:solidFill>
                  <a:schemeClr val="tx1"/>
                </a:solidFill>
                <a:latin typeface="微软雅黑" panose="020B0503020204020204" pitchFamily="34" charset="-122"/>
                <a:ea typeface="微软雅黑" panose="020B0503020204020204" pitchFamily="34" charset="-122"/>
              </a:rPr>
              <a:t>：可燃、易燃液体具有良好的流动性，当其从设备内泄漏时便会四处流淌，如果遇到明火，极易发生火灾事故。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立体火灾多</a:t>
            </a:r>
            <a:r>
              <a:rPr lang="zh-CN" altLang="en-US" sz="1500" b="1" dirty="0">
                <a:solidFill>
                  <a:schemeClr val="tx1"/>
                </a:solidFill>
                <a:latin typeface="微软雅黑" panose="020B0503020204020204" pitchFamily="34" charset="-122"/>
                <a:ea typeface="微软雅黑" panose="020B0503020204020204" pitchFamily="34" charset="-122"/>
              </a:rPr>
              <a:t>：由于生产企业内存在的易燃、易爆物资的流淌扩散性，生产设备密集布置的立体性和企业建筑的互相串通性，一旦初期火灾控制不利，就会使火势上下左右许迅速扩张而形成立体火灾。</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火势发展速度快</a:t>
            </a:r>
            <a:r>
              <a:rPr lang="zh-CN" altLang="en-US" sz="1500" b="1" dirty="0">
                <a:solidFill>
                  <a:schemeClr val="tx1"/>
                </a:solidFill>
                <a:latin typeface="微软雅黑" panose="020B0503020204020204" pitchFamily="34" charset="-122"/>
                <a:ea typeface="微软雅黑" panose="020B0503020204020204" pitchFamily="34" charset="-122"/>
              </a:rPr>
              <a:t>：在一些生产和储存可燃物品集中的场所，起火后燃烧强度大，火场温度高，辐射热强、可燃气体液体的扩散流淌性极强、建筑的互通性等诸多条件因素的影响，使得火势蔓延速度极快。</a:t>
            </a:r>
            <a:r>
              <a:rPr lang="zh-CN" altLang="en-US" sz="1500" dirty="0">
                <a:solidFill>
                  <a:schemeClr val="tx1"/>
                </a:solidFill>
                <a:latin typeface="微软雅黑" panose="020B0503020204020204" pitchFamily="34" charset="-122"/>
                <a:ea typeface="微软雅黑" panose="020B0503020204020204" pitchFamily="34" charset="-122"/>
              </a:rPr>
              <a:t> </a:t>
            </a:r>
            <a:endParaRPr lang="zh-CN" altLang="en-US" sz="1500" dirty="0">
              <a:solidFill>
                <a:schemeClr val="tx1"/>
              </a:solidFill>
              <a:latin typeface="微软雅黑" panose="020B0503020204020204" pitchFamily="34" charset="-122"/>
              <a:ea typeface="微软雅黑" panose="020B0503020204020204" pitchFamily="34" charset="-122"/>
            </a:endParaRPr>
          </a:p>
        </p:txBody>
      </p:sp>
      <p:grpSp>
        <p:nvGrpSpPr>
          <p:cNvPr id="70659" name="组合 1"/>
          <p:cNvGrpSpPr/>
          <p:nvPr/>
        </p:nvGrpSpPr>
        <p:grpSpPr>
          <a:xfrm>
            <a:off x="1228725" y="1625600"/>
            <a:ext cx="600075" cy="3787775"/>
            <a:chOff x="2592" y="2560"/>
            <a:chExt cx="947" cy="5964"/>
          </a:xfrm>
        </p:grpSpPr>
        <p:sp>
          <p:nvSpPr>
            <p:cNvPr id="70660" name="左大括号 269317"/>
            <p:cNvSpPr/>
            <p:nvPr/>
          </p:nvSpPr>
          <p:spPr>
            <a:xfrm>
              <a:off x="2972" y="2560"/>
              <a:ext cx="567" cy="5965"/>
            </a:xfrm>
            <a:prstGeom prst="leftBrace">
              <a:avLst>
                <a:gd name="adj1" fmla="val 87230"/>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0661" name="矩形 269318"/>
            <p:cNvSpPr>
              <a:spLocks noTextEdit="1"/>
            </p:cNvSpPr>
            <p:nvPr/>
          </p:nvSpPr>
          <p:spPr>
            <a:xfrm rot="5400000">
              <a:off x="695" y="5867"/>
              <a:ext cx="4165" cy="380"/>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企业火灾事故特点</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0662"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273411"/>
          <p:cNvSpPr/>
          <p:nvPr/>
        </p:nvSpPr>
        <p:spPr>
          <a:xfrm>
            <a:off x="1079500" y="1882775"/>
            <a:ext cx="9174163" cy="3092450"/>
          </a:xfrm>
          <a:prstGeom prst="rect">
            <a:avLst/>
          </a:prstGeom>
          <a:noFill/>
          <a:ln w="9525">
            <a:noFill/>
          </a:ln>
        </p:spPr>
        <p:txBody>
          <a:bodyPr anchor="ctr" anchorCtr="0">
            <a:spAutoFit/>
          </a:bodyPr>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发生火灾必须同时具备以下三个条件：</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有可燃物质</a:t>
            </a:r>
            <a:r>
              <a:rPr lang="zh-CN" altLang="en-US" sz="1500" b="1" dirty="0">
                <a:solidFill>
                  <a:schemeClr val="tx1"/>
                </a:solidFill>
                <a:latin typeface="微软雅黑" panose="020B0503020204020204" pitchFamily="34" charset="-122"/>
                <a:ea typeface="微软雅黑" panose="020B0503020204020204" pitchFamily="34" charset="-122"/>
              </a:rPr>
              <a:t>。不论固体、液体和气体，凡是能与空气中的氧或其它氧化剂发生剧烈反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应的物质，均可称为可燃物质。如碳、氢、钾、木材、纸张、汽油、酒精、乙炔、丙</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酮、苯等。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有氧化剂</a:t>
            </a:r>
            <a:r>
              <a:rPr lang="zh-CN" altLang="en-US" sz="1500" b="1" dirty="0">
                <a:solidFill>
                  <a:schemeClr val="tx1"/>
                </a:solidFill>
                <a:latin typeface="微软雅黑" panose="020B0503020204020204" pitchFamily="34" charset="-122"/>
                <a:ea typeface="微软雅黑" panose="020B0503020204020204" pitchFamily="34" charset="-122"/>
              </a:rPr>
              <a:t>，即通常所说的助燃物质。如空气、氧气、氯气、氯酸钾等。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有点火源</a:t>
            </a:r>
            <a:r>
              <a:rPr lang="zh-CN" altLang="en-US" sz="1500" b="1" dirty="0">
                <a:solidFill>
                  <a:schemeClr val="tx1"/>
                </a:solidFill>
                <a:latin typeface="微软雅黑" panose="020B0503020204020204" pitchFamily="34" charset="-122"/>
                <a:ea typeface="微软雅黑" panose="020B0503020204020204" pitchFamily="34" charset="-122"/>
              </a:rPr>
              <a:t>。即能引起可燃物质燃烧的能源。如明火焰、烟火头、电焊火花、炽热物体、</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自然发热物等。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spcBef>
                <a:spcPct val="50000"/>
              </a:spcBef>
            </a:pP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1682" name="矩形 273412"/>
          <p:cNvSpPr/>
          <p:nvPr/>
        </p:nvSpPr>
        <p:spPr>
          <a:xfrm>
            <a:off x="573088" y="5046663"/>
            <a:ext cx="10575925" cy="784225"/>
          </a:xfrm>
          <a:prstGeom prst="rect">
            <a:avLst/>
          </a:prstGeom>
          <a:noFill/>
          <a:ln w="9525">
            <a:noFill/>
          </a:ln>
        </p:spPr>
        <p:txBody>
          <a:bodyPr anchor="t" anchorCtr="0">
            <a:spAutoFit/>
          </a:bodyPr>
          <a:p>
            <a:pPr marL="406400" indent="-40640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所以只要以上三个条件中的任何一个条件不具备，就可以预防火灾事故的发生。发生事故以后，如果已经采取了限制火灾发展的措施，火灾便会得到控制，人员伤亡和经济损失就会减少。</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1683" name="左大括号 273413"/>
          <p:cNvSpPr/>
          <p:nvPr/>
        </p:nvSpPr>
        <p:spPr>
          <a:xfrm>
            <a:off x="1306513" y="2703513"/>
            <a:ext cx="179387" cy="1803400"/>
          </a:xfrm>
          <a:prstGeom prst="leftBrace">
            <a:avLst>
              <a:gd name="adj1" fmla="val 83357"/>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168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71685" name="标题 269313"/>
          <p:cNvSpPr>
            <a:spLocks noGrp="1"/>
          </p:cNvSpPr>
          <p:nvPr/>
        </p:nvSpPr>
        <p:spPr>
          <a:xfrm>
            <a:off x="3140075" y="61913"/>
            <a:ext cx="5911850" cy="882650"/>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四、事故预防之</a:t>
            </a:r>
            <a:r>
              <a:rPr lang="zh-CN" altLang="en-US" sz="4000" dirty="0">
                <a:latin typeface="微软雅黑" panose="020B0503020204020204" pitchFamily="34" charset="-122"/>
                <a:ea typeface="微软雅黑" panose="020B0503020204020204" pitchFamily="34" charset="-122"/>
              </a:rPr>
              <a:t>火灾</a:t>
            </a:r>
            <a:r>
              <a:rPr lang="zh-CN" altLang="en-US" sz="4000" dirty="0">
                <a:solidFill>
                  <a:schemeClr val="tx1"/>
                </a:solidFill>
                <a:latin typeface="微软雅黑" panose="020B0503020204020204" pitchFamily="34" charset="-122"/>
                <a:ea typeface="微软雅黑" panose="020B0503020204020204" pitchFamily="34" charset="-122"/>
              </a:rPr>
              <a:t>事故</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275457"/>
          <p:cNvSpPr>
            <a:spLocks noGrp="1"/>
          </p:cNvSpPr>
          <p:nvPr>
            <p:ph type="title"/>
          </p:nvPr>
        </p:nvSpPr>
        <p:spPr>
          <a:xfrm>
            <a:off x="3362325" y="166688"/>
            <a:ext cx="5467350" cy="592138"/>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火灾</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706" name="矩形 275459"/>
          <p:cNvSpPr/>
          <p:nvPr/>
        </p:nvSpPr>
        <p:spPr>
          <a:xfrm>
            <a:off x="1870075" y="1465263"/>
            <a:ext cx="9906000" cy="4586287"/>
          </a:xfrm>
          <a:prstGeom prst="rect">
            <a:avLst/>
          </a:prstGeom>
          <a:noFill/>
          <a:ln w="9525">
            <a:noFill/>
          </a:ln>
        </p:spPr>
        <p:txBody>
          <a:bodyPr anchor="ctr" anchorCtr="0">
            <a:spAutoFit/>
          </a:bodyPr>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a:t>
            </a:r>
            <a:r>
              <a:rPr lang="zh-CN" altLang="en-US" sz="1400" b="1" dirty="0">
                <a:solidFill>
                  <a:schemeClr val="tx1"/>
                </a:solidFill>
                <a:latin typeface="微软雅黑" panose="020B0503020204020204" pitchFamily="34" charset="-122"/>
                <a:ea typeface="微软雅黑" panose="020B0503020204020204" pitchFamily="34" charset="-122"/>
              </a:rPr>
              <a:t>、易燃易爆场所如油库、气瓶站、煤气柜、煤气区域、液压站、锅炉房 要害部位严禁烟火，人员不得随便进入。</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2</a:t>
            </a:r>
            <a:r>
              <a:rPr lang="zh-CN" altLang="en-US" sz="1400" b="1" dirty="0">
                <a:solidFill>
                  <a:schemeClr val="tx1"/>
                </a:solidFill>
                <a:latin typeface="微软雅黑" panose="020B0503020204020204" pitchFamily="34" charset="-122"/>
                <a:ea typeface="微软雅黑" panose="020B0503020204020204" pitchFamily="34" charset="-122"/>
              </a:rPr>
              <a:t>、火灾爆炸危险较大的厂房内，应尽量避免明火及焊割作业，最好将检修的设备或管段拆卸到安全地点检修。当必须在原地检修时，必须按照动火的有关规定进行，必要时还需请消防队进行现场监护。</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、在积存有可燃气体或蒸气的管沟、下水道、深坑、死角等处附近动火时，必须经处理和检验，确认无火灾危险时方可按规定动火。</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4</a:t>
            </a:r>
            <a:r>
              <a:rPr lang="zh-CN" altLang="en-US" sz="1400" b="1" dirty="0">
                <a:solidFill>
                  <a:schemeClr val="tx1"/>
                </a:solidFill>
                <a:latin typeface="微软雅黑" panose="020B0503020204020204" pitchFamily="34" charset="-122"/>
                <a:ea typeface="微软雅黑" panose="020B0503020204020204" pitchFamily="34" charset="-122"/>
              </a:rPr>
              <a:t>、火灾爆炸危险场所应禁止使用明火烘烤结冰管道设备，宜采用蒸汽、热水等化冰解堵。</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5</a:t>
            </a:r>
            <a:r>
              <a:rPr lang="zh-CN" altLang="en-US" sz="1400" b="1" dirty="0">
                <a:solidFill>
                  <a:schemeClr val="tx1"/>
                </a:solidFill>
                <a:latin typeface="微软雅黑" panose="020B0503020204020204" pitchFamily="34" charset="-122"/>
                <a:ea typeface="微软雅黑" panose="020B0503020204020204" pitchFamily="34" charset="-122"/>
              </a:rPr>
              <a:t>、对于混合接触能发生反应而导致自燃的物质，严禁混寸混运；对于吸水易引起自燃或自然发热的物质应保持使用贮存环境干燥；对于容易在空气中剧烈氧化放热自燃的物质，应密闭储存或浸在相适应的中性液体（如水、煤油）中储存，避免与空气接触。</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6</a:t>
            </a:r>
            <a:r>
              <a:rPr lang="zh-CN" altLang="en-US" sz="1400" b="1" dirty="0">
                <a:solidFill>
                  <a:schemeClr val="tx1"/>
                </a:solidFill>
                <a:latin typeface="微软雅黑" panose="020B0503020204020204" pitchFamily="34" charset="-122"/>
                <a:ea typeface="微软雅黑" panose="020B0503020204020204" pitchFamily="34" charset="-122"/>
              </a:rPr>
              <a:t>、易燃易爆场所必须使用防爆型电气设备，还应做好电气设备的维护保养工作。</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7</a:t>
            </a:r>
            <a:r>
              <a:rPr lang="zh-CN" altLang="en-US" sz="1400" b="1" dirty="0">
                <a:solidFill>
                  <a:schemeClr val="tx1"/>
                </a:solidFill>
                <a:latin typeface="微软雅黑" panose="020B0503020204020204" pitchFamily="34" charset="-122"/>
                <a:ea typeface="微软雅黑" panose="020B0503020204020204" pitchFamily="34" charset="-122"/>
              </a:rPr>
              <a:t>、易燃易爆场所的操作人员必须穿戴防静电服装鞋帽，严禁穿钉子鞋、化纤衣物进入，操作中严防铁器撞击地面。</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8</a:t>
            </a:r>
            <a:r>
              <a:rPr lang="zh-CN" altLang="en-US" sz="1400" b="1" dirty="0">
                <a:solidFill>
                  <a:schemeClr val="tx1"/>
                </a:solidFill>
                <a:latin typeface="微软雅黑" panose="020B0503020204020204" pitchFamily="34" charset="-122"/>
                <a:ea typeface="微软雅黑" panose="020B0503020204020204" pitchFamily="34" charset="-122"/>
              </a:rPr>
              <a:t>、对于有静电火花产生的火灾爆炸危险场所，提高环境湿度，可以有效减少静电危害。</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9</a:t>
            </a:r>
            <a:r>
              <a:rPr lang="zh-CN" altLang="en-US" sz="1400" b="1" dirty="0">
                <a:solidFill>
                  <a:schemeClr val="tx1"/>
                </a:solidFill>
                <a:latin typeface="微软雅黑" panose="020B0503020204020204" pitchFamily="34" charset="-122"/>
                <a:ea typeface="微软雅黑" panose="020B0503020204020204" pitchFamily="34" charset="-122"/>
              </a:rPr>
              <a:t>、可燃物的存放必须与高温器具、设备的表面保持有足够的防火间距，高温表面附近不宜堆放可燃物。</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10</a:t>
            </a:r>
            <a:r>
              <a:rPr lang="zh-CN" altLang="en-US" sz="1400" b="1" dirty="0">
                <a:solidFill>
                  <a:schemeClr val="tx1"/>
                </a:solidFill>
                <a:latin typeface="微软雅黑" panose="020B0503020204020204" pitchFamily="34" charset="-122"/>
                <a:ea typeface="微软雅黑" panose="020B0503020204020204" pitchFamily="34" charset="-122"/>
              </a:rPr>
              <a:t>、熔渣、炉渣等高热物要安全处置，防止落入可燃物中。</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11</a:t>
            </a:r>
            <a:r>
              <a:rPr lang="zh-CN" altLang="en-US" sz="1400" b="1" dirty="0">
                <a:solidFill>
                  <a:schemeClr val="tx1"/>
                </a:solidFill>
                <a:latin typeface="微软雅黑" panose="020B0503020204020204" pitchFamily="34" charset="-122"/>
                <a:ea typeface="微软雅黑" panose="020B0503020204020204" pitchFamily="34" charset="-122"/>
              </a:rPr>
              <a:t>、应掌握各种灭火器材的使用方法，不能用水扑灭碱金属、金属碳化物、氢化物火灾，因为这些物质遇水后会发生剧烈化学反应，并产生大量可燃气体、释放大量的热，使火灾进一步扩大。</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12</a:t>
            </a:r>
            <a:r>
              <a:rPr lang="zh-CN" altLang="en-US" sz="1400" b="1" dirty="0">
                <a:solidFill>
                  <a:schemeClr val="tx1"/>
                </a:solidFill>
                <a:latin typeface="微软雅黑" panose="020B0503020204020204" pitchFamily="34" charset="-122"/>
                <a:ea typeface="微软雅黑" panose="020B0503020204020204" pitchFamily="34" charset="-122"/>
              </a:rPr>
              <a:t>、不能用水扑灭电气火灾，因为水可以导电，容易发生触电事故；也不能用水扑灭比水轻的油类火灾，因为油浮在水面上，反而容易使火势蔓延。</a:t>
            </a:r>
            <a:endParaRPr lang="zh-CN" altLang="en-US" sz="14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400" b="1" dirty="0">
                <a:solidFill>
                  <a:schemeClr val="tx1"/>
                </a:solidFill>
                <a:latin typeface="微软雅黑" panose="020B0503020204020204" pitchFamily="34" charset="-122"/>
                <a:ea typeface="微软雅黑" panose="020B0503020204020204" pitchFamily="34" charset="-122"/>
              </a:rPr>
              <a:t>13</a:t>
            </a:r>
            <a:r>
              <a:rPr lang="zh-CN" altLang="en-US" sz="1400" b="1" dirty="0">
                <a:solidFill>
                  <a:schemeClr val="tx1"/>
                </a:solidFill>
                <a:latin typeface="微软雅黑" panose="020B0503020204020204" pitchFamily="34" charset="-122"/>
                <a:ea typeface="微软雅黑" panose="020B0503020204020204" pitchFamily="34" charset="-122"/>
              </a:rPr>
              <a:t>、钢铁水泄露发生火灾，不可用水扑灭，因为高温金属液体遇水会发生爆炸。</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72707" name="组合 1"/>
          <p:cNvGrpSpPr/>
          <p:nvPr/>
        </p:nvGrpSpPr>
        <p:grpSpPr>
          <a:xfrm>
            <a:off x="1168400" y="1444625"/>
            <a:ext cx="601663" cy="4629150"/>
            <a:chOff x="2592" y="2275"/>
            <a:chExt cx="948" cy="7290"/>
          </a:xfrm>
        </p:grpSpPr>
        <p:sp>
          <p:nvSpPr>
            <p:cNvPr id="72708" name="左大括号 275460"/>
            <p:cNvSpPr/>
            <p:nvPr/>
          </p:nvSpPr>
          <p:spPr>
            <a:xfrm>
              <a:off x="3160" y="2275"/>
              <a:ext cx="380" cy="7290"/>
            </a:xfrm>
            <a:prstGeom prst="leftBrace">
              <a:avLst>
                <a:gd name="adj1" fmla="val 15906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2709" name="矩形 275461"/>
            <p:cNvSpPr>
              <a:spLocks noTextEdit="1"/>
            </p:cNvSpPr>
            <p:nvPr/>
          </p:nvSpPr>
          <p:spPr>
            <a:xfrm rot="5400000">
              <a:off x="695" y="5582"/>
              <a:ext cx="4165" cy="380"/>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企业防火主要措施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2710"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274433"/>
          <p:cNvSpPr>
            <a:spLocks noGrp="1"/>
          </p:cNvSpPr>
          <p:nvPr>
            <p:ph type="title"/>
          </p:nvPr>
        </p:nvSpPr>
        <p:spPr>
          <a:xfrm>
            <a:off x="3063875" y="147638"/>
            <a:ext cx="6062663" cy="650875"/>
          </a:xfrm>
          <a:prstGeom prst="rect">
            <a:avLst/>
          </a:prstGeom>
          <a:noFill/>
          <a:ln>
            <a:noFill/>
          </a:ln>
        </p:spPr>
        <p:txBody>
          <a:bodyPr anchor="b" anchorCtr="0"/>
          <a:p>
            <a:pPr eaLnBrk="1" hangingPunct="1"/>
            <a:r>
              <a:rPr lang="zh-CN" altLang="en-US" dirty="0"/>
              <a:t>五、事故预防之</a:t>
            </a:r>
            <a:r>
              <a:rPr lang="zh-CN" altLang="en-US" dirty="0">
                <a:solidFill>
                  <a:srgbClr val="FF0000"/>
                </a:solidFill>
              </a:rPr>
              <a:t>爆炸</a:t>
            </a:r>
            <a:r>
              <a:rPr lang="zh-CN" altLang="en-US" dirty="0"/>
              <a:t>事故</a:t>
            </a:r>
            <a:endParaRPr lang="zh-CN" altLang="en-US" dirty="0"/>
          </a:p>
        </p:txBody>
      </p:sp>
      <p:sp>
        <p:nvSpPr>
          <p:cNvPr id="73730" name="矩形 274435"/>
          <p:cNvSpPr/>
          <p:nvPr/>
        </p:nvSpPr>
        <p:spPr>
          <a:xfrm>
            <a:off x="1470025" y="1533525"/>
            <a:ext cx="8955088" cy="2168525"/>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工业生产中的爆炸事故有以下特点：</a:t>
            </a:r>
            <a:endParaRPr lang="zh-CN" altLang="en-US" sz="1500" b="1" dirty="0">
              <a:latin typeface="微软雅黑" panose="020B0503020204020204" pitchFamily="34" charset="-122"/>
              <a:ea typeface="微软雅黑" panose="020B0503020204020204" pitchFamily="34" charset="-122"/>
            </a:endParaRPr>
          </a:p>
          <a:p>
            <a:pPr lvl="1" indent="0" eaLnBrk="1" hangingPunct="1">
              <a:lnSpc>
                <a:spcPct val="150000"/>
              </a:lnSpc>
            </a:pPr>
            <a:endParaRPr lang="en-US" altLang="zh-CN"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、爆炸事故往往不单纯地破坏工厂设施、设备或造成人员伤亡，还会由于各种原因，进一步引发火灾。一般后者的损失是前者的</a:t>
            </a: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30</a:t>
            </a:r>
            <a:r>
              <a:rPr lang="zh-CN" altLang="en-US" sz="1500" b="1" dirty="0">
                <a:solidFill>
                  <a:schemeClr val="tx1"/>
                </a:solidFill>
                <a:latin typeface="微软雅黑" panose="020B0503020204020204" pitchFamily="34" charset="-122"/>
                <a:ea typeface="微软雅黑" panose="020B0503020204020204" pitchFamily="34" charset="-122"/>
              </a:rPr>
              <a:t>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、在很多情况下，爆炸事故发生的时间都很短，所以几乎没有初期控制和疏散人员的机会，因而伤亡较多。</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3731" name="矩形 274436"/>
          <p:cNvSpPr/>
          <p:nvPr/>
        </p:nvSpPr>
        <p:spPr>
          <a:xfrm>
            <a:off x="1470025" y="4238625"/>
            <a:ext cx="8534400" cy="1016000"/>
          </a:xfrm>
          <a:prstGeom prst="rect">
            <a:avLst/>
          </a:prstGeom>
          <a:noFill/>
          <a:ln w="9525">
            <a:noFill/>
          </a:ln>
        </p:spPr>
        <p:txBody>
          <a:bodyPr anchor="ctr" anchorCtr="0">
            <a:spAutoFit/>
          </a:bodyPr>
          <a:p>
            <a:pPr eaLnBrk="0" hangingPunct="0">
              <a:spcBef>
                <a:spcPct val="50000"/>
              </a:spcBef>
            </a:pPr>
            <a:r>
              <a:rPr lang="zh-CN" altLang="en-US" sz="1500" b="1" dirty="0">
                <a:latin typeface="微软雅黑" panose="020B0503020204020204" pitchFamily="34" charset="-122"/>
                <a:ea typeface="微软雅黑" panose="020B0503020204020204" pitchFamily="34" charset="-122"/>
              </a:rPr>
              <a:t>爆炸一般分为化学和物理性爆炸两种：</a:t>
            </a:r>
            <a:endParaRPr lang="zh-CN" altLang="en-US" sz="1500" b="1" dirty="0">
              <a:latin typeface="微软雅黑" panose="020B0503020204020204" pitchFamily="34" charset="-122"/>
              <a:ea typeface="微软雅黑" panose="020B0503020204020204" pitchFamily="34" charset="-122"/>
            </a:endParaRPr>
          </a:p>
          <a:p>
            <a:pPr lvl="1" indent="0" eaLnBrk="0" hangingPunct="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化学性爆炸主要包括炸药、火药、可燃气体、蒸汽或粉尘等爆炸，</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0" hangingPunct="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物理性爆炸主要包括锅炉、压力容器、钢铁水爆炸等。</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3732"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268289"/>
          <p:cNvSpPr>
            <a:spLocks noGrp="1"/>
          </p:cNvSpPr>
          <p:nvPr>
            <p:ph type="title"/>
          </p:nvPr>
        </p:nvSpPr>
        <p:spPr>
          <a:xfrm>
            <a:off x="3367088" y="204788"/>
            <a:ext cx="5457825" cy="557213"/>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爆炸</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754" name="矩形 268291"/>
          <p:cNvSpPr/>
          <p:nvPr/>
        </p:nvSpPr>
        <p:spPr>
          <a:xfrm>
            <a:off x="1881188" y="1427163"/>
            <a:ext cx="9745662" cy="4914900"/>
          </a:xfrm>
          <a:prstGeom prst="rect">
            <a:avLst/>
          </a:prstGeom>
          <a:noFill/>
          <a:ln w="9525">
            <a:noFill/>
          </a:ln>
        </p:spPr>
        <p:txBody>
          <a:bodyPr anchor="ctr" anchorCtr="0">
            <a:spAutoFit/>
          </a:bodyPr>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、采取监测措施，当发现空气中的可燃气体、蒸汽或粉尘浓度达到危险值时，就应采取适当的安全防护措施。</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、在有火灾、爆炸危险的车间内，尽量避免焊接作业，进行焊接作业的地点必须要和易燃易爆的生产设备保持一定的安全距离。</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、如需对生产、盛装易燃物料的设备和管道进行动火作业时，应严格执行隔绝、置换、清洗、动火分析等有关规定，确保动火作业的安全。</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、在有火灾、爆炸危险的场合，汽车、拖拉机的排气管上要安设火星灭火器，为防止烟囱飞火、炉膛内要燃烧充分，烟囱要有足够的高度。</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、搬运盛有可燃气体或易燃液体的容器、气瓶时要轻拿轻放，严禁抛掷、防止互相撞击。</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、进入易燃易爆车间应穿防静电的工作服，不准穿带钉子的鞋。</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、对于物质本身具有自燃能力的油脂、遇空气能自燃的物质、能遇水发生爆炸的物质，应采取隔绝空气、防水、防潮或采取通风、散热、降温等措施，以防止物质自燃和爆炸。</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、互相接触会引起爆炸的两类物质不能混合存放；遇酸、碱有可能发生分解爆炸的物质应避免与酸碱接触；对机械作业较为敏感的物质要轻拿轻放。</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、对于不稳定的物质，在贮存中应添加稳定剂。</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、防止生产过程中易燃易爆物的跑、冒、滴、露，以防扩散到空间而引起火灾爆炸事故。  </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11</a:t>
            </a:r>
            <a:r>
              <a:rPr lang="zh-CN" altLang="en-US" sz="1500" b="1" dirty="0">
                <a:solidFill>
                  <a:schemeClr val="tx1"/>
                </a:solidFill>
                <a:latin typeface="微软雅黑" panose="020B0503020204020204" pitchFamily="34" charset="-122"/>
                <a:ea typeface="微软雅黑" panose="020B0503020204020204" pitchFamily="34" charset="-122"/>
              </a:rPr>
              <a:t>、锅炉操作人员必须经过有资格的培训单位培训并考试合格，取得操作证以后方可进行操作。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、锅炉、压力容器须在安全阀、压力表、液位计等安全装置保持完好的情况下才能使用，严禁超温超压运行。</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13</a:t>
            </a:r>
            <a:r>
              <a:rPr lang="zh-CN" altLang="en-US" sz="1500" b="1" dirty="0">
                <a:solidFill>
                  <a:schemeClr val="tx1"/>
                </a:solidFill>
                <a:latin typeface="微软雅黑" panose="020B0503020204020204" pitchFamily="34" charset="-122"/>
                <a:ea typeface="微软雅黑" panose="020B0503020204020204" pitchFamily="34" charset="-122"/>
              </a:rPr>
              <a:t>、废旧金属在进入冶炼炉以前必须经过检查，消除里面可能混进的爆炸物。</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14</a:t>
            </a:r>
            <a:r>
              <a:rPr lang="zh-CN" altLang="en-US" sz="1500" b="1" dirty="0">
                <a:solidFill>
                  <a:schemeClr val="tx1"/>
                </a:solidFill>
                <a:latin typeface="微软雅黑" panose="020B0503020204020204" pitchFamily="34" charset="-122"/>
                <a:ea typeface="微软雅黑" panose="020B0503020204020204" pitchFamily="34" charset="-122"/>
              </a:rPr>
              <a:t>、金属冶炼、浇注场地不能有积水，要保持干燥，以防高温金属液泄露遇水发生爆炸。</a:t>
            </a:r>
            <a:r>
              <a:rPr lang="zh-CN" altLang="en-US" sz="1500" dirty="0">
                <a:solidFill>
                  <a:schemeClr val="tx1"/>
                </a:solidFill>
                <a:latin typeface="微软雅黑" panose="020B0503020204020204" pitchFamily="34" charset="-122"/>
                <a:ea typeface="微软雅黑" panose="020B0503020204020204" pitchFamily="34" charset="-122"/>
              </a:rPr>
              <a:t> </a:t>
            </a:r>
            <a:endParaRPr lang="zh-CN" altLang="en-US" sz="1500" dirty="0">
              <a:solidFill>
                <a:schemeClr val="tx1"/>
              </a:solidFill>
              <a:latin typeface="微软雅黑" panose="020B0503020204020204" pitchFamily="34" charset="-122"/>
              <a:ea typeface="微软雅黑" panose="020B0503020204020204" pitchFamily="34" charset="-122"/>
            </a:endParaRPr>
          </a:p>
        </p:txBody>
      </p:sp>
      <p:grpSp>
        <p:nvGrpSpPr>
          <p:cNvPr id="74755" name="组合 1"/>
          <p:cNvGrpSpPr/>
          <p:nvPr/>
        </p:nvGrpSpPr>
        <p:grpSpPr>
          <a:xfrm>
            <a:off x="1049338" y="1384300"/>
            <a:ext cx="541337" cy="5051425"/>
            <a:chOff x="2593" y="2180"/>
            <a:chExt cx="852" cy="7954"/>
          </a:xfrm>
        </p:grpSpPr>
        <p:sp>
          <p:nvSpPr>
            <p:cNvPr id="74756" name="左大括号 268292"/>
            <p:cNvSpPr/>
            <p:nvPr/>
          </p:nvSpPr>
          <p:spPr>
            <a:xfrm>
              <a:off x="3162" y="2180"/>
              <a:ext cx="282" cy="7955"/>
            </a:xfrm>
            <a:prstGeom prst="leftBrace">
              <a:avLst>
                <a:gd name="adj1" fmla="val 233901"/>
                <a:gd name="adj2" fmla="val 50000"/>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4757" name="矩形 268293"/>
            <p:cNvSpPr>
              <a:spLocks noTextEdit="1"/>
            </p:cNvSpPr>
            <p:nvPr/>
          </p:nvSpPr>
          <p:spPr>
            <a:xfrm rot="5400000">
              <a:off x="272" y="5732"/>
              <a:ext cx="5020" cy="380"/>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爆炸事故主要预防措施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475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271361"/>
          <p:cNvSpPr>
            <a:spLocks noGrp="1"/>
          </p:cNvSpPr>
          <p:nvPr>
            <p:ph type="title"/>
          </p:nvPr>
        </p:nvSpPr>
        <p:spPr>
          <a:xfrm>
            <a:off x="3454400" y="339725"/>
            <a:ext cx="5345113" cy="46672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六、事故预防之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煤气</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778" name="矩形 271363"/>
          <p:cNvSpPr/>
          <p:nvPr/>
        </p:nvSpPr>
        <p:spPr>
          <a:xfrm>
            <a:off x="530225" y="1020763"/>
            <a:ext cx="11131550" cy="681037"/>
          </a:xfrm>
          <a:prstGeom prst="rect">
            <a:avLst/>
          </a:prstGeom>
          <a:noFill/>
          <a:ln w="9525">
            <a:noFill/>
          </a:ln>
        </p:spPr>
        <p:txBody>
          <a:bodyPr anchor="ctr" anchorCtr="0">
            <a:spAutoFit/>
          </a:bodyPr>
          <a:p>
            <a:pPr eaLnBrk="0" hangingPunct="0">
              <a:lnSpc>
                <a:spcPct val="120000"/>
              </a:lnSpc>
            </a:pPr>
            <a:r>
              <a:rPr lang="zh-CN" altLang="en-US" sz="1500" b="1" dirty="0">
                <a:solidFill>
                  <a:schemeClr val="tx1"/>
                </a:solidFill>
                <a:latin typeface="微软雅黑" panose="020B0503020204020204" pitchFamily="34" charset="-122"/>
                <a:ea typeface="微软雅黑" panose="020B0503020204020204" pitchFamily="34" charset="-122"/>
              </a:rPr>
              <a:t>   高炉煤气、转炉煤气和焦炉煤气是炼铁、炼钢和炼焦生产中的副产品，每</a:t>
            </a:r>
            <a:r>
              <a:rPr lang="en-US" altLang="zh-CN" sz="1500" b="1" dirty="0">
                <a:solidFill>
                  <a:schemeClr val="tx1"/>
                </a:solidFill>
                <a:latin typeface="微软雅黑" panose="020B0503020204020204" pitchFamily="34" charset="-122"/>
                <a:ea typeface="微软雅黑" panose="020B0503020204020204" pitchFamily="34" charset="-122"/>
              </a:rPr>
              <a:t>1t</a:t>
            </a:r>
            <a:r>
              <a:rPr lang="zh-CN" altLang="en-US" sz="1500" b="1" dirty="0">
                <a:solidFill>
                  <a:schemeClr val="tx1"/>
                </a:solidFill>
                <a:latin typeface="微软雅黑" panose="020B0503020204020204" pitchFamily="34" charset="-122"/>
                <a:ea typeface="微软雅黑" panose="020B0503020204020204" pitchFamily="34" charset="-122"/>
              </a:rPr>
              <a:t>生铁可产生</a:t>
            </a:r>
            <a:r>
              <a:rPr lang="en-US" altLang="zh-CN" sz="1500" b="1" dirty="0">
                <a:solidFill>
                  <a:schemeClr val="tx1"/>
                </a:solidFill>
                <a:latin typeface="微软雅黑" panose="020B0503020204020204" pitchFamily="34" charset="-122"/>
                <a:ea typeface="微软雅黑" panose="020B0503020204020204" pitchFamily="34" charset="-122"/>
              </a:rPr>
              <a:t>2100 </a:t>
            </a:r>
            <a:r>
              <a:rPr lang="zh-CN" altLang="en-US" b="1" dirty="0">
                <a:solidFill>
                  <a:schemeClr val="tx1"/>
                </a:solidFill>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2200m3</a:t>
            </a:r>
            <a:r>
              <a:rPr lang="zh-CN" altLang="en-US" sz="1500" b="1" dirty="0">
                <a:solidFill>
                  <a:schemeClr val="tx1"/>
                </a:solidFill>
                <a:latin typeface="微软雅黑" panose="020B0503020204020204" pitchFamily="34" charset="-122"/>
                <a:ea typeface="微软雅黑" panose="020B0503020204020204" pitchFamily="34" charset="-122"/>
              </a:rPr>
              <a:t>高炉煤气，每炼</a:t>
            </a:r>
            <a:r>
              <a:rPr lang="en-US" altLang="zh-CN" sz="1500" b="1" dirty="0">
                <a:solidFill>
                  <a:schemeClr val="tx1"/>
                </a:solidFill>
                <a:latin typeface="微软雅黑" panose="020B0503020204020204" pitchFamily="34" charset="-122"/>
                <a:ea typeface="微软雅黑" panose="020B0503020204020204" pitchFamily="34" charset="-122"/>
              </a:rPr>
              <a:t>1t</a:t>
            </a:r>
            <a:r>
              <a:rPr lang="zh-CN" altLang="en-US" sz="1500" b="1" dirty="0">
                <a:solidFill>
                  <a:schemeClr val="tx1"/>
                </a:solidFill>
                <a:latin typeface="微软雅黑" panose="020B0503020204020204" pitchFamily="34" charset="-122"/>
                <a:ea typeface="微软雅黑" panose="020B0503020204020204" pitchFamily="34" charset="-122"/>
              </a:rPr>
              <a:t>钢可产生</a:t>
            </a:r>
            <a:r>
              <a:rPr lang="en-US" altLang="zh-CN" sz="1500" b="1" dirty="0">
                <a:solidFill>
                  <a:schemeClr val="tx1"/>
                </a:solidFill>
                <a:latin typeface="微软雅黑" panose="020B0503020204020204" pitchFamily="34" charset="-122"/>
                <a:ea typeface="微软雅黑" panose="020B0503020204020204" pitchFamily="34" charset="-122"/>
              </a:rPr>
              <a:t>50 </a:t>
            </a:r>
            <a:r>
              <a:rPr lang="zh-CN" altLang="en-US" b="1" dirty="0">
                <a:solidFill>
                  <a:schemeClr val="tx1"/>
                </a:solidFill>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70m3</a:t>
            </a:r>
            <a:r>
              <a:rPr lang="zh-CN" altLang="en-US" sz="1500" b="1" dirty="0">
                <a:solidFill>
                  <a:schemeClr val="tx1"/>
                </a:solidFill>
                <a:latin typeface="微软雅黑" panose="020B0503020204020204" pitchFamily="34" charset="-122"/>
                <a:ea typeface="微软雅黑" panose="020B0503020204020204" pitchFamily="34" charset="-122"/>
              </a:rPr>
              <a:t>转炉煤气，每炼</a:t>
            </a:r>
            <a:r>
              <a:rPr lang="en-US" altLang="zh-CN" sz="1500" b="1" dirty="0">
                <a:solidFill>
                  <a:schemeClr val="tx1"/>
                </a:solidFill>
                <a:latin typeface="微软雅黑" panose="020B0503020204020204" pitchFamily="34" charset="-122"/>
                <a:ea typeface="微软雅黑" panose="020B0503020204020204" pitchFamily="34" charset="-122"/>
              </a:rPr>
              <a:t>1t</a:t>
            </a:r>
            <a:r>
              <a:rPr lang="zh-CN" altLang="en-US" sz="1500" b="1" dirty="0">
                <a:solidFill>
                  <a:schemeClr val="tx1"/>
                </a:solidFill>
                <a:latin typeface="微软雅黑" panose="020B0503020204020204" pitchFamily="34" charset="-122"/>
                <a:ea typeface="微软雅黑" panose="020B0503020204020204" pitchFamily="34" charset="-122"/>
              </a:rPr>
              <a:t>焦碳可产生</a:t>
            </a:r>
            <a:r>
              <a:rPr lang="en-US" altLang="zh-CN" sz="1500" b="1" dirty="0">
                <a:solidFill>
                  <a:schemeClr val="tx1"/>
                </a:solidFill>
                <a:latin typeface="微软雅黑" panose="020B0503020204020204" pitchFamily="34" charset="-122"/>
                <a:ea typeface="微软雅黑" panose="020B0503020204020204" pitchFamily="34" charset="-122"/>
              </a:rPr>
              <a:t>300 </a:t>
            </a:r>
            <a:r>
              <a:rPr lang="zh-CN" altLang="en-US" b="1" dirty="0">
                <a:solidFill>
                  <a:schemeClr val="tx1"/>
                </a:solidFill>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320m3</a:t>
            </a:r>
            <a:r>
              <a:rPr lang="zh-CN" altLang="en-US" sz="1500" b="1" dirty="0">
                <a:solidFill>
                  <a:schemeClr val="tx1"/>
                </a:solidFill>
                <a:latin typeface="微软雅黑" panose="020B0503020204020204" pitchFamily="34" charset="-122"/>
                <a:ea typeface="微软雅黑" panose="020B0503020204020204" pitchFamily="34" charset="-122"/>
              </a:rPr>
              <a:t>焦炉煤气。</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5779" name="矩形 271364"/>
          <p:cNvSpPr/>
          <p:nvPr/>
        </p:nvSpPr>
        <p:spPr>
          <a:xfrm>
            <a:off x="1181100" y="1608138"/>
            <a:ext cx="9486900" cy="3900487"/>
          </a:xfrm>
          <a:prstGeom prst="rect">
            <a:avLst/>
          </a:prstGeom>
          <a:noFill/>
          <a:ln w="9525">
            <a:noFill/>
          </a:ln>
        </p:spPr>
        <p:txBody>
          <a:bodyPr anchor="ctr" anchorCtr="0">
            <a:spAutoFit/>
          </a:bodyPr>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煤气中毒、着火、爆炸是煤气的三大特性，因此冶金工厂接触煤气作业容易引起事故，通常称为煤气三大事故。主要事故原因如下：</a:t>
            </a:r>
            <a:endParaRPr lang="en-US" altLang="zh-CN"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、缺乏煤气安全知识，如在发生事故后不戴防毒面具进行抢救，导致事故扩大，或在有煤气的地区干活而不戴防毒面具。</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、煤气设备泄露煤气</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、设备有隐患，如水封有效高度不够，放散管高度不够，处理煤气的风机不防爆等。</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、处理煤气不彻底，没有牢靠地切断煤气来源，如不堵盲板，而单靠开闭器切断煤气来源。</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、上线变电所或字控电器设备出事故，突然停电。</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、操作技术不熟练，误操作，或者不懂技术操作。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、处理煤气完毕后，煤气设备内的沉淀物，如焦油、萘等自燃或遇火燃烧爆炸。</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、抽堵盲板没有接地线，作业处蒸汽管道没保温（或保温层脱落），盲板，吊具与管道摩擦等。</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sp>
        <p:nvSpPr>
          <p:cNvPr id="75780" name="矩形 271366"/>
          <p:cNvSpPr/>
          <p:nvPr/>
        </p:nvSpPr>
        <p:spPr>
          <a:xfrm>
            <a:off x="901700" y="5646738"/>
            <a:ext cx="10326688" cy="922337"/>
          </a:xfrm>
          <a:prstGeom prst="rect">
            <a:avLst/>
          </a:prstGeom>
          <a:noFill/>
          <a:ln w="9525">
            <a:noFill/>
          </a:ln>
        </p:spPr>
        <p:txBody>
          <a:bodyPr anchor="ctr" anchorCtr="0">
            <a:spAutoFit/>
          </a:bodyPr>
          <a:p>
            <a:pPr eaLnBrk="0" hangingPunct="0">
              <a:lnSpc>
                <a:spcPct val="120000"/>
              </a:lnSpc>
            </a:pPr>
            <a:r>
              <a:rPr lang="zh-CN" altLang="en-US" sz="1500" b="1" dirty="0">
                <a:latin typeface="微软雅黑" panose="020B0503020204020204" pitchFamily="34" charset="-122"/>
                <a:ea typeface="微软雅黑" panose="020B0503020204020204" pitchFamily="34" charset="-122"/>
              </a:rPr>
              <a:t>人员发生煤气中毒原因：</a:t>
            </a:r>
            <a:r>
              <a:rPr lang="zh-CN" altLang="en-US" sz="1500" b="1" dirty="0">
                <a:solidFill>
                  <a:schemeClr val="tx1"/>
                </a:solidFill>
                <a:latin typeface="微软雅黑" panose="020B0503020204020204" pitchFamily="34" charset="-122"/>
                <a:ea typeface="微软雅黑" panose="020B0503020204020204" pitchFamily="34" charset="-122"/>
              </a:rPr>
              <a:t>煤气中含有大量有毒气体，如一氧化碳、硫化氢、苯、酚、氨等。高炉煤气和转炉煤气含一氧化碳高，</a:t>
            </a:r>
            <a:r>
              <a:rPr lang="en-US" altLang="zh-CN" sz="1500" b="1" dirty="0">
                <a:solidFill>
                  <a:schemeClr val="tx1"/>
                </a:solidFill>
                <a:latin typeface="微软雅黑" panose="020B0503020204020204" pitchFamily="34" charset="-122"/>
                <a:ea typeface="微软雅黑" panose="020B0503020204020204" pitchFamily="34" charset="-122"/>
              </a:rPr>
              <a:t>CO</a:t>
            </a:r>
            <a:r>
              <a:rPr lang="zh-CN" altLang="en-US" sz="1500" b="1" dirty="0">
                <a:solidFill>
                  <a:schemeClr val="tx1"/>
                </a:solidFill>
                <a:latin typeface="微软雅黑" panose="020B0503020204020204" pitchFamily="34" charset="-122"/>
                <a:ea typeface="微软雅黑" panose="020B0503020204020204" pitchFamily="34" charset="-122"/>
              </a:rPr>
              <a:t>经呼吸道侵入人体后，经氧更容易和血液中的血红蛋白结合，导致人体严重缺氧。轻度中毒时出现剧烈头痛、眩晕、心悸、胸闷、恶心、呕吐、耳鸣、全身无力等，若吸入过量</a:t>
            </a:r>
            <a:r>
              <a:rPr lang="en-US" altLang="zh-CN" sz="1500" b="1" dirty="0">
                <a:solidFill>
                  <a:schemeClr val="tx1"/>
                </a:solidFill>
                <a:latin typeface="微软雅黑" panose="020B0503020204020204" pitchFamily="34" charset="-122"/>
                <a:ea typeface="微软雅黑" panose="020B0503020204020204" pitchFamily="34" charset="-122"/>
              </a:rPr>
              <a:t>CO</a:t>
            </a:r>
            <a:r>
              <a:rPr lang="zh-CN" altLang="en-US" sz="1500" b="1" dirty="0">
                <a:solidFill>
                  <a:schemeClr val="tx1"/>
                </a:solidFill>
                <a:latin typeface="微软雅黑" panose="020B0503020204020204" pitchFamily="34" charset="-122"/>
                <a:ea typeface="微软雅黑" panose="020B0503020204020204" pitchFamily="34" charset="-122"/>
              </a:rPr>
              <a:t>， 则常意识模糊，大小便失禁、乃至昏迷、死亡。</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75781" name="组合 271368"/>
          <p:cNvGrpSpPr/>
          <p:nvPr/>
        </p:nvGrpSpPr>
        <p:grpSpPr>
          <a:xfrm>
            <a:off x="790575" y="2460625"/>
            <a:ext cx="587375" cy="2886075"/>
            <a:chOff x="86" y="1592"/>
            <a:chExt cx="370" cy="1818"/>
          </a:xfrm>
        </p:grpSpPr>
        <p:sp>
          <p:nvSpPr>
            <p:cNvPr id="75782" name="左大括号 271365"/>
            <p:cNvSpPr/>
            <p:nvPr/>
          </p:nvSpPr>
          <p:spPr>
            <a:xfrm>
              <a:off x="304" y="1592"/>
              <a:ext cx="152" cy="1818"/>
            </a:xfrm>
            <a:prstGeom prst="leftBrace">
              <a:avLst>
                <a:gd name="adj1" fmla="val 99172"/>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5783" name="矩形 271367"/>
            <p:cNvSpPr>
              <a:spLocks noTextEdit="1"/>
            </p:cNvSpPr>
            <p:nvPr/>
          </p:nvSpPr>
          <p:spPr>
            <a:xfrm rot="5400000">
              <a:off x="-609" y="2382"/>
              <a:ext cx="1553" cy="181"/>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煤气事故主要原因</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578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277631"/>
          <p:cNvSpPr>
            <a:spLocks noGrp="1"/>
          </p:cNvSpPr>
          <p:nvPr>
            <p:ph type="title"/>
          </p:nvPr>
        </p:nvSpPr>
        <p:spPr>
          <a:xfrm>
            <a:off x="3452813" y="147638"/>
            <a:ext cx="5948363" cy="60325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六、事故预防之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煤气</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802" name="矩形 277507"/>
          <p:cNvSpPr/>
          <p:nvPr/>
        </p:nvSpPr>
        <p:spPr>
          <a:xfrm>
            <a:off x="2089150" y="1120775"/>
            <a:ext cx="9134475" cy="1600200"/>
          </a:xfrm>
          <a:prstGeom prst="rect">
            <a:avLst/>
          </a:prstGeom>
          <a:noFill/>
          <a:ln w="9525">
            <a:noFill/>
          </a:ln>
        </p:spPr>
        <p:txBody>
          <a:bodyPr anchor="ctr" anchorCtr="0">
            <a:spAutoFit/>
          </a:bodyPr>
          <a:p>
            <a:pPr eaLnBrk="0" hangingPunct="0">
              <a:spcBef>
                <a:spcPct val="50000"/>
              </a:spcBef>
            </a:pPr>
            <a:r>
              <a:rPr lang="en-US" altLang="zh-CN" sz="1400" b="1" dirty="0">
                <a:solidFill>
                  <a:schemeClr val="tx1"/>
                </a:solidFill>
                <a:latin typeface="微软雅黑" panose="020B0503020204020204" pitchFamily="34" charset="-122"/>
                <a:ea typeface="微软雅黑" panose="020B0503020204020204" pitchFamily="34" charset="-122"/>
              </a:rPr>
              <a:t>1</a:t>
            </a:r>
            <a:r>
              <a:rPr lang="zh-CN" altLang="en-US" sz="1400" b="1" dirty="0">
                <a:solidFill>
                  <a:schemeClr val="tx1"/>
                </a:solidFill>
                <a:latin typeface="微软雅黑" panose="020B0503020204020204" pitchFamily="34" charset="-122"/>
                <a:ea typeface="微软雅黑" panose="020B0503020204020204" pitchFamily="34" charset="-122"/>
              </a:rPr>
              <a:t>、进行煤气作业时严格遵守安全操作规程和安全生产确认制。</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2</a:t>
            </a:r>
            <a:r>
              <a:rPr lang="zh-CN" altLang="en-US" sz="1400" b="1" dirty="0">
                <a:solidFill>
                  <a:schemeClr val="tx1"/>
                </a:solidFill>
                <a:latin typeface="微软雅黑" panose="020B0503020204020204" pitchFamily="34" charset="-122"/>
                <a:ea typeface="微软雅黑" panose="020B0503020204020204" pitchFamily="34" charset="-122"/>
              </a:rPr>
              <a:t>、新建或大修后的设备，要进行强度及严密性实验，合格后方可投产。</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3</a:t>
            </a:r>
            <a:r>
              <a:rPr lang="zh-CN" altLang="en-US" sz="1400" b="1" dirty="0">
                <a:solidFill>
                  <a:schemeClr val="tx1"/>
                </a:solidFill>
                <a:latin typeface="微软雅黑" panose="020B0503020204020204" pitchFamily="34" charset="-122"/>
                <a:ea typeface="微软雅黑" panose="020B0503020204020204" pitchFamily="34" charset="-122"/>
              </a:rPr>
              <a:t>、经常检查煤气设备的严密性，防止煤气泄漏，煤气设备容易泄漏部分，应设置报警装置，发现泄漏要及时处理，发现设备冒出煤气或带煤气作业，要佩带防毒面具。</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4</a:t>
            </a:r>
            <a:r>
              <a:rPr lang="zh-CN" altLang="en-US" sz="1400" b="1" dirty="0">
                <a:solidFill>
                  <a:schemeClr val="tx1"/>
                </a:solidFill>
                <a:latin typeface="微软雅黑" panose="020B0503020204020204" pitchFamily="34" charset="-122"/>
                <a:ea typeface="微软雅黑" panose="020B0503020204020204" pitchFamily="34" charset="-122"/>
              </a:rPr>
              <a:t>、对与煤气有关的工作岗位和操作、检修人员进行煤气知识培训，并经考试合格后方可上岗。</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5</a:t>
            </a:r>
            <a:r>
              <a:rPr lang="zh-CN" altLang="en-US" sz="1400" b="1" dirty="0">
                <a:solidFill>
                  <a:schemeClr val="tx1"/>
                </a:solidFill>
                <a:latin typeface="微软雅黑" panose="020B0503020204020204" pitchFamily="34" charset="-122"/>
                <a:ea typeface="微软雅黑" panose="020B0503020204020204" pitchFamily="34" charset="-122"/>
              </a:rPr>
              <a:t>、进入煤气区域作业，必须有监护人，并携带便携式煤气报警仪。带煤气作业，必须佩带空气呼吸器，呼吸器瓶使用完毕，及时充瓶备用。操作后，应立即离开，并适当休息。一氧化碳含量及允许工作时间应符合如下规定：</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6803" name="矩形 277559"/>
          <p:cNvSpPr/>
          <p:nvPr/>
        </p:nvSpPr>
        <p:spPr>
          <a:xfrm>
            <a:off x="2089150" y="4872038"/>
            <a:ext cx="9432925" cy="1600200"/>
          </a:xfrm>
          <a:prstGeom prst="rect">
            <a:avLst/>
          </a:prstGeom>
          <a:noFill/>
          <a:ln w="9525">
            <a:noFill/>
          </a:ln>
        </p:spPr>
        <p:txBody>
          <a:bodyPr anchor="ctr" anchorCtr="0">
            <a:spAutoFit/>
          </a:bodyPr>
          <a:p>
            <a:pPr eaLnBrk="0" hangingPunct="0">
              <a:spcBef>
                <a:spcPct val="50000"/>
              </a:spcBef>
            </a:pPr>
            <a:r>
              <a:rPr lang="en-US" altLang="zh-CN" sz="1400" b="1" dirty="0">
                <a:solidFill>
                  <a:schemeClr val="tx1"/>
                </a:solidFill>
                <a:latin typeface="微软雅黑" panose="020B0503020204020204" pitchFamily="34" charset="-122"/>
                <a:ea typeface="微软雅黑" panose="020B0503020204020204" pitchFamily="34" charset="-122"/>
              </a:rPr>
              <a:t>6</a:t>
            </a:r>
            <a:r>
              <a:rPr lang="zh-CN" altLang="en-US" sz="1400" b="1" dirty="0">
                <a:solidFill>
                  <a:schemeClr val="tx1"/>
                </a:solidFill>
                <a:latin typeface="微软雅黑" panose="020B0503020204020204" pitchFamily="34" charset="-122"/>
                <a:ea typeface="微软雅黑" panose="020B0503020204020204" pitchFamily="34" charset="-122"/>
              </a:rPr>
              <a:t>、要可靠地切断煤气来源，如堵盲板、设水封等，盲板要经过试验，水封阀门不能作为单独的切断装置。煤气系统中水封要保持一定的高度，生产中要经常保持溢流。</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7</a:t>
            </a:r>
            <a:r>
              <a:rPr lang="zh-CN" altLang="en-US" sz="1400" b="1" dirty="0">
                <a:solidFill>
                  <a:schemeClr val="tx1"/>
                </a:solidFill>
                <a:latin typeface="微软雅黑" panose="020B0503020204020204" pitchFamily="34" charset="-122"/>
                <a:ea typeface="微软雅黑" panose="020B0503020204020204" pitchFamily="34" charset="-122"/>
              </a:rPr>
              <a:t>、在煤气设备内清扫检修时，必须将残存煤气处理完毕，经试验合格后方可进行。对煤气区域的工作场所，要经常进行空气中一氧化碳含量分析，如超过国家规定的卫生标准时，要检查分析原因并进行处理。</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8</a:t>
            </a:r>
            <a:r>
              <a:rPr lang="zh-CN" altLang="en-US" sz="1400" b="1" dirty="0">
                <a:solidFill>
                  <a:schemeClr val="tx1"/>
                </a:solidFill>
                <a:latin typeface="微软雅黑" panose="020B0503020204020204" pitchFamily="34" charset="-122"/>
                <a:ea typeface="微软雅黑" panose="020B0503020204020204" pitchFamily="34" charset="-122"/>
              </a:rPr>
              <a:t>、做好设备润滑、防腐工作，做好对设备、煤气管线、阀门的巡检和专检工作，对查出的事故隐患及时上报，及时整改，整改不了的要制定防范措施。</a:t>
            </a:r>
            <a:endParaRPr lang="zh-CN" altLang="en-US" sz="1100" b="1" dirty="0">
              <a:solidFill>
                <a:schemeClr val="tx1"/>
              </a:solidFill>
              <a:latin typeface="微软雅黑" panose="020B0503020204020204" pitchFamily="34" charset="-122"/>
              <a:ea typeface="微软雅黑" panose="020B0503020204020204" pitchFamily="34" charset="-122"/>
            </a:endParaRPr>
          </a:p>
          <a:p>
            <a:pPr eaLnBrk="0" hangingPunct="0"/>
            <a:r>
              <a:rPr lang="en-US" altLang="zh-CN" sz="1400" b="1" dirty="0">
                <a:solidFill>
                  <a:schemeClr val="tx1"/>
                </a:solidFill>
                <a:latin typeface="微软雅黑" panose="020B0503020204020204" pitchFamily="34" charset="-122"/>
                <a:ea typeface="微软雅黑" panose="020B0503020204020204" pitchFamily="34" charset="-122"/>
              </a:rPr>
              <a:t>9</a:t>
            </a:r>
            <a:r>
              <a:rPr lang="zh-CN" altLang="en-US" sz="1400" b="1" dirty="0">
                <a:solidFill>
                  <a:schemeClr val="tx1"/>
                </a:solidFill>
                <a:latin typeface="微软雅黑" panose="020B0503020204020204" pitchFamily="34" charset="-122"/>
                <a:ea typeface="微软雅黑" panose="020B0503020204020204" pitchFamily="34" charset="-122"/>
              </a:rPr>
              <a:t>、煤气区域应挂有“煤气危险区域”的标志牌，发生煤气中毒时，应立即通知煤气防护站，进行抢救和处理。</a:t>
            </a:r>
            <a:endParaRPr lang="zh-CN" altLang="en-US" b="1" dirty="0">
              <a:solidFill>
                <a:schemeClr val="tx1"/>
              </a:solidFill>
              <a:latin typeface="微软雅黑" panose="020B0503020204020204" pitchFamily="34" charset="-122"/>
              <a:ea typeface="微软雅黑" panose="020B0503020204020204" pitchFamily="34" charset="-122"/>
            </a:endParaRPr>
          </a:p>
        </p:txBody>
      </p:sp>
      <p:graphicFrame>
        <p:nvGraphicFramePr>
          <p:cNvPr id="277635" name="内容占位符 277634"/>
          <p:cNvGraphicFramePr>
            <a:graphicFrameLocks noGrp="1"/>
          </p:cNvGraphicFramePr>
          <p:nvPr>
            <p:ph idx="4294967295"/>
          </p:nvPr>
        </p:nvGraphicFramePr>
        <p:xfrm>
          <a:off x="3330575" y="2933700"/>
          <a:ext cx="5951538" cy="1828800"/>
        </p:xfrm>
        <a:graphic>
          <a:graphicData uri="http://schemas.openxmlformats.org/drawingml/2006/table">
            <a:tbl>
              <a:tblPr/>
              <a:tblGrid>
                <a:gridCol w="2780179"/>
                <a:gridCol w="3171359"/>
              </a:tblGrid>
              <a:tr h="273050">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工作区域中</a:t>
                      </a:r>
                      <a:r>
                        <a:rPr lang="en-US" altLang="zh-CN" sz="1200" b="1">
                          <a:latin typeface="微软雅黑" panose="020B0503020204020204" pitchFamily="34" charset="-122"/>
                          <a:cs typeface="微软雅黑" panose="020B0503020204020204" pitchFamily="34" charset="-122"/>
                        </a:rPr>
                        <a:t>CO</a:t>
                      </a:r>
                      <a:r>
                        <a:rPr lang="zh-CN" altLang="en-US" sz="1200" b="1" dirty="0">
                          <a:latin typeface="微软雅黑" panose="020B0503020204020204" pitchFamily="34" charset="-122"/>
                          <a:cs typeface="微软雅黑" panose="020B0503020204020204" pitchFamily="34" charset="-122"/>
                        </a:rPr>
                        <a:t>浓度</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gn="ctr">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允许工作时间</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en-US" altLang="zh-CN" sz="1200" b="1">
                          <a:latin typeface="微软雅黑" panose="020B0503020204020204" pitchFamily="34" charset="-122"/>
                          <a:cs typeface="微软雅黑" panose="020B0503020204020204" pitchFamily="34" charset="-122"/>
                        </a:rPr>
                        <a:t>CO</a:t>
                      </a:r>
                      <a:r>
                        <a:rPr lang="zh-CN" altLang="en-US" sz="1200" b="1" dirty="0">
                          <a:latin typeface="微软雅黑" panose="020B0503020204020204" pitchFamily="34" charset="-122"/>
                          <a:cs typeface="微软雅黑" panose="020B0503020204020204" pitchFamily="34" charset="-122"/>
                        </a:rPr>
                        <a:t>含量不超过</a:t>
                      </a:r>
                      <a:r>
                        <a:rPr lang="en-US" altLang="zh-CN" sz="1200" b="1">
                          <a:latin typeface="微软雅黑" panose="020B0503020204020204" pitchFamily="34" charset="-122"/>
                          <a:cs typeface="微软雅黑" panose="020B0503020204020204" pitchFamily="34" charset="-122"/>
                        </a:rPr>
                        <a:t>30mg/m</a:t>
                      </a:r>
                      <a:r>
                        <a:rPr lang="en-US" altLang="zh-CN" sz="1200" b="1" baseline="30000">
                          <a:latin typeface="微软雅黑" panose="020B0503020204020204" pitchFamily="34" charset="-122"/>
                          <a:cs typeface="微软雅黑" panose="020B0503020204020204" pitchFamily="34" charset="-122"/>
                        </a:rPr>
                        <a:t>3</a:t>
                      </a:r>
                      <a:r>
                        <a:rPr lang="en-US" altLang="zh-CN" sz="1200" b="1">
                          <a:latin typeface="微软雅黑" panose="020B0503020204020204" pitchFamily="34" charset="-122"/>
                          <a:cs typeface="微软雅黑" panose="020B0503020204020204" pitchFamily="34" charset="-122"/>
                        </a:rPr>
                        <a:t> (24ppm)</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gn="ctr">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可较长时间工作</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en-US" altLang="zh-CN" sz="1200" b="1">
                          <a:latin typeface="微软雅黑" panose="020B0503020204020204" pitchFamily="34" charset="-122"/>
                          <a:cs typeface="微软雅黑" panose="020B0503020204020204" pitchFamily="34" charset="-122"/>
                        </a:rPr>
                        <a:t>CO</a:t>
                      </a:r>
                      <a:r>
                        <a:rPr lang="zh-CN" altLang="en-US" sz="1200" b="1" dirty="0">
                          <a:latin typeface="微软雅黑" panose="020B0503020204020204" pitchFamily="34" charset="-122"/>
                          <a:cs typeface="微软雅黑" panose="020B0503020204020204" pitchFamily="34" charset="-122"/>
                        </a:rPr>
                        <a:t>含量不超过</a:t>
                      </a:r>
                      <a:r>
                        <a:rPr lang="en-US" altLang="zh-CN" sz="1200" b="1">
                          <a:latin typeface="微软雅黑" panose="020B0503020204020204" pitchFamily="34" charset="-122"/>
                          <a:cs typeface="微软雅黑" panose="020B0503020204020204" pitchFamily="34" charset="-122"/>
                        </a:rPr>
                        <a:t>50 mg/m</a:t>
                      </a:r>
                      <a:r>
                        <a:rPr lang="en-US" altLang="zh-CN" sz="1200" b="1" baseline="30000">
                          <a:latin typeface="微软雅黑" panose="020B0503020204020204" pitchFamily="34" charset="-122"/>
                          <a:cs typeface="微软雅黑" panose="020B0503020204020204" pitchFamily="34" charset="-122"/>
                        </a:rPr>
                        <a:t>3</a:t>
                      </a:r>
                      <a:r>
                        <a:rPr lang="en-US" altLang="zh-CN" sz="1200" b="1">
                          <a:latin typeface="微软雅黑" panose="020B0503020204020204" pitchFamily="34" charset="-122"/>
                          <a:cs typeface="微软雅黑" panose="020B0503020204020204" pitchFamily="34" charset="-122"/>
                        </a:rPr>
                        <a:t> (40ppm)</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gn="ctr">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连续工作时间不得超过</a:t>
                      </a:r>
                      <a:r>
                        <a:rPr lang="en-US" altLang="zh-CN" sz="1200" b="1">
                          <a:latin typeface="微软雅黑" panose="020B0503020204020204" pitchFamily="34" charset="-122"/>
                          <a:cs typeface="微软雅黑" panose="020B0503020204020204" pitchFamily="34" charset="-122"/>
                        </a:rPr>
                        <a:t>1</a:t>
                      </a:r>
                      <a:r>
                        <a:rPr lang="zh-CN" altLang="en-US" sz="1200" b="1" dirty="0">
                          <a:latin typeface="微软雅黑" panose="020B0503020204020204" pitchFamily="34" charset="-122"/>
                          <a:cs typeface="微软雅黑" panose="020B0503020204020204" pitchFamily="34" charset="-122"/>
                        </a:rPr>
                        <a:t>小时</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en-US" altLang="zh-CN" sz="1200" b="1">
                          <a:latin typeface="微软雅黑" panose="020B0503020204020204" pitchFamily="34" charset="-122"/>
                          <a:cs typeface="微软雅黑" panose="020B0503020204020204" pitchFamily="34" charset="-122"/>
                        </a:rPr>
                        <a:t>CO</a:t>
                      </a:r>
                      <a:r>
                        <a:rPr lang="zh-CN" altLang="en-US" sz="1200" b="1" dirty="0">
                          <a:latin typeface="微软雅黑" panose="020B0503020204020204" pitchFamily="34" charset="-122"/>
                          <a:cs typeface="微软雅黑" panose="020B0503020204020204" pitchFamily="34" charset="-122"/>
                        </a:rPr>
                        <a:t>含量不超过</a:t>
                      </a:r>
                      <a:r>
                        <a:rPr lang="en-US" altLang="zh-CN" sz="1200" b="1">
                          <a:latin typeface="微软雅黑" panose="020B0503020204020204" pitchFamily="34" charset="-122"/>
                          <a:cs typeface="微软雅黑" panose="020B0503020204020204" pitchFamily="34" charset="-122"/>
                        </a:rPr>
                        <a:t>100 mg/m</a:t>
                      </a:r>
                      <a:r>
                        <a:rPr lang="en-US" altLang="zh-CN" sz="1200" b="1" baseline="30000">
                          <a:latin typeface="微软雅黑" panose="020B0503020204020204" pitchFamily="34" charset="-122"/>
                          <a:cs typeface="微软雅黑" panose="020B0503020204020204" pitchFamily="34" charset="-122"/>
                        </a:rPr>
                        <a:t>3</a:t>
                      </a:r>
                      <a:r>
                        <a:rPr lang="en-US" altLang="zh-CN" sz="1200" b="1">
                          <a:latin typeface="微软雅黑" panose="020B0503020204020204" pitchFamily="34" charset="-122"/>
                          <a:cs typeface="微软雅黑" panose="020B0503020204020204" pitchFamily="34" charset="-122"/>
                        </a:rPr>
                        <a:t> (80ppm)</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gn="ctr">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连续工作时间不得超过</a:t>
                      </a:r>
                      <a:r>
                        <a:rPr lang="en-US" altLang="zh-CN" sz="1200" b="1">
                          <a:latin typeface="微软雅黑" panose="020B0503020204020204" pitchFamily="34" charset="-122"/>
                          <a:cs typeface="微软雅黑" panose="020B0503020204020204" pitchFamily="34" charset="-122"/>
                        </a:rPr>
                        <a:t>30</a:t>
                      </a:r>
                      <a:r>
                        <a:rPr lang="zh-CN" altLang="en-US" sz="1200" b="1" dirty="0">
                          <a:latin typeface="微软雅黑" panose="020B0503020204020204" pitchFamily="34" charset="-122"/>
                          <a:cs typeface="微软雅黑" panose="020B0503020204020204" pitchFamily="34" charset="-122"/>
                        </a:rPr>
                        <a:t>分钟</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en-US" altLang="zh-CN" sz="1200" b="1">
                          <a:latin typeface="微软雅黑" panose="020B0503020204020204" pitchFamily="34" charset="-122"/>
                          <a:cs typeface="微软雅黑" panose="020B0503020204020204" pitchFamily="34" charset="-122"/>
                        </a:rPr>
                        <a:t>CO</a:t>
                      </a:r>
                      <a:r>
                        <a:rPr lang="zh-CN" altLang="en-US" sz="1200" b="1" dirty="0">
                          <a:latin typeface="微软雅黑" panose="020B0503020204020204" pitchFamily="34" charset="-122"/>
                          <a:cs typeface="微软雅黑" panose="020B0503020204020204" pitchFamily="34" charset="-122"/>
                        </a:rPr>
                        <a:t>含量不超过</a:t>
                      </a:r>
                      <a:r>
                        <a:rPr lang="en-US" altLang="zh-CN" sz="1200" b="1">
                          <a:latin typeface="微软雅黑" panose="020B0503020204020204" pitchFamily="34" charset="-122"/>
                          <a:cs typeface="微软雅黑" panose="020B0503020204020204" pitchFamily="34" charset="-122"/>
                        </a:rPr>
                        <a:t>200 mg/m</a:t>
                      </a:r>
                      <a:r>
                        <a:rPr lang="en-US" altLang="zh-CN" sz="1200" b="1" baseline="30000">
                          <a:latin typeface="微软雅黑" panose="020B0503020204020204" pitchFamily="34" charset="-122"/>
                          <a:cs typeface="微软雅黑" panose="020B0503020204020204" pitchFamily="34" charset="-122"/>
                        </a:rPr>
                        <a:t>3</a:t>
                      </a:r>
                      <a:r>
                        <a:rPr lang="en-US" altLang="zh-CN" sz="1200" b="1">
                          <a:latin typeface="微软雅黑" panose="020B0503020204020204" pitchFamily="34" charset="-122"/>
                          <a:cs typeface="微软雅黑" panose="020B0503020204020204" pitchFamily="34" charset="-122"/>
                        </a:rPr>
                        <a:t> (160ppm)</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gn="ctr">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连续工作时间不得超过</a:t>
                      </a:r>
                      <a:r>
                        <a:rPr lang="en-US" altLang="zh-CN" sz="1200" b="1">
                          <a:latin typeface="微软雅黑" panose="020B0503020204020204" pitchFamily="34" charset="-122"/>
                          <a:cs typeface="微软雅黑" panose="020B0503020204020204" pitchFamily="34" charset="-122"/>
                        </a:rPr>
                        <a:t>15~20</a:t>
                      </a:r>
                      <a:r>
                        <a:rPr lang="zh-CN" altLang="en-US" sz="1200" b="1" dirty="0">
                          <a:latin typeface="微软雅黑" panose="020B0503020204020204" pitchFamily="34" charset="-122"/>
                          <a:cs typeface="微软雅黑" panose="020B0503020204020204" pitchFamily="34" charset="-122"/>
                        </a:rPr>
                        <a:t>分钟</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127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gridSpan="2">
                  <a:txBody>
                    <a:bodyPr/>
                    <a:lstStyle>
                      <a:lvl1pPr marL="342900" lvl="0" indent="-342900" algn="l" rtl="0" eaLnBrk="0" fontAlgn="base" hangingPunct="0">
                        <a:lnSpc>
                          <a:spcPts val="3200"/>
                        </a:lnSpc>
                        <a:spcBef>
                          <a:spcPct val="0"/>
                        </a:spcBef>
                        <a:spcAft>
                          <a:spcPct val="0"/>
                        </a:spcAft>
                        <a:buClr>
                          <a:schemeClr val="folHlink"/>
                        </a:buClr>
                        <a:buFont typeface="Wingdings" panose="05000000000000000000" pitchFamily="2" charset="2"/>
                        <a:buBlip>
                          <a:blip r:embed="rId1"/>
                        </a:buBlip>
                        <a:defRPr sz="2800" b="0">
                          <a:solidFill>
                            <a:schemeClr val="tx1"/>
                          </a:solidFill>
                          <a:latin typeface="+mn-lt"/>
                          <a:ea typeface="+mn-ea"/>
                          <a:cs typeface="+mn-cs"/>
                        </a:defRPr>
                      </a:lvl1pPr>
                      <a:lvl2pPr marL="742950" lvl="1" indent="-285750" algn="l" rtl="0" eaLnBrk="0" fontAlgn="base" hangingPunct="0">
                        <a:lnSpc>
                          <a:spcPts val="3200"/>
                        </a:lnSpc>
                        <a:spcBef>
                          <a:spcPct val="0"/>
                        </a:spcBef>
                        <a:spcAft>
                          <a:spcPct val="0"/>
                        </a:spcAft>
                        <a:buClr>
                          <a:srgbClr val="CC0000"/>
                        </a:buClr>
                        <a:buFont typeface="Wingdings" panose="05000000000000000000" pitchFamily="2" charset="2"/>
                        <a:buChar char="ü"/>
                        <a:defRPr sz="2000">
                          <a:solidFill>
                            <a:schemeClr val="tx1"/>
                          </a:solidFill>
                          <a:latin typeface="Times New Roman" panose="02020603050405020304" pitchFamily="18" charset="0"/>
                          <a:ea typeface="+mn-ea"/>
                        </a:defRPr>
                      </a:lvl2pPr>
                      <a:lvl3pPr marL="1143000" lvl="2"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3pPr>
                      <a:lvl4pPr marL="1600200" lvl="3" indent="-228600" algn="l" rtl="0" eaLnBrk="0" fontAlgn="base" hangingPunct="0">
                        <a:lnSpc>
                          <a:spcPts val="3200"/>
                        </a:lnSpc>
                        <a:spcBef>
                          <a:spcPct val="0"/>
                        </a:spcBef>
                        <a:spcAft>
                          <a:spcPct val="0"/>
                        </a:spcAft>
                        <a:buClr>
                          <a:schemeClr val="folHlink"/>
                        </a:buClr>
                        <a:buChar char="–"/>
                        <a:defRPr sz="1800">
                          <a:solidFill>
                            <a:schemeClr val="tx1"/>
                          </a:solidFill>
                          <a:latin typeface="Times New Roman" panose="02020603050405020304" pitchFamily="18" charset="0"/>
                          <a:ea typeface="+mn-ea"/>
                        </a:defRPr>
                      </a:lvl4pPr>
                      <a:lvl5pPr marL="2057400" lvl="4" indent="-228600" algn="l" rtl="0" eaLnBrk="0" fontAlgn="base" hangingPunct="0">
                        <a:spcBef>
                          <a:spcPct val="20000"/>
                        </a:spcBef>
                        <a:spcAft>
                          <a:spcPct val="0"/>
                        </a:spcAft>
                        <a:buClr>
                          <a:schemeClr val="folHlink"/>
                        </a:buClr>
                        <a:buChar char="»"/>
                        <a:defRPr sz="1800">
                          <a:solidFill>
                            <a:schemeClr val="tx1"/>
                          </a:solidFill>
                          <a:latin typeface="Times New Roman" panose="02020603050405020304" pitchFamily="18" charset="0"/>
                          <a:ea typeface="+mn-ea"/>
                        </a:defRPr>
                      </a:lvl5pPr>
                    </a:lstStyle>
                    <a:p>
                      <a:pPr lvl="0">
                        <a:lnSpc>
                          <a:spcPct val="100000"/>
                        </a:lnSpc>
                        <a:spcBef>
                          <a:spcPct val="50000"/>
                        </a:spcBef>
                        <a:buClrTx/>
                        <a:buNone/>
                      </a:pPr>
                      <a:r>
                        <a:rPr lang="zh-CN" altLang="en-US" sz="1200" b="1" dirty="0">
                          <a:latin typeface="微软雅黑" panose="020B0503020204020204" pitchFamily="34" charset="-122"/>
                          <a:cs typeface="微软雅黑" panose="020B0503020204020204" pitchFamily="34" charset="-122"/>
                        </a:rPr>
                        <a:t>注：每次工作时间间隔至少</a:t>
                      </a:r>
                      <a:r>
                        <a:rPr lang="en-US" altLang="zh-CN" sz="1200" b="1">
                          <a:latin typeface="微软雅黑" panose="020B0503020204020204" pitchFamily="34" charset="-122"/>
                          <a:cs typeface="微软雅黑" panose="020B0503020204020204" pitchFamily="34" charset="-122"/>
                        </a:rPr>
                        <a:t>2</a:t>
                      </a:r>
                      <a:r>
                        <a:rPr lang="zh-CN" altLang="en-US" sz="1200" b="1" dirty="0">
                          <a:latin typeface="微软雅黑" panose="020B0503020204020204" pitchFamily="34" charset="-122"/>
                          <a:cs typeface="微软雅黑" panose="020B0503020204020204" pitchFamily="34" charset="-122"/>
                        </a:rPr>
                        <a:t>小时以上</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5" marR="91445" anchor="ctr">
                    <a:lnL w="2540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254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bl>
          </a:graphicData>
        </a:graphic>
      </p:graphicFrame>
      <p:grpSp>
        <p:nvGrpSpPr>
          <p:cNvPr id="76826" name="组合 1"/>
          <p:cNvGrpSpPr/>
          <p:nvPr/>
        </p:nvGrpSpPr>
        <p:grpSpPr>
          <a:xfrm>
            <a:off x="1111250" y="1144588"/>
            <a:ext cx="660400" cy="5291137"/>
            <a:chOff x="2783" y="1803"/>
            <a:chExt cx="1040" cy="8332"/>
          </a:xfrm>
        </p:grpSpPr>
        <p:sp>
          <p:nvSpPr>
            <p:cNvPr id="76827" name="左大括号 277636"/>
            <p:cNvSpPr/>
            <p:nvPr/>
          </p:nvSpPr>
          <p:spPr>
            <a:xfrm>
              <a:off x="3445" y="1802"/>
              <a:ext cx="377" cy="8332"/>
            </a:xfrm>
            <a:prstGeom prst="leftBrace">
              <a:avLst>
                <a:gd name="adj1" fmla="val 183252"/>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6828" name="矩形 277637"/>
            <p:cNvSpPr>
              <a:spLocks noTextEdit="1"/>
            </p:cNvSpPr>
            <p:nvPr/>
          </p:nvSpPr>
          <p:spPr>
            <a:xfrm rot="5400000">
              <a:off x="887" y="5685"/>
              <a:ext cx="4262" cy="472"/>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煤气中毒事故预防措施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6829"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2"/>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283649"/>
          <p:cNvSpPr>
            <a:spLocks noGrp="1"/>
          </p:cNvSpPr>
          <p:nvPr>
            <p:ph type="title"/>
          </p:nvPr>
        </p:nvSpPr>
        <p:spPr>
          <a:xfrm>
            <a:off x="3502025" y="195263"/>
            <a:ext cx="5307013" cy="54610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六、事故预防之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煤气</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826" name="矩形 283651"/>
          <p:cNvSpPr/>
          <p:nvPr/>
        </p:nvSpPr>
        <p:spPr>
          <a:xfrm>
            <a:off x="977900" y="1022350"/>
            <a:ext cx="10355263" cy="1476375"/>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煤气着火、爆炸事故：</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煤气是一种可燃性气体，当煤气和空气混合，煤气中的可燃性气体和空气中的氧进行强烈的氧化反应，这种反应由缓慢转变到着火温度，并由缓慢氧化转为瞬间猛烈氧化，即达到爆炸阶段。如果煤气着火发生在密闭容器里，就会因激烈燃烧，体积突然膨胀而造成猛烈爆炸事故，破坏性很大。</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7827" name="矩形 283652"/>
          <p:cNvSpPr/>
          <p:nvPr/>
        </p:nvSpPr>
        <p:spPr>
          <a:xfrm>
            <a:off x="1800225" y="2998788"/>
            <a:ext cx="9648825" cy="2811462"/>
          </a:xfrm>
          <a:prstGeom prst="rect">
            <a:avLst/>
          </a:prstGeom>
          <a:noFill/>
          <a:ln w="9525">
            <a:noFill/>
          </a:ln>
        </p:spPr>
        <p:txBody>
          <a:bodyPr anchor="t" anchorCtr="0">
            <a:spAutoFit/>
          </a:bodyPr>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1</a:t>
            </a:r>
            <a:r>
              <a:rPr lang="zh-CN" altLang="en-US" sz="1500" b="1" dirty="0">
                <a:solidFill>
                  <a:schemeClr val="tx1"/>
                </a:solidFill>
                <a:latin typeface="微软雅黑" panose="020B0503020204020204" pitchFamily="34" charset="-122"/>
                <a:ea typeface="微软雅黑" panose="020B0503020204020204" pitchFamily="34" charset="-122"/>
              </a:rPr>
              <a:t>、防止煤气与空气混合成爆炸比例，控制氧含量不使达到爆炸界限，同时不使火源、火花或赤热物与之接触。</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、通煤气的管道与没有通煤气的管道，必须有可靠的切断装置，不允许单独用阀门切断。</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3</a:t>
            </a:r>
            <a:r>
              <a:rPr lang="zh-CN" altLang="en-US" sz="1500" b="1" dirty="0">
                <a:solidFill>
                  <a:schemeClr val="tx1"/>
                </a:solidFill>
                <a:latin typeface="微软雅黑" panose="020B0503020204020204" pitchFamily="34" charset="-122"/>
                <a:ea typeface="微软雅黑" panose="020B0503020204020204" pitchFamily="34" charset="-122"/>
              </a:rPr>
              <a:t>、煤气区域严禁吸烟、严禁动火、严禁堆放易燃易爆物品。</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4</a:t>
            </a:r>
            <a:r>
              <a:rPr lang="zh-CN" altLang="en-US" sz="1500" b="1" dirty="0">
                <a:solidFill>
                  <a:schemeClr val="tx1"/>
                </a:solidFill>
                <a:latin typeface="微软雅黑" panose="020B0503020204020204" pitchFamily="34" charset="-122"/>
                <a:ea typeface="微软雅黑" panose="020B0503020204020204" pitchFamily="34" charset="-122"/>
              </a:rPr>
              <a:t>、在停送煤气放散时，放散管周围</a:t>
            </a:r>
            <a:r>
              <a:rPr lang="en-US" altLang="zh-CN" sz="1500" b="1" dirty="0">
                <a:solidFill>
                  <a:schemeClr val="tx1"/>
                </a:solidFill>
                <a:latin typeface="微软雅黑" panose="020B0503020204020204" pitchFamily="34" charset="-122"/>
                <a:ea typeface="微软雅黑" panose="020B0503020204020204" pitchFamily="34" charset="-122"/>
              </a:rPr>
              <a:t>40m</a:t>
            </a:r>
            <a:r>
              <a:rPr lang="zh-CN" altLang="en-US" sz="1500" b="1" dirty="0">
                <a:solidFill>
                  <a:schemeClr val="tx1"/>
                </a:solidFill>
                <a:latin typeface="微软雅黑" panose="020B0503020204020204" pitchFamily="34" charset="-122"/>
                <a:ea typeface="微软雅黑" panose="020B0503020204020204" pitchFamily="34" charset="-122"/>
              </a:rPr>
              <a:t>内不准有明火存在。</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5</a:t>
            </a:r>
            <a:r>
              <a:rPr lang="zh-CN" altLang="en-US" sz="1500" b="1" dirty="0">
                <a:solidFill>
                  <a:schemeClr val="tx1"/>
                </a:solidFill>
                <a:latin typeface="微软雅黑" panose="020B0503020204020204" pitchFamily="34" charset="-122"/>
                <a:ea typeface="微软雅黑" panose="020B0503020204020204" pitchFamily="34" charset="-122"/>
              </a:rPr>
              <a:t>、在煤气管道上动火，必须保持管道内正压不低于</a:t>
            </a:r>
            <a:r>
              <a:rPr lang="en-US" altLang="zh-CN" sz="1500" b="1" dirty="0">
                <a:solidFill>
                  <a:schemeClr val="tx1"/>
                </a:solidFill>
                <a:latin typeface="微软雅黑" panose="020B0503020204020204" pitchFamily="34" charset="-122"/>
                <a:ea typeface="微软雅黑" panose="020B0503020204020204" pitchFamily="34" charset="-122"/>
              </a:rPr>
              <a:t>500Pa </a:t>
            </a:r>
            <a:r>
              <a:rPr lang="zh-CN" altLang="en-US" sz="1500" b="1" dirty="0">
                <a:solidFill>
                  <a:schemeClr val="tx1"/>
                </a:solidFill>
                <a:latin typeface="微软雅黑" panose="020B0503020204020204" pitchFamily="34" charset="-122"/>
                <a:ea typeface="微软雅黑" panose="020B0503020204020204" pitchFamily="34" charset="-122"/>
              </a:rPr>
              <a:t>，当压力低于</a:t>
            </a:r>
            <a:r>
              <a:rPr lang="en-US" altLang="zh-CN" sz="1500" b="1" dirty="0">
                <a:solidFill>
                  <a:schemeClr val="tx1"/>
                </a:solidFill>
                <a:latin typeface="微软雅黑" panose="020B0503020204020204" pitchFamily="34" charset="-122"/>
                <a:ea typeface="微软雅黑" panose="020B0503020204020204" pitchFamily="34" charset="-122"/>
              </a:rPr>
              <a:t>500Pa </a:t>
            </a:r>
            <a:r>
              <a:rPr lang="zh-CN" altLang="en-US" sz="1500" b="1" dirty="0">
                <a:solidFill>
                  <a:schemeClr val="tx1"/>
                </a:solidFill>
                <a:latin typeface="微软雅黑" panose="020B0503020204020204" pitchFamily="34" charset="-122"/>
                <a:ea typeface="微软雅黑" panose="020B0503020204020204" pitchFamily="34" charset="-122"/>
              </a:rPr>
              <a:t>时，要立即拉掉电焊机电源。</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6</a:t>
            </a:r>
            <a:r>
              <a:rPr lang="zh-CN" altLang="en-US" sz="1500" b="1" dirty="0">
                <a:solidFill>
                  <a:schemeClr val="tx1"/>
                </a:solidFill>
                <a:latin typeface="微软雅黑" panose="020B0503020204020204" pitchFamily="34" charset="-122"/>
                <a:ea typeface="微软雅黑" panose="020B0503020204020204" pitchFamily="34" charset="-122"/>
              </a:rPr>
              <a:t>、直径大于</a:t>
            </a:r>
            <a:r>
              <a:rPr lang="en-US" altLang="zh-CN" sz="1500" b="1" dirty="0">
                <a:solidFill>
                  <a:schemeClr val="tx1"/>
                </a:solidFill>
                <a:latin typeface="微软雅黑" panose="020B0503020204020204" pitchFamily="34" charset="-122"/>
                <a:ea typeface="微软雅黑" panose="020B0503020204020204" pitchFamily="34" charset="-122"/>
              </a:rPr>
              <a:t>100mm</a:t>
            </a:r>
            <a:r>
              <a:rPr lang="zh-CN" altLang="en-US" sz="1500" b="1" dirty="0">
                <a:solidFill>
                  <a:schemeClr val="tx1"/>
                </a:solidFill>
                <a:latin typeface="微软雅黑" panose="020B0503020204020204" pitchFamily="34" charset="-122"/>
                <a:ea typeface="微软雅黑" panose="020B0503020204020204" pitchFamily="34" charset="-122"/>
              </a:rPr>
              <a:t>的煤气管道着火，应逐渐降低煤气压力，通入大量蒸汽或氮气，但设施内煤气压力最低不得小于</a:t>
            </a:r>
            <a:r>
              <a:rPr lang="en-US" altLang="zh-CN" sz="1500" b="1" dirty="0">
                <a:solidFill>
                  <a:schemeClr val="tx1"/>
                </a:solidFill>
                <a:latin typeface="微软雅黑" panose="020B0503020204020204" pitchFamily="34" charset="-122"/>
                <a:ea typeface="微软雅黑" panose="020B0503020204020204" pitchFamily="34" charset="-122"/>
              </a:rPr>
              <a:t>100Pa</a:t>
            </a:r>
            <a:r>
              <a:rPr lang="zh-CN" altLang="en-US" sz="1500" b="1" dirty="0">
                <a:solidFill>
                  <a:schemeClr val="tx1"/>
                </a:solidFill>
                <a:latin typeface="微软雅黑" panose="020B0503020204020204" pitchFamily="34" charset="-122"/>
                <a:ea typeface="微软雅黑" panose="020B0503020204020204" pitchFamily="34" charset="-122"/>
              </a:rPr>
              <a:t>。严禁突然关闭阀门，以防回火爆炸；煤气隔断装置，如蒸汽、氮气接头，应有专人负责控制。</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7</a:t>
            </a:r>
            <a:r>
              <a:rPr lang="zh-CN" altLang="en-US" sz="1500" b="1" dirty="0">
                <a:solidFill>
                  <a:schemeClr val="tx1"/>
                </a:solidFill>
                <a:latin typeface="微软雅黑" panose="020B0503020204020204" pitchFamily="34" charset="-122"/>
                <a:ea typeface="微软雅黑" panose="020B0503020204020204" pitchFamily="34" charset="-122"/>
              </a:rPr>
              <a:t>、直径小于或等于</a:t>
            </a:r>
            <a:r>
              <a:rPr lang="en-US" altLang="zh-CN" sz="1500" b="1" dirty="0">
                <a:solidFill>
                  <a:schemeClr val="tx1"/>
                </a:solidFill>
                <a:latin typeface="微软雅黑" panose="020B0503020204020204" pitchFamily="34" charset="-122"/>
                <a:ea typeface="微软雅黑" panose="020B0503020204020204" pitchFamily="34" charset="-122"/>
              </a:rPr>
              <a:t>100mm</a:t>
            </a:r>
            <a:r>
              <a:rPr lang="zh-CN" altLang="en-US" sz="1500" b="1" dirty="0">
                <a:solidFill>
                  <a:schemeClr val="tx1"/>
                </a:solidFill>
                <a:latin typeface="微软雅黑" panose="020B0503020204020204" pitchFamily="34" charset="-122"/>
                <a:ea typeface="微软雅黑" panose="020B0503020204020204" pitchFamily="34" charset="-122"/>
              </a:rPr>
              <a:t>的煤气管道起火，可直接关闭煤气阀门灭火。</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406400" indent="-406400">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  8</a:t>
            </a:r>
            <a:r>
              <a:rPr lang="zh-CN" altLang="en-US" sz="1500" b="1" dirty="0">
                <a:solidFill>
                  <a:schemeClr val="tx1"/>
                </a:solidFill>
                <a:latin typeface="微软雅黑" panose="020B0503020204020204" pitchFamily="34" charset="-122"/>
                <a:ea typeface="微软雅黑" panose="020B0503020204020204" pitchFamily="34" charset="-122"/>
              </a:rPr>
              <a:t>、发生煤气爆炸事故后，应立即切断煤气来源，迅速将残余煤气处理干净。</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nvGrpSpPr>
          <p:cNvPr id="77828" name="组合 1"/>
          <p:cNvGrpSpPr/>
          <p:nvPr/>
        </p:nvGrpSpPr>
        <p:grpSpPr>
          <a:xfrm>
            <a:off x="998538" y="2781300"/>
            <a:ext cx="661987" cy="3305175"/>
            <a:chOff x="3160" y="4453"/>
            <a:chExt cx="1042" cy="5206"/>
          </a:xfrm>
        </p:grpSpPr>
        <p:sp>
          <p:nvSpPr>
            <p:cNvPr id="77829" name="左大括号 283654"/>
            <p:cNvSpPr/>
            <p:nvPr/>
          </p:nvSpPr>
          <p:spPr>
            <a:xfrm>
              <a:off x="3800" y="4452"/>
              <a:ext cx="402" cy="5207"/>
            </a:xfrm>
            <a:prstGeom prst="leftBrace">
              <a:avLst>
                <a:gd name="adj1" fmla="val 10739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7830" name="矩形 283655"/>
            <p:cNvSpPr>
              <a:spLocks noTextEdit="1"/>
            </p:cNvSpPr>
            <p:nvPr/>
          </p:nvSpPr>
          <p:spPr>
            <a:xfrm rot="5400000">
              <a:off x="1107" y="6780"/>
              <a:ext cx="4547" cy="452"/>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煤气着火、爆炸事故预防措施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7831"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247812"/>
          <p:cNvSpPr>
            <a:spLocks noTextEdit="1"/>
          </p:cNvSpPr>
          <p:nvPr/>
        </p:nvSpPr>
        <p:spPr>
          <a:xfrm>
            <a:off x="3328988" y="1206500"/>
            <a:ext cx="5532437" cy="1203325"/>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微软雅黑" panose="020B0503020204020204" pitchFamily="34" charset="-122"/>
                <a:ea typeface="微软雅黑" panose="020B0503020204020204" pitchFamily="34" charset="-122"/>
              </a:rPr>
              <a:t>第一部分：安全基础知识</a:t>
            </a:r>
            <a:endPar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微软雅黑" panose="020B0503020204020204" pitchFamily="34" charset="-122"/>
              <a:ea typeface="微软雅黑" panose="020B0503020204020204" pitchFamily="34" charset="-122"/>
            </a:endParaRPr>
          </a:p>
        </p:txBody>
      </p:sp>
      <p:graphicFrame>
        <p:nvGraphicFramePr>
          <p:cNvPr id="41986" name="内容占位符 247813">
            <a:hlinkClick r:id="" action="ppaction://ole?verb="/>
          </p:cNvPr>
          <p:cNvGraphicFramePr>
            <a:graphicFrameLocks noGrp="1"/>
          </p:cNvGraphicFramePr>
          <p:nvPr>
            <p:ph idx="4294967295"/>
          </p:nvPr>
        </p:nvGraphicFramePr>
        <p:xfrm>
          <a:off x="4192588" y="3263900"/>
          <a:ext cx="4005262" cy="2854325"/>
        </p:xfrm>
        <a:graphic>
          <a:graphicData uri="http://schemas.openxmlformats.org/presentationml/2006/ole">
            <mc:AlternateContent xmlns:mc="http://schemas.openxmlformats.org/markup-compatibility/2006">
              <mc:Choice xmlns:v="urn:schemas-microsoft-com:vml" Requires="v">
                <p:oleObj spid="_x0000_s3076" name="" r:id="rId1" imgW="4006850" imgH="2857500" progId="MS_ClipArt_Gallery">
                  <p:embed/>
                </p:oleObj>
              </mc:Choice>
              <mc:Fallback>
                <p:oleObj name="" r:id="rId1" imgW="4006850" imgH="2857500" progId="MS_ClipArt_Gallery">
                  <p:embed/>
                  <p:pic>
                    <p:nvPicPr>
                      <p:cNvPr id="0" name="图片 3075"/>
                      <p:cNvPicPr/>
                      <p:nvPr/>
                    </p:nvPicPr>
                    <p:blipFill>
                      <a:blip r:embed="rId2"/>
                      <a:stretch>
                        <a:fillRect/>
                      </a:stretch>
                    </p:blipFill>
                    <p:spPr>
                      <a:xfrm>
                        <a:off x="4192588" y="3263900"/>
                        <a:ext cx="4005262" cy="2854325"/>
                      </a:xfrm>
                      <a:prstGeom prst="rect">
                        <a:avLst/>
                      </a:prstGeom>
                      <a:noFill/>
                      <a:ln w="38100">
                        <a:miter/>
                      </a:ln>
                    </p:spPr>
                  </p:pic>
                </p:oleObj>
              </mc:Fallback>
            </mc:AlternateContent>
          </a:graphicData>
        </a:graphic>
      </p:graphicFrame>
      <p:sp>
        <p:nvSpPr>
          <p:cNvPr id="31748" name="灯片编号占位符 1"/>
          <p:cNvSpPr txBox="1">
            <a:spLocks noGrp="1"/>
          </p:cNvSpPr>
          <p:nvPr>
            <p:ph type="sldNum" sz="quarter" idx="4"/>
          </p:nvPr>
        </p:nvSpPr>
        <p:spPr>
          <a:noFill/>
          <a:ln>
            <a:noFill/>
          </a:ln>
        </p:spPr>
        <p:txBody>
          <a:bodyPr wrap="square" lIns="91440" tIns="45720" rIns="91440" bIns="45720" numCol="1" anchor="b" anchorCtr="0" compatLnSpc="1">
            <a:normAutofit/>
          </a:bodyPr>
          <a:p>
            <a:pPr marL="0" marR="0" indent="0" algn="r" defTabSz="914400" rtl="0" eaLnBrk="1" fontAlgn="base" latinLnBrk="0" hangingPunct="1">
              <a:lnSpc>
                <a:spcPct val="100000"/>
              </a:lnSpc>
              <a:spcBef>
                <a:spcPct val="50000"/>
              </a:spcBef>
              <a:spcAft>
                <a:spcPct val="0"/>
              </a:spcAft>
              <a:buClrTx/>
              <a:buSzTx/>
              <a:buFontTx/>
              <a:buNone/>
            </a:pPr>
            <a:fld id="{9A0DB2DC-4C9A-4742-B13C-FB6460FD3503}" type="slidenum">
              <a:rPr kumimoji="0" lang="en-US" altLang="zh-CN" sz="900" b="0" i="0" u="none" strike="noStrike" kern="1200" cap="none" spc="150" normalizeH="0" baseline="0" noProof="1" dirty="0">
                <a:solidFill>
                  <a:srgbClr val="848589"/>
                </a:solidFill>
                <a:latin typeface="微软雅黑" panose="020B0503020204020204" pitchFamily="34" charset="-122"/>
                <a:ea typeface="黑体" panose="02010609060101010101" pitchFamily="49" charset="-122"/>
                <a:cs typeface="+mn-cs"/>
              </a:rPr>
            </a:fld>
            <a:endParaRPr kumimoji="0" lang="en-US" altLang="zh-CN" sz="900" b="0" i="0" u="none" strike="noStrike" kern="1200" cap="none" spc="150" normalizeH="0" baseline="0" noProof="1" dirty="0">
              <a:solidFill>
                <a:srgbClr val="848589"/>
              </a:solidFill>
              <a:latin typeface="微软雅黑" panose="020B0503020204020204" pitchFamily="34" charset="-122"/>
              <a:ea typeface="黑体" panose="02010609060101010101" pitchFamily="49" charset="-122"/>
              <a:cs typeface="+mn-cs"/>
            </a:endParaRPr>
          </a:p>
        </p:txBody>
      </p:sp>
    </p:spTree>
    <p:custDataLst>
      <p:tags r:id="rId3"/>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281601"/>
          <p:cNvSpPr>
            <a:spLocks noGrp="1"/>
          </p:cNvSpPr>
          <p:nvPr>
            <p:ph type="title"/>
          </p:nvPr>
        </p:nvSpPr>
        <p:spPr>
          <a:xfrm>
            <a:off x="2562225" y="204788"/>
            <a:ext cx="6167438" cy="58102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七、事故预防之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氧气</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相关事故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850" name="矩形 281603"/>
          <p:cNvSpPr/>
          <p:nvPr/>
        </p:nvSpPr>
        <p:spPr>
          <a:xfrm>
            <a:off x="2816225" y="2125663"/>
            <a:ext cx="7456488" cy="3554412"/>
          </a:xfrm>
          <a:prstGeom prst="rect">
            <a:avLst/>
          </a:prstGeom>
          <a:noFill/>
          <a:ln w="9525">
            <a:noFill/>
          </a:ln>
        </p:spPr>
        <p:txBody>
          <a:bodyPr anchor="ctr" anchorCtr="0">
            <a:spAutoFit/>
          </a:bodyPr>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、严禁在氧气管道上动用明火。</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、严禁带油手套更换氧气阀门。</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、氧气瓶禁止曝晒、碰撞、氧气、乙炔瓶应拉开距离，至少相距</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米。</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、氧气管道和氧气瓶冻结时，严禁用火烤、锤击的办法解决，可用蒸汽解冻。</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、氧气瓶必须置于无热源、火源的地带使用，用完的氧气瓶要留有余压。</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、氧气管道靠近热源辐射时，应采用隔热措施，并使管壁温度小于</a:t>
            </a:r>
            <a:r>
              <a:rPr lang="en-US" altLang="zh-CN" sz="1500" b="1" dirty="0">
                <a:solidFill>
                  <a:schemeClr val="tx1"/>
                </a:solidFill>
                <a:latin typeface="微软雅黑" panose="020B0503020204020204" pitchFamily="34" charset="-122"/>
                <a:ea typeface="微软雅黑" panose="020B0503020204020204" pitchFamily="34" charset="-122"/>
              </a:rPr>
              <a:t>70˚C</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、禁止用氧气进行试压，检漏和吹扫人体衣服上的灰尘。</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、使用完氧气后，应立即关闭阀门，发现有漏气现象，及时处理。</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、氧气管道需要动火时，先要切断氧源，并用氮气吹扫，经分析含量在</a:t>
            </a:r>
            <a:r>
              <a:rPr lang="en-US" altLang="zh-CN" sz="1500" b="1" dirty="0">
                <a:solidFill>
                  <a:schemeClr val="tx1"/>
                </a:solidFill>
                <a:latin typeface="微软雅黑" panose="020B0503020204020204" pitchFamily="34" charset="-122"/>
                <a:ea typeface="微软雅黑" panose="020B0503020204020204" pitchFamily="34" charset="-122"/>
              </a:rPr>
              <a:t>22%</a:t>
            </a:r>
            <a:r>
              <a:rPr lang="zh-CN" altLang="en-US" sz="1500" b="1" dirty="0">
                <a:solidFill>
                  <a:schemeClr val="tx1"/>
                </a:solidFill>
                <a:latin typeface="微软雅黑" panose="020B0503020204020204" pitchFamily="34" charset="-122"/>
                <a:ea typeface="微软雅黑" panose="020B0503020204020204" pitchFamily="34" charset="-122"/>
              </a:rPr>
              <a:t>以</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下，并要有严密的安全防范措施，专人监护下方可动火。</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8851" name="矩形 281604"/>
          <p:cNvSpPr/>
          <p:nvPr/>
        </p:nvSpPr>
        <p:spPr>
          <a:xfrm>
            <a:off x="2508250" y="1374775"/>
            <a:ext cx="6470650" cy="322263"/>
          </a:xfrm>
          <a:prstGeom prst="rect">
            <a:avLst/>
          </a:prstGeom>
          <a:noFill/>
          <a:ln w="9525">
            <a:noFill/>
          </a:ln>
        </p:spPr>
        <p:txBody>
          <a:bodyPr wrap="none" anchor="ctr" anchorCtr="0">
            <a:spAutoFit/>
          </a:bodyPr>
          <a:p>
            <a:pPr algn="ctr" eaLnBrk="0" hangingPunct="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氧气由于泄露或操作失误，遇明火、还原剂接触时会发生着火和爆炸事故。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78852" name="组合 1"/>
          <p:cNvGrpSpPr/>
          <p:nvPr/>
        </p:nvGrpSpPr>
        <p:grpSpPr>
          <a:xfrm>
            <a:off x="1787525" y="2286000"/>
            <a:ext cx="720725" cy="3306763"/>
            <a:chOff x="4036" y="3600"/>
            <a:chExt cx="1136" cy="5208"/>
          </a:xfrm>
        </p:grpSpPr>
        <p:sp>
          <p:nvSpPr>
            <p:cNvPr id="78853" name="左大括号 281605"/>
            <p:cNvSpPr/>
            <p:nvPr/>
          </p:nvSpPr>
          <p:spPr>
            <a:xfrm>
              <a:off x="4770" y="3600"/>
              <a:ext cx="402" cy="5207"/>
            </a:xfrm>
            <a:prstGeom prst="leftBrace">
              <a:avLst>
                <a:gd name="adj1" fmla="val 10739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8854" name="矩形 281614"/>
            <p:cNvSpPr>
              <a:spLocks noTextEdit="1"/>
            </p:cNvSpPr>
            <p:nvPr/>
          </p:nvSpPr>
          <p:spPr>
            <a:xfrm rot="5400000">
              <a:off x="1795" y="5915"/>
              <a:ext cx="4925" cy="452"/>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氧气火灾、爆炸事故预防措施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78855"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282625"/>
          <p:cNvSpPr>
            <a:spLocks noGrp="1"/>
          </p:cNvSpPr>
          <p:nvPr>
            <p:ph type="title"/>
          </p:nvPr>
        </p:nvSpPr>
        <p:spPr>
          <a:xfrm>
            <a:off x="2867025" y="355600"/>
            <a:ext cx="6457950" cy="43180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八、事故预防之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高处坠落</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874" name="矩形 282627"/>
          <p:cNvSpPr/>
          <p:nvPr/>
        </p:nvSpPr>
        <p:spPr>
          <a:xfrm>
            <a:off x="881063" y="1355725"/>
            <a:ext cx="10683875" cy="4592638"/>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高空作业：</a:t>
            </a:r>
            <a:r>
              <a:rPr lang="zh-CN" altLang="en-US" sz="1500" b="1" dirty="0">
                <a:solidFill>
                  <a:schemeClr val="tx1"/>
                </a:solidFill>
                <a:latin typeface="微软雅黑" panose="020B0503020204020204" pitchFamily="34" charset="-122"/>
                <a:ea typeface="微软雅黑" panose="020B0503020204020204" pitchFamily="34" charset="-122"/>
              </a:rPr>
              <a:t>是指凡在坠落高度基准面</a:t>
            </a:r>
            <a:r>
              <a:rPr lang="en-US" altLang="zh-CN" sz="1500" b="1" dirty="0">
                <a:solidFill>
                  <a:schemeClr val="tx1"/>
                </a:solidFill>
                <a:latin typeface="微软雅黑" panose="020B0503020204020204" pitchFamily="34" charset="-122"/>
                <a:ea typeface="微软雅黑" panose="020B0503020204020204" pitchFamily="34" charset="-122"/>
              </a:rPr>
              <a:t>2m</a:t>
            </a:r>
            <a:r>
              <a:rPr lang="zh-CN" altLang="en-US" sz="1500" b="1" dirty="0">
                <a:solidFill>
                  <a:schemeClr val="tx1"/>
                </a:solidFill>
                <a:latin typeface="微软雅黑" panose="020B0503020204020204" pitchFamily="34" charset="-122"/>
                <a:ea typeface="微软雅黑" panose="020B0503020204020204" pitchFamily="34" charset="-122"/>
              </a:rPr>
              <a:t>以上（包含</a:t>
            </a:r>
            <a:r>
              <a:rPr lang="en-US" altLang="zh-CN" sz="1500" b="1" dirty="0">
                <a:solidFill>
                  <a:schemeClr val="tx1"/>
                </a:solidFill>
                <a:latin typeface="微软雅黑" panose="020B0503020204020204" pitchFamily="34" charset="-122"/>
                <a:ea typeface="微软雅黑" panose="020B0503020204020204" pitchFamily="34" charset="-122"/>
              </a:rPr>
              <a:t>2m</a:t>
            </a:r>
            <a:r>
              <a:rPr lang="zh-CN" altLang="en-US" sz="1500" b="1" dirty="0">
                <a:solidFill>
                  <a:schemeClr val="tx1"/>
                </a:solidFill>
                <a:latin typeface="微软雅黑" panose="020B0503020204020204" pitchFamily="34" charset="-122"/>
                <a:ea typeface="微软雅黑" panose="020B0503020204020204" pitchFamily="34" charset="-122"/>
              </a:rPr>
              <a:t>）有可能坠落的高处进行的作业。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为了防止发生高空坠落事故，必须采取一定的预防措施。具体有以下几个方面：</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endParaRPr lang="en-US" altLang="zh-CN"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、高空作业的人员，一般每年需要进行一次体格检查。患有心脏病、高血压、精神病、癫痫病等不适合从事高处作业的人员，不能进行高处作业。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、高空作业人员在各项安全措施和人身防护用品未解决和落实之前，不能进行施工。对各种用于高处作业的设施和设备，在投入使用前，要一一加以检查，经确认完好后，才能投入使用。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、高空作业人员的衣着要灵便，脚下要穿软底防滑鞋，不能穿拖鞋、硬底鞋和带钉易滑的靴鞋。操作时要严格遵守各项安全操作规程和劳动纪律。</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、对作业中的走道、通道板和登高用具等，都应随时加以清扫干净。传递物件时不能抛掷。</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、梯子不得缺挡，不得垫高使用。梯子横档间距以</a:t>
            </a:r>
            <a:r>
              <a:rPr lang="en-US" altLang="zh-CN" sz="1500" b="1" dirty="0">
                <a:solidFill>
                  <a:schemeClr val="tx1"/>
                </a:solidFill>
                <a:latin typeface="微软雅黑" panose="020B0503020204020204" pitchFamily="34" charset="-122"/>
                <a:ea typeface="微软雅黑" panose="020B0503020204020204" pitchFamily="34" charset="-122"/>
              </a:rPr>
              <a:t>30cm</a:t>
            </a:r>
            <a:r>
              <a:rPr lang="zh-CN" altLang="en-US" sz="1500" b="1" dirty="0">
                <a:solidFill>
                  <a:schemeClr val="tx1"/>
                </a:solidFill>
                <a:latin typeface="微软雅黑" panose="020B0503020204020204" pitchFamily="34" charset="-122"/>
                <a:ea typeface="微软雅黑" panose="020B0503020204020204" pitchFamily="34" charset="-122"/>
              </a:rPr>
              <a:t>为宜。使用时上端要扎牢，下端应采取防滑措施。</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、作业过程中若发现高处作业的安全设施有缺陷或隐患，务必及时报告并立即处理解决。对危及人身安全的隐患，应立即停止作业。所有安全防护设施和安全标志等，任何人不得毁损或擅自移位和拆除。</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79875" name="左大括号 282628"/>
          <p:cNvSpPr/>
          <p:nvPr/>
        </p:nvSpPr>
        <p:spPr>
          <a:xfrm>
            <a:off x="1065213" y="2290763"/>
            <a:ext cx="241300" cy="3968750"/>
          </a:xfrm>
          <a:prstGeom prst="leftBrace">
            <a:avLst>
              <a:gd name="adj1" fmla="val 136376"/>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79876"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280577"/>
          <p:cNvSpPr>
            <a:spLocks noGrp="1"/>
          </p:cNvSpPr>
          <p:nvPr>
            <p:ph type="title"/>
          </p:nvPr>
        </p:nvSpPr>
        <p:spPr>
          <a:xfrm>
            <a:off x="2857500" y="214313"/>
            <a:ext cx="6270625" cy="627063"/>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九、事故预防之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起重伤害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898" name="矩形 280579"/>
          <p:cNvSpPr/>
          <p:nvPr/>
        </p:nvSpPr>
        <p:spPr>
          <a:xfrm>
            <a:off x="2263775" y="1084263"/>
            <a:ext cx="7042150" cy="336550"/>
          </a:xfrm>
          <a:prstGeom prst="rect">
            <a:avLst/>
          </a:prstGeom>
          <a:noFill/>
          <a:ln w="9525">
            <a:noFill/>
          </a:ln>
        </p:spPr>
        <p:txBody>
          <a:bodyPr wrap="none" anchor="ctr" anchorCtr="0">
            <a:spAutoFit/>
          </a:bodyPr>
          <a:p>
            <a:pPr algn="ctr" eaLnBrk="0" hangingPunct="0">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吊车事故类型主要有</a:t>
            </a:r>
            <a:r>
              <a:rPr lang="zh-CN" altLang="en-US" sz="1500" b="1" dirty="0">
                <a:latin typeface="微软雅黑" panose="020B0503020204020204" pitchFamily="34" charset="-122"/>
                <a:ea typeface="微软雅黑" panose="020B0503020204020204" pitchFamily="34" charset="-122"/>
              </a:rPr>
              <a:t>失落事故</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挤伤事故</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坠落事故</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触电事故</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机体毁坏事故</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nvGrpSpPr>
          <p:cNvPr id="80899" name="组合 280584"/>
          <p:cNvGrpSpPr/>
          <p:nvPr/>
        </p:nvGrpSpPr>
        <p:grpSpPr>
          <a:xfrm>
            <a:off x="1766888" y="1679575"/>
            <a:ext cx="8402637" cy="1360488"/>
            <a:chOff x="153" y="1058"/>
            <a:chExt cx="5293" cy="857"/>
          </a:xfrm>
        </p:grpSpPr>
        <p:sp>
          <p:nvSpPr>
            <p:cNvPr id="80900" name="矩形 280580"/>
            <p:cNvSpPr/>
            <p:nvPr/>
          </p:nvSpPr>
          <p:spPr>
            <a:xfrm>
              <a:off x="184" y="1058"/>
              <a:ext cx="5262" cy="857"/>
            </a:xfrm>
            <a:prstGeom prst="rect">
              <a:avLst/>
            </a:prstGeom>
            <a:noFill/>
            <a:ln w="9525">
              <a:noFill/>
            </a:ln>
          </p:spPr>
          <p:txBody>
            <a:bodyPr wrap="none" anchor="ctr" anchorCtr="0">
              <a:spAutoFit/>
            </a:bodyPr>
            <a:p>
              <a:pPr>
                <a:spcBef>
                  <a:spcPct val="50000"/>
                </a:spcBef>
              </a:pPr>
              <a:r>
                <a:rPr lang="zh-CN" altLang="en-US" sz="1500" b="1" dirty="0">
                  <a:latin typeface="微软雅黑" panose="020B0503020204020204" pitchFamily="34" charset="-122"/>
                  <a:ea typeface="微软雅黑" panose="020B0503020204020204" pitchFamily="34" charset="-122"/>
                </a:rPr>
                <a:t>   失落事故：</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失落事故是指在起重作业中，吊载、吊具等重物从空中坠落所造成的人身伤亡和设备损坏事故。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solidFill>
                    <a:srgbClr val="0000FF"/>
                  </a:solidFill>
                  <a:latin typeface="微软雅黑" panose="020B0503020204020204" pitchFamily="34" charset="-122"/>
                  <a:ea typeface="微软雅黑" panose="020B0503020204020204" pitchFamily="34" charset="-122"/>
                </a:rPr>
                <a:t>常见的失落事故有以下几种类型：</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A</a:t>
              </a:r>
              <a:r>
                <a:rPr lang="zh-CN" altLang="en-US" sz="1500" b="1" dirty="0">
                  <a:solidFill>
                    <a:schemeClr val="tx1"/>
                  </a:solidFill>
                  <a:latin typeface="微软雅黑" panose="020B0503020204020204" pitchFamily="34" charset="-122"/>
                  <a:ea typeface="微软雅黑" panose="020B0503020204020204" pitchFamily="34" charset="-122"/>
                </a:rPr>
                <a:t>、脱绳事故；     </a:t>
              </a: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、脱钩事故；       </a:t>
              </a: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、断绳事故；      </a:t>
              </a: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、吊钩破断事故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80901" name="图片 280581" descr="dian2"/>
            <p:cNvPicPr>
              <a:picLocks noChangeAspect="1"/>
            </p:cNvPicPr>
            <p:nvPr/>
          </p:nvPicPr>
          <p:blipFill>
            <a:blip r:embed="rId1">
              <a:clrChange>
                <a:clrFrom>
                  <a:srgbClr val="FFFFFF"/>
                </a:clrFrom>
                <a:clrTo>
                  <a:srgbClr val="FFFFFF">
                    <a:alpha val="0"/>
                  </a:srgbClr>
                </a:clrTo>
              </a:clrChange>
            </a:blip>
            <a:stretch>
              <a:fillRect/>
            </a:stretch>
          </p:blipFill>
          <p:spPr>
            <a:xfrm>
              <a:off x="153" y="1062"/>
              <a:ext cx="217" cy="206"/>
            </a:xfrm>
            <a:prstGeom prst="rect">
              <a:avLst/>
            </a:prstGeom>
            <a:noFill/>
            <a:ln w="9525">
              <a:noFill/>
            </a:ln>
          </p:spPr>
        </p:pic>
      </p:grpSp>
      <p:grpSp>
        <p:nvGrpSpPr>
          <p:cNvPr id="80902" name="组合 280587"/>
          <p:cNvGrpSpPr/>
          <p:nvPr/>
        </p:nvGrpSpPr>
        <p:grpSpPr>
          <a:xfrm>
            <a:off x="654050" y="3330575"/>
            <a:ext cx="10883900" cy="2735263"/>
            <a:chOff x="111" y="2160"/>
            <a:chExt cx="5297" cy="1723"/>
          </a:xfrm>
        </p:grpSpPr>
        <p:sp>
          <p:nvSpPr>
            <p:cNvPr id="80903" name="矩形 280582"/>
            <p:cNvSpPr/>
            <p:nvPr/>
          </p:nvSpPr>
          <p:spPr>
            <a:xfrm>
              <a:off x="111" y="2299"/>
              <a:ext cx="5297" cy="1584"/>
            </a:xfrm>
            <a:prstGeom prst="rect">
              <a:avLst/>
            </a:prstGeom>
            <a:noFill/>
            <a:ln w="9525">
              <a:noFill/>
            </a:ln>
          </p:spPr>
          <p:txBody>
            <a:bodyPr anchor="ctr" anchorCtr="0">
              <a:spAutoFit/>
            </a:bodyPr>
            <a:p>
              <a:pPr>
                <a:lnSpc>
                  <a:spcPct val="150000"/>
                </a:lnSpc>
              </a:pPr>
              <a:r>
                <a:rPr lang="zh-CN" altLang="en-US" sz="1500" b="1" dirty="0">
                  <a:latin typeface="微软雅黑" panose="020B0503020204020204" pitchFamily="34" charset="-122"/>
                  <a:ea typeface="微软雅黑" panose="020B0503020204020204" pitchFamily="34" charset="-122"/>
                </a:rPr>
                <a:t>    挤伤事故：</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挤伤事故是指在起重作业中，作业人员被挤压在两个物体之间所造成的挤伤、压伤、击伤等人身伤亡事故。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造成伤亡事故的主要原因是：起重作业现场缺少安全监督指挥管理人员，现场从事吊装作业和其他作业人员缺乏安全意识或从事野蛮操作等人为因素所致。发生挤伤事故多为吊装作业人员和从事检修维护人员。</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solidFill>
                    <a:srgbClr val="0000FF"/>
                  </a:solidFill>
                  <a:latin typeface="微软雅黑" panose="020B0503020204020204" pitchFamily="34" charset="-122"/>
                  <a:ea typeface="微软雅黑" panose="020B0503020204020204" pitchFamily="34" charset="-122"/>
                </a:rPr>
                <a:t>常见的挤伤事故有以下几类：</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A</a:t>
              </a:r>
              <a:r>
                <a:rPr lang="zh-CN" altLang="en-US" sz="1500" b="1" dirty="0">
                  <a:solidFill>
                    <a:schemeClr val="tx1"/>
                  </a:solidFill>
                  <a:latin typeface="微软雅黑" panose="020B0503020204020204" pitchFamily="34" charset="-122"/>
                  <a:ea typeface="微软雅黑" panose="020B0503020204020204" pitchFamily="34" charset="-122"/>
                </a:rPr>
                <a:t>、吊具或吊载与地面物体间的挤伤事故；  </a:t>
              </a: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、升降设备的挤伤事故；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C</a:t>
              </a:r>
              <a:r>
                <a:rPr lang="zh-CN" altLang="en-US" sz="1500" b="1" dirty="0">
                  <a:solidFill>
                    <a:schemeClr val="tx1"/>
                  </a:solidFill>
                  <a:latin typeface="微软雅黑" panose="020B0503020204020204" pitchFamily="34" charset="-122"/>
                  <a:ea typeface="微软雅黑" panose="020B0503020204020204" pitchFamily="34" charset="-122"/>
                </a:rPr>
                <a:t>、机体与建筑物间的挤伤事故；   </a:t>
              </a: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、机体旋转击伤事故；   </a:t>
              </a:r>
              <a:r>
                <a:rPr lang="en-US" altLang="zh-CN" sz="1500" b="1" dirty="0">
                  <a:solidFill>
                    <a:schemeClr val="tx1"/>
                  </a:solidFill>
                  <a:latin typeface="微软雅黑" panose="020B0503020204020204" pitchFamily="34" charset="-122"/>
                  <a:ea typeface="微软雅黑" panose="020B0503020204020204" pitchFamily="34" charset="-122"/>
                </a:rPr>
                <a:t>E</a:t>
              </a:r>
              <a:r>
                <a:rPr lang="zh-CN" altLang="en-US" sz="1500" b="1" dirty="0">
                  <a:solidFill>
                    <a:schemeClr val="tx1"/>
                  </a:solidFill>
                  <a:latin typeface="微软雅黑" panose="020B0503020204020204" pitchFamily="34" charset="-122"/>
                  <a:ea typeface="微软雅黑" panose="020B0503020204020204" pitchFamily="34" charset="-122"/>
                </a:rPr>
                <a:t>、翻转作业中的撞伤事故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80904" name="图片 280583" descr="dian2"/>
            <p:cNvPicPr>
              <a:picLocks noChangeAspect="1"/>
            </p:cNvPicPr>
            <p:nvPr/>
          </p:nvPicPr>
          <p:blipFill>
            <a:blip r:embed="rId2">
              <a:clrChange>
                <a:clrFrom>
                  <a:srgbClr val="FFFFFF"/>
                </a:clrFrom>
                <a:clrTo>
                  <a:srgbClr val="FFFFFF">
                    <a:alpha val="0"/>
                  </a:srgbClr>
                </a:clrTo>
              </a:clrChange>
            </a:blip>
            <a:stretch>
              <a:fillRect/>
            </a:stretch>
          </p:blipFill>
          <p:spPr>
            <a:xfrm>
              <a:off x="155" y="2160"/>
              <a:ext cx="225" cy="206"/>
            </a:xfrm>
            <a:prstGeom prst="rect">
              <a:avLst/>
            </a:prstGeom>
            <a:noFill/>
            <a:ln w="9525">
              <a:noFill/>
            </a:ln>
          </p:spPr>
        </p:pic>
      </p:grpSp>
      <p:sp>
        <p:nvSpPr>
          <p:cNvPr id="80905"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3"/>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279553"/>
          <p:cNvSpPr>
            <a:spLocks noGrp="1"/>
          </p:cNvSpPr>
          <p:nvPr>
            <p:ph type="title"/>
          </p:nvPr>
        </p:nvSpPr>
        <p:spPr>
          <a:xfrm>
            <a:off x="2619375" y="117475"/>
            <a:ext cx="6951663" cy="741363"/>
          </a:xfrm>
          <a:prstGeom prst="rect">
            <a:avLst/>
          </a:prstGeom>
          <a:noFill/>
          <a:ln>
            <a:noFill/>
          </a:ln>
        </p:spPr>
        <p:txBody>
          <a:bodyPr anchor="b" anchorCtr="0"/>
          <a:p>
            <a:pPr eaLnBrk="1" hangingPunct="1"/>
            <a:r>
              <a:rPr lang="zh-CN" altLang="en-US" dirty="0"/>
              <a:t>九、事故预防之</a:t>
            </a:r>
            <a:r>
              <a:rPr lang="zh-CN" altLang="en-US" dirty="0">
                <a:solidFill>
                  <a:srgbClr val="FF0000"/>
                </a:solidFill>
              </a:rPr>
              <a:t>起重伤害</a:t>
            </a:r>
            <a:r>
              <a:rPr lang="zh-CN" altLang="en-US" dirty="0"/>
              <a:t>事故</a:t>
            </a:r>
            <a:endParaRPr lang="zh-CN" altLang="en-US" dirty="0"/>
          </a:p>
        </p:txBody>
      </p:sp>
      <p:grpSp>
        <p:nvGrpSpPr>
          <p:cNvPr id="81922" name="组合 279561"/>
          <p:cNvGrpSpPr/>
          <p:nvPr/>
        </p:nvGrpSpPr>
        <p:grpSpPr>
          <a:xfrm>
            <a:off x="1125538" y="1136650"/>
            <a:ext cx="9848850" cy="1706563"/>
            <a:chOff x="201" y="716"/>
            <a:chExt cx="5252" cy="1075"/>
          </a:xfrm>
        </p:grpSpPr>
        <p:sp>
          <p:nvSpPr>
            <p:cNvPr id="81923" name="矩形 279555"/>
            <p:cNvSpPr/>
            <p:nvPr/>
          </p:nvSpPr>
          <p:spPr>
            <a:xfrm>
              <a:off x="418" y="716"/>
              <a:ext cx="5035" cy="1075"/>
            </a:xfrm>
            <a:prstGeom prst="rect">
              <a:avLst/>
            </a:prstGeom>
            <a:noFill/>
            <a:ln w="9525">
              <a:noFill/>
            </a:ln>
          </p:spPr>
          <p:txBody>
            <a:bodyPr anchor="ctr" anchorCtr="0">
              <a:spAutoFit/>
            </a:bodyPr>
            <a:p>
              <a:pPr>
                <a:spcBef>
                  <a:spcPct val="50000"/>
                </a:spcBef>
              </a:pPr>
              <a:r>
                <a:rPr lang="zh-CN" altLang="en-US" sz="1500" b="1" dirty="0">
                  <a:latin typeface="微软雅黑" panose="020B0503020204020204" pitchFamily="34" charset="-122"/>
                  <a:ea typeface="微软雅黑" panose="020B0503020204020204" pitchFamily="34" charset="-122"/>
                </a:rPr>
                <a:t>坠落事故：</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坠落事故主要是指从事起重作业的人员，从起重机机体等高空处向下坠落至地面的摔伤事故。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常见的坠落事故有以下几类：</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A</a:t>
              </a:r>
              <a:r>
                <a:rPr lang="zh-CN" altLang="en-US" sz="1500" b="1" dirty="0">
                  <a:solidFill>
                    <a:schemeClr val="tx1"/>
                  </a:solidFill>
                  <a:latin typeface="微软雅黑" panose="020B0503020204020204" pitchFamily="34" charset="-122"/>
                  <a:ea typeface="微软雅黑" panose="020B0503020204020204" pitchFamily="34" charset="-122"/>
                </a:rPr>
                <a:t>、从机体上滑落摔伤事故； </a:t>
              </a: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、机体撞击坠落事故； </a:t>
              </a: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、轿厢坠落摔伤事故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D</a:t>
              </a:r>
              <a:r>
                <a:rPr lang="zh-CN" altLang="en-US" sz="1500" b="1" dirty="0">
                  <a:solidFill>
                    <a:schemeClr val="tx1"/>
                  </a:solidFill>
                  <a:latin typeface="微软雅黑" panose="020B0503020204020204" pitchFamily="34" charset="-122"/>
                  <a:ea typeface="微软雅黑" panose="020B0503020204020204" pitchFamily="34" charset="-122"/>
                </a:rPr>
                <a:t>、维修工具零部件坠落砸伤事故； </a:t>
              </a:r>
              <a:r>
                <a:rPr lang="en-US" altLang="zh-CN" sz="1500" b="1" dirty="0">
                  <a:solidFill>
                    <a:schemeClr val="tx1"/>
                  </a:solidFill>
                  <a:latin typeface="微软雅黑" panose="020B0503020204020204" pitchFamily="34" charset="-122"/>
                  <a:ea typeface="微软雅黑" panose="020B0503020204020204" pitchFamily="34" charset="-122"/>
                </a:rPr>
                <a:t>E</a:t>
              </a:r>
              <a:r>
                <a:rPr lang="zh-CN" altLang="en-US" sz="1500" b="1" dirty="0">
                  <a:solidFill>
                    <a:schemeClr val="tx1"/>
                  </a:solidFill>
                  <a:latin typeface="微软雅黑" panose="020B0503020204020204" pitchFamily="34" charset="-122"/>
                  <a:ea typeface="微软雅黑" panose="020B0503020204020204" pitchFamily="34" charset="-122"/>
                </a:rPr>
                <a:t>、振动坠落事故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81924" name="图片 279556" descr="dian2"/>
            <p:cNvPicPr>
              <a:picLocks noChangeAspect="1"/>
            </p:cNvPicPr>
            <p:nvPr/>
          </p:nvPicPr>
          <p:blipFill>
            <a:blip r:embed="rId1">
              <a:clrChange>
                <a:clrFrom>
                  <a:srgbClr val="FFFFFF"/>
                </a:clrFrom>
                <a:clrTo>
                  <a:srgbClr val="FFFFFF">
                    <a:alpha val="0"/>
                  </a:srgbClr>
                </a:clrTo>
              </a:clrChange>
            </a:blip>
            <a:stretch>
              <a:fillRect/>
            </a:stretch>
          </p:blipFill>
          <p:spPr>
            <a:xfrm>
              <a:off x="201" y="721"/>
              <a:ext cx="217" cy="206"/>
            </a:xfrm>
            <a:prstGeom prst="rect">
              <a:avLst/>
            </a:prstGeom>
            <a:noFill/>
            <a:ln w="9525">
              <a:noFill/>
            </a:ln>
          </p:spPr>
        </p:pic>
      </p:grpSp>
      <p:grpSp>
        <p:nvGrpSpPr>
          <p:cNvPr id="81925" name="组合 279562"/>
          <p:cNvGrpSpPr/>
          <p:nvPr/>
        </p:nvGrpSpPr>
        <p:grpSpPr>
          <a:xfrm>
            <a:off x="1125538" y="3108325"/>
            <a:ext cx="9617075" cy="1360488"/>
            <a:chOff x="191" y="1815"/>
            <a:chExt cx="5344" cy="857"/>
          </a:xfrm>
        </p:grpSpPr>
        <p:sp>
          <p:nvSpPr>
            <p:cNvPr id="81926" name="矩形 279557"/>
            <p:cNvSpPr/>
            <p:nvPr/>
          </p:nvSpPr>
          <p:spPr>
            <a:xfrm>
              <a:off x="380" y="1815"/>
              <a:ext cx="5155" cy="857"/>
            </a:xfrm>
            <a:prstGeom prst="rect">
              <a:avLst/>
            </a:prstGeom>
            <a:noFill/>
            <a:ln w="9525">
              <a:noFill/>
            </a:ln>
          </p:spPr>
          <p:txBody>
            <a:bodyPr anchor="ctr" anchorCtr="0">
              <a:spAutoFit/>
            </a:bodyPr>
            <a:p>
              <a:pPr>
                <a:spcBef>
                  <a:spcPct val="50000"/>
                </a:spcBef>
              </a:pPr>
              <a:r>
                <a:rPr lang="zh-CN" altLang="en-US" sz="1500" b="1" dirty="0">
                  <a:latin typeface="微软雅黑" panose="020B0503020204020204" pitchFamily="34" charset="-122"/>
                  <a:ea typeface="微软雅黑" panose="020B0503020204020204" pitchFamily="34" charset="-122"/>
                </a:rPr>
                <a:t>机体毁坏事故：</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机体毁坏事故是指起重机因超载失稳等产生机体断裂、倾翻造成机体严重损坏及人身伤亡事故。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常见机体毁坏事故有以下几类：</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A</a:t>
              </a:r>
              <a:r>
                <a:rPr lang="zh-CN" altLang="en-US" sz="1500" b="1" dirty="0">
                  <a:solidFill>
                    <a:schemeClr val="tx1"/>
                  </a:solidFill>
                  <a:latin typeface="微软雅黑" panose="020B0503020204020204" pitchFamily="34" charset="-122"/>
                  <a:ea typeface="微软雅黑" panose="020B0503020204020204" pitchFamily="34" charset="-122"/>
                </a:rPr>
                <a:t>、断臂事故；   </a:t>
              </a: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、倾翻事故；   </a:t>
              </a:r>
              <a:r>
                <a:rPr lang="en-US" altLang="zh-CN" sz="1500" b="1" dirty="0">
                  <a:solidFill>
                    <a:schemeClr val="tx1"/>
                  </a:solidFill>
                  <a:latin typeface="微软雅黑" panose="020B0503020204020204" pitchFamily="34" charset="-122"/>
                  <a:ea typeface="微软雅黑" panose="020B0503020204020204" pitchFamily="34" charset="-122"/>
                </a:rPr>
                <a:t>C</a:t>
              </a:r>
              <a:r>
                <a:rPr lang="zh-CN" altLang="en-US" sz="1500" b="1" dirty="0">
                  <a:solidFill>
                    <a:schemeClr val="tx1"/>
                  </a:solidFill>
                  <a:latin typeface="微软雅黑" panose="020B0503020204020204" pitchFamily="34" charset="-122"/>
                  <a:ea typeface="微软雅黑" panose="020B0503020204020204" pitchFamily="34" charset="-122"/>
                </a:rPr>
                <a:t>、机体摔伤事故；  </a:t>
              </a:r>
              <a:r>
                <a:rPr lang="en-US" altLang="zh-CN" sz="1500" b="1" dirty="0">
                  <a:solidFill>
                    <a:schemeClr val="tx1"/>
                  </a:solidFill>
                  <a:latin typeface="微软雅黑" panose="020B0503020204020204" pitchFamily="34" charset="-122"/>
                  <a:ea typeface="微软雅黑" panose="020B0503020204020204" pitchFamily="34" charset="-122"/>
                </a:rPr>
                <a:t>D</a:t>
              </a:r>
              <a:r>
                <a:rPr lang="zh-CN" altLang="en-US" sz="1500" b="1" dirty="0">
                  <a:solidFill>
                    <a:schemeClr val="tx1"/>
                  </a:solidFill>
                  <a:latin typeface="微软雅黑" panose="020B0503020204020204" pitchFamily="34" charset="-122"/>
                  <a:ea typeface="微软雅黑" panose="020B0503020204020204" pitchFamily="34" charset="-122"/>
                </a:rPr>
                <a:t>、相互撞毁事故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81927" name="图片 279558" descr="dian2"/>
            <p:cNvPicPr>
              <a:picLocks noChangeAspect="1"/>
            </p:cNvPicPr>
            <p:nvPr/>
          </p:nvPicPr>
          <p:blipFill>
            <a:blip r:embed="rId2">
              <a:clrChange>
                <a:clrFrom>
                  <a:srgbClr val="FFFFFF"/>
                </a:clrFrom>
                <a:clrTo>
                  <a:srgbClr val="FFFFFF">
                    <a:alpha val="0"/>
                  </a:srgbClr>
                </a:clrTo>
              </a:clrChange>
            </a:blip>
            <a:stretch>
              <a:fillRect/>
            </a:stretch>
          </p:blipFill>
          <p:spPr>
            <a:xfrm>
              <a:off x="191" y="1819"/>
              <a:ext cx="217" cy="206"/>
            </a:xfrm>
            <a:prstGeom prst="rect">
              <a:avLst/>
            </a:prstGeom>
            <a:noFill/>
            <a:ln w="9525">
              <a:noFill/>
            </a:ln>
          </p:spPr>
        </p:pic>
      </p:grpSp>
      <p:grpSp>
        <p:nvGrpSpPr>
          <p:cNvPr id="81928" name="组合 279563"/>
          <p:cNvGrpSpPr/>
          <p:nvPr/>
        </p:nvGrpSpPr>
        <p:grpSpPr>
          <a:xfrm>
            <a:off x="1125538" y="4873625"/>
            <a:ext cx="8596312" cy="1360488"/>
            <a:chOff x="229" y="2867"/>
            <a:chExt cx="4963" cy="857"/>
          </a:xfrm>
        </p:grpSpPr>
        <p:sp>
          <p:nvSpPr>
            <p:cNvPr id="81929" name="矩形 279559"/>
            <p:cNvSpPr/>
            <p:nvPr/>
          </p:nvSpPr>
          <p:spPr>
            <a:xfrm>
              <a:off x="410" y="2867"/>
              <a:ext cx="4782" cy="857"/>
            </a:xfrm>
            <a:prstGeom prst="rect">
              <a:avLst/>
            </a:prstGeom>
            <a:noFill/>
            <a:ln w="9525">
              <a:noFill/>
            </a:ln>
          </p:spPr>
          <p:txBody>
            <a:bodyPr anchor="ctr" anchorCtr="0">
              <a:spAutoFit/>
            </a:bodyPr>
            <a:p>
              <a:pPr>
                <a:spcBef>
                  <a:spcPct val="50000"/>
                </a:spcBef>
              </a:pPr>
              <a:r>
                <a:rPr lang="zh-CN" altLang="en-US" sz="1500" b="1" dirty="0">
                  <a:latin typeface="微软雅黑" panose="020B0503020204020204" pitchFamily="34" charset="-122"/>
                  <a:ea typeface="微软雅黑" panose="020B0503020204020204" pitchFamily="34" charset="-122"/>
                </a:rPr>
                <a:t>触电事故：</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触电事故是指从事起重作业操作和检修作业人员由于触电遭到电击所发生的伤亡事故。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solidFill>
                    <a:srgbClr val="0000FF"/>
                  </a:solidFill>
                  <a:latin typeface="微软雅黑" panose="020B0503020204020204" pitchFamily="34" charset="-122"/>
                  <a:ea typeface="微软雅黑" panose="020B0503020204020204" pitchFamily="34" charset="-122"/>
                </a:rPr>
                <a:t>触电事故按室内室外不同场合不同起重机类型可分为以下两大类：</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A</a:t>
              </a:r>
              <a:r>
                <a:rPr lang="zh-CN" altLang="en-US" sz="1500" b="1" dirty="0">
                  <a:solidFill>
                    <a:schemeClr val="tx1"/>
                  </a:solidFill>
                  <a:latin typeface="微软雅黑" panose="020B0503020204020204" pitchFamily="34" charset="-122"/>
                  <a:ea typeface="微软雅黑" panose="020B0503020204020204" pitchFamily="34" charset="-122"/>
                </a:rPr>
                <a:t>、室内作业的触电事故；   </a:t>
              </a:r>
              <a:r>
                <a:rPr lang="en-US" altLang="zh-CN" sz="1500" b="1" dirty="0">
                  <a:solidFill>
                    <a:schemeClr val="tx1"/>
                  </a:solidFill>
                  <a:latin typeface="微软雅黑" panose="020B0503020204020204" pitchFamily="34" charset="-122"/>
                  <a:ea typeface="微软雅黑" panose="020B0503020204020204" pitchFamily="34" charset="-122"/>
                </a:rPr>
                <a:t>B</a:t>
              </a:r>
              <a:r>
                <a:rPr lang="zh-CN" altLang="en-US" sz="1500" b="1" dirty="0">
                  <a:solidFill>
                    <a:schemeClr val="tx1"/>
                  </a:solidFill>
                  <a:latin typeface="微软雅黑" panose="020B0503020204020204" pitchFamily="34" charset="-122"/>
                  <a:ea typeface="微软雅黑" panose="020B0503020204020204" pitchFamily="34" charset="-122"/>
                </a:rPr>
                <a:t>、室外作业的触电事故</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pic>
          <p:nvPicPr>
            <p:cNvPr id="81930" name="图片 279560" descr="dian2"/>
            <p:cNvPicPr>
              <a:picLocks noChangeAspect="1"/>
            </p:cNvPicPr>
            <p:nvPr/>
          </p:nvPicPr>
          <p:blipFill>
            <a:blip r:embed="rId3">
              <a:clrChange>
                <a:clrFrom>
                  <a:srgbClr val="FFFFFF"/>
                </a:clrFrom>
                <a:clrTo>
                  <a:srgbClr val="FFFFFF">
                    <a:alpha val="0"/>
                  </a:srgbClr>
                </a:clrTo>
              </a:clrChange>
            </a:blip>
            <a:stretch>
              <a:fillRect/>
            </a:stretch>
          </p:blipFill>
          <p:spPr>
            <a:xfrm>
              <a:off x="229" y="2880"/>
              <a:ext cx="217" cy="206"/>
            </a:xfrm>
            <a:prstGeom prst="rect">
              <a:avLst/>
            </a:prstGeom>
            <a:noFill/>
            <a:ln w="9525">
              <a:noFill/>
            </a:ln>
          </p:spPr>
        </p:pic>
      </p:grpSp>
      <p:sp>
        <p:nvSpPr>
          <p:cNvPr id="81931"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4"/>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286721"/>
          <p:cNvSpPr>
            <a:spLocks noGrp="1"/>
          </p:cNvSpPr>
          <p:nvPr>
            <p:ph type="title"/>
          </p:nvPr>
        </p:nvSpPr>
        <p:spPr>
          <a:xfrm>
            <a:off x="2955925" y="185738"/>
            <a:ext cx="6280150" cy="51117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九、事故预防之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起重伤害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946" name="矩形 286723"/>
          <p:cNvSpPr/>
          <p:nvPr/>
        </p:nvSpPr>
        <p:spPr>
          <a:xfrm>
            <a:off x="2009775" y="914400"/>
            <a:ext cx="9902825" cy="5930900"/>
          </a:xfrm>
          <a:prstGeom prst="rect">
            <a:avLst/>
          </a:prstGeom>
          <a:noFill/>
          <a:ln w="9525">
            <a:noFill/>
          </a:ln>
        </p:spPr>
        <p:txBody>
          <a:bodyPr anchor="ctr" anchorCtr="0">
            <a:spAutoFit/>
          </a:bodyPr>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、司机作业前必须穿绝缘鞋等劳保用品。</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、在下列情况下，司机应先鸣铃发出警告：</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）、起重机启动后，即将开车运行时。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）、靠近同一轨道其它门座起重机时。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）、在起吊和下降货物时。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）、货物在吊运旋转和运转过程中，接近下面人员，危及他人的安全时。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5000"/>
              </a:lnSpc>
            </a:pP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）、起重机在运行过程中，设备 发生鼓障时。</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、严禁吊运的货物从人头上方停留或通过。</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、司机操作时，机身与货物应远离</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米以上，远离输电线</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米以上。</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、吊运的货物体积很大时，货物上应栓上牵引绳，以便控制货物在空中摇摆。</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、六级或六级以上的大风时不得开机工作，特殊情况下，应经上级主管批准，但风力不应大于七级，且作业时间不得超过</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小时。</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、司机操作应听从专职指挥员发出的指挥运行，要拒绝他人的指挥信号。但任何人发出的停机信号必须立即服从，停止操作。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、同一轨道上几台车同时作业时，要保持距离，以防发生碰撞。</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、雨天应根据实际情况，如司机室漏雨，立即停止操作。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、夜间作业时，要保证可靠的照明。</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11</a:t>
            </a:r>
            <a:r>
              <a:rPr lang="zh-CN" altLang="en-US" sz="1500" b="1" dirty="0">
                <a:solidFill>
                  <a:schemeClr val="tx1"/>
                </a:solidFill>
                <a:latin typeface="微软雅黑" panose="020B0503020204020204" pitchFamily="34" charset="-122"/>
                <a:ea typeface="微软雅黑" panose="020B0503020204020204" pitchFamily="34" charset="-122"/>
              </a:rPr>
              <a:t>、起重机运行时，任何人严禁加油，检修和清扫。</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、遇有停电时，应将手柄立即返回零位，不得擅离岗位。</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13</a:t>
            </a:r>
            <a:r>
              <a:rPr lang="zh-CN" altLang="en-US" sz="1500" b="1" dirty="0">
                <a:solidFill>
                  <a:schemeClr val="tx1"/>
                </a:solidFill>
                <a:latin typeface="微软雅黑" panose="020B0503020204020204" pitchFamily="34" charset="-122"/>
                <a:ea typeface="微软雅黑" panose="020B0503020204020204" pitchFamily="34" charset="-122"/>
              </a:rPr>
              <a:t>、下车后上紧夹轨器，楔好铁鞋。</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14</a:t>
            </a:r>
            <a:r>
              <a:rPr lang="zh-CN" altLang="en-US" sz="1500" b="1" dirty="0">
                <a:solidFill>
                  <a:schemeClr val="tx1"/>
                </a:solidFill>
                <a:latin typeface="微软雅黑" panose="020B0503020204020204" pitchFamily="34" charset="-122"/>
                <a:ea typeface="微软雅黑" panose="020B0503020204020204" pitchFamily="34" charset="-122"/>
              </a:rPr>
              <a:t>、检修和交接班检查时，要挂牌、确认，严禁从高空乱扔物品。</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5000"/>
              </a:lnSpc>
            </a:pPr>
            <a:r>
              <a:rPr lang="en-US" altLang="zh-CN" sz="1500" b="1" dirty="0">
                <a:solidFill>
                  <a:schemeClr val="tx1"/>
                </a:solidFill>
                <a:latin typeface="微软雅黑" panose="020B0503020204020204" pitchFamily="34" charset="-122"/>
                <a:ea typeface="微软雅黑" panose="020B0503020204020204" pitchFamily="34" charset="-122"/>
              </a:rPr>
              <a:t>15</a:t>
            </a:r>
            <a:r>
              <a:rPr lang="zh-CN" altLang="en-US" sz="1500" b="1" dirty="0">
                <a:solidFill>
                  <a:schemeClr val="tx1"/>
                </a:solidFill>
                <a:latin typeface="微软雅黑" panose="020B0503020204020204" pitchFamily="34" charset="-122"/>
                <a:ea typeface="微软雅黑" panose="020B0503020204020204" pitchFamily="34" charset="-122"/>
              </a:rPr>
              <a:t>、吊车发生故障，一定要及时处理。司机要按时检查安全设施，确保吊车安全可靠运行。</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82947" name="组合 1"/>
          <p:cNvGrpSpPr/>
          <p:nvPr/>
        </p:nvGrpSpPr>
        <p:grpSpPr>
          <a:xfrm>
            <a:off x="1169988" y="1084263"/>
            <a:ext cx="722312" cy="5591175"/>
            <a:chOff x="2688" y="1708"/>
            <a:chExt cx="1137" cy="8804"/>
          </a:xfrm>
        </p:grpSpPr>
        <p:sp>
          <p:nvSpPr>
            <p:cNvPr id="82948" name="左大括号 286724"/>
            <p:cNvSpPr/>
            <p:nvPr/>
          </p:nvSpPr>
          <p:spPr>
            <a:xfrm>
              <a:off x="3422" y="1707"/>
              <a:ext cx="402" cy="8805"/>
            </a:xfrm>
            <a:prstGeom prst="leftBrace">
              <a:avLst>
                <a:gd name="adj1" fmla="val 181612"/>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2949" name="矩形 286725"/>
            <p:cNvSpPr>
              <a:spLocks noTextEdit="1"/>
            </p:cNvSpPr>
            <p:nvPr/>
          </p:nvSpPr>
          <p:spPr>
            <a:xfrm rot="5400000">
              <a:off x="447" y="5827"/>
              <a:ext cx="4925" cy="455"/>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起重伤害事故预防措施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82950"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285697"/>
          <p:cNvSpPr>
            <a:spLocks noGrp="1"/>
          </p:cNvSpPr>
          <p:nvPr>
            <p:ph type="title"/>
          </p:nvPr>
        </p:nvSpPr>
        <p:spPr>
          <a:xfrm>
            <a:off x="2152650" y="365125"/>
            <a:ext cx="7886700" cy="56832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皮带机</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伤害事故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970" name="矩形 285699"/>
          <p:cNvSpPr/>
          <p:nvPr/>
        </p:nvSpPr>
        <p:spPr>
          <a:xfrm>
            <a:off x="1747838" y="1311275"/>
            <a:ext cx="9164637" cy="1014413"/>
          </a:xfrm>
          <a:prstGeom prst="rect">
            <a:avLst/>
          </a:prstGeom>
          <a:noFill/>
          <a:ln w="9525">
            <a:noFill/>
          </a:ln>
        </p:spPr>
        <p:txBody>
          <a:bodyPr anchor="ctr" anchorCtr="0">
            <a:spAutoFit/>
          </a:bodyPr>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皮带机事故主要包括：</a:t>
            </a:r>
            <a:r>
              <a:rPr lang="zh-CN" altLang="en-US" sz="1500" b="1" dirty="0">
                <a:latin typeface="微软雅黑" panose="020B0503020204020204" pitchFamily="34" charset="-122"/>
                <a:ea typeface="微软雅黑" panose="020B0503020204020204" pitchFamily="34" charset="-122"/>
              </a:rPr>
              <a:t>绞伤、挤伤、压伤</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造成皮带机事故的原因主要有：</a:t>
            </a:r>
            <a:endParaRPr lang="zh-CN" altLang="en-US" sz="15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    1</a:t>
            </a:r>
            <a:r>
              <a:rPr lang="zh-CN" altLang="en-US" sz="1500" b="1" dirty="0">
                <a:solidFill>
                  <a:schemeClr val="tx1"/>
                </a:solidFill>
                <a:latin typeface="微软雅黑" panose="020B0503020204020204" pitchFamily="34" charset="-122"/>
                <a:ea typeface="微软雅黑" panose="020B0503020204020204" pitchFamily="34" charset="-122"/>
              </a:rPr>
              <a:t>、违章作业；  </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、不落实安全生产确认制；  </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、安全防护设施缺损不及时修复。</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3971" name="矩形 285700"/>
          <p:cNvSpPr/>
          <p:nvPr/>
        </p:nvSpPr>
        <p:spPr>
          <a:xfrm>
            <a:off x="2068513" y="3422650"/>
            <a:ext cx="8301037" cy="2400300"/>
          </a:xfrm>
          <a:prstGeom prst="rect">
            <a:avLst/>
          </a:prstGeom>
          <a:noFill/>
          <a:ln w="9525">
            <a:noFill/>
          </a:ln>
        </p:spPr>
        <p:txBody>
          <a:bodyPr wrap="none" anchor="ctr" anchorCtr="0">
            <a:spAutoFit/>
          </a:bodyPr>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、严格按照皮带工岗位安全操作规程，杜绝违章作业。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、严禁横跨皮带和用皮带机传递物件。</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、严禁用手直接处理皮带上的杂物，如有杂物需清理时必须用铁锹、耙子等专用工具进行清理。</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、操作、检修时必须严格按照安全生产确认制进行确认，确认无误后方可操作。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、检修时必须严格执行挂牌制度、联系及确认制度、监护制度。</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、发现安全防护设施缺损要及时上报，及时修复。 </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、严禁单人处理皮带机故障，故障处理过程中必须有专人监护。</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83972" name="矩形 285708"/>
          <p:cNvSpPr>
            <a:spLocks noTextEdit="1"/>
          </p:cNvSpPr>
          <p:nvPr/>
        </p:nvSpPr>
        <p:spPr>
          <a:xfrm>
            <a:off x="2008188" y="2703513"/>
            <a:ext cx="3246437" cy="420687"/>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预防皮带机伤害事故的措施：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83973" name="左大括号 285709"/>
          <p:cNvSpPr/>
          <p:nvPr/>
        </p:nvSpPr>
        <p:spPr>
          <a:xfrm>
            <a:off x="1889125" y="3600450"/>
            <a:ext cx="179388" cy="2043113"/>
          </a:xfrm>
          <a:prstGeom prst="leftBrace">
            <a:avLst>
              <a:gd name="adj1" fmla="val 94436"/>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397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287745"/>
          <p:cNvSpPr>
            <a:spLocks noGrp="1"/>
          </p:cNvSpPr>
          <p:nvPr>
            <p:ph type="title"/>
          </p:nvPr>
        </p:nvSpPr>
        <p:spPr>
          <a:xfrm>
            <a:off x="2152650" y="365125"/>
            <a:ext cx="6827838" cy="500063"/>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十一、事故预防之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压力容器</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994" name="矩形 287747"/>
          <p:cNvSpPr/>
          <p:nvPr/>
        </p:nvSpPr>
        <p:spPr>
          <a:xfrm>
            <a:off x="860425" y="865188"/>
            <a:ext cx="10493375" cy="2214562"/>
          </a:xfrm>
          <a:prstGeom prst="rect">
            <a:avLst/>
          </a:prstGeom>
          <a:noFill/>
          <a:ln w="9525">
            <a:noFill/>
          </a:ln>
        </p:spPr>
        <p:txBody>
          <a:bodyPr anchor="ctr" anchorCtr="0">
            <a:spAutoFit/>
          </a:bodyPr>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a:t>
            </a:r>
            <a:r>
              <a:rPr lang="zh-CN" altLang="en-US" sz="1500" b="1" dirty="0">
                <a:latin typeface="微软雅黑" panose="020B0503020204020204" pitchFamily="34" charset="-122"/>
                <a:ea typeface="微软雅黑" panose="020B0503020204020204" pitchFamily="34" charset="-122"/>
              </a:rPr>
              <a:t>压力容器</a:t>
            </a:r>
            <a:r>
              <a:rPr lang="zh-CN" altLang="en-US" sz="1500" b="1" dirty="0">
                <a:solidFill>
                  <a:schemeClr val="tx1"/>
                </a:solidFill>
                <a:latin typeface="微软雅黑" panose="020B0503020204020204" pitchFamily="34" charset="-122"/>
                <a:ea typeface="微软雅黑" panose="020B0503020204020204" pitchFamily="34" charset="-122"/>
              </a:rPr>
              <a:t>是指承受压力的容器，是一种具有爆炸危险的特殊设备，一旦发生事故将会带来不可估量的损失，因此必须加强安全管理。</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压力容器根据其压力高低、介质危害程度，压力容器的破裂形式有</a:t>
            </a:r>
            <a:r>
              <a:rPr lang="zh-CN" altLang="en-US" sz="1500" b="1" dirty="0">
                <a:latin typeface="微软雅黑" panose="020B0503020204020204" pitchFamily="34" charset="-122"/>
                <a:ea typeface="微软雅黑" panose="020B0503020204020204" pitchFamily="34" charset="-122"/>
              </a:rPr>
              <a:t>韧性破裂</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脆性破裂</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疲劳破裂</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腐蚀破裂</a:t>
            </a:r>
            <a:r>
              <a:rPr lang="zh-CN" altLang="en-US" sz="1500" b="1" dirty="0">
                <a:solidFill>
                  <a:schemeClr val="tx1"/>
                </a:solidFill>
                <a:latin typeface="微软雅黑" panose="020B0503020204020204" pitchFamily="34" charset="-122"/>
                <a:ea typeface="微软雅黑" panose="020B0503020204020204" pitchFamily="34" charset="-122"/>
              </a:rPr>
              <a:t>、和</a:t>
            </a:r>
            <a:r>
              <a:rPr lang="zh-CN" altLang="en-US" sz="1500" b="1" dirty="0">
                <a:latin typeface="微软雅黑" panose="020B0503020204020204" pitchFamily="34" charset="-122"/>
                <a:ea typeface="微软雅黑" panose="020B0503020204020204" pitchFamily="34" charset="-122"/>
              </a:rPr>
              <a:t>蠕变破裂</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压力容器根据其压力高低，可以分为四类：低压容器（</a:t>
            </a:r>
            <a:r>
              <a:rPr lang="en-US" altLang="zh-CN" sz="1500" b="1" dirty="0">
                <a:latin typeface="微软雅黑" panose="020B0503020204020204" pitchFamily="34" charset="-122"/>
                <a:ea typeface="微软雅黑" panose="020B0503020204020204" pitchFamily="34" charset="-122"/>
              </a:rPr>
              <a:t>0.1MPa≤P&lt;1.6MPa</a:t>
            </a:r>
            <a:r>
              <a:rPr lang="zh-CN" altLang="en-US" sz="1500" b="1" dirty="0">
                <a:solidFill>
                  <a:schemeClr val="tx1"/>
                </a:solidFill>
                <a:latin typeface="微软雅黑" panose="020B0503020204020204" pitchFamily="34" charset="-122"/>
                <a:ea typeface="微软雅黑" panose="020B0503020204020204" pitchFamily="34" charset="-122"/>
              </a:rPr>
              <a:t>）、中压容器（</a:t>
            </a:r>
            <a:r>
              <a:rPr lang="en-US" altLang="zh-CN" b="1" dirty="0">
                <a:latin typeface="微软雅黑" panose="020B0503020204020204" pitchFamily="34" charset="-122"/>
                <a:ea typeface="微软雅黑" panose="020B0503020204020204" pitchFamily="34" charset="-122"/>
              </a:rPr>
              <a:t>1.6MPa≤P</a:t>
            </a:r>
            <a:r>
              <a:rPr lang="zh-CN" altLang="en-US" b="1" dirty="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&lt;10MPa</a:t>
            </a:r>
            <a:r>
              <a:rPr lang="zh-CN" altLang="en-US" sz="1500" b="1" dirty="0">
                <a:solidFill>
                  <a:schemeClr val="tx1"/>
                </a:solidFill>
                <a:latin typeface="微软雅黑" panose="020B0503020204020204" pitchFamily="34" charset="-122"/>
                <a:ea typeface="微软雅黑" panose="020B0503020204020204" pitchFamily="34" charset="-122"/>
              </a:rPr>
              <a:t>）、高压容器（</a:t>
            </a:r>
            <a:r>
              <a:rPr lang="en-US" altLang="zh-CN" b="1" dirty="0">
                <a:latin typeface="微软雅黑" panose="020B0503020204020204" pitchFamily="34" charset="-122"/>
                <a:ea typeface="微软雅黑" panose="020B0503020204020204" pitchFamily="34" charset="-122"/>
              </a:rPr>
              <a:t>10MPa≤P&lt;100MPa</a:t>
            </a:r>
            <a:r>
              <a:rPr lang="zh-CN" altLang="en-US" sz="1500" b="1" dirty="0">
                <a:solidFill>
                  <a:schemeClr val="tx1"/>
                </a:solidFill>
                <a:latin typeface="微软雅黑" panose="020B0503020204020204" pitchFamily="34" charset="-122"/>
                <a:ea typeface="微软雅黑" panose="020B0503020204020204" pitchFamily="34" charset="-122"/>
              </a:rPr>
              <a:t>）、超高压容器（</a:t>
            </a:r>
            <a:r>
              <a:rPr lang="en-US" altLang="zh-CN" b="1" dirty="0">
                <a:latin typeface="微软雅黑" panose="020B0503020204020204" pitchFamily="34" charset="-122"/>
                <a:ea typeface="微软雅黑" panose="020B0503020204020204" pitchFamily="34" charset="-122"/>
              </a:rPr>
              <a:t>P≥100MPa</a:t>
            </a:r>
            <a:r>
              <a:rPr lang="zh-CN" altLang="en-US" sz="1500" b="1" dirty="0">
                <a:solidFill>
                  <a:schemeClr val="tx1"/>
                </a:solidFill>
                <a:latin typeface="微软雅黑" panose="020B0503020204020204" pitchFamily="34" charset="-122"/>
                <a:ea typeface="微软雅黑" panose="020B0503020204020204" pitchFamily="34" charset="-122"/>
              </a:rPr>
              <a:t>）。</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84995" name="矩形 287748"/>
          <p:cNvSpPr/>
          <p:nvPr/>
        </p:nvSpPr>
        <p:spPr>
          <a:xfrm>
            <a:off x="2368550" y="3051175"/>
            <a:ext cx="9626600" cy="3736975"/>
          </a:xfrm>
          <a:prstGeom prst="rect">
            <a:avLst/>
          </a:prstGeom>
          <a:noFill/>
          <a:ln w="9525">
            <a:noFill/>
          </a:ln>
        </p:spPr>
        <p:txBody>
          <a:bodyPr anchor="ctr" anchorCtr="0">
            <a:spAutoFit/>
          </a:bodyPr>
          <a:p>
            <a:pPr>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、为保证容器安全运行，必须加强技术管理，建立必要的技术管理制度，并严格贯彻执行。</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、压力容器应严格按照操作规程的规定进行操作。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、加强压力容器的维护工作，并实行</a:t>
            </a:r>
            <a:r>
              <a:rPr lang="zh-CN" altLang="en-US" sz="1500" b="1" dirty="0">
                <a:solidFill>
                  <a:srgbClr val="0000FF"/>
                </a:solidFill>
                <a:latin typeface="微软雅黑" panose="020B0503020204020204" pitchFamily="34" charset="-122"/>
                <a:ea typeface="微软雅黑" panose="020B0503020204020204" pitchFamily="34" charset="-122"/>
              </a:rPr>
              <a:t>定期检验</a:t>
            </a:r>
            <a:r>
              <a:rPr lang="zh-CN" altLang="en-US" sz="1500" b="1" dirty="0">
                <a:solidFill>
                  <a:schemeClr val="tx1"/>
                </a:solidFill>
                <a:latin typeface="微软雅黑" panose="020B0503020204020204" pitchFamily="34" charset="-122"/>
                <a:ea typeface="微软雅黑" panose="020B0503020204020204" pitchFamily="34" charset="-122"/>
              </a:rPr>
              <a:t>，以便及时发现并消除容器的缺陷和隐患</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、压力容器的操作人员必须经过培训和考核，并取得</a:t>
            </a:r>
            <a:r>
              <a:rPr lang="zh-CN" altLang="en-US" sz="1500" b="1" dirty="0">
                <a:solidFill>
                  <a:srgbClr val="0000FF"/>
                </a:solidFill>
                <a:latin typeface="微软雅黑" panose="020B0503020204020204" pitchFamily="34" charset="-122"/>
                <a:ea typeface="微软雅黑" panose="020B0503020204020204" pitchFamily="34" charset="-122"/>
              </a:rPr>
              <a:t>操作资格证书</a:t>
            </a:r>
            <a:r>
              <a:rPr lang="zh-CN" altLang="en-US" sz="1500" b="1" dirty="0">
                <a:solidFill>
                  <a:schemeClr val="tx1"/>
                </a:solidFill>
                <a:latin typeface="微软雅黑" panose="020B0503020204020204" pitchFamily="34" charset="-122"/>
                <a:ea typeface="微软雅黑" panose="020B0503020204020204" pitchFamily="34" charset="-122"/>
              </a:rPr>
              <a:t>的人员。</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、压力容器发生下列异常现象之一时，操作人员应立即采取紧急措施，并按规定的报告程序，及时向本厂有关部门报告：</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）、压力容器工作压力、介质温度或壁温超过许用值，采取措施仍不能得到有效控制。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）、压力容器的主要受压元件出现裂缝、鼓包、变形、泄露等危及安全的缺陷。</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）、安全附件失效。</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）、接管、紧固件损坏，难以保证安全运行。</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）、发生火灾直接威胁到压力容器安全运行。</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）、过量充装。</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）、压力容器液位失去控制，采取措施仍不能得到有效控制。</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）、压力容器与管道发生严重振动，危及安全运行。</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4996" name="左大括号 287749"/>
          <p:cNvSpPr/>
          <p:nvPr/>
        </p:nvSpPr>
        <p:spPr>
          <a:xfrm>
            <a:off x="2187575" y="3308350"/>
            <a:ext cx="255588" cy="3306763"/>
          </a:xfrm>
          <a:prstGeom prst="leftBrace">
            <a:avLst>
              <a:gd name="adj1" fmla="val 107276"/>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4997" name="矩形 287750"/>
          <p:cNvSpPr>
            <a:spLocks noTextEdit="1"/>
          </p:cNvSpPr>
          <p:nvPr/>
        </p:nvSpPr>
        <p:spPr>
          <a:xfrm rot="5400000">
            <a:off x="692150" y="4759325"/>
            <a:ext cx="2330450" cy="301625"/>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压力容器安全预防措施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sp>
        <p:nvSpPr>
          <p:cNvPr id="8499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88769"/>
          <p:cNvSpPr>
            <a:spLocks noGrp="1"/>
          </p:cNvSpPr>
          <p:nvPr>
            <p:ph type="title"/>
          </p:nvPr>
        </p:nvSpPr>
        <p:spPr>
          <a:xfrm>
            <a:off x="2152650" y="365125"/>
            <a:ext cx="7216775" cy="48895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十一、事故预防之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高温烧烫伤</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018" name="矩形 288771"/>
          <p:cNvSpPr/>
          <p:nvPr/>
        </p:nvSpPr>
        <p:spPr>
          <a:xfrm>
            <a:off x="1103313" y="1104900"/>
            <a:ext cx="10875962" cy="784225"/>
          </a:xfrm>
          <a:prstGeom prst="rect">
            <a:avLst/>
          </a:prstGeom>
          <a:noFill/>
          <a:ln w="9525">
            <a:noFill/>
          </a:ln>
        </p:spPr>
        <p:txBody>
          <a:bodyPr anchor="ctr" anchorCtr="0">
            <a:spAutoFit/>
          </a:bodyPr>
          <a:p>
            <a:pPr eaLnBrk="0" hangingPunct="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在冶金企业高温烧烫伤事故主要是由</a:t>
            </a:r>
            <a:r>
              <a:rPr lang="zh-CN" altLang="en-US" sz="1500" b="1" dirty="0">
                <a:latin typeface="微软雅黑" panose="020B0503020204020204" pitchFamily="34" charset="-122"/>
                <a:ea typeface="微软雅黑" panose="020B0503020204020204" pitchFamily="34" charset="-122"/>
              </a:rPr>
              <a:t>转炉大喷、爆炸，钢包翻钢，渣盆爆炸，翻红渣爆炸，铁水包、罐倾翻，混铁炉失控、铁水外倾，铸机结晶器爆炸、高炉炉前渣、铁沟</a:t>
            </a:r>
            <a:r>
              <a:rPr lang="zh-CN" altLang="en-US" sz="1500" b="1" dirty="0">
                <a:solidFill>
                  <a:schemeClr val="tx1"/>
                </a:solidFill>
                <a:latin typeface="微软雅黑" panose="020B0503020204020204" pitchFamily="34" charset="-122"/>
                <a:ea typeface="微软雅黑" panose="020B0503020204020204" pitchFamily="34" charset="-122"/>
              </a:rPr>
              <a:t>等引起的。</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6019" name="矩形 288772"/>
          <p:cNvSpPr/>
          <p:nvPr/>
        </p:nvSpPr>
        <p:spPr>
          <a:xfrm>
            <a:off x="1185863" y="2352675"/>
            <a:ext cx="10167937" cy="2860675"/>
          </a:xfrm>
          <a:prstGeom prst="rect">
            <a:avLst/>
          </a:prstGeom>
          <a:noFill/>
          <a:ln w="9525">
            <a:noFill/>
          </a:ln>
        </p:spPr>
        <p:txBody>
          <a:bodyPr anchor="ctr" anchorCtr="0">
            <a:spAutoFit/>
          </a:bodyPr>
          <a:p>
            <a:pPr>
              <a:lnSpc>
                <a:spcPct val="150000"/>
              </a:lnSpc>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、转炉爆炸、大喷引起的烧烫伤事故：</a:t>
            </a:r>
            <a:endParaRPr lang="zh-CN" altLang="en-US" sz="1500" b="1" dirty="0">
              <a:latin typeface="微软雅黑" panose="020B0503020204020204" pitchFamily="34" charset="-122"/>
              <a:ea typeface="微软雅黑" panose="020B0503020204020204" pitchFamily="34" charset="-122"/>
            </a:endParaRPr>
          </a:p>
          <a:p>
            <a:pPr fontAlgn="t">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引起转炉爆炸、大喷的原因主要是加入的废钢料中有水分或潮湿；氧枪漏水、烟罩漏水、炉口漏水；员工操作失误等。</a:t>
            </a:r>
            <a:endParaRPr lang="zh-CN" altLang="en-US" sz="1500" b="1" dirty="0">
              <a:solidFill>
                <a:schemeClr val="tx1"/>
              </a:solidFill>
              <a:latin typeface="微软雅黑" panose="020B0503020204020204" pitchFamily="34" charset="-122"/>
              <a:ea typeface="微软雅黑" panose="020B0503020204020204" pitchFamily="34" charset="-122"/>
            </a:endParaRPr>
          </a:p>
          <a:p>
            <a:pPr fontAlgn="t">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预防措施：</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）阴雨天装入废钢料后摇炉把水分烘感后方可兑铁水</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）发现氧枪漏水时，不得继续使用，必须立即更换，发现烟罩漏水严重时立即通知调度处理，处理好后方可吹炼。</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）转炉内一旦大量进水，应立即关闭相关阀门，严禁动炉，并及时上报厂、公司有关领导，研究解决处理方案。</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）提高炉长、一助手的操作水平，严禁违章作业。</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）严格遵守安全操作规程和安全生产确认制。</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sp>
        <p:nvSpPr>
          <p:cNvPr id="86020"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289793"/>
          <p:cNvSpPr>
            <a:spLocks noGrp="1"/>
          </p:cNvSpPr>
          <p:nvPr>
            <p:ph type="title"/>
          </p:nvPr>
        </p:nvSpPr>
        <p:spPr>
          <a:xfrm>
            <a:off x="2152650" y="233363"/>
            <a:ext cx="7886700" cy="649287"/>
          </a:xfrm>
          <a:prstGeom prst="rect">
            <a:avLst/>
          </a:prstGeom>
          <a:noFill/>
          <a:ln>
            <a:noFill/>
          </a:ln>
        </p:spPr>
        <p:txBody>
          <a:bodyPr anchor="b" anchorCtr="0"/>
          <a:p>
            <a:pPr eaLnBrk="1" hangingPunct="1"/>
            <a:r>
              <a:rPr lang="zh-CN" altLang="en-US" dirty="0"/>
              <a:t>十一、事故预防之</a:t>
            </a:r>
            <a:r>
              <a:rPr lang="zh-CN" altLang="en-US" dirty="0">
                <a:solidFill>
                  <a:srgbClr val="FF0000"/>
                </a:solidFill>
              </a:rPr>
              <a:t>高温烧烫伤</a:t>
            </a:r>
            <a:r>
              <a:rPr lang="zh-CN" altLang="en-US" dirty="0"/>
              <a:t>事故</a:t>
            </a:r>
            <a:endParaRPr lang="zh-CN" altLang="en-US" dirty="0"/>
          </a:p>
        </p:txBody>
      </p:sp>
      <p:sp>
        <p:nvSpPr>
          <p:cNvPr id="87042" name="矩形 289795"/>
          <p:cNvSpPr/>
          <p:nvPr/>
        </p:nvSpPr>
        <p:spPr>
          <a:xfrm>
            <a:off x="1100138" y="1181100"/>
            <a:ext cx="10399712" cy="3206750"/>
          </a:xfrm>
          <a:prstGeom prst="rect">
            <a:avLst/>
          </a:prstGeom>
          <a:noFill/>
          <a:ln w="9525">
            <a:noFill/>
          </a:ln>
        </p:spPr>
        <p:txBody>
          <a:bodyPr anchor="ctr" anchorCtr="0">
            <a:spAutoFit/>
          </a:bodyPr>
          <a:p>
            <a:pPr>
              <a:lnSpc>
                <a:spcPct val="150000"/>
              </a:lnSpc>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、混铁炉失控，铁水外倾引起的烧烫伤事故：</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在兑铁过程中主令控制器触头、主接触器粘死或断路保护器失灵等引起的混铁炉失控，致使铁水外倾。</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预防措施：</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操作工在兑铁过程中发生主令控制器触头、主接触器粘死或断路保护器失灵时应立即切断主电源，同时到混铁炉平台搬动手动松闸器，使混铁炉向回倾动回零，出铁口不出铁后，方可停止搬动松闸器，并通知有关人员紧急处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）在兑铁过程中突然发生断电或短路时，也要派人到混铁炉平台搬动手动松闸器装置，待出铁口不出铁时，将手动松开抱闸装置回位。</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）每班检查电器即使打磨或更换烧损的触头，抱闸要保证灵活可靠，如有问题立即通知有关领导，处理正常后方可继续兑铁。</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7043" name="矩形 289796"/>
          <p:cNvSpPr/>
          <p:nvPr/>
        </p:nvSpPr>
        <p:spPr>
          <a:xfrm>
            <a:off x="1100138" y="4538663"/>
            <a:ext cx="10150475" cy="2146300"/>
          </a:xfrm>
          <a:prstGeom prst="rect">
            <a:avLst/>
          </a:prstGeom>
          <a:noFill/>
          <a:ln w="9525">
            <a:noFill/>
          </a:ln>
        </p:spPr>
        <p:txBody>
          <a:bodyPr anchor="ctr" anchorCtr="0">
            <a:spAutoFit/>
          </a:bodyPr>
          <a:p>
            <a:pPr>
              <a:lnSpc>
                <a:spcPct val="150000"/>
              </a:lnSpc>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、渣罐、渣跨爆炸、倾翻伤害：</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造成事故的原因：</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）渣罐有水或垫渣潮湿；</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）渣罐翻红渣时地面有水或潮湿；</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）龙门钩没挂好。</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预防措施：</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）更换渣罐时，必须检查并确认盆底渣干燥，否则不允许使用该渣盆。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）渣罐不得停在有漏水点的下方。</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）地面有水或潮湿时严禁翻红渣。</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）挂吊工要确认龙门钩挂好后，方可指挥起吊。</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7044"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292865"/>
          <p:cNvSpPr>
            <a:spLocks noGrp="1"/>
          </p:cNvSpPr>
          <p:nvPr>
            <p:ph type="title"/>
          </p:nvPr>
        </p:nvSpPr>
        <p:spPr>
          <a:xfrm>
            <a:off x="2152650" y="365125"/>
            <a:ext cx="7886700" cy="546100"/>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十一、事故预防之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高温烧烫伤</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066" name="矩形 292867"/>
          <p:cNvSpPr/>
          <p:nvPr/>
        </p:nvSpPr>
        <p:spPr>
          <a:xfrm>
            <a:off x="838200" y="911225"/>
            <a:ext cx="10637838" cy="3254375"/>
          </a:xfrm>
          <a:prstGeom prst="rect">
            <a:avLst/>
          </a:prstGeom>
          <a:noFill/>
          <a:ln w="9525">
            <a:noFill/>
          </a:ln>
        </p:spPr>
        <p:txBody>
          <a:bodyPr anchor="ctr" anchorCtr="0">
            <a:spAutoFit/>
          </a:bodyPr>
          <a:p>
            <a:pPr>
              <a:lnSpc>
                <a:spcPct val="150000"/>
              </a:lnSpc>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、铁水包、铁水罐倾翻洒出铁水造成的烧、烫伤事故：</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造成事故的原因：</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）铁水包、罐重心偏移；</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）铁水包、罐装得过满；</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）提前挂副钩；</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）行车工操作失误；</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）龙门钩、副钩没有挂好；</a:t>
            </a: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）索吊具突然断裂。</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0000FF"/>
                </a:solidFill>
                <a:latin typeface="微软雅黑" panose="020B0503020204020204" pitchFamily="34" charset="-122"/>
                <a:ea typeface="微软雅黑" panose="020B0503020204020204" pitchFamily="34" charset="-122"/>
              </a:rPr>
              <a:t>预防措施：</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）指挥起吊人员不应站在离包太近的地方，同时应站在吊车司机易观察的位置。</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）发现铁水包、罐重心偏移时应立即和调度联系，采取防范措施。</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）铁水包、罐严禁装的过满。</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）铁水包、罐不允许提前挂副钩。</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）提高行车工的操作技能，加强其安全意识。</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）挂吊工要确认龙门钩及副钩挂好后，方可指挥起吊。</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）定期对吊索具进行检查。</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8067" name="矩形 292868"/>
          <p:cNvSpPr/>
          <p:nvPr/>
        </p:nvSpPr>
        <p:spPr>
          <a:xfrm>
            <a:off x="838200" y="4127500"/>
            <a:ext cx="10272713" cy="2628900"/>
          </a:xfrm>
          <a:prstGeom prst="rect">
            <a:avLst/>
          </a:prstGeom>
          <a:noFill/>
          <a:ln w="9525">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、钢水包翻腾、倾翻溢出钢水造成烧、烫伤事故：</a:t>
            </a:r>
            <a:endParaRPr lang="zh-CN" altLang="en-US" sz="1500" b="1"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造成事故原因：</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）钢水包使用前没烘烤干，有水分；</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）合金料和辅助料潮湿；</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）钢水过氧化；</a:t>
            </a: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）降温废钢潮湿；</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）龙门钩没挂好；</a:t>
            </a: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）耳轴报废或有缺陷；</a:t>
            </a: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）吊索具突然断裂。</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预防措施：</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）更换新包时必须检查并确认好红包上线。</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）认真检查合金料和辅助材料并确保无水分、干燥方可使用。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）免费资料关注公众号:安全生产管理；严禁过氧化钢水放钢。</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）认真检查降温废钢，如潮湿或有水，不得使用。</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）定期对吊索具进行检查。吊物时要确认龙门钩及副钩挂好后，方可起吊。</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806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09" name="内容占位符 236548"/>
          <p:cNvGraphicFramePr>
            <a:graphicFrameLocks noGrp="1"/>
          </p:cNvGraphicFramePr>
          <p:nvPr>
            <p:ph/>
          </p:nvPr>
        </p:nvGraphicFramePr>
        <p:xfrm>
          <a:off x="10483850" y="4856163"/>
          <a:ext cx="1644650" cy="1939925"/>
        </p:xfrm>
        <a:graphic>
          <a:graphicData uri="http://schemas.openxmlformats.org/presentationml/2006/ole">
            <mc:AlternateContent xmlns:mc="http://schemas.openxmlformats.org/markup-compatibility/2006">
              <mc:Choice xmlns:v="urn:schemas-microsoft-com:vml" Requires="v">
                <p:oleObj spid="_x0000_s3077" name="" r:id="rId1" imgW="2180590" imgH="2572385" progId="CorelDRAW.Graphic.9">
                  <p:embed/>
                </p:oleObj>
              </mc:Choice>
              <mc:Fallback>
                <p:oleObj name="" r:id="rId1" imgW="2180590" imgH="2572385" progId="CorelDRAW.Graphic.9">
                  <p:embed/>
                  <p:pic>
                    <p:nvPicPr>
                      <p:cNvPr id="0" name="图片 3076"/>
                      <p:cNvPicPr/>
                      <p:nvPr/>
                    </p:nvPicPr>
                    <p:blipFill>
                      <a:blip r:embed="rId2"/>
                      <a:stretch>
                        <a:fillRect/>
                      </a:stretch>
                    </p:blipFill>
                    <p:spPr>
                      <a:xfrm>
                        <a:off x="10483850" y="4856163"/>
                        <a:ext cx="1644650" cy="1939925"/>
                      </a:xfrm>
                      <a:prstGeom prst="rect">
                        <a:avLst/>
                      </a:prstGeom>
                      <a:noFill/>
                      <a:ln w="38100">
                        <a:noFill/>
                        <a:miter/>
                      </a:ln>
                    </p:spPr>
                  </p:pic>
                </p:oleObj>
              </mc:Fallback>
            </mc:AlternateContent>
          </a:graphicData>
        </a:graphic>
      </p:graphicFrame>
      <p:sp>
        <p:nvSpPr>
          <p:cNvPr id="43010" name="标题 236545"/>
          <p:cNvSpPr>
            <a:spLocks noGrp="1"/>
          </p:cNvSpPr>
          <p:nvPr>
            <p:ph type="title"/>
          </p:nvPr>
        </p:nvSpPr>
        <p:spPr>
          <a:xfrm>
            <a:off x="2176463" y="111125"/>
            <a:ext cx="6572250" cy="733425"/>
          </a:xfrm>
          <a:prstGeom prst="rect">
            <a:avLst/>
          </a:prstGeom>
          <a:noFill/>
          <a:ln>
            <a:noFill/>
          </a:ln>
        </p:spPr>
        <p:txBody>
          <a:bodyPr anchor="b" anchorCtr="0"/>
          <a:p>
            <a:pPr eaLnBrk="1" hangingPunct="1"/>
            <a:r>
              <a:rPr lang="zh-CN" altLang="en-US" dirty="0"/>
              <a:t>一、安全名词及概念、含义</a:t>
            </a:r>
            <a:endParaRPr lang="en-US" altLang="zh-CN" dirty="0"/>
          </a:p>
        </p:txBody>
      </p:sp>
      <p:sp>
        <p:nvSpPr>
          <p:cNvPr id="43011" name="矩形 236547"/>
          <p:cNvSpPr/>
          <p:nvPr/>
        </p:nvSpPr>
        <p:spPr>
          <a:xfrm>
            <a:off x="566738" y="1184275"/>
            <a:ext cx="10385425" cy="5284788"/>
          </a:xfrm>
          <a:prstGeom prst="rect">
            <a:avLst/>
          </a:prstGeom>
          <a:noFill/>
          <a:ln w="25400">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1</a:t>
            </a:r>
            <a:r>
              <a:rPr lang="zh-CN" altLang="en-US" sz="1500" b="1" dirty="0">
                <a:latin typeface="微软雅黑" panose="020B0503020204020204" pitchFamily="34" charset="-122"/>
                <a:ea typeface="微软雅黑" panose="020B0503020204020204" pitchFamily="34" charset="-122"/>
              </a:rPr>
              <a:t>、什么是安全？</a:t>
            </a:r>
            <a:endParaRPr lang="zh-CN" altLang="en-US" sz="1500"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安全是指安稳而无危险的事物，泛指没有危险、不受威胁和不出事故的状态。</a:t>
            </a:r>
            <a:endParaRPr lang="zh-CN" altLang="en-US" sz="15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2</a:t>
            </a:r>
            <a:r>
              <a:rPr lang="zh-CN" altLang="en-US" sz="1500" b="1" dirty="0">
                <a:latin typeface="微软雅黑" panose="020B0503020204020204" pitchFamily="34" charset="-122"/>
                <a:ea typeface="微软雅黑" panose="020B0503020204020204" pitchFamily="34" charset="-122"/>
              </a:rPr>
              <a:t>、什么是事故</a:t>
            </a:r>
            <a:endParaRPr lang="zh-CN" altLang="en-US" sz="1500"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造成死亡、疾病、伤害、损坏或其他损失的意外情况。</a:t>
            </a:r>
            <a:endParaRPr lang="zh-CN" altLang="en-US" sz="15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3</a:t>
            </a:r>
            <a:r>
              <a:rPr lang="zh-CN" altLang="en-US" sz="1500" b="1" dirty="0">
                <a:latin typeface="微软雅黑" panose="020B0503020204020204" pitchFamily="34" charset="-122"/>
                <a:ea typeface="微软雅黑" panose="020B0503020204020204" pitchFamily="34" charset="-122"/>
              </a:rPr>
              <a:t>、什么是危险？</a:t>
            </a:r>
            <a:endParaRPr lang="zh-CN" altLang="en-US" sz="1500"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危险是指可能造成人员伤害（或疾病）、财产损失、作业环境破坏的根源或状态。</a:t>
            </a:r>
            <a:endParaRPr lang="zh-CN" altLang="en-US" sz="15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4</a:t>
            </a:r>
            <a:r>
              <a:rPr lang="zh-CN" altLang="en-US" sz="1500" b="1" dirty="0">
                <a:latin typeface="微软雅黑" panose="020B0503020204020204" pitchFamily="34" charset="-122"/>
                <a:ea typeface="微软雅黑" panose="020B0503020204020204" pitchFamily="34" charset="-122"/>
              </a:rPr>
              <a:t>、什么是危险因素？</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指能对人造成伤亡或对物造成突发性损坏或影响人的身体健康导致疾病，对物造成慢性损坏的因素。</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5</a:t>
            </a:r>
            <a:r>
              <a:rPr lang="zh-CN" altLang="en-US" sz="1500" b="1" dirty="0">
                <a:latin typeface="微软雅黑" panose="020B0503020204020204" pitchFamily="34" charset="-122"/>
                <a:ea typeface="微软雅黑" panose="020B0503020204020204" pitchFamily="34" charset="-122"/>
              </a:rPr>
              <a:t>、什么是事故隐患？</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事故隐患泛指生产系统中可导致事故发生的人的不安全行为、物的不安全状态和管理上的缺陷。</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6</a:t>
            </a:r>
            <a:r>
              <a:rPr lang="zh-CN" altLang="en-US" sz="1500" b="1" dirty="0">
                <a:latin typeface="微软雅黑" panose="020B0503020204020204" pitchFamily="34" charset="-122"/>
                <a:ea typeface="微软雅黑" panose="020B0503020204020204" pitchFamily="34" charset="-122"/>
              </a:rPr>
              <a:t>、什么是安全生产？</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安全生产是指为了使生产过程在符合安全要求的条件和工作程序下进行，防止发生人身伤亡和财产损失等生产事故，消除或控制危险有害因素，保障人身安全和健康，设备设施免遭破坏，形成良好工作环境和工作程序而采取的一系列措施和活动。</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latin typeface="微软雅黑" panose="020B0503020204020204" pitchFamily="34" charset="-122"/>
                <a:ea typeface="微软雅黑" panose="020B0503020204020204" pitchFamily="34" charset="-122"/>
              </a:rPr>
              <a:t>7</a:t>
            </a:r>
            <a:r>
              <a:rPr lang="zh-CN" altLang="en-US" sz="1500" b="1" dirty="0">
                <a:latin typeface="微软雅黑" panose="020B0503020204020204" pitchFamily="34" charset="-122"/>
                <a:ea typeface="微软雅黑" panose="020B0503020204020204" pitchFamily="34" charset="-122"/>
              </a:rPr>
              <a:t>、什么是本质安全？</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本质安全是指设备、设施或技术工艺含有内在的能够从根本上防止发生事故的功能。</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43012"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3"/>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278529"/>
          <p:cNvSpPr>
            <a:spLocks noGrp="1"/>
          </p:cNvSpPr>
          <p:nvPr>
            <p:ph type="title"/>
          </p:nvPr>
        </p:nvSpPr>
        <p:spPr>
          <a:xfrm>
            <a:off x="2544763" y="82550"/>
            <a:ext cx="7102475" cy="627063"/>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十三、事故预防之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车辆伤害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090" name="矩形 278531"/>
          <p:cNvSpPr/>
          <p:nvPr/>
        </p:nvSpPr>
        <p:spPr>
          <a:xfrm>
            <a:off x="757238" y="1184275"/>
            <a:ext cx="10536237" cy="1130300"/>
          </a:xfrm>
          <a:prstGeom prst="rect">
            <a:avLst/>
          </a:prstGeom>
          <a:noFill/>
          <a:ln w="9525">
            <a:noFill/>
          </a:ln>
        </p:spPr>
        <p:txBody>
          <a:bodyPr anchor="ctr" anchorCtr="0">
            <a:spAutoFit/>
          </a:bodyPr>
          <a:p>
            <a:pPr eaLnBrk="0" hangingPunct="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厂内运输虽然是在厂院内运输作业，但如果对安全驾驶的重要性认识不足，思想麻痹，违章驾驶以及车辆带病作业，就容易造成车辆伤害事故。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    车辆事故可分为</a:t>
            </a:r>
            <a:r>
              <a:rPr lang="zh-CN" altLang="en-US" sz="1500" b="1" dirty="0">
                <a:latin typeface="微软雅黑" panose="020B0503020204020204" pitchFamily="34" charset="-122"/>
                <a:ea typeface="微软雅黑" panose="020B0503020204020204" pitchFamily="34" charset="-122"/>
              </a:rPr>
              <a:t>碰撞、碾轧、刮擦、翻车、坠车、爆炸、失火、出轨和搬运装卸中的坠落及物体打击</a:t>
            </a:r>
            <a:r>
              <a:rPr lang="zh-CN" altLang="en-US" sz="1500" b="1" dirty="0">
                <a:solidFill>
                  <a:schemeClr val="tx1"/>
                </a:solidFill>
                <a:latin typeface="微软雅黑" panose="020B0503020204020204" pitchFamily="34" charset="-122"/>
                <a:ea typeface="微软雅黑" panose="020B0503020204020204" pitchFamily="34" charset="-122"/>
              </a:rPr>
              <a:t>等</a:t>
            </a:r>
            <a:r>
              <a:rPr lang="zh-CN" altLang="en-US" sz="1500" dirty="0">
                <a:solidFill>
                  <a:schemeClr val="tx1"/>
                </a:solidFill>
                <a:latin typeface="微软雅黑" panose="020B0503020204020204" pitchFamily="34" charset="-122"/>
                <a:ea typeface="微软雅黑" panose="020B0503020204020204" pitchFamily="34" charset="-122"/>
              </a:rPr>
              <a:t>。</a:t>
            </a:r>
            <a:endParaRPr lang="zh-CN" altLang="en-US" sz="1500" dirty="0">
              <a:solidFill>
                <a:schemeClr val="tx1"/>
              </a:solidFill>
              <a:latin typeface="微软雅黑" panose="020B0503020204020204" pitchFamily="34" charset="-122"/>
              <a:ea typeface="微软雅黑" panose="020B0503020204020204" pitchFamily="34" charset="-122"/>
            </a:endParaRPr>
          </a:p>
        </p:txBody>
      </p:sp>
      <p:grpSp>
        <p:nvGrpSpPr>
          <p:cNvPr id="89091" name="组合 2"/>
          <p:cNvGrpSpPr/>
          <p:nvPr/>
        </p:nvGrpSpPr>
        <p:grpSpPr>
          <a:xfrm>
            <a:off x="909638" y="2482850"/>
            <a:ext cx="9899650" cy="1171575"/>
            <a:chOff x="1568" y="3746"/>
            <a:chExt cx="13832" cy="1844"/>
          </a:xfrm>
        </p:grpSpPr>
        <p:sp>
          <p:nvSpPr>
            <p:cNvPr id="89092" name="矩形 278532"/>
            <p:cNvSpPr/>
            <p:nvPr/>
          </p:nvSpPr>
          <p:spPr>
            <a:xfrm>
              <a:off x="1568" y="3746"/>
              <a:ext cx="13832" cy="1844"/>
            </a:xfrm>
            <a:prstGeom prst="rect">
              <a:avLst/>
            </a:prstGeom>
            <a:noFill/>
            <a:ln w="9525">
              <a:noFill/>
            </a:ln>
          </p:spPr>
          <p:txBody>
            <a:bodyPr anchor="ctr" anchorCtr="0">
              <a:spAutoFit/>
            </a:bodyPr>
            <a:p>
              <a:pPr>
                <a:spcBef>
                  <a:spcPct val="50000"/>
                </a:spcBef>
              </a:pPr>
              <a:r>
                <a:rPr lang="zh-CN" altLang="en-US" sz="1500" b="1" dirty="0">
                  <a:solidFill>
                    <a:srgbClr val="0000FF"/>
                  </a:solidFill>
                  <a:latin typeface="微软雅黑" panose="020B0503020204020204" pitchFamily="34" charset="-122"/>
                  <a:ea typeface="微软雅黑" panose="020B0503020204020204" pitchFamily="34" charset="-122"/>
                </a:rPr>
                <a:t>厂内机动车辆伤害事故有以下规律：</a:t>
              </a:r>
              <a:endParaRPr lang="zh-CN" altLang="en-US" sz="1500" b="1" dirty="0">
                <a:solidFill>
                  <a:srgbClr val="0000FF"/>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、与时间有关。</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、和驾驶员年龄有关，一般</a:t>
              </a:r>
              <a:r>
                <a:rPr lang="en-US" altLang="zh-CN" sz="1500" b="1" dirty="0">
                  <a:solidFill>
                    <a:schemeClr val="tx1"/>
                  </a:solidFill>
                  <a:latin typeface="微软雅黑" panose="020B0503020204020204" pitchFamily="34" charset="-122"/>
                  <a:ea typeface="微软雅黑" panose="020B0503020204020204" pitchFamily="34" charset="-122"/>
                </a:rPr>
                <a:t>18 </a:t>
              </a:r>
              <a:r>
                <a:rPr lang="en-US" altLang="zh-CN"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40</a:t>
              </a:r>
              <a:r>
                <a:rPr lang="zh-CN" altLang="en-US" sz="1500" b="1" dirty="0">
                  <a:solidFill>
                    <a:schemeClr val="tx1"/>
                  </a:solidFill>
                  <a:latin typeface="微软雅黑" panose="020B0503020204020204" pitchFamily="34" charset="-122"/>
                  <a:ea typeface="微软雅黑" panose="020B0503020204020204" pitchFamily="34" charset="-122"/>
                </a:rPr>
                <a:t>岁的人居多，其中</a:t>
              </a:r>
              <a:r>
                <a:rPr lang="en-US" altLang="zh-CN" sz="1500" b="1" dirty="0">
                  <a:solidFill>
                    <a:schemeClr val="tx1"/>
                  </a:solidFill>
                  <a:latin typeface="微软雅黑" panose="020B0503020204020204" pitchFamily="34" charset="-122"/>
                  <a:ea typeface="微软雅黑" panose="020B0503020204020204" pitchFamily="34" charset="-122"/>
                </a:rPr>
                <a:t>18 </a:t>
              </a:r>
              <a:r>
                <a:rPr lang="en-US" altLang="zh-CN"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25</a:t>
              </a:r>
              <a:r>
                <a:rPr lang="zh-CN" altLang="en-US" sz="1500" b="1" dirty="0">
                  <a:solidFill>
                    <a:schemeClr val="tx1"/>
                  </a:solidFill>
                  <a:latin typeface="微软雅黑" panose="020B0503020204020204" pitchFamily="34" charset="-122"/>
                  <a:ea typeface="微软雅黑" panose="020B0503020204020204" pitchFamily="34" charset="-122"/>
                </a:rPr>
                <a:t>岁的占</a:t>
              </a:r>
              <a:r>
                <a:rPr lang="en-US" altLang="zh-CN" sz="1500" b="1" dirty="0">
                  <a:solidFill>
                    <a:schemeClr val="tx1"/>
                  </a:solidFill>
                  <a:latin typeface="微软雅黑" panose="020B0503020204020204" pitchFamily="34" charset="-122"/>
                  <a:ea typeface="微软雅黑" panose="020B0503020204020204" pitchFamily="34" charset="-122"/>
                </a:rPr>
                <a:t>25%</a:t>
              </a:r>
              <a:r>
                <a:rPr lang="zh-CN" altLang="en-US" sz="1500"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25 </a:t>
              </a:r>
              <a:r>
                <a:rPr lang="en-US" altLang="zh-CN" b="1" dirty="0">
                  <a:solidFill>
                    <a:schemeClr val="tx1"/>
                  </a:solidFill>
                  <a:latin typeface="微软雅黑" panose="020B0503020204020204" pitchFamily="34" charset="-122"/>
                  <a:ea typeface="微软雅黑" panose="020B0503020204020204" pitchFamily="34" charset="-122"/>
                </a:rPr>
                <a:t>-</a:t>
              </a:r>
              <a:r>
                <a:rPr lang="en-US" altLang="zh-CN" sz="1500" b="1" dirty="0">
                  <a:solidFill>
                    <a:schemeClr val="tx1"/>
                  </a:solidFill>
                  <a:latin typeface="微软雅黑" panose="020B0503020204020204" pitchFamily="34" charset="-122"/>
                  <a:ea typeface="微软雅黑" panose="020B0503020204020204" pitchFamily="34" charset="-122"/>
                </a:rPr>
                <a:t>40</a:t>
              </a:r>
              <a:r>
                <a:rPr lang="zh-CN" altLang="en-US" sz="1500" b="1" dirty="0">
                  <a:solidFill>
                    <a:schemeClr val="tx1"/>
                  </a:solidFill>
                  <a:latin typeface="微软雅黑" panose="020B0503020204020204" pitchFamily="34" charset="-122"/>
                  <a:ea typeface="微软雅黑" panose="020B0503020204020204" pitchFamily="34" charset="-122"/>
                </a:rPr>
                <a:t>岁的占</a:t>
              </a:r>
              <a:r>
                <a:rPr lang="en-US" altLang="zh-CN" sz="1500" b="1" dirty="0">
                  <a:solidFill>
                    <a:schemeClr val="tx1"/>
                  </a:solidFill>
                  <a:latin typeface="微软雅黑" panose="020B0503020204020204" pitchFamily="34" charset="-122"/>
                  <a:ea typeface="微软雅黑" panose="020B0503020204020204" pitchFamily="34" charset="-122"/>
                </a:rPr>
                <a:t>32.5%</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lvl="1" indent="0" eaLnBrk="1" hangingPunct="1">
                <a:lnSpc>
                  <a:spcPct val="12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、受伤部位以腿、脚为多。</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9093" name="左大括号 278533"/>
            <p:cNvSpPr/>
            <p:nvPr/>
          </p:nvSpPr>
          <p:spPr>
            <a:xfrm>
              <a:off x="1954" y="4356"/>
              <a:ext cx="282" cy="1040"/>
            </a:xfrm>
            <a:prstGeom prst="leftBrace">
              <a:avLst>
                <a:gd name="adj1" fmla="val 3057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grpSp>
        <p:nvGrpSpPr>
          <p:cNvPr id="89094" name="组合 1"/>
          <p:cNvGrpSpPr/>
          <p:nvPr/>
        </p:nvGrpSpPr>
        <p:grpSpPr>
          <a:xfrm>
            <a:off x="909638" y="3897313"/>
            <a:ext cx="10240962" cy="2868612"/>
            <a:chOff x="2593" y="6137"/>
            <a:chExt cx="14044" cy="4518"/>
          </a:xfrm>
        </p:grpSpPr>
        <p:sp>
          <p:nvSpPr>
            <p:cNvPr id="89095" name="矩形 278534"/>
            <p:cNvSpPr/>
            <p:nvPr/>
          </p:nvSpPr>
          <p:spPr>
            <a:xfrm>
              <a:off x="3350" y="6137"/>
              <a:ext cx="13258" cy="4142"/>
            </a:xfrm>
            <a:prstGeom prst="rect">
              <a:avLst/>
            </a:prstGeom>
            <a:noFill/>
            <a:ln w="9525">
              <a:noFill/>
            </a:ln>
          </p:spPr>
          <p:txBody>
            <a:bodyPr anchor="ctr" anchorCtr="0">
              <a:spAutoFit/>
            </a:bodyPr>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违章驾驶</a:t>
              </a:r>
              <a:r>
                <a:rPr lang="zh-CN" altLang="en-US" sz="1500" b="1" dirty="0">
                  <a:solidFill>
                    <a:schemeClr val="tx1"/>
                  </a:solidFill>
                  <a:latin typeface="微软雅黑" panose="020B0503020204020204" pitchFamily="34" charset="-122"/>
                  <a:ea typeface="微软雅黑" panose="020B0503020204020204" pitchFamily="34" charset="-122"/>
                </a:rPr>
                <a:t>。事故的当事人，因不按有关规定驾车行驶，扰乱正常的厂内搬运秩序，致使事故发生，如酒后驾车、疲劳驾车、非驾驶员驾车、超速行驶、争道抢行、违章超车和违章装载等。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疏忽大意</a:t>
              </a:r>
              <a:r>
                <a:rPr lang="zh-CN" altLang="en-US" sz="1500" b="1" dirty="0">
                  <a:solidFill>
                    <a:schemeClr val="tx1"/>
                  </a:solidFill>
                  <a:latin typeface="微软雅黑" panose="020B0503020204020204" pitchFamily="34" charset="-122"/>
                  <a:ea typeface="微软雅黑" panose="020B0503020204020204" pitchFamily="34" charset="-122"/>
                </a:rPr>
                <a:t>。当事人由于心理或生理方面的原因，没有及时、正确地观察和判断道路情况而造成失误，如情绪急噪等原因引起操作失误而导致事故。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车况不良</a:t>
              </a:r>
              <a:r>
                <a:rPr lang="zh-CN" altLang="en-US" sz="1500" b="1" dirty="0">
                  <a:solidFill>
                    <a:schemeClr val="tx1"/>
                  </a:solidFill>
                  <a:latin typeface="微软雅黑" panose="020B0503020204020204" pitchFamily="34" charset="-122"/>
                  <a:ea typeface="微软雅黑" panose="020B0503020204020204" pitchFamily="34" charset="-122"/>
                </a:rPr>
                <a:t>。车辆的安全装置或调速装置等部件失灵或不齐全，带</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病</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行驶。</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、驾驶员在作业时，无视周围其他人员，不鸣笛、不确认，</a:t>
              </a:r>
              <a:r>
                <a:rPr lang="zh-CN" altLang="en-US" sz="1500" b="1" dirty="0">
                  <a:solidFill>
                    <a:srgbClr val="0000FF"/>
                  </a:solidFill>
                  <a:latin typeface="微软雅黑" panose="020B0503020204020204" pitchFamily="34" charset="-122"/>
                  <a:ea typeface="微软雅黑" panose="020B0503020204020204" pitchFamily="34" charset="-122"/>
                </a:rPr>
                <a:t>行驶速度快</a:t>
              </a:r>
              <a:r>
                <a:rPr lang="zh-CN" altLang="en-US" sz="1500" b="1" dirty="0">
                  <a:solidFill>
                    <a:schemeClr val="tx1"/>
                  </a:solidFill>
                  <a:latin typeface="微软雅黑" panose="020B0503020204020204" pitchFamily="34" charset="-122"/>
                  <a:ea typeface="微软雅黑" panose="020B0503020204020204" pitchFamily="34" charset="-122"/>
                </a:rPr>
                <a:t>而导致事故。</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、车辆发生故障时，让</a:t>
              </a:r>
              <a:r>
                <a:rPr lang="zh-CN" altLang="en-US" sz="1500" b="1" dirty="0">
                  <a:solidFill>
                    <a:srgbClr val="0000FF"/>
                  </a:solidFill>
                  <a:latin typeface="微软雅黑" panose="020B0503020204020204" pitchFamily="34" charset="-122"/>
                  <a:ea typeface="微软雅黑" panose="020B0503020204020204" pitchFamily="34" charset="-122"/>
                </a:rPr>
                <a:t>不懂车辆性能的人协助修理</a:t>
              </a:r>
              <a:r>
                <a:rPr lang="zh-CN" altLang="en-US" sz="1500" b="1" dirty="0">
                  <a:solidFill>
                    <a:schemeClr val="tx1"/>
                  </a:solidFill>
                  <a:latin typeface="微软雅黑" panose="020B0503020204020204" pitchFamily="34" charset="-122"/>
                  <a:ea typeface="微软雅黑" panose="020B0503020204020204" pitchFamily="34" charset="-122"/>
                </a:rPr>
                <a:t>而导致事故的发生。</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道路环境差</a:t>
              </a:r>
              <a:r>
                <a:rPr lang="zh-CN" altLang="en-US" sz="1500" b="1" dirty="0">
                  <a:solidFill>
                    <a:schemeClr val="tx1"/>
                  </a:solidFill>
                  <a:latin typeface="微软雅黑" panose="020B0503020204020204" pitchFamily="34" charset="-122"/>
                  <a:ea typeface="微软雅黑" panose="020B0503020204020204" pitchFamily="34" charset="-122"/>
                </a:rPr>
                <a:t>。厂区内道路因狭窄、曲折、物品占道或天气恶略等原因使驾驶员操作困难，导致事故增加。</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rgbClr val="0000FF"/>
                  </a:solidFill>
                  <a:latin typeface="微软雅黑" panose="020B0503020204020204" pitchFamily="34" charset="-122"/>
                  <a:ea typeface="微软雅黑" panose="020B0503020204020204" pitchFamily="34" charset="-122"/>
                </a:rPr>
                <a:t>管理不严</a:t>
              </a:r>
              <a:r>
                <a:rPr lang="zh-CN" altLang="en-US" sz="1500" b="1" dirty="0">
                  <a:solidFill>
                    <a:schemeClr val="tx1"/>
                  </a:solidFill>
                  <a:latin typeface="微软雅黑" panose="020B0503020204020204" pitchFamily="34" charset="-122"/>
                  <a:ea typeface="微软雅黑" panose="020B0503020204020204" pitchFamily="34" charset="-122"/>
                </a:rPr>
                <a:t>。由于车辆安全行驶制度没有落实、管理规章制度或操作规程不健全，交通信号、标志、设施缺陷等管理方面的原因导致事故发生。</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89096" name="左大括号 278535"/>
            <p:cNvSpPr/>
            <p:nvPr/>
          </p:nvSpPr>
          <p:spPr>
            <a:xfrm>
              <a:off x="3067" y="6252"/>
              <a:ext cx="282" cy="4072"/>
            </a:xfrm>
            <a:prstGeom prst="leftBrace">
              <a:avLst>
                <a:gd name="adj1" fmla="val 119729"/>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097" name="矩形 278536"/>
            <p:cNvSpPr>
              <a:spLocks noTextEdit="1"/>
            </p:cNvSpPr>
            <p:nvPr/>
          </p:nvSpPr>
          <p:spPr>
            <a:xfrm rot="5400000">
              <a:off x="1077" y="8145"/>
              <a:ext cx="3410" cy="380"/>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车辆伤害主要原因</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nvGrpSpPr>
            <p:cNvPr id="89098" name="组合 278537"/>
            <p:cNvGrpSpPr/>
            <p:nvPr/>
          </p:nvGrpSpPr>
          <p:grpSpPr>
            <a:xfrm>
              <a:off x="14997" y="10040"/>
              <a:ext cx="1640" cy="615"/>
              <a:chOff x="2645" y="3516"/>
              <a:chExt cx="534" cy="200"/>
            </a:xfrm>
          </p:grpSpPr>
          <p:sp>
            <p:nvSpPr>
              <p:cNvPr id="89099" name="矩形 278538"/>
              <p:cNvSpPr/>
              <p:nvPr/>
            </p:nvSpPr>
            <p:spPr>
              <a:xfrm>
                <a:off x="2761" y="3630"/>
                <a:ext cx="47" cy="47"/>
              </a:xfrm>
              <a:prstGeom prst="rect">
                <a:avLst/>
              </a:prstGeom>
              <a:solidFill>
                <a:srgbClr val="B7B79D"/>
              </a:solidFill>
              <a:ln w="6350" cap="flat" cmpd="sng">
                <a:solidFill>
                  <a:srgbClr val="494936"/>
                </a:solidFill>
                <a:prstDash val="solid"/>
                <a:miter/>
                <a:headEnd type="none" w="med" len="med"/>
                <a:tailEnd type="none" w="med" len="med"/>
              </a:ln>
              <a:effectLst>
                <a:outerShdw dist="17961" dir="2699999" algn="ctr" rotWithShape="0">
                  <a:srgbClr val="808080"/>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0" name="任意多边形 278539"/>
              <p:cNvSpPr/>
              <p:nvPr/>
            </p:nvSpPr>
            <p:spPr>
              <a:xfrm>
                <a:off x="2645" y="3560"/>
                <a:ext cx="131" cy="118"/>
              </a:xfrm>
              <a:custGeom>
                <a:avLst/>
                <a:gdLst/>
                <a:ahLst/>
                <a:cxnLst>
                  <a:cxn ang="0">
                    <a:pos x="131" y="118"/>
                  </a:cxn>
                  <a:cxn ang="0">
                    <a:pos x="131" y="0"/>
                  </a:cxn>
                  <a:cxn ang="0">
                    <a:pos x="66" y="0"/>
                  </a:cxn>
                  <a:cxn ang="0">
                    <a:pos x="53" y="40"/>
                  </a:cxn>
                  <a:cxn ang="0">
                    <a:pos x="17" y="60"/>
                  </a:cxn>
                  <a:cxn ang="0">
                    <a:pos x="7" y="100"/>
                  </a:cxn>
                  <a:cxn ang="0">
                    <a:pos x="1" y="98"/>
                  </a:cxn>
                  <a:cxn ang="0">
                    <a:pos x="0" y="118"/>
                  </a:cxn>
                  <a:cxn ang="0">
                    <a:pos x="131" y="118"/>
                  </a:cxn>
                </a:cxnLst>
                <a:pathLst>
                  <a:path w="131" h="118">
                    <a:moveTo>
                      <a:pt x="131" y="118"/>
                    </a:moveTo>
                    <a:lnTo>
                      <a:pt x="131" y="0"/>
                    </a:lnTo>
                    <a:lnTo>
                      <a:pt x="66" y="0"/>
                    </a:lnTo>
                    <a:lnTo>
                      <a:pt x="53" y="40"/>
                    </a:lnTo>
                    <a:lnTo>
                      <a:pt x="17" y="60"/>
                    </a:lnTo>
                    <a:lnTo>
                      <a:pt x="7" y="100"/>
                    </a:lnTo>
                    <a:lnTo>
                      <a:pt x="1" y="98"/>
                    </a:lnTo>
                    <a:lnTo>
                      <a:pt x="0" y="118"/>
                    </a:lnTo>
                    <a:lnTo>
                      <a:pt x="131" y="118"/>
                    </a:lnTo>
                    <a:close/>
                  </a:path>
                </a:pathLst>
              </a:custGeom>
              <a:solidFill>
                <a:srgbClr val="B7B79D"/>
              </a:solidFill>
              <a:ln w="6350" cap="flat" cmpd="sng">
                <a:solidFill>
                  <a:srgbClr val="494936"/>
                </a:solidFill>
                <a:prstDash val="solid"/>
                <a:round/>
                <a:headEnd type="none" w="sm" len="sm"/>
                <a:tailEnd type="none" w="sm" len="sm"/>
              </a:ln>
              <a:effectLst>
                <a:outerShdw dist="17961" dir="2699999" algn="ctr" rotWithShape="0">
                  <a:srgbClr val="808080"/>
                </a:outerShdw>
              </a:effectLst>
            </p:spPr>
            <p:txBody>
              <a:bodyPr/>
              <a:p>
                <a:endParaRPr lang="zh-CN" altLang="en-US"/>
              </a:p>
            </p:txBody>
          </p:sp>
          <p:sp>
            <p:nvSpPr>
              <p:cNvPr id="89101" name="矩形 278540"/>
              <p:cNvSpPr/>
              <p:nvPr/>
            </p:nvSpPr>
            <p:spPr>
              <a:xfrm>
                <a:off x="2788" y="3516"/>
                <a:ext cx="391" cy="162"/>
              </a:xfrm>
              <a:prstGeom prst="rect">
                <a:avLst/>
              </a:prstGeom>
              <a:solidFill>
                <a:srgbClr val="B7B79D"/>
              </a:solidFill>
              <a:ln w="6350" cap="flat" cmpd="sng">
                <a:solidFill>
                  <a:srgbClr val="494936"/>
                </a:solidFill>
                <a:prstDash val="solid"/>
                <a:miter/>
                <a:headEnd type="none" w="med" len="med"/>
                <a:tailEnd type="none" w="med" len="med"/>
              </a:ln>
              <a:effectLst>
                <a:outerShdw dist="17961" dir="2699999" algn="ctr" rotWithShape="0">
                  <a:srgbClr val="808080"/>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2" name="椭圆 278541"/>
              <p:cNvSpPr/>
              <p:nvPr/>
            </p:nvSpPr>
            <p:spPr>
              <a:xfrm>
                <a:off x="2793" y="3669"/>
                <a:ext cx="47" cy="47"/>
              </a:xfrm>
              <a:prstGeom prst="ellipse">
                <a:avLst/>
              </a:prstGeom>
              <a:solidFill>
                <a:srgbClr val="3F3F2F"/>
              </a:solidFill>
              <a:ln w="9525" cap="flat" cmpd="sng">
                <a:solidFill>
                  <a:srgbClr val="3F3F2F"/>
                </a:solidFill>
                <a:prstDash val="solid"/>
                <a:round/>
                <a:headEnd type="none" w="sm" len="sm"/>
                <a:tailEnd type="none" w="sm" len="sm"/>
              </a:ln>
              <a:effectLst>
                <a:outerShdw dist="17961" dir="2699999" algn="ctr" rotWithShape="0">
                  <a:schemeClr val="tx1"/>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3" name="椭圆 278542"/>
              <p:cNvSpPr/>
              <p:nvPr/>
            </p:nvSpPr>
            <p:spPr>
              <a:xfrm>
                <a:off x="3111" y="3669"/>
                <a:ext cx="48" cy="47"/>
              </a:xfrm>
              <a:prstGeom prst="ellipse">
                <a:avLst/>
              </a:prstGeom>
              <a:solidFill>
                <a:srgbClr val="3F3F2F"/>
              </a:solidFill>
              <a:ln w="9525" cap="flat" cmpd="sng">
                <a:solidFill>
                  <a:srgbClr val="3F3F2F"/>
                </a:solidFill>
                <a:prstDash val="solid"/>
                <a:round/>
                <a:headEnd type="none" w="sm" len="sm"/>
                <a:tailEnd type="none" w="sm" len="sm"/>
              </a:ln>
              <a:effectLst>
                <a:outerShdw dist="17961" dir="2699999" algn="ctr" rotWithShape="0">
                  <a:schemeClr val="tx1"/>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4" name="矩形 278543"/>
              <p:cNvSpPr/>
              <p:nvPr/>
            </p:nvSpPr>
            <p:spPr>
              <a:xfrm>
                <a:off x="2815" y="3534"/>
                <a:ext cx="337" cy="116"/>
              </a:xfrm>
              <a:prstGeom prst="rect">
                <a:avLst/>
              </a:prstGeom>
              <a:solidFill>
                <a:srgbClr val="B7B79D"/>
              </a:solidFill>
              <a:ln w="6350" cap="flat" cmpd="sng">
                <a:solidFill>
                  <a:srgbClr val="494936"/>
                </a:solidFill>
                <a:prstDash val="solid"/>
                <a:miter/>
                <a:headEnd type="none" w="med" len="med"/>
                <a:tailEnd type="none" w="med" len="med"/>
              </a:ln>
              <a:effectLst>
                <a:outerShdw dist="17961" dir="2699999" algn="ctr" rotWithShape="0">
                  <a:srgbClr val="808080"/>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5" name="椭圆 278544"/>
              <p:cNvSpPr/>
              <p:nvPr/>
            </p:nvSpPr>
            <p:spPr>
              <a:xfrm>
                <a:off x="2665" y="3665"/>
                <a:ext cx="48" cy="47"/>
              </a:xfrm>
              <a:prstGeom prst="ellipse">
                <a:avLst/>
              </a:prstGeom>
              <a:solidFill>
                <a:srgbClr val="3F3F2F"/>
              </a:solidFill>
              <a:ln w="9525" cap="flat" cmpd="sng">
                <a:solidFill>
                  <a:srgbClr val="3F3F2F"/>
                </a:solidFill>
                <a:prstDash val="solid"/>
                <a:round/>
                <a:headEnd type="none" w="sm" len="sm"/>
                <a:tailEnd type="none" w="sm" len="sm"/>
              </a:ln>
              <a:effectLst>
                <a:outerShdw dist="17961" dir="2699999" algn="ctr" rotWithShape="0">
                  <a:schemeClr val="tx1"/>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89106" name="矩形 278545"/>
              <p:cNvSpPr/>
              <p:nvPr/>
            </p:nvSpPr>
            <p:spPr>
              <a:xfrm>
                <a:off x="2717" y="3568"/>
                <a:ext cx="47" cy="47"/>
              </a:xfrm>
              <a:prstGeom prst="rect">
                <a:avLst/>
              </a:prstGeom>
              <a:solidFill>
                <a:srgbClr val="B7B79D"/>
              </a:solidFill>
              <a:ln w="6350" cap="flat" cmpd="sng">
                <a:solidFill>
                  <a:srgbClr val="494936"/>
                </a:solidFill>
                <a:prstDash val="solid"/>
                <a:miter/>
                <a:headEnd type="none" w="med" len="med"/>
                <a:tailEnd type="none" w="med" len="med"/>
              </a:ln>
              <a:effectLst>
                <a:outerShdw dist="17961" dir="2699999" algn="ctr" rotWithShape="0">
                  <a:srgbClr val="808080"/>
                </a:outerShdw>
              </a:effectLst>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grpSp>
      </p:grpSp>
      <p:sp>
        <p:nvSpPr>
          <p:cNvPr id="89107"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0113" name="内容占位符 291846"/>
          <p:cNvGraphicFramePr>
            <a:graphicFrameLocks noGrp="1"/>
          </p:cNvGraphicFramePr>
          <p:nvPr>
            <p:ph/>
          </p:nvPr>
        </p:nvGraphicFramePr>
        <p:xfrm>
          <a:off x="8861425" y="963613"/>
          <a:ext cx="1492250" cy="1493837"/>
        </p:xfrm>
        <a:graphic>
          <a:graphicData uri="http://schemas.openxmlformats.org/presentationml/2006/ole">
            <mc:AlternateContent xmlns:mc="http://schemas.openxmlformats.org/markup-compatibility/2006">
              <mc:Choice xmlns:v="urn:schemas-microsoft-com:vml" Requires="v">
                <p:oleObj spid="_x0000_s3076" name="" r:id="rId1" imgW="1783715" imgH="1783715" progId="CorelDRAW.Graphic.9">
                  <p:embed/>
                </p:oleObj>
              </mc:Choice>
              <mc:Fallback>
                <p:oleObj name="" r:id="rId1" imgW="1783715" imgH="1783715" progId="CorelDRAW.Graphic.9">
                  <p:embed/>
                  <p:pic>
                    <p:nvPicPr>
                      <p:cNvPr id="0" name="图片 3075"/>
                      <p:cNvPicPr/>
                      <p:nvPr/>
                    </p:nvPicPr>
                    <p:blipFill>
                      <a:blip r:embed="rId2"/>
                      <a:stretch>
                        <a:fillRect/>
                      </a:stretch>
                    </p:blipFill>
                    <p:spPr>
                      <a:xfrm>
                        <a:off x="8861425" y="963613"/>
                        <a:ext cx="1492250" cy="1493837"/>
                      </a:xfrm>
                      <a:prstGeom prst="rect">
                        <a:avLst/>
                      </a:prstGeom>
                      <a:noFill/>
                      <a:ln w="38100">
                        <a:noFill/>
                        <a:miter/>
                      </a:ln>
                    </p:spPr>
                  </p:pic>
                </p:oleObj>
              </mc:Fallback>
            </mc:AlternateContent>
          </a:graphicData>
        </a:graphic>
      </p:graphicFrame>
      <p:sp>
        <p:nvSpPr>
          <p:cNvPr id="55298" name="标题 291841"/>
          <p:cNvSpPr>
            <a:spLocks noGrp="1"/>
          </p:cNvSpPr>
          <p:nvPr>
            <p:ph type="title"/>
          </p:nvPr>
        </p:nvSpPr>
        <p:spPr>
          <a:xfrm>
            <a:off x="2747963" y="185738"/>
            <a:ext cx="6884988" cy="568325"/>
          </a:xfrm>
        </p:spPr>
        <p:txBody>
          <a:bodyPr anchor="b">
            <a:normAutofit fontScale="90000"/>
          </a:bodyPr>
          <a:lstStyle/>
          <a:p>
            <a:pPr marL="0" marR="0" lvl="0" indent="0" algn="l" defTabSz="685800" rtl="0" eaLnBrk="1" fontAlgn="auto" latinLnBrk="0" hangingPunct="1">
              <a:lnSpc>
                <a:spcPct val="90000"/>
              </a:lnSpc>
              <a:spcBef>
                <a:spcPct val="0"/>
              </a:spcBef>
              <a:spcAft>
                <a:spcPct val="0"/>
              </a:spcAft>
              <a:buClrTx/>
              <a:buSzTx/>
              <a:buFontTx/>
              <a:buNone/>
              <a:defRPr/>
            </a:pP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十三、事故预防之</a:t>
            </a:r>
            <a:r>
              <a:rPr kumimoji="0" lang="zh-CN" altLang="en-US" sz="40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车辆伤害</a:t>
            </a:r>
            <a:r>
              <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a:t>
            </a:r>
            <a:endParaRPr kumimoji="0" lang="zh-CN" altLang="en-US" sz="4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115" name="矩形 291843"/>
          <p:cNvSpPr/>
          <p:nvPr/>
        </p:nvSpPr>
        <p:spPr>
          <a:xfrm>
            <a:off x="2328863" y="1330325"/>
            <a:ext cx="9358312" cy="4592638"/>
          </a:xfrm>
          <a:prstGeom prst="rect">
            <a:avLst/>
          </a:prstGeom>
          <a:noFill/>
          <a:ln w="9525">
            <a:noFill/>
          </a:ln>
        </p:spPr>
        <p:txBody>
          <a:bodyPr anchor="ctr" anchorCtr="0">
            <a:spAutoFit/>
          </a:bodyPr>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、车辆驾驶人员必须经有资格的培训单位培训并考试合格后方可持证上岗。</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、车辆通过路口时，驾驶人员一定要先望，在没有危险时才能通过。</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、严禁在铁路专用线上行走，更不允许推车行走，严禁从列车下面通过。</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、车辆的各种机构零件，必须符合技术规范和安全要求，严禁带故障运行。</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、汽车在出入厂区大门时的时速不得超过</a:t>
            </a: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公里，在厂区道路上行驶，时速不得超过</a:t>
            </a:r>
            <a:r>
              <a:rPr lang="en-US" altLang="zh-CN" sz="1500" b="1" dirty="0">
                <a:solidFill>
                  <a:schemeClr val="tx1"/>
                </a:solidFill>
                <a:latin typeface="微软雅黑" panose="020B0503020204020204" pitchFamily="34" charset="-122"/>
                <a:ea typeface="微软雅黑" panose="020B0503020204020204" pitchFamily="34" charset="-122"/>
              </a:rPr>
              <a:t>20</a:t>
            </a:r>
            <a:r>
              <a:rPr lang="zh-CN" altLang="en-US" sz="1500" b="1" dirty="0">
                <a:solidFill>
                  <a:schemeClr val="tx1"/>
                </a:solidFill>
                <a:latin typeface="微软雅黑" panose="020B0503020204020204" pitchFamily="34" charset="-122"/>
                <a:ea typeface="微软雅黑" panose="020B0503020204020204" pitchFamily="34" charset="-122"/>
              </a:rPr>
              <a:t>公里。</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、装卸货物，不得超载，超高。</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、装载货物的车辆，随车人员应站在指定的安全地点，不得站在车门踏板上，也不得坐在车厢侧板上或坐在驾驶室顶上。</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、电瓶车在进入厂房内，装载易燃易爆、有毒有害物品时严禁乘人。</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、铲车在行驶时，无论是空载还是重载，其车铲距地面不得小于</a:t>
            </a:r>
            <a:r>
              <a:rPr lang="en-US" altLang="zh-CN" sz="1500" b="1" dirty="0">
                <a:solidFill>
                  <a:schemeClr val="tx1"/>
                </a:solidFill>
                <a:latin typeface="微软雅黑" panose="020B0503020204020204" pitchFamily="34" charset="-122"/>
                <a:ea typeface="微软雅黑" panose="020B0503020204020204" pitchFamily="34" charset="-122"/>
              </a:rPr>
              <a:t>300mm</a:t>
            </a:r>
            <a:r>
              <a:rPr lang="zh-CN" altLang="en-US" sz="1500" b="1" dirty="0">
                <a:solidFill>
                  <a:schemeClr val="tx1"/>
                </a:solidFill>
                <a:latin typeface="微软雅黑" panose="020B0503020204020204" pitchFamily="34" charset="-122"/>
                <a:ea typeface="微软雅黑" panose="020B0503020204020204" pitchFamily="34" charset="-122"/>
              </a:rPr>
              <a:t>，但也不得高于</a:t>
            </a:r>
            <a:r>
              <a:rPr lang="en-US" altLang="zh-CN" sz="1500" b="1" dirty="0">
                <a:solidFill>
                  <a:schemeClr val="tx1"/>
                </a:solidFill>
                <a:latin typeface="微软雅黑" panose="020B0503020204020204" pitchFamily="34" charset="-122"/>
                <a:ea typeface="微软雅黑" panose="020B0503020204020204" pitchFamily="34" charset="-122"/>
              </a:rPr>
              <a:t>500mm</a:t>
            </a:r>
            <a:r>
              <a:rPr lang="zh-CN" altLang="en-US" sz="1500" b="1" dirty="0">
                <a:solidFill>
                  <a:schemeClr val="tx1"/>
                </a:solidFill>
                <a:latin typeface="微软雅黑" panose="020B0503020204020204" pitchFamily="34" charset="-122"/>
                <a:ea typeface="微软雅黑" panose="020B0503020204020204" pitchFamily="34" charset="-122"/>
              </a:rPr>
              <a:t>。</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、严禁任何人站在车铲或车铲的货物上随车行驶，也不得站在铲车车门上随车行驶。</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11</a:t>
            </a:r>
            <a:r>
              <a:rPr lang="zh-CN" altLang="en-US" sz="1500" b="1" dirty="0">
                <a:solidFill>
                  <a:schemeClr val="tx1"/>
                </a:solidFill>
                <a:latin typeface="微软雅黑" panose="020B0503020204020204" pitchFamily="34" charset="-122"/>
                <a:ea typeface="微软雅黑" panose="020B0503020204020204" pitchFamily="34" charset="-122"/>
              </a:rPr>
              <a:t>、严禁驾驶员酒后驾车、疲劳驾车、争道抢行等违章行为。</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、在厂区内骑自行车时，严禁双手撒把或速度过快，更不得与机动车辆抢道争快，在厂房内严禁骑自行车。</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90116" name="组合 1"/>
          <p:cNvGrpSpPr/>
          <p:nvPr/>
        </p:nvGrpSpPr>
        <p:grpSpPr>
          <a:xfrm>
            <a:off x="1466850" y="1444625"/>
            <a:ext cx="600075" cy="4508500"/>
            <a:chOff x="2688" y="2275"/>
            <a:chExt cx="946" cy="7102"/>
          </a:xfrm>
        </p:grpSpPr>
        <p:sp>
          <p:nvSpPr>
            <p:cNvPr id="90117" name="左大括号 291844"/>
            <p:cNvSpPr/>
            <p:nvPr/>
          </p:nvSpPr>
          <p:spPr>
            <a:xfrm>
              <a:off x="3350" y="2275"/>
              <a:ext cx="285" cy="7102"/>
            </a:xfrm>
            <a:prstGeom prst="leftBrace">
              <a:avLst>
                <a:gd name="adj1" fmla="val 206622"/>
                <a:gd name="adj2" fmla="val 46463"/>
              </a:avLst>
            </a:prstGeom>
            <a:noFill/>
            <a:ln w="57150" cap="flat" cmpd="sng">
              <a:solidFill>
                <a:srgbClr val="00CC00"/>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90118" name="矩形 291845"/>
            <p:cNvSpPr>
              <a:spLocks noTextEdit="1"/>
            </p:cNvSpPr>
            <p:nvPr/>
          </p:nvSpPr>
          <p:spPr>
            <a:xfrm rot="5400000">
              <a:off x="930" y="5347"/>
              <a:ext cx="3977" cy="472"/>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车辆伤害事故预防措施</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90119"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pic>
        <p:nvPicPr>
          <p:cNvPr id="90120" name="图片 42" descr="图片2"/>
          <p:cNvPicPr>
            <a:picLocks noChangeAspect="1"/>
          </p:cNvPicPr>
          <p:nvPr>
            <p:custDataLst>
              <p:tags r:id="rId3"/>
            </p:custDataLst>
          </p:nvPr>
        </p:nvPicPr>
        <p:blipFill>
          <a:blip r:embed="rId4"/>
          <a:stretch>
            <a:fillRect/>
          </a:stretch>
        </p:blipFill>
        <p:spPr>
          <a:xfrm>
            <a:off x="5073650" y="3168650"/>
            <a:ext cx="3175000" cy="309563"/>
          </a:xfrm>
          <a:prstGeom prst="rect">
            <a:avLst/>
          </a:prstGeom>
          <a:noFill/>
          <a:ln w="9525">
            <a:noFill/>
          </a:ln>
        </p:spPr>
      </p:pic>
    </p:spTree>
    <p:custDataLst>
      <p:tags r:id="rId5"/>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9395" y="4149090"/>
            <a:ext cx="391223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5958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207885" descr="图片1"/>
          <p:cNvPicPr>
            <a:picLocks noChangeAspect="1"/>
          </p:cNvPicPr>
          <p:nvPr/>
        </p:nvPicPr>
        <p:blipFill>
          <a:blip r:embed="rId1"/>
          <a:stretch>
            <a:fillRect/>
          </a:stretch>
        </p:blipFill>
        <p:spPr>
          <a:xfrm>
            <a:off x="9463088" y="5653088"/>
            <a:ext cx="1223962" cy="1262062"/>
          </a:xfrm>
          <a:prstGeom prst="rect">
            <a:avLst/>
          </a:prstGeom>
          <a:noFill/>
          <a:ln w="9525">
            <a:noFill/>
          </a:ln>
        </p:spPr>
      </p:pic>
      <p:sp>
        <p:nvSpPr>
          <p:cNvPr id="44034" name="标题 207873"/>
          <p:cNvSpPr>
            <a:spLocks noGrp="1"/>
          </p:cNvSpPr>
          <p:nvPr>
            <p:ph type="title"/>
          </p:nvPr>
        </p:nvSpPr>
        <p:spPr>
          <a:xfrm>
            <a:off x="2811463" y="90488"/>
            <a:ext cx="6430962" cy="809625"/>
          </a:xfrm>
          <a:prstGeom prst="rect">
            <a:avLst/>
          </a:prstGeom>
          <a:noFill/>
          <a:ln>
            <a:noFill/>
          </a:ln>
        </p:spPr>
        <p:txBody>
          <a:bodyPr anchor="b" anchorCtr="0"/>
          <a:p>
            <a:pPr eaLnBrk="1" hangingPunct="1"/>
            <a:r>
              <a:rPr lang="zh-CN" altLang="en-US" dirty="0"/>
              <a:t>一、安全名词及概念、含义</a:t>
            </a:r>
            <a:endParaRPr lang="zh-CN" altLang="en-US" dirty="0"/>
          </a:p>
        </p:txBody>
      </p:sp>
      <p:grpSp>
        <p:nvGrpSpPr>
          <p:cNvPr id="44035" name="组合 1"/>
          <p:cNvGrpSpPr/>
          <p:nvPr/>
        </p:nvGrpSpPr>
        <p:grpSpPr>
          <a:xfrm>
            <a:off x="1000125" y="1284288"/>
            <a:ext cx="10353675" cy="5022850"/>
            <a:chOff x="3255" y="2142"/>
            <a:chExt cx="13201" cy="7790"/>
          </a:xfrm>
        </p:grpSpPr>
        <p:sp>
          <p:nvSpPr>
            <p:cNvPr id="44036" name="矩形 207888"/>
            <p:cNvSpPr/>
            <p:nvPr/>
          </p:nvSpPr>
          <p:spPr>
            <a:xfrm>
              <a:off x="6760" y="3524"/>
              <a:ext cx="8615" cy="6408"/>
            </a:xfrm>
            <a:prstGeom prst="rect">
              <a:avLst/>
            </a:prstGeom>
            <a:noFill/>
            <a:ln w="25400">
              <a:noFill/>
            </a:ln>
          </p:spPr>
          <p:txBody>
            <a:bodyPr anchor="ctr" anchorCtr="0">
              <a:spAutoFit/>
            </a:bodyPr>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）操作错误、忽视安全、忽视警告；</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）造成安全装置失效；</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）使用不安全设备；</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）手代替工具操作；</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）冒险进入危险场所；</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）攀、坐不安全位置；</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）在必须使用个人防护用品用具的作业或场合中忽视其使用；</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）不安全装束；</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）物体存放不当；</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10</a:t>
              </a:r>
              <a:r>
                <a:rPr lang="zh-CN" altLang="en-US" sz="1500" b="1" dirty="0">
                  <a:solidFill>
                    <a:schemeClr val="tx1"/>
                  </a:solidFill>
                  <a:latin typeface="微软雅黑" panose="020B0503020204020204" pitchFamily="34" charset="-122"/>
                  <a:ea typeface="微软雅黑" panose="020B0503020204020204" pitchFamily="34" charset="-122"/>
                </a:rPr>
                <a:t>）对易燃易爆等危险物品处理不当或错误；</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11</a:t>
              </a:r>
              <a:r>
                <a:rPr lang="zh-CN" altLang="en-US" sz="1500" b="1" dirty="0">
                  <a:solidFill>
                    <a:schemeClr val="tx1"/>
                  </a:solidFill>
                  <a:latin typeface="微软雅黑" panose="020B0503020204020204" pitchFamily="34" charset="-122"/>
                  <a:ea typeface="微软雅黑" panose="020B0503020204020204" pitchFamily="34" charset="-122"/>
                </a:rPr>
                <a:t>）有分散注意力的行为；</a:t>
              </a:r>
              <a:endParaRPr lang="zh-CN" altLang="en-US" sz="1500" b="1" dirty="0">
                <a:solidFill>
                  <a:schemeClr val="tx1"/>
                </a:solidFill>
                <a:latin typeface="微软雅黑" panose="020B0503020204020204" pitchFamily="34" charset="-122"/>
                <a:ea typeface="微软雅黑" panose="020B0503020204020204" pitchFamily="34" charset="-122"/>
              </a:endParaRPr>
            </a:p>
            <a:p>
              <a:pPr defTabSz="914400">
                <a:spcBef>
                  <a:spcPct val="50000"/>
                </a:spcBef>
                <a:tabLst>
                  <a:tab pos="342900" algn="l"/>
                </a:tabLst>
              </a:pPr>
              <a:r>
                <a:rPr lang="en-US" altLang="zh-CN" sz="1500" b="1" dirty="0">
                  <a:solidFill>
                    <a:schemeClr val="tx1"/>
                  </a:solidFill>
                  <a:latin typeface="微软雅黑" panose="020B0503020204020204" pitchFamily="34" charset="-122"/>
                  <a:ea typeface="微软雅黑" panose="020B0503020204020204" pitchFamily="34" charset="-122"/>
                </a:rPr>
                <a:t>12</a:t>
              </a:r>
              <a:r>
                <a:rPr lang="zh-CN" altLang="en-US" sz="1500" b="1" dirty="0">
                  <a:solidFill>
                    <a:schemeClr val="tx1"/>
                  </a:solidFill>
                  <a:latin typeface="微软雅黑" panose="020B0503020204020204" pitchFamily="34" charset="-122"/>
                  <a:ea typeface="微软雅黑" panose="020B0503020204020204" pitchFamily="34" charset="-122"/>
                </a:rPr>
                <a:t>）机器运转时维修、清扫、加油等。</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44037" name="矩形 207887"/>
            <p:cNvSpPr/>
            <p:nvPr/>
          </p:nvSpPr>
          <p:spPr>
            <a:xfrm>
              <a:off x="3390" y="2142"/>
              <a:ext cx="13066" cy="1073"/>
            </a:xfrm>
            <a:prstGeom prst="rect">
              <a:avLst/>
            </a:prstGeom>
            <a:noFill/>
            <a:ln w="25400">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8</a:t>
              </a:r>
              <a:r>
                <a:rPr lang="zh-CN" altLang="en-US" sz="1500" b="1" dirty="0">
                  <a:latin typeface="微软雅黑" panose="020B0503020204020204" pitchFamily="34" charset="-122"/>
                  <a:ea typeface="微软雅黑" panose="020B0503020204020204" pitchFamily="34" charset="-122"/>
                </a:rPr>
                <a:t>、什么是人的不安全行为？</a:t>
              </a:r>
              <a:endParaRPr lang="zh-CN" altLang="en-US" sz="1500" b="1" dirty="0">
                <a:latin typeface="微软雅黑" panose="020B0503020204020204" pitchFamily="34" charset="-122"/>
                <a:ea typeface="微软雅黑" panose="020B0503020204020204" pitchFamily="34" charset="-122"/>
              </a:endParaRPr>
            </a:p>
            <a:p>
              <a:pPr>
                <a:spcBef>
                  <a:spcPct val="50000"/>
                </a:spcBef>
              </a:pPr>
              <a:r>
                <a:rPr lang="zh-CN" altLang="en-US" sz="1500" b="1" dirty="0">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人的不安全行为是指职工在职业活动中，违反劳动纪律、操作程序和方法等具有危险性的做法。</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44038" name="左大括号 207884"/>
            <p:cNvSpPr/>
            <p:nvPr/>
          </p:nvSpPr>
          <p:spPr>
            <a:xfrm>
              <a:off x="5812" y="3695"/>
              <a:ext cx="570" cy="6155"/>
            </a:xfrm>
            <a:prstGeom prst="leftBrace">
              <a:avLst>
                <a:gd name="adj1" fmla="val 89535"/>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4039" name="右箭头 207889"/>
            <p:cNvSpPr/>
            <p:nvPr/>
          </p:nvSpPr>
          <p:spPr>
            <a:xfrm>
              <a:off x="3255" y="6537"/>
              <a:ext cx="2317" cy="600"/>
            </a:xfrm>
            <a:prstGeom prst="rightArrow">
              <a:avLst>
                <a:gd name="adj1" fmla="val 50000"/>
                <a:gd name="adj2" fmla="val 96380"/>
              </a:avLst>
            </a:prstGeom>
            <a:gradFill rotWithShape="0">
              <a:gsLst>
                <a:gs pos="0">
                  <a:srgbClr val="00576F"/>
                </a:gs>
                <a:gs pos="50000">
                  <a:srgbClr val="00BDF0"/>
                </a:gs>
                <a:gs pos="100000">
                  <a:srgbClr val="00576F"/>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rgbClr val="00BDF0"/>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4040" name="矩形 207891"/>
            <p:cNvSpPr>
              <a:spLocks noTextEdit="1"/>
            </p:cNvSpPr>
            <p:nvPr/>
          </p:nvSpPr>
          <p:spPr>
            <a:xfrm>
              <a:off x="3255" y="5875"/>
              <a:ext cx="2180" cy="472"/>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常见人的不安全行为</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44041"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240650" descr="j0153600"/>
          <p:cNvPicPr>
            <a:picLocks noChangeAspect="1"/>
          </p:cNvPicPr>
          <p:nvPr/>
        </p:nvPicPr>
        <p:blipFill>
          <a:blip r:embed="rId1"/>
          <a:stretch>
            <a:fillRect/>
          </a:stretch>
        </p:blipFill>
        <p:spPr>
          <a:xfrm>
            <a:off x="9783763" y="3403600"/>
            <a:ext cx="1925637" cy="1358900"/>
          </a:xfrm>
          <a:prstGeom prst="rect">
            <a:avLst/>
          </a:prstGeom>
          <a:noFill/>
          <a:ln w="9525">
            <a:noFill/>
          </a:ln>
        </p:spPr>
      </p:pic>
      <p:grpSp>
        <p:nvGrpSpPr>
          <p:cNvPr id="45058" name="组合 2"/>
          <p:cNvGrpSpPr/>
          <p:nvPr/>
        </p:nvGrpSpPr>
        <p:grpSpPr>
          <a:xfrm>
            <a:off x="768350" y="1604963"/>
            <a:ext cx="10845800" cy="4217987"/>
            <a:chOff x="3250" y="2663"/>
            <a:chExt cx="13550" cy="6147"/>
          </a:xfrm>
        </p:grpSpPr>
        <p:sp>
          <p:nvSpPr>
            <p:cNvPr id="45059" name="矩形 240643"/>
            <p:cNvSpPr/>
            <p:nvPr/>
          </p:nvSpPr>
          <p:spPr>
            <a:xfrm>
              <a:off x="6573" y="4236"/>
              <a:ext cx="10227" cy="4540"/>
            </a:xfrm>
            <a:prstGeom prst="rect">
              <a:avLst/>
            </a:prstGeom>
            <a:noFill/>
            <a:ln w="25400">
              <a:noFill/>
            </a:ln>
          </p:spPr>
          <p:txBody>
            <a:bodyPr anchor="ctr" anchorCtr="0">
              <a:spAutoFit/>
            </a:bodyPr>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）防护、保险、信号等装置缺乏或有缺陷；</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）设备、设施、工具、附件有缺陷；</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）强度不够：如机械强度不够，电气设备绝缘强度不够等；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4</a:t>
              </a:r>
              <a:r>
                <a:rPr lang="zh-CN" altLang="en-US" sz="1500" b="1" dirty="0">
                  <a:solidFill>
                    <a:schemeClr val="tx1"/>
                  </a:solidFill>
                  <a:latin typeface="微软雅黑" panose="020B0503020204020204" pitchFamily="34" charset="-122"/>
                  <a:ea typeface="微软雅黑" panose="020B0503020204020204" pitchFamily="34" charset="-122"/>
                </a:rPr>
                <a:t>）设备在非正常状态运行：如设备带</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病</a:t>
              </a:r>
              <a:r>
                <a:rPr lang="zh-CN" altLang="en-US" sz="1500" b="1" dirty="0">
                  <a:solidFill>
                    <a:schemeClr val="tx1"/>
                  </a:solidFill>
                  <a:latin typeface="Arial" panose="020B0604020202020204" pitchFamily="34" charset="0"/>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运转，超负荷运转等；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5</a:t>
              </a:r>
              <a:r>
                <a:rPr lang="zh-CN" altLang="en-US" sz="1500" b="1" dirty="0">
                  <a:solidFill>
                    <a:schemeClr val="tx1"/>
                  </a:solidFill>
                  <a:latin typeface="微软雅黑" panose="020B0503020204020204" pitchFamily="34" charset="-122"/>
                  <a:ea typeface="微软雅黑" panose="020B0503020204020204" pitchFamily="34" charset="-122"/>
                </a:rPr>
                <a:t>）维修、调整不良：如设备失修、保养不当等；</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6</a:t>
              </a:r>
              <a:r>
                <a:rPr lang="zh-CN" altLang="en-US" sz="1500" b="1" dirty="0">
                  <a:solidFill>
                    <a:schemeClr val="tx1"/>
                  </a:solidFill>
                  <a:latin typeface="微软雅黑" panose="020B0503020204020204" pitchFamily="34" charset="-122"/>
                  <a:ea typeface="微软雅黑" panose="020B0503020204020204" pitchFamily="34" charset="-122"/>
                </a:rPr>
                <a:t>）个人防护用品缺乏或不符合安全要求；</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7</a:t>
              </a:r>
              <a:r>
                <a:rPr lang="zh-CN" altLang="en-US" sz="1500" b="1" dirty="0">
                  <a:solidFill>
                    <a:schemeClr val="tx1"/>
                  </a:solidFill>
                  <a:latin typeface="微软雅黑" panose="020B0503020204020204" pitchFamily="34" charset="-122"/>
                  <a:ea typeface="微软雅黑" panose="020B0503020204020204" pitchFamily="34" charset="-122"/>
                </a:rPr>
                <a:t>）生产（施工）场地环境不良；</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8</a:t>
              </a:r>
              <a:r>
                <a:rPr lang="zh-CN" altLang="en-US" sz="1500" b="1" dirty="0">
                  <a:solidFill>
                    <a:schemeClr val="tx1"/>
                  </a:solidFill>
                  <a:latin typeface="微软雅黑" panose="020B0503020204020204" pitchFamily="34" charset="-122"/>
                  <a:ea typeface="微软雅黑" panose="020B0503020204020204" pitchFamily="34" charset="-122"/>
                </a:rPr>
                <a:t>）交通线路的配置不安全；</a:t>
              </a:r>
              <a:endParaRPr lang="zh-CN" altLang="en-US" sz="1500" b="1" dirty="0">
                <a:solidFill>
                  <a:schemeClr val="tx1"/>
                </a:solidFill>
                <a:latin typeface="微软雅黑" panose="020B0503020204020204" pitchFamily="34" charset="-122"/>
                <a:ea typeface="微软雅黑" panose="020B0503020204020204" pitchFamily="34" charset="-122"/>
              </a:endParaRPr>
            </a:p>
            <a:p>
              <a:pPr>
                <a:spcBef>
                  <a:spcPct val="50000"/>
                </a:spcBef>
              </a:pPr>
              <a:r>
                <a:rPr lang="en-US" altLang="zh-CN" sz="1500" b="1" dirty="0">
                  <a:solidFill>
                    <a:schemeClr val="tx1"/>
                  </a:solidFill>
                  <a:latin typeface="微软雅黑" panose="020B0503020204020204" pitchFamily="34" charset="-122"/>
                  <a:ea typeface="微软雅黑" panose="020B0503020204020204" pitchFamily="34" charset="-122"/>
                </a:rPr>
                <a:t>9</a:t>
              </a:r>
              <a:r>
                <a:rPr lang="zh-CN" altLang="en-US" sz="1500" b="1" dirty="0">
                  <a:solidFill>
                    <a:schemeClr val="tx1"/>
                  </a:solidFill>
                  <a:latin typeface="微软雅黑" panose="020B0503020204020204" pitchFamily="34" charset="-122"/>
                  <a:ea typeface="微软雅黑" panose="020B0503020204020204" pitchFamily="34" charset="-122"/>
                </a:rPr>
                <a:t>）操作工序设计或配置不安全，贮存方法不安全，环境温度湿度不合适</a:t>
              </a:r>
              <a:r>
                <a:rPr lang="zh-CN" altLang="en-US"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5060" name="矩形 240644"/>
            <p:cNvSpPr/>
            <p:nvPr/>
          </p:nvSpPr>
          <p:spPr>
            <a:xfrm>
              <a:off x="3250" y="2663"/>
              <a:ext cx="12405" cy="974"/>
            </a:xfrm>
            <a:prstGeom prst="rect">
              <a:avLst/>
            </a:prstGeom>
            <a:noFill/>
            <a:ln w="25400">
              <a:noFill/>
            </a:ln>
          </p:spPr>
          <p:txBody>
            <a:bodyPr anchor="t" anchorCtr="0">
              <a:spAutoFit/>
            </a:bodyPr>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9</a:t>
              </a:r>
              <a:r>
                <a:rPr lang="zh-CN" altLang="en-US" sz="1500" b="1" dirty="0">
                  <a:latin typeface="微软雅黑" panose="020B0503020204020204" pitchFamily="34" charset="-122"/>
                  <a:ea typeface="微软雅黑" panose="020B0503020204020204" pitchFamily="34" charset="-122"/>
                </a:rPr>
                <a:t>、什么是物的不安全状态？</a:t>
              </a:r>
              <a:endParaRPr lang="zh-CN" altLang="en-US" sz="1500" b="1" dirty="0">
                <a:latin typeface="微软雅黑" panose="020B0503020204020204" pitchFamily="34" charset="-122"/>
                <a:ea typeface="微软雅黑" panose="020B0503020204020204" pitchFamily="34" charset="-122"/>
              </a:endParaRPr>
            </a:p>
            <a:p>
              <a:pPr marL="406400" indent="-406400">
                <a:spcBef>
                  <a:spcPct val="50000"/>
                </a:spcBef>
              </a:pPr>
              <a:r>
                <a:rPr lang="zh-CN" altLang="en-US" sz="1500" dirty="0">
                  <a:solidFill>
                    <a:schemeClr val="tx1"/>
                  </a:solidFill>
                  <a:latin typeface="微软雅黑" panose="020B0503020204020204" pitchFamily="34" charset="-122"/>
                  <a:ea typeface="微软雅黑" panose="020B0503020204020204" pitchFamily="34" charset="-122"/>
                </a:rPr>
                <a:t>   </a:t>
              </a:r>
              <a:r>
                <a:rPr lang="zh-CN" altLang="en-US" sz="1500" b="1" dirty="0">
                  <a:solidFill>
                    <a:schemeClr val="tx1"/>
                  </a:solidFill>
                  <a:latin typeface="微软雅黑" panose="020B0503020204020204" pitchFamily="34" charset="-122"/>
                  <a:ea typeface="微软雅黑" panose="020B0503020204020204" pitchFamily="34" charset="-122"/>
                </a:rPr>
                <a:t>物的不安全状态是指事故发生的物质条件。</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grpSp>
          <p:nvGrpSpPr>
            <p:cNvPr id="45061" name="组合 240649"/>
            <p:cNvGrpSpPr/>
            <p:nvPr/>
          </p:nvGrpSpPr>
          <p:grpSpPr>
            <a:xfrm>
              <a:off x="3537" y="4262"/>
              <a:ext cx="2937" cy="4547"/>
              <a:chOff x="191" y="1742"/>
              <a:chExt cx="1175" cy="1819"/>
            </a:xfrm>
          </p:grpSpPr>
          <p:sp>
            <p:nvSpPr>
              <p:cNvPr id="45062" name="左大括号 240646"/>
              <p:cNvSpPr/>
              <p:nvPr/>
            </p:nvSpPr>
            <p:spPr>
              <a:xfrm>
                <a:off x="1138" y="1742"/>
                <a:ext cx="228" cy="1819"/>
              </a:xfrm>
              <a:prstGeom prst="leftBrace">
                <a:avLst>
                  <a:gd name="adj1" fmla="val 66151"/>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5063" name="右箭头 240647"/>
              <p:cNvSpPr/>
              <p:nvPr/>
            </p:nvSpPr>
            <p:spPr>
              <a:xfrm>
                <a:off x="191" y="2577"/>
                <a:ext cx="851" cy="240"/>
              </a:xfrm>
              <a:prstGeom prst="rightArrow">
                <a:avLst>
                  <a:gd name="adj1" fmla="val 50000"/>
                  <a:gd name="adj2" fmla="val 88498"/>
                </a:avLst>
              </a:prstGeom>
              <a:gradFill rotWithShape="0">
                <a:gsLst>
                  <a:gs pos="0">
                    <a:srgbClr val="00576F"/>
                  </a:gs>
                  <a:gs pos="50000">
                    <a:srgbClr val="00BDF0"/>
                  </a:gs>
                  <a:gs pos="100000">
                    <a:srgbClr val="00576F"/>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rgbClr val="00BDF0"/>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5064" name="矩形 240648"/>
              <p:cNvSpPr>
                <a:spLocks noTextEdit="1"/>
              </p:cNvSpPr>
              <p:nvPr/>
            </p:nvSpPr>
            <p:spPr>
              <a:xfrm>
                <a:off x="191" y="2349"/>
                <a:ext cx="872" cy="189"/>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常见物的不安全状态</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grpSp>
      <p:sp>
        <p:nvSpPr>
          <p:cNvPr id="45065"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45066" name="标题 207873"/>
          <p:cNvSpPr>
            <a:spLocks noGrp="1"/>
          </p:cNvSpPr>
          <p:nvPr/>
        </p:nvSpPr>
        <p:spPr>
          <a:xfrm>
            <a:off x="2811463" y="90488"/>
            <a:ext cx="6430962" cy="809625"/>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一、安全名词及概念、含义</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1" name="内容占位符 241673">
            <a:hlinkClick r:id="" action="ppaction://ole?verb="/>
          </p:cNvPr>
          <p:cNvGraphicFramePr>
            <a:graphicFrameLocks noGrp="1"/>
          </p:cNvGraphicFramePr>
          <p:nvPr>
            <p:ph/>
          </p:nvPr>
        </p:nvGraphicFramePr>
        <p:xfrm>
          <a:off x="6577013" y="4992688"/>
          <a:ext cx="4148137" cy="1811337"/>
        </p:xfrm>
        <a:graphic>
          <a:graphicData uri="http://schemas.openxmlformats.org/presentationml/2006/ole">
            <mc:AlternateContent xmlns:mc="http://schemas.openxmlformats.org/markup-compatibility/2006">
              <mc:Choice xmlns:v="urn:schemas-microsoft-com:vml" Requires="v">
                <p:oleObj spid="_x0000_s3078" name="" r:id="rId1" imgW="5570855" imgH="3437255" progId="MS_ClipArt_Gallery">
                  <p:embed/>
                </p:oleObj>
              </mc:Choice>
              <mc:Fallback>
                <p:oleObj name="" r:id="rId1" imgW="5570855" imgH="3437255" progId="MS_ClipArt_Gallery">
                  <p:embed/>
                  <p:pic>
                    <p:nvPicPr>
                      <p:cNvPr id="0" name="图片 3077"/>
                      <p:cNvPicPr/>
                      <p:nvPr/>
                    </p:nvPicPr>
                    <p:blipFill>
                      <a:blip r:embed="rId2"/>
                      <a:stretch>
                        <a:fillRect/>
                      </a:stretch>
                    </p:blipFill>
                    <p:spPr>
                      <a:xfrm>
                        <a:off x="6577013" y="4992688"/>
                        <a:ext cx="4148137" cy="1811337"/>
                      </a:xfrm>
                      <a:prstGeom prst="rect">
                        <a:avLst/>
                      </a:prstGeom>
                      <a:noFill/>
                      <a:ln w="38100">
                        <a:noFill/>
                        <a:miter/>
                      </a:ln>
                    </p:spPr>
                  </p:pic>
                </p:oleObj>
              </mc:Fallback>
            </mc:AlternateContent>
          </a:graphicData>
        </a:graphic>
      </p:graphicFrame>
      <p:grpSp>
        <p:nvGrpSpPr>
          <p:cNvPr id="46082" name="组合 2"/>
          <p:cNvGrpSpPr/>
          <p:nvPr/>
        </p:nvGrpSpPr>
        <p:grpSpPr>
          <a:xfrm>
            <a:off x="728663" y="1133475"/>
            <a:ext cx="10718800" cy="4756150"/>
            <a:chOff x="3215" y="1900"/>
            <a:chExt cx="12595" cy="7378"/>
          </a:xfrm>
        </p:grpSpPr>
        <p:sp>
          <p:nvSpPr>
            <p:cNvPr id="46083" name="矩形 241667"/>
            <p:cNvSpPr/>
            <p:nvPr/>
          </p:nvSpPr>
          <p:spPr>
            <a:xfrm>
              <a:off x="6855" y="3943"/>
              <a:ext cx="8808" cy="5335"/>
            </a:xfrm>
            <a:prstGeom prst="rect">
              <a:avLst/>
            </a:prstGeom>
            <a:noFill/>
            <a:ln w="25400">
              <a:noFill/>
            </a:ln>
          </p:spPr>
          <p:txBody>
            <a:bodyPr anchor="ctr" anchorCtr="0">
              <a:spAutoFit/>
            </a:bodyPr>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有发生爆炸危险的场所；</a:t>
              </a:r>
              <a:endParaRPr lang="en-US" altLang="zh-CN"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有提升系统危险的场所；</a:t>
              </a:r>
              <a:endParaRPr lang="en-US" altLang="zh-CN"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有被车辆伤害的场所；</a:t>
              </a:r>
              <a:endParaRPr lang="en-US" altLang="zh-CN"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有高空坠落危险的场所；</a:t>
              </a:r>
              <a:endParaRPr lang="en-US" altLang="zh-CN"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有触电伤害的场所；</a:t>
              </a:r>
              <a:endParaRPr lang="en-US" altLang="zh-CN"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有烧伤、烫伤的场所；</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有腐蚀、放射、辐射、中毒和窒息等场所；</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有被落物、飞溅、滑坡、坍塌、压埋、淹溺等场所；</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有被物体辗、绞、挂、夹、刺和撞击等场所；</a:t>
              </a:r>
              <a:endParaRPr lang="zh-CN" altLang="en-US" sz="1500" b="1" dirty="0">
                <a:solidFill>
                  <a:schemeClr val="tx1"/>
                </a:solidFill>
                <a:latin typeface="微软雅黑" panose="020B0503020204020204" pitchFamily="34" charset="-122"/>
                <a:ea typeface="微软雅黑" panose="020B0503020204020204" pitchFamily="34" charset="-122"/>
              </a:endParaRPr>
            </a:p>
            <a:p>
              <a:pPr marL="304800" indent="-304800">
                <a:spcBef>
                  <a:spcPct val="50000"/>
                </a:spcBef>
                <a:buClr>
                  <a:schemeClr val="tx1"/>
                </a:buClr>
                <a:buAutoNum type="arabicPeriod"/>
              </a:pPr>
              <a:r>
                <a:rPr lang="zh-CN" altLang="en-US" sz="1500" b="1" dirty="0">
                  <a:solidFill>
                    <a:schemeClr val="tx1"/>
                  </a:solidFill>
                  <a:latin typeface="微软雅黑" panose="020B0503020204020204" pitchFamily="34" charset="-122"/>
                  <a:ea typeface="微软雅黑" panose="020B0503020204020204" pitchFamily="34" charset="-122"/>
                </a:rPr>
                <a:t>其他容易致人伤害的场所。</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46084" name="矩形 241668"/>
            <p:cNvSpPr/>
            <p:nvPr/>
          </p:nvSpPr>
          <p:spPr>
            <a:xfrm>
              <a:off x="3215" y="1900"/>
              <a:ext cx="12595" cy="1216"/>
            </a:xfrm>
            <a:prstGeom prst="rect">
              <a:avLst/>
            </a:prstGeom>
            <a:noFill/>
            <a:ln w="25400">
              <a:noFill/>
            </a:ln>
          </p:spPr>
          <p:txBody>
            <a:bodyPr anchor="t" anchorCtr="0">
              <a:spAutoFit/>
            </a:bodyPr>
            <a:p>
              <a:pPr marL="406400" indent="-406400">
                <a:spcBef>
                  <a:spcPct val="50000"/>
                </a:spcBef>
              </a:pPr>
              <a:r>
                <a:rPr lang="en-US" altLang="zh-CN" sz="1500" b="1" dirty="0">
                  <a:latin typeface="微软雅黑" panose="020B0503020204020204" pitchFamily="34" charset="-122"/>
                  <a:ea typeface="微软雅黑" panose="020B0503020204020204" pitchFamily="34" charset="-122"/>
                </a:rPr>
                <a:t>10</a:t>
              </a:r>
              <a:r>
                <a:rPr lang="zh-CN" altLang="en-US" sz="1500" b="1" dirty="0">
                  <a:latin typeface="微软雅黑" panose="020B0503020204020204" pitchFamily="34" charset="-122"/>
                  <a:ea typeface="微软雅黑" panose="020B0503020204020204" pitchFamily="34" charset="-122"/>
                </a:rPr>
                <a:t>、什么是重大危险源？</a:t>
              </a:r>
              <a:endParaRPr lang="zh-CN" altLang="en-US" sz="1500" b="1" dirty="0">
                <a:latin typeface="微软雅黑" panose="020B0503020204020204" pitchFamily="34" charset="-122"/>
                <a:ea typeface="微软雅黑" panose="020B0503020204020204" pitchFamily="34" charset="-122"/>
              </a:endParaRPr>
            </a:p>
            <a:p>
              <a:pPr marL="406400" indent="-406400">
                <a:lnSpc>
                  <a:spcPct val="150000"/>
                </a:lnSpc>
                <a:spcBef>
                  <a:spcPct val="50000"/>
                </a:spcBef>
              </a:pPr>
              <a:r>
                <a:rPr lang="zh-CN" altLang="en-US" sz="1500" b="1" dirty="0">
                  <a:solidFill>
                    <a:schemeClr val="tx1"/>
                  </a:solidFill>
                  <a:latin typeface="微软雅黑" panose="020B0503020204020204" pitchFamily="34" charset="-122"/>
                  <a:ea typeface="微软雅黑" panose="020B0503020204020204" pitchFamily="34" charset="-122"/>
                </a:rPr>
                <a:t>    长期地或临时地生产、加工、搬运、使用或贮存危险物质，且危险物质的数量等于或超过临界量的单元（场所）。</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46085" name="左大括号 241670"/>
            <p:cNvSpPr/>
            <p:nvPr/>
          </p:nvSpPr>
          <p:spPr>
            <a:xfrm>
              <a:off x="6097" y="3980"/>
              <a:ext cx="570" cy="5112"/>
            </a:xfrm>
            <a:prstGeom prst="leftBrace">
              <a:avLst>
                <a:gd name="adj1" fmla="val 74363"/>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6086" name="右箭头 241671"/>
            <p:cNvSpPr/>
            <p:nvPr/>
          </p:nvSpPr>
          <p:spPr>
            <a:xfrm>
              <a:off x="3730" y="6350"/>
              <a:ext cx="2127" cy="600"/>
            </a:xfrm>
            <a:prstGeom prst="rightArrow">
              <a:avLst>
                <a:gd name="adj1" fmla="val 50000"/>
                <a:gd name="adj2" fmla="val 88477"/>
              </a:avLst>
            </a:prstGeom>
            <a:gradFill rotWithShape="0">
              <a:gsLst>
                <a:gs pos="0">
                  <a:srgbClr val="00576F"/>
                </a:gs>
                <a:gs pos="50000">
                  <a:srgbClr val="00BDF0"/>
                </a:gs>
                <a:gs pos="100000">
                  <a:srgbClr val="00576F"/>
                </a:gs>
              </a:gsLst>
              <a:lin ang="27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rgbClr val="00BDF0"/>
              </a:extrusionClr>
            </a:sp3d>
          </p:spPr>
          <p:txBody>
            <a:bodyPr anchor="t" anchorCtr="0">
              <a:flatTx/>
            </a:bodyPr>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6087" name="矩形 241672"/>
            <p:cNvSpPr>
              <a:spLocks noTextEdit="1"/>
            </p:cNvSpPr>
            <p:nvPr/>
          </p:nvSpPr>
          <p:spPr>
            <a:xfrm>
              <a:off x="3635" y="5780"/>
              <a:ext cx="2275" cy="472"/>
            </a:xfrm>
            <a:prstGeom prst="rect">
              <a:avLst/>
            </a:prstGeom>
          </p:spPr>
          <p:txBody>
            <a:bodyPr wrap="none" fromWordArt="1">
              <a:prstTxWarp prst="textSlantUp">
                <a:avLst>
                  <a:gd name="adj" fmla="val 2778"/>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危险源(点)辨识依据</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sp>
        <p:nvSpPr>
          <p:cNvPr id="46088"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46089" name="标题 207873"/>
          <p:cNvSpPr>
            <a:spLocks noGrp="1"/>
          </p:cNvSpPr>
          <p:nvPr/>
        </p:nvSpPr>
        <p:spPr>
          <a:xfrm>
            <a:off x="2811463" y="90488"/>
            <a:ext cx="6430962" cy="809625"/>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一、安全名词及概念、含义</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5" name="组合 2"/>
          <p:cNvGrpSpPr/>
          <p:nvPr/>
        </p:nvGrpSpPr>
        <p:grpSpPr>
          <a:xfrm>
            <a:off x="622300" y="1254125"/>
            <a:ext cx="11215688" cy="5184775"/>
            <a:chOff x="2497" y="1663"/>
            <a:chExt cx="14301" cy="8472"/>
          </a:xfrm>
        </p:grpSpPr>
        <p:sp>
          <p:nvSpPr>
            <p:cNvPr id="47106" name="矩形 242691"/>
            <p:cNvSpPr/>
            <p:nvPr/>
          </p:nvSpPr>
          <p:spPr>
            <a:xfrm>
              <a:off x="3051" y="1663"/>
              <a:ext cx="13462" cy="1809"/>
            </a:xfrm>
            <a:prstGeom prst="rect">
              <a:avLst/>
            </a:prstGeom>
            <a:noFill/>
            <a:ln w="25400">
              <a:noFill/>
            </a:ln>
          </p:spPr>
          <p:txBody>
            <a:bodyPr anchor="ctr" anchorCtr="0">
              <a:spAutoFit/>
            </a:bodyPr>
            <a:p>
              <a:pPr>
                <a:lnSpc>
                  <a:spcPct val="110000"/>
                </a:lnSpc>
              </a:pPr>
              <a:r>
                <a:rPr lang="en-US" altLang="zh-CN" sz="1500" b="1" dirty="0">
                  <a:latin typeface="微软雅黑" panose="020B0503020204020204" pitchFamily="34" charset="-122"/>
                  <a:ea typeface="微软雅黑" panose="020B0503020204020204" pitchFamily="34" charset="-122"/>
                </a:rPr>
                <a:t>11</a:t>
              </a:r>
              <a:r>
                <a:rPr lang="zh-CN" altLang="en-US" sz="1500" b="1" dirty="0">
                  <a:latin typeface="微软雅黑" panose="020B0503020204020204" pitchFamily="34" charset="-122"/>
                  <a:ea typeface="微软雅黑" panose="020B0503020204020204" pitchFamily="34" charset="-122"/>
                </a:rPr>
                <a:t>、什么是三违？</a:t>
              </a:r>
              <a:endParaRPr lang="zh-CN" altLang="en-US" sz="1500" b="1" dirty="0">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违章操作、违章指挥、违反劳动纪律。</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latin typeface="微软雅黑" panose="020B0503020204020204" pitchFamily="34" charset="-122"/>
                  <a:ea typeface="微软雅黑" panose="020B0503020204020204" pitchFamily="34" charset="-122"/>
                </a:rPr>
                <a:t>12</a:t>
              </a:r>
              <a:r>
                <a:rPr lang="zh-CN" altLang="en-US" sz="1500" b="1" dirty="0">
                  <a:latin typeface="微软雅黑" panose="020B0503020204020204" pitchFamily="34" charset="-122"/>
                  <a:ea typeface="微软雅黑" panose="020B0503020204020204" pitchFamily="34" charset="-122"/>
                </a:rPr>
                <a:t>、什么是违章操作？</a:t>
              </a:r>
              <a:r>
                <a:rPr lang="zh-CN" altLang="en-US" sz="1500" b="1" dirty="0">
                  <a:solidFill>
                    <a:schemeClr val="tx1"/>
                  </a:solidFill>
                  <a:latin typeface="微软雅黑" panose="020B0503020204020204" pitchFamily="34" charset="-122"/>
                  <a:ea typeface="微软雅黑" panose="020B0503020204020204" pitchFamily="34" charset="-122"/>
                </a:rPr>
                <a:t>   职工在生产活动中，不遵守规章制度、冒险进行操作的行为。</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en-US" altLang="zh-CN" sz="1500" b="1" dirty="0">
                  <a:latin typeface="微软雅黑" panose="020B0503020204020204" pitchFamily="34" charset="-122"/>
                  <a:ea typeface="微软雅黑" panose="020B0503020204020204" pitchFamily="34" charset="-122"/>
                </a:rPr>
                <a:t>13</a:t>
              </a:r>
              <a:r>
                <a:rPr lang="zh-CN" altLang="en-US" sz="1500" b="1" dirty="0">
                  <a:latin typeface="微软雅黑" panose="020B0503020204020204" pitchFamily="34" charset="-122"/>
                  <a:ea typeface="微软雅黑" panose="020B0503020204020204" pitchFamily="34" charset="-122"/>
                </a:rPr>
                <a:t>、什么是违章指挥？</a:t>
              </a:r>
              <a:r>
                <a:rPr lang="zh-CN" altLang="en-US" sz="1500" b="1" dirty="0">
                  <a:solidFill>
                    <a:schemeClr val="tx1"/>
                  </a:solidFill>
                  <a:latin typeface="微软雅黑" panose="020B0503020204020204" pitchFamily="34" charset="-122"/>
                  <a:ea typeface="微软雅黑" panose="020B0503020204020204" pitchFamily="34" charset="-122"/>
                </a:rPr>
                <a:t>   强迫职工违反国家法律、法规、规章制度或操作规程进行作业的行为。</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47107" name="矩形 242692"/>
            <p:cNvSpPr/>
            <p:nvPr/>
          </p:nvSpPr>
          <p:spPr>
            <a:xfrm>
              <a:off x="2970" y="3872"/>
              <a:ext cx="13828" cy="5920"/>
            </a:xfrm>
            <a:prstGeom prst="rect">
              <a:avLst/>
            </a:prstGeom>
            <a:noFill/>
            <a:ln w="25400">
              <a:noFill/>
            </a:ln>
          </p:spPr>
          <p:txBody>
            <a:bodyPr anchor="ctr" anchorCtr="0">
              <a:spAutoFit/>
            </a:bodyPr>
            <a:p>
              <a:pPr>
                <a:spcBef>
                  <a:spcPct val="50000"/>
                </a:spcBef>
              </a:pPr>
              <a:r>
                <a:rPr lang="en-US" altLang="zh-CN" sz="1500" b="1" dirty="0">
                  <a:latin typeface="微软雅黑" panose="020B0503020204020204" pitchFamily="34" charset="-122"/>
                  <a:ea typeface="微软雅黑" panose="020B0503020204020204" pitchFamily="34" charset="-122"/>
                </a:rPr>
                <a:t>  14</a:t>
              </a:r>
              <a:r>
                <a:rPr lang="zh-CN" altLang="en-US" sz="1500" b="1" dirty="0">
                  <a:latin typeface="微软雅黑" panose="020B0503020204020204" pitchFamily="34" charset="-122"/>
                  <a:ea typeface="微软雅黑" panose="020B0503020204020204" pitchFamily="34" charset="-122"/>
                </a:rPr>
                <a:t>、什么是安全确认制？</a:t>
              </a:r>
              <a:endParaRPr lang="zh-CN" altLang="en-US" sz="1500" b="1" dirty="0">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指以参与生产活动的人为基础，对生产活动中的设备、设施、工具、作业环境及人员状况进行周密分析，认真检查，以确认工作任务的安全性、可靠性，在确保人机物环符合安全规定的前提下进行工作的制度。</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1</a:t>
              </a:r>
              <a:r>
                <a:rPr lang="zh-CN" altLang="en-US" sz="1500" b="1" dirty="0">
                  <a:solidFill>
                    <a:schemeClr val="tx1"/>
                  </a:solidFill>
                  <a:latin typeface="微软雅黑" panose="020B0503020204020204" pitchFamily="34" charset="-122"/>
                  <a:ea typeface="微软雅黑" panose="020B0503020204020204" pitchFamily="34" charset="-122"/>
                </a:rPr>
                <a:t>）、操作确认制：一看，二查，三确信，四确认</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一看是指看机械设备是否符合起动条件；二查是查设备是否有不安全问题；三确信是指确认开车前设备设施齐全、确认使用工具良好、确认操作条件完全具备；免费资料关注公众号:安全生产管理；四确信是指确信本岗位人员齐全、确信没有岗位人员和检修人员在设备上、确信设备开动起来安全、确信设备、安全设施、保护设施齐全。</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2</a:t>
              </a:r>
              <a:r>
                <a:rPr lang="zh-CN" altLang="en-US" sz="1500" b="1" dirty="0">
                  <a:solidFill>
                    <a:schemeClr val="tx1"/>
                  </a:solidFill>
                  <a:latin typeface="微软雅黑" panose="020B0503020204020204" pitchFamily="34" charset="-122"/>
                  <a:ea typeface="微软雅黑" panose="020B0503020204020204" pitchFamily="34" charset="-122"/>
                </a:rPr>
                <a:t>）、检修确认制：一交、二联、三严、四净</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一交是指交检修任务，讲检修安全；二联是指联系好停送电的手续、联系好检修前的准备工作；三严是指检修的设备严格检查、严格试验、严格验收；四净是指检修场地净、检修设备净、安全设施净、火灾隐患净。</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a:t>
              </a:r>
              <a:r>
                <a:rPr lang="en-US" altLang="zh-CN" sz="1500" b="1" dirty="0">
                  <a:solidFill>
                    <a:schemeClr val="tx1"/>
                  </a:solidFill>
                  <a:latin typeface="微软雅黑" panose="020B0503020204020204" pitchFamily="34" charset="-122"/>
                  <a:ea typeface="微软雅黑" panose="020B0503020204020204" pitchFamily="34" charset="-122"/>
                </a:rPr>
                <a:t>3</a:t>
              </a:r>
              <a:r>
                <a:rPr lang="zh-CN" altLang="en-US" sz="1500" b="1" dirty="0">
                  <a:solidFill>
                    <a:schemeClr val="tx1"/>
                  </a:solidFill>
                  <a:latin typeface="微软雅黑" panose="020B0503020204020204" pitchFamily="34" charset="-122"/>
                  <a:ea typeface="微软雅黑" panose="020B0503020204020204" pitchFamily="34" charset="-122"/>
                </a:rPr>
                <a:t>）、厂内行走确认制：一看、二走、三不准</a:t>
              </a:r>
              <a:endParaRPr lang="zh-CN" altLang="en-US" sz="1500" b="1" dirty="0">
                <a:solidFill>
                  <a:schemeClr val="tx1"/>
                </a:solidFill>
                <a:latin typeface="微软雅黑" panose="020B0503020204020204" pitchFamily="34" charset="-122"/>
                <a:ea typeface="微软雅黑" panose="020B0503020204020204" pitchFamily="34" charset="-122"/>
              </a:endParaRPr>
            </a:p>
            <a:p>
              <a:pPr>
                <a:lnSpc>
                  <a:spcPct val="110000"/>
                </a:lnSpc>
              </a:pPr>
              <a:r>
                <a:rPr lang="zh-CN" altLang="en-US" sz="1500" b="1" dirty="0">
                  <a:solidFill>
                    <a:schemeClr val="tx1"/>
                  </a:solidFill>
                  <a:latin typeface="微软雅黑" panose="020B0503020204020204" pitchFamily="34" charset="-122"/>
                  <a:ea typeface="微软雅黑" panose="020B0503020204020204" pitchFamily="34" charset="-122"/>
                </a:rPr>
                <a:t>   一看是指在厂内行走时看路线方向是否有障碍物、前后是否有火车、机动车辆，及高处是否有危险物；二走是指确认安全无错、安全规定路线（安全通道）走；三不准是指不准在铁路上行走、不准在吊件下行走、不准在公路中心走。</a:t>
              </a:r>
              <a:r>
                <a:rPr lang="zh-CN" altLang="en-US" sz="1500" dirty="0">
                  <a:latin typeface="微软雅黑" panose="020B0503020204020204" pitchFamily="34" charset="-122"/>
                  <a:ea typeface="微软雅黑" panose="020B0503020204020204" pitchFamily="34" charset="-122"/>
                </a:rPr>
                <a:t> </a:t>
              </a:r>
              <a:endParaRPr lang="zh-CN" altLang="en-US" sz="1500" dirty="0">
                <a:latin typeface="微软雅黑" panose="020B0503020204020204" pitchFamily="34" charset="-122"/>
                <a:ea typeface="微软雅黑" panose="020B0503020204020204" pitchFamily="34" charset="-122"/>
              </a:endParaRPr>
            </a:p>
          </p:txBody>
        </p:sp>
        <p:grpSp>
          <p:nvGrpSpPr>
            <p:cNvPr id="47108" name="组合 242696"/>
            <p:cNvGrpSpPr/>
            <p:nvPr/>
          </p:nvGrpSpPr>
          <p:grpSpPr>
            <a:xfrm>
              <a:off x="2497" y="5590"/>
              <a:ext cx="662" cy="4545"/>
              <a:chOff x="39" y="2236"/>
              <a:chExt cx="265" cy="1818"/>
            </a:xfrm>
          </p:grpSpPr>
          <p:sp>
            <p:nvSpPr>
              <p:cNvPr id="47109" name="左大括号 242693"/>
              <p:cNvSpPr/>
              <p:nvPr/>
            </p:nvSpPr>
            <p:spPr>
              <a:xfrm>
                <a:off x="190" y="2236"/>
                <a:ext cx="114" cy="1818"/>
              </a:xfrm>
              <a:prstGeom prst="leftBrace">
                <a:avLst>
                  <a:gd name="adj1" fmla="val 132230"/>
                  <a:gd name="adj2" fmla="val 50000"/>
                </a:avLst>
              </a:prstGeom>
              <a:noFill/>
              <a:ln w="57150" cap="flat" cmpd="sng">
                <a:solidFill>
                  <a:schemeClr val="tx1"/>
                </a:solidFill>
                <a:prstDash val="solid"/>
                <a:round/>
                <a:headEnd type="none" w="med" len="med"/>
                <a:tailEnd type="none" w="med" len="med"/>
              </a:ln>
            </p:spPr>
            <p:txBody>
              <a:bodyPr anchor="t" anchorCtr="0"/>
              <a:p>
                <a:pPr algn="ctr">
                  <a:spcBef>
                    <a:spcPct val="50000"/>
                  </a:spcBef>
                </a:pPr>
                <a:endParaRPr lang="zh-CN" altLang="en-US" dirty="0">
                  <a:latin typeface="微软雅黑" panose="020B0503020204020204" pitchFamily="34" charset="-122"/>
                  <a:ea typeface="微软雅黑" panose="020B0503020204020204" pitchFamily="34" charset="-122"/>
                </a:endParaRPr>
              </a:p>
            </p:txBody>
          </p:sp>
          <p:sp>
            <p:nvSpPr>
              <p:cNvPr id="47110" name="矩形 242695"/>
              <p:cNvSpPr>
                <a:spLocks noTextEdit="1"/>
              </p:cNvSpPr>
              <p:nvPr/>
            </p:nvSpPr>
            <p:spPr>
              <a:xfrm rot="5400000">
                <a:off x="-468" y="3008"/>
                <a:ext cx="1176" cy="162"/>
              </a:xfrm>
              <a:prstGeom prst="rect">
                <a:avLst/>
              </a:prstGeom>
            </p:spPr>
            <p:txBody>
              <a:bodyPr vert="eaVert" wrap="none" fromWordArt="1">
                <a:prstTxWarp prst="textPlain">
                  <a:avLst>
                    <a:gd name="adj" fmla="val 50000"/>
                  </a:avLst>
                </a:prstTxWarp>
                <a:normAutofit/>
              </a:bodyPr>
              <a:p>
                <a:pPr algn="ctr"/>
                <a:r>
                  <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rPr>
                  <a:t>安全生产确认制</a:t>
                </a:r>
                <a:endParaRPr lang="zh-CN" altLang="en-US" sz="2000">
                  <a:ln w="9525" cap="flat" cmpd="sng">
                    <a:solidFill>
                      <a:srgbClr val="FF0000"/>
                    </a:solid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endParaRPr>
              </a:p>
            </p:txBody>
          </p:sp>
        </p:grpSp>
      </p:grpSp>
      <p:sp>
        <p:nvSpPr>
          <p:cNvPr id="47111" name="灯片编号占位符 1"/>
          <p:cNvSpPr txBox="1">
            <a:spLocks noGrp="1"/>
          </p:cNvSpPr>
          <p:nvPr>
            <p:ph type="sldNum" sz="quarter" idx="4"/>
          </p:nvPr>
        </p:nvSpPr>
        <p:spPr>
          <a:prstGeom prst="rect">
            <a:avLst/>
          </a:prstGeom>
          <a:noFill/>
          <a:ln>
            <a:noFill/>
          </a:ln>
        </p:spPr>
        <p:txBody>
          <a:bodyPr wrap="square" lIns="91440" tIns="45720" rIns="91440" bIns="45720" anchor="b" anchorCtr="0"/>
          <a:lstStyle>
            <a:lvl1pPr marL="0" lvl="0"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rgbClr val="FF0000"/>
                </a:solidFill>
                <a:latin typeface="黑体" panose="02010609060101010101" pitchFamily="49" charset="-122"/>
                <a:ea typeface="黑体" panose="02010609060101010101" pitchFamily="49" charset="-122"/>
                <a:cs typeface="+mn-cs"/>
              </a:defRPr>
            </a:lvl5pPr>
          </a:lstStyle>
          <a:p>
            <a:pPr lvl="0" algn="r">
              <a:buSzTx/>
            </a:pPr>
            <a:fld id="{9A0DB2DC-4C9A-4742-B13C-FB6460FD3503}" type="slidenum">
              <a:rPr lang="en-US" altLang="zh-CN" sz="900" dirty="0">
                <a:solidFill>
                  <a:srgbClr val="848589"/>
                </a:solidFill>
                <a:latin typeface="微软雅黑" panose="020B0503020204020204" pitchFamily="34" charset="-122"/>
              </a:rPr>
            </a:fld>
            <a:endParaRPr lang="en-US" altLang="zh-CN" sz="900" dirty="0">
              <a:solidFill>
                <a:srgbClr val="848589"/>
              </a:solidFill>
              <a:latin typeface="微软雅黑" panose="020B0503020204020204" pitchFamily="34" charset="-122"/>
            </a:endParaRPr>
          </a:p>
        </p:txBody>
      </p:sp>
      <p:sp>
        <p:nvSpPr>
          <p:cNvPr id="47112" name="标题 207873"/>
          <p:cNvSpPr>
            <a:spLocks noGrp="1"/>
          </p:cNvSpPr>
          <p:nvPr/>
        </p:nvSpPr>
        <p:spPr>
          <a:xfrm>
            <a:off x="2811463" y="90488"/>
            <a:ext cx="6430962" cy="809625"/>
          </a:xfrm>
          <a:prstGeom prst="rect">
            <a:avLst/>
          </a:prstGeom>
          <a:noFill/>
          <a:ln w="9525">
            <a:noFill/>
          </a:ln>
        </p:spPr>
        <p:txBody>
          <a:bodyPr anchor="b" anchorCtr="0"/>
          <a:p>
            <a:pPr>
              <a:lnSpc>
                <a:spcPct val="90000"/>
              </a:lnSpc>
            </a:pPr>
            <a:r>
              <a:rPr lang="zh-CN" altLang="en-US" sz="4000" dirty="0">
                <a:solidFill>
                  <a:schemeClr val="tx1"/>
                </a:solidFill>
                <a:latin typeface="微软雅黑" panose="020B0503020204020204" pitchFamily="34" charset="-122"/>
                <a:ea typeface="微软雅黑" panose="020B0503020204020204" pitchFamily="34" charset="-122"/>
              </a:rPr>
              <a:t>一、安全名词及概念、含义</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TEMPLATE_CATEGORY" val="custom"/>
  <p:tag name="KSO_WM_TEMPLATE_INDEX" val="20164421"/>
</p:tagLst>
</file>

<file path=ppt/tags/tag101.xml><?xml version="1.0" encoding="utf-8"?>
<p:tagLst xmlns:p="http://schemas.openxmlformats.org/presentationml/2006/main">
  <p:tag name="KSO_WM_TEMPLATE_CATEGORY" val="custom"/>
  <p:tag name="KSO_WM_TEMPLATE_INDEX" val="20164421"/>
</p:tagLst>
</file>

<file path=ppt/tags/tag102.xml><?xml version="1.0" encoding="utf-8"?>
<p:tagLst xmlns:p="http://schemas.openxmlformats.org/presentationml/2006/main">
  <p:tag name="KSO_WM_TEMPLATE_CATEGORY" val="custom"/>
  <p:tag name="KSO_WM_TEMPLATE_INDEX" val="20164421"/>
</p:tagLst>
</file>

<file path=ppt/tags/tag103.xml><?xml version="1.0" encoding="utf-8"?>
<p:tagLst xmlns:p="http://schemas.openxmlformats.org/presentationml/2006/main">
  <p:tag name="KSO_WM_TEMPLATE_CATEGORY" val="custom"/>
  <p:tag name="KSO_WM_TEMPLATE_INDEX" val="20164421"/>
</p:tagLst>
</file>

<file path=ppt/tags/tag104.xml><?xml version="1.0" encoding="utf-8"?>
<p:tagLst xmlns:p="http://schemas.openxmlformats.org/presentationml/2006/main">
  <p:tag name="KSO_WM_TEMPLATE_CATEGORY" val="custom"/>
  <p:tag name="KSO_WM_TEMPLATE_INDEX" val="2016442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TEMPLATE_CATEGORY" val="custom"/>
  <p:tag name="KSO_WM_TEMPLATE_INDEX" val="20164421"/>
</p:tagLst>
</file>

<file path=ppt/tags/tag107.xml><?xml version="1.0" encoding="utf-8"?>
<p:tagLst xmlns:p="http://schemas.openxmlformats.org/presentationml/2006/main">
  <p:tag name="KSO_WM_TEMPLATE_CATEGORY" val="custom"/>
  <p:tag name="KSO_WM_TEMPLATE_INDEX" val="20164421"/>
</p:tagLst>
</file>

<file path=ppt/tags/tag108.xml><?xml version="1.0" encoding="utf-8"?>
<p:tagLst xmlns:p="http://schemas.openxmlformats.org/presentationml/2006/main">
  <p:tag name="KSO_WM_TEMPLATE_CATEGORY" val="custom"/>
  <p:tag name="KSO_WM_TEMPLATE_INDEX" val="20164421"/>
</p:tagLst>
</file>

<file path=ppt/tags/tag109.xml><?xml version="1.0" encoding="utf-8"?>
<p:tagLst xmlns:p="http://schemas.openxmlformats.org/presentationml/2006/main">
  <p:tag name="KSO_WM_TEMPLATE_CATEGORY" val="custom"/>
  <p:tag name="KSO_WM_TEMPLATE_INDEX" val="2016442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TEMPLATE_CATEGORY" val="custom"/>
  <p:tag name="KSO_WM_TEMPLATE_INDEX" val="20164421"/>
</p:tagLst>
</file>

<file path=ppt/tags/tag111.xml><?xml version="1.0" encoding="utf-8"?>
<p:tagLst xmlns:p="http://schemas.openxmlformats.org/presentationml/2006/main">
  <p:tag name="KSO_WM_TEMPLATE_CATEGORY" val="custom"/>
  <p:tag name="KSO_WM_TEMPLATE_INDEX" val="20164421"/>
</p:tagLst>
</file>

<file path=ppt/tags/tag112.xml><?xml version="1.0" encoding="utf-8"?>
<p:tagLst xmlns:p="http://schemas.openxmlformats.org/presentationml/2006/main">
  <p:tag name="KSO_WM_TEMPLATE_CATEGORY" val="custom"/>
  <p:tag name="KSO_WM_TEMPLATE_INDEX" val="20164421"/>
</p:tagLst>
</file>

<file path=ppt/tags/tag113.xml><?xml version="1.0" encoding="utf-8"?>
<p:tagLst xmlns:p="http://schemas.openxmlformats.org/presentationml/2006/main">
  <p:tag name="KSO_WM_TEMPLATE_CATEGORY" val="custom"/>
  <p:tag name="KSO_WM_TEMPLATE_INDEX" val="20164421"/>
</p:tagLst>
</file>

<file path=ppt/tags/tag114.xml><?xml version="1.0" encoding="utf-8"?>
<p:tagLst xmlns:p="http://schemas.openxmlformats.org/presentationml/2006/main">
  <p:tag name="KSO_WM_TEMPLATE_CATEGORY" val="custom"/>
  <p:tag name="KSO_WM_TEMPLATE_INDEX" val="20164421"/>
</p:tagLst>
</file>

<file path=ppt/tags/tag115.xml><?xml version="1.0" encoding="utf-8"?>
<p:tagLst xmlns:p="http://schemas.openxmlformats.org/presentationml/2006/main">
  <p:tag name="KSO_WM_TEMPLATE_CATEGORY" val="custom"/>
  <p:tag name="KSO_WM_TEMPLATE_INDEX" val="20164421"/>
</p:tagLst>
</file>

<file path=ppt/tags/tag116.xml><?xml version="1.0" encoding="utf-8"?>
<p:tagLst xmlns:p="http://schemas.openxmlformats.org/presentationml/2006/main">
  <p:tag name="KSO_WM_TEMPLATE_CATEGORY" val="custom"/>
  <p:tag name="KSO_WM_TEMPLATE_INDEX" val="20164421"/>
</p:tagLst>
</file>

<file path=ppt/tags/tag117.xml><?xml version="1.0" encoding="utf-8"?>
<p:tagLst xmlns:p="http://schemas.openxmlformats.org/presentationml/2006/main">
  <p:tag name="KSO_WM_TEMPLATE_CATEGORY" val="custom"/>
  <p:tag name="KSO_WM_TEMPLATE_INDEX" val="20164421"/>
</p:tagLst>
</file>

<file path=ppt/tags/tag118.xml><?xml version="1.0" encoding="utf-8"?>
<p:tagLst xmlns:p="http://schemas.openxmlformats.org/presentationml/2006/main">
  <p:tag name="KSO_WM_TEMPLATE_CATEGORY" val="custom"/>
  <p:tag name="KSO_WM_TEMPLATE_INDEX" val="20164421"/>
</p:tagLst>
</file>

<file path=ppt/tags/tag119.xml><?xml version="1.0" encoding="utf-8"?>
<p:tagLst xmlns:p="http://schemas.openxmlformats.org/presentationml/2006/main">
  <p:tag name="KSO_WM_TEMPLATE_CATEGORY" val="custom"/>
  <p:tag name="KSO_WM_TEMPLATE_INDEX" val="2016442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164421"/>
</p:tagLst>
</file>

<file path=ppt/tags/tag121.xml><?xml version="1.0" encoding="utf-8"?>
<p:tagLst xmlns:p="http://schemas.openxmlformats.org/presentationml/2006/main">
  <p:tag name="KSO_WM_TEMPLATE_CATEGORY" val="custom"/>
  <p:tag name="KSO_WM_TEMPLATE_INDEX" val="20164421"/>
</p:tagLst>
</file>

<file path=ppt/tags/tag122.xml><?xml version="1.0" encoding="utf-8"?>
<p:tagLst xmlns:p="http://schemas.openxmlformats.org/presentationml/2006/main">
  <p:tag name="KSO_WM_TEMPLATE_CATEGORY" val="custom"/>
  <p:tag name="KSO_WM_TEMPLATE_INDEX" val="20164421"/>
</p:tagLst>
</file>

<file path=ppt/tags/tag123.xml><?xml version="1.0" encoding="utf-8"?>
<p:tagLst xmlns:p="http://schemas.openxmlformats.org/presentationml/2006/main">
  <p:tag name="KSO_WM_TEMPLATE_CATEGORY" val="custom"/>
  <p:tag name="KSO_WM_TEMPLATE_INDEX" val="20164421"/>
</p:tagLst>
</file>

<file path=ppt/tags/tag124.xml><?xml version="1.0" encoding="utf-8"?>
<p:tagLst xmlns:p="http://schemas.openxmlformats.org/presentationml/2006/main">
  <p:tag name="KSO_WM_TEMPLATE_CATEGORY" val="custom"/>
  <p:tag name="KSO_WM_TEMPLATE_INDEX" val="20164421"/>
</p:tagLst>
</file>

<file path=ppt/tags/tag125.xml><?xml version="1.0" encoding="utf-8"?>
<p:tagLst xmlns:p="http://schemas.openxmlformats.org/presentationml/2006/main">
  <p:tag name="KSO_WM_TEMPLATE_CATEGORY" val="custom"/>
  <p:tag name="KSO_WM_TEMPLATE_INDEX" val="20164421"/>
</p:tagLst>
</file>

<file path=ppt/tags/tag126.xml><?xml version="1.0" encoding="utf-8"?>
<p:tagLst xmlns:p="http://schemas.openxmlformats.org/presentationml/2006/main">
  <p:tag name="KSO_WM_TEMPLATE_CATEGORY" val="custom"/>
  <p:tag name="KSO_WM_TEMPLATE_INDEX" val="20164421"/>
</p:tagLst>
</file>

<file path=ppt/tags/tag127.xml><?xml version="1.0" encoding="utf-8"?>
<p:tagLst xmlns:p="http://schemas.openxmlformats.org/presentationml/2006/main">
  <p:tag name="KSO_WM_TEMPLATE_CATEGORY" val="custom"/>
  <p:tag name="KSO_WM_TEMPLATE_INDEX" val="20164421"/>
</p:tagLst>
</file>

<file path=ppt/tags/tag128.xml><?xml version="1.0" encoding="utf-8"?>
<p:tagLst xmlns:p="http://schemas.openxmlformats.org/presentationml/2006/main">
  <p:tag name="KSO_WM_TEMPLATE_CATEGORY" val="custom"/>
  <p:tag name="KSO_WM_TEMPLATE_INDEX" val="20164421"/>
</p:tagLst>
</file>

<file path=ppt/tags/tag129.xml><?xml version="1.0" encoding="utf-8"?>
<p:tagLst xmlns:p="http://schemas.openxmlformats.org/presentationml/2006/main">
  <p:tag name="KSO_WM_TEMPLATE_CATEGORY" val="custom"/>
  <p:tag name="KSO_WM_TEMPLATE_INDEX" val="2016442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164421"/>
</p:tagLst>
</file>

<file path=ppt/tags/tag131.xml><?xml version="1.0" encoding="utf-8"?>
<p:tagLst xmlns:p="http://schemas.openxmlformats.org/presentationml/2006/main">
  <p:tag name="KSO_WM_TEMPLATE_CATEGORY" val="custom"/>
  <p:tag name="KSO_WM_TEMPLATE_INDEX" val="20164421"/>
</p:tagLst>
</file>

<file path=ppt/tags/tag132.xml><?xml version="1.0" encoding="utf-8"?>
<p:tagLst xmlns:p="http://schemas.openxmlformats.org/presentationml/2006/main">
  <p:tag name="KSO_WM_TEMPLATE_CATEGORY" val="custom"/>
  <p:tag name="KSO_WM_TEMPLATE_INDEX" val="20164421"/>
</p:tagLst>
</file>

<file path=ppt/tags/tag133.xml><?xml version="1.0" encoding="utf-8"?>
<p:tagLst xmlns:p="http://schemas.openxmlformats.org/presentationml/2006/main">
  <p:tag name="KSO_WM_TEMPLATE_CATEGORY" val="custom"/>
  <p:tag name="KSO_WM_TEMPLATE_INDEX" val="20164421"/>
</p:tagLst>
</file>

<file path=ppt/tags/tag134.xml><?xml version="1.0" encoding="utf-8"?>
<p:tagLst xmlns:p="http://schemas.openxmlformats.org/presentationml/2006/main">
  <p:tag name="KSO_WM_TEMPLATE_CATEGORY" val="custom"/>
  <p:tag name="KSO_WM_TEMPLATE_INDEX" val="20164421"/>
</p:tagLst>
</file>

<file path=ppt/tags/tag135.xml><?xml version="1.0" encoding="utf-8"?>
<p:tagLst xmlns:p="http://schemas.openxmlformats.org/presentationml/2006/main">
  <p:tag name="KSO_WM_TEMPLATE_CATEGORY" val="custom"/>
  <p:tag name="KSO_WM_TEMPLATE_INDEX" val="20164421"/>
</p:tagLst>
</file>

<file path=ppt/tags/tag136.xml><?xml version="1.0" encoding="utf-8"?>
<p:tagLst xmlns:p="http://schemas.openxmlformats.org/presentationml/2006/main">
  <p:tag name="KSO_WM_TEMPLATE_CATEGORY" val="custom"/>
  <p:tag name="KSO_WM_TEMPLATE_INDEX" val="20164421"/>
</p:tagLst>
</file>

<file path=ppt/tags/tag137.xml><?xml version="1.0" encoding="utf-8"?>
<p:tagLst xmlns:p="http://schemas.openxmlformats.org/presentationml/2006/main">
  <p:tag name="KSO_WM_TEMPLATE_CATEGORY" val="custom"/>
  <p:tag name="KSO_WM_TEMPLATE_INDEX" val="20164421"/>
</p:tagLst>
</file>

<file path=ppt/tags/tag138.xml><?xml version="1.0" encoding="utf-8"?>
<p:tagLst xmlns:p="http://schemas.openxmlformats.org/presentationml/2006/main">
  <p:tag name="KSO_WM_TEMPLATE_CATEGORY" val="custom"/>
  <p:tag name="KSO_WM_TEMPLATE_INDEX" val="20164421"/>
</p:tagLst>
</file>

<file path=ppt/tags/tag139.xml><?xml version="1.0" encoding="utf-8"?>
<p:tagLst xmlns:p="http://schemas.openxmlformats.org/presentationml/2006/main">
  <p:tag name="KSO_WM_TEMPLATE_CATEGORY" val="custom"/>
  <p:tag name="KSO_WM_TEMPLATE_INDEX" val="201644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16442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TEMPLATE_CATEGORY" val="custom"/>
  <p:tag name="KSO_WM_TEMPLATE_INDEX" val="20164421"/>
</p:tagLst>
</file>

<file path=ppt/tags/tag14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4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4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48.xml><?xml version="1.0" encoding="utf-8"?>
<p:tagLst xmlns:p="http://schemas.openxmlformats.org/presentationml/2006/main">
  <p:tag name="commondata" val="eyJoZGlkIjoiZTVlNmE2ZmI1ZjYwNzY0MzcxMzc3ZmQ0YThkN2JhMWY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164421"/>
  <p:tag name="KSO_WM_TAG_VERSION" val="1.0"/>
  <p:tag name="KSO_WM_BEAUTIFY_FLAG" val="#wm#"/>
  <p:tag name="KSO_WM_TEMPLATE_THUMBS_INDEX" val="1、2、3、4、5、6、7、8、9、10、11、12"/>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9.xml><?xml version="1.0" encoding="utf-8"?>
<p:tagLst xmlns:p="http://schemas.openxmlformats.org/presentationml/2006/main">
  <p:tag name="KSO_WM_BEAUTIFY_FLAG" val="#wm#"/>
  <p:tag name="KSO_WM_TEMPLATE_CATEGORY" val="custom"/>
  <p:tag name="KSO_WM_TEMPLATE_INDEX" val="2016442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SPECIAL_SOURCE" val="bdnull"/>
</p:tagLst>
</file>

<file path=ppt/tags/tag92.xml><?xml version="1.0" encoding="utf-8"?>
<p:tagLst xmlns:p="http://schemas.openxmlformats.org/presentationml/2006/main">
  <p:tag name="KSO_WM_TEMPLATE_CATEGORY" val="custom"/>
  <p:tag name="KSO_WM_TEMPLATE_INDEX" val="20164421"/>
</p:tagLst>
</file>

<file path=ppt/tags/tag93.xml><?xml version="1.0" encoding="utf-8"?>
<p:tagLst xmlns:p="http://schemas.openxmlformats.org/presentationml/2006/main">
  <p:tag name="KSO_WM_TEMPLATE_CATEGORY" val="custom"/>
  <p:tag name="KSO_WM_TEMPLATE_INDEX" val="20164421"/>
</p:tagLst>
</file>

<file path=ppt/tags/tag94.xml><?xml version="1.0" encoding="utf-8"?>
<p:tagLst xmlns:p="http://schemas.openxmlformats.org/presentationml/2006/main">
  <p:tag name="KSO_WM_TEMPLATE_CATEGORY" val="custom"/>
  <p:tag name="KSO_WM_TEMPLATE_INDEX" val="20164421"/>
</p:tagLst>
</file>

<file path=ppt/tags/tag95.xml><?xml version="1.0" encoding="utf-8"?>
<p:tagLst xmlns:p="http://schemas.openxmlformats.org/presentationml/2006/main">
  <p:tag name="KSO_WM_TEMPLATE_CATEGORY" val="custom"/>
  <p:tag name="KSO_WM_TEMPLATE_INDEX" val="20164421"/>
</p:tagLst>
</file>

<file path=ppt/tags/tag96.xml><?xml version="1.0" encoding="utf-8"?>
<p:tagLst xmlns:p="http://schemas.openxmlformats.org/presentationml/2006/main">
  <p:tag name="KSO_WM_TEMPLATE_CATEGORY" val="custom"/>
  <p:tag name="KSO_WM_TEMPLATE_INDEX" val="20164421"/>
</p:tagLst>
</file>

<file path=ppt/tags/tag97.xml><?xml version="1.0" encoding="utf-8"?>
<p:tagLst xmlns:p="http://schemas.openxmlformats.org/presentationml/2006/main">
  <p:tag name="KSO_WM_TEMPLATE_CATEGORY" val="custom"/>
  <p:tag name="KSO_WM_TEMPLATE_INDEX" val="20164421"/>
</p:tagLst>
</file>

<file path=ppt/tags/tag98.xml><?xml version="1.0" encoding="utf-8"?>
<p:tagLst xmlns:p="http://schemas.openxmlformats.org/presentationml/2006/main">
  <p:tag name="KSO_WM_TEMPLATE_CATEGORY" val="custom"/>
  <p:tag name="KSO_WM_TEMPLATE_INDEX" val="20164421"/>
</p:tagLst>
</file>

<file path=ppt/tags/tag99.xml><?xml version="1.0" encoding="utf-8"?>
<p:tagLst xmlns:p="http://schemas.openxmlformats.org/presentationml/2006/main">
  <p:tag name="KSO_WM_TEMPLATE_CATEGORY" val="custom"/>
  <p:tag name="KSO_WM_TEMPLATE_INDEX" val="20164421"/>
</p:tagLst>
</file>

<file path=ppt/theme/theme1.xml><?xml version="1.0" encoding="utf-8"?>
<a:theme xmlns:a="http://schemas.openxmlformats.org/drawingml/2006/main" name="bofety">
  <a:themeElements>
    <a:clrScheme name="自定义 36">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微软雅黑"/>
        <a:ea typeface=""/>
        <a:cs typeface=""/>
        <a:font script="Jpan" typeface="ＭＳ Ｐゴシック"/>
        <a:font script="Hang" typeface="굴림"/>
        <a:font script="Hans" typeface="微软雅黑"/>
        <a:font script="Hant" typeface="微軟正黑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굴림"/>
        <a:font script="Hans" typeface="微软雅黑"/>
        <a:font script="Hant" typeface="微軟正黑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Calibri"/>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20606</Words>
  <Application>WPS 演示</Application>
  <PresentationFormat>宽屏</PresentationFormat>
  <Paragraphs>981</Paragraphs>
  <Slides>52</Slides>
  <Notes>5</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6</vt:i4>
      </vt:variant>
      <vt:variant>
        <vt:lpstr>幻灯片标题</vt:lpstr>
      </vt:variant>
      <vt:variant>
        <vt:i4>52</vt:i4>
      </vt:variant>
    </vt:vector>
  </HeadingPairs>
  <TitlesOfParts>
    <vt:vector size="71" baseType="lpstr">
      <vt:lpstr>Arial</vt:lpstr>
      <vt:lpstr>宋体</vt:lpstr>
      <vt:lpstr>Wingdings</vt:lpstr>
      <vt:lpstr>黑体</vt:lpstr>
      <vt:lpstr>微软雅黑</vt:lpstr>
      <vt:lpstr>Times New Roman</vt:lpstr>
      <vt:lpstr>Arial Unicode MS</vt:lpstr>
      <vt:lpstr>Wingdings</vt:lpstr>
      <vt:lpstr>楷体</vt:lpstr>
      <vt:lpstr>汉仪旗黑-85S</vt:lpstr>
      <vt:lpstr>bofety</vt:lpstr>
      <vt:lpstr>bofety1</vt:lpstr>
      <vt:lpstr>免费资料关注公众号: 安全生产管理</vt:lpstr>
      <vt:lpstr>MS_ClipArt_Gallery</vt:lpstr>
      <vt:lpstr>CorelDRAW.Graphic.9</vt:lpstr>
      <vt:lpstr>MS_ClipArt_Gallery</vt:lpstr>
      <vt:lpstr>MS_ClipArt_Gallery</vt:lpstr>
      <vt:lpstr>MS_ClipArt_Gallery</vt:lpstr>
      <vt:lpstr>CorelDRAW.Graphic.9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免费资料关注公众号:安全生产管理</cp:category>
  <cp:lastModifiedBy>little fairy</cp:lastModifiedBy>
  <cp:revision>9</cp:revision>
  <dcterms:created xsi:type="dcterms:W3CDTF">2006-03-23T14:52:26Z</dcterms:created>
  <dcterms:modified xsi:type="dcterms:W3CDTF">2024-05-11T03:26:09Z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C09BB445F42B4BC8B1C81AC308E59D8D_13</vt:lpwstr>
  </property>
</Properties>
</file>