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344" r:id="rId5"/>
    <p:sldId id="257" r:id="rId6"/>
    <p:sldId id="325" r:id="rId7"/>
    <p:sldId id="305" r:id="rId8"/>
    <p:sldId id="324" r:id="rId9"/>
    <p:sldId id="306" r:id="rId10"/>
    <p:sldId id="307" r:id="rId11"/>
    <p:sldId id="308" r:id="rId12"/>
    <p:sldId id="309" r:id="rId13"/>
    <p:sldId id="310" r:id="rId14"/>
    <p:sldId id="313" r:id="rId15"/>
    <p:sldId id="311" r:id="rId16"/>
    <p:sldId id="314" r:id="rId17"/>
    <p:sldId id="315" r:id="rId18"/>
    <p:sldId id="316" r:id="rId19"/>
    <p:sldId id="323" r:id="rId20"/>
    <p:sldId id="328" r:id="rId21"/>
    <p:sldId id="329" r:id="rId22"/>
    <p:sldId id="330" r:id="rId23"/>
    <p:sldId id="346" r:id="rId24"/>
  </p:sldIdLst>
  <p:sldSz cx="9144000" cy="6858000" type="screen4x3"/>
  <p:notesSz cx="6858000" cy="9144000"/>
  <p:custDataLst>
    <p:tags r:id="rId29"/>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a:srgbClr val="000066"/>
    <a:srgbClr val="333399"/>
    <a:srgbClr val="A50021"/>
    <a:srgbClr val="996633"/>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8"/>
    <p:restoredTop sz="74274"/>
  </p:normalViewPr>
  <p:slideViewPr>
    <p:cSldViewPr showGuides="1">
      <p:cViewPr>
        <p:scale>
          <a:sx n="66" d="100"/>
          <a:sy n="66" d="100"/>
        </p:scale>
        <p:origin x="-2208" y="-264"/>
      </p:cViewPr>
      <p:guideLst>
        <p:guide orient="horz" pos="2160"/>
        <p:guide pos="288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301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9.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758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460"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758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759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759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6" Type="http://schemas.openxmlformats.org/officeDocument/2006/relationships/hyperlink" Target="http://baike.baidu.com/view/1173072.htm" TargetMode="External"/><Relationship Id="rId5" Type="http://schemas.openxmlformats.org/officeDocument/2006/relationships/hyperlink" Target="http://baike.baidu.com/view/33658.htm" TargetMode="External"/><Relationship Id="rId4" Type="http://schemas.openxmlformats.org/officeDocument/2006/relationships/hyperlink" Target="http://baike.baidu.com/view/123790.htm" TargetMode="External"/><Relationship Id="rId3" Type="http://schemas.openxmlformats.org/officeDocument/2006/relationships/hyperlink" Target="http://baike.baidu.com/view/975001.htm" TargetMode="Externa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0483" name="Rectangle 2"/>
          <p:cNvSpPr>
            <a:spLocks noTextEdit="1"/>
          </p:cNvSpPr>
          <p:nvPr>
            <p:ph type="sldImg"/>
          </p:nvPr>
        </p:nvSpPr>
        <p:spPr>
          <a:ln/>
        </p:spPr>
      </p:sp>
      <p:sp>
        <p:nvSpPr>
          <p:cNvPr id="20484"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699"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9700"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r>
              <a:rPr lang="en-US" altLang="zh-CN"/>
              <a:t>  1.</a:t>
            </a:r>
            <a:r>
              <a:rPr lang="zh-CN" altLang="en-US" dirty="0"/>
              <a:t>分项污染指数只是描述单一污染物对环境的影响，而引起环境污染的污染物可能不止一种，当有多种污染物的影响时，需要用综合污染指数的概念。</a:t>
            </a:r>
            <a:endParaRPr lang="zh-CN" altLang="en-US" dirty="0"/>
          </a:p>
          <a:p>
            <a:pPr lvl="0" eaLnBrk="1" hangingPunct="1"/>
            <a:r>
              <a:rPr lang="zh-CN" altLang="en-US" dirty="0"/>
              <a:t>  综合污染指数反映地下水的污染程度，综合污染指数愈大，说明地下水污染程度愈严重。常用于地下水污染评价的综合污染指数有以下几种：单综合污染指数、双综合污染指数和分类综合污染指数。单综合污染指数法是仅用污染指数这一个指标来衡量的方法，根据不同情况，又有几种不同的计算方法：即，叠加型。。。。。</a:t>
            </a:r>
            <a:endParaRPr lang="zh-CN" altLang="en-US" dirty="0"/>
          </a:p>
          <a:p>
            <a:pPr lvl="0" eaLnBrk="1" hangingPunct="1"/>
            <a:r>
              <a:rPr lang="zh-CN" altLang="en-US" dirty="0"/>
              <a:t>  </a:t>
            </a:r>
            <a:r>
              <a:rPr lang="en-US" altLang="zh-CN"/>
              <a:t>3.</a:t>
            </a:r>
            <a:r>
              <a:rPr lang="zh-CN" altLang="en-US" dirty="0"/>
              <a:t>由于地下水中不同污染物所起的危害作用不同，简单叠加型综合污染指数法掩盖了含量虽少但危害大的物质的作用的实质。为此，采用加权的方法来求和，危害小的给予轻权，危害大的给予重权。</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0723"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0724"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r>
              <a:rPr lang="en-US" altLang="zh-CN"/>
              <a:t>  1.</a:t>
            </a:r>
            <a:r>
              <a:rPr lang="zh-CN" altLang="en-US" dirty="0"/>
              <a:t>由于所选择的评价因子数不同，叠加型污染指数计算结果差异较大，为此，可用平均型污染指数。</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747"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1748"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r>
              <a:rPr lang="en-US" altLang="zh-CN"/>
              <a:t> 1.</a:t>
            </a:r>
            <a:r>
              <a:rPr lang="zh-CN" altLang="en-US" dirty="0"/>
              <a:t>在计算污染物分指数时，往往某种污染物超标倍数很高，而其它若干污染物都不超标，平均状况也不超标，实际上某种污染物超标就会造成对环境的危害。极值型综合污染指数的特点既考虑了污染物的平均浓度，又兼顾了浓度最大的污染物对地下水污染的影响。</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2771"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2772"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r>
              <a:rPr lang="en-US" altLang="zh-CN"/>
              <a:t> 1.</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795"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3796"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r>
              <a:rPr lang="en-US" altLang="zh-CN"/>
              <a:t>  1.</a:t>
            </a:r>
            <a:r>
              <a:rPr lang="zh-CN" altLang="en-US" dirty="0"/>
              <a:t>首先按地下水中污染物的类型或地下水的用途分为若干类型，分别计算各类的综合污染指数，然后采用加权叠加的方法计算总的综合污染指数，划分地下水的污染程度。</a:t>
            </a:r>
            <a:endParaRPr lang="zh-CN" altLang="en-US" dirty="0"/>
          </a:p>
          <a:p>
            <a:pPr lvl="0" eaLnBrk="1" hangingPunct="1"/>
            <a:r>
              <a:rPr lang="zh-CN" altLang="en-US" dirty="0"/>
              <a:t>  </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4819"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4820"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r>
              <a:rPr lang="en-US" altLang="zh-CN"/>
              <a:t>  1. </a:t>
            </a:r>
            <a:r>
              <a:rPr lang="zh-CN" altLang="en-US" dirty="0"/>
              <a:t>地下水的用途有多种，各用途的评价标准不同。地下水按用途可分为三种类型：</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843"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5844"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3251"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53252"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7"/>
          <p:cNvSpPr txBox="1">
            <a:spLocks noGrp="1"/>
          </p:cNvSpP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0659"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70660"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7"/>
          <p:cNvSpPr txBox="1">
            <a:spLocks noGrp="1"/>
          </p:cNvSpP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707"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72708"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1507" name="Rectangle 2"/>
          <p:cNvSpPr>
            <a:spLocks noTextEdit="1"/>
          </p:cNvSpPr>
          <p:nvPr>
            <p:ph type="sldImg"/>
          </p:nvPr>
        </p:nvSpPr>
        <p:spPr>
          <a:ln/>
        </p:spPr>
      </p:sp>
      <p:sp>
        <p:nvSpPr>
          <p:cNvPr id="21508" name="Rectangle 3"/>
          <p:cNvSpPr>
            <a:spLocks noGrp="1"/>
          </p:cNvSpPr>
          <p:nvPr>
            <p:ph type="body" idx="1"/>
          </p:nvPr>
        </p:nvSpPr>
        <p:spPr>
          <a:ln/>
        </p:spPr>
        <p:txBody>
          <a:bodyPr wrap="square" lIns="91440" tIns="45720" rIns="91440" bIns="45720" anchor="t" anchorCtr="0"/>
          <a:p>
            <a:pPr lvl="0" eaLnBrk="1" hangingPunct="1"/>
            <a:r>
              <a:rPr lang="en-US" altLang="zh-CN"/>
              <a:t>1</a:t>
            </a:r>
            <a:r>
              <a:rPr lang="zh-CN" altLang="en-US" dirty="0"/>
              <a:t>。现状评价即根据近期环境监测资料，对调查区的地下水污染现状的评价；后者即根据调查区经济发展规划，预测该区地下水污染变化情况，据预测结果进行评价。</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2531" name="Rectangle 2"/>
          <p:cNvSpPr>
            <a:spLocks noTextEdit="1"/>
          </p:cNvSpPr>
          <p:nvPr>
            <p:ph type="sldImg"/>
          </p:nvPr>
        </p:nvSpPr>
        <p:spPr>
          <a:ln/>
        </p:spPr>
      </p:sp>
      <p:sp>
        <p:nvSpPr>
          <p:cNvPr id="22532" name="Rectangle 3"/>
          <p:cNvSpPr>
            <a:spLocks noGrp="1"/>
          </p:cNvSpPr>
          <p:nvPr>
            <p:ph type="body" idx="1"/>
          </p:nvPr>
        </p:nvSpPr>
        <p:spPr>
          <a:ln/>
        </p:spPr>
        <p:txBody>
          <a:bodyPr wrap="square" lIns="91440" tIns="45720" rIns="91440" bIns="45720" anchor="t" anchorCtr="0"/>
          <a:p>
            <a:pPr lvl="0" eaLnBrk="1" hangingPunct="1"/>
            <a:r>
              <a:rPr lang="zh-CN" altLang="en-US" dirty="0"/>
              <a:t>以下就第二、第三阶段的几项主要内容加以说明。</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555" name="Rectangle 2"/>
          <p:cNvSpPr>
            <a:spLocks noTextEdit="1"/>
          </p:cNvSpPr>
          <p:nvPr>
            <p:ph type="sldImg"/>
          </p:nvPr>
        </p:nvSpPr>
        <p:spPr>
          <a:ln/>
        </p:spPr>
      </p:sp>
      <p:sp>
        <p:nvSpPr>
          <p:cNvPr id="23556" name="Rectangle 3"/>
          <p:cNvSpPr>
            <a:spLocks noGrp="1"/>
          </p:cNvSpPr>
          <p:nvPr>
            <p:ph type="body" idx="1"/>
          </p:nvPr>
        </p:nvSpPr>
        <p:spPr>
          <a:ln/>
        </p:spPr>
        <p:txBody>
          <a:bodyPr wrap="square" lIns="91440" tIns="45720" rIns="91440" bIns="45720" anchor="t" anchorCtr="0"/>
          <a:p>
            <a:pPr lvl="0" eaLnBrk="1" hangingPunct="1"/>
            <a:r>
              <a:rPr lang="zh-CN" altLang="en-US" dirty="0"/>
              <a:t>氮的化合物（硝酸根离子，亚硝酸根离子，铵根离子）；</a:t>
            </a:r>
            <a:endParaRPr lang="zh-CN" altLang="en-US" dirty="0"/>
          </a:p>
          <a:p>
            <a:pPr lvl="0" eaLnBrk="1" hangingPunct="1"/>
            <a:r>
              <a:rPr lang="zh-CN" altLang="en-US" dirty="0"/>
              <a:t>氰化物特指带有</a:t>
            </a:r>
            <a:r>
              <a:rPr lang="zh-CN" altLang="en-US" dirty="0">
                <a:hlinkClick r:id="rId3"/>
              </a:rPr>
              <a:t>氰基</a:t>
            </a:r>
            <a:r>
              <a:rPr lang="zh-CN" altLang="en-US" dirty="0"/>
              <a:t>（</a:t>
            </a:r>
            <a:r>
              <a:rPr lang="en-US" altLang="zh-CN"/>
              <a:t>CN</a:t>
            </a:r>
            <a:r>
              <a:rPr lang="zh-CN" altLang="en-US" dirty="0"/>
              <a:t>）的化合物，分无机氰化物（如氢氰酸，氰化钾，氰化钠等），有机氰化物（如</a:t>
            </a:r>
            <a:r>
              <a:rPr lang="zh-CN" altLang="en-US" dirty="0">
                <a:hlinkClick r:id="rId4"/>
              </a:rPr>
              <a:t>乙腈</a:t>
            </a:r>
            <a:r>
              <a:rPr lang="zh-CN" altLang="en-US" dirty="0"/>
              <a:t>、</a:t>
            </a:r>
            <a:r>
              <a:rPr lang="zh-CN" altLang="en-US" dirty="0">
                <a:hlinkClick r:id="rId5"/>
              </a:rPr>
              <a:t>丙烯腈</a:t>
            </a:r>
            <a:r>
              <a:rPr lang="zh-CN" altLang="en-US" dirty="0"/>
              <a:t>、</a:t>
            </a:r>
            <a:r>
              <a:rPr lang="zh-CN" altLang="en-US" dirty="0">
                <a:hlinkClick r:id="rId6"/>
              </a:rPr>
              <a:t>正丁腈</a:t>
            </a:r>
            <a:r>
              <a:rPr lang="zh-CN" altLang="en-US" dirty="0"/>
              <a:t>等 ），均属高毒类。</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4579" name="Rectangle 2"/>
          <p:cNvSpPr>
            <a:spLocks noTextEdit="1"/>
          </p:cNvSpPr>
          <p:nvPr>
            <p:ph type="sldImg"/>
          </p:nvPr>
        </p:nvSpPr>
        <p:spPr>
          <a:ln/>
        </p:spPr>
      </p:sp>
      <p:sp>
        <p:nvSpPr>
          <p:cNvPr id="245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603" name="Rectangle 2"/>
          <p:cNvSpPr>
            <a:spLocks noTextEdit="1"/>
          </p:cNvSpPr>
          <p:nvPr>
            <p:ph type="sldImg"/>
          </p:nvPr>
        </p:nvSpPr>
        <p:spPr>
          <a:ln/>
        </p:spPr>
      </p:sp>
      <p:sp>
        <p:nvSpPr>
          <p:cNvPr id="25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6627"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6628"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651"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7652"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8675"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8676" name="Rectangle 3"/>
          <p:cNvSpPr/>
          <p:nvPr>
            <p:ph type="body" idx="1"/>
          </p:nvPr>
        </p:nvSpPr>
        <p:spPr>
          <a:solidFill>
            <a:srgbClr val="FFFFFF">
              <a:alpha val="100000"/>
            </a:srgbClr>
          </a:solidFill>
          <a:ln>
            <a:solidFill>
              <a:srgbClr val="000000">
                <a:alpha val="100000"/>
              </a:srgbClr>
            </a:solidFill>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FF"/>
        </a:solidFill>
        <a:effectLst/>
      </p:bgPr>
    </p:bg>
    <p:spTree>
      <p:nvGrpSpPr>
        <p:cNvPr id="1" name=""/>
        <p:cNvGrpSpPr/>
        <p:nvPr/>
      </p:nvGrpSpPr>
      <p:grpSpPr>
        <a:xfrm>
          <a:off x="0" y="0"/>
          <a:ext cx="0" cy="0"/>
          <a:chOff x="0" y="0"/>
          <a:chExt cx="0" cy="0"/>
        </a:xfrm>
      </p:grpSpPr>
      <p:grpSp>
        <p:nvGrpSpPr>
          <p:cNvPr id="9218" name="Group 7"/>
          <p:cNvGrpSpPr/>
          <p:nvPr userDrawn="1"/>
        </p:nvGrpSpPr>
        <p:grpSpPr>
          <a:xfrm>
            <a:off x="0" y="6248400"/>
            <a:ext cx="9174163" cy="95250"/>
            <a:chOff x="-8" y="3992"/>
            <a:chExt cx="5779" cy="60"/>
          </a:xfrm>
        </p:grpSpPr>
        <p:sp>
          <p:nvSpPr>
            <p:cNvPr id="24" name="Rectangle 8"/>
            <p:cNvSpPr>
              <a:spLocks noChangeArrowheads="1"/>
            </p:cNvSpPr>
            <p:nvPr/>
          </p:nvSpPr>
          <p:spPr bwMode="gray">
            <a:xfrm>
              <a:off x="0" y="4032"/>
              <a:ext cx="5756" cy="20"/>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nvGrpSpPr>
            <p:cNvPr id="9237" name="Group 9"/>
            <p:cNvGrpSpPr/>
            <p:nvPr/>
          </p:nvGrpSpPr>
          <p:grpSpPr>
            <a:xfrm>
              <a:off x="-8" y="4016"/>
              <a:ext cx="5779" cy="18"/>
              <a:chOff x="277" y="2941"/>
              <a:chExt cx="5483" cy="35"/>
            </a:xfrm>
          </p:grpSpPr>
          <p:sp>
            <p:nvSpPr>
              <p:cNvPr id="27" name="Rectangle 10"/>
              <p:cNvSpPr>
                <a:spLocks noChangeArrowheads="1"/>
              </p:cNvSpPr>
              <p:nvPr/>
            </p:nvSpPr>
            <p:spPr bwMode="auto">
              <a:xfrm flipV="1">
                <a:off x="284" y="2941"/>
                <a:ext cx="5476" cy="35"/>
              </a:xfrm>
              <a:prstGeom prst="rect">
                <a:avLst/>
              </a:prstGeom>
              <a:solidFill>
                <a:srgbClr val="FF00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 name="Rectangle 11"/>
              <p:cNvSpPr>
                <a:spLocks noChangeArrowheads="1"/>
              </p:cNvSpPr>
              <p:nvPr/>
            </p:nvSpPr>
            <p:spPr bwMode="gray">
              <a:xfrm>
                <a:off x="277" y="2951"/>
                <a:ext cx="5182" cy="20"/>
              </a:xfrm>
              <a:prstGeom prst="rect">
                <a:avLst/>
              </a:prstGeom>
              <a:solidFill>
                <a:srgbClr val="FF0000"/>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26" name="Rectangle 12"/>
            <p:cNvSpPr>
              <a:spLocks noChangeArrowheads="1"/>
            </p:cNvSpPr>
            <p:nvPr/>
          </p:nvSpPr>
          <p:spPr bwMode="gray">
            <a:xfrm>
              <a:off x="0" y="3992"/>
              <a:ext cx="5756" cy="20"/>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9220" name="Group 14"/>
          <p:cNvGrpSpPr/>
          <p:nvPr userDrawn="1"/>
        </p:nvGrpSpPr>
        <p:grpSpPr>
          <a:xfrm>
            <a:off x="228600" y="2057400"/>
            <a:ext cx="8607425" cy="1052513"/>
            <a:chOff x="144" y="1296"/>
            <a:chExt cx="5422" cy="663"/>
          </a:xfrm>
        </p:grpSpPr>
        <p:sp>
          <p:nvSpPr>
            <p:cNvPr id="31" name="Rectangle 15"/>
            <p:cNvSpPr>
              <a:spLocks noChangeArrowheads="1"/>
            </p:cNvSpPr>
            <p:nvPr/>
          </p:nvSpPr>
          <p:spPr bwMode="gray">
            <a:xfrm>
              <a:off x="336" y="1821"/>
              <a:ext cx="5182" cy="23"/>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nvGrpSpPr>
            <p:cNvPr id="9227" name="Group 16"/>
            <p:cNvGrpSpPr/>
            <p:nvPr/>
          </p:nvGrpSpPr>
          <p:grpSpPr>
            <a:xfrm>
              <a:off x="329" y="1364"/>
              <a:ext cx="449" cy="299"/>
              <a:chOff x="720" y="336"/>
              <a:chExt cx="624" cy="432"/>
            </a:xfrm>
          </p:grpSpPr>
          <p:sp>
            <p:nvSpPr>
              <p:cNvPr id="39" name="Rectangle 17"/>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 name="Rectangle 18"/>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3" name="Rectangle 19"/>
            <p:cNvSpPr>
              <a:spLocks noChangeArrowheads="1"/>
            </p:cNvSpPr>
            <p:nvPr/>
          </p:nvSpPr>
          <p:spPr bwMode="auto">
            <a:xfrm>
              <a:off x="405" y="1630"/>
              <a:ext cx="266" cy="299"/>
            </a:xfrm>
            <a:prstGeom prst="rect">
              <a:avLst/>
            </a:prstGeom>
            <a:solidFill>
              <a:srgbClr val="000099"/>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4" name="Rectangle 20"/>
            <p:cNvSpPr>
              <a:spLocks noChangeArrowheads="1"/>
            </p:cNvSpPr>
            <p:nvPr/>
          </p:nvSpPr>
          <p:spPr bwMode="auto">
            <a:xfrm>
              <a:off x="638" y="1630"/>
              <a:ext cx="232" cy="299"/>
            </a:xfrm>
            <a:prstGeom prst="rect">
              <a:avLst/>
            </a:prstGeom>
            <a:gradFill rotWithShape="0">
              <a:gsLst>
                <a:gs pos="0">
                  <a:srgbClr val="000099"/>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 name="Rectangle 21"/>
            <p:cNvSpPr>
              <a:spLocks noChangeArrowheads="1"/>
            </p:cNvSpPr>
            <p:nvPr/>
          </p:nvSpPr>
          <p:spPr bwMode="auto">
            <a:xfrm>
              <a:off x="144" y="158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6" name="Rectangle 22"/>
            <p:cNvSpPr>
              <a:spLocks noChangeArrowheads="1"/>
            </p:cNvSpPr>
            <p:nvPr/>
          </p:nvSpPr>
          <p:spPr bwMode="gray">
            <a:xfrm>
              <a:off x="384" y="1788"/>
              <a:ext cx="5182" cy="57"/>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7" name="Rectangle 23"/>
            <p:cNvSpPr>
              <a:spLocks noChangeArrowheads="1"/>
            </p:cNvSpPr>
            <p:nvPr/>
          </p:nvSpPr>
          <p:spPr bwMode="auto">
            <a:xfrm>
              <a:off x="490" y="1296"/>
              <a:ext cx="32" cy="663"/>
            </a:xfrm>
            <a:prstGeom prst="rect">
              <a:avLst/>
            </a:prstGeom>
            <a:gradFill rotWithShape="0">
              <a:gsLst>
                <a:gs pos="0">
                  <a:srgbClr val="FF3300"/>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8" name="Rectangle 24"/>
            <p:cNvSpPr>
              <a:spLocks noChangeArrowheads="1"/>
            </p:cNvSpPr>
            <p:nvPr/>
          </p:nvSpPr>
          <p:spPr bwMode="gray">
            <a:xfrm>
              <a:off x="381" y="1809"/>
              <a:ext cx="5182" cy="20"/>
            </a:xfrm>
            <a:prstGeom prst="rect">
              <a:avLst/>
            </a:prstGeom>
            <a:gradFill rotWithShape="0">
              <a:gsLst>
                <a:gs pos="0">
                  <a:srgbClr val="FF0000"/>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54274" name="Rectangle 2"/>
          <p:cNvSpPr>
            <a:spLocks noGrp="1" noChangeArrowheads="1"/>
          </p:cNvSpPr>
          <p:nvPr>
            <p:ph type="ctrTitle"/>
          </p:nvPr>
        </p:nvSpPr>
        <p:spPr>
          <a:xfrm>
            <a:off x="1447800" y="1600200"/>
            <a:ext cx="6934200" cy="1143000"/>
          </a:xfrm>
        </p:spPr>
        <p:txBody>
          <a:bodyPr/>
          <a:lstStyle>
            <a:lvl1pPr>
              <a:defRPr sz="4400"/>
            </a:lvl1pPr>
          </a:lstStyle>
          <a:p>
            <a:r>
              <a:rPr lang="zh-CN" altLang="en-US"/>
              <a:t>单击此处编辑母版标题样式</a:t>
            </a:r>
            <a:endParaRPr lang="zh-CN" altLang="en-US"/>
          </a:p>
        </p:txBody>
      </p:sp>
      <p:sp>
        <p:nvSpPr>
          <p:cNvPr id="54275" name="Rectangle 3"/>
          <p:cNvSpPr>
            <a:spLocks noGrp="1" noChangeArrowheads="1"/>
          </p:cNvSpPr>
          <p:nvPr>
            <p:ph type="subTitle" idx="1"/>
          </p:nvPr>
        </p:nvSpPr>
        <p:spPr>
          <a:xfrm>
            <a:off x="1676400" y="3352800"/>
            <a:ext cx="6400800" cy="2133600"/>
          </a:xfrm>
        </p:spPr>
        <p:txBody>
          <a:bodyPr/>
          <a:lstStyle>
            <a:lvl1pPr marL="0" indent="0" algn="ctr">
              <a:buFont typeface="Wingdings" panose="05000000000000000000" pitchFamily="2" charset="2"/>
              <a:buNone/>
              <a:defRPr>
                <a:solidFill>
                  <a:srgbClr val="990000"/>
                </a:solidFill>
              </a:defRPr>
            </a:lvl1pPr>
          </a:lstStyle>
          <a:p>
            <a:r>
              <a:rPr lang="zh-CN" altLang="en-US"/>
              <a:t>单击此处编辑母版副标题样式</a:t>
            </a:r>
            <a:endParaRPr lang="zh-CN" altLang="en-US"/>
          </a:p>
        </p:txBody>
      </p:sp>
      <p:sp>
        <p:nvSpPr>
          <p:cNvPr id="41" name="Rectangle 4"/>
          <p:cNvSpPr>
            <a:spLocks noGrp="1" noChangeArrowheads="1"/>
          </p:cNvSpPr>
          <p:nvPr>
            <p:ph type="dt" sz="half" idx="2"/>
          </p:nvPr>
        </p:nvSpPr>
        <p:spPr bwMode="auto">
          <a:xfrm>
            <a:off x="685800" y="6400800"/>
            <a:ext cx="1905000" cy="304800"/>
          </a:xfrm>
          <a:prstGeom prst="rect">
            <a:avLst/>
          </a:prstGeom>
          <a:noFill/>
          <a:ln>
            <a:miter lim="800000"/>
          </a:ln>
        </p:spPr>
        <p:txBody>
          <a:bodyPr vert="horz" wrap="square" lIns="91440" tIns="45720" rIns="91440" bIns="45720" numCol="1" anchor="t" anchorCtr="0" compatLnSpc="1"/>
          <a:p>
            <a:fld id="{BB962C8B-B14F-4D97-AF65-F5344CB8AC3E}" type="datetime1">
              <a:rPr lang="zh-CN" altLang="en-US" dirty="0"/>
            </a:fld>
            <a:endParaRPr lang="zh-CN" altLang="en-US" dirty="0"/>
          </a:p>
        </p:txBody>
      </p:sp>
      <p:sp>
        <p:nvSpPr>
          <p:cNvPr id="42" name="Rectangle 5"/>
          <p:cNvSpPr>
            <a:spLocks noGrp="1" noChangeArrowheads="1"/>
          </p:cNvSpPr>
          <p:nvPr>
            <p:ph type="ftr" sz="quarter" idx="3"/>
          </p:nvPr>
        </p:nvSpPr>
        <p:spPr bwMode="auto">
          <a:xfrm>
            <a:off x="3124200" y="6400800"/>
            <a:ext cx="2895600" cy="304800"/>
          </a:xfrm>
          <a:prstGeom prst="rect">
            <a:avLst/>
          </a:prstGeom>
          <a:noFill/>
          <a:ln>
            <a:miter lim="800000"/>
          </a:ln>
        </p:spPr>
        <p:txBody>
          <a:bodyPr vert="horz" wrap="square" lIns="91440" tIns="45720" rIns="91440" bIns="45720" numCol="1" anchor="t" anchorCtr="0" compatLnSpc="1"/>
          <a:p>
            <a:pPr algn="ctr"/>
            <a:endParaRPr lang="en-US" altLang="zh-CN" dirty="0"/>
          </a:p>
        </p:txBody>
      </p:sp>
      <p:sp>
        <p:nvSpPr>
          <p:cNvPr id="43" name="Rectangle 6"/>
          <p:cNvSpPr>
            <a:spLocks noGrp="1" noChangeArrowheads="1"/>
          </p:cNvSpPr>
          <p:nvPr>
            <p:ph type="sldNum" sz="quarter" idx="4"/>
          </p:nvPr>
        </p:nvSpPr>
        <p:spPr bwMode="auto">
          <a:xfrm>
            <a:off x="6629400" y="6400800"/>
            <a:ext cx="2209800" cy="30480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fld>
            <a:endParaRPr lang="en-US" altLang="zh-CN"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152400"/>
            <a:ext cx="2019300" cy="5943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152400"/>
            <a:ext cx="5905500" cy="5943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006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1"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8194" name="Rectangle 2"/>
          <p:cNvSpPr>
            <a:spLocks noGrp="1"/>
          </p:cNvSpPr>
          <p:nvPr>
            <p:ph type="title"/>
          </p:nvPr>
        </p:nvSpPr>
        <p:spPr>
          <a:xfrm>
            <a:off x="838200" y="152400"/>
            <a:ext cx="7772400" cy="762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Rectangle 3"/>
          <p:cNvSpPr>
            <a:spLocks noGrp="1"/>
          </p:cNvSpPr>
          <p:nvPr>
            <p:ph type="body" idx="1"/>
          </p:nvPr>
        </p:nvSpPr>
        <p:spPr>
          <a:xfrm>
            <a:off x="685800" y="1219200"/>
            <a:ext cx="8077200" cy="4876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 </a:t>
            </a:r>
            <a:endParaRPr lang="zh-CN" altLang="en-US" dirty="0"/>
          </a:p>
        </p:txBody>
      </p:sp>
      <p:sp>
        <p:nvSpPr>
          <p:cNvPr id="53252" name="Rectangle 4"/>
          <p:cNvSpPr>
            <a:spLocks noGrp="1" noChangeArrowheads="1"/>
          </p:cNvSpPr>
          <p:nvPr>
            <p:ph type="dt" sz="half" idx="2"/>
          </p:nvPr>
        </p:nvSpPr>
        <p:spPr bwMode="auto">
          <a:xfrm>
            <a:off x="685800" y="6400800"/>
            <a:ext cx="1905000" cy="3048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lvl="0"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53253" name="Rectangle 5"/>
          <p:cNvSpPr>
            <a:spLocks noGrp="1" noChangeArrowheads="1"/>
          </p:cNvSpPr>
          <p:nvPr>
            <p:ph type="ftr" sz="quarter" idx="3"/>
          </p:nvPr>
        </p:nvSpPr>
        <p:spPr bwMode="auto">
          <a:xfrm>
            <a:off x="3124200" y="6400800"/>
            <a:ext cx="2895600" cy="3048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lvl="0" eaLnBrk="1" hangingPunct="1"/>
            <a:r>
              <a:rPr lang="en-US" altLang="zh-CN" sz="1400">
                <a:latin typeface="Times New Roman" panose="02020603050405020304" pitchFamily="18" charset="0"/>
              </a:rPr>
              <a:t>  </a:t>
            </a:r>
            <a:endParaRPr lang="en-US" altLang="zh-CN" sz="1400">
              <a:latin typeface="Times New Roman" panose="02020603050405020304" pitchFamily="18" charset="0"/>
            </a:endParaRPr>
          </a:p>
        </p:txBody>
      </p:sp>
      <p:sp>
        <p:nvSpPr>
          <p:cNvPr id="53254" name="Rectangle 6"/>
          <p:cNvSpPr>
            <a:spLocks noGrp="1" noChangeArrowheads="1"/>
          </p:cNvSpPr>
          <p:nvPr>
            <p:ph type="sldNum" sz="quarter" idx="4"/>
          </p:nvPr>
        </p:nvSpPr>
        <p:spPr bwMode="auto">
          <a:xfrm>
            <a:off x="7148513" y="6453188"/>
            <a:ext cx="1905000" cy="30480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
        <p:nvSpPr>
          <p:cNvPr id="53255" name="Rectangle 7"/>
          <p:cNvSpPr>
            <a:spLocks noChangeArrowheads="1"/>
          </p:cNvSpPr>
          <p:nvPr userDrawn="1"/>
        </p:nvSpPr>
        <p:spPr bwMode="gray">
          <a:xfrm>
            <a:off x="0" y="6278563"/>
            <a:ext cx="9137650" cy="25400"/>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nvGrpSpPr>
          <p:cNvPr id="8200" name="Group 8"/>
          <p:cNvGrpSpPr/>
          <p:nvPr userDrawn="1"/>
        </p:nvGrpSpPr>
        <p:grpSpPr>
          <a:xfrm>
            <a:off x="1588" y="6267450"/>
            <a:ext cx="9174162" cy="14288"/>
            <a:chOff x="277" y="2941"/>
            <a:chExt cx="5483" cy="35"/>
          </a:xfrm>
        </p:grpSpPr>
        <p:sp>
          <p:nvSpPr>
            <p:cNvPr id="53257" name="Rectangle 9"/>
            <p:cNvSpPr>
              <a:spLocks noChangeArrowheads="1"/>
            </p:cNvSpPr>
            <p:nvPr/>
          </p:nvSpPr>
          <p:spPr bwMode="auto">
            <a:xfrm flipV="1">
              <a:off x="284" y="2941"/>
              <a:ext cx="5476" cy="35"/>
            </a:xfrm>
            <a:prstGeom prst="rect">
              <a:avLst/>
            </a:prstGeom>
            <a:solidFill>
              <a:srgbClr val="FF00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8" name="Rectangle 10"/>
            <p:cNvSpPr>
              <a:spLocks noChangeArrowheads="1"/>
            </p:cNvSpPr>
            <p:nvPr/>
          </p:nvSpPr>
          <p:spPr bwMode="gray">
            <a:xfrm>
              <a:off x="277" y="2951"/>
              <a:ext cx="5182" cy="20"/>
            </a:xfrm>
            <a:prstGeom prst="rect">
              <a:avLst/>
            </a:prstGeom>
            <a:solidFill>
              <a:srgbClr val="FF0000"/>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53259" name="Rectangle 11"/>
          <p:cNvSpPr>
            <a:spLocks noChangeArrowheads="1"/>
          </p:cNvSpPr>
          <p:nvPr userDrawn="1"/>
        </p:nvSpPr>
        <p:spPr bwMode="gray">
          <a:xfrm>
            <a:off x="0" y="6238875"/>
            <a:ext cx="9137650" cy="25400"/>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0" name="Rectangle 12"/>
          <p:cNvSpPr>
            <a:spLocks noChangeArrowheads="1"/>
          </p:cNvSpPr>
          <p:nvPr userDrawn="1"/>
        </p:nvSpPr>
        <p:spPr bwMode="ltGray">
          <a:xfrm>
            <a:off x="200025" y="534988"/>
            <a:ext cx="300038" cy="344488"/>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1" name="Rectangle 13"/>
          <p:cNvSpPr>
            <a:spLocks noChangeArrowheads="1"/>
          </p:cNvSpPr>
          <p:nvPr userDrawn="1"/>
        </p:nvSpPr>
        <p:spPr bwMode="ltGray">
          <a:xfrm>
            <a:off x="461963" y="534988"/>
            <a:ext cx="225425" cy="344488"/>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2" name="Rectangle 14"/>
          <p:cNvSpPr>
            <a:spLocks noChangeArrowheads="1"/>
          </p:cNvSpPr>
          <p:nvPr userDrawn="1"/>
        </p:nvSpPr>
        <p:spPr bwMode="ltGray">
          <a:xfrm>
            <a:off x="284163" y="841375"/>
            <a:ext cx="290513" cy="342900"/>
          </a:xfrm>
          <a:prstGeom prst="rect">
            <a:avLst/>
          </a:prstGeom>
          <a:solidFill>
            <a:srgbClr val="000099"/>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3" name="Rectangle 15"/>
          <p:cNvSpPr>
            <a:spLocks noChangeArrowheads="1"/>
          </p:cNvSpPr>
          <p:nvPr userDrawn="1"/>
        </p:nvSpPr>
        <p:spPr bwMode="ltGray">
          <a:xfrm>
            <a:off x="538163" y="841375"/>
            <a:ext cx="254000" cy="342900"/>
          </a:xfrm>
          <a:prstGeom prst="rect">
            <a:avLst/>
          </a:prstGeom>
          <a:gradFill rotWithShape="0">
            <a:gsLst>
              <a:gs pos="0">
                <a:srgbClr val="000099"/>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4" name="Rectangle 16"/>
          <p:cNvSpPr>
            <a:spLocks noChangeArrowheads="1"/>
          </p:cNvSpPr>
          <p:nvPr userDrawn="1"/>
        </p:nvSpPr>
        <p:spPr bwMode="ltGray">
          <a:xfrm>
            <a:off x="0" y="788988"/>
            <a:ext cx="384175" cy="304800"/>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5" name="Rectangle 17"/>
          <p:cNvSpPr>
            <a:spLocks noChangeArrowheads="1"/>
          </p:cNvSpPr>
          <p:nvPr userDrawn="1"/>
        </p:nvSpPr>
        <p:spPr bwMode="gray">
          <a:xfrm>
            <a:off x="0" y="1003300"/>
            <a:ext cx="9137650" cy="50800"/>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3266" name="Rectangle 18"/>
          <p:cNvSpPr>
            <a:spLocks noChangeArrowheads="1"/>
          </p:cNvSpPr>
          <p:nvPr userDrawn="1"/>
        </p:nvSpPr>
        <p:spPr bwMode="gray">
          <a:xfrm>
            <a:off x="381000" y="457200"/>
            <a:ext cx="36513" cy="762000"/>
          </a:xfrm>
          <a:prstGeom prst="rect">
            <a:avLst/>
          </a:prstGeom>
          <a:gradFill rotWithShape="0">
            <a:gsLst>
              <a:gs pos="0">
                <a:srgbClr val="FF0000"/>
              </a:gs>
              <a:gs pos="100000">
                <a:srgbClr val="CCFFFF"/>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nvGrpSpPr>
          <p:cNvPr id="8209" name="Group 19"/>
          <p:cNvGrpSpPr/>
          <p:nvPr userDrawn="1"/>
        </p:nvGrpSpPr>
        <p:grpSpPr>
          <a:xfrm>
            <a:off x="1588" y="1025525"/>
            <a:ext cx="9166225" cy="14288"/>
            <a:chOff x="277" y="2941"/>
            <a:chExt cx="5483" cy="35"/>
          </a:xfrm>
        </p:grpSpPr>
        <p:sp>
          <p:nvSpPr>
            <p:cNvPr id="53268" name="Rectangle 20"/>
            <p:cNvSpPr>
              <a:spLocks noChangeArrowheads="1"/>
            </p:cNvSpPr>
            <p:nvPr/>
          </p:nvSpPr>
          <p:spPr bwMode="auto">
            <a:xfrm flipV="1">
              <a:off x="284" y="2941"/>
              <a:ext cx="5476" cy="35"/>
            </a:xfrm>
            <a:prstGeom prst="rect">
              <a:avLst/>
            </a:prstGeom>
            <a:solidFill>
              <a:srgbClr val="FF0000"/>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69" name="Rectangle 21"/>
            <p:cNvSpPr>
              <a:spLocks noChangeArrowheads="1"/>
            </p:cNvSpPr>
            <p:nvPr/>
          </p:nvSpPr>
          <p:spPr bwMode="gray">
            <a:xfrm>
              <a:off x="277" y="2951"/>
              <a:ext cx="5182" cy="20"/>
            </a:xfrm>
            <a:prstGeom prst="rect">
              <a:avLst/>
            </a:prstGeom>
            <a:solidFill>
              <a:srgbClr val="FF0000"/>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ll dir="rd"/>
  </p:transition>
  <p:hf hdr="0" ftr="0" dt="0"/>
  <p:txStyles>
    <p:titleStyle>
      <a:lvl1pPr algn="ctr" rtl="0" fontAlgn="base">
        <a:spcBef>
          <a:spcPct val="0"/>
        </a:spcBef>
        <a:spcAft>
          <a:spcPct val="0"/>
        </a:spcAft>
        <a:defRPr kumimoji="1" sz="3600" b="1">
          <a:solidFill>
            <a:srgbClr val="000099"/>
          </a:solidFill>
          <a:latin typeface="+mj-lt"/>
          <a:ea typeface="+mj-ea"/>
          <a:cs typeface="+mj-cs"/>
        </a:defRPr>
      </a:lvl1pPr>
      <a:lvl2pPr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2pPr>
      <a:lvl3pPr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3pPr>
      <a:lvl4pPr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4pPr>
      <a:lvl5pPr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5pPr>
      <a:lvl6pPr marL="457200"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6pPr>
      <a:lvl7pPr marL="914400"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7pPr>
      <a:lvl8pPr marL="1371600"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8pPr>
      <a:lvl9pPr marL="1828800" algn="ctr" rtl="0" fontAlgn="base">
        <a:spcBef>
          <a:spcPct val="0"/>
        </a:spcBef>
        <a:spcAft>
          <a:spcPct val="0"/>
        </a:spcAft>
        <a:defRPr kumimoji="1" sz="3600" b="1">
          <a:solidFill>
            <a:srgbClr val="000099"/>
          </a:solidFill>
          <a:latin typeface="Times New Roman" panose="02020603050405020304" pitchFamily="18" charset="0"/>
          <a:ea typeface="幼圆" pitchFamily="49" charset="-122"/>
        </a:defRPr>
      </a:lvl9pPr>
    </p:titleStyle>
    <p:bodyStyle>
      <a:lvl1pPr marL="342900" indent="-342900" algn="l" rtl="0" fontAlgn="base">
        <a:spcBef>
          <a:spcPct val="20000"/>
        </a:spcBef>
        <a:spcAft>
          <a:spcPct val="0"/>
        </a:spcAft>
        <a:buClr>
          <a:schemeClr val="accent2"/>
        </a:buClr>
        <a:buFont typeface="Wingdings" panose="05000000000000000000" pitchFamily="2" charset="2"/>
        <a:buBlip>
          <a:blip r:embed="rId14"/>
        </a:buBlip>
        <a:defRPr kumimoji="1" sz="3200" b="1">
          <a:solidFill>
            <a:schemeClr val="tx1"/>
          </a:solidFill>
          <a:latin typeface="+mn-lt"/>
          <a:ea typeface="+mn-ea"/>
          <a:cs typeface="+mn-cs"/>
        </a:defRPr>
      </a:lvl1pPr>
      <a:lvl2pPr marL="742950" indent="-285750" algn="l" rtl="0" fontAlgn="base">
        <a:spcBef>
          <a:spcPct val="20000"/>
        </a:spcBef>
        <a:spcAft>
          <a:spcPct val="0"/>
        </a:spcAft>
        <a:buBlip>
          <a:blip r:embed="rId15"/>
        </a:buBlip>
        <a:defRPr kumimoji="1" sz="2800" b="1">
          <a:solidFill>
            <a:schemeClr val="tx1"/>
          </a:solidFill>
          <a:latin typeface="+mn-lt"/>
          <a:ea typeface="+mn-ea"/>
        </a:defRPr>
      </a:lvl2pPr>
      <a:lvl3pPr marL="1143000" indent="-228600" algn="l" rtl="0" fontAlgn="base">
        <a:spcBef>
          <a:spcPct val="20000"/>
        </a:spcBef>
        <a:spcAft>
          <a:spcPct val="0"/>
        </a:spcAft>
        <a:buSzPct val="80000"/>
        <a:buBlip>
          <a:blip r:embed="rId16"/>
        </a:buBlip>
        <a:defRPr kumimoji="1" sz="2400" b="1">
          <a:solidFill>
            <a:schemeClr val="tx1"/>
          </a:solidFill>
          <a:latin typeface="+mn-lt"/>
          <a:ea typeface="+mn-ea"/>
        </a:defRPr>
      </a:lvl3pPr>
      <a:lvl4pPr marL="1600200" indent="-228600" algn="l" rtl="0" fontAlgn="base">
        <a:spcBef>
          <a:spcPct val="20000"/>
        </a:spcBef>
        <a:spcAft>
          <a:spcPct val="0"/>
        </a:spcAft>
        <a:buClr>
          <a:srgbClr val="A50021"/>
        </a:buClr>
        <a:buFont typeface="Wingdings" panose="05000000000000000000" pitchFamily="2" charset="2"/>
        <a:buChar char="Ø"/>
        <a:defRPr kumimoji="1" sz="2000" b="1">
          <a:solidFill>
            <a:schemeClr val="tx1"/>
          </a:solidFill>
          <a:latin typeface="+mn-lt"/>
          <a:ea typeface="+mn-ea"/>
        </a:defRPr>
      </a:lvl4pPr>
      <a:lvl5pPr marL="2057400" indent="-228600" algn="l" rtl="0" fontAlgn="base">
        <a:spcBef>
          <a:spcPct val="20000"/>
        </a:spcBef>
        <a:spcAft>
          <a:spcPct val="0"/>
        </a:spcAft>
        <a:buClr>
          <a:schemeClr val="hlink"/>
        </a:buClr>
        <a:buFont typeface="Wingdings" panose="05000000000000000000" pitchFamily="2" charset="2"/>
        <a:buChar char="ü"/>
        <a:defRPr kumimoji="1" sz="2000" b="1">
          <a:solidFill>
            <a:schemeClr val="tx1"/>
          </a:solidFill>
          <a:latin typeface="+mn-lt"/>
          <a:ea typeface="+mn-ea"/>
        </a:defRPr>
      </a:lvl5pPr>
      <a:lvl6pPr marL="2514600" indent="-228600" algn="l" rtl="0" fontAlgn="base">
        <a:spcBef>
          <a:spcPct val="20000"/>
        </a:spcBef>
        <a:spcAft>
          <a:spcPct val="0"/>
        </a:spcAft>
        <a:buClr>
          <a:schemeClr val="hlink"/>
        </a:buClr>
        <a:buFont typeface="Wingdings" panose="05000000000000000000" pitchFamily="2" charset="2"/>
        <a:buChar char="ü"/>
        <a:defRPr kumimoji="1" sz="2000" b="1">
          <a:solidFill>
            <a:schemeClr val="tx1"/>
          </a:solidFill>
          <a:latin typeface="+mn-lt"/>
          <a:ea typeface="+mn-ea"/>
        </a:defRPr>
      </a:lvl6pPr>
      <a:lvl7pPr marL="2971800" indent="-228600" algn="l" rtl="0" fontAlgn="base">
        <a:spcBef>
          <a:spcPct val="20000"/>
        </a:spcBef>
        <a:spcAft>
          <a:spcPct val="0"/>
        </a:spcAft>
        <a:buClr>
          <a:schemeClr val="hlink"/>
        </a:buClr>
        <a:buFont typeface="Wingdings" panose="05000000000000000000" pitchFamily="2" charset="2"/>
        <a:buChar char="ü"/>
        <a:defRPr kumimoji="1" sz="2000" b="1">
          <a:solidFill>
            <a:schemeClr val="tx1"/>
          </a:solidFill>
          <a:latin typeface="+mn-lt"/>
          <a:ea typeface="+mn-ea"/>
        </a:defRPr>
      </a:lvl7pPr>
      <a:lvl8pPr marL="3429000" indent="-228600" algn="l" rtl="0" fontAlgn="base">
        <a:spcBef>
          <a:spcPct val="20000"/>
        </a:spcBef>
        <a:spcAft>
          <a:spcPct val="0"/>
        </a:spcAft>
        <a:buClr>
          <a:schemeClr val="hlink"/>
        </a:buClr>
        <a:buFont typeface="Wingdings" panose="05000000000000000000" pitchFamily="2" charset="2"/>
        <a:buChar char="ü"/>
        <a:defRPr kumimoji="1" sz="2000" b="1">
          <a:solidFill>
            <a:schemeClr val="tx1"/>
          </a:solidFill>
          <a:latin typeface="+mn-lt"/>
          <a:ea typeface="+mn-ea"/>
        </a:defRPr>
      </a:lvl8pPr>
      <a:lvl9pPr marL="3886200" indent="-228600" algn="l" rtl="0" fontAlgn="base">
        <a:spcBef>
          <a:spcPct val="20000"/>
        </a:spcBef>
        <a:spcAft>
          <a:spcPct val="0"/>
        </a:spcAft>
        <a:buClr>
          <a:schemeClr val="hlink"/>
        </a:buClr>
        <a:buFont typeface="Wingdings" panose="05000000000000000000" pitchFamily="2" charset="2"/>
        <a:buChar char="ü"/>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 Id="rId3" Type="http://schemas.openxmlformats.org/officeDocument/2006/relationships/oleObject" Target="../embeddings/oleObject2.bin"/><Relationship Id="rId2" Type="http://schemas.openxmlformats.org/officeDocument/2006/relationships/image" Target="../media/image7.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11.wmf"/><Relationship Id="rId3" Type="http://schemas.openxmlformats.org/officeDocument/2006/relationships/oleObject" Target="../embeddings/oleObject5.bin"/><Relationship Id="rId2" Type="http://schemas.openxmlformats.org/officeDocument/2006/relationships/image" Target="../media/image10.wmf"/><Relationship Id="rId1"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vmlDrawing" Target="../drawings/vmlDrawing3.vml"/><Relationship Id="rId7"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2.wmf"/><Relationship Id="rId3" Type="http://schemas.openxmlformats.org/officeDocument/2006/relationships/oleObject" Target="../embeddings/oleObject6.bin"/><Relationship Id="rId2" Type="http://schemas.openxmlformats.org/officeDocument/2006/relationships/image" Target="../media/image3.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9.bin"/><Relationship Id="rId3"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1.bin"/><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18.wmf"/><Relationship Id="rId3" Type="http://schemas.openxmlformats.org/officeDocument/2006/relationships/oleObject" Target="../embeddings/oleObject12.bin"/><Relationship Id="rId2" Type="http://schemas.openxmlformats.org/officeDocument/2006/relationships/image" Target="../media/image3.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18.wmf"/><Relationship Id="rId2" Type="http://schemas.openxmlformats.org/officeDocument/2006/relationships/oleObject" Target="../embeddings/oleObject13.bin"/><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slide" Target="slide1.xml"/><Relationship Id="rId2" Type="http://schemas.openxmlformats.org/officeDocument/2006/relationships/image" Target="../media/image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slide" Target="slide1.xml"/><Relationship Id="rId2" Type="http://schemas.openxmlformats.org/officeDocument/2006/relationships/image" Target="../media/image4.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slide" Target="slide1.xml"/><Relationship Id="rId2" Type="http://schemas.openxmlformats.org/officeDocument/2006/relationships/image" Target="../media/image4.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0.jpeg"/><Relationship Id="rId4" Type="http://schemas.openxmlformats.org/officeDocument/2006/relationships/tags" Target="../tags/tag16.xml"/><Relationship Id="rId3" Type="http://schemas.openxmlformats.org/officeDocument/2006/relationships/image" Target="../media/image19.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6"/>
          <p:cNvSpPr txBox="1">
            <a:spLocks noGrp="1"/>
          </p:cNvSpPr>
          <p:nvPr>
            <p:ph type="sldNum" sz="quarter" idx="4"/>
          </p:nvPr>
        </p:nvSpPr>
        <p:spPr>
          <a:ln/>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r" eaLnBrk="1" hangingPunct="1"/>
            <a:fld id="{9A0DB2DC-4C9A-4742-B13C-FB6460FD3503}" type="slidenum">
              <a:rPr lang="en-US" altLang="zh-CN" sz="1400" dirty="0"/>
            </a:fld>
            <a:endParaRPr lang="en-US" altLang="zh-CN" sz="1400" dirty="0"/>
          </a:p>
        </p:txBody>
      </p:sp>
      <p:sp>
        <p:nvSpPr>
          <p:cNvPr id="2050" name="Rectangle 2"/>
          <p:cNvSpPr>
            <a:spLocks noGrp="1" noChangeArrowheads="1"/>
          </p:cNvSpPr>
          <p:nvPr>
            <p:ph type="ctrTitle"/>
          </p:nvPr>
        </p:nvSpPr>
        <p:spPr>
          <a:xfrm>
            <a:off x="990600" y="609600"/>
            <a:ext cx="7696200" cy="2133600"/>
          </a:xfrm>
        </p:spPr>
        <p:txBody>
          <a:bodyPr vert="horz" wrap="square" lIns="91440" tIns="45720" rIns="91440" bIns="45720" numCol="1" anchor="ctr" anchorCtr="0" compatLnSpc="1"/>
          <a:lstStyle/>
          <a:p>
            <a:pPr marL="0" marR="0" lvl="0" indent="0" algn="ctr" defTabSz="914400" rtl="0" eaLnBrk="1" fontAlgn="base" latinLnBrk="0" hangingPunct="1">
              <a:lnSpc>
                <a:spcPct val="120000"/>
              </a:lnSpc>
              <a:spcBef>
                <a:spcPct val="0"/>
              </a:spcBef>
              <a:spcAft>
                <a:spcPct val="0"/>
              </a:spcAft>
              <a:buClrTx/>
              <a:buSzTx/>
              <a:buFontTx/>
              <a:buNone/>
              <a:defRPr/>
            </a:pPr>
            <a:r>
              <a:rPr kumimoji="1" lang="zh-CN" altLang="en-US" sz="6000" b="0" i="0" u="none" strike="noStrike" kern="0" cap="none" spc="0" normalizeH="0" baseline="0" noProof="0" smtClean="0">
                <a:ln>
                  <a:noFill/>
                </a:ln>
                <a:solidFill>
                  <a:srgbClr val="000099"/>
                </a:solidFill>
                <a:effectLst/>
                <a:uLnTx/>
                <a:uFillTx/>
                <a:latin typeface="+mj-lt"/>
                <a:ea typeface="华文行楷" pitchFamily="2" charset="-122"/>
                <a:cs typeface="+mj-cs"/>
              </a:rPr>
              <a:t>第七章</a:t>
            </a:r>
            <a:br>
              <a:rPr kumimoji="1" lang="zh-CN" altLang="en-US" sz="6000" b="1" i="0" u="none" strike="noStrike" kern="0" cap="none" spc="0" normalizeH="0" baseline="0" noProof="0" smtClean="0">
                <a:ln>
                  <a:noFill/>
                </a:ln>
                <a:solidFill>
                  <a:srgbClr val="000099"/>
                </a:solidFill>
                <a:effectLst/>
                <a:uLnTx/>
                <a:uFillTx/>
                <a:latin typeface="+mj-lt"/>
                <a:ea typeface="华文行楷" pitchFamily="2" charset="-122"/>
                <a:cs typeface="+mj-cs"/>
              </a:rPr>
            </a:br>
            <a:r>
              <a:rPr kumimoji="1" lang="zh-CN" altLang="en-US" sz="5400" b="0" i="0" u="none" strike="noStrike" kern="0" cap="none" spc="0" normalizeH="0" baseline="0" noProof="0" smtClean="0">
                <a:ln>
                  <a:noFill/>
                </a:ln>
                <a:solidFill>
                  <a:srgbClr val="A50021"/>
                </a:solidFill>
                <a:effectLst>
                  <a:outerShdw blurRad="38100" dist="38100" dir="2700000" algn="tl">
                    <a:srgbClr val="C0C0C0"/>
                  </a:outerShdw>
                </a:effectLst>
                <a:uLnTx/>
                <a:uFillTx/>
                <a:latin typeface="+mj-lt"/>
                <a:ea typeface="华文行楷" pitchFamily="2" charset="-122"/>
                <a:cs typeface="+mj-cs"/>
              </a:rPr>
              <a:t>地下水污染评价</a:t>
            </a:r>
            <a:endParaRPr kumimoji="1" lang="zh-CN" altLang="en-US" sz="5400" b="0" i="0" u="none" strike="noStrike" kern="0" cap="none" spc="0" normalizeH="0" baseline="0" noProof="0" smtClean="0">
              <a:ln>
                <a:noFill/>
              </a:ln>
              <a:solidFill>
                <a:srgbClr val="A50021"/>
              </a:solidFill>
              <a:effectLst>
                <a:outerShdw blurRad="38100" dist="38100" dir="2700000" algn="tl">
                  <a:srgbClr val="C0C0C0"/>
                </a:outerShdw>
              </a:effectLst>
              <a:uLnTx/>
              <a:uFillTx/>
              <a:latin typeface="+mj-lt"/>
              <a:ea typeface="华文行楷" pitchFamily="2" charset="-122"/>
              <a:cs typeface="+mj-cs"/>
            </a:endParaRPr>
          </a:p>
        </p:txBody>
      </p:sp>
      <p:sp>
        <p:nvSpPr>
          <p:cNvPr id="10244" name="Rectangle 3"/>
          <p:cNvSpPr>
            <a:spLocks noGrp="1"/>
          </p:cNvSpPr>
          <p:nvPr>
            <p:ph type="subTitle" idx="1"/>
          </p:nvPr>
        </p:nvSpPr>
        <p:spPr>
          <a:xfrm>
            <a:off x="4283393" y="3140710"/>
            <a:ext cx="4038600" cy="1150938"/>
          </a:xfrm>
          <a:ln/>
        </p:spPr>
        <p:txBody>
          <a:bodyPr vert="horz" wrap="square" lIns="91440" tIns="45720" rIns="91440" bIns="45720" anchor="t" anchorCtr="0"/>
          <a:p>
            <a:pPr algn="l" eaLnBrk="1" hangingPunct="1">
              <a:lnSpc>
                <a:spcPct val="80000"/>
              </a:lnSpc>
              <a:spcAft>
                <a:spcPct val="40000"/>
              </a:spcAft>
              <a:buSzTx/>
              <a:buFont typeface="Wingdings" panose="05000000000000000000" pitchFamily="2" charset="2"/>
              <a:buNone/>
            </a:pPr>
            <a:r>
              <a:rPr kumimoji="1" lang="en-US" altLang="zh-CN" sz="2800">
                <a:solidFill>
                  <a:srgbClr val="333399"/>
                </a:solidFill>
                <a:latin typeface="幼圆" pitchFamily="49" charset="-122"/>
                <a:ea typeface="幼圆" pitchFamily="49" charset="-122"/>
                <a:cs typeface="+mn-cs"/>
                <a:hlinkClick r:id="" action="ppaction://noaction"/>
              </a:rPr>
              <a:t>§1</a:t>
            </a:r>
            <a:r>
              <a:rPr kumimoji="1" lang="en-US" altLang="zh-CN" sz="2800">
                <a:solidFill>
                  <a:srgbClr val="333399"/>
                </a:solidFill>
                <a:latin typeface="幼圆" pitchFamily="49" charset="-122"/>
                <a:ea typeface="幼圆" pitchFamily="49" charset="-122"/>
                <a:cs typeface="+mn-cs"/>
              </a:rPr>
              <a:t>  </a:t>
            </a:r>
            <a:r>
              <a:rPr kumimoji="1" lang="zh-CN" altLang="en-US" sz="2800" dirty="0">
                <a:solidFill>
                  <a:srgbClr val="333399"/>
                </a:solidFill>
                <a:latin typeface="幼圆" pitchFamily="49" charset="-122"/>
                <a:ea typeface="幼圆" pitchFamily="49" charset="-122"/>
                <a:cs typeface="+mn-cs"/>
              </a:rPr>
              <a:t>概述 </a:t>
            </a:r>
            <a:endParaRPr kumimoji="1" lang="zh-CN" altLang="en-US" sz="2800" dirty="0">
              <a:solidFill>
                <a:srgbClr val="333399"/>
              </a:solidFill>
              <a:latin typeface="幼圆" pitchFamily="49" charset="-122"/>
              <a:ea typeface="幼圆" pitchFamily="49" charset="-122"/>
              <a:cs typeface="+mn-cs"/>
            </a:endParaRPr>
          </a:p>
          <a:p>
            <a:pPr algn="l" eaLnBrk="1" hangingPunct="1">
              <a:lnSpc>
                <a:spcPct val="80000"/>
              </a:lnSpc>
              <a:spcAft>
                <a:spcPct val="40000"/>
              </a:spcAft>
              <a:buSzTx/>
              <a:buFont typeface="Wingdings" panose="05000000000000000000" pitchFamily="2" charset="2"/>
              <a:buNone/>
            </a:pPr>
            <a:r>
              <a:rPr kumimoji="1" lang="en-US" altLang="zh-CN" sz="2800">
                <a:solidFill>
                  <a:srgbClr val="333399"/>
                </a:solidFill>
                <a:latin typeface="幼圆" pitchFamily="49" charset="-122"/>
                <a:ea typeface="幼圆" pitchFamily="49" charset="-122"/>
                <a:cs typeface="+mn-cs"/>
                <a:hlinkClick r:id="" action="ppaction://noaction"/>
              </a:rPr>
              <a:t>§2</a:t>
            </a:r>
            <a:r>
              <a:rPr kumimoji="1" lang="en-US" altLang="zh-CN" sz="2800">
                <a:solidFill>
                  <a:srgbClr val="333399"/>
                </a:solidFill>
                <a:latin typeface="幼圆" pitchFamily="49" charset="-122"/>
                <a:ea typeface="幼圆" pitchFamily="49" charset="-122"/>
                <a:cs typeface="+mn-cs"/>
              </a:rPr>
              <a:t>  </a:t>
            </a:r>
            <a:r>
              <a:rPr kumimoji="1" lang="zh-CN" altLang="en-US" sz="2800" dirty="0">
                <a:solidFill>
                  <a:srgbClr val="333399"/>
                </a:solidFill>
                <a:latin typeface="幼圆" pitchFamily="49" charset="-122"/>
                <a:ea typeface="幼圆" pitchFamily="49" charset="-122"/>
                <a:cs typeface="+mn-cs"/>
              </a:rPr>
              <a:t>综合污染指数法</a:t>
            </a:r>
            <a:r>
              <a:rPr kumimoji="1" lang="zh-CN" altLang="en-US" sz="1400" b="0" dirty="0">
                <a:solidFill>
                  <a:srgbClr val="333399"/>
                </a:solidFill>
                <a:latin typeface="幼圆" pitchFamily="49" charset="-122"/>
                <a:ea typeface="幼圆" pitchFamily="49" charset="-122"/>
                <a:cs typeface="+mn-cs"/>
                <a:sym typeface="Symbol" panose="05050102010706020507" pitchFamily="18" charset="2"/>
              </a:rPr>
              <a:t></a:t>
            </a:r>
            <a:endParaRPr kumimoji="1" lang="zh-CN" altLang="en-US" sz="1400" b="0" dirty="0">
              <a:solidFill>
                <a:srgbClr val="333399"/>
              </a:solidFill>
              <a:latin typeface="幼圆" pitchFamily="49" charset="-122"/>
              <a:ea typeface="幼圆" pitchFamily="49" charset="-122"/>
              <a:cs typeface="+mn-cs"/>
              <a:sym typeface="Symbol" panose="05050102010706020507" pitchFamily="18" charset="2"/>
            </a:endParaRPr>
          </a:p>
        </p:txBody>
      </p:sp>
      <p:sp>
        <p:nvSpPr>
          <p:cNvPr id="10246" name="文本框 10245"/>
          <p:cNvSpPr txBox="1"/>
          <p:nvPr/>
        </p:nvSpPr>
        <p:spPr>
          <a:xfrm>
            <a:off x="971550" y="3213100"/>
            <a:ext cx="2879725" cy="2530475"/>
          </a:xfrm>
          <a:prstGeom prst="rect">
            <a:avLst/>
          </a:prstGeom>
          <a:solidFill>
            <a:srgbClr val="FFFF99"/>
          </a:solidFill>
          <a:ln w="9525">
            <a:noFill/>
          </a:ln>
        </p:spPr>
        <p:txBody>
          <a:bodyPr>
            <a:spAutoFit/>
          </a:bodyPr>
          <a:p>
            <a:pPr>
              <a:spcBef>
                <a:spcPct val="50000"/>
              </a:spcBef>
            </a:pPr>
            <a:r>
              <a:rPr lang="zh-CN" altLang="en-US" sz="2000" b="1" dirty="0">
                <a:solidFill>
                  <a:srgbClr val="003300"/>
                </a:solidFill>
                <a:latin typeface="Times New Roman" panose="02020603050405020304" pitchFamily="18" charset="0"/>
              </a:rPr>
              <a:t>通过评价，可确定地下水污染范围和程度，找出主要污染因子，寻找污染源，查明污染原因，从而为制定防治地下水污染规划与提出控制污染的措施提供科学依据。</a:t>
            </a:r>
            <a:endParaRPr lang="zh-CN" altLang="en-US" sz="2000" b="1" dirty="0">
              <a:solidFill>
                <a:srgbClr val="003300"/>
              </a:solidFill>
              <a:latin typeface="Times New Roman" panose="02020603050405020304" pitchFamily="18"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46530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558896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07175" y="55894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539511" y="55889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0"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17763" name="Rectangle 3"/>
          <p:cNvSpPr>
            <a:spLocks noGrp="1" noChangeArrowheads="1"/>
          </p:cNvSpPr>
          <p:nvPr>
            <p:ph idx="1"/>
          </p:nvPr>
        </p:nvSpPr>
        <p:spPr>
          <a:xfrm>
            <a:off x="228600" y="1143000"/>
            <a:ext cx="8153400" cy="4800600"/>
          </a:xfrm>
        </p:spPr>
        <p:txBody>
          <a:bodyPr vert="horz" wrap="square" lIns="91440" tIns="45720" rIns="91440" bIns="45720" numCol="1" anchor="t" anchorCtr="0" compatLnSpc="1"/>
          <a:p>
            <a:pPr marL="609600" indent="-609600" eaLnBrk="1" hangingPunct="1">
              <a:lnSpc>
                <a:spcPct val="110000"/>
              </a:lnSpc>
              <a:buNone/>
            </a:pPr>
            <a:r>
              <a:rPr lang="zh-CN" altLang="en-US" sz="2400" dirty="0">
                <a:solidFill>
                  <a:srgbClr val="A50021"/>
                </a:solidFill>
                <a:effectLst>
                  <a:outerShdw blurRad="38100" dist="38100" dir="2700000">
                    <a:srgbClr val="C0C0C0"/>
                  </a:outerShdw>
                </a:effectLst>
                <a:latin typeface="华文新魏" pitchFamily="2" charset="-122"/>
                <a:ea typeface="华文新魏" pitchFamily="2" charset="-122"/>
              </a:rPr>
              <a:t>一</a:t>
            </a:r>
            <a:r>
              <a:rPr lang="zh-CN" altLang="en-US" sz="2400" dirty="0">
                <a:solidFill>
                  <a:srgbClr val="A50021"/>
                </a:solidFill>
                <a:effectLst>
                  <a:outerShdw blurRad="38100" dist="38100" dir="2700000">
                    <a:srgbClr val="C0C0C0"/>
                  </a:outerShdw>
                </a:effectLst>
                <a:latin typeface="幼圆" pitchFamily="49" charset="-122"/>
                <a:ea typeface="幼圆" pitchFamily="49" charset="-122"/>
              </a:rPr>
              <a:t>、分项污染指数 </a:t>
            </a:r>
            <a:r>
              <a:rPr lang="en-US" altLang="zh-CN" sz="2400" i="1">
                <a:solidFill>
                  <a:srgbClr val="A50021"/>
                </a:solidFill>
                <a:effectLst>
                  <a:outerShdw blurRad="38100" dist="38100" dir="2700000">
                    <a:srgbClr val="C0C0C0"/>
                  </a:outerShdw>
                </a:effectLst>
                <a:ea typeface="幼圆" pitchFamily="49" charset="-122"/>
              </a:rPr>
              <a:t>P</a:t>
            </a:r>
            <a:r>
              <a:rPr lang="en-US" altLang="zh-CN" sz="2400" i="1" baseline="-25000">
                <a:solidFill>
                  <a:srgbClr val="A50021"/>
                </a:solidFill>
                <a:effectLst>
                  <a:outerShdw blurRad="38100" dist="38100" dir="2700000">
                    <a:srgbClr val="C0C0C0"/>
                  </a:outerShdw>
                </a:effectLst>
                <a:ea typeface="幼圆" pitchFamily="49" charset="-122"/>
              </a:rPr>
              <a:t>i</a:t>
            </a:r>
            <a:endParaRPr lang="en-US" altLang="zh-CN" sz="2400" i="1">
              <a:solidFill>
                <a:srgbClr val="A50021"/>
              </a:solidFill>
              <a:effectLst>
                <a:outerShdw blurRad="38100" dist="38100" dir="2700000">
                  <a:srgbClr val="C0C0C0"/>
                </a:outerShdw>
              </a:effectLst>
              <a:ea typeface="幼圆" pitchFamily="49" charset="-122"/>
            </a:endParaRPr>
          </a:p>
          <a:p>
            <a:pPr marL="990600" lvl="1" indent="-533400" eaLnBrk="1" hangingPunct="1">
              <a:lnSpc>
                <a:spcPct val="110000"/>
              </a:lnSpc>
              <a:buNone/>
            </a:pPr>
            <a:r>
              <a:rPr lang="en-US" altLang="zh-CN" sz="2000">
                <a:solidFill>
                  <a:srgbClr val="333399"/>
                </a:solidFill>
                <a:ea typeface="楷体_GB2312" pitchFamily="49" charset="-122"/>
              </a:rPr>
              <a:t>——</a:t>
            </a:r>
            <a:r>
              <a:rPr lang="zh-CN" altLang="en-US" sz="2000" dirty="0">
                <a:solidFill>
                  <a:srgbClr val="333399"/>
                </a:solidFill>
                <a:ea typeface="楷体_GB2312" pitchFamily="49" charset="-122"/>
              </a:rPr>
              <a:t>第</a:t>
            </a:r>
            <a:r>
              <a:rPr lang="en-US" altLang="zh-CN" sz="2000" i="1">
                <a:solidFill>
                  <a:srgbClr val="333399"/>
                </a:solidFill>
                <a:ea typeface="楷体_GB2312" pitchFamily="49" charset="-122"/>
              </a:rPr>
              <a:t>i </a:t>
            </a:r>
            <a:r>
              <a:rPr lang="zh-CN" altLang="en-US" sz="2000" dirty="0">
                <a:solidFill>
                  <a:srgbClr val="333399"/>
                </a:solidFill>
                <a:ea typeface="楷体_GB2312" pitchFamily="49" charset="-122"/>
              </a:rPr>
              <a:t>种</a:t>
            </a:r>
            <a:r>
              <a:rPr lang="zh-CN" altLang="en-US" sz="2000" dirty="0">
                <a:solidFill>
                  <a:srgbClr val="333399"/>
                </a:solidFill>
                <a:latin typeface="楷体_GB2312" pitchFamily="49" charset="-122"/>
                <a:ea typeface="楷体_GB2312" pitchFamily="49" charset="-122"/>
              </a:rPr>
              <a:t>污染物在地下水中的实测浓度与评价标准的允许值之比。其表征单一污染物对地下水产生等效影响的程度， </a:t>
            </a:r>
            <a:r>
              <a:rPr lang="en-US" altLang="zh-CN" sz="2000" i="1">
                <a:solidFill>
                  <a:srgbClr val="A50021"/>
                </a:solidFill>
                <a:effectLst>
                  <a:outerShdw blurRad="38100" dist="38100" dir="2700000">
                    <a:srgbClr val="C0C0C0"/>
                  </a:outerShdw>
                </a:effectLst>
                <a:ea typeface="幼圆" pitchFamily="49" charset="-122"/>
              </a:rPr>
              <a:t>P</a:t>
            </a:r>
            <a:r>
              <a:rPr lang="en-US" altLang="zh-CN" sz="2000" i="1" baseline="-25000">
                <a:solidFill>
                  <a:srgbClr val="A50021"/>
                </a:solidFill>
                <a:effectLst>
                  <a:outerShdw blurRad="38100" dist="38100" dir="2700000">
                    <a:srgbClr val="C0C0C0"/>
                  </a:outerShdw>
                </a:effectLst>
                <a:ea typeface="幼圆" pitchFamily="49" charset="-122"/>
              </a:rPr>
              <a:t>i  </a:t>
            </a:r>
            <a:r>
              <a:rPr lang="zh-CN" altLang="en-US" sz="2000" dirty="0">
                <a:solidFill>
                  <a:srgbClr val="333399"/>
                </a:solidFill>
                <a:latin typeface="楷体_GB2312" pitchFamily="49" charset="-122"/>
                <a:ea typeface="楷体_GB2312" pitchFamily="49" charset="-122"/>
              </a:rPr>
              <a:t>越大，该污染物的污染程度越高。有三种计算方法：</a:t>
            </a:r>
            <a:endParaRPr lang="zh-CN" altLang="en-US" sz="2000" dirty="0">
              <a:solidFill>
                <a:srgbClr val="333399"/>
              </a:solidFill>
              <a:latin typeface="楷体_GB2312" pitchFamily="49" charset="-122"/>
              <a:ea typeface="楷体_GB2312" pitchFamily="49" charset="-122"/>
            </a:endParaRPr>
          </a:p>
          <a:p>
            <a:pPr marL="990600" lvl="1" indent="-533400" eaLnBrk="1" hangingPunct="1">
              <a:lnSpc>
                <a:spcPct val="110000"/>
              </a:lnSpc>
              <a:buClr>
                <a:srgbClr val="A50021"/>
              </a:buClr>
              <a:buFont typeface="宋体" panose="02010600030101010101" pitchFamily="2" charset="-122"/>
              <a:buAutoNum type="circleNumDbPlain"/>
            </a:pPr>
            <a:r>
              <a:rPr lang="zh-CN" altLang="en-US" sz="2000" dirty="0">
                <a:solidFill>
                  <a:srgbClr val="333399"/>
                </a:solidFill>
                <a:latin typeface="幼圆" pitchFamily="49" charset="-122"/>
                <a:ea typeface="幼圆" pitchFamily="49" charset="-122"/>
              </a:rPr>
              <a:t>对环境的污染程度随该污染物</a:t>
            </a: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buNone/>
            </a:pPr>
            <a:r>
              <a:rPr lang="zh-CN" altLang="en-US" sz="2000" dirty="0">
                <a:solidFill>
                  <a:srgbClr val="333399"/>
                </a:solidFill>
                <a:latin typeface="幼圆" pitchFamily="49" charset="-122"/>
                <a:ea typeface="幼圆" pitchFamily="49" charset="-122"/>
              </a:rPr>
              <a:t>    浓度的增加而增加时：</a:t>
            </a: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pP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buClr>
                <a:srgbClr val="A50021"/>
              </a:buClr>
              <a:buFontTx/>
              <a:buAutoNum type="circleNumDbPlain" startAt="2"/>
            </a:pPr>
            <a:r>
              <a:rPr lang="zh-CN" altLang="en-US" sz="2000" dirty="0">
                <a:solidFill>
                  <a:srgbClr val="333399"/>
                </a:solidFill>
                <a:latin typeface="幼圆" pitchFamily="49" charset="-122"/>
                <a:ea typeface="幼圆" pitchFamily="49" charset="-122"/>
              </a:rPr>
              <a:t>对环境的危害程度随该污染物</a:t>
            </a: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buNone/>
            </a:pPr>
            <a:r>
              <a:rPr lang="zh-CN" altLang="en-US" sz="2000" dirty="0">
                <a:solidFill>
                  <a:srgbClr val="333399"/>
                </a:solidFill>
                <a:latin typeface="幼圆" pitchFamily="49" charset="-122"/>
                <a:ea typeface="幼圆" pitchFamily="49" charset="-122"/>
              </a:rPr>
              <a:t>    浓度的增加而减小时：</a:t>
            </a: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pP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buClr>
                <a:srgbClr val="A50021"/>
              </a:buClr>
              <a:buFontTx/>
              <a:buAutoNum type="circleNumDbPlain" startAt="3"/>
            </a:pPr>
            <a:r>
              <a:rPr lang="zh-CN" altLang="en-US" sz="2000" dirty="0">
                <a:solidFill>
                  <a:srgbClr val="333399"/>
                </a:solidFill>
                <a:latin typeface="幼圆" pitchFamily="49" charset="-122"/>
                <a:ea typeface="幼圆" pitchFamily="49" charset="-122"/>
              </a:rPr>
              <a:t>污染物的浓度只允许在一定</a:t>
            </a:r>
            <a:endParaRPr lang="zh-CN" altLang="en-US" sz="2000" dirty="0">
              <a:solidFill>
                <a:srgbClr val="333399"/>
              </a:solidFill>
              <a:latin typeface="幼圆" pitchFamily="49" charset="-122"/>
              <a:ea typeface="幼圆" pitchFamily="49" charset="-122"/>
            </a:endParaRPr>
          </a:p>
          <a:p>
            <a:pPr marL="990600" lvl="1" indent="-533400" eaLnBrk="1" hangingPunct="1">
              <a:lnSpc>
                <a:spcPct val="110000"/>
              </a:lnSpc>
              <a:buNone/>
            </a:pPr>
            <a:r>
              <a:rPr lang="zh-CN" altLang="en-US" sz="2000" dirty="0">
                <a:solidFill>
                  <a:srgbClr val="333399"/>
                </a:solidFill>
                <a:latin typeface="幼圆" pitchFamily="49" charset="-122"/>
                <a:ea typeface="幼圆" pitchFamily="49" charset="-122"/>
              </a:rPr>
              <a:t>    范围内，过高过低都有害时：</a:t>
            </a:r>
            <a:endParaRPr lang="zh-CN" altLang="en-US" sz="2000" dirty="0">
              <a:solidFill>
                <a:srgbClr val="333399"/>
              </a:solidFill>
              <a:latin typeface="幼圆" pitchFamily="49" charset="-122"/>
              <a:ea typeface="幼圆" pitchFamily="49" charset="-122"/>
            </a:endParaRPr>
          </a:p>
        </p:txBody>
      </p:sp>
      <p:sp>
        <p:nvSpPr>
          <p:cNvPr id="1032"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aphicFrame>
        <p:nvGraphicFramePr>
          <p:cNvPr id="117766" name="Object 6"/>
          <p:cNvGraphicFramePr/>
          <p:nvPr/>
        </p:nvGraphicFramePr>
        <p:xfrm>
          <a:off x="4932363" y="2636838"/>
          <a:ext cx="1219200" cy="985837"/>
        </p:xfrm>
        <a:graphic>
          <a:graphicData uri="http://schemas.openxmlformats.org/presentationml/2006/ole">
            <mc:AlternateContent xmlns:mc="http://schemas.openxmlformats.org/markup-compatibility/2006">
              <mc:Choice xmlns:v="urn:schemas-microsoft-com:vml" Requires="v">
                <p:oleObj spid="_x0000_s3078" name="" r:id="rId1" imgW="533400" imgH="431800" progId="Equation.DSMT4">
                  <p:embed/>
                </p:oleObj>
              </mc:Choice>
              <mc:Fallback>
                <p:oleObj name="" r:id="rId1" imgW="533400" imgH="431800" progId="Equation.DSMT4">
                  <p:embed/>
                  <p:pic>
                    <p:nvPicPr>
                      <p:cNvPr id="0" name="图片 3077"/>
                      <p:cNvPicPr/>
                      <p:nvPr/>
                    </p:nvPicPr>
                    <p:blipFill>
                      <a:blip r:embed="rId2"/>
                      <a:stretch>
                        <a:fillRect/>
                      </a:stretch>
                    </p:blipFill>
                    <p:spPr>
                      <a:xfrm>
                        <a:off x="4932363" y="2636838"/>
                        <a:ext cx="1219200" cy="985837"/>
                      </a:xfrm>
                      <a:prstGeom prst="rect">
                        <a:avLst/>
                      </a:prstGeom>
                      <a:noFill/>
                      <a:ln w="38100">
                        <a:noFill/>
                        <a:miter/>
                      </a:ln>
                    </p:spPr>
                  </p:pic>
                </p:oleObj>
              </mc:Fallback>
            </mc:AlternateContent>
          </a:graphicData>
        </a:graphic>
      </p:graphicFrame>
      <p:graphicFrame>
        <p:nvGraphicFramePr>
          <p:cNvPr id="117767" name="Object 7"/>
          <p:cNvGraphicFramePr/>
          <p:nvPr/>
        </p:nvGraphicFramePr>
        <p:xfrm>
          <a:off x="4876800" y="3657600"/>
          <a:ext cx="2206625" cy="987425"/>
        </p:xfrm>
        <a:graphic>
          <a:graphicData uri="http://schemas.openxmlformats.org/presentationml/2006/ole">
            <mc:AlternateContent xmlns:mc="http://schemas.openxmlformats.org/markup-compatibility/2006">
              <mc:Choice xmlns:v="urn:schemas-microsoft-com:vml" Requires="v">
                <p:oleObj spid="_x0000_s3079" name="" r:id="rId3" imgW="964565" imgH="431800" progId="Equation.DSMT4">
                  <p:embed/>
                </p:oleObj>
              </mc:Choice>
              <mc:Fallback>
                <p:oleObj name="" r:id="rId3" imgW="964565" imgH="431800" progId="Equation.DSMT4">
                  <p:embed/>
                  <p:pic>
                    <p:nvPicPr>
                      <p:cNvPr id="0" name="图片 3078"/>
                      <p:cNvPicPr/>
                      <p:nvPr/>
                    </p:nvPicPr>
                    <p:blipFill>
                      <a:blip r:embed="rId4"/>
                      <a:stretch>
                        <a:fillRect/>
                      </a:stretch>
                    </p:blipFill>
                    <p:spPr>
                      <a:xfrm>
                        <a:off x="4876800" y="3657600"/>
                        <a:ext cx="2206625" cy="987425"/>
                      </a:xfrm>
                      <a:prstGeom prst="rect">
                        <a:avLst/>
                      </a:prstGeom>
                      <a:noFill/>
                      <a:ln w="38100">
                        <a:noFill/>
                        <a:miter/>
                      </a:ln>
                    </p:spPr>
                  </p:pic>
                </p:oleObj>
              </mc:Fallback>
            </mc:AlternateContent>
          </a:graphicData>
        </a:graphic>
      </p:graphicFrame>
      <p:graphicFrame>
        <p:nvGraphicFramePr>
          <p:cNvPr id="117768" name="Object 8"/>
          <p:cNvGraphicFramePr/>
          <p:nvPr/>
        </p:nvGraphicFramePr>
        <p:xfrm>
          <a:off x="4648200" y="4876800"/>
          <a:ext cx="2438400" cy="1103313"/>
        </p:xfrm>
        <a:graphic>
          <a:graphicData uri="http://schemas.openxmlformats.org/presentationml/2006/ole">
            <mc:AlternateContent xmlns:mc="http://schemas.openxmlformats.org/markup-compatibility/2006">
              <mc:Choice xmlns:v="urn:schemas-microsoft-com:vml" Requires="v">
                <p:oleObj spid="_x0000_s3080" name="" r:id="rId5" imgW="1066165" imgH="482600" progId="Equation.DSMT4">
                  <p:embed/>
                </p:oleObj>
              </mc:Choice>
              <mc:Fallback>
                <p:oleObj name="" r:id="rId5" imgW="1066165" imgH="482600" progId="Equation.DSMT4">
                  <p:embed/>
                  <p:pic>
                    <p:nvPicPr>
                      <p:cNvPr id="0" name="图片 3079"/>
                      <p:cNvPicPr/>
                      <p:nvPr/>
                    </p:nvPicPr>
                    <p:blipFill>
                      <a:blip r:embed="rId6"/>
                      <a:stretch>
                        <a:fillRect/>
                      </a:stretch>
                    </p:blipFill>
                    <p:spPr>
                      <a:xfrm>
                        <a:off x="4648200" y="4876800"/>
                        <a:ext cx="2438400" cy="1103313"/>
                      </a:xfrm>
                      <a:prstGeom prst="rect">
                        <a:avLst/>
                      </a:prstGeom>
                      <a:noFill/>
                      <a:ln w="38100">
                        <a:noFill/>
                        <a:miter/>
                      </a:ln>
                    </p:spPr>
                  </p:pic>
                </p:oleObj>
              </mc:Fallback>
            </mc:AlternateContent>
          </a:graphicData>
        </a:graphic>
      </p:graphicFrame>
      <p:sp>
        <p:nvSpPr>
          <p:cNvPr id="117769" name="AutoShape 9"/>
          <p:cNvSpPr/>
          <p:nvPr/>
        </p:nvSpPr>
        <p:spPr>
          <a:xfrm>
            <a:off x="6629400" y="2438400"/>
            <a:ext cx="1905000" cy="914400"/>
          </a:xfrm>
          <a:prstGeom prst="borderCallout2">
            <a:avLst>
              <a:gd name="adj1" fmla="val 12500"/>
              <a:gd name="adj2" fmla="val -4000"/>
              <a:gd name="adj3" fmla="val 12500"/>
              <a:gd name="adj4" fmla="val -15167"/>
              <a:gd name="adj5" fmla="val 60245"/>
              <a:gd name="adj6" fmla="val -26583"/>
            </a:avLst>
          </a:prstGeom>
          <a:solidFill>
            <a:srgbClr val="CCFFFF"/>
          </a:solidFill>
          <a:ln w="9525" cap="flat" cmpd="sng">
            <a:solidFill>
              <a:srgbClr val="008080"/>
            </a:solidFill>
            <a:prstDash val="solid"/>
            <a:miter/>
            <a:headEnd type="none" w="med" len="med"/>
            <a:tailEnd type="none" w="med" len="med"/>
          </a:ln>
        </p:spPr>
        <p:txBody>
          <a:bodyPr/>
          <a:p>
            <a:r>
              <a:rPr lang="en-US" altLang="zh-CN" sz="1800" b="1" i="1" dirty="0" err="1">
                <a:solidFill>
                  <a:srgbClr val="006600"/>
                </a:solidFill>
                <a:latin typeface="Times New Roman" panose="02020603050405020304" pitchFamily="18" charset="0"/>
                <a:ea typeface="幼圆" pitchFamily="49" charset="-122"/>
              </a:rPr>
              <a:t>C</a:t>
            </a:r>
            <a:r>
              <a:rPr lang="en-US" altLang="zh-CN" sz="1800" b="1" i="1" baseline="-25000" dirty="0" err="1">
                <a:solidFill>
                  <a:srgbClr val="006600"/>
                </a:solidFill>
                <a:latin typeface="Times New Roman" panose="02020603050405020304" pitchFamily="18" charset="0"/>
                <a:ea typeface="幼圆" pitchFamily="49" charset="-122"/>
              </a:rPr>
              <a:t>i</a:t>
            </a:r>
            <a:r>
              <a:rPr lang="zh-CN" altLang="en-US" sz="1800" b="1" dirty="0">
                <a:solidFill>
                  <a:srgbClr val="006600"/>
                </a:solidFill>
                <a:latin typeface="Times New Roman" panose="02020603050405020304" pitchFamily="18" charset="0"/>
                <a:ea typeface="幼圆" pitchFamily="49" charset="-122"/>
              </a:rPr>
              <a:t>、</a:t>
            </a:r>
            <a:r>
              <a:rPr lang="en-US" altLang="zh-CN" sz="1800" b="1" i="1">
                <a:solidFill>
                  <a:srgbClr val="006600"/>
                </a:solidFill>
                <a:latin typeface="Times New Roman" panose="02020603050405020304" pitchFamily="18" charset="0"/>
                <a:ea typeface="幼圆" pitchFamily="49" charset="-122"/>
              </a:rPr>
              <a:t>C</a:t>
            </a:r>
            <a:r>
              <a:rPr lang="en-US" altLang="zh-CN" sz="1800" b="1" baseline="-25000">
                <a:solidFill>
                  <a:srgbClr val="006600"/>
                </a:solidFill>
                <a:latin typeface="Times New Roman" panose="02020603050405020304" pitchFamily="18" charset="0"/>
                <a:ea typeface="幼圆" pitchFamily="49" charset="-122"/>
              </a:rPr>
              <a:t>0</a:t>
            </a:r>
            <a:r>
              <a:rPr lang="en-US" altLang="zh-CN" sz="1800" b="1" i="1" baseline="-25000">
                <a:solidFill>
                  <a:srgbClr val="006600"/>
                </a:solidFill>
                <a:latin typeface="Times New Roman" panose="02020603050405020304" pitchFamily="18" charset="0"/>
                <a:ea typeface="幼圆" pitchFamily="49" charset="-122"/>
              </a:rPr>
              <a:t>i </a:t>
            </a:r>
            <a:r>
              <a:rPr lang="zh-CN" altLang="en-US" sz="1800" b="1" dirty="0">
                <a:solidFill>
                  <a:srgbClr val="006600"/>
                </a:solidFill>
                <a:latin typeface="幼圆" pitchFamily="49" charset="-122"/>
                <a:ea typeface="幼圆" pitchFamily="49" charset="-122"/>
              </a:rPr>
              <a:t>分别为污染物</a:t>
            </a:r>
            <a:r>
              <a:rPr lang="en-US" altLang="zh-CN" sz="1800" b="1" i="1">
                <a:solidFill>
                  <a:srgbClr val="006600"/>
                </a:solidFill>
                <a:latin typeface="Times New Roman" panose="02020603050405020304" pitchFamily="18" charset="0"/>
                <a:ea typeface="幼圆" pitchFamily="49" charset="-122"/>
              </a:rPr>
              <a:t>i</a:t>
            </a:r>
            <a:r>
              <a:rPr lang="zh-CN" altLang="en-US" sz="1800" b="1" dirty="0">
                <a:solidFill>
                  <a:srgbClr val="006600"/>
                </a:solidFill>
                <a:latin typeface="幼圆" pitchFamily="49" charset="-122"/>
                <a:ea typeface="幼圆" pitchFamily="49" charset="-122"/>
              </a:rPr>
              <a:t>的实测浓度和评价标准</a:t>
            </a:r>
            <a:endParaRPr lang="zh-CN" altLang="en-US" sz="1800" b="1" dirty="0">
              <a:solidFill>
                <a:srgbClr val="006600"/>
              </a:solidFill>
              <a:latin typeface="幼圆" pitchFamily="49" charset="-122"/>
              <a:ea typeface="幼圆" pitchFamily="49" charset="-122"/>
            </a:endParaRPr>
          </a:p>
        </p:txBody>
      </p:sp>
      <p:sp>
        <p:nvSpPr>
          <p:cNvPr id="117770" name="AutoShape 10"/>
          <p:cNvSpPr/>
          <p:nvPr/>
        </p:nvSpPr>
        <p:spPr>
          <a:xfrm>
            <a:off x="7391400" y="3886200"/>
            <a:ext cx="1600200" cy="2057400"/>
          </a:xfrm>
          <a:prstGeom prst="borderCallout2">
            <a:avLst>
              <a:gd name="adj1" fmla="val 5556"/>
              <a:gd name="adj2" fmla="val -4764"/>
              <a:gd name="adj3" fmla="val 5556"/>
              <a:gd name="adj4" fmla="val -11708"/>
              <a:gd name="adj5" fmla="val 74537"/>
              <a:gd name="adj6" fmla="val -21625"/>
            </a:avLst>
          </a:prstGeom>
          <a:solidFill>
            <a:srgbClr val="CCFFFF"/>
          </a:solidFill>
          <a:ln w="9525" cap="flat" cmpd="sng">
            <a:solidFill>
              <a:srgbClr val="006600"/>
            </a:solidFill>
            <a:prstDash val="solid"/>
            <a:miter/>
            <a:headEnd type="none" w="med" len="med"/>
            <a:tailEnd type="none" w="med" len="med"/>
          </a:ln>
        </p:spPr>
        <p:txBody>
          <a:bodyPr/>
          <a:p>
            <a:r>
              <a:rPr lang="en-US" altLang="zh-CN" sz="1800" b="1" i="1">
                <a:solidFill>
                  <a:srgbClr val="006600"/>
                </a:solidFill>
                <a:latin typeface="Times New Roman" panose="02020603050405020304" pitchFamily="18" charset="0"/>
                <a:cs typeface="Times New Roman" panose="02020603050405020304" pitchFamily="18" charset="0"/>
                <a:sym typeface="Symbol" panose="05050102010706020507" pitchFamily="18" charset="2"/>
              </a:rPr>
              <a:t>C</a:t>
            </a:r>
            <a:r>
              <a:rPr lang="en-US" altLang="zh-CN" sz="1800" b="1" baseline="-25000">
                <a:solidFill>
                  <a:srgbClr val="006600"/>
                </a:solidFill>
                <a:latin typeface="Times New Roman" panose="02020603050405020304" pitchFamily="18" charset="0"/>
                <a:ea typeface="幼圆" pitchFamily="49" charset="-122"/>
              </a:rPr>
              <a:t>0</a:t>
            </a:r>
            <a:r>
              <a:rPr lang="en-US" altLang="zh-CN" sz="1800" b="1" i="1" baseline="-25000">
                <a:solidFill>
                  <a:srgbClr val="006600"/>
                </a:solidFill>
                <a:latin typeface="Times New Roman" panose="02020603050405020304" pitchFamily="18" charset="0"/>
                <a:ea typeface="幼圆" pitchFamily="49" charset="-122"/>
              </a:rPr>
              <a:t>i</a:t>
            </a:r>
            <a:r>
              <a:rPr lang="zh-CN" altLang="en-US" sz="1800" b="1" i="1" dirty="0">
                <a:solidFill>
                  <a:srgbClr val="006600"/>
                </a:solidFill>
                <a:latin typeface="Times New Roman" panose="02020603050405020304" pitchFamily="18" charset="0"/>
                <a:ea typeface="幼圆" pitchFamily="49" charset="-122"/>
              </a:rPr>
              <a:t>、</a:t>
            </a:r>
            <a:r>
              <a:rPr lang="en-US" altLang="zh-CN" sz="1800" b="1" i="1">
                <a:solidFill>
                  <a:srgbClr val="006600"/>
                </a:solidFill>
                <a:latin typeface="Times New Roman" panose="02020603050405020304" pitchFamily="18" charset="0"/>
                <a:ea typeface="幼圆" pitchFamily="49" charset="-122"/>
              </a:rPr>
              <a:t>C</a:t>
            </a:r>
            <a:r>
              <a:rPr lang="en-US" altLang="zh-CN" sz="1800" b="1" baseline="-25000">
                <a:solidFill>
                  <a:srgbClr val="006600"/>
                </a:solidFill>
                <a:latin typeface="Times New Roman" panose="02020603050405020304" pitchFamily="18" charset="0"/>
                <a:ea typeface="幼圆" pitchFamily="49" charset="-122"/>
              </a:rPr>
              <a:t>0</a:t>
            </a:r>
            <a:r>
              <a:rPr lang="en-US" altLang="zh-CN" sz="1800" b="1" i="1" baseline="-25000">
                <a:solidFill>
                  <a:srgbClr val="006600"/>
                </a:solidFill>
                <a:latin typeface="Times New Roman" panose="02020603050405020304" pitchFamily="18" charset="0"/>
                <a:ea typeface="幼圆" pitchFamily="49" charset="-122"/>
              </a:rPr>
              <a:t>i</a:t>
            </a:r>
            <a:r>
              <a:rPr lang="en-US" altLang="zh-CN" sz="1800" b="1" baseline="30000">
                <a:solidFill>
                  <a:srgbClr val="006600"/>
                </a:solidFill>
                <a:latin typeface="Times New Roman" panose="02020603050405020304" pitchFamily="18" charset="0"/>
                <a:ea typeface="幼圆" pitchFamily="49" charset="-122"/>
              </a:rPr>
              <a:t>max</a:t>
            </a:r>
            <a:r>
              <a:rPr lang="zh-CN" altLang="en-US" sz="1800" b="1" dirty="0">
                <a:solidFill>
                  <a:srgbClr val="006600"/>
                </a:solidFill>
                <a:latin typeface="幼圆" pitchFamily="49" charset="-122"/>
                <a:ea typeface="幼圆" pitchFamily="49" charset="-122"/>
              </a:rPr>
              <a:t>分别为污染物</a:t>
            </a:r>
            <a:r>
              <a:rPr lang="en-US" altLang="zh-CN" sz="1800" b="1" i="1">
                <a:solidFill>
                  <a:srgbClr val="006600"/>
                </a:solidFill>
                <a:latin typeface="Times New Roman" panose="02020603050405020304" pitchFamily="18" charset="0"/>
                <a:ea typeface="幼圆" pitchFamily="49" charset="-122"/>
              </a:rPr>
              <a:t>i </a:t>
            </a:r>
            <a:r>
              <a:rPr lang="zh-CN" altLang="en-US" sz="1800" b="1" dirty="0">
                <a:solidFill>
                  <a:srgbClr val="006600"/>
                </a:solidFill>
                <a:latin typeface="Times New Roman" panose="02020603050405020304" pitchFamily="18" charset="0"/>
                <a:ea typeface="幼圆" pitchFamily="49" charset="-122"/>
              </a:rPr>
              <a:t>在地下水中允许值区间</a:t>
            </a:r>
            <a:r>
              <a:rPr lang="zh-CN" altLang="en-US" sz="1800" b="1" dirty="0">
                <a:solidFill>
                  <a:srgbClr val="006600"/>
                </a:solidFill>
                <a:latin typeface="幼圆" pitchFamily="49" charset="-122"/>
                <a:ea typeface="幼圆" pitchFamily="49" charset="-122"/>
              </a:rPr>
              <a:t>的中值和该污染物评价标准允许最高浓度</a:t>
            </a:r>
            <a:r>
              <a:rPr lang="zh-CN" altLang="en-US" sz="1400" dirty="0">
                <a:solidFill>
                  <a:srgbClr val="006600"/>
                </a:solidFill>
                <a:latin typeface="幼圆" pitchFamily="49" charset="-122"/>
                <a:ea typeface="幼圆" pitchFamily="49" charset="-122"/>
                <a:sym typeface="Symbol" panose="05050102010706020507" pitchFamily="18" charset="2"/>
              </a:rPr>
              <a:t></a:t>
            </a:r>
            <a:endParaRPr lang="zh-CN" altLang="en-US" sz="1400" dirty="0">
              <a:solidFill>
                <a:srgbClr val="006600"/>
              </a:solidFill>
              <a:latin typeface="幼圆" pitchFamily="49" charset="-122"/>
              <a:ea typeface="幼圆" pitchFamily="49" charset="-122"/>
              <a:sym typeface="Symbol" panose="05050102010706020507" pitchFamily="18" charset="2"/>
            </a:endParaRPr>
          </a:p>
        </p:txBody>
      </p:sp>
      <p:sp>
        <p:nvSpPr>
          <p:cNvPr id="1035" name="Text Box 11"/>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7763">
                                            <p:txEl>
                                              <p:charRg st="0" end="12"/>
                                            </p:txEl>
                                          </p:spTgt>
                                        </p:tgtEl>
                                        <p:attrNameLst>
                                          <p:attrName>style.visibility</p:attrName>
                                        </p:attrNameLst>
                                      </p:cBhvr>
                                      <p:to>
                                        <p:strVal val="visible"/>
                                      </p:to>
                                    </p:set>
                                    <p:anim calcmode="lin" valueType="num">
                                      <p:cBhvr additive="base">
                                        <p:cTn id="7" dur="500" fill="hold"/>
                                        <p:tgtEl>
                                          <p:spTgt spid="117763">
                                            <p:txEl>
                                              <p:charRg st="0" end="1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charRg st="0" end="1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763">
                                            <p:txEl>
                                              <p:charRg st="12" end="94"/>
                                            </p:txEl>
                                          </p:spTgt>
                                        </p:tgtEl>
                                        <p:attrNameLst>
                                          <p:attrName>style.visibility</p:attrName>
                                        </p:attrNameLst>
                                      </p:cBhvr>
                                      <p:to>
                                        <p:strVal val="visible"/>
                                      </p:to>
                                    </p:set>
                                    <p:anim calcmode="lin" valueType="num">
                                      <p:cBhvr additive="base">
                                        <p:cTn id="11" dur="500" fill="hold"/>
                                        <p:tgtEl>
                                          <p:spTgt spid="117763">
                                            <p:txEl>
                                              <p:charRg st="12" end="9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7763">
                                            <p:txEl>
                                              <p:charRg st="12" end="94"/>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7763">
                                            <p:txEl>
                                              <p:charRg st="94" end="108"/>
                                            </p:txEl>
                                          </p:spTgt>
                                        </p:tgtEl>
                                        <p:attrNameLst>
                                          <p:attrName>style.visibility</p:attrName>
                                        </p:attrNameLst>
                                      </p:cBhvr>
                                      <p:to>
                                        <p:strVal val="visible"/>
                                      </p:to>
                                    </p:set>
                                    <p:anim calcmode="lin" valueType="num">
                                      <p:cBhvr additive="base">
                                        <p:cTn id="15" dur="500" fill="hold"/>
                                        <p:tgtEl>
                                          <p:spTgt spid="117763">
                                            <p:txEl>
                                              <p:charRg st="94" end="108"/>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7763">
                                            <p:txEl>
                                              <p:charRg st="94" end="108"/>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7763">
                                            <p:txEl>
                                              <p:charRg st="108" end="123"/>
                                            </p:txEl>
                                          </p:spTgt>
                                        </p:tgtEl>
                                        <p:attrNameLst>
                                          <p:attrName>style.visibility</p:attrName>
                                        </p:attrNameLst>
                                      </p:cBhvr>
                                      <p:to>
                                        <p:strVal val="visible"/>
                                      </p:to>
                                    </p:set>
                                    <p:anim calcmode="lin" valueType="num">
                                      <p:cBhvr additive="base">
                                        <p:cTn id="19" dur="500" fill="hold"/>
                                        <p:tgtEl>
                                          <p:spTgt spid="117763">
                                            <p:txEl>
                                              <p:charRg st="108" end="12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charRg st="108" end="12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7763">
                                            <p:txEl>
                                              <p:charRg st="124" end="138"/>
                                            </p:txEl>
                                          </p:spTgt>
                                        </p:tgtEl>
                                        <p:attrNameLst>
                                          <p:attrName>style.visibility</p:attrName>
                                        </p:attrNameLst>
                                      </p:cBhvr>
                                      <p:to>
                                        <p:strVal val="visible"/>
                                      </p:to>
                                    </p:set>
                                    <p:anim calcmode="lin" valueType="num">
                                      <p:cBhvr additive="base">
                                        <p:cTn id="23" dur="500" fill="hold"/>
                                        <p:tgtEl>
                                          <p:spTgt spid="117763">
                                            <p:txEl>
                                              <p:charRg st="124" end="13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7763">
                                            <p:txEl>
                                              <p:charRg st="124" end="138"/>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7763">
                                            <p:txEl>
                                              <p:charRg st="138" end="153"/>
                                            </p:txEl>
                                          </p:spTgt>
                                        </p:tgtEl>
                                        <p:attrNameLst>
                                          <p:attrName>style.visibility</p:attrName>
                                        </p:attrNameLst>
                                      </p:cBhvr>
                                      <p:to>
                                        <p:strVal val="visible"/>
                                      </p:to>
                                    </p:set>
                                    <p:anim calcmode="lin" valueType="num">
                                      <p:cBhvr additive="base">
                                        <p:cTn id="27" dur="500" fill="hold"/>
                                        <p:tgtEl>
                                          <p:spTgt spid="117763">
                                            <p:txEl>
                                              <p:charRg st="138" end="15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7763">
                                            <p:txEl>
                                              <p:charRg st="138" end="15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7763">
                                            <p:txEl>
                                              <p:charRg st="154" end="167"/>
                                            </p:txEl>
                                          </p:spTgt>
                                        </p:tgtEl>
                                        <p:attrNameLst>
                                          <p:attrName>style.visibility</p:attrName>
                                        </p:attrNameLst>
                                      </p:cBhvr>
                                      <p:to>
                                        <p:strVal val="visible"/>
                                      </p:to>
                                    </p:set>
                                    <p:anim calcmode="lin" valueType="num">
                                      <p:cBhvr additive="base">
                                        <p:cTn id="31" dur="500" fill="hold"/>
                                        <p:tgtEl>
                                          <p:spTgt spid="117763">
                                            <p:txEl>
                                              <p:charRg st="154" end="16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charRg st="154" end="16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7763">
                                            <p:txEl>
                                              <p:charRg st="167" end="185"/>
                                            </p:txEl>
                                          </p:spTgt>
                                        </p:tgtEl>
                                        <p:attrNameLst>
                                          <p:attrName>style.visibility</p:attrName>
                                        </p:attrNameLst>
                                      </p:cBhvr>
                                      <p:to>
                                        <p:strVal val="visible"/>
                                      </p:to>
                                    </p:set>
                                    <p:anim calcmode="lin" valueType="num">
                                      <p:cBhvr additive="base">
                                        <p:cTn id="35" dur="500" fill="hold"/>
                                        <p:tgtEl>
                                          <p:spTgt spid="117763">
                                            <p:txEl>
                                              <p:charRg st="167" end="18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7763">
                                            <p:txEl>
                                              <p:charRg st="167" end="18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nodeType="clickEffect">
                                  <p:stCondLst>
                                    <p:cond delay="0"/>
                                  </p:stCondLst>
                                  <p:childTnLst>
                                    <p:set>
                                      <p:cBhvr>
                                        <p:cTn id="40" dur="1" fill="hold">
                                          <p:stCondLst>
                                            <p:cond delay="0"/>
                                          </p:stCondLst>
                                        </p:cTn>
                                        <p:tgtEl>
                                          <p:spTgt spid="117766"/>
                                        </p:tgtEl>
                                        <p:attrNameLst>
                                          <p:attrName>style.visibility</p:attrName>
                                        </p:attrNameLst>
                                      </p:cBhvr>
                                      <p:to>
                                        <p:strVal val="visible"/>
                                      </p:to>
                                    </p:set>
                                    <p:animEffect transition="in" filter="barn(outHorizontal)">
                                      <p:cBhvr>
                                        <p:cTn id="41" dur="500"/>
                                        <p:tgtEl>
                                          <p:spTgt spid="117766"/>
                                        </p:tgtEl>
                                      </p:cBhvr>
                                    </p:animEffect>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17769"/>
                                        </p:tgtEl>
                                        <p:attrNameLst>
                                          <p:attrName>style.visibility</p:attrName>
                                        </p:attrNameLst>
                                      </p:cBhvr>
                                      <p:to>
                                        <p:strVal val="visible"/>
                                      </p:to>
                                    </p:set>
                                    <p:anim calcmode="lin" valueType="num">
                                      <p:cBhvr additive="base">
                                        <p:cTn id="45" dur="500" fill="hold"/>
                                        <p:tgtEl>
                                          <p:spTgt spid="117769"/>
                                        </p:tgtEl>
                                        <p:attrNameLst>
                                          <p:attrName>ppt_x</p:attrName>
                                        </p:attrNameLst>
                                      </p:cBhvr>
                                      <p:tavLst>
                                        <p:tav tm="0">
                                          <p:val>
                                            <p:strVal val="1+#ppt_w/2"/>
                                          </p:val>
                                        </p:tav>
                                        <p:tav tm="100000">
                                          <p:val>
                                            <p:strVal val="#ppt_x"/>
                                          </p:val>
                                        </p:tav>
                                      </p:tavLst>
                                    </p:anim>
                                    <p:anim calcmode="lin" valueType="num">
                                      <p:cBhvr additive="base">
                                        <p:cTn id="46" dur="500" fill="hold"/>
                                        <p:tgtEl>
                                          <p:spTgt spid="11776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nodeType="clickEffect">
                                  <p:stCondLst>
                                    <p:cond delay="0"/>
                                  </p:stCondLst>
                                  <p:childTnLst>
                                    <p:set>
                                      <p:cBhvr>
                                        <p:cTn id="50" dur="1" fill="hold">
                                          <p:stCondLst>
                                            <p:cond delay="0"/>
                                          </p:stCondLst>
                                        </p:cTn>
                                        <p:tgtEl>
                                          <p:spTgt spid="117767"/>
                                        </p:tgtEl>
                                        <p:attrNameLst>
                                          <p:attrName>style.visibility</p:attrName>
                                        </p:attrNameLst>
                                      </p:cBhvr>
                                      <p:to>
                                        <p:strVal val="visible"/>
                                      </p:to>
                                    </p:set>
                                    <p:animEffect transition="in" filter="barn(outHorizontal)">
                                      <p:cBhvr>
                                        <p:cTn id="51" dur="500"/>
                                        <p:tgtEl>
                                          <p:spTgt spid="11776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42" fill="hold" nodeType="clickEffect">
                                  <p:stCondLst>
                                    <p:cond delay="0"/>
                                  </p:stCondLst>
                                  <p:childTnLst>
                                    <p:set>
                                      <p:cBhvr>
                                        <p:cTn id="55" dur="1" fill="hold">
                                          <p:stCondLst>
                                            <p:cond delay="0"/>
                                          </p:stCondLst>
                                        </p:cTn>
                                        <p:tgtEl>
                                          <p:spTgt spid="117768"/>
                                        </p:tgtEl>
                                        <p:attrNameLst>
                                          <p:attrName>style.visibility</p:attrName>
                                        </p:attrNameLst>
                                      </p:cBhvr>
                                      <p:to>
                                        <p:strVal val="visible"/>
                                      </p:to>
                                    </p:set>
                                    <p:animEffect transition="in" filter="barn(outHorizontal)">
                                      <p:cBhvr>
                                        <p:cTn id="56" dur="500"/>
                                        <p:tgtEl>
                                          <p:spTgt spid="117768"/>
                                        </p:tgtEl>
                                      </p:cBhvr>
                                    </p:animEffect>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7770"/>
                                        </p:tgtEl>
                                        <p:attrNameLst>
                                          <p:attrName>style.visibility</p:attrName>
                                        </p:attrNameLst>
                                      </p:cBhvr>
                                      <p:to>
                                        <p:strVal val="visible"/>
                                      </p:to>
                                    </p:set>
                                    <p:anim calcmode="lin" valueType="num">
                                      <p:cBhvr additive="base">
                                        <p:cTn id="60" dur="500" fill="hold"/>
                                        <p:tgtEl>
                                          <p:spTgt spid="117770"/>
                                        </p:tgtEl>
                                        <p:attrNameLst>
                                          <p:attrName>ppt_x</p:attrName>
                                        </p:attrNameLst>
                                      </p:cBhvr>
                                      <p:tavLst>
                                        <p:tav tm="0">
                                          <p:val>
                                            <p:strVal val="1+#ppt_w/2"/>
                                          </p:val>
                                        </p:tav>
                                        <p:tav tm="100000">
                                          <p:val>
                                            <p:strVal val="#ppt_x"/>
                                          </p:val>
                                        </p:tav>
                                      </p:tavLst>
                                    </p:anim>
                                    <p:anim calcmode="lin" valueType="num">
                                      <p:cBhvr additive="base">
                                        <p:cTn id="61"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dvAuto="1000" build="p"/>
      <p:bldP spid="117769" grpId="0" animBg="1"/>
      <p:bldP spid="1177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3"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19811" name="Rectangle 3"/>
          <p:cNvSpPr>
            <a:spLocks noGrp="1" noChangeArrowheads="1"/>
          </p:cNvSpPr>
          <p:nvPr>
            <p:ph idx="1"/>
          </p:nvPr>
        </p:nvSpPr>
        <p:spPr>
          <a:xfrm>
            <a:off x="611188" y="1125538"/>
            <a:ext cx="7772400" cy="4800600"/>
          </a:xfrm>
        </p:spPr>
        <p:txBody>
          <a:bodyPr vert="horz" wrap="square" lIns="91440" tIns="45720" rIns="91440" bIns="45720" numCol="1" anchor="t" anchorCtr="0" compatLnSpc="1"/>
          <a:p>
            <a:pPr marL="609600" indent="-609600" eaLnBrk="1" hangingPunct="1">
              <a:lnSpc>
                <a:spcPct val="110000"/>
              </a:lnSpc>
              <a:buNone/>
            </a:pPr>
            <a:r>
              <a:rPr lang="zh-CN" altLang="en-US" sz="2800" dirty="0">
                <a:solidFill>
                  <a:srgbClr val="A50021"/>
                </a:solidFill>
                <a:effectLst>
                  <a:outerShdw blurRad="38100" dist="38100" dir="2700000">
                    <a:srgbClr val="C0C0C0"/>
                  </a:outerShdw>
                </a:effectLst>
                <a:latin typeface="华文新魏" pitchFamily="2" charset="-122"/>
                <a:ea typeface="华文新魏" pitchFamily="2" charset="-122"/>
              </a:rPr>
              <a:t>二</a:t>
            </a:r>
            <a:r>
              <a:rPr lang="zh-CN" altLang="en-US" sz="2800" dirty="0">
                <a:solidFill>
                  <a:srgbClr val="A50021"/>
                </a:solidFill>
                <a:effectLst>
                  <a:outerShdw blurRad="38100" dist="38100" dir="2700000">
                    <a:srgbClr val="C0C0C0"/>
                  </a:outerShdw>
                </a:effectLst>
                <a:latin typeface="幼圆" pitchFamily="49" charset="-122"/>
                <a:ea typeface="幼圆" pitchFamily="49" charset="-122"/>
              </a:rPr>
              <a:t>、单综合污染指数法</a:t>
            </a:r>
            <a:r>
              <a:rPr lang="zh-CN" altLang="en-US" sz="1000" b="0" dirty="0">
                <a:solidFill>
                  <a:schemeClr val="hlink"/>
                </a:solidFill>
                <a:latin typeface="幼圆" pitchFamily="49" charset="-122"/>
                <a:ea typeface="幼圆" pitchFamily="49" charset="-122"/>
                <a:sym typeface="Symbol" panose="05050102010706020507" pitchFamily="18" charset="2"/>
              </a:rPr>
              <a:t></a:t>
            </a:r>
            <a:r>
              <a:rPr lang="en-US" altLang="zh-CN" sz="1000" b="0">
                <a:solidFill>
                  <a:schemeClr val="hlink"/>
                </a:solidFill>
                <a:latin typeface="幼圆" pitchFamily="49" charset="-122"/>
                <a:ea typeface="幼圆" pitchFamily="49" charset="-122"/>
                <a:sym typeface="Symbol" panose="05050102010706020507" pitchFamily="18" charset="2"/>
              </a:rPr>
              <a:t>1</a:t>
            </a:r>
            <a:endParaRPr lang="en-US" altLang="zh-CN" sz="2000" i="1">
              <a:solidFill>
                <a:srgbClr val="A50021"/>
              </a:solidFill>
              <a:effectLst>
                <a:outerShdw blurRad="38100" dist="38100" dir="2700000">
                  <a:srgbClr val="C0C0C0"/>
                </a:outerShdw>
              </a:effectLst>
              <a:ea typeface="幼圆" pitchFamily="49" charset="-122"/>
            </a:endParaRPr>
          </a:p>
          <a:p>
            <a:pPr marL="990600" lvl="1" indent="-533400" eaLnBrk="1" hangingPunct="1">
              <a:lnSpc>
                <a:spcPct val="110000"/>
              </a:lnSpc>
              <a:buNone/>
            </a:pPr>
            <a:endParaRPr lang="zh-CN" altLang="en-US" sz="1200" dirty="0">
              <a:solidFill>
                <a:srgbClr val="333399"/>
              </a:solidFill>
              <a:latin typeface="黑体" panose="02010609060101010101" pitchFamily="49" charset="-122"/>
              <a:ea typeface="黑体" panose="02010609060101010101" pitchFamily="49" charset="-122"/>
            </a:endParaRPr>
          </a:p>
          <a:p>
            <a:pPr marL="990600" lvl="1" indent="-533400" eaLnBrk="1" hangingPunct="1">
              <a:lnSpc>
                <a:spcPct val="110000"/>
              </a:lnSpc>
              <a:buNone/>
            </a:pPr>
            <a:r>
              <a:rPr lang="zh-CN" altLang="en-US" sz="2600" dirty="0">
                <a:solidFill>
                  <a:srgbClr val="333399"/>
                </a:solidFill>
                <a:latin typeface="黑体" panose="02010609060101010101" pitchFamily="49" charset="-122"/>
                <a:ea typeface="黑体" panose="02010609060101010101" pitchFamily="49" charset="-122"/>
              </a:rPr>
              <a:t>（一）</a:t>
            </a:r>
            <a:r>
              <a:rPr lang="zh-CN" altLang="en-US" sz="2600" dirty="0">
                <a:solidFill>
                  <a:schemeClr val="hlink"/>
                </a:solidFill>
                <a:latin typeface="黑体" panose="02010609060101010101" pitchFamily="49" charset="-122"/>
                <a:ea typeface="黑体" panose="02010609060101010101" pitchFamily="49" charset="-122"/>
              </a:rPr>
              <a:t>叠加型</a:t>
            </a:r>
            <a:r>
              <a:rPr lang="zh-CN" altLang="en-US" sz="2600" dirty="0">
                <a:solidFill>
                  <a:srgbClr val="333399"/>
                </a:solidFill>
                <a:latin typeface="黑体" panose="02010609060101010101" pitchFamily="49" charset="-122"/>
                <a:ea typeface="黑体" panose="02010609060101010101" pitchFamily="49" charset="-122"/>
              </a:rPr>
              <a:t>综合污染指数</a:t>
            </a:r>
            <a:r>
              <a:rPr lang="en-US" altLang="zh-CN" sz="1600" b="0">
                <a:solidFill>
                  <a:srgbClr val="333399"/>
                </a:solidFill>
                <a:latin typeface="黑体" panose="02010609060101010101" pitchFamily="49" charset="-122"/>
                <a:ea typeface="黑体" panose="02010609060101010101" pitchFamily="49" charset="-122"/>
              </a:rPr>
              <a:t>(</a:t>
            </a:r>
            <a:r>
              <a:rPr lang="zh-CN" altLang="en-US" sz="1600" b="0" dirty="0">
                <a:solidFill>
                  <a:srgbClr val="333399"/>
                </a:solidFill>
                <a:latin typeface="黑体" panose="02010609060101010101" pitchFamily="49" charset="-122"/>
                <a:ea typeface="黑体" panose="02010609060101010101" pitchFamily="49" charset="-122"/>
              </a:rPr>
              <a:t>反映多种污染物的综合污染程度）</a:t>
            </a:r>
            <a:endParaRPr lang="zh-CN" altLang="en-US" sz="1600" b="0" dirty="0">
              <a:solidFill>
                <a:srgbClr val="333399"/>
              </a:solidFill>
              <a:latin typeface="黑体" panose="02010609060101010101" pitchFamily="49" charset="-122"/>
              <a:ea typeface="黑体" panose="02010609060101010101" pitchFamily="49" charset="-122"/>
            </a:endParaRPr>
          </a:p>
          <a:p>
            <a:pPr marL="1371600" lvl="2" indent="-457200" eaLnBrk="1" hangingPunct="1">
              <a:lnSpc>
                <a:spcPct val="110000"/>
              </a:lnSpc>
            </a:pPr>
            <a:endParaRPr lang="zh-CN" altLang="en-US" sz="1000" dirty="0">
              <a:solidFill>
                <a:srgbClr val="333399"/>
              </a:solidFill>
              <a:latin typeface="幼圆" pitchFamily="49" charset="-122"/>
              <a:ea typeface="幼圆" pitchFamily="49" charset="-122"/>
            </a:endParaRPr>
          </a:p>
          <a:p>
            <a:pPr marL="1371600" lvl="2" indent="-457200" eaLnBrk="1" hangingPunct="1">
              <a:lnSpc>
                <a:spcPct val="110000"/>
              </a:lnSpc>
              <a:buNone/>
            </a:pPr>
            <a:r>
              <a:rPr lang="en-US" altLang="zh-CN" sz="2000">
                <a:solidFill>
                  <a:srgbClr val="333399"/>
                </a:solidFill>
                <a:latin typeface="幼圆" pitchFamily="49" charset="-122"/>
                <a:ea typeface="幼圆" pitchFamily="49" charset="-122"/>
              </a:rPr>
              <a:t>1. </a:t>
            </a:r>
            <a:r>
              <a:rPr lang="zh-CN" altLang="en-US" sz="2000" dirty="0">
                <a:solidFill>
                  <a:srgbClr val="333399"/>
                </a:solidFill>
                <a:latin typeface="幼圆" pitchFamily="49" charset="-122"/>
                <a:ea typeface="幼圆" pitchFamily="49" charset="-122"/>
              </a:rPr>
              <a:t>简单叠加型指数</a:t>
            </a:r>
            <a:r>
              <a:rPr lang="zh-CN" altLang="en-US" sz="1600" b="0" dirty="0">
                <a:solidFill>
                  <a:srgbClr val="333399"/>
                </a:solidFill>
                <a:latin typeface="幼圆" pitchFamily="49" charset="-122"/>
                <a:ea typeface="幼圆" pitchFamily="49" charset="-122"/>
              </a:rPr>
              <a:t>（适用危害程度较接近的污染物</a:t>
            </a:r>
            <a:r>
              <a:rPr lang="en-US" altLang="zh-CN" sz="1600" b="0">
                <a:solidFill>
                  <a:srgbClr val="333399"/>
                </a:solidFill>
                <a:latin typeface="幼圆" pitchFamily="49" charset="-122"/>
                <a:ea typeface="幼圆" pitchFamily="49" charset="-122"/>
              </a:rPr>
              <a:t>)</a:t>
            </a:r>
            <a:endParaRPr lang="en-US" altLang="zh-CN" sz="1600" b="0">
              <a:solidFill>
                <a:srgbClr val="333399"/>
              </a:solidFill>
              <a:latin typeface="幼圆" pitchFamily="49" charset="-122"/>
              <a:ea typeface="幼圆" pitchFamily="49" charset="-122"/>
            </a:endParaRPr>
          </a:p>
          <a:p>
            <a:pPr marL="1371600" lvl="2" indent="-457200" eaLnBrk="1" hangingPunct="1">
              <a:lnSpc>
                <a:spcPct val="110000"/>
              </a:lnSpc>
            </a:pPr>
            <a:endParaRPr lang="zh-CN" altLang="en-US" sz="1400" b="0" dirty="0">
              <a:solidFill>
                <a:srgbClr val="333399"/>
              </a:solidFill>
              <a:latin typeface="幼圆" pitchFamily="49" charset="-122"/>
              <a:ea typeface="幼圆" pitchFamily="49" charset="-122"/>
            </a:endParaRPr>
          </a:p>
          <a:p>
            <a:pPr marL="1371600" lvl="2" indent="-457200" eaLnBrk="1" hangingPunct="1">
              <a:lnSpc>
                <a:spcPct val="110000"/>
              </a:lnSpc>
            </a:pPr>
            <a:endParaRPr lang="zh-CN" altLang="en-US" sz="2000" dirty="0">
              <a:solidFill>
                <a:srgbClr val="333399"/>
              </a:solidFill>
              <a:latin typeface="幼圆" pitchFamily="49" charset="-122"/>
              <a:ea typeface="幼圆" pitchFamily="49" charset="-122"/>
            </a:endParaRPr>
          </a:p>
          <a:p>
            <a:pPr marL="1371600" lvl="2" indent="-457200" eaLnBrk="1" hangingPunct="1">
              <a:lnSpc>
                <a:spcPct val="110000"/>
              </a:lnSpc>
            </a:pPr>
            <a:endParaRPr lang="zh-CN" altLang="en-US" sz="2000" dirty="0">
              <a:solidFill>
                <a:srgbClr val="333399"/>
              </a:solidFill>
              <a:latin typeface="幼圆" pitchFamily="49" charset="-122"/>
              <a:ea typeface="幼圆" pitchFamily="49" charset="-122"/>
            </a:endParaRPr>
          </a:p>
          <a:p>
            <a:pPr marL="1371600" lvl="2" indent="-457200" eaLnBrk="1" hangingPunct="1">
              <a:lnSpc>
                <a:spcPct val="110000"/>
              </a:lnSpc>
            </a:pPr>
            <a:endParaRPr lang="zh-CN" altLang="en-US" sz="1000" dirty="0">
              <a:solidFill>
                <a:srgbClr val="333399"/>
              </a:solidFill>
              <a:latin typeface="幼圆" pitchFamily="49" charset="-122"/>
              <a:ea typeface="幼圆" pitchFamily="49" charset="-122"/>
            </a:endParaRPr>
          </a:p>
          <a:p>
            <a:pPr marL="1371600" lvl="2" indent="-457200" eaLnBrk="1" hangingPunct="1">
              <a:lnSpc>
                <a:spcPct val="110000"/>
              </a:lnSpc>
              <a:buNone/>
            </a:pPr>
            <a:r>
              <a:rPr lang="en-US" altLang="zh-CN" sz="2000">
                <a:solidFill>
                  <a:srgbClr val="333399"/>
                </a:solidFill>
                <a:latin typeface="幼圆" pitchFamily="49" charset="-122"/>
                <a:ea typeface="幼圆" pitchFamily="49" charset="-122"/>
              </a:rPr>
              <a:t>2. </a:t>
            </a:r>
            <a:r>
              <a:rPr lang="zh-CN" altLang="en-US" sz="2000" dirty="0">
                <a:solidFill>
                  <a:srgbClr val="333399"/>
                </a:solidFill>
                <a:latin typeface="幼圆" pitchFamily="49" charset="-122"/>
                <a:ea typeface="幼圆" pitchFamily="49" charset="-122"/>
              </a:rPr>
              <a:t>加权叠加型指数</a:t>
            </a:r>
            <a:r>
              <a:rPr lang="zh-CN" altLang="en-US" sz="1000" b="0" dirty="0">
                <a:solidFill>
                  <a:schemeClr val="hlink"/>
                </a:solidFill>
                <a:latin typeface="幼圆" pitchFamily="49" charset="-122"/>
                <a:ea typeface="幼圆" pitchFamily="49" charset="-122"/>
                <a:sym typeface="Symbol" panose="05050102010706020507" pitchFamily="18" charset="2"/>
              </a:rPr>
              <a:t></a:t>
            </a:r>
            <a:r>
              <a:rPr lang="en-US" altLang="zh-CN" sz="1000" b="0">
                <a:solidFill>
                  <a:schemeClr val="hlink"/>
                </a:solidFill>
                <a:latin typeface="幼圆" pitchFamily="49" charset="-122"/>
                <a:ea typeface="幼圆" pitchFamily="49" charset="-122"/>
                <a:sym typeface="Symbol" panose="05050102010706020507" pitchFamily="18" charset="2"/>
              </a:rPr>
              <a:t>2 </a:t>
            </a:r>
            <a:r>
              <a:rPr lang="zh-CN" altLang="en-US" sz="1600" b="0" dirty="0">
                <a:solidFill>
                  <a:srgbClr val="333399"/>
                </a:solidFill>
                <a:latin typeface="幼圆" pitchFamily="49" charset="-122"/>
                <a:ea typeface="幼圆" pitchFamily="49" charset="-122"/>
              </a:rPr>
              <a:t>（适用危害程度不同的污染物</a:t>
            </a:r>
            <a:r>
              <a:rPr lang="en-US" altLang="zh-CN" sz="1600" b="0">
                <a:solidFill>
                  <a:srgbClr val="333399"/>
                </a:solidFill>
                <a:latin typeface="幼圆" pitchFamily="49" charset="-122"/>
                <a:ea typeface="幼圆" pitchFamily="49" charset="-122"/>
              </a:rPr>
              <a:t>)</a:t>
            </a:r>
            <a:endParaRPr lang="en-US" altLang="zh-CN" sz="1000" b="0">
              <a:solidFill>
                <a:schemeClr val="hlink"/>
              </a:solidFill>
              <a:latin typeface="幼圆" pitchFamily="49" charset="-122"/>
              <a:ea typeface="幼圆" pitchFamily="49" charset="-122"/>
            </a:endParaRPr>
          </a:p>
          <a:p>
            <a:pPr marL="990600" lvl="1" indent="-533400" eaLnBrk="1" hangingPunct="1">
              <a:lnSpc>
                <a:spcPct val="110000"/>
              </a:lnSpc>
              <a:buNone/>
            </a:pPr>
            <a:r>
              <a:rPr lang="en-US" altLang="zh-CN" sz="2400">
                <a:solidFill>
                  <a:srgbClr val="333399"/>
                </a:solidFill>
                <a:latin typeface="幼圆" pitchFamily="49" charset="-122"/>
                <a:ea typeface="幼圆" pitchFamily="49" charset="-122"/>
              </a:rPr>
              <a:t>    </a:t>
            </a:r>
            <a:endParaRPr lang="en-US" altLang="zh-CN" sz="2400">
              <a:solidFill>
                <a:srgbClr val="333399"/>
              </a:solidFill>
              <a:latin typeface="幼圆" pitchFamily="49" charset="-122"/>
              <a:ea typeface="幼圆" pitchFamily="49" charset="-122"/>
            </a:endParaRPr>
          </a:p>
          <a:p>
            <a:pPr marL="990600" lvl="1" indent="-533400" eaLnBrk="1" hangingPunct="1">
              <a:lnSpc>
                <a:spcPct val="110000"/>
              </a:lnSpc>
            </a:pPr>
            <a:endParaRPr lang="en-US" altLang="zh-CN" sz="2400">
              <a:solidFill>
                <a:srgbClr val="333399"/>
              </a:solidFill>
              <a:latin typeface="幼圆" pitchFamily="49" charset="-122"/>
              <a:ea typeface="幼圆" pitchFamily="49" charset="-122"/>
            </a:endParaRPr>
          </a:p>
        </p:txBody>
      </p:sp>
      <p:sp>
        <p:nvSpPr>
          <p:cNvPr id="2055"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aphicFrame>
        <p:nvGraphicFramePr>
          <p:cNvPr id="119814" name="Object 6"/>
          <p:cNvGraphicFramePr/>
          <p:nvPr/>
        </p:nvGraphicFramePr>
        <p:xfrm>
          <a:off x="2619375" y="3057525"/>
          <a:ext cx="2552700" cy="1014413"/>
        </p:xfrm>
        <a:graphic>
          <a:graphicData uri="http://schemas.openxmlformats.org/presentationml/2006/ole">
            <mc:AlternateContent xmlns:mc="http://schemas.openxmlformats.org/markup-compatibility/2006">
              <mc:Choice xmlns:v="urn:schemas-microsoft-com:vml" Requires="v">
                <p:oleObj spid="_x0000_s3077" name="" r:id="rId1" imgW="1116965" imgH="444500" progId="Equation.DSMT4">
                  <p:embed/>
                </p:oleObj>
              </mc:Choice>
              <mc:Fallback>
                <p:oleObj name="" r:id="rId1" imgW="1116965" imgH="444500" progId="Equation.DSMT4">
                  <p:embed/>
                  <p:pic>
                    <p:nvPicPr>
                      <p:cNvPr id="0" name="图片 3076"/>
                      <p:cNvPicPr/>
                      <p:nvPr/>
                    </p:nvPicPr>
                    <p:blipFill>
                      <a:blip r:embed="rId2"/>
                      <a:stretch>
                        <a:fillRect/>
                      </a:stretch>
                    </p:blipFill>
                    <p:spPr>
                      <a:xfrm>
                        <a:off x="2619375" y="3057525"/>
                        <a:ext cx="2552700" cy="1014413"/>
                      </a:xfrm>
                      <a:prstGeom prst="rect">
                        <a:avLst/>
                      </a:prstGeom>
                      <a:noFill/>
                      <a:ln w="38100">
                        <a:noFill/>
                        <a:miter/>
                      </a:ln>
                    </p:spPr>
                  </p:pic>
                </p:oleObj>
              </mc:Fallback>
            </mc:AlternateContent>
          </a:graphicData>
        </a:graphic>
      </p:graphicFrame>
      <p:sp>
        <p:nvSpPr>
          <p:cNvPr id="2056" name="AutoShape 9"/>
          <p:cNvSpPr/>
          <p:nvPr/>
        </p:nvSpPr>
        <p:spPr>
          <a:xfrm>
            <a:off x="5724525" y="3162300"/>
            <a:ext cx="2209800" cy="914400"/>
          </a:xfrm>
          <a:prstGeom prst="borderCallout2">
            <a:avLst>
              <a:gd name="adj1" fmla="val 12500"/>
              <a:gd name="adj2" fmla="val -3449"/>
              <a:gd name="adj3" fmla="val 12500"/>
              <a:gd name="adj4" fmla="val -14079"/>
              <a:gd name="adj5" fmla="val 42014"/>
              <a:gd name="adj6" fmla="val -24926"/>
            </a:avLst>
          </a:prstGeom>
          <a:solidFill>
            <a:srgbClr val="CCFFFF"/>
          </a:solidFill>
          <a:ln w="9525" cap="flat" cmpd="sng">
            <a:solidFill>
              <a:srgbClr val="008080"/>
            </a:solidFill>
            <a:prstDash val="solid"/>
            <a:miter/>
            <a:headEnd type="none" w="med" len="med"/>
            <a:tailEnd type="none" w="med" len="med"/>
          </a:ln>
        </p:spPr>
        <p:txBody>
          <a:bodyPr/>
          <a:p>
            <a:r>
              <a:rPr lang="en-US" altLang="zh-CN" sz="1800" b="1" i="1">
                <a:solidFill>
                  <a:srgbClr val="006600"/>
                </a:solidFill>
                <a:latin typeface="Times New Roman" panose="02020603050405020304" pitchFamily="18" charset="0"/>
                <a:ea typeface="幼圆" pitchFamily="49" charset="-122"/>
              </a:rPr>
              <a:t>P—</a:t>
            </a:r>
            <a:r>
              <a:rPr lang="zh-CN" altLang="en-US" sz="1800" b="1" dirty="0">
                <a:solidFill>
                  <a:srgbClr val="006600"/>
                </a:solidFill>
                <a:latin typeface="幼圆" pitchFamily="49" charset="-122"/>
                <a:ea typeface="幼圆" pitchFamily="49" charset="-122"/>
              </a:rPr>
              <a:t>综合污染指数；</a:t>
            </a:r>
            <a:endParaRPr lang="zh-CN" altLang="en-US" sz="1800" b="1" dirty="0">
              <a:solidFill>
                <a:srgbClr val="006600"/>
              </a:solidFill>
              <a:latin typeface="幼圆" pitchFamily="49" charset="-122"/>
              <a:ea typeface="幼圆" pitchFamily="49" charset="-122"/>
            </a:endParaRPr>
          </a:p>
          <a:p>
            <a:r>
              <a:rPr lang="en-US" altLang="zh-CN" sz="1800" b="1">
                <a:solidFill>
                  <a:srgbClr val="006600"/>
                </a:solidFill>
                <a:latin typeface="幼圆" pitchFamily="49" charset="-122"/>
                <a:ea typeface="幼圆" pitchFamily="49" charset="-122"/>
              </a:rPr>
              <a:t>n</a:t>
            </a:r>
            <a:r>
              <a:rPr lang="en-US" altLang="zh-CN" sz="1800" b="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参加评价污染物的个数。</a:t>
            </a:r>
            <a:endParaRPr lang="zh-CN" altLang="en-US" sz="1800" b="1" dirty="0">
              <a:solidFill>
                <a:srgbClr val="006600"/>
              </a:solidFill>
              <a:latin typeface="幼圆" pitchFamily="49" charset="-122"/>
              <a:ea typeface="幼圆" pitchFamily="49" charset="-122"/>
            </a:endParaRPr>
          </a:p>
        </p:txBody>
      </p:sp>
      <p:sp>
        <p:nvSpPr>
          <p:cNvPr id="119818" name="AutoShape 10"/>
          <p:cNvSpPr/>
          <p:nvPr/>
        </p:nvSpPr>
        <p:spPr>
          <a:xfrm>
            <a:off x="6248400" y="4872038"/>
            <a:ext cx="2057400" cy="685800"/>
          </a:xfrm>
          <a:prstGeom prst="borderCallout2">
            <a:avLst>
              <a:gd name="adj1" fmla="val 16667"/>
              <a:gd name="adj2" fmla="val -3704"/>
              <a:gd name="adj3" fmla="val 16667"/>
              <a:gd name="adj4" fmla="val -11958"/>
              <a:gd name="adj5" fmla="val 58565"/>
              <a:gd name="adj6" fmla="val -20218"/>
            </a:avLst>
          </a:prstGeom>
          <a:solidFill>
            <a:srgbClr val="CCFFFF"/>
          </a:solidFill>
          <a:ln w="9525" cap="flat" cmpd="sng">
            <a:solidFill>
              <a:srgbClr val="006600"/>
            </a:solidFill>
            <a:prstDash val="solid"/>
            <a:miter/>
            <a:headEnd type="none" w="med" len="med"/>
            <a:tailEnd type="none" w="med" len="med"/>
          </a:ln>
        </p:spPr>
        <p:txBody>
          <a:bodyPr/>
          <a:p>
            <a:r>
              <a:rPr lang="en-US" altLang="zh-CN" sz="1800" b="1" i="1" dirty="0" err="1">
                <a:solidFill>
                  <a:srgbClr val="006600"/>
                </a:solidFill>
                <a:latin typeface="Times New Roman" panose="02020603050405020304" pitchFamily="18" charset="0"/>
                <a:ea typeface="幼圆" pitchFamily="49" charset="-122"/>
              </a:rPr>
              <a:t>W</a:t>
            </a:r>
            <a:r>
              <a:rPr lang="en-US" altLang="zh-CN" sz="1800" b="1" i="1" baseline="-25000" dirty="0" err="1">
                <a:solidFill>
                  <a:srgbClr val="006600"/>
                </a:solidFill>
                <a:latin typeface="Times New Roman" panose="02020603050405020304" pitchFamily="18" charset="0"/>
                <a:ea typeface="幼圆" pitchFamily="49" charset="-122"/>
              </a:rPr>
              <a:t>i</a:t>
            </a:r>
            <a:r>
              <a:rPr lang="en-US" altLang="zh-CN" sz="1800" b="1" i="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第</a:t>
            </a:r>
            <a:r>
              <a:rPr lang="en-US" altLang="zh-CN" sz="1800" b="1" i="1">
                <a:solidFill>
                  <a:srgbClr val="006600"/>
                </a:solidFill>
                <a:latin typeface="Times New Roman" panose="02020603050405020304" pitchFamily="18" charset="0"/>
                <a:ea typeface="幼圆" pitchFamily="49" charset="-122"/>
              </a:rPr>
              <a:t>i </a:t>
            </a:r>
            <a:r>
              <a:rPr lang="zh-CN" altLang="en-US" sz="1800" b="1" dirty="0">
                <a:solidFill>
                  <a:srgbClr val="006600"/>
                </a:solidFill>
                <a:latin typeface="幼圆" pitchFamily="49" charset="-122"/>
                <a:ea typeface="幼圆" pitchFamily="49" charset="-122"/>
              </a:rPr>
              <a:t>种污染物</a:t>
            </a:r>
            <a:r>
              <a:rPr lang="zh-CN" altLang="en-US" sz="1800" b="1" dirty="0">
                <a:solidFill>
                  <a:srgbClr val="006600"/>
                </a:solidFill>
                <a:latin typeface="Times New Roman" panose="02020603050405020304" pitchFamily="18" charset="0"/>
                <a:ea typeface="幼圆" pitchFamily="49" charset="-122"/>
              </a:rPr>
              <a:t>的权重</a:t>
            </a:r>
            <a:r>
              <a:rPr lang="zh-CN" altLang="en-US" sz="1400" dirty="0">
                <a:solidFill>
                  <a:srgbClr val="006600"/>
                </a:solidFill>
                <a:latin typeface="幼圆" pitchFamily="49" charset="-122"/>
                <a:ea typeface="幼圆" pitchFamily="49" charset="-122"/>
                <a:sym typeface="Symbol" panose="05050102010706020507" pitchFamily="18" charset="2"/>
              </a:rPr>
              <a:t></a:t>
            </a:r>
            <a:endParaRPr lang="zh-CN" altLang="en-US" sz="1400" dirty="0">
              <a:solidFill>
                <a:srgbClr val="006600"/>
              </a:solidFill>
              <a:latin typeface="幼圆" pitchFamily="49" charset="-122"/>
              <a:ea typeface="幼圆" pitchFamily="49" charset="-122"/>
              <a:sym typeface="Symbol" panose="05050102010706020507" pitchFamily="18" charset="2"/>
            </a:endParaRPr>
          </a:p>
        </p:txBody>
      </p:sp>
      <p:graphicFrame>
        <p:nvGraphicFramePr>
          <p:cNvPr id="119819" name="Object 11"/>
          <p:cNvGraphicFramePr/>
          <p:nvPr/>
        </p:nvGraphicFramePr>
        <p:xfrm>
          <a:off x="2541588" y="4719638"/>
          <a:ext cx="3249612" cy="1014412"/>
        </p:xfrm>
        <a:graphic>
          <a:graphicData uri="http://schemas.openxmlformats.org/presentationml/2006/ole">
            <mc:AlternateContent xmlns:mc="http://schemas.openxmlformats.org/markup-compatibility/2006">
              <mc:Choice xmlns:v="urn:schemas-microsoft-com:vml" Requires="v">
                <p:oleObj spid="_x0000_s3076" name="" r:id="rId3" imgW="1421765" imgH="444500" progId="Equation.DSMT4">
                  <p:embed/>
                </p:oleObj>
              </mc:Choice>
              <mc:Fallback>
                <p:oleObj name="" r:id="rId3" imgW="1421765" imgH="444500" progId="Equation.DSMT4">
                  <p:embed/>
                  <p:pic>
                    <p:nvPicPr>
                      <p:cNvPr id="0" name="图片 3075"/>
                      <p:cNvPicPr/>
                      <p:nvPr/>
                    </p:nvPicPr>
                    <p:blipFill>
                      <a:blip r:embed="rId4"/>
                      <a:stretch>
                        <a:fillRect/>
                      </a:stretch>
                    </p:blipFill>
                    <p:spPr>
                      <a:xfrm>
                        <a:off x="2541588" y="4719638"/>
                        <a:ext cx="3249612" cy="1014412"/>
                      </a:xfrm>
                      <a:prstGeom prst="rect">
                        <a:avLst/>
                      </a:prstGeom>
                      <a:noFill/>
                      <a:ln w="38100">
                        <a:noFill/>
                        <a:miter/>
                      </a:ln>
                    </p:spPr>
                  </p:pic>
                </p:oleObj>
              </mc:Fallback>
            </mc:AlternateContent>
          </a:graphicData>
        </a:graphic>
      </p:graphicFrame>
      <p:sp>
        <p:nvSpPr>
          <p:cNvPr id="2058" name="Text Box 12"/>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grpSp>
        <p:nvGrpSpPr>
          <p:cNvPr id="2062" name="组合 2061"/>
          <p:cNvGrpSpPr/>
          <p:nvPr/>
        </p:nvGrpSpPr>
        <p:grpSpPr>
          <a:xfrm>
            <a:off x="4572000" y="981075"/>
            <a:ext cx="1222375" cy="915988"/>
            <a:chOff x="4468" y="110"/>
            <a:chExt cx="770" cy="577"/>
          </a:xfrm>
        </p:grpSpPr>
        <p:sp>
          <p:nvSpPr>
            <p:cNvPr id="2060" name="文本框 2059"/>
            <p:cNvSpPr txBox="1"/>
            <p:nvPr/>
          </p:nvSpPr>
          <p:spPr>
            <a:xfrm>
              <a:off x="4558" y="110"/>
              <a:ext cx="680" cy="577"/>
            </a:xfrm>
            <a:prstGeom prst="rect">
              <a:avLst/>
            </a:prstGeom>
            <a:noFill/>
            <a:ln w="9525">
              <a:noFill/>
            </a:ln>
          </p:spPr>
          <p:txBody>
            <a:bodyPr>
              <a:spAutoFit/>
            </a:bodyPr>
            <a:p>
              <a:r>
                <a:rPr lang="zh-CN" altLang="en-US" sz="1800" b="1" dirty="0">
                  <a:solidFill>
                    <a:schemeClr val="accent2"/>
                  </a:solidFill>
                  <a:latin typeface="Times New Roman" panose="02020603050405020304" pitchFamily="18" charset="0"/>
                </a:rPr>
                <a:t>叠加型</a:t>
              </a:r>
              <a:endParaRPr lang="zh-CN" altLang="en-US" sz="1800" b="1" dirty="0">
                <a:solidFill>
                  <a:schemeClr val="accent2"/>
                </a:solidFill>
                <a:latin typeface="Times New Roman" panose="02020603050405020304" pitchFamily="18" charset="0"/>
              </a:endParaRPr>
            </a:p>
            <a:p>
              <a:r>
                <a:rPr lang="zh-CN" altLang="en-US" sz="1800" b="1" dirty="0">
                  <a:solidFill>
                    <a:schemeClr val="accent2"/>
                  </a:solidFill>
                  <a:latin typeface="Times New Roman" panose="02020603050405020304" pitchFamily="18" charset="0"/>
                </a:rPr>
                <a:t>均值型</a:t>
              </a:r>
              <a:endParaRPr lang="zh-CN" altLang="en-US" sz="1800" b="1" dirty="0">
                <a:solidFill>
                  <a:schemeClr val="accent2"/>
                </a:solidFill>
                <a:latin typeface="Times New Roman" panose="02020603050405020304" pitchFamily="18" charset="0"/>
              </a:endParaRPr>
            </a:p>
            <a:p>
              <a:r>
                <a:rPr lang="zh-CN" altLang="en-US" sz="1800" b="1" dirty="0">
                  <a:solidFill>
                    <a:schemeClr val="accent2"/>
                  </a:solidFill>
                  <a:latin typeface="Times New Roman" panose="02020603050405020304" pitchFamily="18" charset="0"/>
                </a:rPr>
                <a:t>极值型</a:t>
              </a:r>
              <a:endParaRPr lang="zh-CN" altLang="en-US" sz="1800" b="1" dirty="0">
                <a:solidFill>
                  <a:schemeClr val="accent2"/>
                </a:solidFill>
                <a:latin typeface="Times New Roman" panose="02020603050405020304" pitchFamily="18" charset="0"/>
              </a:endParaRPr>
            </a:p>
          </p:txBody>
        </p:sp>
        <p:sp>
          <p:nvSpPr>
            <p:cNvPr id="2061" name="左大括号 2060"/>
            <p:cNvSpPr/>
            <p:nvPr/>
          </p:nvSpPr>
          <p:spPr>
            <a:xfrm>
              <a:off x="4468" y="164"/>
              <a:ext cx="91" cy="453"/>
            </a:xfrm>
            <a:prstGeom prst="leftBrace">
              <a:avLst>
                <a:gd name="adj1" fmla="val 41483"/>
                <a:gd name="adj2" fmla="val 50000"/>
              </a:avLst>
            </a:prstGeom>
            <a:noFill/>
            <a:ln w="9525" cap="flat" cmpd="sng">
              <a:solidFill>
                <a:schemeClr val="tx1"/>
              </a:solidFill>
              <a:prstDash val="solid"/>
              <a:miter/>
              <a:headEnd type="none" w="med" len="med"/>
              <a:tailEnd type="none" w="med" len="med"/>
            </a:ln>
          </p:spPr>
          <p:txBody>
            <a:bodyPr/>
            <a:p>
              <a:endParaRPr lang="zh-CN" altLang="en-US"/>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11">
                                            <p:txEl>
                                              <p:charRg st="0" end="13"/>
                                            </p:txEl>
                                          </p:spTgt>
                                        </p:tgtEl>
                                        <p:attrNameLst>
                                          <p:attrName>style.visibility</p:attrName>
                                        </p:attrNameLst>
                                      </p:cBhvr>
                                      <p:to>
                                        <p:strVal val="visible"/>
                                      </p:to>
                                    </p:set>
                                    <p:anim calcmode="lin" valueType="num">
                                      <p:cBhvr additive="base">
                                        <p:cTn id="7" dur="500" fill="hold"/>
                                        <p:tgtEl>
                                          <p:spTgt spid="119811">
                                            <p:txEl>
                                              <p:charRg st="0"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charRg st="0" end="1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9811">
                                            <p:txEl>
                                              <p:charRg st="14" end="43"/>
                                            </p:txEl>
                                          </p:spTgt>
                                        </p:tgtEl>
                                        <p:attrNameLst>
                                          <p:attrName>style.visibility</p:attrName>
                                        </p:attrNameLst>
                                      </p:cBhvr>
                                      <p:to>
                                        <p:strVal val="visible"/>
                                      </p:to>
                                    </p:set>
                                    <p:anim calcmode="lin" valueType="num">
                                      <p:cBhvr additive="base">
                                        <p:cTn id="11" dur="500" fill="hold"/>
                                        <p:tgtEl>
                                          <p:spTgt spid="119811">
                                            <p:txEl>
                                              <p:charRg st="14" end="4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9811">
                                            <p:txEl>
                                              <p:charRg st="14" end="43"/>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9811">
                                            <p:txEl>
                                              <p:charRg st="44" end="70"/>
                                            </p:txEl>
                                          </p:spTgt>
                                        </p:tgtEl>
                                        <p:attrNameLst>
                                          <p:attrName>style.visibility</p:attrName>
                                        </p:attrNameLst>
                                      </p:cBhvr>
                                      <p:to>
                                        <p:strVal val="visible"/>
                                      </p:to>
                                    </p:set>
                                    <p:anim calcmode="lin" valueType="num">
                                      <p:cBhvr additive="base">
                                        <p:cTn id="15" dur="500" fill="hold"/>
                                        <p:tgtEl>
                                          <p:spTgt spid="119811">
                                            <p:txEl>
                                              <p:charRg st="44" end="7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9811">
                                            <p:txEl>
                                              <p:charRg st="44" end="7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9811">
                                            <p:txEl>
                                              <p:charRg st="74" end="102"/>
                                            </p:txEl>
                                          </p:spTgt>
                                        </p:tgtEl>
                                        <p:attrNameLst>
                                          <p:attrName>style.visibility</p:attrName>
                                        </p:attrNameLst>
                                      </p:cBhvr>
                                      <p:to>
                                        <p:strVal val="visible"/>
                                      </p:to>
                                    </p:set>
                                    <p:anim calcmode="lin" valueType="num">
                                      <p:cBhvr additive="base">
                                        <p:cTn id="19" dur="500" fill="hold"/>
                                        <p:tgtEl>
                                          <p:spTgt spid="119811">
                                            <p:txEl>
                                              <p:charRg st="74" end="10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charRg st="74" end="10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9811">
                                            <p:txEl>
                                              <p:charRg st="102" end="107"/>
                                            </p:txEl>
                                          </p:spTgt>
                                        </p:tgtEl>
                                        <p:attrNameLst>
                                          <p:attrName>style.visibility</p:attrName>
                                        </p:attrNameLst>
                                      </p:cBhvr>
                                      <p:to>
                                        <p:strVal val="visible"/>
                                      </p:to>
                                    </p:set>
                                    <p:anim calcmode="lin" valueType="num">
                                      <p:cBhvr additive="base">
                                        <p:cTn id="23" dur="500" fill="hold"/>
                                        <p:tgtEl>
                                          <p:spTgt spid="119811">
                                            <p:txEl>
                                              <p:charRg st="102" end="10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9811">
                                            <p:txEl>
                                              <p:charRg st="102" end="107"/>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2062"/>
                                        </p:tgtEl>
                                        <p:attrNameLst>
                                          <p:attrName>style.visibility</p:attrName>
                                        </p:attrNameLst>
                                      </p:cBhvr>
                                      <p:to>
                                        <p:strVal val="visible"/>
                                      </p:to>
                                    </p:set>
                                    <p:animEffect transition="in" filter="blinds(horizontal)">
                                      <p:cBhvr>
                                        <p:cTn id="28" dur="500"/>
                                        <p:tgtEl>
                                          <p:spTgt spid="206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9814"/>
                                        </p:tgtEl>
                                        <p:attrNameLst>
                                          <p:attrName>style.visibility</p:attrName>
                                        </p:attrNameLst>
                                      </p:cBhvr>
                                      <p:to>
                                        <p:strVal val="visible"/>
                                      </p:to>
                                    </p:set>
                                    <p:anim calcmode="lin" valueType="num">
                                      <p:cBhvr additive="base">
                                        <p:cTn id="33" dur="500" fill="hold"/>
                                        <p:tgtEl>
                                          <p:spTgt spid="119814"/>
                                        </p:tgtEl>
                                        <p:attrNameLst>
                                          <p:attrName>ppt_x</p:attrName>
                                        </p:attrNameLst>
                                      </p:cBhvr>
                                      <p:tavLst>
                                        <p:tav tm="0">
                                          <p:val>
                                            <p:strVal val="0-#ppt_w/2"/>
                                          </p:val>
                                        </p:tav>
                                        <p:tav tm="100000">
                                          <p:val>
                                            <p:strVal val="#ppt_x"/>
                                          </p:val>
                                        </p:tav>
                                      </p:tavLst>
                                    </p:anim>
                                    <p:anim calcmode="lin" valueType="num">
                                      <p:cBhvr additive="base">
                                        <p:cTn id="34" dur="500" fill="hold"/>
                                        <p:tgtEl>
                                          <p:spTgt spid="119814"/>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2056"/>
                                        </p:tgtEl>
                                        <p:attrNameLst>
                                          <p:attrName>style.visibility</p:attrName>
                                        </p:attrNameLst>
                                      </p:cBhvr>
                                      <p:to>
                                        <p:strVal val="visible"/>
                                      </p:to>
                                    </p:set>
                                    <p:anim calcmode="lin" valueType="num">
                                      <p:cBhvr additive="base">
                                        <p:cTn id="38" dur="500" fill="hold"/>
                                        <p:tgtEl>
                                          <p:spTgt spid="2056"/>
                                        </p:tgtEl>
                                        <p:attrNameLst>
                                          <p:attrName>ppt_x</p:attrName>
                                        </p:attrNameLst>
                                      </p:cBhvr>
                                      <p:tavLst>
                                        <p:tav tm="0">
                                          <p:val>
                                            <p:strVal val="1+#ppt_w/2"/>
                                          </p:val>
                                        </p:tav>
                                        <p:tav tm="100000">
                                          <p:val>
                                            <p:strVal val="#ppt_x"/>
                                          </p:val>
                                        </p:tav>
                                      </p:tavLst>
                                    </p:anim>
                                    <p:anim calcmode="lin" valueType="num">
                                      <p:cBhvr additive="base">
                                        <p:cTn id="39"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9819"/>
                                        </p:tgtEl>
                                        <p:attrNameLst>
                                          <p:attrName>style.visibility</p:attrName>
                                        </p:attrNameLst>
                                      </p:cBhvr>
                                      <p:to>
                                        <p:strVal val="visible"/>
                                      </p:to>
                                    </p:set>
                                    <p:anim calcmode="lin" valueType="num">
                                      <p:cBhvr additive="base">
                                        <p:cTn id="44" dur="500" fill="hold"/>
                                        <p:tgtEl>
                                          <p:spTgt spid="119819"/>
                                        </p:tgtEl>
                                        <p:attrNameLst>
                                          <p:attrName>ppt_x</p:attrName>
                                        </p:attrNameLst>
                                      </p:cBhvr>
                                      <p:tavLst>
                                        <p:tav tm="0">
                                          <p:val>
                                            <p:strVal val="0-#ppt_w/2"/>
                                          </p:val>
                                        </p:tav>
                                        <p:tav tm="100000">
                                          <p:val>
                                            <p:strVal val="#ppt_x"/>
                                          </p:val>
                                        </p:tav>
                                      </p:tavLst>
                                    </p:anim>
                                    <p:anim calcmode="lin" valueType="num">
                                      <p:cBhvr additive="base">
                                        <p:cTn id="45" dur="500" fill="hold"/>
                                        <p:tgtEl>
                                          <p:spTgt spid="119819"/>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2" fill="hold" grpId="0" nodeType="afterEffect">
                                  <p:stCondLst>
                                    <p:cond delay="0"/>
                                  </p:stCondLst>
                                  <p:childTnLst>
                                    <p:set>
                                      <p:cBhvr>
                                        <p:cTn id="48" dur="1" fill="hold">
                                          <p:stCondLst>
                                            <p:cond delay="0"/>
                                          </p:stCondLst>
                                        </p:cTn>
                                        <p:tgtEl>
                                          <p:spTgt spid="119818"/>
                                        </p:tgtEl>
                                        <p:attrNameLst>
                                          <p:attrName>style.visibility</p:attrName>
                                        </p:attrNameLst>
                                      </p:cBhvr>
                                      <p:to>
                                        <p:strVal val="visible"/>
                                      </p:to>
                                    </p:set>
                                    <p:anim calcmode="lin" valueType="num">
                                      <p:cBhvr additive="base">
                                        <p:cTn id="49" dur="500" fill="hold"/>
                                        <p:tgtEl>
                                          <p:spTgt spid="119818"/>
                                        </p:tgtEl>
                                        <p:attrNameLst>
                                          <p:attrName>ppt_x</p:attrName>
                                        </p:attrNameLst>
                                      </p:cBhvr>
                                      <p:tavLst>
                                        <p:tav tm="0">
                                          <p:val>
                                            <p:strVal val="1+#ppt_w/2"/>
                                          </p:val>
                                        </p:tav>
                                        <p:tav tm="100000">
                                          <p:val>
                                            <p:strVal val="#ppt_x"/>
                                          </p:val>
                                        </p:tav>
                                      </p:tavLst>
                                    </p:anim>
                                    <p:anim calcmode="lin" valueType="num">
                                      <p:cBhvr additive="base">
                                        <p:cTn id="50" dur="500" fill="hold"/>
                                        <p:tgtEl>
                                          <p:spTgt spid="119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dvAuto="1000" build="p"/>
      <p:bldP spid="2056" grpId="0" animBg="1"/>
      <p:bldP spid="1198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7"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25955" name="Rectangle 3"/>
          <p:cNvSpPr>
            <a:spLocks noGrp="1" noChangeArrowheads="1"/>
          </p:cNvSpPr>
          <p:nvPr>
            <p:ph idx="1"/>
          </p:nvPr>
        </p:nvSpPr>
        <p:spPr>
          <a:xfrm>
            <a:off x="609600" y="1143000"/>
            <a:ext cx="7772400" cy="48006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新魏" pitchFamily="2" charset="-122"/>
                <a:ea typeface="华文新魏" pitchFamily="2" charset="-122"/>
                <a:cs typeface="+mn-cs"/>
              </a:rPr>
              <a:t>二</a:t>
            </a: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、单综合污染指数法</a:t>
            </a:r>
            <a:endParaRPr kumimoji="1" lang="zh-CN" altLang="en-US" sz="2800" b="1" i="1" u="none"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（二）</a:t>
            </a:r>
            <a:r>
              <a:rPr kumimoji="1" lang="zh-CN" altLang="en-US" sz="2600" b="1" i="0" u="none" strike="noStrike" kern="0" cap="none" spc="0" normalizeH="0" baseline="0" noProof="0" smtClean="0">
                <a:ln>
                  <a:noFill/>
                </a:ln>
                <a:solidFill>
                  <a:schemeClr val="hlink"/>
                </a:solidFill>
                <a:effectLst/>
                <a:uLnTx/>
                <a:uFillTx/>
                <a:latin typeface="黑体" panose="02010609060101010101" pitchFamily="49" charset="-122"/>
                <a:ea typeface="黑体" panose="02010609060101010101" pitchFamily="49" charset="-122"/>
              </a:rPr>
              <a:t>均值型</a:t>
            </a:r>
            <a:r>
              <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综合污染指数</a:t>
            </a:r>
            <a:r>
              <a:rPr kumimoji="1" lang="en-US" altLang="zh-CN" sz="1600" b="0"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a:t>
            </a:r>
            <a:r>
              <a:rPr kumimoji="1" lang="zh-CN" altLang="en-US" sz="1600" b="0"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解决评价因子数不同的问题）</a:t>
            </a:r>
            <a:r>
              <a:rPr kumimoji="1" lang="zh-CN" altLang="en-US" sz="1000" b="0" i="0" u="none" strike="noStrike" kern="0" cap="none" spc="0" normalizeH="0" baseline="0" noProof="0" smtClean="0">
                <a:ln>
                  <a:noFill/>
                </a:ln>
                <a:solidFill>
                  <a:schemeClr val="hlink"/>
                </a:solidFill>
                <a:effectLst/>
                <a:uLnTx/>
                <a:uFillTx/>
                <a:latin typeface="幼圆" pitchFamily="49" charset="-122"/>
                <a:ea typeface="幼圆" pitchFamily="49" charset="-122"/>
                <a:sym typeface="Symbol" panose="05050102010706020507" pitchFamily="18" charset="2"/>
              </a:rPr>
              <a:t></a:t>
            </a:r>
            <a:r>
              <a:rPr kumimoji="1" lang="en-US" altLang="zh-CN" sz="1000" b="0" i="0" u="none" strike="noStrike" kern="0" cap="none" spc="0" normalizeH="0" baseline="0" noProof="0" smtClean="0">
                <a:ln>
                  <a:noFill/>
                </a:ln>
                <a:solidFill>
                  <a:schemeClr val="hlink"/>
                </a:solidFill>
                <a:effectLst/>
                <a:uLnTx/>
                <a:uFillTx/>
                <a:latin typeface="幼圆" pitchFamily="49" charset="-122"/>
                <a:ea typeface="幼圆" pitchFamily="49" charset="-122"/>
                <a:sym typeface="Symbol" panose="05050102010706020507" pitchFamily="18" charset="2"/>
              </a:rPr>
              <a:t>1</a:t>
            </a:r>
            <a:endParaRPr kumimoji="1" lang="en-US" altLang="zh-CN" sz="22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en-US" altLang="zh-CN" sz="1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1. </a:t>
            </a: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均权平均型指数</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1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2. </a:t>
            </a: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加权平均型指数</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   </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endParaRPr kumimoji="1" lang="en-US" altLang="zh-CN"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p:txBody>
      </p:sp>
      <p:sp>
        <p:nvSpPr>
          <p:cNvPr id="3079"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aphicFrame>
        <p:nvGraphicFramePr>
          <p:cNvPr id="125961" name="Object 9"/>
          <p:cNvGraphicFramePr/>
          <p:nvPr/>
        </p:nvGraphicFramePr>
        <p:xfrm>
          <a:off x="2330450" y="2895600"/>
          <a:ext cx="3132138" cy="1014413"/>
        </p:xfrm>
        <a:graphic>
          <a:graphicData uri="http://schemas.openxmlformats.org/presentationml/2006/ole">
            <mc:AlternateContent xmlns:mc="http://schemas.openxmlformats.org/markup-compatibility/2006">
              <mc:Choice xmlns:v="urn:schemas-microsoft-com:vml" Requires="v">
                <p:oleObj spid="_x0000_s3080" name="" r:id="rId3" imgW="1370965" imgH="444500" progId="Equation.DSMT4">
                  <p:embed/>
                </p:oleObj>
              </mc:Choice>
              <mc:Fallback>
                <p:oleObj name="" r:id="rId3" imgW="1370965" imgH="444500" progId="Equation.DSMT4">
                  <p:embed/>
                  <p:pic>
                    <p:nvPicPr>
                      <p:cNvPr id="0" name="图片 3079"/>
                      <p:cNvPicPr/>
                      <p:nvPr/>
                    </p:nvPicPr>
                    <p:blipFill>
                      <a:blip r:embed="rId4"/>
                      <a:stretch>
                        <a:fillRect/>
                      </a:stretch>
                    </p:blipFill>
                    <p:spPr>
                      <a:xfrm>
                        <a:off x="2330450" y="2895600"/>
                        <a:ext cx="3132138" cy="1014413"/>
                      </a:xfrm>
                      <a:prstGeom prst="rect">
                        <a:avLst/>
                      </a:prstGeom>
                      <a:noFill/>
                      <a:ln w="38100">
                        <a:noFill/>
                        <a:miter/>
                      </a:ln>
                    </p:spPr>
                  </p:pic>
                </p:oleObj>
              </mc:Fallback>
            </mc:AlternateContent>
          </a:graphicData>
        </a:graphic>
      </p:graphicFrame>
      <p:sp>
        <p:nvSpPr>
          <p:cNvPr id="125962" name="AutoShape 10"/>
          <p:cNvSpPr/>
          <p:nvPr/>
        </p:nvSpPr>
        <p:spPr>
          <a:xfrm>
            <a:off x="5867400" y="2971800"/>
            <a:ext cx="2209800" cy="914400"/>
          </a:xfrm>
          <a:prstGeom prst="borderCallout2">
            <a:avLst>
              <a:gd name="adj1" fmla="val 12500"/>
              <a:gd name="adj2" fmla="val -3449"/>
              <a:gd name="adj3" fmla="val 12500"/>
              <a:gd name="adj4" fmla="val -9843"/>
              <a:gd name="adj5" fmla="val 38023"/>
              <a:gd name="adj6" fmla="val -16380"/>
            </a:avLst>
          </a:prstGeom>
          <a:solidFill>
            <a:srgbClr val="CCFFFF"/>
          </a:solidFill>
          <a:ln w="9525" cap="flat" cmpd="sng">
            <a:solidFill>
              <a:srgbClr val="008080"/>
            </a:solidFill>
            <a:prstDash val="solid"/>
            <a:miter/>
            <a:headEnd type="none" w="med" len="med"/>
            <a:tailEnd type="none" w="med" len="med"/>
          </a:ln>
        </p:spPr>
        <p:txBody>
          <a:bodyPr/>
          <a:p>
            <a:r>
              <a:rPr lang="en-US" altLang="zh-CN" sz="1800" b="1" i="1">
                <a:solidFill>
                  <a:srgbClr val="006600"/>
                </a:solidFill>
                <a:latin typeface="Times New Roman" panose="02020603050405020304" pitchFamily="18" charset="0"/>
                <a:ea typeface="幼圆" pitchFamily="49" charset="-122"/>
              </a:rPr>
              <a:t>P—</a:t>
            </a:r>
            <a:r>
              <a:rPr lang="zh-CN" altLang="en-US" sz="1800" b="1" dirty="0">
                <a:solidFill>
                  <a:srgbClr val="006600"/>
                </a:solidFill>
                <a:latin typeface="幼圆" pitchFamily="49" charset="-122"/>
                <a:ea typeface="幼圆" pitchFamily="49" charset="-122"/>
              </a:rPr>
              <a:t>综合污染指数；</a:t>
            </a:r>
            <a:endParaRPr lang="zh-CN" altLang="en-US" sz="1800" b="1" dirty="0">
              <a:solidFill>
                <a:srgbClr val="006600"/>
              </a:solidFill>
              <a:latin typeface="幼圆" pitchFamily="49" charset="-122"/>
              <a:ea typeface="幼圆" pitchFamily="49" charset="-122"/>
            </a:endParaRPr>
          </a:p>
          <a:p>
            <a:r>
              <a:rPr lang="en-US" altLang="zh-CN" sz="1800" b="1">
                <a:solidFill>
                  <a:srgbClr val="006600"/>
                </a:solidFill>
                <a:latin typeface="幼圆" pitchFamily="49" charset="-122"/>
                <a:ea typeface="幼圆" pitchFamily="49" charset="-122"/>
              </a:rPr>
              <a:t>n</a:t>
            </a:r>
            <a:r>
              <a:rPr lang="en-US" altLang="zh-CN" sz="1800" b="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参加评价污染物的个数。</a:t>
            </a:r>
            <a:endParaRPr lang="zh-CN" altLang="en-US" sz="1800" b="1" dirty="0">
              <a:solidFill>
                <a:srgbClr val="006600"/>
              </a:solidFill>
              <a:latin typeface="幼圆" pitchFamily="49" charset="-122"/>
              <a:ea typeface="幼圆" pitchFamily="49" charset="-122"/>
            </a:endParaRPr>
          </a:p>
        </p:txBody>
      </p:sp>
      <p:sp>
        <p:nvSpPr>
          <p:cNvPr id="125963" name="AutoShape 11"/>
          <p:cNvSpPr/>
          <p:nvPr/>
        </p:nvSpPr>
        <p:spPr>
          <a:xfrm>
            <a:off x="6553200" y="4724400"/>
            <a:ext cx="2057400" cy="685800"/>
          </a:xfrm>
          <a:prstGeom prst="borderCallout2">
            <a:avLst>
              <a:gd name="adj1" fmla="val 16667"/>
              <a:gd name="adj2" fmla="val -3704"/>
              <a:gd name="adj3" fmla="val 16667"/>
              <a:gd name="adj4" fmla="val -11958"/>
              <a:gd name="adj5" fmla="val 58565"/>
              <a:gd name="adj6" fmla="val -20218"/>
            </a:avLst>
          </a:prstGeom>
          <a:solidFill>
            <a:srgbClr val="CCFFFF"/>
          </a:solidFill>
          <a:ln w="9525" cap="flat" cmpd="sng">
            <a:solidFill>
              <a:srgbClr val="006600"/>
            </a:solidFill>
            <a:prstDash val="solid"/>
            <a:miter/>
            <a:headEnd type="none" w="med" len="med"/>
            <a:tailEnd type="none" w="med" len="med"/>
          </a:ln>
        </p:spPr>
        <p:txBody>
          <a:bodyPr/>
          <a:p>
            <a:r>
              <a:rPr lang="en-US" altLang="zh-CN" sz="1800" b="1" i="1" dirty="0" err="1">
                <a:solidFill>
                  <a:srgbClr val="006600"/>
                </a:solidFill>
                <a:latin typeface="Times New Roman" panose="02020603050405020304" pitchFamily="18" charset="0"/>
                <a:ea typeface="幼圆" pitchFamily="49" charset="-122"/>
              </a:rPr>
              <a:t>W</a:t>
            </a:r>
            <a:r>
              <a:rPr lang="en-US" altLang="zh-CN" sz="1800" b="1" i="1" baseline="-25000" dirty="0" err="1">
                <a:solidFill>
                  <a:srgbClr val="006600"/>
                </a:solidFill>
                <a:latin typeface="Times New Roman" panose="02020603050405020304" pitchFamily="18" charset="0"/>
                <a:ea typeface="幼圆" pitchFamily="49" charset="-122"/>
              </a:rPr>
              <a:t>i</a:t>
            </a:r>
            <a:r>
              <a:rPr lang="en-US" altLang="zh-CN" sz="1800" b="1" i="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第</a:t>
            </a:r>
            <a:r>
              <a:rPr lang="en-US" altLang="zh-CN" sz="1800" b="1" i="1">
                <a:solidFill>
                  <a:srgbClr val="006600"/>
                </a:solidFill>
                <a:latin typeface="Times New Roman" panose="02020603050405020304" pitchFamily="18" charset="0"/>
                <a:ea typeface="幼圆" pitchFamily="49" charset="-122"/>
              </a:rPr>
              <a:t>i </a:t>
            </a:r>
            <a:r>
              <a:rPr lang="zh-CN" altLang="en-US" sz="1800" b="1" dirty="0">
                <a:solidFill>
                  <a:srgbClr val="006600"/>
                </a:solidFill>
                <a:latin typeface="幼圆" pitchFamily="49" charset="-122"/>
                <a:ea typeface="幼圆" pitchFamily="49" charset="-122"/>
              </a:rPr>
              <a:t>种污染物</a:t>
            </a:r>
            <a:r>
              <a:rPr lang="zh-CN" altLang="en-US" sz="1800" b="1" dirty="0">
                <a:solidFill>
                  <a:srgbClr val="006600"/>
                </a:solidFill>
                <a:latin typeface="Times New Roman" panose="02020603050405020304" pitchFamily="18" charset="0"/>
                <a:ea typeface="幼圆" pitchFamily="49" charset="-122"/>
              </a:rPr>
              <a:t>的权重</a:t>
            </a:r>
            <a:r>
              <a:rPr lang="zh-CN" altLang="en-US" sz="1400" dirty="0">
                <a:solidFill>
                  <a:srgbClr val="006600"/>
                </a:solidFill>
                <a:latin typeface="幼圆" pitchFamily="49" charset="-122"/>
                <a:ea typeface="幼圆" pitchFamily="49" charset="-122"/>
                <a:sym typeface="Symbol" panose="05050102010706020507" pitchFamily="18" charset="2"/>
              </a:rPr>
              <a:t></a:t>
            </a:r>
            <a:endParaRPr lang="zh-CN" altLang="en-US" sz="1400" dirty="0">
              <a:solidFill>
                <a:srgbClr val="006600"/>
              </a:solidFill>
              <a:latin typeface="幼圆" pitchFamily="49" charset="-122"/>
              <a:ea typeface="幼圆" pitchFamily="49" charset="-122"/>
              <a:sym typeface="Symbol" panose="05050102010706020507" pitchFamily="18" charset="2"/>
            </a:endParaRPr>
          </a:p>
        </p:txBody>
      </p:sp>
      <p:graphicFrame>
        <p:nvGraphicFramePr>
          <p:cNvPr id="125964" name="Object 12"/>
          <p:cNvGraphicFramePr/>
          <p:nvPr/>
        </p:nvGraphicFramePr>
        <p:xfrm>
          <a:off x="2286000" y="4572000"/>
          <a:ext cx="3829050" cy="1014413"/>
        </p:xfrm>
        <a:graphic>
          <a:graphicData uri="http://schemas.openxmlformats.org/presentationml/2006/ole">
            <mc:AlternateContent xmlns:mc="http://schemas.openxmlformats.org/markup-compatibility/2006">
              <mc:Choice xmlns:v="urn:schemas-microsoft-com:vml" Requires="v">
                <p:oleObj spid="_x0000_s3081" name="" r:id="rId5" imgW="1675765" imgH="444500" progId="Equation.DSMT4">
                  <p:embed/>
                </p:oleObj>
              </mc:Choice>
              <mc:Fallback>
                <p:oleObj name="" r:id="rId5" imgW="1675765" imgH="444500" progId="Equation.DSMT4">
                  <p:embed/>
                  <p:pic>
                    <p:nvPicPr>
                      <p:cNvPr id="0" name="图片 3080"/>
                      <p:cNvPicPr/>
                      <p:nvPr/>
                    </p:nvPicPr>
                    <p:blipFill>
                      <a:blip r:embed="rId6"/>
                      <a:stretch>
                        <a:fillRect/>
                      </a:stretch>
                    </p:blipFill>
                    <p:spPr>
                      <a:xfrm>
                        <a:off x="2286000" y="4572000"/>
                        <a:ext cx="3829050" cy="1014413"/>
                      </a:xfrm>
                      <a:prstGeom prst="rect">
                        <a:avLst/>
                      </a:prstGeom>
                      <a:noFill/>
                      <a:ln w="38100">
                        <a:noFill/>
                        <a:miter/>
                      </a:ln>
                    </p:spPr>
                  </p:pic>
                </p:oleObj>
              </mc:Fallback>
            </mc:AlternateContent>
          </a:graphicData>
        </a:graphic>
      </p:graphicFrame>
      <p:sp>
        <p:nvSpPr>
          <p:cNvPr id="3082" name="Text Box 13"/>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5955">
                                            <p:txEl>
                                              <p:charRg st="0" end="11"/>
                                            </p:txEl>
                                          </p:spTgt>
                                        </p:tgtEl>
                                        <p:attrNameLst>
                                          <p:attrName>style.visibility</p:attrName>
                                        </p:attrNameLst>
                                      </p:cBhvr>
                                      <p:to>
                                        <p:strVal val="visible"/>
                                      </p:to>
                                    </p:set>
                                    <p:anim calcmode="lin" valueType="num">
                                      <p:cBhvr additive="base">
                                        <p:cTn id="7" dur="500" fill="hold"/>
                                        <p:tgtEl>
                                          <p:spTgt spid="125955">
                                            <p:txEl>
                                              <p:charRg st="0"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charRg st="0" end="1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5955">
                                            <p:txEl>
                                              <p:charRg st="11" end="40"/>
                                            </p:txEl>
                                          </p:spTgt>
                                        </p:tgtEl>
                                        <p:attrNameLst>
                                          <p:attrName>style.visibility</p:attrName>
                                        </p:attrNameLst>
                                      </p:cBhvr>
                                      <p:to>
                                        <p:strVal val="visible"/>
                                      </p:to>
                                    </p:set>
                                    <p:anim calcmode="lin" valueType="num">
                                      <p:cBhvr additive="base">
                                        <p:cTn id="11" dur="500" fill="hold"/>
                                        <p:tgtEl>
                                          <p:spTgt spid="125955">
                                            <p:txEl>
                                              <p:charRg st="11" end="4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5955">
                                            <p:txEl>
                                              <p:charRg st="11" end="4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5955">
                                            <p:txEl>
                                              <p:charRg st="41" end="52"/>
                                            </p:txEl>
                                          </p:spTgt>
                                        </p:tgtEl>
                                        <p:attrNameLst>
                                          <p:attrName>style.visibility</p:attrName>
                                        </p:attrNameLst>
                                      </p:cBhvr>
                                      <p:to>
                                        <p:strVal val="visible"/>
                                      </p:to>
                                    </p:set>
                                    <p:anim calcmode="lin" valueType="num">
                                      <p:cBhvr additive="base">
                                        <p:cTn id="15" dur="500" fill="hold"/>
                                        <p:tgtEl>
                                          <p:spTgt spid="125955">
                                            <p:txEl>
                                              <p:charRg st="41" end="5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5955">
                                            <p:txEl>
                                              <p:charRg st="41" end="5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5955">
                                            <p:txEl>
                                              <p:charRg st="56" end="70"/>
                                            </p:txEl>
                                          </p:spTgt>
                                        </p:tgtEl>
                                        <p:attrNameLst>
                                          <p:attrName>style.visibility</p:attrName>
                                        </p:attrNameLst>
                                      </p:cBhvr>
                                      <p:to>
                                        <p:strVal val="visible"/>
                                      </p:to>
                                    </p:set>
                                    <p:anim calcmode="lin" valueType="num">
                                      <p:cBhvr additive="base">
                                        <p:cTn id="19" dur="500" fill="hold"/>
                                        <p:tgtEl>
                                          <p:spTgt spid="125955">
                                            <p:txEl>
                                              <p:charRg st="56" end="7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charRg st="56" end="7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5961"/>
                                        </p:tgtEl>
                                        <p:attrNameLst>
                                          <p:attrName>style.visibility</p:attrName>
                                        </p:attrNameLst>
                                      </p:cBhvr>
                                      <p:to>
                                        <p:strVal val="visible"/>
                                      </p:to>
                                    </p:set>
                                    <p:anim calcmode="lin" valueType="num">
                                      <p:cBhvr additive="base">
                                        <p:cTn id="25" dur="500" fill="hold"/>
                                        <p:tgtEl>
                                          <p:spTgt spid="125961"/>
                                        </p:tgtEl>
                                        <p:attrNameLst>
                                          <p:attrName>ppt_x</p:attrName>
                                        </p:attrNameLst>
                                      </p:cBhvr>
                                      <p:tavLst>
                                        <p:tav tm="0">
                                          <p:val>
                                            <p:strVal val="0-#ppt_w/2"/>
                                          </p:val>
                                        </p:tav>
                                        <p:tav tm="100000">
                                          <p:val>
                                            <p:strVal val="#ppt_x"/>
                                          </p:val>
                                        </p:tav>
                                      </p:tavLst>
                                    </p:anim>
                                    <p:anim calcmode="lin" valueType="num">
                                      <p:cBhvr additive="base">
                                        <p:cTn id="26" dur="500" fill="hold"/>
                                        <p:tgtEl>
                                          <p:spTgt spid="125961"/>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2" fill="hold" grpId="0" nodeType="afterEffect">
                                  <p:stCondLst>
                                    <p:cond delay="0"/>
                                  </p:stCondLst>
                                  <p:childTnLst>
                                    <p:set>
                                      <p:cBhvr>
                                        <p:cTn id="29" dur="1" fill="hold">
                                          <p:stCondLst>
                                            <p:cond delay="0"/>
                                          </p:stCondLst>
                                        </p:cTn>
                                        <p:tgtEl>
                                          <p:spTgt spid="125962"/>
                                        </p:tgtEl>
                                        <p:attrNameLst>
                                          <p:attrName>style.visibility</p:attrName>
                                        </p:attrNameLst>
                                      </p:cBhvr>
                                      <p:to>
                                        <p:strVal val="visible"/>
                                      </p:to>
                                    </p:set>
                                    <p:anim calcmode="lin" valueType="num">
                                      <p:cBhvr additive="base">
                                        <p:cTn id="30" dur="500" fill="hold"/>
                                        <p:tgtEl>
                                          <p:spTgt spid="125962"/>
                                        </p:tgtEl>
                                        <p:attrNameLst>
                                          <p:attrName>ppt_x</p:attrName>
                                        </p:attrNameLst>
                                      </p:cBhvr>
                                      <p:tavLst>
                                        <p:tav tm="0">
                                          <p:val>
                                            <p:strVal val="1+#ppt_w/2"/>
                                          </p:val>
                                        </p:tav>
                                        <p:tav tm="100000">
                                          <p:val>
                                            <p:strVal val="#ppt_x"/>
                                          </p:val>
                                        </p:tav>
                                      </p:tavLst>
                                    </p:anim>
                                    <p:anim calcmode="lin" valueType="num">
                                      <p:cBhvr additive="base">
                                        <p:cTn id="31" dur="500" fill="hold"/>
                                        <p:tgtEl>
                                          <p:spTgt spid="12596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25964"/>
                                        </p:tgtEl>
                                        <p:attrNameLst>
                                          <p:attrName>style.visibility</p:attrName>
                                        </p:attrNameLst>
                                      </p:cBhvr>
                                      <p:to>
                                        <p:strVal val="visible"/>
                                      </p:to>
                                    </p:set>
                                    <p:anim calcmode="lin" valueType="num">
                                      <p:cBhvr additive="base">
                                        <p:cTn id="36" dur="500" fill="hold"/>
                                        <p:tgtEl>
                                          <p:spTgt spid="125964"/>
                                        </p:tgtEl>
                                        <p:attrNameLst>
                                          <p:attrName>ppt_x</p:attrName>
                                        </p:attrNameLst>
                                      </p:cBhvr>
                                      <p:tavLst>
                                        <p:tav tm="0">
                                          <p:val>
                                            <p:strVal val="0-#ppt_w/2"/>
                                          </p:val>
                                        </p:tav>
                                        <p:tav tm="100000">
                                          <p:val>
                                            <p:strVal val="#ppt_x"/>
                                          </p:val>
                                        </p:tav>
                                      </p:tavLst>
                                    </p:anim>
                                    <p:anim calcmode="lin" valueType="num">
                                      <p:cBhvr additive="base">
                                        <p:cTn id="37" dur="500" fill="hold"/>
                                        <p:tgtEl>
                                          <p:spTgt spid="125964"/>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125963"/>
                                        </p:tgtEl>
                                        <p:attrNameLst>
                                          <p:attrName>style.visibility</p:attrName>
                                        </p:attrNameLst>
                                      </p:cBhvr>
                                      <p:to>
                                        <p:strVal val="visible"/>
                                      </p:to>
                                    </p:set>
                                    <p:anim calcmode="lin" valueType="num">
                                      <p:cBhvr additive="base">
                                        <p:cTn id="41" dur="500" fill="hold"/>
                                        <p:tgtEl>
                                          <p:spTgt spid="125963"/>
                                        </p:tgtEl>
                                        <p:attrNameLst>
                                          <p:attrName>ppt_x</p:attrName>
                                        </p:attrNameLst>
                                      </p:cBhvr>
                                      <p:tavLst>
                                        <p:tav tm="0">
                                          <p:val>
                                            <p:strVal val="1+#ppt_w/2"/>
                                          </p:val>
                                        </p:tav>
                                        <p:tav tm="100000">
                                          <p:val>
                                            <p:strVal val="#ppt_x"/>
                                          </p:val>
                                        </p:tav>
                                      </p:tavLst>
                                    </p:anim>
                                    <p:anim calcmode="lin" valueType="num">
                                      <p:cBhvr additive="base">
                                        <p:cTn id="42" dur="500" fill="hold"/>
                                        <p:tgtEl>
                                          <p:spTgt spid="125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dvAuto="1000" build="p"/>
      <p:bldP spid="125962" grpId="0" animBg="1"/>
      <p:bldP spid="1259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1"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21859" name="Rectangle 3"/>
          <p:cNvSpPr>
            <a:spLocks noGrp="1" noChangeArrowheads="1"/>
          </p:cNvSpPr>
          <p:nvPr>
            <p:ph idx="1"/>
          </p:nvPr>
        </p:nvSpPr>
        <p:spPr>
          <a:xfrm>
            <a:off x="609600" y="1143000"/>
            <a:ext cx="7772400" cy="48006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新魏" pitchFamily="2" charset="-122"/>
                <a:ea typeface="华文新魏" pitchFamily="2" charset="-122"/>
                <a:cs typeface="+mn-cs"/>
              </a:rPr>
              <a:t>二</a:t>
            </a: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、单综合污染指数法</a:t>
            </a:r>
            <a:endParaRPr kumimoji="1" lang="zh-CN" altLang="en-US" sz="2800" b="1" i="1" u="none"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（三）</a:t>
            </a:r>
            <a:r>
              <a:rPr kumimoji="1" lang="zh-CN" altLang="en-US" sz="2600" b="1" i="0" u="none" strike="noStrike" kern="0" cap="none" spc="0" normalizeH="0" baseline="0" noProof="0" smtClean="0">
                <a:ln>
                  <a:noFill/>
                </a:ln>
                <a:solidFill>
                  <a:schemeClr val="hlink"/>
                </a:solidFill>
                <a:effectLst/>
                <a:uLnTx/>
                <a:uFillTx/>
                <a:latin typeface="黑体" panose="02010609060101010101" pitchFamily="49" charset="-122"/>
                <a:ea typeface="黑体" panose="02010609060101010101" pitchFamily="49" charset="-122"/>
              </a:rPr>
              <a:t>极值型</a:t>
            </a:r>
            <a:r>
              <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综合污染指数</a:t>
            </a:r>
            <a:r>
              <a:rPr kumimoji="1" lang="en-US" altLang="zh-CN" sz="1600" b="0"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a:t>
            </a:r>
            <a:r>
              <a:rPr kumimoji="1" lang="zh-CN" altLang="en-US" sz="1600" b="0"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解决个别污染物超标过高情况）</a:t>
            </a:r>
            <a:r>
              <a:rPr kumimoji="1" lang="zh-CN" altLang="en-US" sz="1000" b="0" i="0" u="none" strike="noStrike" kern="0" cap="none" spc="0" normalizeH="0" baseline="0" noProof="0" smtClean="0">
                <a:ln>
                  <a:noFill/>
                </a:ln>
                <a:solidFill>
                  <a:schemeClr val="hlink"/>
                </a:solidFill>
                <a:effectLst/>
                <a:uLnTx/>
                <a:uFillTx/>
                <a:latin typeface="幼圆" pitchFamily="49" charset="-122"/>
                <a:ea typeface="幼圆" pitchFamily="49" charset="-122"/>
                <a:sym typeface="Symbol" panose="05050102010706020507" pitchFamily="18" charset="2"/>
              </a:rPr>
              <a:t></a:t>
            </a:r>
            <a:r>
              <a:rPr kumimoji="1" lang="en-US" altLang="zh-CN" sz="1000" b="0" i="0" u="none" strike="noStrike" kern="0" cap="none" spc="0" normalizeH="0" baseline="0" noProof="0" smtClean="0">
                <a:ln>
                  <a:noFill/>
                </a:ln>
                <a:solidFill>
                  <a:schemeClr val="hlink"/>
                </a:solidFill>
                <a:effectLst/>
                <a:uLnTx/>
                <a:uFillTx/>
                <a:latin typeface="幼圆" pitchFamily="49" charset="-122"/>
                <a:ea typeface="幼圆" pitchFamily="49" charset="-122"/>
                <a:sym typeface="Symbol" panose="05050102010706020507" pitchFamily="18" charset="2"/>
              </a:rPr>
              <a:t>1</a:t>
            </a:r>
            <a:endParaRPr kumimoji="1" lang="en-US" altLang="zh-CN" sz="22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en-US" altLang="zh-CN" sz="1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1. </a:t>
            </a: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内梅罗指数</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endParaRPr kumimoji="1" lang="zh-CN" altLang="en-US" sz="1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2. </a:t>
            </a: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几何平均型指数</a:t>
            </a:r>
            <a:endParaRPr kumimoji="1" lang="zh-CN" altLang="en-US" sz="1000" b="0" i="0" u="none" strike="noStrike" kern="0" cap="none" spc="0" normalizeH="0" baseline="0" noProof="0" smtClean="0">
              <a:ln>
                <a:noFill/>
              </a:ln>
              <a:solidFill>
                <a:schemeClr val="hlink"/>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 </a:t>
            </a: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1400" b="0" i="0" u="none" strike="noStrike" kern="0" cap="none" spc="0" normalizeH="0" baseline="0" noProof="0" smtClean="0">
                <a:ln>
                  <a:noFill/>
                </a:ln>
                <a:solidFill>
                  <a:srgbClr val="006600"/>
                </a:solidFill>
                <a:effectLst/>
                <a:uLnTx/>
                <a:uFillTx/>
                <a:latin typeface="幼圆" pitchFamily="49" charset="-122"/>
                <a:ea typeface="幼圆" pitchFamily="49" charset="-122"/>
                <a:sym typeface="Symbol" panose="05050102010706020507" pitchFamily="18" charset="2"/>
              </a:rPr>
              <a:t>                                             </a:t>
            </a:r>
            <a:endParaRPr kumimoji="1" lang="zh-CN" altLang="en-US" sz="1400" b="0" i="0" u="none" strike="noStrike" kern="0" cap="none" spc="0" normalizeH="0" baseline="0" noProof="0" smtClean="0">
              <a:ln>
                <a:noFill/>
              </a:ln>
              <a:solidFill>
                <a:srgbClr val="006600"/>
              </a:solidFill>
              <a:effectLst/>
              <a:uLnTx/>
              <a:uFillTx/>
              <a:latin typeface="幼圆" pitchFamily="49" charset="-122"/>
              <a:ea typeface="幼圆" pitchFamily="49" charset="-122"/>
              <a:sym typeface="Symbol" panose="05050102010706020507" pitchFamily="18" charset="2"/>
            </a:endParaRPr>
          </a:p>
        </p:txBody>
      </p:sp>
      <p:sp>
        <p:nvSpPr>
          <p:cNvPr id="4103"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aphicFrame>
        <p:nvGraphicFramePr>
          <p:cNvPr id="121862" name="Object 6"/>
          <p:cNvGraphicFramePr/>
          <p:nvPr/>
        </p:nvGraphicFramePr>
        <p:xfrm>
          <a:off x="2514600" y="2895600"/>
          <a:ext cx="3314700" cy="1458913"/>
        </p:xfrm>
        <a:graphic>
          <a:graphicData uri="http://schemas.openxmlformats.org/presentationml/2006/ole">
            <mc:AlternateContent xmlns:mc="http://schemas.openxmlformats.org/markup-compatibility/2006">
              <mc:Choice xmlns:v="urn:schemas-microsoft-com:vml" Requires="v">
                <p:oleObj spid="_x0000_s3082" name="" r:id="rId2" imgW="1612265" imgH="711200" progId="Equation.DSMT4">
                  <p:embed/>
                </p:oleObj>
              </mc:Choice>
              <mc:Fallback>
                <p:oleObj name="" r:id="rId2" imgW="1612265" imgH="711200" progId="Equation.DSMT4">
                  <p:embed/>
                  <p:pic>
                    <p:nvPicPr>
                      <p:cNvPr id="0" name="图片 3081"/>
                      <p:cNvPicPr/>
                      <p:nvPr/>
                    </p:nvPicPr>
                    <p:blipFill>
                      <a:blip r:embed="rId3"/>
                      <a:stretch>
                        <a:fillRect/>
                      </a:stretch>
                    </p:blipFill>
                    <p:spPr>
                      <a:xfrm>
                        <a:off x="2514600" y="2895600"/>
                        <a:ext cx="3314700" cy="1458913"/>
                      </a:xfrm>
                      <a:prstGeom prst="rect">
                        <a:avLst/>
                      </a:prstGeom>
                      <a:noFill/>
                      <a:ln w="38100">
                        <a:noFill/>
                        <a:miter/>
                      </a:ln>
                    </p:spPr>
                  </p:pic>
                </p:oleObj>
              </mc:Fallback>
            </mc:AlternateContent>
          </a:graphicData>
        </a:graphic>
      </p:graphicFrame>
      <p:sp>
        <p:nvSpPr>
          <p:cNvPr id="121863" name="AutoShape 7"/>
          <p:cNvSpPr/>
          <p:nvPr/>
        </p:nvSpPr>
        <p:spPr>
          <a:xfrm>
            <a:off x="6248400" y="3200400"/>
            <a:ext cx="2514600" cy="685800"/>
          </a:xfrm>
          <a:prstGeom prst="borderCallout2">
            <a:avLst>
              <a:gd name="adj1" fmla="val 16667"/>
              <a:gd name="adj2" fmla="val -3032"/>
              <a:gd name="adj3" fmla="val 16667"/>
              <a:gd name="adj4" fmla="val -3787"/>
              <a:gd name="adj5" fmla="val 18287"/>
              <a:gd name="adj6" fmla="val -4546"/>
            </a:avLst>
          </a:prstGeom>
          <a:solidFill>
            <a:srgbClr val="CCFFFF"/>
          </a:solidFill>
          <a:ln w="9525" cap="flat" cmpd="sng">
            <a:solidFill>
              <a:srgbClr val="008080"/>
            </a:solidFill>
            <a:prstDash val="solid"/>
            <a:miter/>
            <a:headEnd type="none" w="med" len="med"/>
            <a:tailEnd type="none" w="med" len="med"/>
          </a:ln>
        </p:spPr>
        <p:txBody>
          <a:bodyPr/>
          <a:p>
            <a:r>
              <a:rPr lang="en-US" altLang="zh-CN" sz="1800" b="1">
                <a:solidFill>
                  <a:srgbClr val="006600"/>
                </a:solidFill>
                <a:latin typeface="Times New Roman" panose="02020603050405020304" pitchFamily="18" charset="0"/>
                <a:ea typeface="幼圆" pitchFamily="49" charset="-122"/>
              </a:rPr>
              <a:t>(</a:t>
            </a:r>
            <a:r>
              <a:rPr lang="en-US" altLang="zh-CN" sz="1800" b="1" i="1" dirty="0" err="1">
                <a:solidFill>
                  <a:srgbClr val="006600"/>
                </a:solidFill>
                <a:latin typeface="Times New Roman" panose="02020603050405020304" pitchFamily="18" charset="0"/>
                <a:ea typeface="幼圆" pitchFamily="49" charset="-122"/>
              </a:rPr>
              <a:t>P</a:t>
            </a:r>
            <a:r>
              <a:rPr lang="en-US" altLang="zh-CN" sz="1800" b="1" i="1" baseline="-25000" dirty="0" err="1">
                <a:solidFill>
                  <a:srgbClr val="006600"/>
                </a:solidFill>
                <a:latin typeface="Times New Roman" panose="02020603050405020304" pitchFamily="18" charset="0"/>
                <a:ea typeface="幼圆" pitchFamily="49" charset="-122"/>
              </a:rPr>
              <a:t>i</a:t>
            </a:r>
            <a:r>
              <a:rPr lang="en-US" altLang="zh-CN" sz="1800" b="1" dirty="0" err="1">
                <a:solidFill>
                  <a:srgbClr val="006600"/>
                </a:solidFill>
                <a:latin typeface="Times New Roman" panose="02020603050405020304" pitchFamily="18" charset="0"/>
                <a:ea typeface="幼圆" pitchFamily="49" charset="-122"/>
              </a:rPr>
              <a:t>)</a:t>
            </a:r>
            <a:r>
              <a:rPr lang="en-US" altLang="zh-CN" sz="1800" b="1" baseline="-25000" dirty="0" err="1">
                <a:solidFill>
                  <a:srgbClr val="006600"/>
                </a:solidFill>
                <a:latin typeface="Times New Roman" panose="02020603050405020304" pitchFamily="18" charset="0"/>
                <a:ea typeface="幼圆" pitchFamily="49" charset="-122"/>
              </a:rPr>
              <a:t>max</a:t>
            </a:r>
            <a:r>
              <a:rPr lang="en-US" altLang="zh-CN" sz="1800" b="1" i="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各项污染指标中污染指数的最大值</a:t>
            </a:r>
            <a:endParaRPr lang="zh-CN" altLang="en-US" sz="1800" b="1" dirty="0">
              <a:solidFill>
                <a:srgbClr val="006600"/>
              </a:solidFill>
              <a:latin typeface="幼圆" pitchFamily="49" charset="-122"/>
              <a:ea typeface="幼圆" pitchFamily="49" charset="-122"/>
            </a:endParaRPr>
          </a:p>
        </p:txBody>
      </p:sp>
      <p:graphicFrame>
        <p:nvGraphicFramePr>
          <p:cNvPr id="121866" name="Object 10"/>
          <p:cNvGraphicFramePr/>
          <p:nvPr/>
        </p:nvGraphicFramePr>
        <p:xfrm>
          <a:off x="2590800" y="5057775"/>
          <a:ext cx="2479675" cy="885825"/>
        </p:xfrm>
        <a:graphic>
          <a:graphicData uri="http://schemas.openxmlformats.org/presentationml/2006/ole">
            <mc:AlternateContent xmlns:mc="http://schemas.openxmlformats.org/markup-compatibility/2006">
              <mc:Choice xmlns:v="urn:schemas-microsoft-com:vml" Requires="v">
                <p:oleObj spid="_x0000_s3079" name="" r:id="rId4" imgW="1205865" imgH="431800" progId="Equation.DSMT4">
                  <p:embed/>
                </p:oleObj>
              </mc:Choice>
              <mc:Fallback>
                <p:oleObj name="" r:id="rId4" imgW="1205865" imgH="431800" progId="Equation.DSMT4">
                  <p:embed/>
                  <p:pic>
                    <p:nvPicPr>
                      <p:cNvPr id="0" name="图片 3078"/>
                      <p:cNvPicPr/>
                      <p:nvPr/>
                    </p:nvPicPr>
                    <p:blipFill>
                      <a:blip r:embed="rId5"/>
                      <a:stretch>
                        <a:fillRect/>
                      </a:stretch>
                    </p:blipFill>
                    <p:spPr>
                      <a:xfrm>
                        <a:off x="2590800" y="5057775"/>
                        <a:ext cx="2479675" cy="885825"/>
                      </a:xfrm>
                      <a:prstGeom prst="rect">
                        <a:avLst/>
                      </a:prstGeom>
                      <a:noFill/>
                      <a:ln w="38100">
                        <a:noFill/>
                        <a:miter/>
                      </a:ln>
                    </p:spPr>
                  </p:pic>
                </p:oleObj>
              </mc:Fallback>
            </mc:AlternateContent>
          </a:graphicData>
        </a:graphic>
      </p:graphicFrame>
      <p:sp>
        <p:nvSpPr>
          <p:cNvPr id="4105" name="Text Box 12"/>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21869" name="Rectangle 13"/>
          <p:cNvSpPr/>
          <p:nvPr/>
        </p:nvSpPr>
        <p:spPr>
          <a:xfrm>
            <a:off x="5181600" y="5562600"/>
            <a:ext cx="339725" cy="336550"/>
          </a:xfrm>
          <a:prstGeom prst="rect">
            <a:avLst/>
          </a:prstGeom>
          <a:noFill/>
          <a:ln w="9525">
            <a:noFill/>
          </a:ln>
        </p:spPr>
        <p:txBody>
          <a:bodyPr wrap="none">
            <a:spAutoFit/>
          </a:bodyPr>
          <a:p>
            <a:r>
              <a:rPr lang="en-US" altLang="zh-CN" sz="1600">
                <a:solidFill>
                  <a:srgbClr val="006600"/>
                </a:solidFill>
                <a:latin typeface="幼圆" pitchFamily="49" charset="-122"/>
                <a:ea typeface="幼圆" pitchFamily="49" charset="-122"/>
                <a:sym typeface="Symbol" panose="05050102010706020507" pitchFamily="18" charset="2"/>
              </a:rPr>
              <a:t></a:t>
            </a:r>
            <a:endParaRPr lang="en-US" altLang="zh-CN" sz="1600">
              <a:solidFill>
                <a:srgbClr val="006600"/>
              </a:solidFill>
              <a:latin typeface="幼圆" pitchFamily="49" charset="-122"/>
              <a:ea typeface="幼圆" pitchFamily="49" charset="-122"/>
              <a:sym typeface="Symbol" panose="05050102010706020507" pitchFamily="18" charset="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1859">
                                            <p:txEl>
                                              <p:charRg st="0" end="11"/>
                                            </p:txEl>
                                          </p:spTgt>
                                        </p:tgtEl>
                                        <p:attrNameLst>
                                          <p:attrName>style.visibility</p:attrName>
                                        </p:attrNameLst>
                                      </p:cBhvr>
                                      <p:to>
                                        <p:strVal val="visible"/>
                                      </p:to>
                                    </p:set>
                                    <p:anim calcmode="lin" valueType="num">
                                      <p:cBhvr additive="base">
                                        <p:cTn id="7" dur="500" fill="hold"/>
                                        <p:tgtEl>
                                          <p:spTgt spid="121859">
                                            <p:txEl>
                                              <p:charRg st="0"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charRg st="0" end="1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1859">
                                            <p:txEl>
                                              <p:charRg st="11" end="41"/>
                                            </p:txEl>
                                          </p:spTgt>
                                        </p:tgtEl>
                                        <p:attrNameLst>
                                          <p:attrName>style.visibility</p:attrName>
                                        </p:attrNameLst>
                                      </p:cBhvr>
                                      <p:to>
                                        <p:strVal val="visible"/>
                                      </p:to>
                                    </p:set>
                                    <p:anim calcmode="lin" valueType="num">
                                      <p:cBhvr additive="base">
                                        <p:cTn id="11" dur="500" fill="hold"/>
                                        <p:tgtEl>
                                          <p:spTgt spid="121859">
                                            <p:txEl>
                                              <p:charRg st="11" end="4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1859">
                                            <p:txEl>
                                              <p:charRg st="11" end="4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1859">
                                            <p:txEl>
                                              <p:charRg st="42" end="51"/>
                                            </p:txEl>
                                          </p:spTgt>
                                        </p:tgtEl>
                                        <p:attrNameLst>
                                          <p:attrName>style.visibility</p:attrName>
                                        </p:attrNameLst>
                                      </p:cBhvr>
                                      <p:to>
                                        <p:strVal val="visible"/>
                                      </p:to>
                                    </p:set>
                                    <p:anim calcmode="lin" valueType="num">
                                      <p:cBhvr additive="base">
                                        <p:cTn id="15" dur="500" fill="hold"/>
                                        <p:tgtEl>
                                          <p:spTgt spid="121859">
                                            <p:txEl>
                                              <p:charRg st="42" end="5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1859">
                                            <p:txEl>
                                              <p:charRg st="42" end="5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1859">
                                            <p:txEl>
                                              <p:charRg st="56" end="67"/>
                                            </p:txEl>
                                          </p:spTgt>
                                        </p:tgtEl>
                                        <p:attrNameLst>
                                          <p:attrName>style.visibility</p:attrName>
                                        </p:attrNameLst>
                                      </p:cBhvr>
                                      <p:to>
                                        <p:strVal val="visible"/>
                                      </p:to>
                                    </p:set>
                                    <p:anim calcmode="lin" valueType="num">
                                      <p:cBhvr additive="base">
                                        <p:cTn id="19" dur="500" fill="hold"/>
                                        <p:tgtEl>
                                          <p:spTgt spid="121859">
                                            <p:txEl>
                                              <p:charRg st="56" end="6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charRg st="56" end="67"/>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1859">
                                            <p:txEl>
                                              <p:charRg st="67" end="69"/>
                                            </p:txEl>
                                          </p:spTgt>
                                        </p:tgtEl>
                                        <p:attrNameLst>
                                          <p:attrName>style.visibility</p:attrName>
                                        </p:attrNameLst>
                                      </p:cBhvr>
                                      <p:to>
                                        <p:strVal val="visible"/>
                                      </p:to>
                                    </p:set>
                                    <p:anim calcmode="lin" valueType="num">
                                      <p:cBhvr additive="base">
                                        <p:cTn id="23" dur="500" fill="hold"/>
                                        <p:tgtEl>
                                          <p:spTgt spid="121859">
                                            <p:txEl>
                                              <p:charRg st="67" end="6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1859">
                                            <p:txEl>
                                              <p:charRg st="67" end="69"/>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1859">
                                            <p:txEl>
                                              <p:charRg st="69" end="115"/>
                                            </p:txEl>
                                          </p:spTgt>
                                        </p:tgtEl>
                                        <p:attrNameLst>
                                          <p:attrName>style.visibility</p:attrName>
                                        </p:attrNameLst>
                                      </p:cBhvr>
                                      <p:to>
                                        <p:strVal val="visible"/>
                                      </p:to>
                                    </p:set>
                                    <p:anim calcmode="lin" valueType="num">
                                      <p:cBhvr additive="base">
                                        <p:cTn id="27" dur="500" fill="hold"/>
                                        <p:tgtEl>
                                          <p:spTgt spid="121859">
                                            <p:txEl>
                                              <p:charRg st="69" end="11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1859">
                                            <p:txEl>
                                              <p:charRg st="69" end="11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21862"/>
                                        </p:tgtEl>
                                        <p:attrNameLst>
                                          <p:attrName>style.visibility</p:attrName>
                                        </p:attrNameLst>
                                      </p:cBhvr>
                                      <p:to>
                                        <p:strVal val="visible"/>
                                      </p:to>
                                    </p:set>
                                    <p:anim calcmode="lin" valueType="num">
                                      <p:cBhvr additive="base">
                                        <p:cTn id="33" dur="500" fill="hold"/>
                                        <p:tgtEl>
                                          <p:spTgt spid="121862"/>
                                        </p:tgtEl>
                                        <p:attrNameLst>
                                          <p:attrName>ppt_x</p:attrName>
                                        </p:attrNameLst>
                                      </p:cBhvr>
                                      <p:tavLst>
                                        <p:tav tm="0">
                                          <p:val>
                                            <p:strVal val="0-#ppt_w/2"/>
                                          </p:val>
                                        </p:tav>
                                        <p:tav tm="100000">
                                          <p:val>
                                            <p:strVal val="#ppt_x"/>
                                          </p:val>
                                        </p:tav>
                                      </p:tavLst>
                                    </p:anim>
                                    <p:anim calcmode="lin" valueType="num">
                                      <p:cBhvr additive="base">
                                        <p:cTn id="34" dur="500" fill="hold"/>
                                        <p:tgtEl>
                                          <p:spTgt spid="12186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21863"/>
                                        </p:tgtEl>
                                        <p:attrNameLst>
                                          <p:attrName>style.visibility</p:attrName>
                                        </p:attrNameLst>
                                      </p:cBhvr>
                                      <p:to>
                                        <p:strVal val="visible"/>
                                      </p:to>
                                    </p:set>
                                    <p:anim calcmode="lin" valueType="num">
                                      <p:cBhvr additive="base">
                                        <p:cTn id="38" dur="500" fill="hold"/>
                                        <p:tgtEl>
                                          <p:spTgt spid="121863"/>
                                        </p:tgtEl>
                                        <p:attrNameLst>
                                          <p:attrName>ppt_x</p:attrName>
                                        </p:attrNameLst>
                                      </p:cBhvr>
                                      <p:tavLst>
                                        <p:tav tm="0">
                                          <p:val>
                                            <p:strVal val="1+#ppt_w/2"/>
                                          </p:val>
                                        </p:tav>
                                        <p:tav tm="100000">
                                          <p:val>
                                            <p:strVal val="#ppt_x"/>
                                          </p:val>
                                        </p:tav>
                                      </p:tavLst>
                                    </p:anim>
                                    <p:anim calcmode="lin" valueType="num">
                                      <p:cBhvr additive="base">
                                        <p:cTn id="39" dur="500" fill="hold"/>
                                        <p:tgtEl>
                                          <p:spTgt spid="12186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21866"/>
                                        </p:tgtEl>
                                        <p:attrNameLst>
                                          <p:attrName>style.visibility</p:attrName>
                                        </p:attrNameLst>
                                      </p:cBhvr>
                                      <p:to>
                                        <p:strVal val="visible"/>
                                      </p:to>
                                    </p:set>
                                    <p:anim calcmode="lin" valueType="num">
                                      <p:cBhvr additive="base">
                                        <p:cTn id="44" dur="500" fill="hold"/>
                                        <p:tgtEl>
                                          <p:spTgt spid="121866"/>
                                        </p:tgtEl>
                                        <p:attrNameLst>
                                          <p:attrName>ppt_x</p:attrName>
                                        </p:attrNameLst>
                                      </p:cBhvr>
                                      <p:tavLst>
                                        <p:tav tm="0">
                                          <p:val>
                                            <p:strVal val="0-#ppt_w/2"/>
                                          </p:val>
                                        </p:tav>
                                        <p:tav tm="100000">
                                          <p:val>
                                            <p:strVal val="#ppt_x"/>
                                          </p:val>
                                        </p:tav>
                                      </p:tavLst>
                                    </p:anim>
                                    <p:anim calcmode="lin" valueType="num">
                                      <p:cBhvr additive="base">
                                        <p:cTn id="45" dur="500" fill="hold"/>
                                        <p:tgtEl>
                                          <p:spTgt spid="121866"/>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121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dvAuto="1000" build="p"/>
      <p:bldP spid="121863" grpId="0" animBg="1"/>
      <p:bldP spid="1218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5"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28003" name="Rectangle 3"/>
          <p:cNvSpPr>
            <a:spLocks noGrp="1" noChangeArrowheads="1"/>
          </p:cNvSpPr>
          <p:nvPr>
            <p:ph idx="1"/>
          </p:nvPr>
        </p:nvSpPr>
        <p:spPr>
          <a:xfrm>
            <a:off x="609600" y="1143000"/>
            <a:ext cx="8001000" cy="35814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新魏" pitchFamily="2" charset="-122"/>
                <a:ea typeface="华文新魏" pitchFamily="2" charset="-122"/>
                <a:cs typeface="+mn-cs"/>
              </a:rPr>
              <a:t>三</a:t>
            </a: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、双综合污染指数法</a:t>
            </a:r>
            <a:endParaRPr kumimoji="1" lang="zh-CN" altLang="en-US" sz="2000" b="1" i="1" u="none"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r>
              <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rPr>
              <a:t>计算公式：</a:t>
            </a:r>
            <a:endPar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endPar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endPar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rPr>
              <a:t>               </a:t>
            </a:r>
            <a:endPar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None/>
              <a:defRPr/>
            </a:pPr>
            <a:endParaRPr kumimoji="1" lang="zh-CN" altLang="en-US" sz="800" b="1" i="0" u="none" strike="noStrike" kern="0" cap="none" spc="0" normalizeH="0" baseline="0" noProof="0" smtClean="0">
              <a:ln>
                <a:noFill/>
              </a:ln>
              <a:solidFill>
                <a:schemeClr val="tx1"/>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000" b="1" i="0" u="none" strike="noStrike" kern="0" cap="none" spc="0" normalizeH="0" baseline="0" noProof="0" smtClean="0">
                <a:ln>
                  <a:noFill/>
                </a:ln>
                <a:solidFill>
                  <a:srgbClr val="006600"/>
                </a:solidFill>
                <a:effectLst/>
                <a:uLnTx/>
                <a:uFillTx/>
                <a:latin typeface="幼圆" pitchFamily="49" charset="-122"/>
                <a:ea typeface="幼圆" pitchFamily="49" charset="-122"/>
              </a:rPr>
              <a:t>           </a:t>
            </a:r>
            <a:r>
              <a:rPr kumimoji="1" lang="zh-CN" altLang="en-US" sz="2000" b="1" i="0" u="none" strike="noStrike" kern="0" cap="none" spc="0" normalizeH="0" baseline="0" noProof="0" smtClean="0">
                <a:ln>
                  <a:noFill/>
                </a:ln>
                <a:solidFill>
                  <a:srgbClr val="A50021"/>
                </a:solidFill>
                <a:effectLst/>
                <a:uLnTx/>
                <a:uFillTx/>
                <a:latin typeface="幼圆" pitchFamily="49" charset="-122"/>
                <a:ea typeface="幼圆" pitchFamily="49" charset="-122"/>
              </a:rPr>
              <a:t>双综合污染指标分级标准参考</a:t>
            </a: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 </a:t>
            </a: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p:txBody>
      </p:sp>
      <p:sp>
        <p:nvSpPr>
          <p:cNvPr id="5127"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28007" name="AutoShape 7"/>
          <p:cNvSpPr/>
          <p:nvPr/>
        </p:nvSpPr>
        <p:spPr>
          <a:xfrm>
            <a:off x="1676400" y="3048000"/>
            <a:ext cx="1371600" cy="685800"/>
          </a:xfrm>
          <a:prstGeom prst="borderCallout2">
            <a:avLst>
              <a:gd name="adj1" fmla="val 16667"/>
              <a:gd name="adj2" fmla="val 105556"/>
              <a:gd name="adj3" fmla="val 16667"/>
              <a:gd name="adj4" fmla="val 105556"/>
              <a:gd name="adj5" fmla="val 17361"/>
              <a:gd name="adj6" fmla="val 130556"/>
            </a:avLst>
          </a:prstGeom>
          <a:solidFill>
            <a:srgbClr val="CCFFFF"/>
          </a:solidFill>
          <a:ln w="9525" cap="flat" cmpd="sng">
            <a:solidFill>
              <a:srgbClr val="008080"/>
            </a:solidFill>
            <a:prstDash val="solid"/>
            <a:miter/>
            <a:headEnd type="none" w="med" len="med"/>
            <a:tailEnd type="none" w="med" len="med"/>
          </a:ln>
        </p:spPr>
        <p:txBody>
          <a:bodyPr/>
          <a:p>
            <a:r>
              <a:rPr lang="zh-CN" altLang="en-US" sz="1800" b="1" dirty="0">
                <a:solidFill>
                  <a:srgbClr val="006600"/>
                </a:solidFill>
                <a:latin typeface="幼圆" pitchFamily="49" charset="-122"/>
                <a:ea typeface="幼圆" pitchFamily="49" charset="-122"/>
              </a:rPr>
              <a:t>综合污染指数的方差</a:t>
            </a:r>
            <a:endParaRPr lang="zh-CN" altLang="en-US" sz="1800" b="1" dirty="0">
              <a:solidFill>
                <a:srgbClr val="006600"/>
              </a:solidFill>
              <a:latin typeface="幼圆" pitchFamily="49" charset="-122"/>
              <a:ea typeface="幼圆" pitchFamily="49" charset="-122"/>
            </a:endParaRPr>
          </a:p>
        </p:txBody>
      </p:sp>
      <p:graphicFrame>
        <p:nvGraphicFramePr>
          <p:cNvPr id="128008" name="Object 8"/>
          <p:cNvGraphicFramePr/>
          <p:nvPr/>
        </p:nvGraphicFramePr>
        <p:xfrm>
          <a:off x="3276600" y="1828800"/>
          <a:ext cx="2743200" cy="1851025"/>
        </p:xfrm>
        <a:graphic>
          <a:graphicData uri="http://schemas.openxmlformats.org/presentationml/2006/ole">
            <mc:AlternateContent xmlns:mc="http://schemas.openxmlformats.org/markup-compatibility/2006">
              <mc:Choice xmlns:v="urn:schemas-microsoft-com:vml" Requires="v">
                <p:oleObj spid="_x0000_s3083" name="" r:id="rId2" imgW="1332865" imgH="901065" progId="Equation.DSMT4">
                  <p:embed/>
                </p:oleObj>
              </mc:Choice>
              <mc:Fallback>
                <p:oleObj name="" r:id="rId2" imgW="1332865" imgH="901065" progId="Equation.DSMT4">
                  <p:embed/>
                  <p:pic>
                    <p:nvPicPr>
                      <p:cNvPr id="0" name="图片 3082"/>
                      <p:cNvPicPr/>
                      <p:nvPr/>
                    </p:nvPicPr>
                    <p:blipFill>
                      <a:blip r:embed="rId3"/>
                      <a:stretch>
                        <a:fillRect/>
                      </a:stretch>
                    </p:blipFill>
                    <p:spPr>
                      <a:xfrm>
                        <a:off x="3276600" y="1828800"/>
                        <a:ext cx="2743200" cy="1851025"/>
                      </a:xfrm>
                      <a:prstGeom prst="rect">
                        <a:avLst/>
                      </a:prstGeom>
                      <a:noFill/>
                      <a:ln w="38100">
                        <a:noFill/>
                        <a:miter/>
                      </a:ln>
                    </p:spPr>
                  </p:pic>
                </p:oleObj>
              </mc:Fallback>
            </mc:AlternateContent>
          </a:graphicData>
        </a:graphic>
      </p:graphicFrame>
      <p:grpSp>
        <p:nvGrpSpPr>
          <p:cNvPr id="2" name="Group 97"/>
          <p:cNvGrpSpPr/>
          <p:nvPr/>
        </p:nvGrpSpPr>
        <p:grpSpPr>
          <a:xfrm>
            <a:off x="990600" y="4219575"/>
            <a:ext cx="7391400" cy="1724025"/>
            <a:chOff x="624" y="2658"/>
            <a:chExt cx="4656" cy="1086"/>
          </a:xfrm>
        </p:grpSpPr>
        <p:sp>
          <p:nvSpPr>
            <p:cNvPr id="5132" name="Rectangle 30"/>
            <p:cNvSpPr/>
            <p:nvPr/>
          </p:nvSpPr>
          <p:spPr>
            <a:xfrm>
              <a:off x="4608" y="3118"/>
              <a:ext cx="672" cy="617"/>
            </a:xfrm>
            <a:prstGeom prst="rect">
              <a:avLst/>
            </a:prstGeom>
            <a:solidFill>
              <a:srgbClr val="CCFFFF"/>
            </a:solidFill>
            <a:ln w="9525">
              <a:noFill/>
            </a:ln>
          </p:spPr>
          <p:txBody>
            <a:bodyPr anchor="ctr" anchorCtr="0"/>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&gt;2.8</a:t>
              </a:r>
              <a:endParaRPr lang="en-US" altLang="zh-CN" sz="1600" b="1">
                <a:latin typeface="Times New Roman" panose="02020603050405020304" pitchFamily="18" charset="0"/>
              </a:endParaRPr>
            </a:p>
            <a:p>
              <a:pPr algn="ctr">
                <a:spcBef>
                  <a:spcPct val="20000"/>
                </a:spcBef>
                <a:buClr>
                  <a:schemeClr val="accent2"/>
                </a:buClr>
                <a:buFont typeface="Wingdings" panose="05000000000000000000" pitchFamily="2" charset="2"/>
              </a:pPr>
              <a:endParaRPr lang="en-US" altLang="zh-CN" sz="1200" b="1">
                <a:latin typeface="Times New Roman" panose="02020603050405020304" pitchFamily="18" charset="0"/>
              </a:endParaRPr>
            </a:p>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&gt;7.0</a:t>
              </a:r>
              <a:endParaRPr lang="en-US" altLang="zh-CN" sz="1600" b="1">
                <a:latin typeface="Times New Roman" panose="02020603050405020304" pitchFamily="18" charset="0"/>
              </a:endParaRPr>
            </a:p>
          </p:txBody>
        </p:sp>
        <p:sp>
          <p:nvSpPr>
            <p:cNvPr id="5133" name="Rectangle 29"/>
            <p:cNvSpPr/>
            <p:nvPr/>
          </p:nvSpPr>
          <p:spPr>
            <a:xfrm>
              <a:off x="3840" y="3118"/>
              <a:ext cx="768" cy="617"/>
            </a:xfrm>
            <a:prstGeom prst="rect">
              <a:avLst/>
            </a:prstGeom>
            <a:solidFill>
              <a:srgbClr val="CCFFFF"/>
            </a:solidFill>
            <a:ln w="9525">
              <a:noFill/>
            </a:ln>
          </p:spPr>
          <p:txBody>
            <a:bodyPr anchor="ctr" anchorCtr="0"/>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1.6</a:t>
              </a:r>
              <a:r>
                <a:rPr lang="zh-CN" altLang="en-US" sz="1600" b="1" dirty="0">
                  <a:latin typeface="Times New Roman" panose="02020603050405020304" pitchFamily="18" charset="0"/>
                </a:rPr>
                <a:t>～</a:t>
              </a:r>
              <a:r>
                <a:rPr lang="en-US" altLang="zh-CN" sz="1600" b="1">
                  <a:latin typeface="Times New Roman" panose="02020603050405020304" pitchFamily="18" charset="0"/>
                </a:rPr>
                <a:t>2.8</a:t>
              </a:r>
              <a:endParaRPr lang="en-US" altLang="zh-CN" sz="1600" b="1">
                <a:latin typeface="Times New Roman" panose="02020603050405020304" pitchFamily="18" charset="0"/>
              </a:endParaRPr>
            </a:p>
            <a:p>
              <a:pPr algn="ctr">
                <a:spcBef>
                  <a:spcPct val="20000"/>
                </a:spcBef>
                <a:buClr>
                  <a:schemeClr val="accent2"/>
                </a:buClr>
                <a:buFont typeface="Wingdings" panose="05000000000000000000" pitchFamily="2" charset="2"/>
              </a:pPr>
              <a:endParaRPr lang="en-US" altLang="zh-CN" sz="1200" b="1">
                <a:latin typeface="Times New Roman" panose="02020603050405020304" pitchFamily="18" charset="0"/>
              </a:endParaRPr>
            </a:p>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2.5</a:t>
              </a:r>
              <a:r>
                <a:rPr lang="zh-CN" altLang="en-US" sz="1600" b="1" dirty="0">
                  <a:latin typeface="Times New Roman" panose="02020603050405020304" pitchFamily="18" charset="0"/>
                </a:rPr>
                <a:t>～</a:t>
              </a:r>
              <a:r>
                <a:rPr lang="en-US" altLang="zh-CN" sz="1600" b="1">
                  <a:latin typeface="Times New Roman" panose="02020603050405020304" pitchFamily="18" charset="0"/>
                </a:rPr>
                <a:t>7.0</a:t>
              </a:r>
              <a:endParaRPr lang="en-US" altLang="zh-CN" sz="1600" b="1">
                <a:latin typeface="Times New Roman" panose="02020603050405020304" pitchFamily="18" charset="0"/>
              </a:endParaRPr>
            </a:p>
          </p:txBody>
        </p:sp>
        <p:sp>
          <p:nvSpPr>
            <p:cNvPr id="5134" name="Rectangle 28"/>
            <p:cNvSpPr/>
            <p:nvPr/>
          </p:nvSpPr>
          <p:spPr>
            <a:xfrm>
              <a:off x="3075" y="3118"/>
              <a:ext cx="765" cy="617"/>
            </a:xfrm>
            <a:prstGeom prst="rect">
              <a:avLst/>
            </a:prstGeom>
            <a:solidFill>
              <a:srgbClr val="CCFFFF"/>
            </a:solidFill>
            <a:ln w="9525">
              <a:noFill/>
            </a:ln>
          </p:spPr>
          <p:txBody>
            <a:bodyPr anchor="ctr" anchorCtr="0"/>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1.3</a:t>
              </a:r>
              <a:r>
                <a:rPr lang="zh-CN" altLang="en-US" sz="1600" b="1" dirty="0">
                  <a:latin typeface="Times New Roman" panose="02020603050405020304" pitchFamily="18" charset="0"/>
                </a:rPr>
                <a:t>～</a:t>
              </a:r>
              <a:r>
                <a:rPr lang="en-US" altLang="zh-CN" sz="1600" b="1">
                  <a:latin typeface="Times New Roman" panose="02020603050405020304" pitchFamily="18" charset="0"/>
                </a:rPr>
                <a:t>1.6</a:t>
              </a:r>
              <a:endParaRPr lang="en-US" altLang="zh-CN" sz="1600" b="1">
                <a:latin typeface="Times New Roman" panose="02020603050405020304" pitchFamily="18" charset="0"/>
              </a:endParaRPr>
            </a:p>
            <a:p>
              <a:pPr algn="ctr">
                <a:spcBef>
                  <a:spcPct val="20000"/>
                </a:spcBef>
                <a:buClr>
                  <a:schemeClr val="accent2"/>
                </a:buClr>
                <a:buFont typeface="Wingdings" panose="05000000000000000000" pitchFamily="2" charset="2"/>
              </a:pPr>
              <a:endParaRPr lang="en-US" altLang="zh-CN" sz="1200" b="1">
                <a:latin typeface="Times New Roman" panose="02020603050405020304" pitchFamily="18" charset="0"/>
              </a:endParaRPr>
            </a:p>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1.5</a:t>
              </a:r>
              <a:r>
                <a:rPr lang="zh-CN" altLang="en-US" sz="1600" b="1" dirty="0">
                  <a:latin typeface="Times New Roman" panose="02020603050405020304" pitchFamily="18" charset="0"/>
                </a:rPr>
                <a:t>～</a:t>
              </a:r>
              <a:r>
                <a:rPr lang="en-US" altLang="zh-CN" sz="1600" b="1">
                  <a:latin typeface="Times New Roman" panose="02020603050405020304" pitchFamily="18" charset="0"/>
                </a:rPr>
                <a:t>2.5</a:t>
              </a:r>
              <a:endParaRPr lang="en-US" altLang="zh-CN" sz="1600" b="1">
                <a:latin typeface="Times New Roman" panose="02020603050405020304" pitchFamily="18" charset="0"/>
              </a:endParaRPr>
            </a:p>
          </p:txBody>
        </p:sp>
        <p:sp>
          <p:nvSpPr>
            <p:cNvPr id="5135" name="Rectangle 27"/>
            <p:cNvSpPr/>
            <p:nvPr/>
          </p:nvSpPr>
          <p:spPr>
            <a:xfrm>
              <a:off x="2339" y="3118"/>
              <a:ext cx="736" cy="617"/>
            </a:xfrm>
            <a:prstGeom prst="rect">
              <a:avLst/>
            </a:prstGeom>
            <a:solidFill>
              <a:srgbClr val="CCFFFF"/>
            </a:solidFill>
            <a:ln w="9525">
              <a:noFill/>
            </a:ln>
          </p:spPr>
          <p:txBody>
            <a:bodyPr anchor="ctr" anchorCtr="0"/>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1.0</a:t>
              </a:r>
              <a:r>
                <a:rPr lang="zh-CN" altLang="en-US" sz="1600" b="1" dirty="0">
                  <a:latin typeface="Times New Roman" panose="02020603050405020304" pitchFamily="18" charset="0"/>
                </a:rPr>
                <a:t>～</a:t>
              </a:r>
              <a:r>
                <a:rPr lang="en-US" altLang="zh-CN" sz="1600" b="1">
                  <a:latin typeface="Times New Roman" panose="02020603050405020304" pitchFamily="18" charset="0"/>
                </a:rPr>
                <a:t>1.3</a:t>
              </a:r>
              <a:endParaRPr lang="en-US" altLang="zh-CN" sz="1600" b="1">
                <a:latin typeface="Times New Roman" panose="02020603050405020304" pitchFamily="18" charset="0"/>
              </a:endParaRPr>
            </a:p>
            <a:p>
              <a:pPr algn="ctr">
                <a:spcBef>
                  <a:spcPct val="20000"/>
                </a:spcBef>
                <a:buClr>
                  <a:schemeClr val="accent2"/>
                </a:buClr>
                <a:buFont typeface="Wingdings" panose="05000000000000000000" pitchFamily="2" charset="2"/>
              </a:pPr>
              <a:endParaRPr lang="en-US" altLang="zh-CN" sz="1200" b="1">
                <a:latin typeface="Times New Roman" panose="02020603050405020304" pitchFamily="18" charset="0"/>
              </a:endParaRPr>
            </a:p>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1.0</a:t>
              </a:r>
              <a:r>
                <a:rPr lang="zh-CN" altLang="en-US" sz="1600" b="1" dirty="0">
                  <a:latin typeface="Times New Roman" panose="02020603050405020304" pitchFamily="18" charset="0"/>
                </a:rPr>
                <a:t>～</a:t>
              </a:r>
              <a:r>
                <a:rPr lang="en-US" altLang="zh-CN" sz="1600" b="1">
                  <a:latin typeface="Times New Roman" panose="02020603050405020304" pitchFamily="18" charset="0"/>
                </a:rPr>
                <a:t>1.5</a:t>
              </a:r>
              <a:endParaRPr lang="en-US" altLang="zh-CN" sz="1600" b="1">
                <a:latin typeface="Times New Roman" panose="02020603050405020304" pitchFamily="18" charset="0"/>
              </a:endParaRPr>
            </a:p>
          </p:txBody>
        </p:sp>
        <p:sp>
          <p:nvSpPr>
            <p:cNvPr id="5136" name="Rectangle 26"/>
            <p:cNvSpPr/>
            <p:nvPr/>
          </p:nvSpPr>
          <p:spPr>
            <a:xfrm>
              <a:off x="1665" y="3118"/>
              <a:ext cx="674" cy="617"/>
            </a:xfrm>
            <a:prstGeom prst="rect">
              <a:avLst/>
            </a:prstGeom>
            <a:solidFill>
              <a:srgbClr val="CCFFFF"/>
            </a:solidFill>
            <a:ln w="9525">
              <a:noFill/>
            </a:ln>
          </p:spPr>
          <p:txBody>
            <a:bodyPr anchor="ctr" anchorCtr="0"/>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0.6</a:t>
              </a:r>
              <a:r>
                <a:rPr lang="zh-CN" altLang="en-US" sz="1600" b="1" dirty="0">
                  <a:latin typeface="Times New Roman" panose="02020603050405020304" pitchFamily="18" charset="0"/>
                </a:rPr>
                <a:t>～</a:t>
              </a:r>
              <a:r>
                <a:rPr lang="en-US" altLang="zh-CN" sz="1600" b="1">
                  <a:latin typeface="Times New Roman" panose="02020603050405020304" pitchFamily="18" charset="0"/>
                </a:rPr>
                <a:t>1.0</a:t>
              </a:r>
              <a:endParaRPr lang="en-US" altLang="zh-CN" sz="1600" b="1">
                <a:latin typeface="Times New Roman" panose="02020603050405020304" pitchFamily="18" charset="0"/>
              </a:endParaRPr>
            </a:p>
            <a:p>
              <a:pPr algn="ctr">
                <a:spcBef>
                  <a:spcPct val="20000"/>
                </a:spcBef>
                <a:buClr>
                  <a:schemeClr val="accent2"/>
                </a:buClr>
                <a:buFont typeface="Wingdings" panose="05000000000000000000" pitchFamily="2" charset="2"/>
              </a:pPr>
              <a:endParaRPr lang="en-US" altLang="zh-CN" sz="1200" b="1">
                <a:latin typeface="Times New Roman" panose="02020603050405020304" pitchFamily="18" charset="0"/>
              </a:endParaRPr>
            </a:p>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0.2</a:t>
              </a:r>
              <a:r>
                <a:rPr lang="zh-CN" altLang="en-US" sz="1600" b="1" dirty="0">
                  <a:latin typeface="Times New Roman" panose="02020603050405020304" pitchFamily="18" charset="0"/>
                </a:rPr>
                <a:t>～</a:t>
              </a:r>
              <a:r>
                <a:rPr lang="en-US" altLang="zh-CN" sz="1600" b="1">
                  <a:latin typeface="Times New Roman" panose="02020603050405020304" pitchFamily="18" charset="0"/>
                </a:rPr>
                <a:t>1.0</a:t>
              </a:r>
              <a:endParaRPr lang="en-US" altLang="zh-CN" sz="1600" b="1">
                <a:latin typeface="Times New Roman" panose="02020603050405020304" pitchFamily="18" charset="0"/>
              </a:endParaRPr>
            </a:p>
          </p:txBody>
        </p:sp>
        <p:sp>
          <p:nvSpPr>
            <p:cNvPr id="5137" name="Rectangle 25"/>
            <p:cNvSpPr/>
            <p:nvPr/>
          </p:nvSpPr>
          <p:spPr>
            <a:xfrm>
              <a:off x="1008" y="3118"/>
              <a:ext cx="657" cy="617"/>
            </a:xfrm>
            <a:prstGeom prst="rect">
              <a:avLst/>
            </a:prstGeom>
            <a:solidFill>
              <a:srgbClr val="CCFFFF"/>
            </a:solidFill>
            <a:ln w="9525">
              <a:noFill/>
            </a:ln>
          </p:spPr>
          <p:txBody>
            <a:bodyPr anchor="ctr" anchorCtr="0"/>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&lt;0.6</a:t>
              </a:r>
              <a:endParaRPr lang="en-US" altLang="zh-CN" sz="1600" b="1">
                <a:latin typeface="Times New Roman" panose="02020603050405020304" pitchFamily="18" charset="0"/>
              </a:endParaRPr>
            </a:p>
            <a:p>
              <a:pPr algn="ctr">
                <a:spcBef>
                  <a:spcPct val="20000"/>
                </a:spcBef>
                <a:buClr>
                  <a:schemeClr val="accent2"/>
                </a:buClr>
                <a:buFont typeface="Wingdings" panose="05000000000000000000" pitchFamily="2" charset="2"/>
              </a:pPr>
              <a:endParaRPr lang="en-US" altLang="zh-CN" sz="1200" b="1">
                <a:latin typeface="Times New Roman" panose="02020603050405020304" pitchFamily="18" charset="0"/>
              </a:endParaRPr>
            </a:p>
            <a:p>
              <a:pPr algn="ctr">
                <a:spcBef>
                  <a:spcPct val="20000"/>
                </a:spcBef>
                <a:buClr>
                  <a:schemeClr val="accent2"/>
                </a:buClr>
                <a:buFont typeface="Wingdings" panose="05000000000000000000" pitchFamily="2" charset="2"/>
              </a:pPr>
              <a:r>
                <a:rPr lang="en-US" altLang="zh-CN" sz="1600" b="1">
                  <a:latin typeface="Times New Roman" panose="02020603050405020304" pitchFamily="18" charset="0"/>
                </a:rPr>
                <a:t>&lt;0.2</a:t>
              </a:r>
              <a:endParaRPr lang="en-US" altLang="zh-CN" sz="1600" b="1">
                <a:latin typeface="Times New Roman" panose="02020603050405020304" pitchFamily="18" charset="0"/>
              </a:endParaRPr>
            </a:p>
          </p:txBody>
        </p:sp>
        <p:sp>
          <p:nvSpPr>
            <p:cNvPr id="5138" name="Rectangle 24"/>
            <p:cNvSpPr/>
            <p:nvPr/>
          </p:nvSpPr>
          <p:spPr>
            <a:xfrm>
              <a:off x="624" y="3118"/>
              <a:ext cx="384" cy="617"/>
            </a:xfrm>
            <a:prstGeom prst="rect">
              <a:avLst/>
            </a:prstGeom>
            <a:solidFill>
              <a:srgbClr val="CCFFFF"/>
            </a:solidFill>
            <a:ln w="9525">
              <a:noFill/>
            </a:ln>
          </p:spPr>
          <p:txBody>
            <a:bodyPr/>
            <a:p>
              <a:pPr>
                <a:spcBef>
                  <a:spcPct val="20000"/>
                </a:spcBef>
                <a:buClr>
                  <a:schemeClr val="accent2"/>
                </a:buClr>
                <a:buFont typeface="Wingdings" panose="05000000000000000000" pitchFamily="2" charset="2"/>
              </a:pPr>
              <a:r>
                <a:rPr lang="en-US" altLang="zh-CN" sz="1800" b="1" i="1">
                  <a:latin typeface="Times New Roman" panose="02020603050405020304" pitchFamily="18" charset="0"/>
                </a:rPr>
                <a:t> P</a:t>
              </a:r>
              <a:endParaRPr lang="en-US" altLang="zh-CN" sz="1800" b="1" i="1">
                <a:latin typeface="Times New Roman" panose="02020603050405020304" pitchFamily="18" charset="0"/>
              </a:endParaRPr>
            </a:p>
            <a:p>
              <a:pPr>
                <a:spcBef>
                  <a:spcPct val="20000"/>
                </a:spcBef>
                <a:buClr>
                  <a:schemeClr val="accent2"/>
                </a:buClr>
                <a:buFont typeface="Wingdings" panose="05000000000000000000" pitchFamily="2" charset="2"/>
              </a:pPr>
              <a:endParaRPr lang="en-US" altLang="zh-CN" sz="1200" b="1" i="1">
                <a:latin typeface="Times New Roman" panose="02020603050405020304" pitchFamily="18" charset="0"/>
              </a:endParaRPr>
            </a:p>
          </p:txBody>
        </p:sp>
        <p:sp>
          <p:nvSpPr>
            <p:cNvPr id="5139" name="Rectangle 23"/>
            <p:cNvSpPr/>
            <p:nvPr/>
          </p:nvSpPr>
          <p:spPr>
            <a:xfrm>
              <a:off x="4608" y="2888"/>
              <a:ext cx="672"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en-US" altLang="zh-CN" sz="1800" b="1">
                  <a:latin typeface="Times New Roman" panose="02020603050405020304" pitchFamily="18" charset="0"/>
                </a:rPr>
                <a:t>VI</a:t>
              </a:r>
              <a:endParaRPr lang="en-US" altLang="zh-CN" sz="1800" b="1">
                <a:latin typeface="Times New Roman" panose="02020603050405020304" pitchFamily="18" charset="0"/>
              </a:endParaRPr>
            </a:p>
          </p:txBody>
        </p:sp>
        <p:sp>
          <p:nvSpPr>
            <p:cNvPr id="5140" name="Rectangle 22"/>
            <p:cNvSpPr/>
            <p:nvPr/>
          </p:nvSpPr>
          <p:spPr>
            <a:xfrm>
              <a:off x="3840" y="2888"/>
              <a:ext cx="768"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en-US" altLang="zh-CN" sz="1800" b="1">
                  <a:latin typeface="Times New Roman" panose="02020603050405020304" pitchFamily="18" charset="0"/>
                </a:rPr>
                <a:t>V</a:t>
              </a:r>
              <a:endParaRPr lang="en-US" altLang="zh-CN" sz="1800" b="1">
                <a:latin typeface="Times New Roman" panose="02020603050405020304" pitchFamily="18" charset="0"/>
              </a:endParaRPr>
            </a:p>
          </p:txBody>
        </p:sp>
        <p:sp>
          <p:nvSpPr>
            <p:cNvPr id="5141" name="Rectangle 21"/>
            <p:cNvSpPr/>
            <p:nvPr/>
          </p:nvSpPr>
          <p:spPr>
            <a:xfrm>
              <a:off x="3075" y="2888"/>
              <a:ext cx="765"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en-US" altLang="zh-CN" sz="1800" b="1">
                  <a:latin typeface="Times New Roman" panose="02020603050405020304" pitchFamily="18" charset="0"/>
                </a:rPr>
                <a:t>IV</a:t>
              </a:r>
              <a:endParaRPr lang="en-US" altLang="zh-CN" sz="1800" b="1">
                <a:latin typeface="Times New Roman" panose="02020603050405020304" pitchFamily="18" charset="0"/>
              </a:endParaRPr>
            </a:p>
          </p:txBody>
        </p:sp>
        <p:sp>
          <p:nvSpPr>
            <p:cNvPr id="5142" name="Rectangle 20"/>
            <p:cNvSpPr/>
            <p:nvPr/>
          </p:nvSpPr>
          <p:spPr>
            <a:xfrm>
              <a:off x="2339" y="2888"/>
              <a:ext cx="736"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en-US" altLang="zh-CN" sz="1800" b="1">
                  <a:latin typeface="Times New Roman" panose="02020603050405020304" pitchFamily="18" charset="0"/>
                </a:rPr>
                <a:t>III</a:t>
              </a:r>
              <a:endParaRPr lang="en-US" altLang="zh-CN" sz="1800" b="1">
                <a:latin typeface="Times New Roman" panose="02020603050405020304" pitchFamily="18" charset="0"/>
              </a:endParaRPr>
            </a:p>
          </p:txBody>
        </p:sp>
        <p:sp>
          <p:nvSpPr>
            <p:cNvPr id="5143" name="Rectangle 19"/>
            <p:cNvSpPr/>
            <p:nvPr/>
          </p:nvSpPr>
          <p:spPr>
            <a:xfrm>
              <a:off x="1665" y="2888"/>
              <a:ext cx="674"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en-US" altLang="zh-CN" sz="1800" b="1">
                  <a:latin typeface="Times New Roman" panose="02020603050405020304" pitchFamily="18" charset="0"/>
                </a:rPr>
                <a:t>II</a:t>
              </a:r>
              <a:endParaRPr lang="en-US" altLang="zh-CN" sz="1800" b="1">
                <a:latin typeface="Times New Roman" panose="02020603050405020304" pitchFamily="18" charset="0"/>
              </a:endParaRPr>
            </a:p>
          </p:txBody>
        </p:sp>
        <p:sp>
          <p:nvSpPr>
            <p:cNvPr id="5144" name="Rectangle 18"/>
            <p:cNvSpPr/>
            <p:nvPr/>
          </p:nvSpPr>
          <p:spPr>
            <a:xfrm>
              <a:off x="1008" y="2888"/>
              <a:ext cx="657"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en-US" altLang="zh-CN" sz="1800" b="1">
                  <a:latin typeface="Times New Roman" panose="02020603050405020304" pitchFamily="18" charset="0"/>
                </a:rPr>
                <a:t>I</a:t>
              </a:r>
              <a:endParaRPr lang="en-US" altLang="zh-CN" sz="1800" b="1">
                <a:latin typeface="Times New Roman" panose="02020603050405020304" pitchFamily="18" charset="0"/>
              </a:endParaRPr>
            </a:p>
          </p:txBody>
        </p:sp>
        <p:sp>
          <p:nvSpPr>
            <p:cNvPr id="5145" name="Rectangle 11"/>
            <p:cNvSpPr/>
            <p:nvPr/>
          </p:nvSpPr>
          <p:spPr>
            <a:xfrm>
              <a:off x="1008" y="2658"/>
              <a:ext cx="4272" cy="230"/>
            </a:xfrm>
            <a:prstGeom prst="rect">
              <a:avLst/>
            </a:prstGeom>
            <a:solidFill>
              <a:srgbClr val="CCFFFF"/>
            </a:solidFill>
            <a:ln w="9525">
              <a:noFill/>
            </a:ln>
          </p:spPr>
          <p:txBody>
            <a:bodyPr/>
            <a:p>
              <a:pPr algn="ctr">
                <a:spcBef>
                  <a:spcPct val="20000"/>
                </a:spcBef>
                <a:buClr>
                  <a:schemeClr val="accent2"/>
                </a:buClr>
                <a:buFont typeface="Wingdings" panose="05000000000000000000" pitchFamily="2" charset="2"/>
              </a:pPr>
              <a:r>
                <a:rPr lang="zh-CN" altLang="en-US" sz="1800" b="1" dirty="0">
                  <a:latin typeface="Times New Roman" panose="02020603050405020304" pitchFamily="18" charset="0"/>
                </a:rPr>
                <a:t>分             级</a:t>
              </a:r>
              <a:endParaRPr lang="zh-CN" altLang="en-US" sz="1800" b="1" dirty="0">
                <a:latin typeface="Times New Roman" panose="02020603050405020304" pitchFamily="18" charset="0"/>
              </a:endParaRPr>
            </a:p>
          </p:txBody>
        </p:sp>
        <p:sp>
          <p:nvSpPr>
            <p:cNvPr id="5146" name="Rectangle 10"/>
            <p:cNvSpPr/>
            <p:nvPr/>
          </p:nvSpPr>
          <p:spPr>
            <a:xfrm>
              <a:off x="624" y="2658"/>
              <a:ext cx="384" cy="460"/>
            </a:xfrm>
            <a:prstGeom prst="rect">
              <a:avLst/>
            </a:prstGeom>
            <a:solidFill>
              <a:srgbClr val="CCFFFF"/>
            </a:solidFill>
            <a:ln w="9525">
              <a:noFill/>
            </a:ln>
          </p:spPr>
          <p:txBody>
            <a:bodyPr/>
            <a:p>
              <a:pPr>
                <a:spcBef>
                  <a:spcPct val="20000"/>
                </a:spcBef>
                <a:buClr>
                  <a:schemeClr val="accent2"/>
                </a:buClr>
                <a:buFont typeface="Wingdings" panose="05000000000000000000" pitchFamily="2" charset="2"/>
              </a:pPr>
              <a:r>
                <a:rPr lang="zh-CN" altLang="en-US" sz="1800" b="1" dirty="0">
                  <a:latin typeface="Times New Roman" panose="02020603050405020304" pitchFamily="18" charset="0"/>
                </a:rPr>
                <a:t>指标</a:t>
              </a:r>
              <a:endParaRPr lang="zh-CN" altLang="en-US" sz="1800" b="1" dirty="0">
                <a:latin typeface="Times New Roman" panose="02020603050405020304" pitchFamily="18" charset="0"/>
              </a:endParaRPr>
            </a:p>
          </p:txBody>
        </p:sp>
        <p:sp>
          <p:nvSpPr>
            <p:cNvPr id="5147" name="Line 31"/>
            <p:cNvSpPr/>
            <p:nvPr/>
          </p:nvSpPr>
          <p:spPr>
            <a:xfrm>
              <a:off x="624" y="2658"/>
              <a:ext cx="4656" cy="0"/>
            </a:xfrm>
            <a:prstGeom prst="line">
              <a:avLst/>
            </a:prstGeom>
            <a:ln w="28575" cap="sq" cmpd="sng">
              <a:solidFill>
                <a:schemeClr val="tx1"/>
              </a:solidFill>
              <a:prstDash val="solid"/>
              <a:miter/>
              <a:headEnd type="none" w="med" len="med"/>
              <a:tailEnd type="none" w="med" len="med"/>
            </a:ln>
          </p:spPr>
        </p:sp>
        <p:sp>
          <p:nvSpPr>
            <p:cNvPr id="5148" name="Line 33"/>
            <p:cNvSpPr/>
            <p:nvPr/>
          </p:nvSpPr>
          <p:spPr>
            <a:xfrm>
              <a:off x="624" y="3118"/>
              <a:ext cx="4656" cy="0"/>
            </a:xfrm>
            <a:prstGeom prst="line">
              <a:avLst/>
            </a:prstGeom>
            <a:ln w="12700" cap="flat" cmpd="sng">
              <a:solidFill>
                <a:schemeClr val="tx1"/>
              </a:solidFill>
              <a:prstDash val="solid"/>
              <a:miter/>
              <a:headEnd type="none" w="med" len="med"/>
              <a:tailEnd type="none" w="med" len="med"/>
            </a:ln>
          </p:spPr>
        </p:sp>
        <p:sp>
          <p:nvSpPr>
            <p:cNvPr id="5149" name="Line 34"/>
            <p:cNvSpPr/>
            <p:nvPr/>
          </p:nvSpPr>
          <p:spPr>
            <a:xfrm>
              <a:off x="624" y="3735"/>
              <a:ext cx="4656" cy="0"/>
            </a:xfrm>
            <a:prstGeom prst="line">
              <a:avLst/>
            </a:prstGeom>
            <a:ln w="28575" cap="sq" cmpd="sng">
              <a:solidFill>
                <a:schemeClr val="tx1"/>
              </a:solidFill>
              <a:prstDash val="solid"/>
              <a:miter/>
              <a:headEnd type="none" w="med" len="med"/>
              <a:tailEnd type="none" w="med" len="med"/>
            </a:ln>
          </p:spPr>
        </p:sp>
        <p:sp>
          <p:nvSpPr>
            <p:cNvPr id="5150" name="Line 35"/>
            <p:cNvSpPr/>
            <p:nvPr/>
          </p:nvSpPr>
          <p:spPr>
            <a:xfrm>
              <a:off x="624" y="2658"/>
              <a:ext cx="0" cy="1077"/>
            </a:xfrm>
            <a:prstGeom prst="line">
              <a:avLst/>
            </a:prstGeom>
            <a:ln w="28575" cap="sq" cmpd="sng">
              <a:solidFill>
                <a:schemeClr val="tx1"/>
              </a:solidFill>
              <a:prstDash val="solid"/>
              <a:miter/>
              <a:headEnd type="none" w="med" len="med"/>
              <a:tailEnd type="none" w="med" len="med"/>
            </a:ln>
          </p:spPr>
        </p:sp>
        <p:sp>
          <p:nvSpPr>
            <p:cNvPr id="5151" name="Line 36"/>
            <p:cNvSpPr/>
            <p:nvPr/>
          </p:nvSpPr>
          <p:spPr>
            <a:xfrm>
              <a:off x="1008" y="2658"/>
              <a:ext cx="0" cy="1077"/>
            </a:xfrm>
            <a:prstGeom prst="line">
              <a:avLst/>
            </a:prstGeom>
            <a:ln w="12700" cap="flat" cmpd="sng">
              <a:solidFill>
                <a:schemeClr val="tx1"/>
              </a:solidFill>
              <a:prstDash val="solid"/>
              <a:miter/>
              <a:headEnd type="none" w="med" len="med"/>
              <a:tailEnd type="none" w="med" len="med"/>
            </a:ln>
          </p:spPr>
        </p:sp>
        <p:sp>
          <p:nvSpPr>
            <p:cNvPr id="5152" name="Line 42"/>
            <p:cNvSpPr/>
            <p:nvPr/>
          </p:nvSpPr>
          <p:spPr>
            <a:xfrm>
              <a:off x="5280" y="2658"/>
              <a:ext cx="0" cy="1077"/>
            </a:xfrm>
            <a:prstGeom prst="line">
              <a:avLst/>
            </a:prstGeom>
            <a:ln w="28575" cap="sq" cmpd="sng">
              <a:solidFill>
                <a:schemeClr val="tx1"/>
              </a:solidFill>
              <a:prstDash val="solid"/>
              <a:miter/>
              <a:headEnd type="none" w="med" len="med"/>
              <a:tailEnd type="none" w="med" len="med"/>
            </a:ln>
          </p:spPr>
        </p:sp>
        <p:sp>
          <p:nvSpPr>
            <p:cNvPr id="5153" name="Line 60"/>
            <p:cNvSpPr/>
            <p:nvPr/>
          </p:nvSpPr>
          <p:spPr>
            <a:xfrm>
              <a:off x="1008" y="2888"/>
              <a:ext cx="4272" cy="0"/>
            </a:xfrm>
            <a:prstGeom prst="line">
              <a:avLst/>
            </a:prstGeom>
            <a:ln w="12700" cap="flat" cmpd="sng">
              <a:solidFill>
                <a:schemeClr val="tx1"/>
              </a:solidFill>
              <a:prstDash val="solid"/>
              <a:miter/>
              <a:headEnd type="none" w="med" len="med"/>
              <a:tailEnd type="none" w="med" len="med"/>
            </a:ln>
          </p:spPr>
        </p:sp>
        <p:sp>
          <p:nvSpPr>
            <p:cNvPr id="5154" name="Line 65"/>
            <p:cNvSpPr/>
            <p:nvPr/>
          </p:nvSpPr>
          <p:spPr>
            <a:xfrm>
              <a:off x="1665" y="2888"/>
              <a:ext cx="0" cy="847"/>
            </a:xfrm>
            <a:prstGeom prst="line">
              <a:avLst/>
            </a:prstGeom>
            <a:ln w="12700" cap="flat" cmpd="sng">
              <a:solidFill>
                <a:schemeClr val="tx1"/>
              </a:solidFill>
              <a:prstDash val="solid"/>
              <a:miter/>
              <a:headEnd type="none" w="med" len="med"/>
              <a:tailEnd type="none" w="med" len="med"/>
            </a:ln>
          </p:spPr>
        </p:sp>
        <p:sp>
          <p:nvSpPr>
            <p:cNvPr id="5155" name="Line 66"/>
            <p:cNvSpPr/>
            <p:nvPr/>
          </p:nvSpPr>
          <p:spPr>
            <a:xfrm>
              <a:off x="2339" y="2888"/>
              <a:ext cx="0" cy="847"/>
            </a:xfrm>
            <a:prstGeom prst="line">
              <a:avLst/>
            </a:prstGeom>
            <a:ln w="12700" cap="flat" cmpd="sng">
              <a:solidFill>
                <a:schemeClr val="tx1"/>
              </a:solidFill>
              <a:prstDash val="solid"/>
              <a:miter/>
              <a:headEnd type="none" w="med" len="med"/>
              <a:tailEnd type="none" w="med" len="med"/>
            </a:ln>
          </p:spPr>
        </p:sp>
        <p:sp>
          <p:nvSpPr>
            <p:cNvPr id="5156" name="Line 67"/>
            <p:cNvSpPr/>
            <p:nvPr/>
          </p:nvSpPr>
          <p:spPr>
            <a:xfrm>
              <a:off x="3075" y="2888"/>
              <a:ext cx="0" cy="847"/>
            </a:xfrm>
            <a:prstGeom prst="line">
              <a:avLst/>
            </a:prstGeom>
            <a:ln w="12700" cap="flat" cmpd="sng">
              <a:solidFill>
                <a:schemeClr val="tx1"/>
              </a:solidFill>
              <a:prstDash val="solid"/>
              <a:miter/>
              <a:headEnd type="none" w="med" len="med"/>
              <a:tailEnd type="none" w="med" len="med"/>
            </a:ln>
          </p:spPr>
        </p:sp>
        <p:sp>
          <p:nvSpPr>
            <p:cNvPr id="5157" name="Line 68"/>
            <p:cNvSpPr/>
            <p:nvPr/>
          </p:nvSpPr>
          <p:spPr>
            <a:xfrm>
              <a:off x="3840" y="2888"/>
              <a:ext cx="0" cy="847"/>
            </a:xfrm>
            <a:prstGeom prst="line">
              <a:avLst/>
            </a:prstGeom>
            <a:ln w="12700" cap="flat" cmpd="sng">
              <a:solidFill>
                <a:schemeClr val="tx1"/>
              </a:solidFill>
              <a:prstDash val="solid"/>
              <a:miter/>
              <a:headEnd type="none" w="med" len="med"/>
              <a:tailEnd type="none" w="med" len="med"/>
            </a:ln>
          </p:spPr>
        </p:sp>
        <p:sp>
          <p:nvSpPr>
            <p:cNvPr id="5158" name="Line 69"/>
            <p:cNvSpPr/>
            <p:nvPr/>
          </p:nvSpPr>
          <p:spPr>
            <a:xfrm>
              <a:off x="4608" y="2888"/>
              <a:ext cx="0" cy="847"/>
            </a:xfrm>
            <a:prstGeom prst="line">
              <a:avLst/>
            </a:prstGeom>
            <a:ln w="12700" cap="flat" cmpd="sng">
              <a:solidFill>
                <a:schemeClr val="tx1"/>
              </a:solidFill>
              <a:prstDash val="solid"/>
              <a:miter/>
              <a:headEnd type="none" w="med" len="med"/>
              <a:tailEnd type="none" w="med" len="med"/>
            </a:ln>
          </p:spPr>
        </p:sp>
        <p:graphicFrame>
          <p:nvGraphicFramePr>
            <p:cNvPr id="5123" name="Object 46"/>
            <p:cNvGraphicFramePr/>
            <p:nvPr/>
          </p:nvGraphicFramePr>
          <p:xfrm>
            <a:off x="672" y="3432"/>
            <a:ext cx="263" cy="312"/>
          </p:xfrm>
          <a:graphic>
            <a:graphicData uri="http://schemas.openxmlformats.org/presentationml/2006/ole">
              <mc:AlternateContent xmlns:mc="http://schemas.openxmlformats.org/markup-compatibility/2006">
                <mc:Choice xmlns:v="urn:schemas-microsoft-com:vml" Requires="v">
                  <p:oleObj spid="_x0000_s3078" name="" r:id="rId4" imgW="203200" imgH="241300" progId="Equation.DSMT4">
                    <p:embed/>
                  </p:oleObj>
                </mc:Choice>
                <mc:Fallback>
                  <p:oleObj name="" r:id="rId4" imgW="203200" imgH="241300" progId="Equation.DSMT4">
                    <p:embed/>
                    <p:pic>
                      <p:nvPicPr>
                        <p:cNvPr id="0" name="图片 3077"/>
                        <p:cNvPicPr/>
                        <p:nvPr/>
                      </p:nvPicPr>
                      <p:blipFill>
                        <a:blip r:embed="rId5"/>
                        <a:stretch>
                          <a:fillRect/>
                        </a:stretch>
                      </p:blipFill>
                      <p:spPr>
                        <a:xfrm>
                          <a:off x="672" y="3432"/>
                          <a:ext cx="263" cy="312"/>
                        </a:xfrm>
                        <a:prstGeom prst="rect">
                          <a:avLst/>
                        </a:prstGeom>
                        <a:noFill/>
                        <a:ln w="38100">
                          <a:noFill/>
                          <a:miter/>
                        </a:ln>
                      </p:spPr>
                    </p:pic>
                  </p:oleObj>
                </mc:Fallback>
              </mc:AlternateContent>
            </a:graphicData>
          </a:graphic>
        </p:graphicFrame>
      </p:grpSp>
      <p:sp>
        <p:nvSpPr>
          <p:cNvPr id="128088" name="AutoShape 88"/>
          <p:cNvSpPr/>
          <p:nvPr/>
        </p:nvSpPr>
        <p:spPr>
          <a:xfrm>
            <a:off x="6248400" y="1412875"/>
            <a:ext cx="2284413" cy="2376488"/>
          </a:xfrm>
          <a:prstGeom prst="borderCallout2">
            <a:avLst>
              <a:gd name="adj1" fmla="val 4810"/>
              <a:gd name="adj2" fmla="val -3338"/>
              <a:gd name="adj3" fmla="val 4810"/>
              <a:gd name="adj4" fmla="val -39403"/>
              <a:gd name="adj5" fmla="val 3139"/>
              <a:gd name="adj6" fmla="val -75468"/>
            </a:avLst>
          </a:prstGeom>
          <a:solidFill>
            <a:srgbClr val="CCFFFF"/>
          </a:solidFill>
          <a:ln w="9525" cap="flat" cmpd="sng">
            <a:solidFill>
              <a:srgbClr val="008080"/>
            </a:solidFill>
            <a:prstDash val="solid"/>
            <a:miter/>
            <a:headEnd type="none" w="med" len="med"/>
            <a:tailEnd type="none" w="med" len="med"/>
          </a:ln>
        </p:spPr>
        <p:txBody>
          <a:bodyPr/>
          <a:p>
            <a:r>
              <a:rPr lang="zh-CN" altLang="en-US" sz="1800" b="1" dirty="0">
                <a:latin typeface="幼圆" pitchFamily="49" charset="-122"/>
                <a:ea typeface="幼圆" pitchFamily="49" charset="-122"/>
              </a:rPr>
              <a:t>用综合污染指数和其方差两个指标判别，前者反映各污染参数平均污染状况，后者反映污染参数指数的离散程度。其中任何一个较大，都说明水质较差。</a:t>
            </a:r>
            <a:endParaRPr lang="zh-CN" altLang="en-US" sz="1800" b="1" dirty="0">
              <a:latin typeface="幼圆" pitchFamily="49" charset="-122"/>
              <a:ea typeface="幼圆" pitchFamily="49" charset="-122"/>
            </a:endParaRPr>
          </a:p>
        </p:txBody>
      </p:sp>
      <p:sp>
        <p:nvSpPr>
          <p:cNvPr id="5131" name="Text Box 96"/>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8003">
                                            <p:txEl>
                                              <p:charRg st="0" end="11"/>
                                            </p:txEl>
                                          </p:spTgt>
                                        </p:tgtEl>
                                        <p:attrNameLst>
                                          <p:attrName>style.visibility</p:attrName>
                                        </p:attrNameLst>
                                      </p:cBhvr>
                                      <p:to>
                                        <p:strVal val="visible"/>
                                      </p:to>
                                    </p:set>
                                    <p:anim calcmode="lin" valueType="num">
                                      <p:cBhvr additive="base">
                                        <p:cTn id="7" dur="500" fill="hold"/>
                                        <p:tgtEl>
                                          <p:spTgt spid="128003">
                                            <p:txEl>
                                              <p:charRg st="0"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charRg st="0" end="1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8003">
                                            <p:txEl>
                                              <p:charRg st="11" end="17"/>
                                            </p:txEl>
                                          </p:spTgt>
                                        </p:tgtEl>
                                        <p:attrNameLst>
                                          <p:attrName>style.visibility</p:attrName>
                                        </p:attrNameLst>
                                      </p:cBhvr>
                                      <p:to>
                                        <p:strVal val="visible"/>
                                      </p:to>
                                    </p:set>
                                    <p:anim calcmode="lin" valueType="num">
                                      <p:cBhvr additive="base">
                                        <p:cTn id="11" dur="500" fill="hold"/>
                                        <p:tgtEl>
                                          <p:spTgt spid="128003">
                                            <p:txEl>
                                              <p:charRg st="11" end="1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8003">
                                            <p:txEl>
                                              <p:charRg st="11" end="17"/>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8003">
                                            <p:txEl>
                                              <p:charRg st="19" end="35"/>
                                            </p:txEl>
                                          </p:spTgt>
                                        </p:tgtEl>
                                        <p:attrNameLst>
                                          <p:attrName>style.visibility</p:attrName>
                                        </p:attrNameLst>
                                      </p:cBhvr>
                                      <p:to>
                                        <p:strVal val="visible"/>
                                      </p:to>
                                    </p:set>
                                    <p:anim calcmode="lin" valueType="num">
                                      <p:cBhvr additive="base">
                                        <p:cTn id="15" dur="500" fill="hold"/>
                                        <p:tgtEl>
                                          <p:spTgt spid="128003">
                                            <p:txEl>
                                              <p:charRg st="19" end="3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8003">
                                            <p:txEl>
                                              <p:charRg st="19" end="35"/>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8003">
                                            <p:txEl>
                                              <p:charRg st="36" end="62"/>
                                            </p:txEl>
                                          </p:spTgt>
                                        </p:tgtEl>
                                        <p:attrNameLst>
                                          <p:attrName>style.visibility</p:attrName>
                                        </p:attrNameLst>
                                      </p:cBhvr>
                                      <p:to>
                                        <p:strVal val="visible"/>
                                      </p:to>
                                    </p:set>
                                    <p:anim calcmode="lin" valueType="num">
                                      <p:cBhvr additive="base">
                                        <p:cTn id="19" dur="500" fill="hold"/>
                                        <p:tgtEl>
                                          <p:spTgt spid="128003">
                                            <p:txEl>
                                              <p:charRg st="36" end="6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charRg st="36" end="6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28088"/>
                                        </p:tgtEl>
                                        <p:attrNameLst>
                                          <p:attrName>style.visibility</p:attrName>
                                        </p:attrNameLst>
                                      </p:cBhvr>
                                      <p:to>
                                        <p:strVal val="visible"/>
                                      </p:to>
                                    </p:set>
                                    <p:anim calcmode="lin" valueType="num">
                                      <p:cBhvr additive="base">
                                        <p:cTn id="24" dur="500" fill="hold"/>
                                        <p:tgtEl>
                                          <p:spTgt spid="128088"/>
                                        </p:tgtEl>
                                        <p:attrNameLst>
                                          <p:attrName>ppt_x</p:attrName>
                                        </p:attrNameLst>
                                      </p:cBhvr>
                                      <p:tavLst>
                                        <p:tav tm="0">
                                          <p:val>
                                            <p:strVal val="1+#ppt_w/2"/>
                                          </p:val>
                                        </p:tav>
                                        <p:tav tm="100000">
                                          <p:val>
                                            <p:strVal val="#ppt_x"/>
                                          </p:val>
                                        </p:tav>
                                      </p:tavLst>
                                    </p:anim>
                                    <p:anim calcmode="lin" valueType="num">
                                      <p:cBhvr additive="base">
                                        <p:cTn id="25" dur="500" fill="hold"/>
                                        <p:tgtEl>
                                          <p:spTgt spid="12808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28008"/>
                                        </p:tgtEl>
                                        <p:attrNameLst>
                                          <p:attrName>style.visibility</p:attrName>
                                        </p:attrNameLst>
                                      </p:cBhvr>
                                      <p:to>
                                        <p:strVal val="visible"/>
                                      </p:to>
                                    </p:set>
                                    <p:anim calcmode="lin" valueType="num">
                                      <p:cBhvr additive="base">
                                        <p:cTn id="28" dur="500" fill="hold"/>
                                        <p:tgtEl>
                                          <p:spTgt spid="128008"/>
                                        </p:tgtEl>
                                        <p:attrNameLst>
                                          <p:attrName>ppt_x</p:attrName>
                                        </p:attrNameLst>
                                      </p:cBhvr>
                                      <p:tavLst>
                                        <p:tav tm="0">
                                          <p:val>
                                            <p:strVal val="0-#ppt_w/2"/>
                                          </p:val>
                                        </p:tav>
                                        <p:tav tm="100000">
                                          <p:val>
                                            <p:strVal val="#ppt_x"/>
                                          </p:val>
                                        </p:tav>
                                      </p:tavLst>
                                    </p:anim>
                                    <p:anim calcmode="lin" valueType="num">
                                      <p:cBhvr additive="base">
                                        <p:cTn id="29" dur="500" fill="hold"/>
                                        <p:tgtEl>
                                          <p:spTgt spid="128008"/>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128007"/>
                                        </p:tgtEl>
                                        <p:attrNameLst>
                                          <p:attrName>style.visibility</p:attrName>
                                        </p:attrNameLst>
                                      </p:cBhvr>
                                      <p:to>
                                        <p:strVal val="visible"/>
                                      </p:to>
                                    </p:set>
                                    <p:anim calcmode="lin" valueType="num">
                                      <p:cBhvr additive="base">
                                        <p:cTn id="33" dur="500" fill="hold"/>
                                        <p:tgtEl>
                                          <p:spTgt spid="128007"/>
                                        </p:tgtEl>
                                        <p:attrNameLst>
                                          <p:attrName>ppt_x</p:attrName>
                                        </p:attrNameLst>
                                      </p:cBhvr>
                                      <p:tavLst>
                                        <p:tav tm="0">
                                          <p:val>
                                            <p:strVal val="0-#ppt_w/2"/>
                                          </p:val>
                                        </p:tav>
                                        <p:tav tm="100000">
                                          <p:val>
                                            <p:strVal val="#ppt_x"/>
                                          </p:val>
                                        </p:tav>
                                      </p:tavLst>
                                    </p:anim>
                                    <p:anim calcmode="lin" valueType="num">
                                      <p:cBhvr additive="base">
                                        <p:cTn id="34" dur="500" fill="hold"/>
                                        <p:tgtEl>
                                          <p:spTgt spid="12800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strips(downLeft)">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dvAuto="1000" build="p"/>
      <p:bldP spid="128007" grpId="0" animBg="1"/>
      <p:bldP spid="1280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30051" name="Rectangle 3"/>
          <p:cNvSpPr>
            <a:spLocks noGrp="1" noChangeArrowheads="1"/>
          </p:cNvSpPr>
          <p:nvPr>
            <p:ph idx="1"/>
          </p:nvPr>
        </p:nvSpPr>
        <p:spPr>
          <a:xfrm>
            <a:off x="609600" y="1143000"/>
            <a:ext cx="7772400" cy="38862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zh-CN" altLang="en-US" sz="32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新魏" pitchFamily="2" charset="-122"/>
                <a:ea typeface="华文新魏" pitchFamily="2" charset="-122"/>
                <a:cs typeface="+mn-cs"/>
              </a:rPr>
              <a:t>四</a:t>
            </a: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、分类综合污染指数法</a:t>
            </a:r>
            <a:r>
              <a:rPr kumimoji="1" lang="zh-CN" altLang="en-US" sz="1000" b="0" i="0" u="none" strike="noStrike" kern="0" cap="none" spc="0" normalizeH="0" baseline="0" noProof="0" smtClean="0">
                <a:ln>
                  <a:noFill/>
                </a:ln>
                <a:solidFill>
                  <a:schemeClr val="hlink"/>
                </a:solidFill>
                <a:effectLst/>
                <a:uLnTx/>
                <a:uFillTx/>
                <a:latin typeface="幼圆" pitchFamily="49" charset="-122"/>
                <a:ea typeface="幼圆" pitchFamily="49" charset="-122"/>
                <a:cs typeface="+mn-cs"/>
                <a:sym typeface="Symbol" panose="05050102010706020507" pitchFamily="18" charset="2"/>
              </a:rPr>
              <a:t></a:t>
            </a:r>
            <a:r>
              <a:rPr kumimoji="1" lang="en-US" altLang="zh-CN" sz="1000" b="0" i="0" u="none" strike="noStrike" kern="0" cap="none" spc="0" normalizeH="0" baseline="0" noProof="0" smtClean="0">
                <a:ln>
                  <a:noFill/>
                </a:ln>
                <a:solidFill>
                  <a:schemeClr val="hlink"/>
                </a:solidFill>
                <a:effectLst/>
                <a:uLnTx/>
                <a:uFillTx/>
                <a:latin typeface="幼圆" pitchFamily="49" charset="-122"/>
                <a:ea typeface="幼圆" pitchFamily="49" charset="-122"/>
                <a:cs typeface="+mn-cs"/>
                <a:sym typeface="Symbol" panose="05050102010706020507" pitchFamily="18" charset="2"/>
              </a:rPr>
              <a:t>1</a:t>
            </a:r>
            <a:endParaRPr kumimoji="1" lang="en-US" altLang="zh-CN" sz="2000" b="1" i="1" u="none"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（一）按地下水中污染物类型分类（三种类型）</a:t>
            </a:r>
            <a:endPar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1. </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无机类，包括硫酸盐、氯化物、硝酸态氮、亚硝酸态氮与氨态氮等；</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2. </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有机类，包括</a:t>
            </a: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BOD</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a:t>
            </a: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COD</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a:t>
            </a: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CO</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、有机碳总量、油、笨、酚、氰、多环芳烃、洗涤剂等；</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3. </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重金属类，包括铁、锰、汞、镉、铬、锌、铜、铅等。</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r>
              <a:rPr kumimoji="1" lang="zh-CN" altLang="en-US" sz="2000" b="1" i="0" u="none" strike="noStrike" kern="0" cap="none" spc="0" normalizeH="0" baseline="0" noProof="0" smtClean="0">
                <a:ln>
                  <a:noFill/>
                </a:ln>
                <a:solidFill>
                  <a:srgbClr val="006600"/>
                </a:solidFill>
                <a:effectLst/>
                <a:uLnTx/>
                <a:uFillTx/>
                <a:latin typeface="幼圆" pitchFamily="49" charset="-122"/>
                <a:ea typeface="幼圆" pitchFamily="49" charset="-122"/>
              </a:rPr>
              <a:t>分别计算各类污染物的综合污染指数，再采用下面公式计算总的综合污染指数</a:t>
            </a:r>
            <a:endParaRPr kumimoji="1" lang="zh-CN" altLang="en-US" sz="2000" b="1" i="0" u="none" strike="noStrike" kern="0" cap="none" spc="0" normalizeH="0" baseline="0" noProof="0" smtClean="0">
              <a:ln>
                <a:noFill/>
              </a:ln>
              <a:solidFill>
                <a:srgbClr val="006600"/>
              </a:solidFill>
              <a:effectLst/>
              <a:uLnTx/>
              <a:uFillTx/>
              <a:latin typeface="幼圆" pitchFamily="49" charset="-122"/>
              <a:ea typeface="幼圆"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endParaRPr kumimoji="1" lang="en-US" altLang="zh-CN" sz="2400" b="1" i="0" u="none" strike="noStrike" kern="0" cap="none" spc="0" normalizeH="0" baseline="0" noProof="0" smtClean="0">
              <a:ln>
                <a:noFill/>
              </a:ln>
              <a:solidFill>
                <a:srgbClr val="006600"/>
              </a:solidFill>
              <a:effectLst/>
              <a:uLnTx/>
              <a:uFillTx/>
              <a:latin typeface="幼圆" pitchFamily="49" charset="-122"/>
              <a:ea typeface="幼圆" pitchFamily="49" charset="-122"/>
            </a:endParaRPr>
          </a:p>
        </p:txBody>
      </p:sp>
      <p:sp>
        <p:nvSpPr>
          <p:cNvPr id="6150"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30056" name="AutoShape 8"/>
          <p:cNvSpPr/>
          <p:nvPr/>
        </p:nvSpPr>
        <p:spPr>
          <a:xfrm>
            <a:off x="5562600" y="5105400"/>
            <a:ext cx="2286000" cy="990600"/>
          </a:xfrm>
          <a:prstGeom prst="borderCallout2">
            <a:avLst>
              <a:gd name="adj1" fmla="val 11537"/>
              <a:gd name="adj2" fmla="val -3333"/>
              <a:gd name="adj3" fmla="val 11537"/>
              <a:gd name="adj4" fmla="val -8264"/>
              <a:gd name="adj5" fmla="val 34296"/>
              <a:gd name="adj6" fmla="val -13264"/>
            </a:avLst>
          </a:prstGeom>
          <a:solidFill>
            <a:srgbClr val="CCFFFF"/>
          </a:solidFill>
          <a:ln w="9525" cap="flat" cmpd="sng">
            <a:solidFill>
              <a:srgbClr val="006600"/>
            </a:solidFill>
            <a:prstDash val="solid"/>
            <a:miter/>
            <a:headEnd type="none" w="med" len="med"/>
            <a:tailEnd type="none" w="med" len="med"/>
          </a:ln>
        </p:spPr>
        <p:txBody>
          <a:bodyPr/>
          <a:p>
            <a:r>
              <a:rPr lang="en-US" altLang="zh-CN" sz="1800" b="1" i="1" dirty="0" err="1">
                <a:solidFill>
                  <a:srgbClr val="006600"/>
                </a:solidFill>
                <a:latin typeface="Times New Roman" panose="02020603050405020304" pitchFamily="18" charset="0"/>
                <a:ea typeface="幼圆" pitchFamily="49" charset="-122"/>
              </a:rPr>
              <a:t>W</a:t>
            </a:r>
            <a:r>
              <a:rPr lang="en-US" altLang="zh-CN" sz="1800" b="1" i="1" baseline="-25000" dirty="0" err="1">
                <a:solidFill>
                  <a:srgbClr val="006600"/>
                </a:solidFill>
                <a:latin typeface="Times New Roman" panose="02020603050405020304" pitchFamily="18" charset="0"/>
                <a:ea typeface="幼圆" pitchFamily="49" charset="-122"/>
              </a:rPr>
              <a:t>j</a:t>
            </a:r>
            <a:r>
              <a:rPr lang="en-US" altLang="zh-CN" sz="1800" b="1" i="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第 </a:t>
            </a:r>
            <a:r>
              <a:rPr lang="en-US" altLang="zh-CN" sz="1800" b="1" i="1">
                <a:solidFill>
                  <a:srgbClr val="006600"/>
                </a:solidFill>
                <a:latin typeface="Times New Roman" panose="02020603050405020304" pitchFamily="18" charset="0"/>
                <a:ea typeface="幼圆" pitchFamily="49" charset="-122"/>
              </a:rPr>
              <a:t>j </a:t>
            </a:r>
            <a:r>
              <a:rPr lang="zh-CN" altLang="en-US" sz="1800" b="1" dirty="0">
                <a:solidFill>
                  <a:srgbClr val="006600"/>
                </a:solidFill>
                <a:latin typeface="幼圆" pitchFamily="49" charset="-122"/>
                <a:ea typeface="幼圆" pitchFamily="49" charset="-122"/>
              </a:rPr>
              <a:t>类</a:t>
            </a:r>
            <a:r>
              <a:rPr lang="zh-CN" altLang="en-US" sz="1800" b="1" dirty="0">
                <a:solidFill>
                  <a:srgbClr val="006600"/>
                </a:solidFill>
                <a:latin typeface="Times New Roman" panose="02020603050405020304" pitchFamily="18" charset="0"/>
                <a:ea typeface="幼圆" pitchFamily="49" charset="-122"/>
              </a:rPr>
              <a:t>的权重</a:t>
            </a:r>
            <a:endParaRPr lang="zh-CN" altLang="en-US" sz="1800" b="1" dirty="0">
              <a:solidFill>
                <a:srgbClr val="006600"/>
              </a:solidFill>
              <a:latin typeface="Times New Roman" panose="02020603050405020304" pitchFamily="18" charset="0"/>
              <a:ea typeface="幼圆" pitchFamily="49" charset="-122"/>
            </a:endParaRPr>
          </a:p>
          <a:p>
            <a:r>
              <a:rPr lang="en-US" altLang="zh-CN" sz="1800" b="1" i="1" dirty="0" err="1">
                <a:solidFill>
                  <a:srgbClr val="006600"/>
                </a:solidFill>
                <a:latin typeface="Times New Roman" panose="02020603050405020304" pitchFamily="18" charset="0"/>
                <a:ea typeface="幼圆" pitchFamily="49" charset="-122"/>
              </a:rPr>
              <a:t>P</a:t>
            </a:r>
            <a:r>
              <a:rPr lang="en-US" altLang="zh-CN" sz="1800" b="1" i="1" baseline="-25000" dirty="0" err="1">
                <a:solidFill>
                  <a:srgbClr val="006600"/>
                </a:solidFill>
                <a:latin typeface="Times New Roman" panose="02020603050405020304" pitchFamily="18" charset="0"/>
                <a:ea typeface="幼圆" pitchFamily="49" charset="-122"/>
              </a:rPr>
              <a:t>j</a:t>
            </a:r>
            <a:r>
              <a:rPr lang="en-US" altLang="zh-CN" sz="1800" b="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第 </a:t>
            </a:r>
            <a:r>
              <a:rPr lang="en-US" altLang="zh-CN" sz="1800" b="1" i="1">
                <a:solidFill>
                  <a:srgbClr val="006600"/>
                </a:solidFill>
                <a:latin typeface="Times New Roman" panose="02020603050405020304" pitchFamily="18" charset="0"/>
                <a:ea typeface="幼圆" pitchFamily="49" charset="-122"/>
              </a:rPr>
              <a:t>j </a:t>
            </a:r>
            <a:r>
              <a:rPr lang="zh-CN" altLang="en-US" sz="1800" b="1" dirty="0">
                <a:solidFill>
                  <a:srgbClr val="006600"/>
                </a:solidFill>
                <a:latin typeface="幼圆" pitchFamily="49" charset="-122"/>
                <a:ea typeface="幼圆" pitchFamily="49" charset="-122"/>
              </a:rPr>
              <a:t>类</a:t>
            </a:r>
            <a:r>
              <a:rPr lang="zh-CN" altLang="en-US" sz="1800" b="1" dirty="0">
                <a:solidFill>
                  <a:srgbClr val="006600"/>
                </a:solidFill>
                <a:latin typeface="Times New Roman" panose="02020603050405020304" pitchFamily="18" charset="0"/>
                <a:ea typeface="幼圆" pitchFamily="49" charset="-122"/>
              </a:rPr>
              <a:t>的综合污染指数</a:t>
            </a:r>
            <a:r>
              <a:rPr lang="zh-CN" altLang="en-US" sz="1400" dirty="0">
                <a:solidFill>
                  <a:srgbClr val="006600"/>
                </a:solidFill>
                <a:latin typeface="幼圆" pitchFamily="49" charset="-122"/>
                <a:ea typeface="幼圆" pitchFamily="49" charset="-122"/>
                <a:sym typeface="Symbol" panose="05050102010706020507" pitchFamily="18" charset="2"/>
              </a:rPr>
              <a:t></a:t>
            </a:r>
            <a:endParaRPr lang="zh-CN" altLang="en-US" sz="1400" dirty="0">
              <a:solidFill>
                <a:srgbClr val="006600"/>
              </a:solidFill>
              <a:latin typeface="幼圆" pitchFamily="49" charset="-122"/>
              <a:ea typeface="幼圆" pitchFamily="49" charset="-122"/>
              <a:sym typeface="Symbol" panose="05050102010706020507" pitchFamily="18" charset="2"/>
            </a:endParaRPr>
          </a:p>
        </p:txBody>
      </p:sp>
      <p:graphicFrame>
        <p:nvGraphicFramePr>
          <p:cNvPr id="130057" name="Object 9"/>
          <p:cNvGraphicFramePr/>
          <p:nvPr/>
        </p:nvGraphicFramePr>
        <p:xfrm>
          <a:off x="3167063" y="4953000"/>
          <a:ext cx="1943100" cy="1014413"/>
        </p:xfrm>
        <a:graphic>
          <a:graphicData uri="http://schemas.openxmlformats.org/presentationml/2006/ole">
            <mc:AlternateContent xmlns:mc="http://schemas.openxmlformats.org/markup-compatibility/2006">
              <mc:Choice xmlns:v="urn:schemas-microsoft-com:vml" Requires="v">
                <p:oleObj spid="_x0000_s3077" name="" r:id="rId3" imgW="850265" imgH="444500" progId="Equation.DSMT4">
                  <p:embed/>
                </p:oleObj>
              </mc:Choice>
              <mc:Fallback>
                <p:oleObj name="" r:id="rId3" imgW="850265" imgH="444500" progId="Equation.DSMT4">
                  <p:embed/>
                  <p:pic>
                    <p:nvPicPr>
                      <p:cNvPr id="0" name="图片 3076"/>
                      <p:cNvPicPr/>
                      <p:nvPr/>
                    </p:nvPicPr>
                    <p:blipFill>
                      <a:blip r:embed="rId4"/>
                      <a:stretch>
                        <a:fillRect/>
                      </a:stretch>
                    </p:blipFill>
                    <p:spPr>
                      <a:xfrm>
                        <a:off x="3167063" y="4953000"/>
                        <a:ext cx="1943100" cy="1014413"/>
                      </a:xfrm>
                      <a:prstGeom prst="rect">
                        <a:avLst/>
                      </a:prstGeom>
                      <a:noFill/>
                      <a:ln w="38100">
                        <a:noFill/>
                        <a:miter/>
                      </a:ln>
                    </p:spPr>
                  </p:pic>
                </p:oleObj>
              </mc:Fallback>
            </mc:AlternateContent>
          </a:graphicData>
        </a:graphic>
      </p:graphicFrame>
      <p:sp>
        <p:nvSpPr>
          <p:cNvPr id="6152" name="Text Box 10"/>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0051">
                                            <p:txEl>
                                              <p:charRg st="0" end="14"/>
                                            </p:txEl>
                                          </p:spTgt>
                                        </p:tgtEl>
                                        <p:attrNameLst>
                                          <p:attrName>style.visibility</p:attrName>
                                        </p:attrNameLst>
                                      </p:cBhvr>
                                      <p:to>
                                        <p:strVal val="visible"/>
                                      </p:to>
                                    </p:set>
                                    <p:anim calcmode="lin" valueType="num">
                                      <p:cBhvr additive="base">
                                        <p:cTn id="7" dur="500" fill="hold"/>
                                        <p:tgtEl>
                                          <p:spTgt spid="130051">
                                            <p:txEl>
                                              <p:charRg st="0" end="1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0051">
                                            <p:txEl>
                                              <p:charRg st="14" end="36"/>
                                            </p:txEl>
                                          </p:spTgt>
                                        </p:tgtEl>
                                        <p:attrNameLst>
                                          <p:attrName>style.visibility</p:attrName>
                                        </p:attrNameLst>
                                      </p:cBhvr>
                                      <p:to>
                                        <p:strVal val="visible"/>
                                      </p:to>
                                    </p:set>
                                    <p:anim calcmode="lin" valueType="num">
                                      <p:cBhvr additive="base">
                                        <p:cTn id="11" dur="500" fill="hold"/>
                                        <p:tgtEl>
                                          <p:spTgt spid="130051">
                                            <p:txEl>
                                              <p:charRg st="14" end="3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0051">
                                            <p:txEl>
                                              <p:charRg st="14" end="36"/>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0051">
                                            <p:txEl>
                                              <p:charRg st="36" end="70"/>
                                            </p:txEl>
                                          </p:spTgt>
                                        </p:tgtEl>
                                        <p:attrNameLst>
                                          <p:attrName>style.visibility</p:attrName>
                                        </p:attrNameLst>
                                      </p:cBhvr>
                                      <p:to>
                                        <p:strVal val="visible"/>
                                      </p:to>
                                    </p:set>
                                    <p:anim calcmode="lin" valueType="num">
                                      <p:cBhvr additive="base">
                                        <p:cTn id="15" dur="500" fill="hold"/>
                                        <p:tgtEl>
                                          <p:spTgt spid="130051">
                                            <p:txEl>
                                              <p:charRg st="36" end="7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0051">
                                            <p:txEl>
                                              <p:charRg st="36" end="7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0051">
                                            <p:txEl>
                                              <p:charRg st="70" end="115"/>
                                            </p:txEl>
                                          </p:spTgt>
                                        </p:tgtEl>
                                        <p:attrNameLst>
                                          <p:attrName>style.visibility</p:attrName>
                                        </p:attrNameLst>
                                      </p:cBhvr>
                                      <p:to>
                                        <p:strVal val="visible"/>
                                      </p:to>
                                    </p:set>
                                    <p:anim calcmode="lin" valueType="num">
                                      <p:cBhvr additive="base">
                                        <p:cTn id="19" dur="500" fill="hold"/>
                                        <p:tgtEl>
                                          <p:spTgt spid="130051">
                                            <p:txEl>
                                              <p:charRg st="70" end="11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charRg st="70" end="11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0051">
                                            <p:txEl>
                                              <p:charRg st="115" end="143"/>
                                            </p:txEl>
                                          </p:spTgt>
                                        </p:tgtEl>
                                        <p:attrNameLst>
                                          <p:attrName>style.visibility</p:attrName>
                                        </p:attrNameLst>
                                      </p:cBhvr>
                                      <p:to>
                                        <p:strVal val="visible"/>
                                      </p:to>
                                    </p:set>
                                    <p:anim calcmode="lin" valueType="num">
                                      <p:cBhvr additive="base">
                                        <p:cTn id="23" dur="500" fill="hold"/>
                                        <p:tgtEl>
                                          <p:spTgt spid="130051">
                                            <p:txEl>
                                              <p:charRg st="115" end="14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0051">
                                            <p:txEl>
                                              <p:charRg st="115" end="14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0051">
                                            <p:txEl>
                                              <p:charRg st="143" end="178"/>
                                            </p:txEl>
                                          </p:spTgt>
                                        </p:tgtEl>
                                        <p:attrNameLst>
                                          <p:attrName>style.visibility</p:attrName>
                                        </p:attrNameLst>
                                      </p:cBhvr>
                                      <p:to>
                                        <p:strVal val="visible"/>
                                      </p:to>
                                    </p:set>
                                    <p:anim calcmode="lin" valueType="num">
                                      <p:cBhvr additive="base">
                                        <p:cTn id="27" dur="500" fill="hold"/>
                                        <p:tgtEl>
                                          <p:spTgt spid="130051">
                                            <p:txEl>
                                              <p:charRg st="143" end="17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0051">
                                            <p:txEl>
                                              <p:charRg st="143" end="178"/>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0057"/>
                                        </p:tgtEl>
                                        <p:attrNameLst>
                                          <p:attrName>style.visibility</p:attrName>
                                        </p:attrNameLst>
                                      </p:cBhvr>
                                      <p:to>
                                        <p:strVal val="visible"/>
                                      </p:to>
                                    </p:set>
                                    <p:anim calcmode="lin" valueType="num">
                                      <p:cBhvr additive="base">
                                        <p:cTn id="33" dur="500" fill="hold"/>
                                        <p:tgtEl>
                                          <p:spTgt spid="130057"/>
                                        </p:tgtEl>
                                        <p:attrNameLst>
                                          <p:attrName>ppt_x</p:attrName>
                                        </p:attrNameLst>
                                      </p:cBhvr>
                                      <p:tavLst>
                                        <p:tav tm="0">
                                          <p:val>
                                            <p:strVal val="0-#ppt_w/2"/>
                                          </p:val>
                                        </p:tav>
                                        <p:tav tm="100000">
                                          <p:val>
                                            <p:strVal val="#ppt_x"/>
                                          </p:val>
                                        </p:tav>
                                      </p:tavLst>
                                    </p:anim>
                                    <p:anim calcmode="lin" valueType="num">
                                      <p:cBhvr additive="base">
                                        <p:cTn id="34" dur="500" fill="hold"/>
                                        <p:tgtEl>
                                          <p:spTgt spid="130057"/>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30056"/>
                                        </p:tgtEl>
                                        <p:attrNameLst>
                                          <p:attrName>style.visibility</p:attrName>
                                        </p:attrNameLst>
                                      </p:cBhvr>
                                      <p:to>
                                        <p:strVal val="visible"/>
                                      </p:to>
                                    </p:set>
                                    <p:anim calcmode="lin" valueType="num">
                                      <p:cBhvr additive="base">
                                        <p:cTn id="38" dur="500" fill="hold"/>
                                        <p:tgtEl>
                                          <p:spTgt spid="130056"/>
                                        </p:tgtEl>
                                        <p:attrNameLst>
                                          <p:attrName>ppt_x</p:attrName>
                                        </p:attrNameLst>
                                      </p:cBhvr>
                                      <p:tavLst>
                                        <p:tav tm="0">
                                          <p:val>
                                            <p:strVal val="1+#ppt_w/2"/>
                                          </p:val>
                                        </p:tav>
                                        <p:tav tm="100000">
                                          <p:val>
                                            <p:strVal val="#ppt_x"/>
                                          </p:val>
                                        </p:tav>
                                      </p:tavLst>
                                    </p:anim>
                                    <p:anim calcmode="lin" valueType="num">
                                      <p:cBhvr additive="base">
                                        <p:cTn id="39" dur="500" fill="hold"/>
                                        <p:tgtEl>
                                          <p:spTgt spid="130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dvAuto="1000" build="p"/>
      <p:bldP spid="1300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2"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32099" name="Rectangle 3"/>
          <p:cNvSpPr>
            <a:spLocks noGrp="1" noChangeArrowheads="1"/>
          </p:cNvSpPr>
          <p:nvPr>
            <p:ph idx="1"/>
          </p:nvPr>
        </p:nvSpPr>
        <p:spPr>
          <a:xfrm>
            <a:off x="609600" y="1143000"/>
            <a:ext cx="7772400" cy="38100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zh-CN" altLang="en-US" sz="32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新魏" pitchFamily="2" charset="-122"/>
                <a:ea typeface="华文新魏" pitchFamily="2" charset="-122"/>
                <a:cs typeface="+mn-cs"/>
              </a:rPr>
              <a:t>四</a:t>
            </a: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、分类综合污染指数法</a:t>
            </a:r>
            <a:endParaRPr kumimoji="1" lang="zh-CN" altLang="en-US" sz="2000" b="1" i="1" u="none"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600" b="1" i="0" u="none" strike="noStrike" kern="0" cap="none" spc="0" normalizeH="0" baseline="0" noProof="0" smtClean="0">
                <a:ln>
                  <a:noFill/>
                </a:ln>
                <a:solidFill>
                  <a:srgbClr val="333399"/>
                </a:solidFill>
                <a:effectLst/>
                <a:uLnTx/>
                <a:uFillTx/>
                <a:latin typeface="黑体" panose="02010609060101010101" pitchFamily="49" charset="-122"/>
                <a:ea typeface="黑体" panose="02010609060101010101" pitchFamily="49" charset="-122"/>
              </a:rPr>
              <a:t>（二）按地下水的用途分类（三种类型）</a:t>
            </a:r>
            <a:r>
              <a:rPr kumimoji="1" lang="zh-CN" altLang="en-US" sz="900" b="0" i="0" u="none" strike="noStrike" kern="0" cap="none" spc="0" normalizeH="0" baseline="0" noProof="0" smtClean="0">
                <a:ln>
                  <a:noFill/>
                </a:ln>
                <a:solidFill>
                  <a:schemeClr val="hlink"/>
                </a:solidFill>
                <a:effectLst/>
                <a:uLnTx/>
                <a:uFillTx/>
                <a:latin typeface="幼圆" pitchFamily="49" charset="-122"/>
                <a:ea typeface="幼圆" pitchFamily="49" charset="-122"/>
                <a:sym typeface="Symbol" panose="05050102010706020507" pitchFamily="18" charset="2"/>
              </a:rPr>
              <a:t></a:t>
            </a:r>
            <a:r>
              <a:rPr kumimoji="1" lang="en-US" altLang="zh-CN" sz="900" b="0" i="0" u="none" strike="noStrike" kern="0" cap="none" spc="0" normalizeH="0" baseline="0" noProof="0" smtClean="0">
                <a:ln>
                  <a:noFill/>
                </a:ln>
                <a:solidFill>
                  <a:schemeClr val="hlink"/>
                </a:solidFill>
                <a:effectLst/>
                <a:uLnTx/>
                <a:uFillTx/>
                <a:latin typeface="幼圆" pitchFamily="49" charset="-122"/>
                <a:ea typeface="幼圆" pitchFamily="49" charset="-122"/>
                <a:sym typeface="Symbol" panose="05050102010706020507" pitchFamily="18" charset="2"/>
              </a:rPr>
              <a:t>1</a:t>
            </a:r>
            <a:endParaRPr kumimoji="1" lang="en-US" altLang="zh-CN" sz="26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1. </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人类直接接触用水，包括饮水、制造饮料用水等；</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2. </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间接接触用水，包括渔业用水、农业用水等；</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r>
              <a:rPr kumimoji="1" lang="en-US" altLang="zh-CN" sz="2000" b="1" i="0" u="none" strike="noStrike" kern="0" cap="none" spc="0" normalizeH="0" baseline="0" noProof="0" smtClean="0">
                <a:ln>
                  <a:noFill/>
                </a:ln>
                <a:solidFill>
                  <a:srgbClr val="333399"/>
                </a:solidFill>
                <a:effectLst/>
                <a:uLnTx/>
                <a:uFillTx/>
                <a:latin typeface="幼圆" pitchFamily="49" charset="-122"/>
                <a:ea typeface="幼圆" pitchFamily="49" charset="-122"/>
              </a:rPr>
              <a:t>3. </a:t>
            </a:r>
            <a:r>
              <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rPr>
              <a:t>不接触用水，包括工业用水、冷却用水等。</a:t>
            </a: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None/>
              <a:defRPr/>
            </a:pPr>
            <a:endParaRPr kumimoji="1" lang="zh-CN" altLang="en-US" sz="20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1"/>
              </a:buBlip>
              <a:defRPr/>
            </a:pPr>
            <a:r>
              <a:rPr kumimoji="1" lang="zh-CN" altLang="en-US" sz="2000" b="1" i="0" u="none" strike="noStrike" kern="0" cap="none" spc="0" normalizeH="0" baseline="0" noProof="0" smtClean="0">
                <a:ln>
                  <a:noFill/>
                </a:ln>
                <a:solidFill>
                  <a:srgbClr val="006600"/>
                </a:solidFill>
                <a:effectLst/>
                <a:uLnTx/>
                <a:uFillTx/>
                <a:latin typeface="幼圆" pitchFamily="49" charset="-122"/>
                <a:ea typeface="幼圆" pitchFamily="49" charset="-122"/>
              </a:rPr>
              <a:t>按以上三种用途的水质标准，分别计算综合污染指数，再按以下公式计算总的综合污染指数</a:t>
            </a:r>
            <a:endParaRPr kumimoji="1" lang="zh-CN" altLang="en-US" sz="2000" b="1" i="0" u="none" strike="noStrike" kern="0" cap="none" spc="0" normalizeH="0" baseline="0" noProof="0" smtClean="0">
              <a:ln>
                <a:noFill/>
              </a:ln>
              <a:solidFill>
                <a:srgbClr val="006600"/>
              </a:solidFill>
              <a:effectLst/>
              <a:uLnTx/>
              <a:uFillTx/>
              <a:latin typeface="幼圆" pitchFamily="49" charset="-122"/>
              <a:ea typeface="幼圆" pitchFamily="49" charset="-122"/>
            </a:endParaRPr>
          </a:p>
        </p:txBody>
      </p:sp>
      <p:sp>
        <p:nvSpPr>
          <p:cNvPr id="7174"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32102" name="AutoShape 6"/>
          <p:cNvSpPr/>
          <p:nvPr/>
        </p:nvSpPr>
        <p:spPr>
          <a:xfrm>
            <a:off x="5562600" y="4800600"/>
            <a:ext cx="2286000" cy="990600"/>
          </a:xfrm>
          <a:prstGeom prst="borderCallout2">
            <a:avLst>
              <a:gd name="adj1" fmla="val 11537"/>
              <a:gd name="adj2" fmla="val -3333"/>
              <a:gd name="adj3" fmla="val 11537"/>
              <a:gd name="adj4" fmla="val -8264"/>
              <a:gd name="adj5" fmla="val 34296"/>
              <a:gd name="adj6" fmla="val -13264"/>
            </a:avLst>
          </a:prstGeom>
          <a:solidFill>
            <a:srgbClr val="CCFFFF"/>
          </a:solidFill>
          <a:ln w="9525" cap="flat" cmpd="sng">
            <a:solidFill>
              <a:srgbClr val="006600"/>
            </a:solidFill>
            <a:prstDash val="solid"/>
            <a:miter/>
            <a:headEnd type="none" w="med" len="med"/>
            <a:tailEnd type="none" w="med" len="med"/>
          </a:ln>
        </p:spPr>
        <p:txBody>
          <a:bodyPr/>
          <a:p>
            <a:r>
              <a:rPr lang="en-US" altLang="zh-CN" sz="1800" b="1" i="1" dirty="0" err="1">
                <a:solidFill>
                  <a:srgbClr val="006600"/>
                </a:solidFill>
                <a:latin typeface="Times New Roman" panose="02020603050405020304" pitchFamily="18" charset="0"/>
                <a:ea typeface="幼圆" pitchFamily="49" charset="-122"/>
              </a:rPr>
              <a:t>W</a:t>
            </a:r>
            <a:r>
              <a:rPr lang="en-US" altLang="zh-CN" sz="1800" b="1" i="1" baseline="-25000" dirty="0" err="1">
                <a:solidFill>
                  <a:srgbClr val="006600"/>
                </a:solidFill>
                <a:latin typeface="Times New Roman" panose="02020603050405020304" pitchFamily="18" charset="0"/>
                <a:ea typeface="幼圆" pitchFamily="49" charset="-122"/>
              </a:rPr>
              <a:t>j</a:t>
            </a:r>
            <a:r>
              <a:rPr lang="en-US" altLang="zh-CN" sz="1800" b="1" i="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第 </a:t>
            </a:r>
            <a:r>
              <a:rPr lang="en-US" altLang="zh-CN" sz="1800" b="1" i="1">
                <a:solidFill>
                  <a:srgbClr val="006600"/>
                </a:solidFill>
                <a:latin typeface="Times New Roman" panose="02020603050405020304" pitchFamily="18" charset="0"/>
                <a:ea typeface="幼圆" pitchFamily="49" charset="-122"/>
              </a:rPr>
              <a:t>j </a:t>
            </a:r>
            <a:r>
              <a:rPr lang="zh-CN" altLang="en-US" sz="1800" b="1" dirty="0">
                <a:solidFill>
                  <a:srgbClr val="006600"/>
                </a:solidFill>
                <a:latin typeface="幼圆" pitchFamily="49" charset="-122"/>
                <a:ea typeface="幼圆" pitchFamily="49" charset="-122"/>
              </a:rPr>
              <a:t>类</a:t>
            </a:r>
            <a:r>
              <a:rPr lang="zh-CN" altLang="en-US" sz="1800" b="1" dirty="0">
                <a:solidFill>
                  <a:srgbClr val="006600"/>
                </a:solidFill>
                <a:latin typeface="Times New Roman" panose="02020603050405020304" pitchFamily="18" charset="0"/>
                <a:ea typeface="幼圆" pitchFamily="49" charset="-122"/>
              </a:rPr>
              <a:t>的权重</a:t>
            </a:r>
            <a:endParaRPr lang="zh-CN" altLang="en-US" sz="1800" b="1" dirty="0">
              <a:solidFill>
                <a:srgbClr val="006600"/>
              </a:solidFill>
              <a:latin typeface="Times New Roman" panose="02020603050405020304" pitchFamily="18" charset="0"/>
              <a:ea typeface="幼圆" pitchFamily="49" charset="-122"/>
            </a:endParaRPr>
          </a:p>
          <a:p>
            <a:r>
              <a:rPr lang="en-US" altLang="zh-CN" sz="1800" b="1" i="1" dirty="0" err="1">
                <a:solidFill>
                  <a:srgbClr val="006600"/>
                </a:solidFill>
                <a:latin typeface="Times New Roman" panose="02020603050405020304" pitchFamily="18" charset="0"/>
                <a:ea typeface="幼圆" pitchFamily="49" charset="-122"/>
              </a:rPr>
              <a:t>P</a:t>
            </a:r>
            <a:r>
              <a:rPr lang="en-US" altLang="zh-CN" sz="1800" b="1" i="1" baseline="-25000" dirty="0" err="1">
                <a:solidFill>
                  <a:srgbClr val="006600"/>
                </a:solidFill>
                <a:latin typeface="Times New Roman" panose="02020603050405020304" pitchFamily="18" charset="0"/>
                <a:ea typeface="幼圆" pitchFamily="49" charset="-122"/>
              </a:rPr>
              <a:t>j</a:t>
            </a:r>
            <a:r>
              <a:rPr lang="en-US" altLang="zh-CN" sz="1800" b="1">
                <a:solidFill>
                  <a:srgbClr val="006600"/>
                </a:solidFill>
                <a:latin typeface="Times New Roman" panose="02020603050405020304" pitchFamily="18" charset="0"/>
                <a:ea typeface="幼圆" pitchFamily="49" charset="-122"/>
              </a:rPr>
              <a:t>——</a:t>
            </a:r>
            <a:r>
              <a:rPr lang="zh-CN" altLang="en-US" sz="1800" b="1" dirty="0">
                <a:solidFill>
                  <a:srgbClr val="006600"/>
                </a:solidFill>
                <a:latin typeface="幼圆" pitchFamily="49" charset="-122"/>
                <a:ea typeface="幼圆" pitchFamily="49" charset="-122"/>
              </a:rPr>
              <a:t>第 </a:t>
            </a:r>
            <a:r>
              <a:rPr lang="en-US" altLang="zh-CN" sz="1800" b="1" i="1">
                <a:solidFill>
                  <a:srgbClr val="006600"/>
                </a:solidFill>
                <a:latin typeface="Times New Roman" panose="02020603050405020304" pitchFamily="18" charset="0"/>
                <a:ea typeface="幼圆" pitchFamily="49" charset="-122"/>
              </a:rPr>
              <a:t>j </a:t>
            </a:r>
            <a:r>
              <a:rPr lang="zh-CN" altLang="en-US" sz="1800" b="1" dirty="0">
                <a:solidFill>
                  <a:srgbClr val="006600"/>
                </a:solidFill>
                <a:latin typeface="幼圆" pitchFamily="49" charset="-122"/>
                <a:ea typeface="幼圆" pitchFamily="49" charset="-122"/>
              </a:rPr>
              <a:t>类</a:t>
            </a:r>
            <a:r>
              <a:rPr lang="zh-CN" altLang="en-US" sz="1800" b="1" dirty="0">
                <a:solidFill>
                  <a:srgbClr val="006600"/>
                </a:solidFill>
                <a:latin typeface="Times New Roman" panose="02020603050405020304" pitchFamily="18" charset="0"/>
                <a:ea typeface="幼圆" pitchFamily="49" charset="-122"/>
              </a:rPr>
              <a:t>的综合污染指数</a:t>
            </a:r>
            <a:r>
              <a:rPr lang="zh-CN" altLang="en-US" sz="1400" dirty="0">
                <a:solidFill>
                  <a:srgbClr val="006600"/>
                </a:solidFill>
                <a:latin typeface="幼圆" pitchFamily="49" charset="-122"/>
                <a:ea typeface="幼圆" pitchFamily="49" charset="-122"/>
                <a:sym typeface="Symbol" panose="05050102010706020507" pitchFamily="18" charset="2"/>
              </a:rPr>
              <a:t></a:t>
            </a:r>
            <a:endParaRPr lang="zh-CN" altLang="en-US" sz="1400" dirty="0">
              <a:solidFill>
                <a:srgbClr val="006600"/>
              </a:solidFill>
              <a:latin typeface="幼圆" pitchFamily="49" charset="-122"/>
              <a:ea typeface="幼圆" pitchFamily="49" charset="-122"/>
              <a:sym typeface="Symbol" panose="05050102010706020507" pitchFamily="18" charset="2"/>
            </a:endParaRPr>
          </a:p>
        </p:txBody>
      </p:sp>
      <p:graphicFrame>
        <p:nvGraphicFramePr>
          <p:cNvPr id="132103" name="Object 7"/>
          <p:cNvGraphicFramePr/>
          <p:nvPr/>
        </p:nvGraphicFramePr>
        <p:xfrm>
          <a:off x="3048000" y="4800600"/>
          <a:ext cx="1943100" cy="1014413"/>
        </p:xfrm>
        <a:graphic>
          <a:graphicData uri="http://schemas.openxmlformats.org/presentationml/2006/ole">
            <mc:AlternateContent xmlns:mc="http://schemas.openxmlformats.org/markup-compatibility/2006">
              <mc:Choice xmlns:v="urn:schemas-microsoft-com:vml" Requires="v">
                <p:oleObj spid="_x0000_s3076" name="" r:id="rId2" imgW="850265" imgH="444500" progId="Equation.DSMT4">
                  <p:embed/>
                </p:oleObj>
              </mc:Choice>
              <mc:Fallback>
                <p:oleObj name="" r:id="rId2" imgW="850265" imgH="444500" progId="Equation.DSMT4">
                  <p:embed/>
                  <p:pic>
                    <p:nvPicPr>
                      <p:cNvPr id="0" name="图片 3075"/>
                      <p:cNvPicPr/>
                      <p:nvPr/>
                    </p:nvPicPr>
                    <p:blipFill>
                      <a:blip r:embed="rId3"/>
                      <a:stretch>
                        <a:fillRect/>
                      </a:stretch>
                    </p:blipFill>
                    <p:spPr>
                      <a:xfrm>
                        <a:off x="3048000" y="4800600"/>
                        <a:ext cx="1943100" cy="1014413"/>
                      </a:xfrm>
                      <a:prstGeom prst="rect">
                        <a:avLst/>
                      </a:prstGeom>
                      <a:noFill/>
                      <a:ln w="38100">
                        <a:noFill/>
                        <a:miter/>
                      </a:ln>
                    </p:spPr>
                  </p:pic>
                </p:oleObj>
              </mc:Fallback>
            </mc:AlternateContent>
          </a:graphicData>
        </a:graphic>
      </p:graphicFrame>
      <p:sp>
        <p:nvSpPr>
          <p:cNvPr id="7176" name="Text Box 8"/>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099">
                                            <p:txEl>
                                              <p:charRg st="0" end="12"/>
                                            </p:txEl>
                                          </p:spTgt>
                                        </p:tgtEl>
                                        <p:attrNameLst>
                                          <p:attrName>style.visibility</p:attrName>
                                        </p:attrNameLst>
                                      </p:cBhvr>
                                      <p:to>
                                        <p:strVal val="visible"/>
                                      </p:to>
                                    </p:set>
                                    <p:anim calcmode="lin" valueType="num">
                                      <p:cBhvr additive="base">
                                        <p:cTn id="7" dur="500" fill="hold"/>
                                        <p:tgtEl>
                                          <p:spTgt spid="132099">
                                            <p:txEl>
                                              <p:charRg st="0" end="1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2099">
                                            <p:txEl>
                                              <p:charRg st="0" end="1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2099">
                                            <p:txEl>
                                              <p:charRg st="12" end="33"/>
                                            </p:txEl>
                                          </p:spTgt>
                                        </p:tgtEl>
                                        <p:attrNameLst>
                                          <p:attrName>style.visibility</p:attrName>
                                        </p:attrNameLst>
                                      </p:cBhvr>
                                      <p:to>
                                        <p:strVal val="visible"/>
                                      </p:to>
                                    </p:set>
                                    <p:anim calcmode="lin" valueType="num">
                                      <p:cBhvr additive="base">
                                        <p:cTn id="11" dur="500" fill="hold"/>
                                        <p:tgtEl>
                                          <p:spTgt spid="132099">
                                            <p:txEl>
                                              <p:charRg st="12" end="3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2099">
                                            <p:txEl>
                                              <p:charRg st="12" end="33"/>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2099">
                                            <p:txEl>
                                              <p:charRg st="33" end="59"/>
                                            </p:txEl>
                                          </p:spTgt>
                                        </p:tgtEl>
                                        <p:attrNameLst>
                                          <p:attrName>style.visibility</p:attrName>
                                        </p:attrNameLst>
                                      </p:cBhvr>
                                      <p:to>
                                        <p:strVal val="visible"/>
                                      </p:to>
                                    </p:set>
                                    <p:anim calcmode="lin" valueType="num">
                                      <p:cBhvr additive="base">
                                        <p:cTn id="15" dur="500" fill="hold"/>
                                        <p:tgtEl>
                                          <p:spTgt spid="132099">
                                            <p:txEl>
                                              <p:charRg st="33" end="5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2099">
                                            <p:txEl>
                                              <p:charRg st="33" end="59"/>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2099">
                                            <p:txEl>
                                              <p:charRg st="59" end="83"/>
                                            </p:txEl>
                                          </p:spTgt>
                                        </p:tgtEl>
                                        <p:attrNameLst>
                                          <p:attrName>style.visibility</p:attrName>
                                        </p:attrNameLst>
                                      </p:cBhvr>
                                      <p:to>
                                        <p:strVal val="visible"/>
                                      </p:to>
                                    </p:set>
                                    <p:anim calcmode="lin" valueType="num">
                                      <p:cBhvr additive="base">
                                        <p:cTn id="19" dur="500" fill="hold"/>
                                        <p:tgtEl>
                                          <p:spTgt spid="132099">
                                            <p:txEl>
                                              <p:charRg st="59" end="8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2099">
                                            <p:txEl>
                                              <p:charRg st="59" end="8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2099">
                                            <p:txEl>
                                              <p:charRg st="83" end="106"/>
                                            </p:txEl>
                                          </p:spTgt>
                                        </p:tgtEl>
                                        <p:attrNameLst>
                                          <p:attrName>style.visibility</p:attrName>
                                        </p:attrNameLst>
                                      </p:cBhvr>
                                      <p:to>
                                        <p:strVal val="visible"/>
                                      </p:to>
                                    </p:set>
                                    <p:anim calcmode="lin" valueType="num">
                                      <p:cBhvr additive="base">
                                        <p:cTn id="23" dur="500" fill="hold"/>
                                        <p:tgtEl>
                                          <p:spTgt spid="132099">
                                            <p:txEl>
                                              <p:charRg st="83" end="10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2099">
                                            <p:txEl>
                                              <p:charRg st="83" end="106"/>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2099">
                                            <p:txEl>
                                              <p:charRg st="107" end="148"/>
                                            </p:txEl>
                                          </p:spTgt>
                                        </p:tgtEl>
                                        <p:attrNameLst>
                                          <p:attrName>style.visibility</p:attrName>
                                        </p:attrNameLst>
                                      </p:cBhvr>
                                      <p:to>
                                        <p:strVal val="visible"/>
                                      </p:to>
                                    </p:set>
                                    <p:anim calcmode="lin" valueType="num">
                                      <p:cBhvr additive="base">
                                        <p:cTn id="27" dur="500" fill="hold"/>
                                        <p:tgtEl>
                                          <p:spTgt spid="132099">
                                            <p:txEl>
                                              <p:charRg st="107" end="14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2099">
                                            <p:txEl>
                                              <p:charRg st="107" end="148"/>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2103"/>
                                        </p:tgtEl>
                                        <p:attrNameLst>
                                          <p:attrName>style.visibility</p:attrName>
                                        </p:attrNameLst>
                                      </p:cBhvr>
                                      <p:to>
                                        <p:strVal val="visible"/>
                                      </p:to>
                                    </p:set>
                                    <p:anim calcmode="lin" valueType="num">
                                      <p:cBhvr additive="base">
                                        <p:cTn id="33" dur="500" fill="hold"/>
                                        <p:tgtEl>
                                          <p:spTgt spid="132103"/>
                                        </p:tgtEl>
                                        <p:attrNameLst>
                                          <p:attrName>ppt_x</p:attrName>
                                        </p:attrNameLst>
                                      </p:cBhvr>
                                      <p:tavLst>
                                        <p:tav tm="0">
                                          <p:val>
                                            <p:strVal val="0-#ppt_w/2"/>
                                          </p:val>
                                        </p:tav>
                                        <p:tav tm="100000">
                                          <p:val>
                                            <p:strVal val="#ppt_x"/>
                                          </p:val>
                                        </p:tav>
                                      </p:tavLst>
                                    </p:anim>
                                    <p:anim calcmode="lin" valueType="num">
                                      <p:cBhvr additive="base">
                                        <p:cTn id="34" dur="500" fill="hold"/>
                                        <p:tgtEl>
                                          <p:spTgt spid="132103"/>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32102"/>
                                        </p:tgtEl>
                                        <p:attrNameLst>
                                          <p:attrName>style.visibility</p:attrName>
                                        </p:attrNameLst>
                                      </p:cBhvr>
                                      <p:to>
                                        <p:strVal val="visible"/>
                                      </p:to>
                                    </p:set>
                                    <p:anim calcmode="lin" valueType="num">
                                      <p:cBhvr additive="base">
                                        <p:cTn id="38" dur="500" fill="hold"/>
                                        <p:tgtEl>
                                          <p:spTgt spid="132102"/>
                                        </p:tgtEl>
                                        <p:attrNameLst>
                                          <p:attrName>ppt_x</p:attrName>
                                        </p:attrNameLst>
                                      </p:cBhvr>
                                      <p:tavLst>
                                        <p:tav tm="0">
                                          <p:val>
                                            <p:strVal val="1+#ppt_w/2"/>
                                          </p:val>
                                        </p:tav>
                                        <p:tav tm="100000">
                                          <p:val>
                                            <p:strVal val="#ppt_x"/>
                                          </p:val>
                                        </p:tav>
                                      </p:tavLst>
                                    </p:anim>
                                    <p:anim calcmode="lin" valueType="num">
                                      <p:cBhvr additive="base">
                                        <p:cTn id="39" dur="500" fill="hold"/>
                                        <p:tgtEl>
                                          <p:spTgt spid="132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dvAuto="1000" build="p"/>
      <p:bldP spid="132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zh-CN" altLang="en-US" dirty="0">
                <a:solidFill>
                  <a:srgbClr val="333399"/>
                </a:solidFill>
                <a:latin typeface="幼圆" pitchFamily="49" charset="-122"/>
              </a:rPr>
              <a:t>其它评价方法</a:t>
            </a:r>
            <a:endParaRPr lang="zh-CN" altLang="en-US" dirty="0">
              <a:solidFill>
                <a:srgbClr val="333399"/>
              </a:solidFill>
              <a:latin typeface="宋体" panose="02010600030101010101" pitchFamily="2" charset="-122"/>
            </a:endParaRPr>
          </a:p>
        </p:txBody>
      </p:sp>
      <p:sp>
        <p:nvSpPr>
          <p:cNvPr id="18436" name="Text Box 7"/>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46440" name="Rectangle 8"/>
          <p:cNvSpPr>
            <a:spLocks noChangeArrowheads="1"/>
          </p:cNvSpPr>
          <p:nvPr/>
        </p:nvSpPr>
        <p:spPr bwMode="auto">
          <a:xfrm>
            <a:off x="2195513" y="1700213"/>
            <a:ext cx="4114800" cy="3241675"/>
          </a:xfrm>
          <a:prstGeom prst="rect">
            <a:avLst/>
          </a:prstGeom>
          <a:solidFill>
            <a:srgbClr val="FFFF99"/>
          </a:solidFill>
          <a:ln w="9525">
            <a:noFill/>
            <a:miter lim="800000"/>
          </a:ln>
          <a:effectLst/>
        </p:spPr>
        <p:txBody>
          <a:bodyPr/>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1200" cap="none" spc="0" normalizeH="0" baseline="0" noProof="0" smtClean="0">
                <a:ln>
                  <a:noFill/>
                </a:ln>
                <a:solidFill>
                  <a:srgbClr val="A50021"/>
                </a:solidFill>
                <a:effectLst>
                  <a:outerShdw blurRad="38100" dist="38100" dir="2700000" algn="tl">
                    <a:srgbClr val="000000"/>
                  </a:outerShdw>
                </a:effectLst>
                <a:uLnTx/>
                <a:uFillTx/>
                <a:latin typeface="幼圆" pitchFamily="49" charset="-122"/>
                <a:ea typeface="幼圆" pitchFamily="49" charset="-122"/>
                <a:cs typeface="+mn-cs"/>
              </a:rPr>
              <a:t>其它评价方法</a:t>
            </a:r>
            <a:endParaRPr kumimoji="1" lang="zh-CN" altLang="en-US" sz="2800" b="1" i="0" u="none" strike="noStrike" kern="1200" cap="none" spc="0" normalizeH="0" baseline="0" noProof="0" smtClean="0">
              <a:ln>
                <a:noFill/>
              </a:ln>
              <a:solidFill>
                <a:srgbClr val="A50021"/>
              </a:solidFill>
              <a:effectLst>
                <a:outerShdw blurRad="38100" dist="38100" dir="2700000" algn="tl">
                  <a:srgbClr val="000000"/>
                </a:outerShdw>
              </a:effectLst>
              <a:uLnTx/>
              <a:uFillTx/>
              <a:latin typeface="幼圆" pitchFamily="49" charset="-122"/>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Pct val="80000"/>
              <a:buFontTx/>
              <a:buBlip>
                <a:blip r:embed="rId2"/>
              </a:buBlip>
              <a:defRPr/>
            </a:pPr>
            <a:endParaRPr kumimoji="1" lang="zh-CN" altLang="en-US" sz="5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rPr>
              <a:t>系统聚类法</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rPr>
              <a:t>模糊数学法</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rPr>
              <a:t>灰色聚类法</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rPr>
              <a:t>人工神经网络分析法</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幼圆" pitchFamily="49" charset="-122"/>
                <a:cs typeface="+mn-cs"/>
              </a:rPr>
              <a:t>热力学方法</a:t>
            </a:r>
            <a:r>
              <a:rPr kumimoji="1" lang="zh-CN" altLang="en-US" sz="1400" b="0" i="0" u="none" strike="noStrike" kern="1200" cap="none" spc="0" normalizeH="0" baseline="0" noProof="0" smtClean="0">
                <a:ln>
                  <a:noFill/>
                </a:ln>
                <a:solidFill>
                  <a:srgbClr val="006600"/>
                </a:solidFill>
                <a:effectLst/>
                <a:uLnTx/>
                <a:uFillTx/>
                <a:latin typeface="幼圆" pitchFamily="49" charset="-122"/>
                <a:ea typeface="幼圆" pitchFamily="49" charset="-122"/>
                <a:cs typeface="+mn-cs"/>
                <a:sym typeface="Symbol" panose="05050102010706020507" pitchFamily="18" charset="2"/>
              </a:rPr>
              <a:t></a:t>
            </a:r>
            <a:endParaRPr kumimoji="1" lang="zh-CN" altLang="en-US" sz="1400" b="0" i="0" u="none" strike="noStrike" kern="1200" cap="none" spc="0" normalizeH="0" baseline="0" noProof="0" smtClean="0">
              <a:ln>
                <a:noFill/>
              </a:ln>
              <a:solidFill>
                <a:srgbClr val="006600"/>
              </a:solidFill>
              <a:effectLst/>
              <a:uLnTx/>
              <a:uFillTx/>
              <a:latin typeface="幼圆" pitchFamily="49" charset="-122"/>
              <a:ea typeface="幼圆" pitchFamily="49" charset="-122"/>
              <a:cs typeface="+mn-cs"/>
              <a:sym typeface="Symbol" panose="05050102010706020507" pitchFamily="18" charset="2"/>
            </a:endParaRPr>
          </a:p>
        </p:txBody>
      </p:sp>
      <p:sp>
        <p:nvSpPr>
          <p:cNvPr id="18438" name="AutoShape 10">
            <a:hlinkClick r:id="rId3" action="ppaction://hlinksldjump"/>
          </p:cNvPr>
          <p:cNvSpPr/>
          <p:nvPr/>
        </p:nvSpPr>
        <p:spPr>
          <a:xfrm rot="10800000">
            <a:off x="7812088" y="188913"/>
            <a:ext cx="1106487" cy="760412"/>
          </a:xfrm>
          <a:prstGeom prst="notchedRightArrow">
            <a:avLst>
              <a:gd name="adj1" fmla="val 48962"/>
              <a:gd name="adj2" fmla="val 36377"/>
            </a:avLst>
          </a:prstGeom>
          <a:solidFill>
            <a:srgbClr val="CCFFCC"/>
          </a:solidFill>
          <a:ln w="9525" cap="flat" cmpd="sng">
            <a:solidFill>
              <a:schemeClr val="tx1"/>
            </a:solidFill>
            <a:prstDash val="solid"/>
            <a:miter/>
            <a:headEnd type="none" w="med" len="med"/>
            <a:tailEnd type="none" w="med" len="med"/>
          </a:ln>
        </p:spPr>
        <p:txBody>
          <a:bodyPr rot="10800000" wrap="none" anchor="ctr" anchorCtr="0"/>
          <a:p>
            <a:pPr algn="ctr"/>
            <a:r>
              <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rPr>
              <a:t>课程结束</a:t>
            </a:r>
            <a:endPar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 calcmode="lin" valueType="num">
                                      <p:cBhvr additive="base">
                                        <p:cTn id="7" dur="500" fill="hold"/>
                                        <p:tgtEl>
                                          <p:spTgt spid="146440"/>
                                        </p:tgtEl>
                                        <p:attrNameLst>
                                          <p:attrName>ppt_x</p:attrName>
                                        </p:attrNameLst>
                                      </p:cBhvr>
                                      <p:tavLst>
                                        <p:tav tm="0">
                                          <p:val>
                                            <p:strVal val="0-#ppt_w/2"/>
                                          </p:val>
                                        </p:tav>
                                        <p:tav tm="100000">
                                          <p:val>
                                            <p:strVal val="#ppt_x"/>
                                          </p:val>
                                        </p:tav>
                                      </p:tavLst>
                                    </p:anim>
                                    <p:anim calcmode="lin" valueType="num">
                                      <p:cBhvr additive="base">
                                        <p:cTn id="8" dur="500" fill="hold"/>
                                        <p:tgtEl>
                                          <p:spTgt spid="1464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438"/>
                                        </p:tgtEl>
                                        <p:attrNameLst>
                                          <p:attrName>style.visibility</p:attrName>
                                        </p:attrNameLst>
                                      </p:cBhvr>
                                      <p:to>
                                        <p:strVal val="visible"/>
                                      </p:to>
                                    </p:set>
                                    <p:anim calcmode="lin" valueType="num">
                                      <p:cBhvr additive="base">
                                        <p:cTn id="12" dur="500" fill="hold"/>
                                        <p:tgtEl>
                                          <p:spTgt spid="18438"/>
                                        </p:tgtEl>
                                        <p:attrNameLst>
                                          <p:attrName>ppt_x</p:attrName>
                                        </p:attrNameLst>
                                      </p:cBhvr>
                                      <p:tavLst>
                                        <p:tav tm="0">
                                          <p:val>
                                            <p:strVal val="1+#ppt_w/2"/>
                                          </p:val>
                                        </p:tav>
                                        <p:tav tm="100000">
                                          <p:val>
                                            <p:strVal val="#ppt_x"/>
                                          </p:val>
                                        </p:tav>
                                      </p:tavLst>
                                    </p:anim>
                                    <p:anim calcmode="lin" valueType="num">
                                      <p:cBhvr additive="base">
                                        <p:cTn id="13"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P spid="184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
        <p:nvSpPr>
          <p:cNvPr id="52227" name="Rectangle 2"/>
          <p:cNvSpPr>
            <a:spLocks noGrp="1"/>
          </p:cNvSpPr>
          <p:nvPr>
            <p:ph type="title" idx="4294967295"/>
          </p:nvPr>
        </p:nvSpPr>
        <p:spPr>
          <a:xfrm>
            <a:off x="838200" y="228600"/>
            <a:ext cx="7772400" cy="762000"/>
          </a:xfrm>
          <a:ln/>
        </p:spPr>
        <p:txBody>
          <a:bodyPr vert="horz" wrap="square" lIns="91440" tIns="45720" rIns="91440" bIns="45720" anchor="ctr" anchorCtr="0"/>
          <a:p>
            <a:pPr eaLnBrk="1" hangingPunct="1"/>
            <a:r>
              <a:rPr lang="zh-CN" altLang="en-US" sz="4800" dirty="0">
                <a:ea typeface="楷体_GB2312" pitchFamily="49" charset="-122"/>
              </a:rPr>
              <a:t>地下水环境</a:t>
            </a:r>
            <a:endParaRPr lang="zh-CN" altLang="en-US" sz="4800" dirty="0">
              <a:ea typeface="楷体_GB2312" pitchFamily="49" charset="-122"/>
            </a:endParaRPr>
          </a:p>
        </p:txBody>
      </p:sp>
      <p:sp>
        <p:nvSpPr>
          <p:cNvPr id="52228" name="Text Box 7"/>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46440" name="Rectangle 8"/>
          <p:cNvSpPr>
            <a:spLocks noChangeArrowheads="1"/>
          </p:cNvSpPr>
          <p:nvPr/>
        </p:nvSpPr>
        <p:spPr bwMode="auto">
          <a:xfrm>
            <a:off x="2051050" y="1412875"/>
            <a:ext cx="5329238" cy="4032250"/>
          </a:xfrm>
          <a:prstGeom prst="rect">
            <a:avLst/>
          </a:prstGeom>
          <a:solidFill>
            <a:srgbClr val="FFFF99"/>
          </a:solidFill>
          <a:ln w="9525">
            <a:noFill/>
            <a:miter lim="800000"/>
          </a:ln>
          <a:effectLst/>
        </p:spPr>
        <p:txBody>
          <a:bodyPr/>
          <a:p>
            <a:pPr marL="609600" indent="-609600">
              <a:lnSpc>
                <a:spcPct val="130000"/>
              </a:lnSpc>
              <a:buBlip>
                <a:blip r:embed="rId1"/>
              </a:buBlip>
            </a:pPr>
            <a:r>
              <a:rPr lang="zh-CN" altLang="en-US" b="1" dirty="0">
                <a:latin typeface="Times New Roman" panose="02020603050405020304" pitchFamily="18" charset="0"/>
              </a:rPr>
              <a:t>  绪    论 </a:t>
            </a:r>
            <a:r>
              <a:rPr lang="zh-CN" altLang="en-US" sz="1600" dirty="0">
                <a:latin typeface="Times New Roman" panose="02020603050405020304" pitchFamily="18" charset="0"/>
              </a:rPr>
              <a:t>（课程研究内容，地下水功能）</a:t>
            </a:r>
            <a:endParaRPr lang="zh-CN" altLang="en-US" sz="1600"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第一章  地下水的存在形式 </a:t>
            </a:r>
            <a:endParaRPr lang="zh-CN" altLang="en-US" b="1"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第二章  水文循环中的地下水 </a:t>
            </a:r>
            <a:endParaRPr lang="zh-CN" altLang="en-US" b="1"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第三章  环境概述 </a:t>
            </a:r>
            <a:endParaRPr lang="zh-CN" altLang="en-US" b="1"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第四章  土壤－水环境</a:t>
            </a:r>
            <a:endParaRPr lang="zh-CN" altLang="en-US" b="1"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第五章  地下水开采与环境 </a:t>
            </a:r>
            <a:endParaRPr lang="zh-CN" altLang="en-US" b="1"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第六章  地下水污染及其防治 </a:t>
            </a:r>
            <a:endParaRPr lang="zh-CN" altLang="en-US" b="1" dirty="0">
              <a:latin typeface="Times New Roman" panose="02020603050405020304" pitchFamily="18" charset="0"/>
            </a:endParaRPr>
          </a:p>
          <a:p>
            <a:pPr marL="609600" indent="-609600">
              <a:lnSpc>
                <a:spcPct val="130000"/>
              </a:lnSpc>
              <a:buBlip>
                <a:blip r:embed="rId1"/>
              </a:buBlip>
            </a:pPr>
            <a:r>
              <a:rPr lang="zh-CN" altLang="en-US" b="1" dirty="0">
                <a:latin typeface="Times New Roman" panose="02020603050405020304" pitchFamily="18" charset="0"/>
              </a:rPr>
              <a:t>  第七章  地下水污染评价</a:t>
            </a:r>
            <a:endParaRPr lang="zh-CN" altLang="en-US" b="1" dirty="0">
              <a:latin typeface="Times New Roman" panose="02020603050405020304" pitchFamily="18" charset="0"/>
            </a:endParaRPr>
          </a:p>
        </p:txBody>
      </p:sp>
      <p:sp>
        <p:nvSpPr>
          <p:cNvPr id="52230" name="AutoShape 10">
            <a:hlinkClick r:id="rId2" action="ppaction://hlinksldjump"/>
          </p:cNvPr>
          <p:cNvSpPr/>
          <p:nvPr/>
        </p:nvSpPr>
        <p:spPr>
          <a:xfrm rot="10800000">
            <a:off x="7812088" y="188913"/>
            <a:ext cx="1106487" cy="760412"/>
          </a:xfrm>
          <a:prstGeom prst="notchedRightArrow">
            <a:avLst>
              <a:gd name="adj1" fmla="val 48962"/>
              <a:gd name="adj2" fmla="val 36377"/>
            </a:avLst>
          </a:prstGeom>
          <a:solidFill>
            <a:srgbClr val="CCFFCC"/>
          </a:solidFill>
          <a:ln w="9525" cap="flat" cmpd="sng">
            <a:solidFill>
              <a:schemeClr val="tx1"/>
            </a:solidFill>
            <a:prstDash val="solid"/>
            <a:miter/>
            <a:headEnd type="none" w="med" len="med"/>
            <a:tailEnd type="none" w="med" len="med"/>
          </a:ln>
        </p:spPr>
        <p:txBody>
          <a:bodyPr rot="10800000" wrap="none" anchor="ctr" anchorCtr="0"/>
          <a:p>
            <a:pPr algn="ctr"/>
            <a:r>
              <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rPr>
              <a:t>主要内容</a:t>
            </a:r>
            <a:endPar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 calcmode="lin" valueType="num">
                                      <p:cBhvr additive="base">
                                        <p:cTn id="7" dur="500" fill="hold"/>
                                        <p:tgtEl>
                                          <p:spTgt spid="146440"/>
                                        </p:tgtEl>
                                        <p:attrNameLst>
                                          <p:attrName>ppt_x</p:attrName>
                                        </p:attrNameLst>
                                      </p:cBhvr>
                                      <p:tavLst>
                                        <p:tav tm="0">
                                          <p:val>
                                            <p:strVal val="0-#ppt_w/2"/>
                                          </p:val>
                                        </p:tav>
                                        <p:tav tm="100000">
                                          <p:val>
                                            <p:strVal val="#ppt_x"/>
                                          </p:val>
                                        </p:tav>
                                      </p:tavLst>
                                    </p:anim>
                                    <p:anim calcmode="lin" valueType="num">
                                      <p:cBhvr additive="base">
                                        <p:cTn id="8" dur="500" fill="hold"/>
                                        <p:tgtEl>
                                          <p:spTgt spid="1464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2230"/>
                                        </p:tgtEl>
                                        <p:attrNameLst>
                                          <p:attrName>style.visibility</p:attrName>
                                        </p:attrNameLst>
                                      </p:cBhvr>
                                      <p:to>
                                        <p:strVal val="visible"/>
                                      </p:to>
                                    </p:set>
                                    <p:anim calcmode="lin" valueType="num">
                                      <p:cBhvr additive="base">
                                        <p:cTn id="12" dur="500" fill="hold"/>
                                        <p:tgtEl>
                                          <p:spTgt spid="52230"/>
                                        </p:tgtEl>
                                        <p:attrNameLst>
                                          <p:attrName>ppt_x</p:attrName>
                                        </p:attrNameLst>
                                      </p:cBhvr>
                                      <p:tavLst>
                                        <p:tav tm="0">
                                          <p:val>
                                            <p:strVal val="1+#ppt_w/2"/>
                                          </p:val>
                                        </p:tav>
                                        <p:tav tm="100000">
                                          <p:val>
                                            <p:strVal val="#ppt_x"/>
                                          </p:val>
                                        </p:tav>
                                      </p:tavLst>
                                    </p:anim>
                                    <p:anim calcmode="lin" valueType="num">
                                      <p:cBhvr additive="base">
                                        <p:cTn id="13"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P spid="522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
        <p:nvSpPr>
          <p:cNvPr id="69634" name="Rectangle 2"/>
          <p:cNvSpPr>
            <a:spLocks noGrp="1"/>
          </p:cNvSpPr>
          <p:nvPr>
            <p:ph type="title" idx="4294967295"/>
          </p:nvPr>
        </p:nvSpPr>
        <p:spPr>
          <a:xfrm>
            <a:off x="838200" y="228600"/>
            <a:ext cx="7772400" cy="762000"/>
          </a:xfrm>
          <a:ln/>
        </p:spPr>
        <p:txBody>
          <a:bodyPr vert="horz" wrap="square" lIns="91440" tIns="45720" rIns="91440" bIns="45720" anchor="ctr" anchorCtr="0"/>
          <a:p>
            <a:pPr eaLnBrk="1" hangingPunct="1"/>
            <a:r>
              <a:rPr lang="zh-CN" altLang="en-US" dirty="0">
                <a:solidFill>
                  <a:srgbClr val="333399"/>
                </a:solidFill>
                <a:latin typeface="幼圆" pitchFamily="49" charset="-122"/>
              </a:rPr>
              <a:t>有关期末测试说明</a:t>
            </a:r>
            <a:endParaRPr lang="zh-CN" altLang="en-US" dirty="0">
              <a:solidFill>
                <a:srgbClr val="333399"/>
              </a:solidFill>
              <a:latin typeface="宋体" panose="02010600030101010101" pitchFamily="2" charset="-122"/>
            </a:endParaRPr>
          </a:p>
        </p:txBody>
      </p:sp>
      <p:sp>
        <p:nvSpPr>
          <p:cNvPr id="69635" name="Text Box 7"/>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46440" name="Rectangle 8"/>
          <p:cNvSpPr>
            <a:spLocks noChangeArrowheads="1"/>
          </p:cNvSpPr>
          <p:nvPr/>
        </p:nvSpPr>
        <p:spPr bwMode="auto">
          <a:xfrm>
            <a:off x="971550" y="1412875"/>
            <a:ext cx="7488238" cy="4465638"/>
          </a:xfrm>
          <a:prstGeom prst="rect">
            <a:avLst/>
          </a:prstGeom>
          <a:solidFill>
            <a:srgbClr val="FFFF99"/>
          </a:solidFill>
          <a:ln w="9525">
            <a:noFill/>
            <a:miter lim="800000"/>
          </a:ln>
          <a:effectLst/>
        </p:spPr>
        <p:txBody>
          <a:bodyPr/>
          <a:p>
            <a:pPr marL="609600" indent="-609600">
              <a:lnSpc>
                <a:spcPct val="110000"/>
              </a:lnSpc>
              <a:spcBef>
                <a:spcPct val="20000"/>
              </a:spcBef>
              <a:buClr>
                <a:schemeClr val="accent2"/>
              </a:buClr>
              <a:buFont typeface="Wingdings" panose="05000000000000000000" pitchFamily="2" charset="2"/>
              <a:buBlip>
                <a:blip r:embed="rId1"/>
              </a:buBlip>
            </a:pPr>
            <a:r>
              <a:rPr lang="zh-CN" altLang="en-US" sz="2800" b="1" dirty="0">
                <a:solidFill>
                  <a:srgbClr val="A50021"/>
                </a:solidFill>
                <a:effectLst>
                  <a:outerShdw blurRad="38100" dist="38100" dir="2700000">
                    <a:srgbClr val="C0C0C0"/>
                  </a:outerShdw>
                </a:effectLst>
                <a:latin typeface="幼圆" pitchFamily="49" charset="-122"/>
                <a:ea typeface="幼圆" pitchFamily="49" charset="-122"/>
              </a:rPr>
              <a:t>期末测试（</a:t>
            </a:r>
            <a:r>
              <a:rPr lang="en-US" altLang="zh-CN" sz="2800" b="1">
                <a:solidFill>
                  <a:srgbClr val="A50021"/>
                </a:solidFill>
                <a:effectLst>
                  <a:outerShdw blurRad="38100" dist="38100" dir="2700000">
                    <a:srgbClr val="C0C0C0"/>
                  </a:outerShdw>
                </a:effectLst>
                <a:latin typeface="幼圆" pitchFamily="49" charset="-122"/>
                <a:ea typeface="幼圆" pitchFamily="49" charset="-122"/>
              </a:rPr>
              <a:t>50%</a:t>
            </a:r>
            <a:r>
              <a:rPr lang="zh-CN" altLang="en-US" sz="2800" b="1" dirty="0">
                <a:solidFill>
                  <a:srgbClr val="A50021"/>
                </a:solidFill>
                <a:effectLst>
                  <a:outerShdw blurRad="38100" dist="38100" dir="2700000">
                    <a:srgbClr val="C0C0C0"/>
                  </a:outerShdw>
                </a:effectLst>
                <a:latin typeface="幼圆" pitchFamily="49" charset="-122"/>
                <a:ea typeface="幼圆" pitchFamily="49" charset="-122"/>
              </a:rPr>
              <a:t>）</a:t>
            </a:r>
            <a:endParaRPr lang="zh-CN" altLang="en-US" sz="2800" b="1" dirty="0">
              <a:solidFill>
                <a:srgbClr val="A50021"/>
              </a:solidFill>
              <a:effectLst>
                <a:outerShdw blurRad="38100" dist="38100" dir="2700000">
                  <a:srgbClr val="C0C0C0"/>
                </a:outerShdw>
              </a:effectLst>
              <a:latin typeface="幼圆" pitchFamily="49" charset="-122"/>
              <a:ea typeface="幼圆" pitchFamily="49" charset="-122"/>
            </a:endParaRPr>
          </a:p>
          <a:p>
            <a:pPr marL="609600" indent="-609600">
              <a:lnSpc>
                <a:spcPct val="110000"/>
              </a:lnSpc>
              <a:spcBef>
                <a:spcPct val="20000"/>
              </a:spcBef>
              <a:buClr>
                <a:schemeClr val="accent2"/>
              </a:buClr>
              <a:buFont typeface="Wingdings" panose="05000000000000000000" pitchFamily="2" charset="2"/>
              <a:buNone/>
            </a:pPr>
            <a:r>
              <a:rPr lang="zh-CN" altLang="en-US" sz="2000" b="1" dirty="0">
                <a:solidFill>
                  <a:schemeClr val="accent2"/>
                </a:solidFill>
                <a:latin typeface="幼圆" pitchFamily="49" charset="-122"/>
                <a:ea typeface="幼圆" pitchFamily="49" charset="-122"/>
              </a:rPr>
              <a:t>       （</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月</a:t>
            </a:r>
            <a:r>
              <a:rPr lang="en-US" altLang="zh-CN" sz="2000" b="1">
                <a:solidFill>
                  <a:schemeClr val="accent2"/>
                </a:solidFill>
                <a:latin typeface="幼圆" pitchFamily="49" charset="-122"/>
                <a:ea typeface="幼圆" pitchFamily="49" charset="-122"/>
              </a:rPr>
              <a:t>23</a:t>
            </a:r>
            <a:r>
              <a:rPr lang="zh-CN" altLang="en-US" sz="2000" b="1" dirty="0">
                <a:solidFill>
                  <a:schemeClr val="accent2"/>
                </a:solidFill>
                <a:latin typeface="幼圆" pitchFamily="49" charset="-122"/>
                <a:ea typeface="幼圆" pitchFamily="49" charset="-122"/>
              </a:rPr>
              <a:t>日晚</a:t>
            </a:r>
            <a:r>
              <a:rPr lang="en-US" altLang="zh-CN" sz="2000" b="1">
                <a:solidFill>
                  <a:schemeClr val="accent2"/>
                </a:solidFill>
                <a:latin typeface="幼圆" pitchFamily="49" charset="-122"/>
                <a:ea typeface="幼圆" pitchFamily="49" charset="-122"/>
              </a:rPr>
              <a:t>19</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00-21:00</a:t>
            </a:r>
            <a:r>
              <a:rPr lang="zh-CN" altLang="en-US" sz="2000" b="1" dirty="0">
                <a:solidFill>
                  <a:schemeClr val="accent2"/>
                </a:solidFill>
                <a:latin typeface="幼圆" pitchFamily="49" charset="-122"/>
                <a:ea typeface="幼圆" pitchFamily="49" charset="-122"/>
              </a:rPr>
              <a:t>，带学生证、身份证）</a:t>
            </a:r>
            <a:endParaRPr lang="zh-CN" altLang="en-US" sz="2000" b="1" dirty="0">
              <a:solidFill>
                <a:schemeClr val="accent2"/>
              </a:solidFill>
              <a:latin typeface="幼圆" pitchFamily="49" charset="-122"/>
              <a:ea typeface="幼圆" pitchFamily="49" charset="-122"/>
            </a:endParaRPr>
          </a:p>
          <a:p>
            <a:pPr marL="990600" lvl="1" indent="-533400" eaLnBrk="1" hangingPunct="1">
              <a:lnSpc>
                <a:spcPct val="110000"/>
              </a:lnSpc>
              <a:spcBef>
                <a:spcPct val="20000"/>
              </a:spcBef>
              <a:buSzPct val="80000"/>
              <a:buBlip>
                <a:blip r:embed="rId2"/>
              </a:buBlip>
            </a:pPr>
            <a:endParaRPr lang="zh-CN" altLang="en-US" sz="500" b="1" dirty="0">
              <a:latin typeface="Times New Roman" panose="02020603050405020304" pitchFamily="18" charset="0"/>
              <a:ea typeface="幼圆" pitchFamily="49" charset="-122"/>
            </a:endParaRPr>
          </a:p>
          <a:p>
            <a:pPr marL="990600" lvl="1" indent="-533400" eaLnBrk="1" hangingPunct="1">
              <a:lnSpc>
                <a:spcPct val="110000"/>
              </a:lnSpc>
              <a:spcBef>
                <a:spcPct val="20000"/>
              </a:spcBef>
              <a:buSzPct val="80000"/>
              <a:buBlip>
                <a:blip r:embed="rId2"/>
              </a:buBlip>
            </a:pPr>
            <a:r>
              <a:rPr lang="zh-CN" altLang="en-US" b="1" dirty="0">
                <a:latin typeface="Times New Roman" panose="02020603050405020304" pitchFamily="18" charset="0"/>
                <a:ea typeface="幼圆" pitchFamily="49" charset="-122"/>
              </a:rPr>
              <a:t>题型：</a:t>
            </a:r>
            <a:endParaRPr lang="zh-CN" altLang="en-US" b="1" dirty="0">
              <a:latin typeface="Times New Roman" panose="02020603050405020304" pitchFamily="18" charset="0"/>
              <a:ea typeface="幼圆" pitchFamily="49" charset="-122"/>
            </a:endParaRPr>
          </a:p>
          <a:p>
            <a:pPr marL="1143000" lvl="2" indent="-228600" eaLnBrk="1" hangingPunct="1">
              <a:lnSpc>
                <a:spcPct val="110000"/>
              </a:lnSpc>
              <a:spcBef>
                <a:spcPct val="20000"/>
              </a:spcBef>
              <a:buSzPct val="80000"/>
              <a:buBlip>
                <a:blip r:embed="rId2"/>
              </a:buBlip>
            </a:pPr>
            <a:r>
              <a:rPr lang="zh-CN" altLang="en-US" b="1" dirty="0">
                <a:latin typeface="Times New Roman" panose="02020603050405020304" pitchFamily="18" charset="0"/>
                <a:ea typeface="幼圆" pitchFamily="49" charset="-122"/>
              </a:rPr>
              <a:t>简述题（</a:t>
            </a:r>
            <a:r>
              <a:rPr lang="en-US" altLang="zh-CN" b="1">
                <a:latin typeface="Times New Roman" panose="02020603050405020304" pitchFamily="18" charset="0"/>
                <a:ea typeface="幼圆" pitchFamily="49" charset="-122"/>
              </a:rPr>
              <a:t>50</a:t>
            </a:r>
            <a:r>
              <a:rPr lang="zh-CN" altLang="en-US" b="1" dirty="0">
                <a:latin typeface="Times New Roman" panose="02020603050405020304" pitchFamily="18" charset="0"/>
                <a:ea typeface="幼圆" pitchFamily="49" charset="-122"/>
              </a:rPr>
              <a:t>分）</a:t>
            </a:r>
            <a:endParaRPr lang="zh-CN" altLang="en-US" b="1" dirty="0">
              <a:latin typeface="Times New Roman" panose="02020603050405020304" pitchFamily="18" charset="0"/>
              <a:ea typeface="幼圆" pitchFamily="49" charset="-122"/>
            </a:endParaRPr>
          </a:p>
          <a:p>
            <a:pPr marL="1143000" lvl="2" indent="-228600" eaLnBrk="1" hangingPunct="1">
              <a:lnSpc>
                <a:spcPct val="110000"/>
              </a:lnSpc>
              <a:spcBef>
                <a:spcPct val="20000"/>
              </a:spcBef>
              <a:buSzPct val="80000"/>
              <a:buBlip>
                <a:blip r:embed="rId2"/>
              </a:buBlip>
            </a:pPr>
            <a:r>
              <a:rPr lang="zh-CN" altLang="en-US" b="1" dirty="0">
                <a:latin typeface="Times New Roman" panose="02020603050405020304" pitchFamily="18" charset="0"/>
                <a:ea typeface="幼圆" pitchFamily="49" charset="-122"/>
              </a:rPr>
              <a:t>分析题（</a:t>
            </a:r>
            <a:r>
              <a:rPr lang="en-US" altLang="zh-CN" b="1">
                <a:latin typeface="Times New Roman" panose="02020603050405020304" pitchFamily="18" charset="0"/>
                <a:ea typeface="幼圆" pitchFamily="49" charset="-122"/>
              </a:rPr>
              <a:t>20</a:t>
            </a:r>
            <a:r>
              <a:rPr lang="zh-CN" altLang="en-US" b="1" dirty="0">
                <a:latin typeface="Times New Roman" panose="02020603050405020304" pitchFamily="18" charset="0"/>
                <a:ea typeface="幼圆" pitchFamily="49" charset="-122"/>
              </a:rPr>
              <a:t>分）</a:t>
            </a:r>
            <a:endParaRPr lang="zh-CN" altLang="en-US" b="1" dirty="0">
              <a:latin typeface="Times New Roman" panose="02020603050405020304" pitchFamily="18" charset="0"/>
              <a:ea typeface="幼圆" pitchFamily="49" charset="-122"/>
            </a:endParaRPr>
          </a:p>
          <a:p>
            <a:pPr marL="1143000" lvl="2" indent="-228600" eaLnBrk="1" hangingPunct="1">
              <a:lnSpc>
                <a:spcPct val="110000"/>
              </a:lnSpc>
              <a:spcBef>
                <a:spcPct val="20000"/>
              </a:spcBef>
              <a:buSzPct val="80000"/>
              <a:buBlip>
                <a:blip r:embed="rId2"/>
              </a:buBlip>
            </a:pPr>
            <a:r>
              <a:rPr lang="zh-CN" altLang="en-US" b="1" dirty="0">
                <a:latin typeface="Times New Roman" panose="02020603050405020304" pitchFamily="18" charset="0"/>
                <a:ea typeface="幼圆" pitchFamily="49" charset="-122"/>
              </a:rPr>
              <a:t>论述题（</a:t>
            </a:r>
            <a:r>
              <a:rPr lang="en-US" altLang="zh-CN" b="1">
                <a:latin typeface="Times New Roman" panose="02020603050405020304" pitchFamily="18" charset="0"/>
                <a:ea typeface="幼圆" pitchFamily="49" charset="-122"/>
              </a:rPr>
              <a:t>30</a:t>
            </a:r>
            <a:r>
              <a:rPr lang="zh-CN" altLang="en-US" b="1" dirty="0">
                <a:latin typeface="Times New Roman" panose="02020603050405020304" pitchFamily="18" charset="0"/>
                <a:ea typeface="幼圆" pitchFamily="49" charset="-122"/>
              </a:rPr>
              <a:t>分）</a:t>
            </a:r>
            <a:endParaRPr lang="zh-CN" altLang="en-US" b="1" dirty="0">
              <a:latin typeface="Times New Roman" panose="02020603050405020304" pitchFamily="18" charset="0"/>
              <a:ea typeface="幼圆" pitchFamily="49" charset="-122"/>
            </a:endParaRPr>
          </a:p>
          <a:p>
            <a:pPr marL="609600" indent="-609600">
              <a:lnSpc>
                <a:spcPct val="110000"/>
              </a:lnSpc>
              <a:spcBef>
                <a:spcPct val="20000"/>
              </a:spcBef>
              <a:buClr>
                <a:schemeClr val="accent2"/>
              </a:buClr>
              <a:buFont typeface="Wingdings" panose="05000000000000000000" pitchFamily="2" charset="2"/>
              <a:buBlip>
                <a:blip r:embed="rId1"/>
              </a:buBlip>
            </a:pPr>
            <a:r>
              <a:rPr lang="zh-CN" altLang="en-US" sz="2800" b="1" dirty="0">
                <a:solidFill>
                  <a:srgbClr val="A50021"/>
                </a:solidFill>
                <a:effectLst>
                  <a:outerShdw blurRad="38100" dist="38100" dir="2700000">
                    <a:srgbClr val="C0C0C0"/>
                  </a:outerShdw>
                </a:effectLst>
                <a:latin typeface="Times New Roman" panose="02020603050405020304" pitchFamily="18" charset="0"/>
                <a:ea typeface="幼圆" pitchFamily="49" charset="-122"/>
              </a:rPr>
              <a:t>平时（</a:t>
            </a:r>
            <a:r>
              <a:rPr lang="en-US" altLang="zh-CN" sz="2800" b="1">
                <a:solidFill>
                  <a:srgbClr val="A50021"/>
                </a:solidFill>
                <a:effectLst>
                  <a:outerShdw blurRad="38100" dist="38100" dir="2700000">
                    <a:srgbClr val="C0C0C0"/>
                  </a:outerShdw>
                </a:effectLst>
                <a:latin typeface="Times New Roman" panose="02020603050405020304" pitchFamily="18" charset="0"/>
                <a:ea typeface="幼圆" pitchFamily="49" charset="-122"/>
              </a:rPr>
              <a:t>50%</a:t>
            </a:r>
            <a:r>
              <a:rPr lang="zh-CN" altLang="en-US" sz="2800" b="1" dirty="0">
                <a:solidFill>
                  <a:srgbClr val="A50021"/>
                </a:solidFill>
                <a:effectLst>
                  <a:outerShdw blurRad="38100" dist="38100" dir="2700000">
                    <a:srgbClr val="C0C0C0"/>
                  </a:outerShdw>
                </a:effectLst>
                <a:latin typeface="Times New Roman" panose="02020603050405020304" pitchFamily="18" charset="0"/>
                <a:ea typeface="幼圆" pitchFamily="49" charset="-122"/>
              </a:rPr>
              <a:t>）</a:t>
            </a:r>
            <a:endParaRPr lang="zh-CN" altLang="en-US" sz="2800" b="1" dirty="0">
              <a:solidFill>
                <a:srgbClr val="A50021"/>
              </a:solidFill>
              <a:effectLst>
                <a:outerShdw blurRad="38100" dist="38100" dir="2700000">
                  <a:srgbClr val="C0C0C0"/>
                </a:outerShdw>
              </a:effectLst>
              <a:latin typeface="Times New Roman" panose="02020603050405020304" pitchFamily="18" charset="0"/>
              <a:ea typeface="幼圆" pitchFamily="49" charset="-122"/>
            </a:endParaRPr>
          </a:p>
        </p:txBody>
      </p:sp>
      <p:sp>
        <p:nvSpPr>
          <p:cNvPr id="69637" name="AutoShape 10">
            <a:hlinkClick r:id="rId3" action="ppaction://hlinksldjump"/>
          </p:cNvPr>
          <p:cNvSpPr/>
          <p:nvPr/>
        </p:nvSpPr>
        <p:spPr>
          <a:xfrm rot="10800000">
            <a:off x="7812088" y="188913"/>
            <a:ext cx="1106487" cy="760412"/>
          </a:xfrm>
          <a:prstGeom prst="notchedRightArrow">
            <a:avLst>
              <a:gd name="adj1" fmla="val 48962"/>
              <a:gd name="adj2" fmla="val 36377"/>
            </a:avLst>
          </a:prstGeom>
          <a:solidFill>
            <a:srgbClr val="CCFFCC"/>
          </a:solidFill>
          <a:ln w="9525" cap="flat" cmpd="sng">
            <a:solidFill>
              <a:schemeClr val="tx1"/>
            </a:solidFill>
            <a:prstDash val="solid"/>
            <a:miter/>
            <a:headEnd type="none" w="med" len="med"/>
            <a:tailEnd type="none" w="med" len="med"/>
          </a:ln>
        </p:spPr>
        <p:txBody>
          <a:bodyPr rot="10800000" wrap="none" anchor="ctr" anchorCtr="0"/>
          <a:p>
            <a:pPr algn="ctr"/>
            <a:r>
              <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rPr>
              <a:t>测验</a:t>
            </a:r>
            <a:endPar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 calcmode="lin" valueType="num">
                                      <p:cBhvr additive="base">
                                        <p:cTn id="7" dur="500" fill="hold"/>
                                        <p:tgtEl>
                                          <p:spTgt spid="146440"/>
                                        </p:tgtEl>
                                        <p:attrNameLst>
                                          <p:attrName>ppt_x</p:attrName>
                                        </p:attrNameLst>
                                      </p:cBhvr>
                                      <p:tavLst>
                                        <p:tav tm="0">
                                          <p:val>
                                            <p:strVal val="0-#ppt_w/2"/>
                                          </p:val>
                                        </p:tav>
                                        <p:tav tm="100000">
                                          <p:val>
                                            <p:strVal val="#ppt_x"/>
                                          </p:val>
                                        </p:tav>
                                      </p:tavLst>
                                    </p:anim>
                                    <p:anim calcmode="lin" valueType="num">
                                      <p:cBhvr additive="base">
                                        <p:cTn id="8" dur="500" fill="hold"/>
                                        <p:tgtEl>
                                          <p:spTgt spid="1464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9637"/>
                                        </p:tgtEl>
                                        <p:attrNameLst>
                                          <p:attrName>style.visibility</p:attrName>
                                        </p:attrNameLst>
                                      </p:cBhvr>
                                      <p:to>
                                        <p:strVal val="visible"/>
                                      </p:to>
                                    </p:set>
                                    <p:anim calcmode="lin" valueType="num">
                                      <p:cBhvr additive="base">
                                        <p:cTn id="12" dur="500" fill="hold"/>
                                        <p:tgtEl>
                                          <p:spTgt spid="69637"/>
                                        </p:tgtEl>
                                        <p:attrNameLst>
                                          <p:attrName>ppt_x</p:attrName>
                                        </p:attrNameLst>
                                      </p:cBhvr>
                                      <p:tavLst>
                                        <p:tav tm="0">
                                          <p:val>
                                            <p:strVal val="1+#ppt_w/2"/>
                                          </p:val>
                                        </p:tav>
                                        <p:tav tm="100000">
                                          <p:val>
                                            <p:strVal val="#ppt_x"/>
                                          </p:val>
                                        </p:tav>
                                      </p:tavLst>
                                    </p:anim>
                                    <p:anim calcmode="lin" valueType="num">
                                      <p:cBhvr additive="base">
                                        <p:cTn id="13" dur="500" fill="hold"/>
                                        <p:tgtEl>
                                          <p:spTgt spid="69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P spid="696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745" y="1714500"/>
            <a:ext cx="58870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ustDataLst>
      <p:tags r:id="rId5"/>
    </p:custData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1" hangingPunct="1"/>
            <a:fld id="{9A0DB2DC-4C9A-4742-B13C-FB6460FD3503}" type="slidenum">
              <a:rPr lang="en-US" altLang="zh-CN" dirty="0">
                <a:latin typeface="Times New Roman" panose="02020603050405020304" pitchFamily="18" charset="0"/>
              </a:rPr>
            </a:fld>
            <a:r>
              <a:rPr lang="en-US" altLang="zh-CN" sz="1400">
                <a:latin typeface="Times New Roman" panose="02020603050405020304" pitchFamily="18" charset="0"/>
              </a:rPr>
              <a:t>/20</a:t>
            </a:r>
            <a:endParaRPr lang="en-US" altLang="zh-CN" sz="1400">
              <a:latin typeface="Times New Roman" panose="02020603050405020304" pitchFamily="18" charset="0"/>
            </a:endParaRPr>
          </a:p>
        </p:txBody>
      </p:sp>
      <p:sp>
        <p:nvSpPr>
          <p:cNvPr id="71682" name="Rectangle 2"/>
          <p:cNvSpPr>
            <a:spLocks noGrp="1"/>
          </p:cNvSpPr>
          <p:nvPr>
            <p:ph type="title" idx="4294967295"/>
          </p:nvPr>
        </p:nvSpPr>
        <p:spPr>
          <a:xfrm>
            <a:off x="838200" y="228600"/>
            <a:ext cx="7772400" cy="762000"/>
          </a:xfrm>
          <a:ln/>
        </p:spPr>
        <p:txBody>
          <a:bodyPr vert="horz" wrap="square" lIns="91440" tIns="45720" rIns="91440" bIns="45720" anchor="ctr" anchorCtr="0"/>
          <a:p>
            <a:pPr eaLnBrk="1" hangingPunct="1"/>
            <a:r>
              <a:rPr lang="zh-CN" altLang="en-US" dirty="0">
                <a:solidFill>
                  <a:srgbClr val="333399"/>
                </a:solidFill>
                <a:latin typeface="幼圆" pitchFamily="49" charset="-122"/>
              </a:rPr>
              <a:t>有关期末测试说明</a:t>
            </a:r>
            <a:endParaRPr lang="zh-CN" altLang="en-US" dirty="0">
              <a:solidFill>
                <a:srgbClr val="333399"/>
              </a:solidFill>
              <a:latin typeface="宋体" panose="02010600030101010101" pitchFamily="2" charset="-122"/>
            </a:endParaRPr>
          </a:p>
        </p:txBody>
      </p:sp>
      <p:sp>
        <p:nvSpPr>
          <p:cNvPr id="71683" name="Text Box 7"/>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46440" name="Rectangle 8"/>
          <p:cNvSpPr>
            <a:spLocks noChangeArrowheads="1"/>
          </p:cNvSpPr>
          <p:nvPr/>
        </p:nvSpPr>
        <p:spPr bwMode="auto">
          <a:xfrm>
            <a:off x="971550" y="1700213"/>
            <a:ext cx="7488238" cy="4178300"/>
          </a:xfrm>
          <a:prstGeom prst="rect">
            <a:avLst/>
          </a:prstGeom>
          <a:solidFill>
            <a:srgbClr val="FFFF99"/>
          </a:solidFill>
          <a:ln w="9525">
            <a:noFill/>
            <a:miter lim="800000"/>
          </a:ln>
          <a:effectLst/>
        </p:spPr>
        <p:txBody>
          <a:bodyPr/>
          <a:p>
            <a:pPr marL="609600" indent="-609600">
              <a:lnSpc>
                <a:spcPct val="110000"/>
              </a:lnSpc>
              <a:spcBef>
                <a:spcPct val="20000"/>
              </a:spcBef>
              <a:buClr>
                <a:schemeClr val="accent2"/>
              </a:buClr>
              <a:buFont typeface="Wingdings" panose="05000000000000000000" pitchFamily="2" charset="2"/>
              <a:buBlip>
                <a:blip r:embed="rId1"/>
              </a:buBlip>
            </a:pPr>
            <a:r>
              <a:rPr lang="zh-CN" altLang="en-US" b="1" dirty="0">
                <a:solidFill>
                  <a:srgbClr val="A50021"/>
                </a:solidFill>
                <a:effectLst>
                  <a:outerShdw blurRad="38100" dist="38100" dir="2700000">
                    <a:srgbClr val="C0C0C0"/>
                  </a:outerShdw>
                </a:effectLst>
                <a:latin typeface="幼圆" pitchFamily="49" charset="-122"/>
                <a:ea typeface="幼圆" pitchFamily="49" charset="-122"/>
              </a:rPr>
              <a:t>已选课的同学必须参加考试</a:t>
            </a:r>
            <a:endParaRPr lang="zh-CN" altLang="en-US" b="1" dirty="0">
              <a:solidFill>
                <a:srgbClr val="A50021"/>
              </a:solidFill>
              <a:effectLst>
                <a:outerShdw blurRad="38100" dist="38100" dir="2700000">
                  <a:srgbClr val="C0C0C0"/>
                </a:outerShdw>
              </a:effectLst>
              <a:latin typeface="幼圆" pitchFamily="49" charset="-122"/>
              <a:ea typeface="幼圆" pitchFamily="49" charset="-122"/>
            </a:endParaRPr>
          </a:p>
          <a:p>
            <a:pPr marL="609600" indent="-609600">
              <a:lnSpc>
                <a:spcPct val="110000"/>
              </a:lnSpc>
              <a:spcBef>
                <a:spcPct val="20000"/>
              </a:spcBef>
              <a:buClr>
                <a:schemeClr val="accent2"/>
              </a:buClr>
              <a:buFont typeface="Wingdings" panose="05000000000000000000" pitchFamily="2" charset="2"/>
              <a:buBlip>
                <a:blip r:embed="rId1"/>
              </a:buBlip>
            </a:pPr>
            <a:r>
              <a:rPr lang="zh-CN" altLang="en-US" b="1" dirty="0">
                <a:solidFill>
                  <a:srgbClr val="A50021"/>
                </a:solidFill>
                <a:effectLst>
                  <a:outerShdw blurRad="38100" dist="38100" dir="2700000">
                    <a:srgbClr val="C0C0C0"/>
                  </a:outerShdw>
                </a:effectLst>
                <a:latin typeface="幼圆" pitchFamily="49" charset="-122"/>
                <a:ea typeface="幼圆" pitchFamily="49" charset="-122"/>
              </a:rPr>
              <a:t>有平时成绩而无期末卷试成绩的</a:t>
            </a:r>
            <a:r>
              <a:rPr lang="en-US" altLang="zh-CN" b="1">
                <a:solidFill>
                  <a:srgbClr val="A50021"/>
                </a:solidFill>
                <a:effectLst>
                  <a:outerShdw blurRad="38100" dist="38100" dir="2700000">
                    <a:srgbClr val="C0C0C0"/>
                  </a:outerShdw>
                </a:effectLst>
                <a:latin typeface="幼圆" pitchFamily="49" charset="-122"/>
                <a:ea typeface="幼圆" pitchFamily="49" charset="-122"/>
              </a:rPr>
              <a:t>,</a:t>
            </a:r>
            <a:r>
              <a:rPr lang="zh-CN" altLang="en-US" b="1" dirty="0">
                <a:solidFill>
                  <a:srgbClr val="A50021"/>
                </a:solidFill>
                <a:effectLst>
                  <a:outerShdw blurRad="38100" dist="38100" dir="2700000">
                    <a:srgbClr val="C0C0C0"/>
                  </a:outerShdw>
                </a:effectLst>
                <a:latin typeface="幼圆" pitchFamily="49" charset="-122"/>
                <a:ea typeface="幼圆" pitchFamily="49" charset="-122"/>
              </a:rPr>
              <a:t>总成绩按</a:t>
            </a:r>
            <a:r>
              <a:rPr lang="en-US" altLang="zh-CN" b="1">
                <a:solidFill>
                  <a:srgbClr val="A50021"/>
                </a:solidFill>
                <a:effectLst>
                  <a:outerShdw blurRad="38100" dist="38100" dir="2700000">
                    <a:srgbClr val="C0C0C0"/>
                  </a:outerShdw>
                </a:effectLst>
                <a:latin typeface="幼圆" pitchFamily="49" charset="-122"/>
                <a:ea typeface="幼圆" pitchFamily="49" charset="-122"/>
              </a:rPr>
              <a:t>0</a:t>
            </a:r>
            <a:r>
              <a:rPr lang="zh-CN" altLang="en-US" b="1" dirty="0">
                <a:solidFill>
                  <a:srgbClr val="A50021"/>
                </a:solidFill>
                <a:effectLst>
                  <a:outerShdw blurRad="38100" dist="38100" dir="2700000">
                    <a:srgbClr val="C0C0C0"/>
                  </a:outerShdw>
                </a:effectLst>
                <a:latin typeface="幼圆" pitchFamily="49" charset="-122"/>
                <a:ea typeface="幼圆" pitchFamily="49" charset="-122"/>
              </a:rPr>
              <a:t>分计</a:t>
            </a:r>
            <a:endParaRPr lang="zh-CN" altLang="en-US" sz="1800" b="1" dirty="0">
              <a:solidFill>
                <a:schemeClr val="accent2"/>
              </a:solidFill>
              <a:latin typeface="幼圆" pitchFamily="49" charset="-122"/>
              <a:ea typeface="幼圆" pitchFamily="49" charset="-122"/>
            </a:endParaRPr>
          </a:p>
          <a:p>
            <a:pPr marL="990600" lvl="1" indent="-533400" eaLnBrk="1" hangingPunct="1">
              <a:lnSpc>
                <a:spcPct val="110000"/>
              </a:lnSpc>
              <a:spcBef>
                <a:spcPct val="20000"/>
              </a:spcBef>
              <a:buSzPct val="80000"/>
              <a:buBlip>
                <a:blip r:embed="rId2"/>
              </a:buBlip>
            </a:pPr>
            <a:endParaRPr lang="zh-CN" altLang="en-US" sz="400" b="1" dirty="0">
              <a:latin typeface="Times New Roman" panose="02020603050405020304" pitchFamily="18" charset="0"/>
              <a:ea typeface="幼圆" pitchFamily="49" charset="-122"/>
            </a:endParaRPr>
          </a:p>
          <a:p>
            <a:pPr marL="609600" indent="-609600">
              <a:lnSpc>
                <a:spcPct val="110000"/>
              </a:lnSpc>
              <a:spcBef>
                <a:spcPct val="20000"/>
              </a:spcBef>
              <a:buClr>
                <a:schemeClr val="accent2"/>
              </a:buClr>
              <a:buFont typeface="Wingdings" panose="05000000000000000000" pitchFamily="2" charset="2"/>
              <a:buBlip>
                <a:blip r:embed="rId1"/>
              </a:buBlip>
            </a:pPr>
            <a:r>
              <a:rPr lang="zh-CN" altLang="en-US" b="1" dirty="0">
                <a:solidFill>
                  <a:srgbClr val="A50021"/>
                </a:solidFill>
                <a:effectLst>
                  <a:outerShdw blurRad="38100" dist="38100" dir="2700000">
                    <a:srgbClr val="C0C0C0"/>
                  </a:outerShdw>
                </a:effectLst>
                <a:latin typeface="Times New Roman" panose="02020603050405020304" pitchFamily="18" charset="0"/>
                <a:ea typeface="幼圆" pitchFamily="49" charset="-122"/>
              </a:rPr>
              <a:t>期末卷面成绩在</a:t>
            </a:r>
            <a:r>
              <a:rPr lang="en-US" altLang="zh-CN" b="1">
                <a:solidFill>
                  <a:srgbClr val="A50021"/>
                </a:solidFill>
                <a:effectLst>
                  <a:outerShdw blurRad="38100" dist="38100" dir="2700000">
                    <a:srgbClr val="C0C0C0"/>
                  </a:outerShdw>
                </a:effectLst>
                <a:latin typeface="Times New Roman" panose="02020603050405020304" pitchFamily="18" charset="0"/>
                <a:ea typeface="幼圆" pitchFamily="49" charset="-122"/>
              </a:rPr>
              <a:t>55</a:t>
            </a:r>
            <a:r>
              <a:rPr lang="zh-CN" altLang="en-US" b="1" dirty="0">
                <a:solidFill>
                  <a:srgbClr val="A50021"/>
                </a:solidFill>
                <a:effectLst>
                  <a:outerShdw blurRad="38100" dist="38100" dir="2700000">
                    <a:srgbClr val="C0C0C0"/>
                  </a:outerShdw>
                </a:effectLst>
                <a:latin typeface="Times New Roman" panose="02020603050405020304" pitchFamily="18" charset="0"/>
                <a:ea typeface="幼圆" pitchFamily="49" charset="-122"/>
              </a:rPr>
              <a:t>分以下，按卷面成绩计</a:t>
            </a:r>
            <a:endParaRPr lang="zh-CN" altLang="en-US" sz="1600" b="1" dirty="0">
              <a:solidFill>
                <a:srgbClr val="A50021"/>
              </a:solidFill>
              <a:effectLst>
                <a:outerShdw blurRad="38100" dist="38100" dir="2700000">
                  <a:srgbClr val="C0C0C0"/>
                </a:outerShdw>
              </a:effectLst>
              <a:latin typeface="Times New Roman" panose="02020603050405020304" pitchFamily="18" charset="0"/>
              <a:ea typeface="幼圆" pitchFamily="49" charset="-122"/>
            </a:endParaRPr>
          </a:p>
        </p:txBody>
      </p:sp>
      <p:sp>
        <p:nvSpPr>
          <p:cNvPr id="71685" name="AutoShape 10">
            <a:hlinkClick r:id="rId3" action="ppaction://hlinksldjump"/>
          </p:cNvPr>
          <p:cNvSpPr/>
          <p:nvPr/>
        </p:nvSpPr>
        <p:spPr>
          <a:xfrm rot="10800000">
            <a:off x="7812088" y="188913"/>
            <a:ext cx="1106487" cy="760412"/>
          </a:xfrm>
          <a:prstGeom prst="notchedRightArrow">
            <a:avLst>
              <a:gd name="adj1" fmla="val 48962"/>
              <a:gd name="adj2" fmla="val 36377"/>
            </a:avLst>
          </a:prstGeom>
          <a:solidFill>
            <a:srgbClr val="CCFFCC"/>
          </a:solidFill>
          <a:ln w="9525" cap="flat" cmpd="sng">
            <a:solidFill>
              <a:schemeClr val="tx1"/>
            </a:solidFill>
            <a:prstDash val="solid"/>
            <a:miter/>
            <a:headEnd type="none" w="med" len="med"/>
            <a:tailEnd type="none" w="med" len="med"/>
          </a:ln>
        </p:spPr>
        <p:txBody>
          <a:bodyPr rot="10800000" wrap="none" anchor="ctr" anchorCtr="0"/>
          <a:p>
            <a:pPr algn="ctr"/>
            <a:r>
              <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rPr>
              <a:t>注意</a:t>
            </a:r>
            <a:endParaRPr lang="zh-CN" altLang="en-US" sz="1600" dirty="0">
              <a:solidFill>
                <a:srgbClr val="A50021"/>
              </a:solidFill>
              <a:effectLst>
                <a:outerShdw blurRad="38100" dist="38100" dir="2700000">
                  <a:srgbClr val="000000"/>
                </a:outerShdw>
              </a:effectLst>
              <a:latin typeface="Times New Roman" panose="02020603050405020304" pitchFamily="18" charset="0"/>
              <a:ea typeface="幼圆"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 calcmode="lin" valueType="num">
                                      <p:cBhvr additive="base">
                                        <p:cTn id="7" dur="500" fill="hold"/>
                                        <p:tgtEl>
                                          <p:spTgt spid="146440"/>
                                        </p:tgtEl>
                                        <p:attrNameLst>
                                          <p:attrName>ppt_x</p:attrName>
                                        </p:attrNameLst>
                                      </p:cBhvr>
                                      <p:tavLst>
                                        <p:tav tm="0">
                                          <p:val>
                                            <p:strVal val="0-#ppt_w/2"/>
                                          </p:val>
                                        </p:tav>
                                        <p:tav tm="100000">
                                          <p:val>
                                            <p:strVal val="#ppt_x"/>
                                          </p:val>
                                        </p:tav>
                                      </p:tavLst>
                                    </p:anim>
                                    <p:anim calcmode="lin" valueType="num">
                                      <p:cBhvr additive="base">
                                        <p:cTn id="8" dur="500" fill="hold"/>
                                        <p:tgtEl>
                                          <p:spTgt spid="1464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1685"/>
                                        </p:tgtEl>
                                        <p:attrNameLst>
                                          <p:attrName>style.visibility</p:attrName>
                                        </p:attrNameLst>
                                      </p:cBhvr>
                                      <p:to>
                                        <p:strVal val="visible"/>
                                      </p:to>
                                    </p:set>
                                    <p:anim calcmode="lin" valueType="num">
                                      <p:cBhvr additive="base">
                                        <p:cTn id="12" dur="500" fill="hold"/>
                                        <p:tgtEl>
                                          <p:spTgt spid="71685"/>
                                        </p:tgtEl>
                                        <p:attrNameLst>
                                          <p:attrName>ppt_x</p:attrName>
                                        </p:attrNameLst>
                                      </p:cBhvr>
                                      <p:tavLst>
                                        <p:tav tm="0">
                                          <p:val>
                                            <p:strVal val="1+#ppt_w/2"/>
                                          </p:val>
                                        </p:tav>
                                        <p:tav tm="100000">
                                          <p:val>
                                            <p:strVal val="#ppt_x"/>
                                          </p:val>
                                        </p:tav>
                                      </p:tavLst>
                                    </p:anim>
                                    <p:anim calcmode="lin" valueType="num">
                                      <p:cBhvr additive="base">
                                        <p:cTn id="13" dur="500" fill="hold"/>
                                        <p:tgtEl>
                                          <p:spTgt spid="71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P spid="716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15965" y="3968750"/>
            <a:ext cx="30130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7720" y="423100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6"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§1  </a:t>
            </a:r>
            <a:r>
              <a:rPr lang="zh-CN" altLang="en-US" dirty="0">
                <a:solidFill>
                  <a:srgbClr val="333399"/>
                </a:solidFill>
                <a:latin typeface="宋体" panose="02010600030101010101" pitchFamily="2" charset="-122"/>
              </a:rPr>
              <a:t>概  述</a:t>
            </a:r>
            <a:endParaRPr lang="zh-CN" altLang="en-US" dirty="0">
              <a:solidFill>
                <a:srgbClr val="333399"/>
              </a:solidFill>
              <a:latin typeface="宋体" panose="02010600030101010101" pitchFamily="2" charset="-122"/>
            </a:endParaRPr>
          </a:p>
        </p:txBody>
      </p:sp>
      <p:sp>
        <p:nvSpPr>
          <p:cNvPr id="102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cs typeface="+mn-cs"/>
              </a:rPr>
              <a:t>地下水污染评价</a:t>
            </a:r>
            <a:r>
              <a:rPr kumimoji="1" lang="en-US" altLang="zh-CN"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Times New Roman" panose="02020603050405020304"/>
                <a:ea typeface="华文行楷" pitchFamily="2" charset="-122"/>
                <a:cs typeface="+mn-cs"/>
              </a:rPr>
              <a:t>——</a:t>
            </a:r>
            <a:r>
              <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指污染源对地下水产生的实际污染效应的评价。</a:t>
            </a:r>
            <a:endPar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cs typeface="+mn-cs"/>
              </a:rPr>
              <a:t>评价目的</a:t>
            </a:r>
            <a:r>
              <a:rPr kumimoji="1" lang="en-US" altLang="zh-CN"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Times New Roman" panose="02020603050405020304"/>
                <a:ea typeface="华文行楷" pitchFamily="2" charset="-122"/>
                <a:cs typeface="+mn-cs"/>
              </a:rPr>
              <a:t>——</a:t>
            </a:r>
            <a:r>
              <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论证地下水污染程度，为污染治理提供依据。</a:t>
            </a:r>
            <a:endParaRPr kumimoji="1" lang="zh-CN" altLang="en-US" sz="24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cs typeface="+mn-cs"/>
              </a:rPr>
              <a:t>按时间分为现状评价和预测评价</a:t>
            </a:r>
            <a:endPar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rPr>
              <a:t>现状评价：</a:t>
            </a:r>
            <a:r>
              <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rPr>
              <a:t>根据</a:t>
            </a:r>
            <a:r>
              <a:rPr kumimoji="1" lang="zh-CN" altLang="en-US" sz="2400" b="1" i="0" u="none" strike="noStrike" kern="0" cap="none" spc="0" normalizeH="0" baseline="0" noProof="0" smtClean="0">
                <a:ln>
                  <a:noFill/>
                </a:ln>
                <a:solidFill>
                  <a:schemeClr val="tx1"/>
                </a:solidFill>
                <a:effectLst/>
                <a:uLnTx/>
                <a:uFillTx/>
                <a:latin typeface="+mn-lt"/>
                <a:ea typeface="幼圆" pitchFamily="49" charset="-122"/>
              </a:rPr>
              <a:t>近期环境监测资料，对调查区的地下水污染现状的评价；</a:t>
            </a:r>
            <a:endParaRPr kumimoji="1" lang="zh-CN" altLang="en-US" sz="24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幼圆" pitchFamily="49" charset="-122"/>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rPr>
              <a:t>预测评价</a:t>
            </a:r>
            <a:r>
              <a:rPr kumimoji="1" lang="zh-CN" altLang="en-US" sz="20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rPr>
              <a:t>：</a:t>
            </a:r>
            <a:r>
              <a:rPr kumimoji="1" lang="zh-CN" altLang="en-US" sz="2400" b="1" i="0" u="none" strike="noStrike" kern="0" cap="none" spc="0" normalizeH="0" baseline="0" noProof="0" smtClean="0">
                <a:ln>
                  <a:noFill/>
                </a:ln>
                <a:solidFill>
                  <a:schemeClr val="tx1"/>
                </a:solidFill>
                <a:effectLst/>
                <a:uLnTx/>
                <a:uFillTx/>
                <a:latin typeface="+mn-lt"/>
                <a:ea typeface="幼圆" pitchFamily="49" charset="-122"/>
              </a:rPr>
              <a:t>根据调查区经济发展规划，预测该区地下水污染变化情况，据预测结果进行评价</a:t>
            </a:r>
            <a:r>
              <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rPr>
              <a:t></a:t>
            </a:r>
            <a:endPar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endParaRPr>
          </a:p>
        </p:txBody>
      </p:sp>
      <p:sp>
        <p:nvSpPr>
          <p:cNvPr id="11269" name="Text Box 8"/>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1270" name="AutoShape 12">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000000"/>
                                          </p:val>
                                        </p:tav>
                                        <p:tav tm="100000">
                                          <p:val>
                                            <p:strVal val="#ppt_w"/>
                                          </p:val>
                                        </p:tav>
                                      </p:tavLst>
                                    </p:anim>
                                    <p:anim calcmode="lin" valueType="num">
                                      <p:cBhvr>
                                        <p:cTn id="8" dur="500" fill="hold"/>
                                        <p:tgtEl>
                                          <p:spTgt spid="1026"/>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7">
                                            <p:txEl>
                                              <p:charRg st="0" end="31"/>
                                            </p:txEl>
                                          </p:spTgt>
                                        </p:tgtEl>
                                        <p:attrNameLst>
                                          <p:attrName>style.visibility</p:attrName>
                                        </p:attrNameLst>
                                      </p:cBhvr>
                                      <p:to>
                                        <p:strVal val="visible"/>
                                      </p:to>
                                    </p:set>
                                    <p:anim calcmode="lin" valueType="num">
                                      <p:cBhvr additive="base">
                                        <p:cTn id="12" dur="500" fill="hold"/>
                                        <p:tgtEl>
                                          <p:spTgt spid="1027">
                                            <p:txEl>
                                              <p:charRg st="0" end="3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7">
                                            <p:txEl>
                                              <p:charRg st="0" end="3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7">
                                            <p:txEl>
                                              <p:charRg st="31" end="58"/>
                                            </p:txEl>
                                          </p:spTgt>
                                        </p:tgtEl>
                                        <p:attrNameLst>
                                          <p:attrName>style.visibility</p:attrName>
                                        </p:attrNameLst>
                                      </p:cBhvr>
                                      <p:to>
                                        <p:strVal val="visible"/>
                                      </p:to>
                                    </p:set>
                                    <p:anim calcmode="lin" valueType="num">
                                      <p:cBhvr additive="base">
                                        <p:cTn id="17" dur="500" fill="hold"/>
                                        <p:tgtEl>
                                          <p:spTgt spid="1027">
                                            <p:txEl>
                                              <p:charRg st="31" end="58"/>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7">
                                            <p:txEl>
                                              <p:charRg st="31" end="58"/>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27">
                                            <p:txEl>
                                              <p:charRg st="58" end="73"/>
                                            </p:txEl>
                                          </p:spTgt>
                                        </p:tgtEl>
                                        <p:attrNameLst>
                                          <p:attrName>style.visibility</p:attrName>
                                        </p:attrNameLst>
                                      </p:cBhvr>
                                      <p:to>
                                        <p:strVal val="visible"/>
                                      </p:to>
                                    </p:set>
                                    <p:anim calcmode="lin" valueType="num">
                                      <p:cBhvr additive="base">
                                        <p:cTn id="22" dur="500" fill="hold"/>
                                        <p:tgtEl>
                                          <p:spTgt spid="1027">
                                            <p:txEl>
                                              <p:charRg st="58" end="7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7">
                                            <p:txEl>
                                              <p:charRg st="58" end="73"/>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27">
                                            <p:txEl>
                                              <p:charRg st="73" end="106"/>
                                            </p:txEl>
                                          </p:spTgt>
                                        </p:tgtEl>
                                        <p:attrNameLst>
                                          <p:attrName>style.visibility</p:attrName>
                                        </p:attrNameLst>
                                      </p:cBhvr>
                                      <p:to>
                                        <p:strVal val="visible"/>
                                      </p:to>
                                    </p:set>
                                    <p:anim calcmode="lin" valueType="num">
                                      <p:cBhvr additive="base">
                                        <p:cTn id="26" dur="500" fill="hold"/>
                                        <p:tgtEl>
                                          <p:spTgt spid="1027">
                                            <p:txEl>
                                              <p:charRg st="73" end="106"/>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27">
                                            <p:txEl>
                                              <p:charRg st="73" end="106"/>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27">
                                            <p:txEl>
                                              <p:charRg st="106" end="148"/>
                                            </p:txEl>
                                          </p:spTgt>
                                        </p:tgtEl>
                                        <p:attrNameLst>
                                          <p:attrName>style.visibility</p:attrName>
                                        </p:attrNameLst>
                                      </p:cBhvr>
                                      <p:to>
                                        <p:strVal val="visible"/>
                                      </p:to>
                                    </p:set>
                                    <p:anim calcmode="lin" valueType="num">
                                      <p:cBhvr additive="base">
                                        <p:cTn id="30" dur="500" fill="hold"/>
                                        <p:tgtEl>
                                          <p:spTgt spid="1027">
                                            <p:txEl>
                                              <p:charRg st="106" end="148"/>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7">
                                            <p:txEl>
                                              <p:charRg st="106" end="14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advAuto="100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§1  </a:t>
            </a:r>
            <a:r>
              <a:rPr lang="zh-CN" altLang="en-US" dirty="0">
                <a:solidFill>
                  <a:srgbClr val="333399"/>
                </a:solidFill>
                <a:latin typeface="宋体" panose="02010600030101010101" pitchFamily="2" charset="-122"/>
              </a:rPr>
              <a:t>概  述</a:t>
            </a:r>
            <a:endParaRPr lang="zh-CN" altLang="en-US" dirty="0">
              <a:solidFill>
                <a:srgbClr val="333399"/>
              </a:solidFill>
              <a:latin typeface="宋体" panose="02010600030101010101" pitchFamily="2" charset="-122"/>
            </a:endParaRPr>
          </a:p>
        </p:txBody>
      </p:sp>
      <p:sp>
        <p:nvSpPr>
          <p:cNvPr id="152579" name="Rectangle 3"/>
          <p:cNvSpPr>
            <a:spLocks noGrp="1" noChangeArrowheads="1"/>
          </p:cNvSpPr>
          <p:nvPr>
            <p:ph idx="1"/>
          </p:nvPr>
        </p:nvSpPr>
        <p:spPr>
          <a:xfrm>
            <a:off x="468313" y="1219200"/>
            <a:ext cx="8294688" cy="494665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cs typeface="+mn-cs"/>
              </a:rPr>
              <a:t>地下水污染评价程序</a:t>
            </a:r>
            <a:r>
              <a:rPr kumimoji="1" lang="en-US" altLang="zh-CN" sz="20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a:t>
            </a:r>
            <a:r>
              <a:rPr kumimoji="1" lang="zh-CN" altLang="en-US" sz="20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包括四个阶段）</a:t>
            </a:r>
            <a:endParaRPr kumimoji="1" lang="zh-CN" altLang="en-US" sz="20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华文行楷" pitchFamily="2" charset="-122"/>
              <a:ea typeface="华文行楷" pitchFamily="2" charset="-122"/>
              <a:cs typeface="+mn-cs"/>
            </a:endParaRPr>
          </a:p>
          <a:p>
            <a:pPr marL="742950" marR="0" lvl="1" indent="-285750" algn="l" defTabSz="914400" rtl="0" eaLnBrk="1" fontAlgn="base" latinLnBrk="0" hangingPunct="1">
              <a:lnSpc>
                <a:spcPct val="8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第一阶段</a:t>
            </a:r>
            <a:r>
              <a:rPr kumimoji="1" lang="en-US" altLang="zh-CN" sz="2400" b="1" i="0" u="none" strike="noStrike" kern="0" cap="none" spc="0" normalizeH="0" baseline="0" noProof="0" smtClean="0">
                <a:ln>
                  <a:noFill/>
                </a:ln>
                <a:solidFill>
                  <a:srgbClr val="333399"/>
                </a:solidFill>
                <a:effectLst/>
                <a:uLnTx/>
                <a:uFillTx/>
                <a:latin typeface="Times New Roman" panose="02020603050405020304"/>
                <a:ea typeface="幼圆" pitchFamily="49" charset="-122"/>
              </a:rPr>
              <a:t>——</a:t>
            </a:r>
            <a:r>
              <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rPr>
              <a:t>准备工作</a:t>
            </a:r>
            <a:endPar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环境水文地质调查，查明条件、污染源，污染途径，影响因素</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监测及实验：依据精度布设监测孔，获取各种污染组分的测试数据</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742950" marR="0" lvl="1" indent="-285750" algn="l" defTabSz="914400" rtl="0" eaLnBrk="1" fontAlgn="base" latinLnBrk="0" hangingPunct="1">
              <a:lnSpc>
                <a:spcPct val="8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第二阶段</a:t>
            </a:r>
            <a:r>
              <a:rPr kumimoji="1" lang="en-US" altLang="zh-CN" sz="2400" b="1" i="0" u="none" strike="noStrike" kern="0" cap="none" spc="0" normalizeH="0" baseline="0" noProof="0" smtClean="0">
                <a:ln>
                  <a:noFill/>
                </a:ln>
                <a:solidFill>
                  <a:srgbClr val="333399"/>
                </a:solidFill>
                <a:effectLst/>
                <a:uLnTx/>
                <a:uFillTx/>
                <a:latin typeface="Times New Roman" panose="02020603050405020304"/>
                <a:ea typeface="幼圆" pitchFamily="49" charset="-122"/>
              </a:rPr>
              <a:t>——</a:t>
            </a:r>
            <a:r>
              <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rPr>
              <a:t>系统分析</a:t>
            </a:r>
            <a:endPar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选择评价因子</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确定评价标准</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742950" marR="0" lvl="1" indent="-285750" algn="l" defTabSz="914400" rtl="0" eaLnBrk="1" fontAlgn="base" latinLnBrk="0" hangingPunct="1">
              <a:lnSpc>
                <a:spcPct val="8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第三阶段</a:t>
            </a:r>
            <a:r>
              <a:rPr kumimoji="1" lang="en-US" altLang="zh-CN" sz="2400" b="1" i="0" u="none" strike="noStrike" kern="0" cap="none" spc="0" normalizeH="0" baseline="0" noProof="0" smtClean="0">
                <a:ln>
                  <a:noFill/>
                </a:ln>
                <a:solidFill>
                  <a:srgbClr val="333399"/>
                </a:solidFill>
                <a:effectLst/>
                <a:uLnTx/>
                <a:uFillTx/>
                <a:latin typeface="Times New Roman" panose="02020603050405020304"/>
                <a:ea typeface="幼圆" pitchFamily="49" charset="-122"/>
              </a:rPr>
              <a:t>——</a:t>
            </a:r>
            <a:r>
              <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rPr>
              <a:t>系统评价</a:t>
            </a:r>
            <a:endPar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选择评价模型</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确定各评价因子的权重</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污染程度的分级</a:t>
            </a:r>
            <a:endPar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742950" marR="0" lvl="1" indent="-285750" algn="l" defTabSz="914400" rtl="0" eaLnBrk="1" fontAlgn="base" latinLnBrk="0" hangingPunct="1">
              <a:lnSpc>
                <a:spcPct val="8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第四阶段</a:t>
            </a:r>
            <a:r>
              <a:rPr kumimoji="1" lang="en-US" altLang="zh-CN" sz="2400" b="1" i="0" u="none" strike="noStrike" kern="0" cap="none" spc="0" normalizeH="0" baseline="0" noProof="0" smtClean="0">
                <a:ln>
                  <a:noFill/>
                </a:ln>
                <a:solidFill>
                  <a:srgbClr val="333399"/>
                </a:solidFill>
                <a:effectLst/>
                <a:uLnTx/>
                <a:uFillTx/>
                <a:latin typeface="Times New Roman" panose="02020603050405020304"/>
                <a:ea typeface="幼圆" pitchFamily="49" charset="-122"/>
              </a:rPr>
              <a:t>——</a:t>
            </a:r>
            <a:r>
              <a:rPr kumimoji="1" lang="zh-CN" altLang="en-US" sz="2400" b="1" i="0" u="none" strike="noStrike" kern="0" cap="none" spc="0" normalizeH="0" baseline="0" noProof="0" smtClean="0">
                <a:ln>
                  <a:noFill/>
                </a:ln>
                <a:solidFill>
                  <a:srgbClr val="A50021"/>
                </a:solidFill>
                <a:effectLst/>
                <a:uLnTx/>
                <a:uFillTx/>
                <a:latin typeface="幼圆" pitchFamily="49" charset="-122"/>
                <a:ea typeface="幼圆" pitchFamily="49" charset="-122"/>
              </a:rPr>
              <a:t>系统调控</a:t>
            </a: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143000" marR="0" lvl="2" indent="-228600" algn="l" defTabSz="914400" rtl="0" eaLnBrk="1" fontAlgn="base" latinLnBrk="0" hangingPunct="1">
              <a:lnSpc>
                <a:spcPct val="80000"/>
              </a:lnSpc>
              <a:spcBef>
                <a:spcPct val="20000"/>
              </a:spcBef>
              <a:spcAft>
                <a:spcPct val="0"/>
              </a:spcAft>
              <a:buClrTx/>
              <a:buSzPct val="80000"/>
              <a:buFontTx/>
              <a:buBlip>
                <a:blip r:embed="rId3"/>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根据区域环境目标，制订地下水保护规划，提出污染治理措施，编写地下水污染评价报告书</a:t>
            </a:r>
            <a:r>
              <a:rPr kumimoji="1" lang="zh-CN" altLang="en-US" sz="12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rPr>
              <a:t></a:t>
            </a:r>
            <a:endParaRPr kumimoji="1" lang="zh-CN" altLang="en-US" sz="12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endParaRPr>
          </a:p>
        </p:txBody>
      </p:sp>
      <p:sp>
        <p:nvSpPr>
          <p:cNvPr id="12293" name="Text Box 4"/>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
        <p:nvSpPr>
          <p:cNvPr id="12294"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pSp>
        <p:nvGrpSpPr>
          <p:cNvPr id="2" name="Group 8"/>
          <p:cNvGrpSpPr/>
          <p:nvPr/>
        </p:nvGrpSpPr>
        <p:grpSpPr>
          <a:xfrm>
            <a:off x="3419475" y="3284538"/>
            <a:ext cx="3744913" cy="504825"/>
            <a:chOff x="2154" y="2069"/>
            <a:chExt cx="2359" cy="318"/>
          </a:xfrm>
        </p:grpSpPr>
        <p:sp>
          <p:nvSpPr>
            <p:cNvPr id="12296" name="AutoShape 6"/>
            <p:cNvSpPr/>
            <p:nvPr/>
          </p:nvSpPr>
          <p:spPr>
            <a:xfrm>
              <a:off x="2154" y="2069"/>
              <a:ext cx="136" cy="318"/>
            </a:xfrm>
            <a:prstGeom prst="rightBrace">
              <a:avLst>
                <a:gd name="adj1" fmla="val 19485"/>
                <a:gd name="adj2" fmla="val 50000"/>
              </a:avLst>
            </a:prstGeom>
            <a:noFill/>
            <a:ln w="38100"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2297" name="Text Box 7"/>
            <p:cNvSpPr txBox="1"/>
            <p:nvPr/>
          </p:nvSpPr>
          <p:spPr>
            <a:xfrm>
              <a:off x="2426" y="2115"/>
              <a:ext cx="2087" cy="256"/>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000" b="1" dirty="0">
                  <a:solidFill>
                    <a:srgbClr val="333399"/>
                  </a:solidFill>
                  <a:latin typeface="Times New Roman" panose="02020603050405020304" pitchFamily="18" charset="0"/>
                  <a:ea typeface="幼圆" pitchFamily="49" charset="-122"/>
                </a:rPr>
                <a:t>构建研究区的评价指标体系</a:t>
              </a:r>
              <a:endParaRPr lang="zh-CN" altLang="en-US" sz="2000" b="1" dirty="0">
                <a:solidFill>
                  <a:srgbClr val="333399"/>
                </a:solidFill>
                <a:latin typeface="Times New Roman" panose="02020603050405020304" pitchFamily="18" charset="0"/>
                <a:ea typeface="幼圆" pitchFamily="49" charset="-122"/>
              </a:endParaRP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§1  </a:t>
            </a:r>
            <a:r>
              <a:rPr lang="zh-CN" altLang="en-US" dirty="0">
                <a:solidFill>
                  <a:srgbClr val="333399"/>
                </a:solidFill>
                <a:latin typeface="宋体" panose="02010600030101010101" pitchFamily="2" charset="-122"/>
              </a:rPr>
              <a:t>概  述</a:t>
            </a:r>
            <a:endParaRPr lang="zh-CN" altLang="en-US" dirty="0">
              <a:solidFill>
                <a:srgbClr val="333399"/>
              </a:solidFill>
              <a:latin typeface="宋体" panose="02010600030101010101" pitchFamily="2" charset="-122"/>
            </a:endParaRPr>
          </a:p>
        </p:txBody>
      </p:sp>
      <p:sp>
        <p:nvSpPr>
          <p:cNvPr id="109571" name="Rectangle 3"/>
          <p:cNvSpPr>
            <a:spLocks noGrp="1" noChangeArrowheads="1"/>
          </p:cNvSpPr>
          <p:nvPr>
            <p:ph idx="1"/>
          </p:nvPr>
        </p:nvSpPr>
        <p:spPr>
          <a:xfrm>
            <a:off x="468313" y="1219200"/>
            <a:ext cx="8294688" cy="48768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en-US" altLang="zh-CN" sz="2800" b="1" i="0" u="none" strike="noStrike" kern="0" cap="none" spc="0" normalizeH="0" baseline="0" noProof="0" smtClean="0">
                <a:ln>
                  <a:noFill/>
                </a:ln>
                <a:solidFill>
                  <a:srgbClr val="333399"/>
                </a:solidFill>
                <a:effectLst>
                  <a:outerShdw blurRad="38100" dist="38100" dir="2700000" algn="tl">
                    <a:srgbClr val="C0C0C0"/>
                  </a:outerShdw>
                </a:effectLst>
                <a:uLnTx/>
                <a:uFillTx/>
                <a:latin typeface="幼圆" pitchFamily="49" charset="-122"/>
                <a:ea typeface="幼圆" pitchFamily="49" charset="-122"/>
                <a:cs typeface="+mn-cs"/>
              </a:rPr>
              <a:t>1</a:t>
            </a:r>
            <a:r>
              <a:rPr kumimoji="1" lang="zh-CN" altLang="en-US" sz="2800" b="1" i="0" u="none" strike="noStrike" kern="0" cap="none" spc="0" normalizeH="0" baseline="0" noProof="0" smtClean="0">
                <a:ln>
                  <a:noFill/>
                </a:ln>
                <a:solidFill>
                  <a:srgbClr val="333399"/>
                </a:solidFill>
                <a:effectLst>
                  <a:outerShdw blurRad="38100" dist="38100" dir="2700000" algn="tl">
                    <a:srgbClr val="C0C0C0"/>
                  </a:outerShdw>
                </a:effectLst>
                <a:uLnTx/>
                <a:uFillTx/>
                <a:latin typeface="幼圆" pitchFamily="49" charset="-122"/>
                <a:ea typeface="幼圆" pitchFamily="49" charset="-122"/>
                <a:cs typeface="+mn-cs"/>
              </a:rPr>
              <a:t>、</a:t>
            </a:r>
            <a:r>
              <a:rPr kumimoji="1" lang="zh-CN" altLang="en-US" sz="28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rPr>
              <a:t>选择评价因子：</a:t>
            </a:r>
            <a:endParaRPr kumimoji="1" lang="zh-CN" altLang="en-US" sz="28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污染物种类繁多，无需对所有成分都评价</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根据污染源评价结果，选择分布范围广、对人体健康或地下水利用功能影响较大的污染物，或选择地下水中接近或超过地下水环境质量标准的主要有害组分作为评价因子</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如从人体健康考虑，常选：</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氮的化合物（</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NO</a:t>
            </a:r>
            <a:r>
              <a:rPr kumimoji="1" lang="en-US" altLang="zh-CN" sz="2000" b="1" i="0" u="none" strike="noStrike" kern="0" cap="none" spc="0" normalizeH="0" baseline="-25000" noProof="0" smtClean="0">
                <a:ln>
                  <a:noFill/>
                </a:ln>
                <a:solidFill>
                  <a:srgbClr val="333399"/>
                </a:solidFill>
                <a:effectLst/>
                <a:uLnTx/>
                <a:uFillTx/>
                <a:latin typeface="+mn-lt"/>
                <a:ea typeface="楷体_GB2312" pitchFamily="49" charset="-122"/>
              </a:rPr>
              <a:t>3</a:t>
            </a:r>
            <a:r>
              <a:rPr kumimoji="1" lang="en-US" altLang="zh-CN" sz="2000" b="1" i="0" u="none" strike="noStrike" kern="0" cap="none" spc="0" normalizeH="0" baseline="30000" noProof="0" smtClean="0">
                <a:ln>
                  <a:noFill/>
                </a:ln>
                <a:solidFill>
                  <a:srgbClr val="333399"/>
                </a:solidFill>
                <a:effectLst/>
                <a:uLnTx/>
                <a:uFillTx/>
                <a:latin typeface="+mn-lt"/>
                <a:ea typeface="楷体_GB2312" pitchFamily="49" charset="-122"/>
              </a:rPr>
              <a:t>-</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 NO</a:t>
            </a:r>
            <a:r>
              <a:rPr kumimoji="1" lang="en-US" altLang="zh-CN" sz="2000" b="1" i="0" u="none" strike="noStrike" kern="0" cap="none" spc="0" normalizeH="0" baseline="-25000" noProof="0" smtClean="0">
                <a:ln>
                  <a:noFill/>
                </a:ln>
                <a:solidFill>
                  <a:srgbClr val="333399"/>
                </a:solidFill>
                <a:effectLst/>
                <a:uLnTx/>
                <a:uFillTx/>
                <a:latin typeface="+mn-lt"/>
                <a:ea typeface="楷体_GB2312" pitchFamily="49" charset="-122"/>
              </a:rPr>
              <a:t>2</a:t>
            </a:r>
            <a:r>
              <a:rPr kumimoji="1" lang="en-US" altLang="zh-CN" sz="2000" b="1" i="0" u="none" strike="noStrike" kern="0" cap="none" spc="0" normalizeH="0" baseline="30000" noProof="0" smtClean="0">
                <a:ln>
                  <a:noFill/>
                </a:ln>
                <a:solidFill>
                  <a:srgbClr val="333399"/>
                </a:solidFill>
                <a:effectLst/>
                <a:uLnTx/>
                <a:uFillTx/>
                <a:latin typeface="+mn-lt"/>
                <a:ea typeface="楷体_GB2312" pitchFamily="49" charset="-122"/>
              </a:rPr>
              <a:t>-</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 NH</a:t>
            </a:r>
            <a:r>
              <a:rPr kumimoji="1" lang="en-US" altLang="zh-CN" sz="2000" b="1" i="0" u="none" strike="noStrike" kern="0" cap="none" spc="0" normalizeH="0" baseline="-25000" noProof="0" smtClean="0">
                <a:ln>
                  <a:noFill/>
                </a:ln>
                <a:solidFill>
                  <a:srgbClr val="333399"/>
                </a:solidFill>
                <a:effectLst/>
                <a:uLnTx/>
                <a:uFillTx/>
                <a:latin typeface="+mn-lt"/>
                <a:ea typeface="楷体_GB2312" pitchFamily="49" charset="-122"/>
              </a:rPr>
              <a:t>4</a:t>
            </a:r>
            <a:r>
              <a:rPr kumimoji="1" lang="en-US" altLang="zh-CN" sz="2000" b="1" i="0" u="none" strike="noStrike" kern="0" cap="none" spc="0" normalizeH="0" baseline="30000" noProof="0" smtClean="0">
                <a:ln>
                  <a:noFill/>
                </a:ln>
                <a:solidFill>
                  <a:srgbClr val="333399"/>
                </a:solidFill>
                <a:effectLst/>
                <a:uLnTx/>
                <a:uFillTx/>
                <a:latin typeface="+mn-lt"/>
                <a:ea typeface="楷体_GB2312" pitchFamily="49" charset="-122"/>
              </a:rPr>
              <a:t>+</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a:t>
            </a: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 </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氰化物；</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重金属（铅</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 </a:t>
            </a: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铬</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 </a:t>
            </a: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镉</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 </a:t>
            </a: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汞</a:t>
            </a:r>
            <a:r>
              <a:rPr kumimoji="1" lang="en-US" altLang="zh-CN" sz="2000" b="1" i="0" u="none" strike="noStrike" kern="0" cap="none" spc="0" normalizeH="0" baseline="0" noProof="0" smtClean="0">
                <a:ln>
                  <a:noFill/>
                </a:ln>
                <a:solidFill>
                  <a:srgbClr val="333399"/>
                </a:solidFill>
                <a:effectLst/>
                <a:uLnTx/>
                <a:uFillTx/>
                <a:latin typeface="+mn-lt"/>
                <a:ea typeface="楷体_GB2312" pitchFamily="49" charset="-122"/>
              </a:rPr>
              <a:t>, </a:t>
            </a: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砷）；</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有机污染物（农药，酚类，氯代烃、苯系物等）</a:t>
            </a:r>
            <a:r>
              <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rPr>
              <a:t></a:t>
            </a:r>
            <a:endPar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endParaRPr>
          </a:p>
        </p:txBody>
      </p:sp>
      <p:sp>
        <p:nvSpPr>
          <p:cNvPr id="13317"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3318" name="Text Box 6"/>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9571">
                                            <p:txEl>
                                              <p:charRg st="0" end="10"/>
                                            </p:txEl>
                                          </p:spTgt>
                                        </p:tgtEl>
                                        <p:attrNameLst>
                                          <p:attrName>style.visibility</p:attrName>
                                        </p:attrNameLst>
                                      </p:cBhvr>
                                      <p:to>
                                        <p:strVal val="visible"/>
                                      </p:to>
                                    </p:set>
                                    <p:animEffect transition="in" filter="wipe(up)">
                                      <p:cBhvr>
                                        <p:cTn id="7" dur="500"/>
                                        <p:tgtEl>
                                          <p:spTgt spid="109571">
                                            <p:txEl>
                                              <p:charRg st="0" end="1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571">
                                            <p:txEl>
                                              <p:charRg st="10" end="29"/>
                                            </p:txEl>
                                          </p:spTgt>
                                        </p:tgtEl>
                                        <p:attrNameLst>
                                          <p:attrName>style.visibility</p:attrName>
                                        </p:attrNameLst>
                                      </p:cBhvr>
                                      <p:to>
                                        <p:strVal val="visible"/>
                                      </p:to>
                                    </p:set>
                                    <p:animEffect transition="in" filter="wipe(up)">
                                      <p:cBhvr>
                                        <p:cTn id="10" dur="500"/>
                                        <p:tgtEl>
                                          <p:spTgt spid="109571">
                                            <p:txEl>
                                              <p:charRg st="10" end="29"/>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9571">
                                            <p:txEl>
                                              <p:charRg st="29" end="104"/>
                                            </p:txEl>
                                          </p:spTgt>
                                        </p:tgtEl>
                                        <p:attrNameLst>
                                          <p:attrName>style.visibility</p:attrName>
                                        </p:attrNameLst>
                                      </p:cBhvr>
                                      <p:to>
                                        <p:strVal val="visible"/>
                                      </p:to>
                                    </p:set>
                                    <p:animEffect transition="in" filter="wipe(up)">
                                      <p:cBhvr>
                                        <p:cTn id="13" dur="500"/>
                                        <p:tgtEl>
                                          <p:spTgt spid="109571">
                                            <p:txEl>
                                              <p:charRg st="29" end="10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9571">
                                            <p:txEl>
                                              <p:charRg st="104" end="117"/>
                                            </p:txEl>
                                          </p:spTgt>
                                        </p:tgtEl>
                                        <p:attrNameLst>
                                          <p:attrName>style.visibility</p:attrName>
                                        </p:attrNameLst>
                                      </p:cBhvr>
                                      <p:to>
                                        <p:strVal val="visible"/>
                                      </p:to>
                                    </p:set>
                                    <p:animEffect transition="in" filter="wipe(up)">
                                      <p:cBhvr>
                                        <p:cTn id="16" dur="500"/>
                                        <p:tgtEl>
                                          <p:spTgt spid="109571">
                                            <p:txEl>
                                              <p:charRg st="104" end="117"/>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9571">
                                            <p:txEl>
                                              <p:charRg st="117" end="143"/>
                                            </p:txEl>
                                          </p:spTgt>
                                        </p:tgtEl>
                                        <p:attrNameLst>
                                          <p:attrName>style.visibility</p:attrName>
                                        </p:attrNameLst>
                                      </p:cBhvr>
                                      <p:to>
                                        <p:strVal val="visible"/>
                                      </p:to>
                                    </p:set>
                                    <p:animEffect transition="in" filter="wipe(up)">
                                      <p:cBhvr>
                                        <p:cTn id="19" dur="500"/>
                                        <p:tgtEl>
                                          <p:spTgt spid="109571">
                                            <p:txEl>
                                              <p:charRg st="117" end="14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9571">
                                            <p:txEl>
                                              <p:charRg st="143" end="148"/>
                                            </p:txEl>
                                          </p:spTgt>
                                        </p:tgtEl>
                                        <p:attrNameLst>
                                          <p:attrName>style.visibility</p:attrName>
                                        </p:attrNameLst>
                                      </p:cBhvr>
                                      <p:to>
                                        <p:strVal val="visible"/>
                                      </p:to>
                                    </p:set>
                                    <p:animEffect transition="in" filter="wipe(up)">
                                      <p:cBhvr>
                                        <p:cTn id="22" dur="500"/>
                                        <p:tgtEl>
                                          <p:spTgt spid="109571">
                                            <p:txEl>
                                              <p:charRg st="143" end="148"/>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9571">
                                            <p:txEl>
                                              <p:charRg st="148" end="168"/>
                                            </p:txEl>
                                          </p:spTgt>
                                        </p:tgtEl>
                                        <p:attrNameLst>
                                          <p:attrName>style.visibility</p:attrName>
                                        </p:attrNameLst>
                                      </p:cBhvr>
                                      <p:to>
                                        <p:strVal val="visible"/>
                                      </p:to>
                                    </p:set>
                                    <p:animEffect transition="in" filter="wipe(up)">
                                      <p:cBhvr>
                                        <p:cTn id="25" dur="500"/>
                                        <p:tgtEl>
                                          <p:spTgt spid="109571">
                                            <p:txEl>
                                              <p:charRg st="148" end="168"/>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9571">
                                            <p:txEl>
                                              <p:charRg st="168" end="191"/>
                                            </p:txEl>
                                          </p:spTgt>
                                        </p:tgtEl>
                                        <p:attrNameLst>
                                          <p:attrName>style.visibility</p:attrName>
                                        </p:attrNameLst>
                                      </p:cBhvr>
                                      <p:to>
                                        <p:strVal val="visible"/>
                                      </p:to>
                                    </p:set>
                                    <p:animEffect transition="in" filter="wipe(up)">
                                      <p:cBhvr>
                                        <p:cTn id="28" dur="500"/>
                                        <p:tgtEl>
                                          <p:spTgt spid="109571">
                                            <p:txEl>
                                              <p:charRg st="168" end="1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dvAuto="100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§1  </a:t>
            </a:r>
            <a:r>
              <a:rPr lang="zh-CN" altLang="en-US" dirty="0">
                <a:solidFill>
                  <a:srgbClr val="333399"/>
                </a:solidFill>
                <a:latin typeface="宋体" panose="02010600030101010101" pitchFamily="2" charset="-122"/>
              </a:rPr>
              <a:t>概  述</a:t>
            </a:r>
            <a:endParaRPr lang="zh-CN" altLang="en-US" dirty="0">
              <a:solidFill>
                <a:srgbClr val="333399"/>
              </a:solidFill>
              <a:latin typeface="宋体" panose="02010600030101010101" pitchFamily="2" charset="-122"/>
            </a:endParaRPr>
          </a:p>
        </p:txBody>
      </p:sp>
      <p:sp>
        <p:nvSpPr>
          <p:cNvPr id="150531" name="Rectangle 3"/>
          <p:cNvSpPr>
            <a:spLocks noGrp="1"/>
          </p:cNvSpPr>
          <p:nvPr>
            <p:ph idx="1"/>
          </p:nvPr>
        </p:nvSpPr>
        <p:spPr>
          <a:xfrm>
            <a:off x="468313" y="1219200"/>
            <a:ext cx="8294687" cy="4876800"/>
          </a:xfrm>
          <a:ln/>
        </p:spPr>
        <p:txBody>
          <a:bodyPr vert="horz" wrap="square" lIns="91440" tIns="45720" rIns="91440" bIns="45720" anchor="t" anchorCtr="0"/>
          <a:p>
            <a:pPr marL="609600" indent="-609600" eaLnBrk="1" hangingPunct="1">
              <a:lnSpc>
                <a:spcPct val="110000"/>
              </a:lnSpc>
              <a:buNone/>
            </a:pPr>
            <a:r>
              <a:rPr lang="en-US" altLang="zh-CN" sz="2800">
                <a:solidFill>
                  <a:srgbClr val="333399"/>
                </a:solidFill>
                <a:latin typeface="幼圆" pitchFamily="49" charset="-122"/>
                <a:ea typeface="幼圆" pitchFamily="49" charset="-122"/>
              </a:rPr>
              <a:t>2</a:t>
            </a:r>
            <a:r>
              <a:rPr lang="zh-CN" altLang="en-US" sz="2800" dirty="0">
                <a:solidFill>
                  <a:srgbClr val="333399"/>
                </a:solidFill>
                <a:latin typeface="幼圆" pitchFamily="49" charset="-122"/>
                <a:ea typeface="幼圆" pitchFamily="49" charset="-122"/>
              </a:rPr>
              <a:t>、确定评价标准</a:t>
            </a:r>
            <a:endParaRPr lang="zh-CN" altLang="en-US" sz="2800" dirty="0">
              <a:solidFill>
                <a:srgbClr val="333399"/>
              </a:solidFill>
              <a:latin typeface="幼圆" pitchFamily="49" charset="-122"/>
              <a:ea typeface="幼圆" pitchFamily="49" charset="-122"/>
            </a:endParaRPr>
          </a:p>
          <a:p>
            <a:pPr marL="990600" lvl="1" indent="-533400" eaLnBrk="1" hangingPunct="1">
              <a:lnSpc>
                <a:spcPct val="110000"/>
              </a:lnSpc>
            </a:pPr>
            <a:r>
              <a:rPr lang="zh-CN" altLang="en-US" sz="2400" dirty="0">
                <a:solidFill>
                  <a:srgbClr val="333399"/>
                </a:solidFill>
                <a:latin typeface="楷体_GB2312" pitchFamily="49" charset="-122"/>
                <a:ea typeface="楷体_GB2312" pitchFamily="49" charset="-122"/>
              </a:rPr>
              <a:t>地下水污染指人为造成的污染，属次生污染，应选用地区环境</a:t>
            </a:r>
            <a:r>
              <a:rPr lang="zh-CN" altLang="en-US" sz="2400" dirty="0">
                <a:solidFill>
                  <a:srgbClr val="A50021"/>
                </a:solidFill>
                <a:latin typeface="楷体_GB2312" pitchFamily="49" charset="-122"/>
                <a:ea typeface="楷体_GB2312" pitchFamily="49" charset="-122"/>
              </a:rPr>
              <a:t>本底值</a:t>
            </a:r>
            <a:r>
              <a:rPr lang="zh-CN" altLang="en-US" sz="2400" dirty="0">
                <a:solidFill>
                  <a:srgbClr val="333399"/>
                </a:solidFill>
                <a:latin typeface="楷体_GB2312" pitchFamily="49" charset="-122"/>
                <a:ea typeface="楷体_GB2312" pitchFamily="49" charset="-122"/>
              </a:rPr>
              <a:t>为评价标准；</a:t>
            </a:r>
            <a:endParaRPr lang="zh-CN" altLang="en-US" sz="2400" dirty="0">
              <a:solidFill>
                <a:srgbClr val="333399"/>
              </a:solidFill>
              <a:latin typeface="楷体_GB2312" pitchFamily="49" charset="-122"/>
              <a:ea typeface="楷体_GB2312" pitchFamily="49" charset="-122"/>
            </a:endParaRPr>
          </a:p>
          <a:p>
            <a:pPr marL="990600" lvl="1" indent="-533400" eaLnBrk="1" hangingPunct="1">
              <a:lnSpc>
                <a:spcPct val="110000"/>
              </a:lnSpc>
            </a:pPr>
            <a:r>
              <a:rPr lang="zh-CN" altLang="en-US" sz="2400" dirty="0">
                <a:solidFill>
                  <a:srgbClr val="A50021"/>
                </a:solidFill>
                <a:latin typeface="幼圆" pitchFamily="49" charset="-122"/>
                <a:ea typeface="幼圆" pitchFamily="49" charset="-122"/>
              </a:rPr>
              <a:t>本底值</a:t>
            </a:r>
            <a:r>
              <a:rPr lang="zh-CN" altLang="en-US" sz="2400" dirty="0">
                <a:solidFill>
                  <a:srgbClr val="333399"/>
                </a:solidFill>
                <a:latin typeface="幼圆" pitchFamily="49" charset="-122"/>
                <a:ea typeface="幼圆" pitchFamily="49" charset="-122"/>
              </a:rPr>
              <a:t>的确定：</a:t>
            </a:r>
            <a:endParaRPr lang="zh-CN" altLang="en-US" sz="2400" dirty="0">
              <a:solidFill>
                <a:srgbClr val="333399"/>
              </a:solidFill>
              <a:latin typeface="幼圆" pitchFamily="49" charset="-122"/>
              <a:ea typeface="幼圆" pitchFamily="49" charset="-122"/>
            </a:endParaRPr>
          </a:p>
          <a:p>
            <a:pPr marL="1371600" lvl="2" indent="-457200" eaLnBrk="1" hangingPunct="1">
              <a:lnSpc>
                <a:spcPct val="110000"/>
              </a:lnSpc>
            </a:pPr>
            <a:r>
              <a:rPr lang="zh-CN" altLang="en-US" sz="2000" dirty="0">
                <a:solidFill>
                  <a:srgbClr val="333399"/>
                </a:solidFill>
                <a:latin typeface="幼圆" pitchFamily="49" charset="-122"/>
                <a:ea typeface="幼圆" pitchFamily="49" charset="-122"/>
              </a:rPr>
              <a:t>地下水环境本底值：本区内</a:t>
            </a:r>
            <a:r>
              <a:rPr lang="zh-CN" altLang="en-US" sz="2000" dirty="0">
                <a:solidFill>
                  <a:srgbClr val="FF0000"/>
                </a:solidFill>
                <a:latin typeface="幼圆" pitchFamily="49" charset="-122"/>
                <a:ea typeface="幼圆" pitchFamily="49" charset="-122"/>
              </a:rPr>
              <a:t>未受污染</a:t>
            </a:r>
            <a:r>
              <a:rPr lang="zh-CN" altLang="en-US" sz="2000" dirty="0">
                <a:solidFill>
                  <a:srgbClr val="333399"/>
                </a:solidFill>
                <a:latin typeface="幼圆" pitchFamily="49" charset="-122"/>
                <a:ea typeface="幼圆" pitchFamily="49" charset="-122"/>
              </a:rPr>
              <a:t>地段的地下水化学组分含量均值</a:t>
            </a:r>
            <a:endParaRPr lang="zh-CN" altLang="en-US" sz="2000" dirty="0">
              <a:solidFill>
                <a:srgbClr val="333399"/>
              </a:solidFill>
              <a:latin typeface="幼圆" pitchFamily="49" charset="-122"/>
              <a:ea typeface="幼圆" pitchFamily="49" charset="-122"/>
            </a:endParaRPr>
          </a:p>
          <a:p>
            <a:pPr marL="1371600" lvl="2" indent="-457200" eaLnBrk="1" hangingPunct="1">
              <a:lnSpc>
                <a:spcPct val="110000"/>
              </a:lnSpc>
            </a:pPr>
            <a:r>
              <a:rPr lang="zh-CN" altLang="en-US" sz="2000" dirty="0">
                <a:solidFill>
                  <a:srgbClr val="333399"/>
                </a:solidFill>
                <a:latin typeface="幼圆" pitchFamily="49" charset="-122"/>
                <a:ea typeface="幼圆" pitchFamily="49" charset="-122"/>
              </a:rPr>
              <a:t>地下水环境背景值：在一个特定区域内</a:t>
            </a:r>
            <a:r>
              <a:rPr lang="zh-CN" altLang="en-US" sz="2000" dirty="0">
                <a:solidFill>
                  <a:srgbClr val="FF0000"/>
                </a:solidFill>
                <a:latin typeface="幼圆" pitchFamily="49" charset="-122"/>
                <a:ea typeface="幼圆" pitchFamily="49" charset="-122"/>
              </a:rPr>
              <a:t>相对清洁区</a:t>
            </a:r>
            <a:r>
              <a:rPr lang="zh-CN" altLang="en-US" sz="2000" dirty="0">
                <a:solidFill>
                  <a:srgbClr val="333399"/>
                </a:solidFill>
                <a:latin typeface="幼圆" pitchFamily="49" charset="-122"/>
                <a:ea typeface="幼圆" pitchFamily="49" charset="-122"/>
              </a:rPr>
              <a:t>监测得到的地下水各种组分的质量参数的统计平均值</a:t>
            </a:r>
            <a:endParaRPr lang="zh-CN" altLang="en-US" sz="2000" dirty="0">
              <a:solidFill>
                <a:srgbClr val="333399"/>
              </a:solidFill>
              <a:latin typeface="幼圆" pitchFamily="49" charset="-122"/>
              <a:ea typeface="幼圆" pitchFamily="49" charset="-122"/>
            </a:endParaRPr>
          </a:p>
          <a:p>
            <a:pPr marL="1371600" lvl="2" indent="-457200" eaLnBrk="1" hangingPunct="1">
              <a:lnSpc>
                <a:spcPct val="110000"/>
              </a:lnSpc>
            </a:pPr>
            <a:r>
              <a:rPr lang="zh-CN" altLang="en-US" sz="2000" dirty="0">
                <a:solidFill>
                  <a:srgbClr val="333399"/>
                </a:solidFill>
                <a:latin typeface="幼圆" pitchFamily="49" charset="-122"/>
                <a:ea typeface="幼圆" pitchFamily="49" charset="-122"/>
              </a:rPr>
              <a:t>对照值：未被污染、水文地质条件</a:t>
            </a:r>
            <a:r>
              <a:rPr lang="zh-CN" altLang="en-US" sz="2000" dirty="0">
                <a:solidFill>
                  <a:srgbClr val="FF0000"/>
                </a:solidFill>
                <a:latin typeface="幼圆" pitchFamily="49" charset="-122"/>
                <a:ea typeface="幼圆" pitchFamily="49" charset="-122"/>
              </a:rPr>
              <a:t>与本区相似</a:t>
            </a:r>
            <a:r>
              <a:rPr lang="zh-CN" altLang="en-US" sz="2000" dirty="0">
                <a:solidFill>
                  <a:srgbClr val="333399"/>
                </a:solidFill>
                <a:latin typeface="幼圆" pitchFamily="49" charset="-122"/>
                <a:ea typeface="幼圆" pitchFamily="49" charset="-122"/>
              </a:rPr>
              <a:t>的地下水背景值 </a:t>
            </a:r>
            <a:r>
              <a:rPr lang="zh-CN" altLang="en-US" sz="1400" b="0" dirty="0">
                <a:solidFill>
                  <a:srgbClr val="333399"/>
                </a:solidFill>
                <a:latin typeface="幼圆" pitchFamily="49" charset="-122"/>
                <a:ea typeface="幼圆" pitchFamily="49" charset="-122"/>
                <a:sym typeface="Symbol" panose="05050102010706020507" pitchFamily="18" charset="2"/>
              </a:rPr>
              <a:t></a:t>
            </a:r>
            <a:endParaRPr lang="zh-CN" altLang="en-US" sz="1400" b="0" dirty="0">
              <a:solidFill>
                <a:srgbClr val="333399"/>
              </a:solidFill>
              <a:latin typeface="幼圆" pitchFamily="49" charset="-122"/>
              <a:ea typeface="幼圆" pitchFamily="49" charset="-122"/>
              <a:sym typeface="Symbol" panose="05050102010706020507" pitchFamily="18" charset="2"/>
            </a:endParaRPr>
          </a:p>
        </p:txBody>
      </p:sp>
      <p:sp>
        <p:nvSpPr>
          <p:cNvPr id="14341" name="AutoShape 4">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4342" name="Text Box 5"/>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0531">
                                            <p:txEl>
                                              <p:charRg st="0" end="9"/>
                                            </p:txEl>
                                          </p:spTgt>
                                        </p:tgtEl>
                                        <p:attrNameLst>
                                          <p:attrName>style.visibility</p:attrName>
                                        </p:attrNameLst>
                                      </p:cBhvr>
                                      <p:to>
                                        <p:strVal val="visible"/>
                                      </p:to>
                                    </p:set>
                                    <p:animEffect transition="in" filter="wipe(up)">
                                      <p:cBhvr>
                                        <p:cTn id="7" dur="500"/>
                                        <p:tgtEl>
                                          <p:spTgt spid="150531">
                                            <p:txEl>
                                              <p:charRg st="0" end="9"/>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0531">
                                            <p:txEl>
                                              <p:charRg st="9" end="46"/>
                                            </p:txEl>
                                          </p:spTgt>
                                        </p:tgtEl>
                                        <p:attrNameLst>
                                          <p:attrName>style.visibility</p:attrName>
                                        </p:attrNameLst>
                                      </p:cBhvr>
                                      <p:to>
                                        <p:strVal val="visible"/>
                                      </p:to>
                                    </p:set>
                                    <p:animEffect transition="in" filter="wipe(up)">
                                      <p:cBhvr>
                                        <p:cTn id="10" dur="500"/>
                                        <p:tgtEl>
                                          <p:spTgt spid="150531">
                                            <p:txEl>
                                              <p:charRg st="9" end="46"/>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0531">
                                            <p:txEl>
                                              <p:charRg st="46" end="54"/>
                                            </p:txEl>
                                          </p:spTgt>
                                        </p:tgtEl>
                                        <p:attrNameLst>
                                          <p:attrName>style.visibility</p:attrName>
                                        </p:attrNameLst>
                                      </p:cBhvr>
                                      <p:to>
                                        <p:strVal val="visible"/>
                                      </p:to>
                                    </p:set>
                                    <p:animEffect transition="in" filter="wipe(up)">
                                      <p:cBhvr>
                                        <p:cTn id="13" dur="500"/>
                                        <p:tgtEl>
                                          <p:spTgt spid="150531">
                                            <p:txEl>
                                              <p:charRg st="46" end="5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0531">
                                            <p:txEl>
                                              <p:charRg st="54" end="85"/>
                                            </p:txEl>
                                          </p:spTgt>
                                        </p:tgtEl>
                                        <p:attrNameLst>
                                          <p:attrName>style.visibility</p:attrName>
                                        </p:attrNameLst>
                                      </p:cBhvr>
                                      <p:to>
                                        <p:strVal val="visible"/>
                                      </p:to>
                                    </p:set>
                                    <p:animEffect transition="in" filter="wipe(up)">
                                      <p:cBhvr>
                                        <p:cTn id="16" dur="500"/>
                                        <p:tgtEl>
                                          <p:spTgt spid="150531">
                                            <p:txEl>
                                              <p:charRg st="54" end="85"/>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0531">
                                            <p:txEl>
                                              <p:charRg st="85" end="131"/>
                                            </p:txEl>
                                          </p:spTgt>
                                        </p:tgtEl>
                                        <p:attrNameLst>
                                          <p:attrName>style.visibility</p:attrName>
                                        </p:attrNameLst>
                                      </p:cBhvr>
                                      <p:to>
                                        <p:strVal val="visible"/>
                                      </p:to>
                                    </p:set>
                                    <p:animEffect transition="in" filter="wipe(up)">
                                      <p:cBhvr>
                                        <p:cTn id="19" dur="500"/>
                                        <p:tgtEl>
                                          <p:spTgt spid="150531">
                                            <p:txEl>
                                              <p:charRg st="85" end="131"/>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50531">
                                            <p:txEl>
                                              <p:charRg st="131" end="161"/>
                                            </p:txEl>
                                          </p:spTgt>
                                        </p:tgtEl>
                                        <p:attrNameLst>
                                          <p:attrName>style.visibility</p:attrName>
                                        </p:attrNameLst>
                                      </p:cBhvr>
                                      <p:to>
                                        <p:strVal val="visible"/>
                                      </p:to>
                                    </p:set>
                                    <p:animEffect transition="in" filter="wipe(up)">
                                      <p:cBhvr>
                                        <p:cTn id="22" dur="500"/>
                                        <p:tgtEl>
                                          <p:spTgt spid="150531">
                                            <p:txEl>
                                              <p:charRg st="131" end="1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dvAuto="100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§1  </a:t>
            </a:r>
            <a:r>
              <a:rPr lang="zh-CN" altLang="en-US" dirty="0">
                <a:solidFill>
                  <a:srgbClr val="333399"/>
                </a:solidFill>
                <a:latin typeface="宋体" panose="02010600030101010101" pitchFamily="2" charset="-122"/>
              </a:rPr>
              <a:t>概  述</a:t>
            </a:r>
            <a:endParaRPr lang="zh-CN" altLang="en-US" dirty="0">
              <a:solidFill>
                <a:srgbClr val="333399"/>
              </a:solidFill>
              <a:latin typeface="宋体" panose="02010600030101010101" pitchFamily="2" charset="-122"/>
            </a:endParaRPr>
          </a:p>
        </p:txBody>
      </p:sp>
      <p:sp>
        <p:nvSpPr>
          <p:cNvPr id="111619" name="Rectangle 3"/>
          <p:cNvSpPr>
            <a:spLocks noGrp="1" noChangeArrowheads="1"/>
          </p:cNvSpPr>
          <p:nvPr>
            <p:ph idx="1"/>
          </p:nvPr>
        </p:nvSpPr>
        <p:spPr>
          <a:xfrm>
            <a:off x="685800" y="1143000"/>
            <a:ext cx="8077200" cy="914400"/>
          </a:xfrm>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en-US" altLang="zh-CN" sz="2400" b="1" i="0" u="none" strike="noStrike" kern="0" cap="none" spc="0" normalizeH="0" baseline="0" noProof="0" smtClean="0">
                <a:ln>
                  <a:noFill/>
                </a:ln>
                <a:solidFill>
                  <a:srgbClr val="333399"/>
                </a:solidFill>
                <a:effectLst>
                  <a:outerShdw blurRad="38100" dist="38100" dir="2700000" algn="tl">
                    <a:srgbClr val="C0C0C0"/>
                  </a:outerShdw>
                </a:effectLst>
                <a:uLnTx/>
                <a:uFillTx/>
                <a:latin typeface="幼圆" pitchFamily="49" charset="-122"/>
                <a:ea typeface="幼圆" pitchFamily="49" charset="-122"/>
                <a:cs typeface="+mn-cs"/>
              </a:rPr>
              <a:t>3</a:t>
            </a:r>
            <a:r>
              <a:rPr kumimoji="1" lang="zh-CN" altLang="en-US" sz="2400" b="1" i="0" u="none" strike="noStrike" kern="0" cap="none" spc="0" normalizeH="0" baseline="0" noProof="0" smtClean="0">
                <a:ln>
                  <a:noFill/>
                </a:ln>
                <a:solidFill>
                  <a:srgbClr val="333399"/>
                </a:solidFill>
                <a:effectLst>
                  <a:outerShdw blurRad="38100" dist="38100" dir="2700000" algn="tl">
                    <a:srgbClr val="C0C0C0"/>
                  </a:outerShdw>
                </a:effectLst>
                <a:uLnTx/>
                <a:uFillTx/>
                <a:latin typeface="幼圆" pitchFamily="49" charset="-122"/>
                <a:ea typeface="幼圆" pitchFamily="49" charset="-122"/>
                <a:cs typeface="+mn-cs"/>
              </a:rPr>
              <a:t>、地下水</a:t>
            </a: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rPr>
              <a:t>污染程度分级：</a:t>
            </a: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r>
              <a:rPr kumimoji="1" lang="zh-CN" altLang="en-US" sz="20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根据地下水中有害物质的检出情况将污染程度分为六个等级</a:t>
            </a:r>
            <a:r>
              <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rPr>
              <a:t></a:t>
            </a:r>
            <a:endPar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endParaRPr>
          </a:p>
        </p:txBody>
      </p:sp>
      <p:sp>
        <p:nvSpPr>
          <p:cNvPr id="15365"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aphicFrame>
        <p:nvGraphicFramePr>
          <p:cNvPr id="15366" name="表格 15365"/>
          <p:cNvGraphicFramePr/>
          <p:nvPr/>
        </p:nvGraphicFramePr>
        <p:xfrm>
          <a:off x="228600" y="2057400"/>
          <a:ext cx="8763000" cy="4133850"/>
        </p:xfrm>
        <a:graphic>
          <a:graphicData uri="http://schemas.openxmlformats.org/drawingml/2006/table">
            <a:tbl>
              <a:tblPr/>
              <a:tblGrid>
                <a:gridCol w="685800"/>
                <a:gridCol w="1143000"/>
                <a:gridCol w="3276600"/>
                <a:gridCol w="2971800"/>
                <a:gridCol w="685800"/>
              </a:tblGrid>
              <a:tr h="466725">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algn="ctr" eaLnBrk="1" hangingPunct="1">
                        <a:buNone/>
                      </a:pPr>
                      <a:r>
                        <a:rPr lang="zh-CN" altLang="en-US" sz="1800" dirty="0">
                          <a:ea typeface="幼圆" pitchFamily="49" charset="-122"/>
                        </a:rPr>
                        <a:t>级别</a:t>
                      </a:r>
                      <a:endParaRPr lang="zh-CN" altLang="en-US" sz="1800" dirty="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algn="ctr" eaLnBrk="1" hangingPunct="1">
                        <a:buNone/>
                      </a:pPr>
                      <a:r>
                        <a:rPr lang="zh-CN" altLang="en-US" sz="1800" dirty="0">
                          <a:ea typeface="幼圆" pitchFamily="49" charset="-122"/>
                        </a:rPr>
                        <a:t>名  称</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algn="ctr" eaLnBrk="1" hangingPunct="1">
                        <a:buNone/>
                      </a:pPr>
                      <a:r>
                        <a:rPr lang="zh-CN" altLang="en-US" sz="1800" dirty="0">
                          <a:ea typeface="幼圆" pitchFamily="49" charset="-122"/>
                        </a:rPr>
                        <a:t>特       征</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algn="ctr" eaLnBrk="1" hangingPunct="1">
                        <a:buNone/>
                      </a:pPr>
                      <a:r>
                        <a:rPr lang="zh-CN" altLang="en-US" sz="1800" dirty="0">
                          <a:ea typeface="幼圆" pitchFamily="49" charset="-122"/>
                        </a:rPr>
                        <a:t>分级依据</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适用</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r>
              <a:tr h="639763">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en-US" altLang="zh-CN" sz="2000">
                          <a:ea typeface="幼圆" pitchFamily="49" charset="-122"/>
                        </a:rPr>
                        <a:t>I</a:t>
                      </a:r>
                      <a:endParaRPr lang="en-US" altLang="zh-CN" sz="200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未污染</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水质感官性状优良，水体自净作用好，长期饮用无有害影响</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多数项目未检出，个别检出在标准内，达标倍数</a:t>
                      </a:r>
                      <a:r>
                        <a:rPr lang="en-US" altLang="zh-CN" sz="1800">
                          <a:ea typeface="幼圆" pitchFamily="49" charset="-122"/>
                        </a:rPr>
                        <a:t>&lt; 0.5</a:t>
                      </a:r>
                      <a:endParaRPr lang="en-US" altLang="zh-CN" sz="180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各种用途</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r>
              <a:tr h="639762">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en-US" altLang="zh-CN" sz="2000">
                          <a:ea typeface="幼圆" pitchFamily="49" charset="-122"/>
                        </a:rPr>
                        <a:t>II</a:t>
                      </a:r>
                      <a:endParaRPr lang="en-US" altLang="zh-CN" sz="200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微污染</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感官性状无或微变，水体自净尚好，长期饮用无有害影响</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检出值均在标准内，个别接近标准，达标倍数</a:t>
                      </a:r>
                      <a:r>
                        <a:rPr lang="en-US" altLang="zh-CN" sz="1800">
                          <a:ea typeface="幼圆" pitchFamily="49" charset="-122"/>
                        </a:rPr>
                        <a:t>&gt;0.5</a:t>
                      </a:r>
                      <a:endParaRPr lang="en-US" altLang="zh-CN" sz="180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各类用水</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r>
              <a:tr h="641350">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en-US" altLang="zh-CN" sz="2000">
                          <a:ea typeface="幼圆" pitchFamily="49" charset="-122"/>
                        </a:rPr>
                        <a:t>III</a:t>
                      </a:r>
                      <a:endParaRPr lang="en-US" altLang="zh-CN" sz="200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轻污染</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感官性状微变，有些物质影响水体自净，经处理后可饮用</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个别检出值超标，超标倍数</a:t>
                      </a:r>
                      <a:r>
                        <a:rPr lang="en-US" altLang="zh-CN" sz="1800">
                          <a:ea typeface="幼圆" pitchFamily="49" charset="-122"/>
                        </a:rPr>
                        <a:t>&lt;1.5</a:t>
                      </a:r>
                      <a:endParaRPr lang="en-US" altLang="zh-CN" sz="180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渔业工业</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r>
              <a:tr h="639763">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en-US" altLang="zh-CN" sz="2000">
                          <a:ea typeface="幼圆" pitchFamily="49" charset="-122"/>
                        </a:rPr>
                        <a:t>IV</a:t>
                      </a:r>
                      <a:endParaRPr lang="en-US" altLang="zh-CN" sz="200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中污染</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感官性状显变，污染物质影响水体自净，长期饮用慢性中毒</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两项检出值超标，超标倍数</a:t>
                      </a:r>
                      <a:r>
                        <a:rPr lang="en-US" altLang="zh-CN" sz="1800">
                          <a:ea typeface="幼圆" pitchFamily="49" charset="-122"/>
                        </a:rPr>
                        <a:t>&lt;2</a:t>
                      </a:r>
                      <a:endParaRPr lang="en-US" altLang="zh-CN" sz="180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灌溉</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r>
              <a:tr h="639762">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en-US" altLang="zh-CN" sz="2000">
                          <a:ea typeface="幼圆" pitchFamily="49" charset="-122"/>
                        </a:rPr>
                        <a:t>V</a:t>
                      </a:r>
                      <a:endParaRPr lang="en-US" altLang="zh-CN" sz="200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重污染</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感官性状恶化，水体失去自净能力，不能饮用</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相当一部分检出值超标，超标倍数</a:t>
                      </a:r>
                      <a:r>
                        <a:rPr lang="en-US" altLang="zh-CN" sz="1800">
                          <a:ea typeface="幼圆" pitchFamily="49" charset="-122"/>
                        </a:rPr>
                        <a:t>&lt;3</a:t>
                      </a:r>
                      <a:endParaRPr lang="en-US" altLang="zh-CN" sz="200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不适</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FF"/>
                    </a:solidFill>
                  </a:tcPr>
                </a:tc>
              </a:tr>
              <a:tr h="466725">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en-US" altLang="zh-CN" sz="2000">
                          <a:ea typeface="幼圆" pitchFamily="49" charset="-122"/>
                        </a:rPr>
                        <a:t>VI</a:t>
                      </a:r>
                      <a:endParaRPr lang="en-US" altLang="zh-CN" sz="2000">
                        <a:ea typeface="幼圆" pitchFamily="49" charset="-122"/>
                      </a:endParaRPr>
                    </a:p>
                  </a:txBody>
                  <a:tcPr anchor="ctr" anchorCtr="0">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严重污染</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较</a:t>
                      </a:r>
                      <a:r>
                        <a:rPr lang="en-US" altLang="zh-CN" sz="1800">
                          <a:ea typeface="幼圆" pitchFamily="49" charset="-122"/>
                        </a:rPr>
                        <a:t>V</a:t>
                      </a:r>
                      <a:r>
                        <a:rPr lang="zh-CN" altLang="en-US" sz="1800" dirty="0">
                          <a:ea typeface="幼圆" pitchFamily="49" charset="-122"/>
                        </a:rPr>
                        <a:t>级更差</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超标倍数</a:t>
                      </a:r>
                      <a:r>
                        <a:rPr lang="en-US" altLang="zh-CN" sz="1800">
                          <a:ea typeface="幼圆" pitchFamily="49" charset="-122"/>
                        </a:rPr>
                        <a:t>&gt;3</a:t>
                      </a:r>
                      <a:endParaRPr lang="en-US" altLang="zh-CN" sz="2000">
                        <a:ea typeface="幼圆" pitchFamily="49" charset="-122"/>
                      </a:endParaRPr>
                    </a:p>
                  </a:txBody>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CCFFFF"/>
                    </a:solidFill>
                  </a:tcPr>
                </a:tc>
                <a:tc>
                  <a:txBody>
                    <a:bodyPr/>
                    <a:lstStyle>
                      <a:lvl1pPr marL="342900" lvl="0" indent="-342900" algn="l" rtl="0" fontAlgn="base">
                        <a:spcBef>
                          <a:spcPct val="20000"/>
                        </a:spcBef>
                        <a:spcAft>
                          <a:spcPct val="0"/>
                        </a:spcAft>
                        <a:buClr>
                          <a:schemeClr val="accent2"/>
                        </a:buClr>
                        <a:buSzTx/>
                        <a:buFont typeface="Wingdings" panose="05000000000000000000" pitchFamily="2" charset="2"/>
                        <a:buBlip>
                          <a:blip r:embed="rId2"/>
                        </a:buBlip>
                        <a:defRPr kumimoji="1" sz="2800" b="1">
                          <a:solidFill>
                            <a:schemeClr val="tx1"/>
                          </a:solidFill>
                          <a:latin typeface="+mn-lt"/>
                          <a:ea typeface="+mn-ea"/>
                          <a:cs typeface="+mn-cs"/>
                        </a:defRPr>
                      </a:lvl1pPr>
                      <a:lvl2pPr marL="742950" lvl="1" indent="-285750" algn="l" rtl="0" fontAlgn="base">
                        <a:spcBef>
                          <a:spcPct val="20000"/>
                        </a:spcBef>
                        <a:spcAft>
                          <a:spcPct val="0"/>
                        </a:spcAft>
                        <a:buClrTx/>
                        <a:buSzTx/>
                        <a:buFontTx/>
                        <a:buBlip>
                          <a:blip r:embed="rId1"/>
                        </a:buBlip>
                        <a:defRPr kumimoji="1" sz="2400" b="1">
                          <a:solidFill>
                            <a:schemeClr val="tx1"/>
                          </a:solidFill>
                          <a:latin typeface="+mn-lt"/>
                          <a:ea typeface="+mn-ea"/>
                        </a:defRPr>
                      </a:lvl2pPr>
                      <a:lvl3pPr marL="1143000" lvl="2" indent="-228600" algn="l" rtl="0" fontAlgn="base">
                        <a:spcBef>
                          <a:spcPct val="20000"/>
                        </a:spcBef>
                        <a:spcAft>
                          <a:spcPct val="0"/>
                        </a:spcAft>
                        <a:buClrTx/>
                        <a:buSzPct val="80000"/>
                        <a:buFontTx/>
                        <a:buBlip>
                          <a:blip r:embed="rId3"/>
                        </a:buBlip>
                        <a:defRPr kumimoji="1" sz="2000" b="1">
                          <a:solidFill>
                            <a:schemeClr val="tx1"/>
                          </a:solidFill>
                          <a:latin typeface="+mn-lt"/>
                          <a:ea typeface="+mn-ea"/>
                        </a:defRPr>
                      </a:lvl3pPr>
                      <a:lvl4pPr marL="1600200" lvl="3" indent="-228600" algn="l" rtl="0" fontAlgn="base">
                        <a:spcBef>
                          <a:spcPct val="20000"/>
                        </a:spcBef>
                        <a:spcAft>
                          <a:spcPct val="0"/>
                        </a:spcAft>
                        <a:buClr>
                          <a:srgbClr val="A50021"/>
                        </a:buClr>
                        <a:buSzTx/>
                        <a:buFont typeface="Wingdings" panose="05000000000000000000" pitchFamily="2" charset="2"/>
                        <a:buChar char="Ø"/>
                        <a:defRPr kumimoji="1" sz="1800" b="1">
                          <a:solidFill>
                            <a:schemeClr val="tx1"/>
                          </a:solidFill>
                          <a:latin typeface="+mn-lt"/>
                          <a:ea typeface="+mn-ea"/>
                        </a:defRPr>
                      </a:lvl4pPr>
                      <a:lvl5pPr marL="2057400" lvl="4" indent="-228600" algn="l" rtl="0" fontAlgn="base">
                        <a:spcBef>
                          <a:spcPct val="20000"/>
                        </a:spcBef>
                        <a:spcAft>
                          <a:spcPct val="0"/>
                        </a:spcAft>
                        <a:buClr>
                          <a:schemeClr val="hlink"/>
                        </a:buClr>
                        <a:buSzTx/>
                        <a:buFont typeface="Wingdings" panose="05000000000000000000" pitchFamily="2" charset="2"/>
                        <a:buChar char="ü"/>
                        <a:defRPr kumimoji="1" sz="1800" b="1">
                          <a:solidFill>
                            <a:schemeClr val="tx1"/>
                          </a:solidFill>
                          <a:latin typeface="+mn-lt"/>
                          <a:ea typeface="+mn-ea"/>
                        </a:defRPr>
                      </a:lvl5pPr>
                    </a:lstStyle>
                    <a:p>
                      <a:pPr marL="0" lvl="0" indent="0" eaLnBrk="1" hangingPunct="1">
                        <a:buNone/>
                      </a:pPr>
                      <a:r>
                        <a:rPr lang="zh-CN" altLang="en-US" sz="1800" dirty="0">
                          <a:ea typeface="幼圆" pitchFamily="49" charset="-122"/>
                        </a:rPr>
                        <a:t>不适</a:t>
                      </a:r>
                      <a:endParaRPr lang="zh-CN" altLang="en-US" sz="1800" dirty="0">
                        <a:ea typeface="幼圆" pitchFamily="49" charset="-122"/>
                      </a:endParaRPr>
                    </a:p>
                  </a:txBody>
                  <a:tcPr anchor="ctr" anchorCtr="0">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CCFFFF"/>
                    </a:solidFill>
                  </a:tcPr>
                </a:tc>
              </a:tr>
            </a:tbl>
          </a:graphicData>
        </a:graphic>
      </p:graphicFrame>
      <p:sp>
        <p:nvSpPr>
          <p:cNvPr id="15416" name="Text Box 114"/>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1619">
                                            <p:txEl>
                                              <p:charRg st="0" end="13"/>
                                            </p:txEl>
                                          </p:spTgt>
                                        </p:tgtEl>
                                        <p:attrNameLst>
                                          <p:attrName>style.visibility</p:attrName>
                                        </p:attrNameLst>
                                      </p:cBhvr>
                                      <p:to>
                                        <p:strVal val="visible"/>
                                      </p:to>
                                    </p:set>
                                    <p:anim calcmode="lin" valueType="num">
                                      <p:cBhvr additive="base">
                                        <p:cTn id="7" dur="500" fill="hold"/>
                                        <p:tgtEl>
                                          <p:spTgt spid="111619">
                                            <p:txEl>
                                              <p:charRg st="0"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charRg st="0" end="1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619">
                                            <p:txEl>
                                              <p:charRg st="13" end="41"/>
                                            </p:txEl>
                                          </p:spTgt>
                                        </p:tgtEl>
                                        <p:attrNameLst>
                                          <p:attrName>style.visibility</p:attrName>
                                        </p:attrNameLst>
                                      </p:cBhvr>
                                      <p:to>
                                        <p:strVal val="visible"/>
                                      </p:to>
                                    </p:set>
                                    <p:anim calcmode="lin" valueType="num">
                                      <p:cBhvr additive="base">
                                        <p:cTn id="11" dur="500" fill="hold"/>
                                        <p:tgtEl>
                                          <p:spTgt spid="111619">
                                            <p:txEl>
                                              <p:charRg st="13" end="4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1619">
                                            <p:txEl>
                                              <p:charRg st="13" end="4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dvAuto="100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§1  </a:t>
            </a:r>
            <a:r>
              <a:rPr lang="zh-CN" altLang="en-US" dirty="0">
                <a:solidFill>
                  <a:srgbClr val="333399"/>
                </a:solidFill>
                <a:latin typeface="宋体" panose="02010600030101010101" pitchFamily="2" charset="-122"/>
              </a:rPr>
              <a:t>概  述</a:t>
            </a:r>
            <a:endParaRPr lang="zh-CN" altLang="en-US" dirty="0">
              <a:solidFill>
                <a:srgbClr val="333399"/>
              </a:solidFill>
              <a:latin typeface="宋体" panose="02010600030101010101" pitchFamily="2" charset="-122"/>
            </a:endParaRPr>
          </a:p>
        </p:txBody>
      </p:sp>
      <p:sp>
        <p:nvSpPr>
          <p:cNvPr id="113667" name="Rectangle 3"/>
          <p:cNvSpPr>
            <a:spLocks noGrp="1" noChangeArrowheads="1"/>
          </p:cNvSpPr>
          <p:nvPr>
            <p:ph idx="1"/>
          </p:nvPr>
        </p:nvSpPr>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defRPr/>
            </a:pPr>
            <a:r>
              <a:rPr kumimoji="1" lang="en-US" altLang="zh-CN" sz="2800" b="1" i="0" u="none" strike="noStrike" kern="0" cap="none" spc="0" normalizeH="0" baseline="0" noProof="0" smtClean="0">
                <a:ln>
                  <a:noFill/>
                </a:ln>
                <a:solidFill>
                  <a:srgbClr val="333399"/>
                </a:solidFill>
                <a:effectLst>
                  <a:outerShdw blurRad="38100" dist="38100" dir="2700000" algn="tl">
                    <a:srgbClr val="C0C0C0"/>
                  </a:outerShdw>
                </a:effectLst>
                <a:uLnTx/>
                <a:uFillTx/>
                <a:latin typeface="幼圆" pitchFamily="49" charset="-122"/>
                <a:ea typeface="幼圆" pitchFamily="49" charset="-122"/>
                <a:cs typeface="+mn-cs"/>
              </a:rPr>
              <a:t>4</a:t>
            </a:r>
            <a:r>
              <a:rPr kumimoji="1" lang="zh-CN" altLang="en-US" sz="2800" b="1" i="0" u="none" strike="noStrike" kern="0" cap="none" spc="0" normalizeH="0" baseline="0" noProof="0" smtClean="0">
                <a:ln>
                  <a:noFill/>
                </a:ln>
                <a:solidFill>
                  <a:srgbClr val="333399"/>
                </a:solidFill>
                <a:effectLst>
                  <a:outerShdw blurRad="38100" dist="38100" dir="2700000" algn="tl">
                    <a:srgbClr val="C0C0C0"/>
                  </a:outerShdw>
                </a:effectLst>
                <a:uLnTx/>
                <a:uFillTx/>
                <a:latin typeface="幼圆" pitchFamily="49" charset="-122"/>
                <a:ea typeface="幼圆" pitchFamily="49" charset="-122"/>
                <a:cs typeface="+mn-cs"/>
              </a:rPr>
              <a:t>、</a:t>
            </a:r>
            <a:r>
              <a:rPr kumimoji="1" lang="zh-CN" altLang="en-US" sz="28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rPr>
              <a:t>地下水污染评价方法</a:t>
            </a:r>
            <a:endParaRPr kumimoji="1" lang="zh-CN" altLang="en-US" sz="28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选择合理的评价方法或建立评价的数学模型，通过一定的计算对地下水污染程度进行等级划分，并提出地下水污染评价的结论。</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1"/>
              </a:buBlip>
              <a:defRPr/>
            </a:pPr>
            <a:r>
              <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rPr>
              <a:t>评价方法</a:t>
            </a:r>
            <a:endParaRPr kumimoji="1" lang="zh-CN" altLang="en-US" sz="2400" b="1" i="0" u="none" strike="noStrike" kern="0" cap="none" spc="0" normalizeH="0" baseline="0" noProof="0" smtClean="0">
              <a:ln>
                <a:noFill/>
              </a:ln>
              <a:solidFill>
                <a:srgbClr val="333399"/>
              </a:solidFill>
              <a:effectLst/>
              <a:uLnTx/>
              <a:uFillTx/>
              <a:latin typeface="幼圆" pitchFamily="49" charset="-122"/>
              <a:ea typeface="幼圆"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综合污染指数法</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系统聚类分析法</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灰色聚类分析法</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模糊数学方法</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人工神经网络分析法</a:t>
            </a:r>
            <a:endPar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endParaRPr>
          </a:p>
          <a:p>
            <a:pPr marL="1371600" marR="0" lvl="2" indent="-457200" algn="l" defTabSz="914400" rtl="0" eaLnBrk="1" fontAlgn="base" latinLnBrk="0" hangingPunct="1">
              <a:lnSpc>
                <a:spcPct val="110000"/>
              </a:lnSpc>
              <a:spcBef>
                <a:spcPct val="20000"/>
              </a:spcBef>
              <a:spcAft>
                <a:spcPct val="0"/>
              </a:spcAft>
              <a:buClrTx/>
              <a:buSzPct val="80000"/>
              <a:buFontTx/>
              <a:buBlip>
                <a:blip r:embed="rId2"/>
              </a:buBlip>
              <a:defRPr/>
            </a:pPr>
            <a:r>
              <a:rPr kumimoji="1" lang="zh-CN" altLang="en-US" sz="2000" b="1" i="0" u="none" strike="noStrike" kern="0" cap="none" spc="0" normalizeH="0" baseline="0" noProof="0" smtClean="0">
                <a:ln>
                  <a:noFill/>
                </a:ln>
                <a:solidFill>
                  <a:srgbClr val="333399"/>
                </a:solidFill>
                <a:effectLst/>
                <a:uLnTx/>
                <a:uFillTx/>
                <a:latin typeface="+mn-lt"/>
                <a:ea typeface="楷体_GB2312" pitchFamily="49" charset="-122"/>
              </a:rPr>
              <a:t>热力学方法</a:t>
            </a:r>
            <a:r>
              <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rPr>
              <a:t></a:t>
            </a:r>
            <a:endParaRPr kumimoji="1" lang="zh-CN" altLang="en-US" sz="14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endParaRPr>
          </a:p>
        </p:txBody>
      </p:sp>
      <p:sp>
        <p:nvSpPr>
          <p:cNvPr id="16389"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6390" name="Text Box 7"/>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667">
                                            <p:txEl>
                                              <p:charRg st="0" end="12"/>
                                            </p:txEl>
                                          </p:spTgt>
                                        </p:tgtEl>
                                        <p:attrNameLst>
                                          <p:attrName>style.visibility</p:attrName>
                                        </p:attrNameLst>
                                      </p:cBhvr>
                                      <p:to>
                                        <p:strVal val="visible"/>
                                      </p:to>
                                    </p:set>
                                    <p:anim calcmode="lin" valueType="num">
                                      <p:cBhvr additive="base">
                                        <p:cTn id="7" dur="500" fill="hold"/>
                                        <p:tgtEl>
                                          <p:spTgt spid="113667">
                                            <p:txEl>
                                              <p:charRg st="0" end="1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charRg st="0" end="1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3667">
                                            <p:txEl>
                                              <p:charRg st="12" end="69"/>
                                            </p:txEl>
                                          </p:spTgt>
                                        </p:tgtEl>
                                        <p:attrNameLst>
                                          <p:attrName>style.visibility</p:attrName>
                                        </p:attrNameLst>
                                      </p:cBhvr>
                                      <p:to>
                                        <p:strVal val="visible"/>
                                      </p:to>
                                    </p:set>
                                    <p:anim calcmode="lin" valueType="num">
                                      <p:cBhvr additive="base">
                                        <p:cTn id="11" dur="500" fill="hold"/>
                                        <p:tgtEl>
                                          <p:spTgt spid="113667">
                                            <p:txEl>
                                              <p:charRg st="12" end="6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3667">
                                            <p:txEl>
                                              <p:charRg st="12" end="69"/>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3667">
                                            <p:txEl>
                                              <p:charRg st="69" end="74"/>
                                            </p:txEl>
                                          </p:spTgt>
                                        </p:tgtEl>
                                        <p:attrNameLst>
                                          <p:attrName>style.visibility</p:attrName>
                                        </p:attrNameLst>
                                      </p:cBhvr>
                                      <p:to>
                                        <p:strVal val="visible"/>
                                      </p:to>
                                    </p:set>
                                    <p:anim calcmode="lin" valueType="num">
                                      <p:cBhvr additive="base">
                                        <p:cTn id="15" dur="500" fill="hold"/>
                                        <p:tgtEl>
                                          <p:spTgt spid="113667">
                                            <p:txEl>
                                              <p:charRg st="69" end="7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3667">
                                            <p:txEl>
                                              <p:charRg st="69" end="7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3667">
                                            <p:txEl>
                                              <p:charRg st="74" end="82"/>
                                            </p:txEl>
                                          </p:spTgt>
                                        </p:tgtEl>
                                        <p:attrNameLst>
                                          <p:attrName>style.visibility</p:attrName>
                                        </p:attrNameLst>
                                      </p:cBhvr>
                                      <p:to>
                                        <p:strVal val="visible"/>
                                      </p:to>
                                    </p:set>
                                    <p:anim calcmode="lin" valueType="num">
                                      <p:cBhvr additive="base">
                                        <p:cTn id="19" dur="500" fill="hold"/>
                                        <p:tgtEl>
                                          <p:spTgt spid="113667">
                                            <p:txEl>
                                              <p:charRg st="74" end="8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7">
                                            <p:txEl>
                                              <p:charRg st="74" end="8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3667">
                                            <p:txEl>
                                              <p:charRg st="82" end="90"/>
                                            </p:txEl>
                                          </p:spTgt>
                                        </p:tgtEl>
                                        <p:attrNameLst>
                                          <p:attrName>style.visibility</p:attrName>
                                        </p:attrNameLst>
                                      </p:cBhvr>
                                      <p:to>
                                        <p:strVal val="visible"/>
                                      </p:to>
                                    </p:set>
                                    <p:anim calcmode="lin" valueType="num">
                                      <p:cBhvr additive="base">
                                        <p:cTn id="23" dur="500" fill="hold"/>
                                        <p:tgtEl>
                                          <p:spTgt spid="113667">
                                            <p:txEl>
                                              <p:charRg st="82" end="9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3667">
                                            <p:txEl>
                                              <p:charRg st="82" end="9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3667">
                                            <p:txEl>
                                              <p:charRg st="90" end="98"/>
                                            </p:txEl>
                                          </p:spTgt>
                                        </p:tgtEl>
                                        <p:attrNameLst>
                                          <p:attrName>style.visibility</p:attrName>
                                        </p:attrNameLst>
                                      </p:cBhvr>
                                      <p:to>
                                        <p:strVal val="visible"/>
                                      </p:to>
                                    </p:set>
                                    <p:anim calcmode="lin" valueType="num">
                                      <p:cBhvr additive="base">
                                        <p:cTn id="27" dur="500" fill="hold"/>
                                        <p:tgtEl>
                                          <p:spTgt spid="113667">
                                            <p:txEl>
                                              <p:charRg st="90" end="9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3667">
                                            <p:txEl>
                                              <p:charRg st="90" end="98"/>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3667">
                                            <p:txEl>
                                              <p:charRg st="98" end="105"/>
                                            </p:txEl>
                                          </p:spTgt>
                                        </p:tgtEl>
                                        <p:attrNameLst>
                                          <p:attrName>style.visibility</p:attrName>
                                        </p:attrNameLst>
                                      </p:cBhvr>
                                      <p:to>
                                        <p:strVal val="visible"/>
                                      </p:to>
                                    </p:set>
                                    <p:anim calcmode="lin" valueType="num">
                                      <p:cBhvr additive="base">
                                        <p:cTn id="31" dur="500" fill="hold"/>
                                        <p:tgtEl>
                                          <p:spTgt spid="113667">
                                            <p:txEl>
                                              <p:charRg st="98" end="10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3667">
                                            <p:txEl>
                                              <p:charRg st="98" end="10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3667">
                                            <p:txEl>
                                              <p:charRg st="105" end="115"/>
                                            </p:txEl>
                                          </p:spTgt>
                                        </p:tgtEl>
                                        <p:attrNameLst>
                                          <p:attrName>style.visibility</p:attrName>
                                        </p:attrNameLst>
                                      </p:cBhvr>
                                      <p:to>
                                        <p:strVal val="visible"/>
                                      </p:to>
                                    </p:set>
                                    <p:anim calcmode="lin" valueType="num">
                                      <p:cBhvr additive="base">
                                        <p:cTn id="35" dur="500" fill="hold"/>
                                        <p:tgtEl>
                                          <p:spTgt spid="113667">
                                            <p:txEl>
                                              <p:charRg st="105" end="11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3667">
                                            <p:txEl>
                                              <p:charRg st="105" end="11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3667">
                                            <p:txEl>
                                              <p:charRg st="115" end="122"/>
                                            </p:txEl>
                                          </p:spTgt>
                                        </p:tgtEl>
                                        <p:attrNameLst>
                                          <p:attrName>style.visibility</p:attrName>
                                        </p:attrNameLst>
                                      </p:cBhvr>
                                      <p:to>
                                        <p:strVal val="visible"/>
                                      </p:to>
                                    </p:set>
                                    <p:anim calcmode="lin" valueType="num">
                                      <p:cBhvr additive="base">
                                        <p:cTn id="39" dur="500" fill="hold"/>
                                        <p:tgtEl>
                                          <p:spTgt spid="113667">
                                            <p:txEl>
                                              <p:charRg st="115" end="12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3667">
                                            <p:txEl>
                                              <p:charRg st="115" end="1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dvAuto="100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title"/>
          </p:nvPr>
        </p:nvSpPr>
        <p:spPr>
          <a:xfrm>
            <a:off x="838200" y="228600"/>
            <a:ext cx="7772400" cy="762000"/>
          </a:xfrm>
          <a:ln/>
        </p:spPr>
        <p:txBody>
          <a:bodyPr vert="horz" wrap="square" lIns="91440" tIns="45720" rIns="91440" bIns="45720" anchor="ctr" anchorCtr="0"/>
          <a:p>
            <a:pPr eaLnBrk="1" hangingPunct="1"/>
            <a:r>
              <a:rPr lang="en-US" altLang="zh-CN">
                <a:solidFill>
                  <a:srgbClr val="333399"/>
                </a:solidFill>
                <a:latin typeface="幼圆" pitchFamily="49" charset="-122"/>
              </a:rPr>
              <a:t>§2  </a:t>
            </a:r>
            <a:r>
              <a:rPr lang="zh-CN" altLang="en-US" dirty="0">
                <a:solidFill>
                  <a:srgbClr val="333399"/>
                </a:solidFill>
                <a:latin typeface="宋体" panose="02010600030101010101" pitchFamily="2" charset="-122"/>
              </a:rPr>
              <a:t>综合污染指数法</a:t>
            </a:r>
            <a:endParaRPr lang="zh-CN" altLang="en-US" dirty="0">
              <a:solidFill>
                <a:srgbClr val="333399"/>
              </a:solidFill>
              <a:latin typeface="宋体" panose="02010600030101010101" pitchFamily="2" charset="-122"/>
            </a:endParaRPr>
          </a:p>
        </p:txBody>
      </p:sp>
      <p:sp>
        <p:nvSpPr>
          <p:cNvPr id="115715" name="Rectangle 3"/>
          <p:cNvSpPr>
            <a:spLocks noGrp="1" noChangeArrowheads="1"/>
          </p:cNvSpPr>
          <p:nvPr>
            <p:ph idx="1"/>
          </p:nvPr>
        </p:nvSpPr>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rPr>
              <a:t>综合污染指数法</a:t>
            </a:r>
            <a:endParaRPr kumimoji="1" lang="zh-CN" altLang="en-US" sz="2800" b="1" i="0" u="none" strike="noStrike" kern="0" cap="none" spc="0" normalizeH="0" baseline="0" noProof="0" smtClean="0">
              <a:ln>
                <a:noFill/>
              </a:ln>
              <a:solidFill>
                <a:srgbClr val="A50021"/>
              </a:solidFill>
              <a:effectLst>
                <a:outerShdw blurRad="38100" dist="38100" dir="2700000" algn="tl">
                  <a:srgbClr val="C0C0C0"/>
                </a:outerShdw>
              </a:effectLst>
              <a:uLnTx/>
              <a:uFillTx/>
              <a:latin typeface="幼圆" pitchFamily="49" charset="-122"/>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None/>
              <a:defRPr/>
            </a:pPr>
            <a:r>
              <a:rPr kumimoji="1" lang="en-US" altLang="zh-CN" sz="2400" b="1" i="0" u="none" strike="noStrike" kern="0" cap="none" spc="0" normalizeH="0" baseline="0" noProof="0" smtClean="0">
                <a:ln>
                  <a:noFill/>
                </a:ln>
                <a:solidFill>
                  <a:srgbClr val="333399"/>
                </a:solidFill>
                <a:effectLst/>
                <a:uLnTx/>
                <a:uFillTx/>
                <a:latin typeface="Times New Roman" panose="02020603050405020304"/>
                <a:ea typeface="楷体_GB2312" pitchFamily="49" charset="-122"/>
              </a:rPr>
              <a:t>——</a:t>
            </a: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把具有不同量纲的量进行标准化处理，换算成某统一量纲的指数（各项污染指数），使其具有可比性，然后进行数学上的归纳和统计，得出较简单的综合污染指数，用其代表地下水的污染程度。</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609600" marR="0" lvl="0" indent="-6096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Blip>
                <a:blip r:embed="rId1"/>
              </a:buBlip>
              <a:defRPr/>
            </a:pPr>
            <a:r>
              <a:rPr kumimoji="1" lang="zh-CN" altLang="en-US" sz="28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rPr>
              <a:t>污染指数的计算方法：</a:t>
            </a:r>
            <a:endParaRPr kumimoji="1" lang="zh-CN" altLang="en-US" sz="2800" b="1" i="0" u="none" strike="noStrike" kern="0" cap="none" spc="0" normalizeH="0" baseline="0" noProof="0" smtClean="0">
              <a:ln>
                <a:noFill/>
              </a:ln>
              <a:solidFill>
                <a:srgbClr val="333399"/>
              </a:solidFill>
              <a:effectLst/>
              <a:uLnTx/>
              <a:uFillTx/>
              <a:latin typeface="幼圆" pitchFamily="49" charset="-122"/>
              <a:ea typeface="幼圆" pitchFamily="49" charset="-122"/>
              <a:cs typeface="+mn-cs"/>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分项污染指数计算</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单综合污染指数法</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双综合污染指数法</a:t>
            </a:r>
            <a:endPar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endParaRPr>
          </a:p>
          <a:p>
            <a:pPr marL="990600" marR="0" lvl="1" indent="-533400" algn="l" defTabSz="914400" rtl="0" eaLnBrk="1" fontAlgn="base" latinLnBrk="0" hangingPunct="1">
              <a:lnSpc>
                <a:spcPct val="110000"/>
              </a:lnSpc>
              <a:spcBef>
                <a:spcPct val="20000"/>
              </a:spcBef>
              <a:spcAft>
                <a:spcPct val="0"/>
              </a:spcAft>
              <a:buClrTx/>
              <a:buSzTx/>
              <a:buFontTx/>
              <a:buBlip>
                <a:blip r:embed="rId2"/>
              </a:buBlip>
              <a:defRPr/>
            </a:pPr>
            <a:r>
              <a:rPr kumimoji="1" lang="zh-CN" altLang="en-US" sz="2400" b="1" i="0" u="none" strike="noStrike" kern="0" cap="none" spc="0" normalizeH="0" baseline="0" noProof="0" smtClean="0">
                <a:ln>
                  <a:noFill/>
                </a:ln>
                <a:solidFill>
                  <a:srgbClr val="333399"/>
                </a:solidFill>
                <a:effectLst/>
                <a:uLnTx/>
                <a:uFillTx/>
                <a:latin typeface="楷体_GB2312" pitchFamily="49" charset="-122"/>
                <a:ea typeface="楷体_GB2312" pitchFamily="49" charset="-122"/>
              </a:rPr>
              <a:t>分类综合污染指数法</a:t>
            </a:r>
            <a:r>
              <a:rPr kumimoji="1" lang="zh-CN" altLang="en-US" sz="18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rPr>
              <a:t></a:t>
            </a:r>
            <a:endParaRPr kumimoji="1" lang="zh-CN" altLang="en-US" sz="1800" b="0" i="0" u="none" strike="noStrike" kern="0" cap="none" spc="0" normalizeH="0" baseline="0" noProof="0" smtClean="0">
              <a:ln>
                <a:noFill/>
              </a:ln>
              <a:solidFill>
                <a:srgbClr val="333399"/>
              </a:solidFill>
              <a:effectLst/>
              <a:uLnTx/>
              <a:uFillTx/>
              <a:latin typeface="幼圆" pitchFamily="49" charset="-122"/>
              <a:ea typeface="幼圆" pitchFamily="49" charset="-122"/>
              <a:sym typeface="Symbol" panose="05050102010706020507" pitchFamily="18" charset="2"/>
            </a:endParaRPr>
          </a:p>
        </p:txBody>
      </p:sp>
      <p:sp>
        <p:nvSpPr>
          <p:cNvPr id="17413" name="AutoShape 5">
            <a:hlinkClick r:id="" action="ppaction://hlinkshowjump?jump=previousslide"/>
          </p:cNvPr>
          <p:cNvSpPr/>
          <p:nvPr/>
        </p:nvSpPr>
        <p:spPr>
          <a:xfrm rot="10800000">
            <a:off x="8686800" y="76200"/>
            <a:ext cx="304800" cy="304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7414" name="Text Box 6"/>
          <p:cNvSpPr txBox="1"/>
          <p:nvPr/>
        </p:nvSpPr>
        <p:spPr>
          <a:xfrm>
            <a:off x="76200" y="6399213"/>
            <a:ext cx="2590800" cy="339725"/>
          </a:xfrm>
          <a:prstGeom prst="rect">
            <a:avLst/>
          </a:prstGeom>
          <a:solidFill>
            <a:srgbClr val="CCFFFF"/>
          </a:solidFill>
          <a:ln w="9525">
            <a:noFill/>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1800" b="1" dirty="0">
                <a:solidFill>
                  <a:srgbClr val="FF3300"/>
                </a:solidFill>
                <a:latin typeface="Times New Roman" panose="02020603050405020304" pitchFamily="18" charset="0"/>
                <a:ea typeface="楷体_GB2312" pitchFamily="49" charset="-122"/>
              </a:rPr>
              <a:t>第七章 地下水污染评价</a:t>
            </a:r>
            <a:endParaRPr lang="zh-CN" altLang="en-US" sz="1800" b="1" dirty="0">
              <a:solidFill>
                <a:srgbClr val="FF3300"/>
              </a:solidFill>
              <a:latin typeface="Times New Roman" panose="02020603050405020304" pitchFamily="18" charset="0"/>
              <a:ea typeface="楷体_GB2312"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fltVal val="0.000000"/>
                                          </p:val>
                                        </p:tav>
                                        <p:tav tm="100000">
                                          <p:val>
                                            <p:strVal val="#ppt_w"/>
                                          </p:val>
                                        </p:tav>
                                      </p:tavLst>
                                    </p:anim>
                                    <p:anim calcmode="lin" valueType="num">
                                      <p:cBhvr>
                                        <p:cTn id="8" dur="500" fill="hold"/>
                                        <p:tgtEl>
                                          <p:spTgt spid="115714"/>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5715">
                                            <p:txEl>
                                              <p:charRg st="0" end="8"/>
                                            </p:txEl>
                                          </p:spTgt>
                                        </p:tgtEl>
                                        <p:attrNameLst>
                                          <p:attrName>style.visibility</p:attrName>
                                        </p:attrNameLst>
                                      </p:cBhvr>
                                      <p:to>
                                        <p:strVal val="visible"/>
                                      </p:to>
                                    </p:set>
                                    <p:anim calcmode="lin" valueType="num">
                                      <p:cBhvr additive="base">
                                        <p:cTn id="12" dur="500" fill="hold"/>
                                        <p:tgtEl>
                                          <p:spTgt spid="115715">
                                            <p:txEl>
                                              <p:charRg st="0" end="8"/>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5715">
                                            <p:txEl>
                                              <p:charRg st="0" end="8"/>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5715">
                                            <p:txEl>
                                              <p:charRg st="8" end="96"/>
                                            </p:txEl>
                                          </p:spTgt>
                                        </p:tgtEl>
                                        <p:attrNameLst>
                                          <p:attrName>style.visibility</p:attrName>
                                        </p:attrNameLst>
                                      </p:cBhvr>
                                      <p:to>
                                        <p:strVal val="visible"/>
                                      </p:to>
                                    </p:set>
                                    <p:anim calcmode="lin" valueType="num">
                                      <p:cBhvr additive="base">
                                        <p:cTn id="16" dur="500" fill="hold"/>
                                        <p:tgtEl>
                                          <p:spTgt spid="115715">
                                            <p:txEl>
                                              <p:charRg st="8" end="96"/>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5715">
                                            <p:txEl>
                                              <p:charRg st="8" end="96"/>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5715">
                                            <p:txEl>
                                              <p:charRg st="96" end="107"/>
                                            </p:txEl>
                                          </p:spTgt>
                                        </p:tgtEl>
                                        <p:attrNameLst>
                                          <p:attrName>style.visibility</p:attrName>
                                        </p:attrNameLst>
                                      </p:cBhvr>
                                      <p:to>
                                        <p:strVal val="visible"/>
                                      </p:to>
                                    </p:set>
                                    <p:anim calcmode="lin" valueType="num">
                                      <p:cBhvr additive="base">
                                        <p:cTn id="21" dur="500" fill="hold"/>
                                        <p:tgtEl>
                                          <p:spTgt spid="115715">
                                            <p:txEl>
                                              <p:charRg st="96" end="10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5715">
                                            <p:txEl>
                                              <p:charRg st="96" end="107"/>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5715">
                                            <p:txEl>
                                              <p:charRg st="107" end="116"/>
                                            </p:txEl>
                                          </p:spTgt>
                                        </p:tgtEl>
                                        <p:attrNameLst>
                                          <p:attrName>style.visibility</p:attrName>
                                        </p:attrNameLst>
                                      </p:cBhvr>
                                      <p:to>
                                        <p:strVal val="visible"/>
                                      </p:to>
                                    </p:set>
                                    <p:anim calcmode="lin" valueType="num">
                                      <p:cBhvr additive="base">
                                        <p:cTn id="25" dur="500" fill="hold"/>
                                        <p:tgtEl>
                                          <p:spTgt spid="115715">
                                            <p:txEl>
                                              <p:charRg st="107" end="11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5">
                                            <p:txEl>
                                              <p:charRg st="107" end="11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5715">
                                            <p:txEl>
                                              <p:charRg st="116" end="125"/>
                                            </p:txEl>
                                          </p:spTgt>
                                        </p:tgtEl>
                                        <p:attrNameLst>
                                          <p:attrName>style.visibility</p:attrName>
                                        </p:attrNameLst>
                                      </p:cBhvr>
                                      <p:to>
                                        <p:strVal val="visible"/>
                                      </p:to>
                                    </p:set>
                                    <p:anim calcmode="lin" valueType="num">
                                      <p:cBhvr additive="base">
                                        <p:cTn id="29" dur="500" fill="hold"/>
                                        <p:tgtEl>
                                          <p:spTgt spid="115715">
                                            <p:txEl>
                                              <p:charRg st="116" end="12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5715">
                                            <p:txEl>
                                              <p:charRg st="116" end="12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5715">
                                            <p:txEl>
                                              <p:charRg st="125" end="134"/>
                                            </p:txEl>
                                          </p:spTgt>
                                        </p:tgtEl>
                                        <p:attrNameLst>
                                          <p:attrName>style.visibility</p:attrName>
                                        </p:attrNameLst>
                                      </p:cBhvr>
                                      <p:to>
                                        <p:strVal val="visible"/>
                                      </p:to>
                                    </p:set>
                                    <p:anim calcmode="lin" valueType="num">
                                      <p:cBhvr additive="base">
                                        <p:cTn id="33" dur="500" fill="hold"/>
                                        <p:tgtEl>
                                          <p:spTgt spid="115715">
                                            <p:txEl>
                                              <p:charRg st="125" end="13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5715">
                                            <p:txEl>
                                              <p:charRg st="125" end="13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5715">
                                            <p:txEl>
                                              <p:charRg st="134" end="145"/>
                                            </p:txEl>
                                          </p:spTgt>
                                        </p:tgtEl>
                                        <p:attrNameLst>
                                          <p:attrName>style.visibility</p:attrName>
                                        </p:attrNameLst>
                                      </p:cBhvr>
                                      <p:to>
                                        <p:strVal val="visible"/>
                                      </p:to>
                                    </p:set>
                                    <p:anim calcmode="lin" valueType="num">
                                      <p:cBhvr additive="base">
                                        <p:cTn id="37" dur="500" fill="hold"/>
                                        <p:tgtEl>
                                          <p:spTgt spid="115715">
                                            <p:txEl>
                                              <p:charRg st="134" end="14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5715">
                                            <p:txEl>
                                              <p:charRg st="134" end="14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advAuto="100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模板6－土壤－水环境">
  <a:themeElements>
    <a:clrScheme name="">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FF0000"/>
      </a:hlink>
      <a:folHlink>
        <a:srgbClr val="99CCFF"/>
      </a:folHlink>
    </a:clrScheme>
    <a:fontScheme name="模板6－土壤－水环境">
      <a:majorFont>
        <a:latin typeface="Times New Roman"/>
        <a:ea typeface="幼圆"/>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模板6－土壤－水环境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模板6－土壤－水环境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模板6－土壤－水环境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模板6－土壤－水环境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模板6－土壤－水环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模板6－土壤－水环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模板6－土壤－水环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3632</Words>
  <Application>WPS 演示</Application>
  <PresentationFormat>在屏幕上显示</PresentationFormat>
  <Paragraphs>436</Paragraphs>
  <Slides>21</Slides>
  <Notes>21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13</vt:i4>
      </vt:variant>
      <vt:variant>
        <vt:lpstr>幻灯片标题</vt:lpstr>
      </vt:variant>
      <vt:variant>
        <vt:i4>21</vt:i4>
      </vt:variant>
    </vt:vector>
  </HeadingPairs>
  <TitlesOfParts>
    <vt:vector size="54" baseType="lpstr">
      <vt:lpstr>Arial</vt:lpstr>
      <vt:lpstr>宋体</vt:lpstr>
      <vt:lpstr>Wingdings</vt:lpstr>
      <vt:lpstr>Times New Roman</vt:lpstr>
      <vt:lpstr>幼圆</vt:lpstr>
      <vt:lpstr>Tahoma</vt:lpstr>
      <vt:lpstr>华文行楷</vt:lpstr>
      <vt:lpstr>微软雅黑</vt:lpstr>
      <vt:lpstr>Symbol</vt:lpstr>
      <vt:lpstr>楷体_GB2312</vt:lpstr>
      <vt:lpstr>新宋体</vt:lpstr>
      <vt:lpstr>华文新魏</vt:lpstr>
      <vt:lpstr>黑体</vt:lpstr>
      <vt:lpstr>华文琥珀</vt:lpstr>
      <vt:lpstr>Gungsuh</vt:lpstr>
      <vt:lpstr>Times New Roman</vt:lpstr>
      <vt:lpstr>Arial Unicode MS</vt:lpstr>
      <vt:lpstr>楷体</vt:lpstr>
      <vt:lpstr>汉仪旗黑-85S</vt:lpstr>
      <vt:lpstr>模板6－土壤－水环境</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wuhee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地下水利用对环境的影响</dc:title>
  <dc:creator>csy</dc:creator>
  <cp:lastModifiedBy>little fairy</cp:lastModifiedBy>
  <cp:revision>246</cp:revision>
  <dcterms:created xsi:type="dcterms:W3CDTF">2001-09-29T23:56:29Z</dcterms:created>
  <dcterms:modified xsi:type="dcterms:W3CDTF">2024-05-08T05:58:29Z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C4BC2F9C90634FD284C3FA91F4D37753_13</vt:lpwstr>
  </property>
  <property fmtid="{D5CDD505-2E9C-101B-9397-08002B2CF9AE}" pid="3" name="KSOProductBuildVer">
    <vt:lpwstr>2052-12.1.0.16417</vt:lpwstr>
  </property>
</Properties>
</file>