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Lst>
  <p:sldIdLst>
    <p:sldId id="261" r:id="rId6"/>
    <p:sldId id="427" r:id="rId7"/>
    <p:sldId id="348" r:id="rId8"/>
    <p:sldId id="349" r:id="rId9"/>
    <p:sldId id="350" r:id="rId10"/>
    <p:sldId id="351" r:id="rId11"/>
    <p:sldId id="360" r:id="rId12"/>
    <p:sldId id="361" r:id="rId13"/>
    <p:sldId id="358" r:id="rId14"/>
    <p:sldId id="359" r:id="rId15"/>
    <p:sldId id="356" r:id="rId16"/>
    <p:sldId id="357" r:id="rId17"/>
    <p:sldId id="282" r:id="rId18"/>
    <p:sldId id="362" r:id="rId19"/>
    <p:sldId id="263" r:id="rId20"/>
    <p:sldId id="264" r:id="rId21"/>
    <p:sldId id="265" r:id="rId22"/>
    <p:sldId id="303" r:id="rId23"/>
    <p:sldId id="309" r:id="rId24"/>
    <p:sldId id="305" r:id="rId25"/>
    <p:sldId id="306" r:id="rId26"/>
    <p:sldId id="307" r:id="rId27"/>
    <p:sldId id="363" r:id="rId28"/>
    <p:sldId id="364" r:id="rId29"/>
    <p:sldId id="310" r:id="rId30"/>
    <p:sldId id="313" r:id="rId31"/>
    <p:sldId id="302" r:id="rId32"/>
    <p:sldId id="365" r:id="rId33"/>
    <p:sldId id="366" r:id="rId34"/>
    <p:sldId id="367" r:id="rId35"/>
    <p:sldId id="368" r:id="rId36"/>
    <p:sldId id="375" r:id="rId37"/>
    <p:sldId id="370" r:id="rId38"/>
    <p:sldId id="388" r:id="rId39"/>
    <p:sldId id="374" r:id="rId40"/>
    <p:sldId id="389" r:id="rId41"/>
    <p:sldId id="372" r:id="rId42"/>
    <p:sldId id="390" r:id="rId43"/>
    <p:sldId id="391" r:id="rId44"/>
    <p:sldId id="392" r:id="rId45"/>
    <p:sldId id="393" r:id="rId46"/>
    <p:sldId id="283" r:id="rId47"/>
    <p:sldId id="314" r:id="rId48"/>
    <p:sldId id="315" r:id="rId49"/>
    <p:sldId id="318" r:id="rId50"/>
    <p:sldId id="320" r:id="rId51"/>
    <p:sldId id="321" r:id="rId52"/>
    <p:sldId id="322" r:id="rId53"/>
    <p:sldId id="323" r:id="rId54"/>
    <p:sldId id="284" r:id="rId55"/>
    <p:sldId id="324" r:id="rId56"/>
    <p:sldId id="325" r:id="rId57"/>
    <p:sldId id="327" r:id="rId58"/>
    <p:sldId id="330" r:id="rId59"/>
    <p:sldId id="376" r:id="rId60"/>
    <p:sldId id="331" r:id="rId61"/>
    <p:sldId id="332" r:id="rId62"/>
    <p:sldId id="333" r:id="rId63"/>
    <p:sldId id="377" r:id="rId64"/>
    <p:sldId id="379" r:id="rId65"/>
    <p:sldId id="378" r:id="rId66"/>
    <p:sldId id="380" r:id="rId67"/>
    <p:sldId id="335" r:id="rId68"/>
    <p:sldId id="336" r:id="rId69"/>
    <p:sldId id="337" r:id="rId70"/>
    <p:sldId id="383" r:id="rId71"/>
    <p:sldId id="381" r:id="rId72"/>
    <p:sldId id="382" r:id="rId73"/>
    <p:sldId id="384" r:id="rId74"/>
    <p:sldId id="385" r:id="rId75"/>
    <p:sldId id="386" r:id="rId76"/>
    <p:sldId id="429" r:id="rId77"/>
  </p:sldIdLst>
  <p:sldSz cx="9144000" cy="6858000" type="screen4x3"/>
  <p:notesSz cx="6858000" cy="9144000"/>
  <p:custDataLst>
    <p:tags r:id="rId8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99061" autoAdjust="0"/>
  </p:normalViewPr>
  <p:slideViewPr>
    <p:cSldViewPr>
      <p:cViewPr>
        <p:scale>
          <a:sx n="70" d="100"/>
          <a:sy n="70" d="100"/>
        </p:scale>
        <p:origin x="-869"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2" Type="http://schemas.openxmlformats.org/officeDocument/2006/relationships/tags" Target="tags/tag19.xml"/><Relationship Id="rId81" Type="http://schemas.openxmlformats.org/officeDocument/2006/relationships/commentAuthors" Target="commentAuthors.xml"/><Relationship Id="rId80" Type="http://schemas.openxmlformats.org/officeDocument/2006/relationships/tableStyles" Target="tableStyles.xml"/><Relationship Id="rId8" Type="http://schemas.openxmlformats.org/officeDocument/2006/relationships/slide" Target="slides/slide3.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ACC6A0D-5AFA-43D3-924D-E42FFE9D840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zh-CN" altLang="en-US"/>
        </a:p>
      </dgm:t>
    </dgm:pt>
    <dgm:pt modelId="{87F80FA7-1FDC-4687-87AF-749CE58D823F}">
      <dgm:prSet phldrT="[文本]" custT="1"/>
      <dgm:spPr/>
      <dgm:t>
        <a:bodyPr/>
        <a:lstStyle/>
        <a:p>
          <a:r>
            <a:rPr lang="en-US" altLang="zh-CN" sz="6000" dirty="0" smtClean="0">
              <a:solidFill>
                <a:srgbClr val="FFFFFF"/>
              </a:solidFill>
            </a:rPr>
            <a:t>1</a:t>
          </a:r>
          <a:endParaRPr lang="zh-CN" altLang="en-US" sz="6000" dirty="0">
            <a:solidFill>
              <a:srgbClr val="FFFFFF"/>
            </a:solidFill>
          </a:endParaRPr>
        </a:p>
      </dgm:t>
    </dgm:pt>
    <dgm:pt modelId="{418358B0-A534-4E2B-B5ED-BE9E02895AFC}" cxnId="{3F9EA91B-B68F-4C62-903F-27D5B23C46AE}" type="parTrans">
      <dgm:prSet/>
      <dgm:spPr/>
      <dgm:t>
        <a:bodyPr/>
        <a:lstStyle/>
        <a:p>
          <a:endParaRPr lang="zh-CN" altLang="en-US"/>
        </a:p>
      </dgm:t>
    </dgm:pt>
    <dgm:pt modelId="{538F9D4A-8D14-42DB-88B8-D587CD58C2C0}" cxnId="{3F9EA91B-B68F-4C62-903F-27D5B23C46AE}" type="sibTrans">
      <dgm:prSet/>
      <dgm:spPr/>
      <dgm:t>
        <a:bodyPr/>
        <a:lstStyle/>
        <a:p>
          <a:endParaRPr lang="zh-CN" altLang="en-US"/>
        </a:p>
      </dgm:t>
    </dgm:pt>
    <dgm:pt modelId="{9830C3A0-5D2B-4241-A3F9-9654D05F7988}">
      <dgm:prSet phldrT="[文本]" custT="1"/>
      <dgm:spPr>
        <a:solidFill>
          <a:srgbClr val="FFFFFF">
            <a:alpha val="90000"/>
          </a:srgbClr>
        </a:solidFill>
      </dgm:spPr>
      <dgm:t>
        <a:bodyPr/>
        <a:lstStyle/>
        <a:p>
          <a:r>
            <a:rPr lang="zh-CN" altLang="en-US" sz="2400" dirty="0" smtClean="0">
              <a:latin typeface="华文中宋" panose="02010600040101010101" pitchFamily="2" charset="-122"/>
              <a:ea typeface="华文中宋" panose="02010600040101010101" pitchFamily="2" charset="-122"/>
            </a:rPr>
            <a:t>重点行业减排管理要求（大气）</a:t>
          </a:r>
          <a:endParaRPr lang="zh-CN" altLang="en-US" sz="2400" dirty="0">
            <a:solidFill>
              <a:srgbClr val="1C1C1C"/>
            </a:solidFill>
          </a:endParaRPr>
        </a:p>
      </dgm:t>
    </dgm:pt>
    <dgm:pt modelId="{FED54D61-6AFD-425F-90A5-2213E9AE5F47}" cxnId="{4675E0D5-18A4-4064-A6A4-F7DD8FC83BA7}" type="parTrans">
      <dgm:prSet/>
      <dgm:spPr/>
      <dgm:t>
        <a:bodyPr/>
        <a:lstStyle/>
        <a:p>
          <a:endParaRPr lang="zh-CN" altLang="en-US"/>
        </a:p>
      </dgm:t>
    </dgm:pt>
    <dgm:pt modelId="{72823120-D897-48FB-B508-EBE1716B7D64}" cxnId="{4675E0D5-18A4-4064-A6A4-F7DD8FC83BA7}" type="sibTrans">
      <dgm:prSet/>
      <dgm:spPr/>
      <dgm:t>
        <a:bodyPr/>
        <a:lstStyle/>
        <a:p>
          <a:endParaRPr lang="zh-CN" altLang="en-US"/>
        </a:p>
      </dgm:t>
    </dgm:pt>
    <dgm:pt modelId="{802793A6-CBD1-4C70-9D1B-CC7A314A1196}">
      <dgm:prSet phldrT="[文本]" custT="1"/>
      <dgm:spPr>
        <a:solidFill>
          <a:srgbClr val="FFFFFF">
            <a:alpha val="90000"/>
          </a:srgbClr>
        </a:solidFill>
      </dgm:spPr>
      <dgm:t>
        <a:bodyPr/>
        <a:lstStyle/>
        <a:p>
          <a:pPr marL="0" marR="0" indent="0" defTabSz="914400" eaLnBrk="1" fontAlgn="auto" latinLnBrk="0" hangingPunct="1">
            <a:lnSpc>
              <a:spcPct val="100000"/>
            </a:lnSpc>
            <a:spcBef>
              <a:spcPts val="0"/>
            </a:spcBef>
            <a:spcAft>
              <a:spcPts val="0"/>
            </a:spcAft>
            <a:buClrTx/>
            <a:buSzTx/>
            <a:buFontTx/>
            <a:buNone/>
          </a:pPr>
          <a:r>
            <a:rPr lang="zh-CN" altLang="en-US" sz="2400" dirty="0" smtClean="0">
              <a:latin typeface="华文中宋" panose="02010600040101010101" pitchFamily="2" charset="-122"/>
              <a:ea typeface="华文中宋" panose="02010600040101010101" pitchFamily="2" charset="-122"/>
            </a:rPr>
            <a:t> 核查核算表（大气）</a:t>
          </a:r>
          <a:endParaRPr lang="zh-CN" altLang="en-US" sz="2400" dirty="0">
            <a:solidFill>
              <a:srgbClr val="1C1C1C"/>
            </a:solidFill>
          </a:endParaRPr>
        </a:p>
      </dgm:t>
    </dgm:pt>
    <dgm:pt modelId="{FB94CFE1-91A4-46F6-B695-4FF57B7DD47A}" cxnId="{52AF3023-D549-4D9E-B224-0F61AD712855}" type="parTrans">
      <dgm:prSet/>
      <dgm:spPr/>
      <dgm:t>
        <a:bodyPr/>
        <a:lstStyle/>
        <a:p>
          <a:endParaRPr lang="zh-CN" altLang="en-US"/>
        </a:p>
      </dgm:t>
    </dgm:pt>
    <dgm:pt modelId="{FF49B0E6-18CB-42E6-9C2D-0F363079C3AE}" cxnId="{52AF3023-D549-4D9E-B224-0F61AD712855}" type="sibTrans">
      <dgm:prSet/>
      <dgm:spPr/>
      <dgm:t>
        <a:bodyPr/>
        <a:lstStyle/>
        <a:p>
          <a:endParaRPr lang="zh-CN" altLang="en-US"/>
        </a:p>
      </dgm:t>
    </dgm:pt>
    <dgm:pt modelId="{4F49577A-6322-459E-8FF2-C71A85FB8A10}">
      <dgm:prSet phldrT="[文本]" custT="1"/>
      <dgm:spPr/>
      <dgm:t>
        <a:bodyPr/>
        <a:lstStyle/>
        <a:p>
          <a:r>
            <a:rPr lang="en-US" altLang="zh-CN" sz="6000" dirty="0" smtClean="0">
              <a:solidFill>
                <a:srgbClr val="FFFFFF"/>
              </a:solidFill>
            </a:rPr>
            <a:t>3</a:t>
          </a:r>
          <a:endParaRPr lang="zh-CN" altLang="en-US" sz="6000" dirty="0">
            <a:solidFill>
              <a:srgbClr val="FFFFFF"/>
            </a:solidFill>
          </a:endParaRPr>
        </a:p>
      </dgm:t>
    </dgm:pt>
    <dgm:pt modelId="{142BD9C9-83BE-4B75-AE86-264CF15FBC3C}" cxnId="{AD978664-7D93-4B8B-A41D-83319AAECAA5}" type="parTrans">
      <dgm:prSet/>
      <dgm:spPr/>
      <dgm:t>
        <a:bodyPr/>
        <a:lstStyle/>
        <a:p>
          <a:endParaRPr lang="zh-CN" altLang="en-US"/>
        </a:p>
      </dgm:t>
    </dgm:pt>
    <dgm:pt modelId="{AF9E0CEE-D2CF-45C5-AE87-D6B2D0D49884}" cxnId="{AD978664-7D93-4B8B-A41D-83319AAECAA5}" type="sibTrans">
      <dgm:prSet/>
      <dgm:spPr/>
      <dgm:t>
        <a:bodyPr/>
        <a:lstStyle/>
        <a:p>
          <a:endParaRPr lang="zh-CN" altLang="en-US"/>
        </a:p>
      </dgm:t>
    </dgm:pt>
    <dgm:pt modelId="{57C62713-E7DE-48EE-AE67-2B709CE47F37}">
      <dgm:prSet phldrT="[文本]" custT="1"/>
      <dgm:spPr>
        <a:solidFill>
          <a:srgbClr val="FFFFFF">
            <a:alpha val="90000"/>
          </a:srgbClr>
        </a:solidFill>
      </dgm:spPr>
      <dgm:t>
        <a:bodyPr/>
        <a:lstStyle/>
        <a:p>
          <a:pPr marL="0" marR="0" indent="0" defTabSz="914400" eaLnBrk="1" fontAlgn="auto" latinLnBrk="0" hangingPunct="1">
            <a:lnSpc>
              <a:spcPct val="100000"/>
            </a:lnSpc>
            <a:spcBef>
              <a:spcPts val="0"/>
            </a:spcBef>
            <a:spcAft>
              <a:spcPts val="0"/>
            </a:spcAft>
            <a:buClrTx/>
            <a:buSzTx/>
            <a:buFontTx/>
            <a:buNone/>
          </a:pPr>
          <a:r>
            <a:rPr lang="zh-CN" altLang="en-US" sz="2400" dirty="0" smtClean="0">
              <a:latin typeface="华文中宋" panose="02010600040101010101" pitchFamily="2" charset="-122"/>
              <a:ea typeface="华文中宋" panose="02010600040101010101" pitchFamily="2" charset="-122"/>
            </a:rPr>
            <a:t>青海省总量减排纸质台账要求（大气）</a:t>
          </a:r>
          <a:endParaRPr lang="zh-CN" altLang="en-US" sz="2400" dirty="0" smtClean="0">
            <a:solidFill>
              <a:srgbClr val="1C1C1C"/>
            </a:solidFill>
          </a:endParaRPr>
        </a:p>
      </dgm:t>
    </dgm:pt>
    <dgm:pt modelId="{B43B843D-AEAB-4997-90B5-5567A02135F6}" cxnId="{3278421F-133D-421B-83BC-75074B864EE6}" type="parTrans">
      <dgm:prSet/>
      <dgm:spPr/>
      <dgm:t>
        <a:bodyPr/>
        <a:lstStyle/>
        <a:p>
          <a:endParaRPr lang="zh-CN" altLang="en-US"/>
        </a:p>
      </dgm:t>
    </dgm:pt>
    <dgm:pt modelId="{8750A376-8D60-4389-A8DF-AB7B9284A5E0}" cxnId="{3278421F-133D-421B-83BC-75074B864EE6}" type="sibTrans">
      <dgm:prSet/>
      <dgm:spPr/>
      <dgm:t>
        <a:bodyPr/>
        <a:lstStyle/>
        <a:p>
          <a:endParaRPr lang="zh-CN" altLang="en-US"/>
        </a:p>
      </dgm:t>
    </dgm:pt>
    <dgm:pt modelId="{EEFA96A0-7DBF-42F5-9760-1B682C978D9E}">
      <dgm:prSet phldrT="[文本]" custT="1"/>
      <dgm:spPr/>
      <dgm:t>
        <a:bodyPr/>
        <a:lstStyle/>
        <a:p>
          <a:r>
            <a:rPr lang="en-US" altLang="zh-CN" sz="6000" dirty="0" smtClean="0">
              <a:solidFill>
                <a:srgbClr val="FFFFFF"/>
              </a:solidFill>
            </a:rPr>
            <a:t>4</a:t>
          </a:r>
          <a:endParaRPr lang="zh-CN" altLang="en-US" sz="6000" dirty="0">
            <a:solidFill>
              <a:srgbClr val="FFFFFF"/>
            </a:solidFill>
          </a:endParaRPr>
        </a:p>
      </dgm:t>
    </dgm:pt>
    <dgm:pt modelId="{0340630C-B312-4000-B364-5E57002B64CE}" cxnId="{B9BABDB1-5FF1-4867-93E9-7B04558D9BBC}" type="parTrans">
      <dgm:prSet/>
      <dgm:spPr/>
      <dgm:t>
        <a:bodyPr/>
        <a:lstStyle/>
        <a:p>
          <a:endParaRPr lang="zh-CN" altLang="en-US"/>
        </a:p>
      </dgm:t>
    </dgm:pt>
    <dgm:pt modelId="{D021868A-5F15-426D-9BF9-38BC4141536B}" cxnId="{B9BABDB1-5FF1-4867-93E9-7B04558D9BBC}" type="sibTrans">
      <dgm:prSet/>
      <dgm:spPr/>
      <dgm:t>
        <a:bodyPr/>
        <a:lstStyle/>
        <a:p>
          <a:endParaRPr lang="zh-CN" altLang="en-US"/>
        </a:p>
      </dgm:t>
    </dgm:pt>
    <dgm:pt modelId="{0EAEA40A-AFEE-4FED-833C-B31C910692E6}">
      <dgm:prSet phldrT="[文本]" custT="1"/>
      <dgm:spPr>
        <a:solidFill>
          <a:srgbClr val="FFFFFF">
            <a:alpha val="90000"/>
          </a:srgbClr>
        </a:solidFill>
      </dgm:spPr>
      <dgm:t>
        <a:bodyPr/>
        <a:lstStyle/>
        <a:p>
          <a:pPr marL="171450" indent="0" defTabSz="711200">
            <a:lnSpc>
              <a:spcPct val="90000"/>
            </a:lnSpc>
            <a:spcBef>
              <a:spcPct val="0"/>
            </a:spcBef>
            <a:spcAft>
              <a:spcPct val="15000"/>
            </a:spcAft>
            <a:buNone/>
          </a:pPr>
          <a:endParaRPr lang="zh-CN" altLang="en-US" sz="2000" dirty="0">
            <a:solidFill>
              <a:srgbClr val="1C1C1C"/>
            </a:solidFill>
          </a:endParaRPr>
        </a:p>
      </dgm:t>
    </dgm:pt>
    <dgm:pt modelId="{FC157DD3-C8F5-4DFE-9A24-5B43BBD37E38}" cxnId="{FC362A2E-8681-40D2-9789-5D39FFD036F0}" type="parTrans">
      <dgm:prSet/>
      <dgm:spPr/>
      <dgm:t>
        <a:bodyPr/>
        <a:lstStyle/>
        <a:p>
          <a:endParaRPr lang="zh-CN" altLang="en-US"/>
        </a:p>
      </dgm:t>
    </dgm:pt>
    <dgm:pt modelId="{3FD43985-5A2B-4076-9AA0-7DC1E78D6825}" cxnId="{FC362A2E-8681-40D2-9789-5D39FFD036F0}" type="sibTrans">
      <dgm:prSet/>
      <dgm:spPr/>
      <dgm:t>
        <a:bodyPr/>
        <a:lstStyle/>
        <a:p>
          <a:endParaRPr lang="zh-CN" altLang="en-US"/>
        </a:p>
      </dgm:t>
    </dgm:pt>
    <dgm:pt modelId="{BF9FE8BE-983E-41F9-B317-D7015F6F36FA}">
      <dgm:prSet phldrT="[文本]" custT="1"/>
      <dgm:spPr/>
      <dgm:t>
        <a:bodyPr/>
        <a:lstStyle/>
        <a:p>
          <a:r>
            <a:rPr lang="en-US" altLang="zh-CN" sz="6000" dirty="0" smtClean="0">
              <a:solidFill>
                <a:srgbClr val="FFFFFF"/>
              </a:solidFill>
            </a:rPr>
            <a:t>2</a:t>
          </a:r>
          <a:endParaRPr lang="zh-CN" altLang="en-US" sz="6000" dirty="0">
            <a:solidFill>
              <a:srgbClr val="FFFFFF"/>
            </a:solidFill>
          </a:endParaRPr>
        </a:p>
      </dgm:t>
    </dgm:pt>
    <dgm:pt modelId="{6A4C0EF0-ECC4-4E5F-9FF7-030BF8FA6E52}" cxnId="{953531F8-CCD4-46A6-B490-DB68D2FBDC8C}" type="sibTrans">
      <dgm:prSet/>
      <dgm:spPr/>
      <dgm:t>
        <a:bodyPr/>
        <a:lstStyle/>
        <a:p>
          <a:endParaRPr lang="zh-CN" altLang="en-US"/>
        </a:p>
      </dgm:t>
    </dgm:pt>
    <dgm:pt modelId="{922601CA-F814-4FB6-A426-5608D1BEDA51}" cxnId="{953531F8-CCD4-46A6-B490-DB68D2FBDC8C}" type="parTrans">
      <dgm:prSet/>
      <dgm:spPr/>
      <dgm:t>
        <a:bodyPr/>
        <a:lstStyle/>
        <a:p>
          <a:endParaRPr lang="zh-CN" altLang="en-US"/>
        </a:p>
      </dgm:t>
    </dgm:pt>
    <dgm:pt modelId="{D753EEAB-CDA8-4491-88C9-1052FCB2FA36}">
      <dgm:prSet phldrT="[文本]" custT="1"/>
      <dgm:spPr>
        <a:solidFill>
          <a:srgbClr val="FFFFFF">
            <a:alpha val="90000"/>
          </a:srgbClr>
        </a:solidFill>
      </dgm:spPr>
      <dgm:t>
        <a:bodyPr/>
        <a:lstStyle/>
        <a:p>
          <a:pPr marL="0" marR="0" indent="0" defTabSz="914400" eaLnBrk="1" fontAlgn="auto" latinLnBrk="0" hangingPunct="1">
            <a:lnSpc>
              <a:spcPct val="100000"/>
            </a:lnSpc>
            <a:spcBef>
              <a:spcPts val="0"/>
            </a:spcBef>
            <a:spcAft>
              <a:spcPts val="0"/>
            </a:spcAft>
            <a:buClrTx/>
            <a:buSzTx/>
            <a:buFontTx/>
            <a:buNone/>
          </a:pPr>
          <a:r>
            <a:rPr lang="zh-CN" altLang="en-US" sz="2400" dirty="0" smtClean="0">
              <a:latin typeface="华文中宋" panose="02010600040101010101" pitchFamily="2" charset="-122"/>
              <a:ea typeface="华文中宋" panose="02010600040101010101" pitchFamily="2" charset="-122"/>
            </a:rPr>
            <a:t>青海省总量减排电子台账要求（大气）</a:t>
          </a:r>
          <a:endParaRPr lang="zh-CN" altLang="en-US" sz="2400" dirty="0" smtClean="0">
            <a:solidFill>
              <a:srgbClr val="1C1C1C"/>
            </a:solidFill>
          </a:endParaRPr>
        </a:p>
        <a:p>
          <a:pPr marL="0" marR="0" indent="0" defTabSz="914400" eaLnBrk="1" fontAlgn="auto" latinLnBrk="0" hangingPunct="1">
            <a:lnSpc>
              <a:spcPct val="100000"/>
            </a:lnSpc>
            <a:spcBef>
              <a:spcPts val="0"/>
            </a:spcBef>
            <a:spcAft>
              <a:spcPts val="0"/>
            </a:spcAft>
            <a:buClrTx/>
            <a:buSzTx/>
            <a:buFontTx/>
            <a:buNone/>
          </a:pPr>
          <a:endParaRPr lang="zh-CN" altLang="en-US" sz="2000" dirty="0">
            <a:solidFill>
              <a:srgbClr val="1C1C1C"/>
            </a:solidFill>
          </a:endParaRPr>
        </a:p>
      </dgm:t>
    </dgm:pt>
    <dgm:pt modelId="{D7082ADD-7E9E-4D31-BEC9-5EB8DF6B4B9D}" cxnId="{B47A8D3C-1C88-4285-B203-381372DE8017}" type="parTrans">
      <dgm:prSet/>
      <dgm:spPr/>
      <dgm:t>
        <a:bodyPr/>
        <a:lstStyle/>
        <a:p>
          <a:endParaRPr lang="zh-CN" altLang="en-US"/>
        </a:p>
      </dgm:t>
    </dgm:pt>
    <dgm:pt modelId="{92D83BAA-B358-419F-B570-675D03B8F405}" cxnId="{B47A8D3C-1C88-4285-B203-381372DE8017}" type="sibTrans">
      <dgm:prSet/>
      <dgm:spPr/>
      <dgm:t>
        <a:bodyPr/>
        <a:lstStyle/>
        <a:p>
          <a:endParaRPr lang="zh-CN" altLang="en-US"/>
        </a:p>
      </dgm:t>
    </dgm:pt>
    <dgm:pt modelId="{78AD1182-6711-44B6-95D9-0543DA065073}" type="pres">
      <dgm:prSet presAssocID="{3ACC6A0D-5AFA-43D3-924D-E42FFE9D8403}" presName="Name0" presStyleCnt="0">
        <dgm:presLayoutVars>
          <dgm:dir/>
          <dgm:animLvl val="lvl"/>
          <dgm:resizeHandles val="exact"/>
        </dgm:presLayoutVars>
      </dgm:prSet>
      <dgm:spPr/>
      <dgm:t>
        <a:bodyPr/>
        <a:lstStyle/>
        <a:p>
          <a:endParaRPr lang="zh-CN" altLang="en-US"/>
        </a:p>
      </dgm:t>
    </dgm:pt>
    <dgm:pt modelId="{0A5E051B-36E3-4708-B8E0-CEA45E5AFCA3}" type="pres">
      <dgm:prSet presAssocID="{87F80FA7-1FDC-4687-87AF-749CE58D823F}" presName="linNode" presStyleCnt="0"/>
      <dgm:spPr/>
    </dgm:pt>
    <dgm:pt modelId="{2381FA19-2733-48ED-ABAA-7EDFAF30A094}" type="pres">
      <dgm:prSet presAssocID="{87F80FA7-1FDC-4687-87AF-749CE58D823F}" presName="parentText" presStyleLbl="node1" presStyleIdx="0" presStyleCnt="4" custScaleX="54101" custScaleY="87082" custLinFactNeighborX="-752">
        <dgm:presLayoutVars>
          <dgm:chMax val="1"/>
          <dgm:bulletEnabled val="1"/>
        </dgm:presLayoutVars>
      </dgm:prSet>
      <dgm:spPr/>
      <dgm:t>
        <a:bodyPr/>
        <a:lstStyle/>
        <a:p>
          <a:endParaRPr lang="zh-CN" altLang="en-US"/>
        </a:p>
      </dgm:t>
    </dgm:pt>
    <dgm:pt modelId="{86239680-3CB0-4DF4-8F4D-801C589137CD}" type="pres">
      <dgm:prSet presAssocID="{87F80FA7-1FDC-4687-87AF-749CE58D823F}" presName="descendantText" presStyleLbl="alignAccFollowNode1" presStyleIdx="0" presStyleCnt="4" custScaleX="142061" custScaleY="110030">
        <dgm:presLayoutVars>
          <dgm:bulletEnabled val="1"/>
        </dgm:presLayoutVars>
      </dgm:prSet>
      <dgm:spPr/>
      <dgm:t>
        <a:bodyPr/>
        <a:lstStyle/>
        <a:p>
          <a:endParaRPr lang="zh-CN" altLang="en-US"/>
        </a:p>
      </dgm:t>
    </dgm:pt>
    <dgm:pt modelId="{4BBE333D-B468-4E16-8BE4-A0D75FB74CE7}" type="pres">
      <dgm:prSet presAssocID="{538F9D4A-8D14-42DB-88B8-D587CD58C2C0}" presName="sp" presStyleCnt="0"/>
      <dgm:spPr/>
    </dgm:pt>
    <dgm:pt modelId="{FC592209-34A7-4F86-B4A3-CD2205180153}" type="pres">
      <dgm:prSet presAssocID="{BF9FE8BE-983E-41F9-B317-D7015F6F36FA}" presName="linNode" presStyleCnt="0"/>
      <dgm:spPr/>
    </dgm:pt>
    <dgm:pt modelId="{4CE170C5-6DE4-49AE-85C4-BB9332B44101}" type="pres">
      <dgm:prSet presAssocID="{BF9FE8BE-983E-41F9-B317-D7015F6F36FA}" presName="parentText" presStyleLbl="node1" presStyleIdx="1" presStyleCnt="4" custScaleX="53264">
        <dgm:presLayoutVars>
          <dgm:chMax val="1"/>
          <dgm:bulletEnabled val="1"/>
        </dgm:presLayoutVars>
      </dgm:prSet>
      <dgm:spPr/>
      <dgm:t>
        <a:bodyPr/>
        <a:lstStyle/>
        <a:p>
          <a:endParaRPr lang="zh-CN" altLang="en-US"/>
        </a:p>
      </dgm:t>
    </dgm:pt>
    <dgm:pt modelId="{A0313DD0-A4E1-4D7E-AE20-031718C5CEC6}" type="pres">
      <dgm:prSet presAssocID="{BF9FE8BE-983E-41F9-B317-D7015F6F36FA}" presName="descendantText" presStyleLbl="alignAccFollowNode1" presStyleIdx="1" presStyleCnt="4" custScaleX="140423" custScaleY="105136" custLinFactNeighborX="-191" custLinFactNeighborY="-490">
        <dgm:presLayoutVars>
          <dgm:bulletEnabled val="1"/>
        </dgm:presLayoutVars>
      </dgm:prSet>
      <dgm:spPr/>
      <dgm:t>
        <a:bodyPr/>
        <a:lstStyle/>
        <a:p>
          <a:endParaRPr lang="zh-CN" altLang="en-US"/>
        </a:p>
      </dgm:t>
    </dgm:pt>
    <dgm:pt modelId="{C05DB555-4FD6-4E60-96BE-FE4E2F0D0366}" type="pres">
      <dgm:prSet presAssocID="{6A4C0EF0-ECC4-4E5F-9FF7-030BF8FA6E52}" presName="sp" presStyleCnt="0"/>
      <dgm:spPr/>
    </dgm:pt>
    <dgm:pt modelId="{A840535B-423A-4CFC-984F-80427C872268}" type="pres">
      <dgm:prSet presAssocID="{4F49577A-6322-459E-8FF2-C71A85FB8A10}" presName="linNode" presStyleCnt="0"/>
      <dgm:spPr/>
    </dgm:pt>
    <dgm:pt modelId="{E8A2056D-40E3-46C3-8DEB-F711CFFDABE5}" type="pres">
      <dgm:prSet presAssocID="{4F49577A-6322-459E-8FF2-C71A85FB8A10}" presName="parentText" presStyleLbl="node1" presStyleIdx="2" presStyleCnt="4" custScaleX="53264">
        <dgm:presLayoutVars>
          <dgm:chMax val="1"/>
          <dgm:bulletEnabled val="1"/>
        </dgm:presLayoutVars>
      </dgm:prSet>
      <dgm:spPr/>
      <dgm:t>
        <a:bodyPr/>
        <a:lstStyle/>
        <a:p>
          <a:endParaRPr lang="zh-CN" altLang="en-US"/>
        </a:p>
      </dgm:t>
    </dgm:pt>
    <dgm:pt modelId="{3DAE57B0-4386-42CD-B7BF-2EB7D32E6BF2}" type="pres">
      <dgm:prSet presAssocID="{4F49577A-6322-459E-8FF2-C71A85FB8A10}" presName="descendantText" presStyleLbl="alignAccFollowNode1" presStyleIdx="2" presStyleCnt="4" custScaleX="133618" custScaleY="99417" custLinFactNeighborX="178" custLinFactNeighborY="-8789">
        <dgm:presLayoutVars>
          <dgm:bulletEnabled val="1"/>
        </dgm:presLayoutVars>
      </dgm:prSet>
      <dgm:spPr/>
      <dgm:t>
        <a:bodyPr/>
        <a:lstStyle/>
        <a:p>
          <a:endParaRPr lang="zh-CN" altLang="en-US"/>
        </a:p>
      </dgm:t>
    </dgm:pt>
    <dgm:pt modelId="{09C91ECF-E223-47CE-8844-FAF1D92E1460}" type="pres">
      <dgm:prSet presAssocID="{AF9E0CEE-D2CF-45C5-AE87-D6B2D0D49884}" presName="sp" presStyleCnt="0"/>
      <dgm:spPr/>
    </dgm:pt>
    <dgm:pt modelId="{B17E93F9-934D-4D5F-9E95-33F5971E5037}" type="pres">
      <dgm:prSet presAssocID="{EEFA96A0-7DBF-42F5-9760-1B682C978D9E}" presName="linNode" presStyleCnt="0"/>
      <dgm:spPr/>
    </dgm:pt>
    <dgm:pt modelId="{5E94653F-6E3A-466B-866E-C0149A07CA40}" type="pres">
      <dgm:prSet presAssocID="{EEFA96A0-7DBF-42F5-9760-1B682C978D9E}" presName="parentText" presStyleLbl="node1" presStyleIdx="3" presStyleCnt="4" custScaleX="53264">
        <dgm:presLayoutVars>
          <dgm:chMax val="1"/>
          <dgm:bulletEnabled val="1"/>
        </dgm:presLayoutVars>
      </dgm:prSet>
      <dgm:spPr/>
      <dgm:t>
        <a:bodyPr/>
        <a:lstStyle/>
        <a:p>
          <a:endParaRPr lang="zh-CN" altLang="en-US"/>
        </a:p>
      </dgm:t>
    </dgm:pt>
    <dgm:pt modelId="{FFAD5F7D-A880-40A0-AE9E-17C80DAA362D}" type="pres">
      <dgm:prSet presAssocID="{EEFA96A0-7DBF-42F5-9760-1B682C978D9E}" presName="descendantText" presStyleLbl="alignAccFollowNode1" presStyleIdx="3" presStyleCnt="4" custScaleX="140422" custScaleY="108802">
        <dgm:presLayoutVars>
          <dgm:bulletEnabled val="1"/>
        </dgm:presLayoutVars>
      </dgm:prSet>
      <dgm:spPr/>
      <dgm:t>
        <a:bodyPr/>
        <a:lstStyle/>
        <a:p>
          <a:endParaRPr lang="zh-CN" altLang="en-US"/>
        </a:p>
      </dgm:t>
    </dgm:pt>
  </dgm:ptLst>
  <dgm:cxnLst>
    <dgm:cxn modelId="{5382C190-FB2A-4BFA-9931-806A8A62318A}" type="presOf" srcId="{D753EEAB-CDA8-4491-88C9-1052FCB2FA36}" destId="{FFAD5F7D-A880-40A0-AE9E-17C80DAA362D}" srcOrd="0" destOrd="1" presId="urn:microsoft.com/office/officeart/2005/8/layout/vList5"/>
    <dgm:cxn modelId="{13B968E1-8E3C-4134-8589-ED7F3BC6FCE4}" type="presOf" srcId="{BF9FE8BE-983E-41F9-B317-D7015F6F36FA}" destId="{4CE170C5-6DE4-49AE-85C4-BB9332B44101}" srcOrd="0" destOrd="0" presId="urn:microsoft.com/office/officeart/2005/8/layout/vList5"/>
    <dgm:cxn modelId="{B9BABDB1-5FF1-4867-93E9-7B04558D9BBC}" srcId="{3ACC6A0D-5AFA-43D3-924D-E42FFE9D8403}" destId="{EEFA96A0-7DBF-42F5-9760-1B682C978D9E}" srcOrd="3" destOrd="0" parTransId="{0340630C-B312-4000-B364-5E57002B64CE}" sibTransId="{D021868A-5F15-426D-9BF9-38BC4141536B}"/>
    <dgm:cxn modelId="{945CC86C-4DFC-40FC-8364-54E0A62BA37F}" type="presOf" srcId="{802793A6-CBD1-4C70-9D1B-CC7A314A1196}" destId="{A0313DD0-A4E1-4D7E-AE20-031718C5CEC6}" srcOrd="0" destOrd="0" presId="urn:microsoft.com/office/officeart/2005/8/layout/vList5"/>
    <dgm:cxn modelId="{FC362A2E-8681-40D2-9789-5D39FFD036F0}" srcId="{EEFA96A0-7DBF-42F5-9760-1B682C978D9E}" destId="{0EAEA40A-AFEE-4FED-833C-B31C910692E6}" srcOrd="0" destOrd="0" parTransId="{FC157DD3-C8F5-4DFE-9A24-5B43BBD37E38}" sibTransId="{3FD43985-5A2B-4076-9AA0-7DC1E78D6825}"/>
    <dgm:cxn modelId="{AB7A73DF-F750-49EC-8F27-F92FF0A4D1E9}" type="presOf" srcId="{87F80FA7-1FDC-4687-87AF-749CE58D823F}" destId="{2381FA19-2733-48ED-ABAA-7EDFAF30A094}" srcOrd="0" destOrd="0" presId="urn:microsoft.com/office/officeart/2005/8/layout/vList5"/>
    <dgm:cxn modelId="{4675E0D5-18A4-4064-A6A4-F7DD8FC83BA7}" srcId="{87F80FA7-1FDC-4687-87AF-749CE58D823F}" destId="{9830C3A0-5D2B-4241-A3F9-9654D05F7988}" srcOrd="0" destOrd="0" parTransId="{FED54D61-6AFD-425F-90A5-2213E9AE5F47}" sibTransId="{72823120-D897-48FB-B508-EBE1716B7D64}"/>
    <dgm:cxn modelId="{3278421F-133D-421B-83BC-75074B864EE6}" srcId="{4F49577A-6322-459E-8FF2-C71A85FB8A10}" destId="{57C62713-E7DE-48EE-AE67-2B709CE47F37}" srcOrd="0" destOrd="0" parTransId="{B43B843D-AEAB-4997-90B5-5567A02135F6}" sibTransId="{8750A376-8D60-4389-A8DF-AB7B9284A5E0}"/>
    <dgm:cxn modelId="{E9FA215C-344B-4625-8838-B0CEFF401429}" type="presOf" srcId="{57C62713-E7DE-48EE-AE67-2B709CE47F37}" destId="{3DAE57B0-4386-42CD-B7BF-2EB7D32E6BF2}" srcOrd="0" destOrd="0" presId="urn:microsoft.com/office/officeart/2005/8/layout/vList5"/>
    <dgm:cxn modelId="{52AF3023-D549-4D9E-B224-0F61AD712855}" srcId="{BF9FE8BE-983E-41F9-B317-D7015F6F36FA}" destId="{802793A6-CBD1-4C70-9D1B-CC7A314A1196}" srcOrd="0" destOrd="0" parTransId="{FB94CFE1-91A4-46F6-B695-4FF57B7DD47A}" sibTransId="{FF49B0E6-18CB-42E6-9C2D-0F363079C3AE}"/>
    <dgm:cxn modelId="{15121D8A-48C7-45DE-B784-8A57BFE2E1C8}" type="presOf" srcId="{0EAEA40A-AFEE-4FED-833C-B31C910692E6}" destId="{FFAD5F7D-A880-40A0-AE9E-17C80DAA362D}" srcOrd="0" destOrd="0" presId="urn:microsoft.com/office/officeart/2005/8/layout/vList5"/>
    <dgm:cxn modelId="{B47A8D3C-1C88-4285-B203-381372DE8017}" srcId="{EEFA96A0-7DBF-42F5-9760-1B682C978D9E}" destId="{D753EEAB-CDA8-4491-88C9-1052FCB2FA36}" srcOrd="1" destOrd="0" parTransId="{D7082ADD-7E9E-4D31-BEC9-5EB8DF6B4B9D}" sibTransId="{92D83BAA-B358-419F-B570-675D03B8F405}"/>
    <dgm:cxn modelId="{953531F8-CCD4-46A6-B490-DB68D2FBDC8C}" srcId="{3ACC6A0D-5AFA-43D3-924D-E42FFE9D8403}" destId="{BF9FE8BE-983E-41F9-B317-D7015F6F36FA}" srcOrd="1" destOrd="0" parTransId="{922601CA-F814-4FB6-A426-5608D1BEDA51}" sibTransId="{6A4C0EF0-ECC4-4E5F-9FF7-030BF8FA6E52}"/>
    <dgm:cxn modelId="{AF5AD018-F7B5-46D9-9355-77F74FABA12A}" type="presOf" srcId="{3ACC6A0D-5AFA-43D3-924D-E42FFE9D8403}" destId="{78AD1182-6711-44B6-95D9-0543DA065073}" srcOrd="0" destOrd="0" presId="urn:microsoft.com/office/officeart/2005/8/layout/vList5"/>
    <dgm:cxn modelId="{3F9EA91B-B68F-4C62-903F-27D5B23C46AE}" srcId="{3ACC6A0D-5AFA-43D3-924D-E42FFE9D8403}" destId="{87F80FA7-1FDC-4687-87AF-749CE58D823F}" srcOrd="0" destOrd="0" parTransId="{418358B0-A534-4E2B-B5ED-BE9E02895AFC}" sibTransId="{538F9D4A-8D14-42DB-88B8-D587CD58C2C0}"/>
    <dgm:cxn modelId="{699EC06C-F65B-4283-BA1D-40496FE2F169}" type="presOf" srcId="{4F49577A-6322-459E-8FF2-C71A85FB8A10}" destId="{E8A2056D-40E3-46C3-8DEB-F711CFFDABE5}" srcOrd="0" destOrd="0" presId="urn:microsoft.com/office/officeart/2005/8/layout/vList5"/>
    <dgm:cxn modelId="{9FC1528D-BF33-4135-BF6C-40C5AA63F6E6}" type="presOf" srcId="{9830C3A0-5D2B-4241-A3F9-9654D05F7988}" destId="{86239680-3CB0-4DF4-8F4D-801C589137CD}" srcOrd="0" destOrd="0" presId="urn:microsoft.com/office/officeart/2005/8/layout/vList5"/>
    <dgm:cxn modelId="{5D24E975-8A72-4A37-9871-D38028483276}" type="presOf" srcId="{EEFA96A0-7DBF-42F5-9760-1B682C978D9E}" destId="{5E94653F-6E3A-466B-866E-C0149A07CA40}" srcOrd="0" destOrd="0" presId="urn:microsoft.com/office/officeart/2005/8/layout/vList5"/>
    <dgm:cxn modelId="{AD978664-7D93-4B8B-A41D-83319AAECAA5}" srcId="{3ACC6A0D-5AFA-43D3-924D-E42FFE9D8403}" destId="{4F49577A-6322-459E-8FF2-C71A85FB8A10}" srcOrd="2" destOrd="0" parTransId="{142BD9C9-83BE-4B75-AE86-264CF15FBC3C}" sibTransId="{AF9E0CEE-D2CF-45C5-AE87-D6B2D0D49884}"/>
    <dgm:cxn modelId="{A463C309-0893-4411-814B-87235091A563}" type="presParOf" srcId="{78AD1182-6711-44B6-95D9-0543DA065073}" destId="{0A5E051B-36E3-4708-B8E0-CEA45E5AFCA3}" srcOrd="0" destOrd="0" presId="urn:microsoft.com/office/officeart/2005/8/layout/vList5"/>
    <dgm:cxn modelId="{B80C8D5D-4BE1-4CD6-88D5-709876CD4902}" type="presParOf" srcId="{0A5E051B-36E3-4708-B8E0-CEA45E5AFCA3}" destId="{2381FA19-2733-48ED-ABAA-7EDFAF30A094}" srcOrd="0" destOrd="0" presId="urn:microsoft.com/office/officeart/2005/8/layout/vList5"/>
    <dgm:cxn modelId="{5719FAC9-30F9-4D28-A72D-65688224AFDF}" type="presParOf" srcId="{0A5E051B-36E3-4708-B8E0-CEA45E5AFCA3}" destId="{86239680-3CB0-4DF4-8F4D-801C589137CD}" srcOrd="1" destOrd="0" presId="urn:microsoft.com/office/officeart/2005/8/layout/vList5"/>
    <dgm:cxn modelId="{ABC46E43-698E-4008-96EE-64E7D5C2BC20}" type="presParOf" srcId="{78AD1182-6711-44B6-95D9-0543DA065073}" destId="{4BBE333D-B468-4E16-8BE4-A0D75FB74CE7}" srcOrd="1" destOrd="0" presId="urn:microsoft.com/office/officeart/2005/8/layout/vList5"/>
    <dgm:cxn modelId="{F689F127-0CC6-4236-8EA3-8AC018AD81E5}" type="presParOf" srcId="{78AD1182-6711-44B6-95D9-0543DA065073}" destId="{FC592209-34A7-4F86-B4A3-CD2205180153}" srcOrd="2" destOrd="0" presId="urn:microsoft.com/office/officeart/2005/8/layout/vList5"/>
    <dgm:cxn modelId="{45E9AAB7-B5B9-472D-B70C-9A2DC932BC36}" type="presParOf" srcId="{FC592209-34A7-4F86-B4A3-CD2205180153}" destId="{4CE170C5-6DE4-49AE-85C4-BB9332B44101}" srcOrd="0" destOrd="0" presId="urn:microsoft.com/office/officeart/2005/8/layout/vList5"/>
    <dgm:cxn modelId="{65E42C39-15E6-4843-B55B-B6BD159F720D}" type="presParOf" srcId="{FC592209-34A7-4F86-B4A3-CD2205180153}" destId="{A0313DD0-A4E1-4D7E-AE20-031718C5CEC6}" srcOrd="1" destOrd="0" presId="urn:microsoft.com/office/officeart/2005/8/layout/vList5"/>
    <dgm:cxn modelId="{91CB6A17-6F10-437C-B7DC-4D94C780FD03}" type="presParOf" srcId="{78AD1182-6711-44B6-95D9-0543DA065073}" destId="{C05DB555-4FD6-4E60-96BE-FE4E2F0D0366}" srcOrd="3" destOrd="0" presId="urn:microsoft.com/office/officeart/2005/8/layout/vList5"/>
    <dgm:cxn modelId="{02ABE434-D935-4C8B-AB9B-C7299E37CDAE}" type="presParOf" srcId="{78AD1182-6711-44B6-95D9-0543DA065073}" destId="{A840535B-423A-4CFC-984F-80427C872268}" srcOrd="4" destOrd="0" presId="urn:microsoft.com/office/officeart/2005/8/layout/vList5"/>
    <dgm:cxn modelId="{516EC211-E6BF-422B-B706-E35B07489A2F}" type="presParOf" srcId="{A840535B-423A-4CFC-984F-80427C872268}" destId="{E8A2056D-40E3-46C3-8DEB-F711CFFDABE5}" srcOrd="0" destOrd="0" presId="urn:microsoft.com/office/officeart/2005/8/layout/vList5"/>
    <dgm:cxn modelId="{B6189E2F-892C-4EA6-B7EC-967C6544E5E6}" type="presParOf" srcId="{A840535B-423A-4CFC-984F-80427C872268}" destId="{3DAE57B0-4386-42CD-B7BF-2EB7D32E6BF2}" srcOrd="1" destOrd="0" presId="urn:microsoft.com/office/officeart/2005/8/layout/vList5"/>
    <dgm:cxn modelId="{43B8C9EB-3B79-4B5B-9DF2-558729A739DE}" type="presParOf" srcId="{78AD1182-6711-44B6-95D9-0543DA065073}" destId="{09C91ECF-E223-47CE-8844-FAF1D92E1460}" srcOrd="5" destOrd="0" presId="urn:microsoft.com/office/officeart/2005/8/layout/vList5"/>
    <dgm:cxn modelId="{FBF43919-812F-4B65-A5C8-D4F77A748BCF}" type="presParOf" srcId="{78AD1182-6711-44B6-95D9-0543DA065073}" destId="{B17E93F9-934D-4D5F-9E95-33F5971E5037}" srcOrd="6" destOrd="0" presId="urn:microsoft.com/office/officeart/2005/8/layout/vList5"/>
    <dgm:cxn modelId="{28EF957A-C984-4D73-BCD1-36CABF951ABE}" type="presParOf" srcId="{B17E93F9-934D-4D5F-9E95-33F5971E5037}" destId="{5E94653F-6E3A-466B-866E-C0149A07CA40}" srcOrd="0" destOrd="0" presId="urn:microsoft.com/office/officeart/2005/8/layout/vList5"/>
    <dgm:cxn modelId="{141F7A13-EC1A-4886-8449-EAA5B8CCFB12}" type="presParOf" srcId="{B17E93F9-934D-4D5F-9E95-33F5971E5037}" destId="{FFAD5F7D-A880-40A0-AE9E-17C80DAA36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6F8CA6-2AE8-4524-AD70-5496881D0125}"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zh-CN" altLang="en-US"/>
        </a:p>
      </dgm:t>
    </dgm:pt>
    <dgm:pt modelId="{A3601A63-FC80-4CBD-B624-791FDBF362BB}">
      <dgm:prSet/>
      <dgm:spPr/>
      <dgm:t>
        <a:bodyPr/>
        <a:lstStyle/>
        <a:p>
          <a:pPr rtl="0"/>
          <a:r>
            <a:rPr lang="zh-CN" altLang="en-US" dirty="0" smtClean="0"/>
            <a:t>烧结、球团工序排放量</a:t>
          </a:r>
          <a:endParaRPr lang="en-US" dirty="0"/>
        </a:p>
      </dgm:t>
    </dgm:pt>
    <dgm:pt modelId="{36C41BD0-08C3-4C72-B8D4-6330B633ED2A}" cxnId="{83B1DBC4-60D4-4642-8BD4-2D8FD9A0FCDF}" type="parTrans">
      <dgm:prSet/>
      <dgm:spPr/>
      <dgm:t>
        <a:bodyPr/>
        <a:lstStyle/>
        <a:p>
          <a:endParaRPr lang="zh-CN" altLang="en-US"/>
        </a:p>
      </dgm:t>
    </dgm:pt>
    <dgm:pt modelId="{095B93FE-9DF1-4829-80F3-67A989E990A0}" cxnId="{83B1DBC4-60D4-4642-8BD4-2D8FD9A0FCDF}" type="sibTrans">
      <dgm:prSet/>
      <dgm:spPr/>
      <dgm:t>
        <a:bodyPr/>
        <a:lstStyle/>
        <a:p>
          <a:endParaRPr lang="zh-CN" altLang="en-US"/>
        </a:p>
      </dgm:t>
    </dgm:pt>
    <dgm:pt modelId="{543C6BB6-2950-486B-B687-837215807023}">
      <dgm:prSet/>
      <dgm:spPr/>
      <dgm:t>
        <a:bodyPr/>
        <a:lstStyle/>
        <a:p>
          <a:pPr rtl="0"/>
          <a:r>
            <a:rPr lang="zh-CN" altLang="en-US" dirty="0" smtClean="0"/>
            <a:t>钢铁企业排放量</a:t>
          </a:r>
          <a:endParaRPr lang="zh-CN" dirty="0"/>
        </a:p>
      </dgm:t>
    </dgm:pt>
    <dgm:pt modelId="{1FD05473-C0DE-498D-866A-52BFDCF9A36B}" cxnId="{B3A242B0-054C-4762-A07B-15BC0BE84538}" type="sibTrans">
      <dgm:prSet/>
      <dgm:spPr/>
      <dgm:t>
        <a:bodyPr/>
        <a:lstStyle/>
        <a:p>
          <a:endParaRPr lang="zh-CN" altLang="en-US"/>
        </a:p>
      </dgm:t>
    </dgm:pt>
    <dgm:pt modelId="{92DC683C-5326-4DFF-83C9-AD597112A2DC}" cxnId="{B3A242B0-054C-4762-A07B-15BC0BE84538}" type="parTrans">
      <dgm:prSet/>
      <dgm:spPr/>
      <dgm:t>
        <a:bodyPr/>
        <a:lstStyle/>
        <a:p>
          <a:endParaRPr lang="zh-CN" altLang="en-US"/>
        </a:p>
      </dgm:t>
    </dgm:pt>
    <dgm:pt modelId="{3C4611C8-D2F7-46F2-AF08-8774B5F76138}">
      <dgm:prSet/>
      <dgm:spPr/>
      <dgm:t>
        <a:bodyPr/>
        <a:lstStyle/>
        <a:p>
          <a:pPr rtl="0"/>
          <a:r>
            <a:rPr lang="zh-CN" altLang="en-US" dirty="0" smtClean="0"/>
            <a:t>其他工序</a:t>
          </a:r>
          <a:r>
            <a:rPr lang="zh-CN" dirty="0" smtClean="0"/>
            <a:t>排放量</a:t>
          </a:r>
          <a:endParaRPr lang="zh-CN" dirty="0"/>
        </a:p>
      </dgm:t>
    </dgm:pt>
    <dgm:pt modelId="{777180C0-BB97-4BE2-9141-2451CE82D481}" cxnId="{F59650A2-FA0F-4729-9A0F-F25AECC17CB7}" type="sibTrans">
      <dgm:prSet/>
      <dgm:spPr/>
      <dgm:t>
        <a:bodyPr/>
        <a:lstStyle/>
        <a:p>
          <a:endParaRPr lang="zh-CN" altLang="en-US"/>
        </a:p>
      </dgm:t>
    </dgm:pt>
    <dgm:pt modelId="{1FC7E40F-BA87-483E-835E-67EFD02601B4}" cxnId="{F59650A2-FA0F-4729-9A0F-F25AECC17CB7}" type="parTrans">
      <dgm:prSet/>
      <dgm:spPr/>
      <dgm:t>
        <a:bodyPr/>
        <a:lstStyle/>
        <a:p>
          <a:endParaRPr lang="zh-CN" altLang="en-US"/>
        </a:p>
      </dgm:t>
    </dgm:pt>
    <dgm:pt modelId="{568CC3AD-4810-497A-A3A9-1E7356D7A129}" type="pres">
      <dgm:prSet presAssocID="{166F8CA6-2AE8-4524-AD70-5496881D0125}" presName="linearFlow" presStyleCnt="0">
        <dgm:presLayoutVars>
          <dgm:dir/>
          <dgm:resizeHandles val="exact"/>
        </dgm:presLayoutVars>
      </dgm:prSet>
      <dgm:spPr/>
      <dgm:t>
        <a:bodyPr/>
        <a:lstStyle/>
        <a:p>
          <a:endParaRPr lang="zh-CN" altLang="en-US"/>
        </a:p>
      </dgm:t>
    </dgm:pt>
    <dgm:pt modelId="{B31FB833-AE24-42E4-9F20-37B3227DDC0A}" type="pres">
      <dgm:prSet presAssocID="{A3601A63-FC80-4CBD-B624-791FDBF362BB}" presName="node" presStyleLbl="node1" presStyleIdx="0" presStyleCnt="3" custScaleX="140991" custScaleY="58475">
        <dgm:presLayoutVars>
          <dgm:bulletEnabled val="1"/>
        </dgm:presLayoutVars>
      </dgm:prSet>
      <dgm:spPr/>
      <dgm:t>
        <a:bodyPr/>
        <a:lstStyle/>
        <a:p>
          <a:endParaRPr lang="zh-CN" altLang="en-US"/>
        </a:p>
      </dgm:t>
    </dgm:pt>
    <dgm:pt modelId="{7EC3A047-3817-4470-9CAD-5977D1B0750B}" type="pres">
      <dgm:prSet presAssocID="{095B93FE-9DF1-4829-80F3-67A989E990A0}" presName="spacerL" presStyleCnt="0"/>
      <dgm:spPr/>
    </dgm:pt>
    <dgm:pt modelId="{462A8B97-3984-449F-820D-D5735F54DF28}" type="pres">
      <dgm:prSet presAssocID="{095B93FE-9DF1-4829-80F3-67A989E990A0}" presName="sibTrans" presStyleLbl="sibTrans2D1" presStyleIdx="0" presStyleCnt="2"/>
      <dgm:spPr/>
      <dgm:t>
        <a:bodyPr/>
        <a:lstStyle/>
        <a:p>
          <a:endParaRPr lang="zh-CN" altLang="en-US"/>
        </a:p>
      </dgm:t>
    </dgm:pt>
    <dgm:pt modelId="{6FE0ED68-3D71-41E9-9255-A03EAB1EE1B5}" type="pres">
      <dgm:prSet presAssocID="{095B93FE-9DF1-4829-80F3-67A989E990A0}" presName="spacerR" presStyleCnt="0"/>
      <dgm:spPr/>
    </dgm:pt>
    <dgm:pt modelId="{97087B13-5A57-43D6-A2EB-4E74615F8C60}" type="pres">
      <dgm:prSet presAssocID="{3C4611C8-D2F7-46F2-AF08-8774B5F76138}" presName="node" presStyleLbl="node1" presStyleIdx="1" presStyleCnt="3" custScaleX="138261" custScaleY="66256">
        <dgm:presLayoutVars>
          <dgm:bulletEnabled val="1"/>
        </dgm:presLayoutVars>
      </dgm:prSet>
      <dgm:spPr/>
      <dgm:t>
        <a:bodyPr/>
        <a:lstStyle/>
        <a:p>
          <a:endParaRPr lang="zh-CN" altLang="en-US"/>
        </a:p>
      </dgm:t>
    </dgm:pt>
    <dgm:pt modelId="{B7AA07AC-151C-4E38-AF07-3C80C1B4CC72}" type="pres">
      <dgm:prSet presAssocID="{777180C0-BB97-4BE2-9141-2451CE82D481}" presName="spacerL" presStyleCnt="0"/>
      <dgm:spPr/>
    </dgm:pt>
    <dgm:pt modelId="{8DF5ED76-0FF3-4F90-9464-BEB81588CF30}" type="pres">
      <dgm:prSet presAssocID="{777180C0-BB97-4BE2-9141-2451CE82D481}" presName="sibTrans" presStyleLbl="sibTrans2D1" presStyleIdx="1" presStyleCnt="2"/>
      <dgm:spPr/>
      <dgm:t>
        <a:bodyPr/>
        <a:lstStyle/>
        <a:p>
          <a:endParaRPr lang="zh-CN" altLang="en-US"/>
        </a:p>
      </dgm:t>
    </dgm:pt>
    <dgm:pt modelId="{4B229028-B3A3-43A4-BDA7-A88DAD43653E}" type="pres">
      <dgm:prSet presAssocID="{777180C0-BB97-4BE2-9141-2451CE82D481}" presName="spacerR" presStyleCnt="0"/>
      <dgm:spPr/>
    </dgm:pt>
    <dgm:pt modelId="{FF1FC4CD-07F1-472F-AF2F-CFCBA200F63E}" type="pres">
      <dgm:prSet presAssocID="{543C6BB6-2950-486B-B687-837215807023}" presName="node" presStyleLbl="node1" presStyleIdx="2" presStyleCnt="3" custScaleX="130824" custScaleY="56018">
        <dgm:presLayoutVars>
          <dgm:bulletEnabled val="1"/>
        </dgm:presLayoutVars>
      </dgm:prSet>
      <dgm:spPr/>
      <dgm:t>
        <a:bodyPr/>
        <a:lstStyle/>
        <a:p>
          <a:endParaRPr lang="zh-CN" altLang="en-US"/>
        </a:p>
      </dgm:t>
    </dgm:pt>
  </dgm:ptLst>
  <dgm:cxnLst>
    <dgm:cxn modelId="{46D3F48E-FE4E-45DB-AFAC-58AD7DECD164}" type="presOf" srcId="{3C4611C8-D2F7-46F2-AF08-8774B5F76138}" destId="{97087B13-5A57-43D6-A2EB-4E74615F8C60}" srcOrd="0" destOrd="0" presId="urn:microsoft.com/office/officeart/2005/8/layout/equation1"/>
    <dgm:cxn modelId="{F59650A2-FA0F-4729-9A0F-F25AECC17CB7}" srcId="{166F8CA6-2AE8-4524-AD70-5496881D0125}" destId="{3C4611C8-D2F7-46F2-AF08-8774B5F76138}" srcOrd="1" destOrd="0" parTransId="{1FC7E40F-BA87-483E-835E-67EFD02601B4}" sibTransId="{777180C0-BB97-4BE2-9141-2451CE82D481}"/>
    <dgm:cxn modelId="{214C9880-2003-4EF6-A81B-9EE8B7F3A759}" type="presOf" srcId="{A3601A63-FC80-4CBD-B624-791FDBF362BB}" destId="{B31FB833-AE24-42E4-9F20-37B3227DDC0A}" srcOrd="0" destOrd="0" presId="urn:microsoft.com/office/officeart/2005/8/layout/equation1"/>
    <dgm:cxn modelId="{5A98C95A-9757-42FB-B2CA-24BF4E32452A}" type="presOf" srcId="{777180C0-BB97-4BE2-9141-2451CE82D481}" destId="{8DF5ED76-0FF3-4F90-9464-BEB81588CF30}" srcOrd="0" destOrd="0" presId="urn:microsoft.com/office/officeart/2005/8/layout/equation1"/>
    <dgm:cxn modelId="{A4027E49-8EC5-481E-B9D8-D56E2AF14E40}" type="presOf" srcId="{095B93FE-9DF1-4829-80F3-67A989E990A0}" destId="{462A8B97-3984-449F-820D-D5735F54DF28}" srcOrd="0" destOrd="0" presId="urn:microsoft.com/office/officeart/2005/8/layout/equation1"/>
    <dgm:cxn modelId="{0E091AC4-D127-43D1-A495-CC7C77338B1E}" type="presOf" srcId="{166F8CA6-2AE8-4524-AD70-5496881D0125}" destId="{568CC3AD-4810-497A-A3A9-1E7356D7A129}" srcOrd="0" destOrd="0" presId="urn:microsoft.com/office/officeart/2005/8/layout/equation1"/>
    <dgm:cxn modelId="{AF5CB65B-F904-40D3-A400-E36525A37F0D}" type="presOf" srcId="{543C6BB6-2950-486B-B687-837215807023}" destId="{FF1FC4CD-07F1-472F-AF2F-CFCBA200F63E}" srcOrd="0" destOrd="0" presId="urn:microsoft.com/office/officeart/2005/8/layout/equation1"/>
    <dgm:cxn modelId="{B3A242B0-054C-4762-A07B-15BC0BE84538}" srcId="{166F8CA6-2AE8-4524-AD70-5496881D0125}" destId="{543C6BB6-2950-486B-B687-837215807023}" srcOrd="2" destOrd="0" parTransId="{92DC683C-5326-4DFF-83C9-AD597112A2DC}" sibTransId="{1FD05473-C0DE-498D-866A-52BFDCF9A36B}"/>
    <dgm:cxn modelId="{83B1DBC4-60D4-4642-8BD4-2D8FD9A0FCDF}" srcId="{166F8CA6-2AE8-4524-AD70-5496881D0125}" destId="{A3601A63-FC80-4CBD-B624-791FDBF362BB}" srcOrd="0" destOrd="0" parTransId="{36C41BD0-08C3-4C72-B8D4-6330B633ED2A}" sibTransId="{095B93FE-9DF1-4829-80F3-67A989E990A0}"/>
    <dgm:cxn modelId="{29C4DE8D-6E95-4E98-931F-E6AA715C0288}" type="presParOf" srcId="{568CC3AD-4810-497A-A3A9-1E7356D7A129}" destId="{B31FB833-AE24-42E4-9F20-37B3227DDC0A}" srcOrd="0" destOrd="0" presId="urn:microsoft.com/office/officeart/2005/8/layout/equation1"/>
    <dgm:cxn modelId="{EF636D11-DD6C-4AF4-8BD9-1C4DEE89F492}" type="presParOf" srcId="{568CC3AD-4810-497A-A3A9-1E7356D7A129}" destId="{7EC3A047-3817-4470-9CAD-5977D1B0750B}" srcOrd="1" destOrd="0" presId="urn:microsoft.com/office/officeart/2005/8/layout/equation1"/>
    <dgm:cxn modelId="{8381DB27-5BC4-45CB-868A-AB4C2CAC8577}" type="presParOf" srcId="{568CC3AD-4810-497A-A3A9-1E7356D7A129}" destId="{462A8B97-3984-449F-820D-D5735F54DF28}" srcOrd="2" destOrd="0" presId="urn:microsoft.com/office/officeart/2005/8/layout/equation1"/>
    <dgm:cxn modelId="{B7A1C5AD-E146-4591-BE19-1FAEB255C722}" type="presParOf" srcId="{568CC3AD-4810-497A-A3A9-1E7356D7A129}" destId="{6FE0ED68-3D71-41E9-9255-A03EAB1EE1B5}" srcOrd="3" destOrd="0" presId="urn:microsoft.com/office/officeart/2005/8/layout/equation1"/>
    <dgm:cxn modelId="{D275B1B5-63D0-46B6-A58C-9D826E0C7106}" type="presParOf" srcId="{568CC3AD-4810-497A-A3A9-1E7356D7A129}" destId="{97087B13-5A57-43D6-A2EB-4E74615F8C60}" srcOrd="4" destOrd="0" presId="urn:microsoft.com/office/officeart/2005/8/layout/equation1"/>
    <dgm:cxn modelId="{4E46ABC8-8C9A-453C-87B4-0B79CB990414}" type="presParOf" srcId="{568CC3AD-4810-497A-A3A9-1E7356D7A129}" destId="{B7AA07AC-151C-4E38-AF07-3C80C1B4CC72}" srcOrd="5" destOrd="0" presId="urn:microsoft.com/office/officeart/2005/8/layout/equation1"/>
    <dgm:cxn modelId="{82A368A8-E629-44A6-9611-FFA2A3CBFC16}" type="presParOf" srcId="{568CC3AD-4810-497A-A3A9-1E7356D7A129}" destId="{8DF5ED76-0FF3-4F90-9464-BEB81588CF30}" srcOrd="6" destOrd="0" presId="urn:microsoft.com/office/officeart/2005/8/layout/equation1"/>
    <dgm:cxn modelId="{3659E601-546B-42F6-8F20-5D72A714A070}" type="presParOf" srcId="{568CC3AD-4810-497A-A3A9-1E7356D7A129}" destId="{4B229028-B3A3-43A4-BDA7-A88DAD43653E}" srcOrd="7" destOrd="0" presId="urn:microsoft.com/office/officeart/2005/8/layout/equation1"/>
    <dgm:cxn modelId="{07299795-499B-4712-9E95-BF406459408E}" type="presParOf" srcId="{568CC3AD-4810-497A-A3A9-1E7356D7A129}" destId="{FF1FC4CD-07F1-472F-AF2F-CFCBA200F63E}" srcOrd="8" destOrd="0" presId="urn:microsoft.com/office/officeart/2005/8/layout/equati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52CE75-4258-4C7A-B7B9-89194BA90A39}"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zh-CN" altLang="en-US"/>
        </a:p>
      </dgm:t>
    </dgm:pt>
    <dgm:pt modelId="{BA3DAAD5-D224-40AB-A61A-99B50271EBB1}">
      <dgm:prSet/>
      <dgm:spPr/>
      <dgm:t>
        <a:bodyPr/>
        <a:lstStyle/>
        <a:p>
          <a:pPr rtl="0"/>
          <a:r>
            <a:rPr lang="zh-CN" dirty="0" smtClean="0"/>
            <a:t>其他工序</a:t>
          </a:r>
          <a:r>
            <a:rPr lang="zh-CN" altLang="en-US" dirty="0" smtClean="0"/>
            <a:t>焦炉煤气</a:t>
          </a:r>
          <a:r>
            <a:rPr lang="zh-CN" dirty="0" smtClean="0"/>
            <a:t>排放量</a:t>
          </a:r>
          <a:endParaRPr lang="en-US" dirty="0"/>
        </a:p>
      </dgm:t>
    </dgm:pt>
    <dgm:pt modelId="{A0DB6E5F-E088-49BB-BE58-97DB423717E5}" cxnId="{68648414-144D-43EB-8CA0-6F0C4AC86269}" type="parTrans">
      <dgm:prSet/>
      <dgm:spPr/>
      <dgm:t>
        <a:bodyPr/>
        <a:lstStyle/>
        <a:p>
          <a:endParaRPr lang="zh-CN" altLang="en-US"/>
        </a:p>
      </dgm:t>
    </dgm:pt>
    <dgm:pt modelId="{875D25E8-3B1E-4C3F-91DA-5DC1259C3E1B}" cxnId="{68648414-144D-43EB-8CA0-6F0C4AC86269}" type="sibTrans">
      <dgm:prSet/>
      <dgm:spPr/>
      <dgm:t>
        <a:bodyPr/>
        <a:lstStyle/>
        <a:p>
          <a:endParaRPr lang="zh-CN" altLang="en-US"/>
        </a:p>
      </dgm:t>
    </dgm:pt>
    <dgm:pt modelId="{DEFA9592-AE49-484D-B69F-5B3364DDC817}">
      <dgm:prSet/>
      <dgm:spPr/>
      <dgm:t>
        <a:bodyPr/>
        <a:lstStyle/>
        <a:p>
          <a:pPr rtl="0"/>
          <a:r>
            <a:rPr lang="zh-CN" altLang="en-US" dirty="0" smtClean="0"/>
            <a:t>其他工序燃煤排放量</a:t>
          </a:r>
          <a:endParaRPr lang="zh-CN" dirty="0"/>
        </a:p>
      </dgm:t>
    </dgm:pt>
    <dgm:pt modelId="{B5D63CC0-0EED-4517-939A-C5118975E1ED}" cxnId="{46F46687-C062-4076-808C-049E704D46B5}" type="parTrans">
      <dgm:prSet/>
      <dgm:spPr/>
      <dgm:t>
        <a:bodyPr/>
        <a:lstStyle/>
        <a:p>
          <a:endParaRPr lang="zh-CN" altLang="en-US"/>
        </a:p>
      </dgm:t>
    </dgm:pt>
    <dgm:pt modelId="{49710F7A-2D2B-4F8C-98E8-7C98FC693358}" cxnId="{46F46687-C062-4076-808C-049E704D46B5}" type="sibTrans">
      <dgm:prSet/>
      <dgm:spPr/>
      <dgm:t>
        <a:bodyPr/>
        <a:lstStyle/>
        <a:p>
          <a:endParaRPr lang="zh-CN" altLang="en-US"/>
        </a:p>
      </dgm:t>
    </dgm:pt>
    <dgm:pt modelId="{1663C82F-B75B-4D2E-B931-7AD6195FD4E2}">
      <dgm:prSet/>
      <dgm:spPr/>
      <dgm:t>
        <a:bodyPr/>
        <a:lstStyle/>
        <a:p>
          <a:pPr rtl="0"/>
          <a:r>
            <a:rPr lang="zh-CN" altLang="en-US" dirty="0" smtClean="0"/>
            <a:t>其他工序排放量</a:t>
          </a:r>
          <a:endParaRPr lang="zh-CN" dirty="0"/>
        </a:p>
      </dgm:t>
    </dgm:pt>
    <dgm:pt modelId="{CE1A6CD1-9F32-4E41-AAC7-5E18D2F820E8}" cxnId="{C6976874-78DB-4DC0-8BDE-1237ED3CB933}" type="parTrans">
      <dgm:prSet/>
      <dgm:spPr/>
      <dgm:t>
        <a:bodyPr/>
        <a:lstStyle/>
        <a:p>
          <a:endParaRPr lang="zh-CN" altLang="en-US"/>
        </a:p>
      </dgm:t>
    </dgm:pt>
    <dgm:pt modelId="{08DCEF54-6599-4E9D-BC50-FB0D311497B8}" cxnId="{C6976874-78DB-4DC0-8BDE-1237ED3CB933}" type="sibTrans">
      <dgm:prSet/>
      <dgm:spPr/>
      <dgm:t>
        <a:bodyPr/>
        <a:lstStyle/>
        <a:p>
          <a:endParaRPr lang="zh-CN" altLang="en-US"/>
        </a:p>
      </dgm:t>
    </dgm:pt>
    <dgm:pt modelId="{8914A527-2AAF-4FF3-8C97-9C29C757C2A5}">
      <dgm:prSet/>
      <dgm:spPr/>
      <dgm:t>
        <a:bodyPr/>
        <a:lstStyle/>
        <a:p>
          <a:pPr rtl="0"/>
          <a:r>
            <a:rPr lang="zh-CN" altLang="en-US" dirty="0" smtClean="0"/>
            <a:t>其他工序高炉煤气排放量</a:t>
          </a:r>
          <a:endParaRPr lang="en-US" dirty="0"/>
        </a:p>
      </dgm:t>
    </dgm:pt>
    <dgm:pt modelId="{BCEE9516-D248-4517-8C7A-575F0C8C3125}" cxnId="{7C5DBE1B-DE57-41C7-95E0-424E02249ADB}" type="parTrans">
      <dgm:prSet/>
      <dgm:spPr/>
      <dgm:t>
        <a:bodyPr/>
        <a:lstStyle/>
        <a:p>
          <a:endParaRPr lang="zh-CN" altLang="en-US"/>
        </a:p>
      </dgm:t>
    </dgm:pt>
    <dgm:pt modelId="{23690C32-F382-43B5-8B25-66E6EDA14098}" cxnId="{7C5DBE1B-DE57-41C7-95E0-424E02249ADB}" type="sibTrans">
      <dgm:prSet/>
      <dgm:spPr/>
      <dgm:t>
        <a:bodyPr/>
        <a:lstStyle/>
        <a:p>
          <a:endParaRPr lang="zh-CN" altLang="en-US"/>
        </a:p>
      </dgm:t>
    </dgm:pt>
    <dgm:pt modelId="{46431C03-A4C3-4F8B-8B54-8AF22010E6BB}" type="pres">
      <dgm:prSet presAssocID="{EF52CE75-4258-4C7A-B7B9-89194BA90A39}" presName="Name0" presStyleCnt="0">
        <dgm:presLayoutVars>
          <dgm:dir/>
          <dgm:resizeHandles val="exact"/>
        </dgm:presLayoutVars>
      </dgm:prSet>
      <dgm:spPr/>
      <dgm:t>
        <a:bodyPr/>
        <a:lstStyle/>
        <a:p>
          <a:endParaRPr lang="zh-CN" altLang="en-US"/>
        </a:p>
      </dgm:t>
    </dgm:pt>
    <dgm:pt modelId="{BF830298-DB6C-42C5-8646-2EB1D0FC8246}" type="pres">
      <dgm:prSet presAssocID="{EF52CE75-4258-4C7A-B7B9-89194BA90A39}" presName="vNodes" presStyleCnt="0"/>
      <dgm:spPr/>
    </dgm:pt>
    <dgm:pt modelId="{C01DE1F4-37F1-4188-98A6-CCA92B677707}" type="pres">
      <dgm:prSet presAssocID="{BA3DAAD5-D224-40AB-A61A-99B50271EBB1}" presName="node" presStyleLbl="node1" presStyleIdx="0" presStyleCnt="4" custScaleX="585857">
        <dgm:presLayoutVars>
          <dgm:bulletEnabled val="1"/>
        </dgm:presLayoutVars>
      </dgm:prSet>
      <dgm:spPr/>
      <dgm:t>
        <a:bodyPr/>
        <a:lstStyle/>
        <a:p>
          <a:endParaRPr lang="zh-CN" altLang="en-US"/>
        </a:p>
      </dgm:t>
    </dgm:pt>
    <dgm:pt modelId="{FDD91544-CC44-465E-A799-DAC2955CDEDA}" type="pres">
      <dgm:prSet presAssocID="{875D25E8-3B1E-4C3F-91DA-5DC1259C3E1B}" presName="spacerT" presStyleCnt="0"/>
      <dgm:spPr/>
    </dgm:pt>
    <dgm:pt modelId="{9F4B0272-2B85-4AC8-B7E3-215F7A29D791}" type="pres">
      <dgm:prSet presAssocID="{875D25E8-3B1E-4C3F-91DA-5DC1259C3E1B}" presName="sibTrans" presStyleLbl="sibTrans2D1" presStyleIdx="0" presStyleCnt="3"/>
      <dgm:spPr/>
      <dgm:t>
        <a:bodyPr/>
        <a:lstStyle/>
        <a:p>
          <a:endParaRPr lang="zh-CN" altLang="en-US"/>
        </a:p>
      </dgm:t>
    </dgm:pt>
    <dgm:pt modelId="{7BF556AE-0DA5-436F-9FFB-578AC1F53447}" type="pres">
      <dgm:prSet presAssocID="{875D25E8-3B1E-4C3F-91DA-5DC1259C3E1B}" presName="spacerB" presStyleCnt="0"/>
      <dgm:spPr/>
    </dgm:pt>
    <dgm:pt modelId="{EDCB76A2-922B-44E9-801C-B28924D728ED}" type="pres">
      <dgm:prSet presAssocID="{8914A527-2AAF-4FF3-8C97-9C29C757C2A5}" presName="node" presStyleLbl="node1" presStyleIdx="1" presStyleCnt="4" custScaleX="534593">
        <dgm:presLayoutVars>
          <dgm:bulletEnabled val="1"/>
        </dgm:presLayoutVars>
      </dgm:prSet>
      <dgm:spPr/>
      <dgm:t>
        <a:bodyPr/>
        <a:lstStyle/>
        <a:p>
          <a:endParaRPr lang="zh-CN" altLang="en-US"/>
        </a:p>
      </dgm:t>
    </dgm:pt>
    <dgm:pt modelId="{791E5210-91C9-4F89-A274-F1DAADDACF63}" type="pres">
      <dgm:prSet presAssocID="{23690C32-F382-43B5-8B25-66E6EDA14098}" presName="spacerT" presStyleCnt="0"/>
      <dgm:spPr/>
    </dgm:pt>
    <dgm:pt modelId="{01DBC70C-0636-4146-8C65-2139261010BF}" type="pres">
      <dgm:prSet presAssocID="{23690C32-F382-43B5-8B25-66E6EDA14098}" presName="sibTrans" presStyleLbl="sibTrans2D1" presStyleIdx="1" presStyleCnt="3"/>
      <dgm:spPr/>
      <dgm:t>
        <a:bodyPr/>
        <a:lstStyle/>
        <a:p>
          <a:endParaRPr lang="zh-CN" altLang="en-US"/>
        </a:p>
      </dgm:t>
    </dgm:pt>
    <dgm:pt modelId="{F5FF464B-5F96-4EB9-BC6D-91361D9C7B08}" type="pres">
      <dgm:prSet presAssocID="{23690C32-F382-43B5-8B25-66E6EDA14098}" presName="spacerB" presStyleCnt="0"/>
      <dgm:spPr/>
    </dgm:pt>
    <dgm:pt modelId="{206D27E5-9AAF-4F7C-A98F-C0E9F0E421A7}" type="pres">
      <dgm:prSet presAssocID="{DEFA9592-AE49-484D-B69F-5B3364DDC817}" presName="node" presStyleLbl="node1" presStyleIdx="2" presStyleCnt="4" custScaleX="534593" custLinFactNeighborY="473">
        <dgm:presLayoutVars>
          <dgm:bulletEnabled val="1"/>
        </dgm:presLayoutVars>
      </dgm:prSet>
      <dgm:spPr/>
      <dgm:t>
        <a:bodyPr/>
        <a:lstStyle/>
        <a:p>
          <a:endParaRPr lang="zh-CN" altLang="en-US"/>
        </a:p>
      </dgm:t>
    </dgm:pt>
    <dgm:pt modelId="{EFECE86A-EBEA-4870-842A-FC6428F0C2F7}" type="pres">
      <dgm:prSet presAssocID="{EF52CE75-4258-4C7A-B7B9-89194BA90A39}" presName="sibTransLast" presStyleLbl="sibTrans2D1" presStyleIdx="2" presStyleCnt="3"/>
      <dgm:spPr/>
      <dgm:t>
        <a:bodyPr/>
        <a:lstStyle/>
        <a:p>
          <a:endParaRPr lang="zh-CN" altLang="en-US"/>
        </a:p>
      </dgm:t>
    </dgm:pt>
    <dgm:pt modelId="{41A654FF-0CC7-4B0D-B5B5-CADE7101D2C6}" type="pres">
      <dgm:prSet presAssocID="{EF52CE75-4258-4C7A-B7B9-89194BA90A39}" presName="connectorText" presStyleLbl="sibTrans2D1" presStyleIdx="2" presStyleCnt="3"/>
      <dgm:spPr/>
      <dgm:t>
        <a:bodyPr/>
        <a:lstStyle/>
        <a:p>
          <a:endParaRPr lang="zh-CN" altLang="en-US"/>
        </a:p>
      </dgm:t>
    </dgm:pt>
    <dgm:pt modelId="{646E42E7-7F0A-4BF2-9991-9EFE62CEAC94}" type="pres">
      <dgm:prSet presAssocID="{EF52CE75-4258-4C7A-B7B9-89194BA90A39}" presName="lastNode" presStyleLbl="node1" presStyleIdx="3" presStyleCnt="4" custScaleX="87184" custScaleY="183747">
        <dgm:presLayoutVars>
          <dgm:bulletEnabled val="1"/>
        </dgm:presLayoutVars>
      </dgm:prSet>
      <dgm:spPr/>
      <dgm:t>
        <a:bodyPr/>
        <a:lstStyle/>
        <a:p>
          <a:endParaRPr lang="zh-CN" altLang="en-US"/>
        </a:p>
      </dgm:t>
    </dgm:pt>
  </dgm:ptLst>
  <dgm:cxnLst>
    <dgm:cxn modelId="{E0803003-B5FA-4D73-A333-01876AD57823}" type="presOf" srcId="{1663C82F-B75B-4D2E-B931-7AD6195FD4E2}" destId="{646E42E7-7F0A-4BF2-9991-9EFE62CEAC94}" srcOrd="0" destOrd="0" presId="urn:microsoft.com/office/officeart/2005/8/layout/equation2"/>
    <dgm:cxn modelId="{C6976874-78DB-4DC0-8BDE-1237ED3CB933}" srcId="{EF52CE75-4258-4C7A-B7B9-89194BA90A39}" destId="{1663C82F-B75B-4D2E-B931-7AD6195FD4E2}" srcOrd="3" destOrd="0" parTransId="{CE1A6CD1-9F32-4E41-AAC7-5E18D2F820E8}" sibTransId="{08DCEF54-6599-4E9D-BC50-FB0D311497B8}"/>
    <dgm:cxn modelId="{46F46687-C062-4076-808C-049E704D46B5}" srcId="{EF52CE75-4258-4C7A-B7B9-89194BA90A39}" destId="{DEFA9592-AE49-484D-B69F-5B3364DDC817}" srcOrd="2" destOrd="0" parTransId="{B5D63CC0-0EED-4517-939A-C5118975E1ED}" sibTransId="{49710F7A-2D2B-4F8C-98E8-7C98FC693358}"/>
    <dgm:cxn modelId="{E8F53E40-2C91-4AEF-B823-F9B9B8EC4EDE}" type="presOf" srcId="{EF52CE75-4258-4C7A-B7B9-89194BA90A39}" destId="{46431C03-A4C3-4F8B-8B54-8AF22010E6BB}" srcOrd="0" destOrd="0" presId="urn:microsoft.com/office/officeart/2005/8/layout/equation2"/>
    <dgm:cxn modelId="{126015F3-94EB-4202-A5EE-53620B3DAC87}" type="presOf" srcId="{49710F7A-2D2B-4F8C-98E8-7C98FC693358}" destId="{41A654FF-0CC7-4B0D-B5B5-CADE7101D2C6}" srcOrd="1" destOrd="0" presId="urn:microsoft.com/office/officeart/2005/8/layout/equation2"/>
    <dgm:cxn modelId="{53295C08-28D9-4B56-938D-5CECB7BDFBCA}" type="presOf" srcId="{23690C32-F382-43B5-8B25-66E6EDA14098}" destId="{01DBC70C-0636-4146-8C65-2139261010BF}" srcOrd="0" destOrd="0" presId="urn:microsoft.com/office/officeart/2005/8/layout/equation2"/>
    <dgm:cxn modelId="{68648414-144D-43EB-8CA0-6F0C4AC86269}" srcId="{EF52CE75-4258-4C7A-B7B9-89194BA90A39}" destId="{BA3DAAD5-D224-40AB-A61A-99B50271EBB1}" srcOrd="0" destOrd="0" parTransId="{A0DB6E5F-E088-49BB-BE58-97DB423717E5}" sibTransId="{875D25E8-3B1E-4C3F-91DA-5DC1259C3E1B}"/>
    <dgm:cxn modelId="{16D01482-CCB9-479E-B913-CE1F8126F3C4}" type="presOf" srcId="{DEFA9592-AE49-484D-B69F-5B3364DDC817}" destId="{206D27E5-9AAF-4F7C-A98F-C0E9F0E421A7}" srcOrd="0" destOrd="0" presId="urn:microsoft.com/office/officeart/2005/8/layout/equation2"/>
    <dgm:cxn modelId="{E4318EFA-005E-4EFC-A774-1722A6BC7D25}" type="presOf" srcId="{BA3DAAD5-D224-40AB-A61A-99B50271EBB1}" destId="{C01DE1F4-37F1-4188-98A6-CCA92B677707}" srcOrd="0" destOrd="0" presId="urn:microsoft.com/office/officeart/2005/8/layout/equation2"/>
    <dgm:cxn modelId="{7C5DBE1B-DE57-41C7-95E0-424E02249ADB}" srcId="{EF52CE75-4258-4C7A-B7B9-89194BA90A39}" destId="{8914A527-2AAF-4FF3-8C97-9C29C757C2A5}" srcOrd="1" destOrd="0" parTransId="{BCEE9516-D248-4517-8C7A-575F0C8C3125}" sibTransId="{23690C32-F382-43B5-8B25-66E6EDA14098}"/>
    <dgm:cxn modelId="{4BF5727C-77F8-4509-BB59-961B54E6C7B8}" type="presOf" srcId="{875D25E8-3B1E-4C3F-91DA-5DC1259C3E1B}" destId="{9F4B0272-2B85-4AC8-B7E3-215F7A29D791}" srcOrd="0" destOrd="0" presId="urn:microsoft.com/office/officeart/2005/8/layout/equation2"/>
    <dgm:cxn modelId="{22C640E8-49F7-4D45-98C6-E0CC8C8C5935}" type="presOf" srcId="{49710F7A-2D2B-4F8C-98E8-7C98FC693358}" destId="{EFECE86A-EBEA-4870-842A-FC6428F0C2F7}" srcOrd="0" destOrd="0" presId="urn:microsoft.com/office/officeart/2005/8/layout/equation2"/>
    <dgm:cxn modelId="{16B00CD0-D767-47D9-B2E7-2995B94F7A36}" type="presOf" srcId="{8914A527-2AAF-4FF3-8C97-9C29C757C2A5}" destId="{EDCB76A2-922B-44E9-801C-B28924D728ED}" srcOrd="0" destOrd="0" presId="urn:microsoft.com/office/officeart/2005/8/layout/equation2"/>
    <dgm:cxn modelId="{553CA293-D5C7-4219-AE50-EA07AED31DD0}" type="presParOf" srcId="{46431C03-A4C3-4F8B-8B54-8AF22010E6BB}" destId="{BF830298-DB6C-42C5-8646-2EB1D0FC8246}" srcOrd="0" destOrd="0" presId="urn:microsoft.com/office/officeart/2005/8/layout/equation2"/>
    <dgm:cxn modelId="{86857900-A29C-4B61-AFD5-7509FAD9D112}" type="presParOf" srcId="{BF830298-DB6C-42C5-8646-2EB1D0FC8246}" destId="{C01DE1F4-37F1-4188-98A6-CCA92B677707}" srcOrd="0" destOrd="0" presId="urn:microsoft.com/office/officeart/2005/8/layout/equation2"/>
    <dgm:cxn modelId="{F62260BC-1E62-4EF3-95E8-17A7DD0B7AAD}" type="presParOf" srcId="{BF830298-DB6C-42C5-8646-2EB1D0FC8246}" destId="{FDD91544-CC44-465E-A799-DAC2955CDEDA}" srcOrd="1" destOrd="0" presId="urn:microsoft.com/office/officeart/2005/8/layout/equation2"/>
    <dgm:cxn modelId="{94CBE82F-5D78-48F8-BB2B-9C13C7EA30EF}" type="presParOf" srcId="{BF830298-DB6C-42C5-8646-2EB1D0FC8246}" destId="{9F4B0272-2B85-4AC8-B7E3-215F7A29D791}" srcOrd="2" destOrd="0" presId="urn:microsoft.com/office/officeart/2005/8/layout/equation2"/>
    <dgm:cxn modelId="{DB5EBF64-7DC9-4839-9015-A2AA96BC6EBB}" type="presParOf" srcId="{BF830298-DB6C-42C5-8646-2EB1D0FC8246}" destId="{7BF556AE-0DA5-436F-9FFB-578AC1F53447}" srcOrd="3" destOrd="0" presId="urn:microsoft.com/office/officeart/2005/8/layout/equation2"/>
    <dgm:cxn modelId="{F9A94703-015F-4ECC-BEDB-51721B2CB063}" type="presParOf" srcId="{BF830298-DB6C-42C5-8646-2EB1D0FC8246}" destId="{EDCB76A2-922B-44E9-801C-B28924D728ED}" srcOrd="4" destOrd="0" presId="urn:microsoft.com/office/officeart/2005/8/layout/equation2"/>
    <dgm:cxn modelId="{BA0A8B27-862C-431D-8D24-5F2A1B050702}" type="presParOf" srcId="{BF830298-DB6C-42C5-8646-2EB1D0FC8246}" destId="{791E5210-91C9-4F89-A274-F1DAADDACF63}" srcOrd="5" destOrd="0" presId="urn:microsoft.com/office/officeart/2005/8/layout/equation2"/>
    <dgm:cxn modelId="{1327D7F6-D23A-41AC-B420-5BCA04EBA87D}" type="presParOf" srcId="{BF830298-DB6C-42C5-8646-2EB1D0FC8246}" destId="{01DBC70C-0636-4146-8C65-2139261010BF}" srcOrd="6" destOrd="0" presId="urn:microsoft.com/office/officeart/2005/8/layout/equation2"/>
    <dgm:cxn modelId="{1CA4EF93-6CD4-4BDB-93E5-CD663A801DA7}" type="presParOf" srcId="{BF830298-DB6C-42C5-8646-2EB1D0FC8246}" destId="{F5FF464B-5F96-4EB9-BC6D-91361D9C7B08}" srcOrd="7" destOrd="0" presId="urn:microsoft.com/office/officeart/2005/8/layout/equation2"/>
    <dgm:cxn modelId="{844790C7-7251-4DFC-B3D1-C685E203943B}" type="presParOf" srcId="{BF830298-DB6C-42C5-8646-2EB1D0FC8246}" destId="{206D27E5-9AAF-4F7C-A98F-C0E9F0E421A7}" srcOrd="8" destOrd="0" presId="urn:microsoft.com/office/officeart/2005/8/layout/equation2"/>
    <dgm:cxn modelId="{28662779-44FE-452C-BE9A-F09875927D59}" type="presParOf" srcId="{46431C03-A4C3-4F8B-8B54-8AF22010E6BB}" destId="{EFECE86A-EBEA-4870-842A-FC6428F0C2F7}" srcOrd="1" destOrd="0" presId="urn:microsoft.com/office/officeart/2005/8/layout/equation2"/>
    <dgm:cxn modelId="{F671CA7B-4FD2-429D-A2F7-F3A1AB06D2F2}" type="presParOf" srcId="{EFECE86A-EBEA-4870-842A-FC6428F0C2F7}" destId="{41A654FF-0CC7-4B0D-B5B5-CADE7101D2C6}" srcOrd="0" destOrd="0" presId="urn:microsoft.com/office/officeart/2005/8/layout/equation2"/>
    <dgm:cxn modelId="{3ACC059F-52FC-48F5-A844-51953159D4D6}" type="presParOf" srcId="{46431C03-A4C3-4F8B-8B54-8AF22010E6BB}" destId="{646E42E7-7F0A-4BF2-9991-9EFE62CEAC94}" srcOrd="2" destOrd="0" presId="urn:microsoft.com/office/officeart/2005/8/layout/equati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25433" cy="4903299"/>
        <a:chOff x="0" y="0"/>
        <a:chExt cx="8425433" cy="4903299"/>
      </a:xfrm>
    </dsp:grpSpPr>
    <dsp:sp modelId="{86239680-3CB0-4DF4-8F4D-801C589137CD}">
      <dsp:nvSpPr>
        <dsp:cNvPr id="4" name="同侧圆角矩形 3"/>
        <dsp:cNvSpPr/>
      </dsp:nvSpPr>
      <dsp:spPr bwMode="white">
        <a:xfrm rot="5400000">
          <a:off x="4420477" y="-2934032"/>
          <a:ext cx="1070924" cy="6938987"/>
        </a:xfrm>
        <a:prstGeom prst="round2SameRect">
          <a:avLst/>
        </a:prstGeom>
        <a:solidFill>
          <a:srgbClr val="FFFFFF">
            <a:alpha val="90000"/>
          </a:srgbClr>
        </a:solidFill>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lIns="91439" tIns="45719" rIns="9143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400" dirty="0" smtClean="0">
              <a:solidFill>
                <a:schemeClr val="dk1"/>
              </a:solidFill>
              <a:latin typeface="华文中宋" panose="02010600040101010101" pitchFamily="2" charset="-122"/>
              <a:ea typeface="华文中宋" panose="02010600040101010101" pitchFamily="2" charset="-122"/>
            </a:rPr>
            <a:t>重点行业减排管理要求（大气）</a:t>
          </a:r>
          <a:endParaRPr lang="zh-CN" altLang="en-US" sz="2400" dirty="0">
            <a:solidFill>
              <a:srgbClr val="1C1C1C"/>
            </a:solidFill>
          </a:endParaRPr>
        </a:p>
      </dsp:txBody>
      <dsp:txXfrm rot="5400000">
        <a:off x="4420477" y="-2934032"/>
        <a:ext cx="1070924" cy="6938987"/>
      </dsp:txXfrm>
    </dsp:sp>
    <dsp:sp modelId="{2381FA19-2733-48ED-ABAA-7EDFAF30A094}">
      <dsp:nvSpPr>
        <dsp:cNvPr id="3" name="圆角矩形 2"/>
        <dsp:cNvSpPr/>
      </dsp:nvSpPr>
      <dsp:spPr bwMode="white">
        <a:xfrm>
          <a:off x="0" y="5730"/>
          <a:ext cx="1486446" cy="1059463"/>
        </a:xfrm>
        <a:prstGeom prst="roundRect">
          <a:avLst/>
        </a:prstGeom>
      </dsp:spPr>
      <dsp:style>
        <a:lnRef idx="0">
          <a:schemeClr val="lt1"/>
        </a:lnRef>
        <a:fillRef idx="3">
          <a:schemeClr val="accent1"/>
        </a:fillRef>
        <a:effectRef idx="2">
          <a:scrgbClr r="0" g="0" b="0"/>
        </a:effectRef>
        <a:fontRef idx="minor">
          <a:schemeClr val="lt1"/>
        </a:fontRef>
      </dsp:style>
      <dsp:txBody>
        <a:bodyPr lIns="228600" tIns="114300" rIns="22860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6000" dirty="0" smtClean="0">
              <a:solidFill>
                <a:srgbClr val="FFFFFF"/>
              </a:solidFill>
            </a:rPr>
            <a:t>1</a:t>
          </a:r>
          <a:endParaRPr lang="zh-CN" altLang="en-US" sz="6000" dirty="0">
            <a:solidFill>
              <a:srgbClr val="FFFFFF"/>
            </a:solidFill>
          </a:endParaRPr>
        </a:p>
      </dsp:txBody>
      <dsp:txXfrm>
        <a:off x="0" y="5730"/>
        <a:ext cx="1486446" cy="1059463"/>
      </dsp:txXfrm>
    </dsp:sp>
    <dsp:sp modelId="{A0313DD0-A4E1-4D7E-AE20-031718C5CEC6}">
      <dsp:nvSpPr>
        <dsp:cNvPr id="6" name="同侧圆角矩形 5"/>
        <dsp:cNvSpPr/>
      </dsp:nvSpPr>
      <dsp:spPr bwMode="white">
        <a:xfrm rot="5400000">
          <a:off x="4436539" y="-1736636"/>
          <a:ext cx="1023290" cy="6943871"/>
        </a:xfrm>
        <a:prstGeom prst="round2SameRect">
          <a:avLst/>
        </a:prstGeom>
        <a:solidFill>
          <a:srgbClr val="FFFFFF">
            <a:alpha val="90000"/>
          </a:srgbClr>
        </a:solidFill>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lIns="91439" tIns="45719" rIns="9143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marR="0" lvl="1" indent="-228600" defTabSz="914400" eaLnBrk="1" fontAlgn="auto" latinLnBrk="0" hangingPunct="1">
            <a:lnSpc>
              <a:spcPct val="100000"/>
            </a:lnSpc>
            <a:spcBef>
              <a:spcPts val="0"/>
            </a:spcBef>
            <a:spcAft>
              <a:spcPts val="0"/>
            </a:spcAft>
            <a:buClrTx/>
            <a:buSzTx/>
            <a:buFontTx/>
            <a:buChar char="•"/>
          </a:pPr>
          <a:r>
            <a:rPr lang="zh-CN" altLang="en-US" sz="2400" dirty="0" smtClean="0">
              <a:solidFill>
                <a:schemeClr val="dk1"/>
              </a:solidFill>
              <a:latin typeface="华文中宋" panose="02010600040101010101" pitchFamily="2" charset="-122"/>
              <a:ea typeface="华文中宋" panose="02010600040101010101" pitchFamily="2" charset="-122"/>
            </a:rPr>
            <a:t> 核查核算表（大气）</a:t>
          </a:r>
          <a:endParaRPr lang="zh-CN" altLang="en-US" sz="2400" dirty="0">
            <a:solidFill>
              <a:srgbClr val="1C1C1C"/>
            </a:solidFill>
          </a:endParaRPr>
        </a:p>
      </dsp:txBody>
      <dsp:txXfrm rot="5400000">
        <a:off x="4436539" y="-1736636"/>
        <a:ext cx="1023290" cy="6943871"/>
      </dsp:txXfrm>
    </dsp:sp>
    <dsp:sp modelId="{4CE170C5-6DE4-49AE-85C4-BB9332B44101}">
      <dsp:nvSpPr>
        <dsp:cNvPr id="5" name="圆角矩形 4"/>
        <dsp:cNvSpPr/>
      </dsp:nvSpPr>
      <dsp:spPr bwMode="white">
        <a:xfrm>
          <a:off x="0" y="1131755"/>
          <a:ext cx="1481562" cy="1216627"/>
        </a:xfrm>
        <a:prstGeom prst="roundRect">
          <a:avLst/>
        </a:prstGeom>
      </dsp:spPr>
      <dsp:style>
        <a:lnRef idx="0">
          <a:schemeClr val="lt1"/>
        </a:lnRef>
        <a:fillRef idx="3">
          <a:schemeClr val="accent1"/>
        </a:fillRef>
        <a:effectRef idx="2">
          <a:scrgbClr r="0" g="0" b="0"/>
        </a:effectRef>
        <a:fontRef idx="minor">
          <a:schemeClr val="lt1"/>
        </a:fontRef>
      </dsp:style>
      <dsp:txBody>
        <a:bodyPr lIns="228600" tIns="114300" rIns="22860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6000" dirty="0" smtClean="0">
              <a:solidFill>
                <a:srgbClr val="FFFFFF"/>
              </a:solidFill>
            </a:rPr>
            <a:t>2</a:t>
          </a:r>
          <a:endParaRPr lang="zh-CN" altLang="en-US" sz="6000" dirty="0">
            <a:solidFill>
              <a:srgbClr val="FFFFFF"/>
            </a:solidFill>
          </a:endParaRPr>
        </a:p>
      </dsp:txBody>
      <dsp:txXfrm>
        <a:off x="0" y="1131755"/>
        <a:ext cx="1481562" cy="1216627"/>
      </dsp:txXfrm>
    </dsp:sp>
    <dsp:sp modelId="{3DAE57B0-4386-42CD-B7BF-2EB7D32E6BF2}">
      <dsp:nvSpPr>
        <dsp:cNvPr id="8" name="同侧圆角矩形 7"/>
        <dsp:cNvSpPr/>
      </dsp:nvSpPr>
      <dsp:spPr bwMode="white">
        <a:xfrm rot="5400000">
          <a:off x="4500501" y="-509135"/>
          <a:ext cx="967627" cy="6882237"/>
        </a:xfrm>
        <a:prstGeom prst="round2SameRect">
          <a:avLst/>
        </a:prstGeom>
        <a:solidFill>
          <a:srgbClr val="FFFFFF">
            <a:alpha val="90000"/>
          </a:srgbClr>
        </a:solidFill>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lIns="91439" tIns="45719" rIns="91439" bIns="45719"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marR="0" lvl="1" indent="-228600" defTabSz="914400" eaLnBrk="1" fontAlgn="auto" latinLnBrk="0" hangingPunct="1">
            <a:lnSpc>
              <a:spcPct val="100000"/>
            </a:lnSpc>
            <a:spcBef>
              <a:spcPts val="0"/>
            </a:spcBef>
            <a:spcAft>
              <a:spcPts val="0"/>
            </a:spcAft>
            <a:buClrTx/>
            <a:buSzTx/>
            <a:buFontTx/>
            <a:buChar char="•"/>
          </a:pPr>
          <a:r>
            <a:rPr lang="zh-CN" altLang="en-US" sz="2400" dirty="0" smtClean="0">
              <a:solidFill>
                <a:schemeClr val="dk1"/>
              </a:solidFill>
              <a:latin typeface="华文中宋" panose="02010600040101010101" pitchFamily="2" charset="-122"/>
              <a:ea typeface="华文中宋" panose="02010600040101010101" pitchFamily="2" charset="-122"/>
            </a:rPr>
            <a:t>青海省总量减排纸质台账要求（大气）</a:t>
          </a:r>
          <a:endParaRPr lang="zh-CN" altLang="en-US" sz="2400" dirty="0" smtClean="0">
            <a:solidFill>
              <a:srgbClr val="1C1C1C"/>
            </a:solidFill>
          </a:endParaRPr>
        </a:p>
      </dsp:txBody>
      <dsp:txXfrm rot="5400000">
        <a:off x="4500501" y="-509135"/>
        <a:ext cx="967627" cy="6882237"/>
      </dsp:txXfrm>
    </dsp:sp>
    <dsp:sp modelId="{E8A2056D-40E3-46C3-8DEB-F711CFFDABE5}">
      <dsp:nvSpPr>
        <dsp:cNvPr id="7" name="圆角矩形 6"/>
        <dsp:cNvSpPr/>
      </dsp:nvSpPr>
      <dsp:spPr bwMode="white">
        <a:xfrm>
          <a:off x="0" y="2409214"/>
          <a:ext cx="1543196" cy="1216627"/>
        </a:xfrm>
        <a:prstGeom prst="roundRect">
          <a:avLst/>
        </a:prstGeom>
      </dsp:spPr>
      <dsp:style>
        <a:lnRef idx="0">
          <a:schemeClr val="lt1"/>
        </a:lnRef>
        <a:fillRef idx="3">
          <a:schemeClr val="accent1"/>
        </a:fillRef>
        <a:effectRef idx="2">
          <a:scrgbClr r="0" g="0" b="0"/>
        </a:effectRef>
        <a:fontRef idx="minor">
          <a:schemeClr val="lt1"/>
        </a:fontRef>
      </dsp:style>
      <dsp:txBody>
        <a:bodyPr lIns="228600" tIns="114300" rIns="22860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6000" dirty="0" smtClean="0">
              <a:solidFill>
                <a:srgbClr val="FFFFFF"/>
              </a:solidFill>
            </a:rPr>
            <a:t>3</a:t>
          </a:r>
          <a:endParaRPr lang="zh-CN" altLang="en-US" sz="6000" dirty="0">
            <a:solidFill>
              <a:srgbClr val="FFFFFF"/>
            </a:solidFill>
          </a:endParaRPr>
        </a:p>
      </dsp:txBody>
      <dsp:txXfrm>
        <a:off x="0" y="2409214"/>
        <a:ext cx="1543196" cy="1216627"/>
      </dsp:txXfrm>
    </dsp:sp>
    <dsp:sp modelId="{FFAD5F7D-A880-40A0-AE9E-17C80DAA362D}">
      <dsp:nvSpPr>
        <dsp:cNvPr id="10" name="同侧圆角矩形 9"/>
        <dsp:cNvSpPr/>
      </dsp:nvSpPr>
      <dsp:spPr bwMode="white">
        <a:xfrm rot="5400000">
          <a:off x="4424016" y="823054"/>
          <a:ext cx="1058972" cy="6943863"/>
        </a:xfrm>
        <a:prstGeom prst="round2SameRect">
          <a:avLst/>
        </a:prstGeom>
        <a:solidFill>
          <a:srgbClr val="FFFFFF">
            <a:alpha val="90000"/>
          </a:srgbClr>
        </a:solidFill>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defTabSz="711200">
            <a:lnSpc>
              <a:spcPct val="90000"/>
            </a:lnSpc>
            <a:spcBef>
              <a:spcPct val="0"/>
            </a:spcBef>
            <a:spcAft>
              <a:spcPct val="15000"/>
            </a:spcAft>
            <a:buChar char="•"/>
          </a:pPr>
          <a:endParaRPr lang="zh-CN" altLang="en-US" sz="2000" dirty="0">
            <a:solidFill>
              <a:srgbClr val="1C1C1C"/>
            </a:solidFill>
          </a:endParaRPr>
        </a:p>
        <a:p>
          <a:pPr marL="228600" marR="0" lvl="1" indent="-228600" defTabSz="914400" eaLnBrk="1" fontAlgn="auto" latinLnBrk="0" hangingPunct="1">
            <a:lnSpc>
              <a:spcPct val="100000"/>
            </a:lnSpc>
            <a:spcBef>
              <a:spcPts val="0"/>
            </a:spcBef>
            <a:spcAft>
              <a:spcPts val="0"/>
            </a:spcAft>
            <a:buClrTx/>
            <a:buSzTx/>
            <a:buFontTx/>
            <a:buChar char="•"/>
          </a:pPr>
          <a:r>
            <a:rPr lang="zh-CN" altLang="en-US" sz="2400" dirty="0" smtClean="0">
              <a:solidFill>
                <a:schemeClr val="dk1"/>
              </a:solidFill>
              <a:latin typeface="华文中宋" panose="02010600040101010101" pitchFamily="2" charset="-122"/>
              <a:ea typeface="华文中宋" panose="02010600040101010101" pitchFamily="2" charset="-122"/>
            </a:rPr>
            <a:t>青海省总量减排电子台账要求（大气）</a:t>
          </a:r>
          <a:endParaRPr lang="zh-CN" altLang="en-US" sz="2400" dirty="0" smtClean="0">
            <a:solidFill>
              <a:srgbClr val="1C1C1C"/>
            </a:solidFill>
          </a:endParaRPr>
        </a:p>
        <a:p>
          <a:pPr marL="228600" marR="0" lvl="1" indent="-228600" defTabSz="914400" eaLnBrk="1" fontAlgn="auto" latinLnBrk="0" hangingPunct="1">
            <a:lnSpc>
              <a:spcPct val="100000"/>
            </a:lnSpc>
            <a:spcBef>
              <a:spcPts val="0"/>
            </a:spcBef>
            <a:spcAft>
              <a:spcPts val="0"/>
            </a:spcAft>
            <a:buClrTx/>
            <a:buSzTx/>
            <a:buFontTx/>
            <a:buNone/>
          </a:pPr>
          <a:endParaRPr lang="zh-CN" altLang="en-US" sz="2000" dirty="0">
            <a:solidFill>
              <a:srgbClr val="1C1C1C"/>
            </a:solidFill>
          </a:endParaRPr>
        </a:p>
      </dsp:txBody>
      <dsp:txXfrm rot="5400000">
        <a:off x="4424016" y="823054"/>
        <a:ext cx="1058972" cy="6943863"/>
      </dsp:txXfrm>
    </dsp:sp>
    <dsp:sp modelId="{5E94653F-6E3A-466B-866E-C0149A07CA40}">
      <dsp:nvSpPr>
        <dsp:cNvPr id="9" name="圆角矩形 8"/>
        <dsp:cNvSpPr/>
      </dsp:nvSpPr>
      <dsp:spPr bwMode="white">
        <a:xfrm>
          <a:off x="0" y="3686672"/>
          <a:ext cx="1481570" cy="1216627"/>
        </a:xfrm>
        <a:prstGeom prst="roundRect">
          <a:avLst/>
        </a:prstGeom>
      </dsp:spPr>
      <dsp:style>
        <a:lnRef idx="0">
          <a:schemeClr val="lt1"/>
        </a:lnRef>
        <a:fillRef idx="3">
          <a:schemeClr val="accent1"/>
        </a:fillRef>
        <a:effectRef idx="2">
          <a:scrgbClr r="0" g="0" b="0"/>
        </a:effectRef>
        <a:fontRef idx="minor">
          <a:schemeClr val="lt1"/>
        </a:fontRef>
      </dsp:style>
      <dsp:txBody>
        <a:bodyPr lIns="228600" tIns="114300" rIns="22860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6000" dirty="0" smtClean="0">
              <a:solidFill>
                <a:srgbClr val="FFFFFF"/>
              </a:solidFill>
            </a:rPr>
            <a:t>4</a:t>
          </a:r>
          <a:endParaRPr lang="zh-CN" altLang="en-US" sz="6000" dirty="0">
            <a:solidFill>
              <a:srgbClr val="FFFFFF"/>
            </a:solidFill>
          </a:endParaRPr>
        </a:p>
      </dsp:txBody>
      <dsp:txXfrm>
        <a:off x="0" y="3686672"/>
        <a:ext cx="1481570" cy="1216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15436" cy="1857388"/>
        <a:chOff x="0" y="0"/>
        <a:chExt cx="8715436" cy="1857388"/>
      </a:xfrm>
    </dsp:grpSpPr>
    <dsp:sp modelId="{B31FB833-AE24-42E4-9F20-37B3227DDC0A}">
      <dsp:nvSpPr>
        <dsp:cNvPr id="3" name="椭圆 2"/>
        <dsp:cNvSpPr/>
      </dsp:nvSpPr>
      <dsp:spPr bwMode="white">
        <a:xfrm>
          <a:off x="192711" y="0"/>
          <a:ext cx="1857388" cy="185738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rtl="0">
            <a:lnSpc>
              <a:spcPct val="100000"/>
            </a:lnSpc>
            <a:spcBef>
              <a:spcPct val="0"/>
            </a:spcBef>
            <a:spcAft>
              <a:spcPct val="35000"/>
            </a:spcAft>
          </a:pPr>
          <a:r>
            <a:rPr lang="zh-CN" altLang="en-US" dirty="0" smtClean="0"/>
            <a:t>烧结、球团工序排放量</a:t>
          </a:r>
          <a:endParaRPr lang="en-US" dirty="0"/>
        </a:p>
      </dsp:txBody>
      <dsp:txXfrm>
        <a:off x="192711" y="0"/>
        <a:ext cx="1857388" cy="1857388"/>
      </dsp:txXfrm>
    </dsp:sp>
    <dsp:sp modelId="{462A8B97-3984-449F-820D-D5735F54DF28}">
      <dsp:nvSpPr>
        <dsp:cNvPr id="4" name="加号 3"/>
        <dsp:cNvSpPr/>
      </dsp:nvSpPr>
      <dsp:spPr bwMode="white">
        <a:xfrm>
          <a:off x="2200919" y="390051"/>
          <a:ext cx="1077285" cy="1077285"/>
        </a:xfrm>
        <a:prstGeom prst="mathPlus">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200919" y="390051"/>
        <a:ext cx="1077285" cy="1077285"/>
      </dsp:txXfrm>
    </dsp:sp>
    <dsp:sp modelId="{97087B13-5A57-43D6-A2EB-4E74615F8C60}">
      <dsp:nvSpPr>
        <dsp:cNvPr id="5" name="椭圆 4"/>
        <dsp:cNvSpPr/>
      </dsp:nvSpPr>
      <dsp:spPr bwMode="white">
        <a:xfrm>
          <a:off x="3429024" y="0"/>
          <a:ext cx="1857388" cy="185738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rtl="0">
            <a:lnSpc>
              <a:spcPct val="100000"/>
            </a:lnSpc>
            <a:spcBef>
              <a:spcPct val="0"/>
            </a:spcBef>
            <a:spcAft>
              <a:spcPct val="35000"/>
            </a:spcAft>
          </a:pPr>
          <a:r>
            <a:rPr lang="zh-CN" altLang="en-US" dirty="0" smtClean="0"/>
            <a:t>其他工序</a:t>
          </a:r>
          <a:r>
            <a:rPr lang="zh-CN" dirty="0" smtClean="0"/>
            <a:t>排放量</a:t>
          </a:r>
          <a:endParaRPr lang="zh-CN" dirty="0"/>
        </a:p>
      </dsp:txBody>
      <dsp:txXfrm>
        <a:off x="3429024" y="0"/>
        <a:ext cx="1857388" cy="1857388"/>
      </dsp:txXfrm>
    </dsp:sp>
    <dsp:sp modelId="{8DF5ED76-0FF3-4F90-9464-BEB81588CF30}">
      <dsp:nvSpPr>
        <dsp:cNvPr id="6" name="等于号 5"/>
        <dsp:cNvSpPr/>
      </dsp:nvSpPr>
      <dsp:spPr bwMode="white">
        <a:xfrm>
          <a:off x="5437232" y="390051"/>
          <a:ext cx="1077285" cy="1077285"/>
        </a:xfrm>
        <a:prstGeom prst="mathEqual">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41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endParaRPr lang="zh-CN" altLang="en-US"/>
        </a:p>
      </dsp:txBody>
      <dsp:txXfrm>
        <a:off x="5437232" y="390051"/>
        <a:ext cx="1077285" cy="1077285"/>
      </dsp:txXfrm>
    </dsp:sp>
    <dsp:sp modelId="{FF1FC4CD-07F1-472F-AF2F-CFCBA200F63E}">
      <dsp:nvSpPr>
        <dsp:cNvPr id="7" name="椭圆 6"/>
        <dsp:cNvSpPr/>
      </dsp:nvSpPr>
      <dsp:spPr bwMode="white">
        <a:xfrm>
          <a:off x="6665337" y="0"/>
          <a:ext cx="1857388" cy="185738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rtl="0">
            <a:lnSpc>
              <a:spcPct val="100000"/>
            </a:lnSpc>
            <a:spcBef>
              <a:spcPct val="0"/>
            </a:spcBef>
            <a:spcAft>
              <a:spcPct val="35000"/>
            </a:spcAft>
          </a:pPr>
          <a:r>
            <a:rPr lang="zh-CN" altLang="en-US" dirty="0" smtClean="0"/>
            <a:t>钢铁企业排放量</a:t>
          </a:r>
          <a:endParaRPr lang="zh-CN" dirty="0"/>
        </a:p>
      </dsp:txBody>
      <dsp:txXfrm>
        <a:off x="6665337" y="0"/>
        <a:ext cx="1857388" cy="1857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369837" cy="2500312"/>
        <a:chOff x="0" y="0"/>
        <a:chExt cx="5369837" cy="2500312"/>
      </a:xfrm>
    </dsp:grpSpPr>
    <dsp:sp modelId="{C01DE1F4-37F1-4188-98A6-CCA92B677707}">
      <dsp:nvSpPr>
        <dsp:cNvPr id="3" name="椭圆 2"/>
        <dsp:cNvSpPr/>
      </dsp:nvSpPr>
      <dsp:spPr bwMode="white">
        <a:xfrm>
          <a:off x="398508" y="0"/>
          <a:ext cx="3266200" cy="557508"/>
        </a:xfrm>
        <a:prstGeom prst="ellipse">
          <a:avLst/>
        </a:prstGeom>
      </dsp:spPr>
      <dsp:style>
        <a:lnRef idx="2">
          <a:schemeClr val="lt1"/>
        </a:lnRef>
        <a:fillRef idx="1">
          <a:schemeClr val="accent1"/>
        </a:fillRef>
        <a:effectRef idx="0">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rtl="0">
            <a:lnSpc>
              <a:spcPct val="100000"/>
            </a:lnSpc>
            <a:spcBef>
              <a:spcPct val="0"/>
            </a:spcBef>
            <a:spcAft>
              <a:spcPct val="35000"/>
            </a:spcAft>
          </a:pPr>
          <a:r>
            <a:rPr lang="zh-CN" dirty="0" smtClean="0"/>
            <a:t>其他工序</a:t>
          </a:r>
          <a:r>
            <a:rPr lang="zh-CN" altLang="en-US" dirty="0" smtClean="0"/>
            <a:t>焦炉煤气</a:t>
          </a:r>
          <a:r>
            <a:rPr lang="zh-CN" dirty="0" smtClean="0"/>
            <a:t>排放量</a:t>
          </a:r>
          <a:endParaRPr lang="en-US" dirty="0"/>
        </a:p>
      </dsp:txBody>
      <dsp:txXfrm>
        <a:off x="398508" y="0"/>
        <a:ext cx="3266200" cy="557508"/>
      </dsp:txXfrm>
    </dsp:sp>
    <dsp:sp modelId="{9F4B0272-2B85-4AC8-B7E3-215F7A29D791}">
      <dsp:nvSpPr>
        <dsp:cNvPr id="4" name="加号 3"/>
        <dsp:cNvSpPr/>
      </dsp:nvSpPr>
      <dsp:spPr bwMode="white">
        <a:xfrm>
          <a:off x="1869931" y="602778"/>
          <a:ext cx="323355" cy="323355"/>
        </a:xfrm>
        <a:prstGeom prst="mathPlus">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869931" y="602778"/>
        <a:ext cx="323355" cy="323355"/>
      </dsp:txXfrm>
    </dsp:sp>
    <dsp:sp modelId="{EDCB76A2-922B-44E9-801C-B28924D728ED}">
      <dsp:nvSpPr>
        <dsp:cNvPr id="5" name="椭圆 4"/>
        <dsp:cNvSpPr/>
      </dsp:nvSpPr>
      <dsp:spPr bwMode="white">
        <a:xfrm>
          <a:off x="541409" y="971402"/>
          <a:ext cx="2980399" cy="557508"/>
        </a:xfrm>
        <a:prstGeom prst="ellipse">
          <a:avLst/>
        </a:prstGeom>
      </dsp:spPr>
      <dsp:style>
        <a:lnRef idx="2">
          <a:schemeClr val="lt1"/>
        </a:lnRef>
        <a:fillRef idx="1">
          <a:schemeClr val="accent1"/>
        </a:fillRef>
        <a:effectRef idx="0">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rtl="0">
            <a:lnSpc>
              <a:spcPct val="100000"/>
            </a:lnSpc>
            <a:spcBef>
              <a:spcPct val="0"/>
            </a:spcBef>
            <a:spcAft>
              <a:spcPct val="35000"/>
            </a:spcAft>
          </a:pPr>
          <a:r>
            <a:rPr lang="zh-CN" altLang="en-US" dirty="0" smtClean="0"/>
            <a:t>其他工序高炉煤气排放量</a:t>
          </a:r>
          <a:endParaRPr lang="en-US" dirty="0"/>
        </a:p>
      </dsp:txBody>
      <dsp:txXfrm>
        <a:off x="541409" y="971402"/>
        <a:ext cx="2980399" cy="557508"/>
      </dsp:txXfrm>
    </dsp:sp>
    <dsp:sp modelId="{01DBC70C-0636-4146-8C65-2139261010BF}">
      <dsp:nvSpPr>
        <dsp:cNvPr id="6" name="加号 5"/>
        <dsp:cNvSpPr/>
      </dsp:nvSpPr>
      <dsp:spPr bwMode="white">
        <a:xfrm>
          <a:off x="1869931" y="1574180"/>
          <a:ext cx="323355" cy="323355"/>
        </a:xfrm>
        <a:prstGeom prst="mathPlus">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869931" y="1574180"/>
        <a:ext cx="323355" cy="323355"/>
      </dsp:txXfrm>
    </dsp:sp>
    <dsp:sp modelId="{206D27E5-9AAF-4F7C-A98F-C0E9F0E421A7}">
      <dsp:nvSpPr>
        <dsp:cNvPr id="7" name="椭圆 6"/>
        <dsp:cNvSpPr/>
      </dsp:nvSpPr>
      <dsp:spPr bwMode="white">
        <a:xfrm>
          <a:off x="541409" y="1942804"/>
          <a:ext cx="2980399" cy="557508"/>
        </a:xfrm>
        <a:prstGeom prst="ellipse">
          <a:avLst/>
        </a:prstGeom>
      </dsp:spPr>
      <dsp:style>
        <a:lnRef idx="2">
          <a:schemeClr val="lt1"/>
        </a:lnRef>
        <a:fillRef idx="1">
          <a:schemeClr val="accent1"/>
        </a:fillRef>
        <a:effectRef idx="0">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rtl="0">
            <a:lnSpc>
              <a:spcPct val="100000"/>
            </a:lnSpc>
            <a:spcBef>
              <a:spcPct val="0"/>
            </a:spcBef>
            <a:spcAft>
              <a:spcPct val="35000"/>
            </a:spcAft>
          </a:pPr>
          <a:r>
            <a:rPr lang="zh-CN" altLang="en-US" dirty="0" smtClean="0"/>
            <a:t>其他工序燃煤排放量</a:t>
          </a:r>
          <a:endParaRPr lang="zh-CN" dirty="0"/>
        </a:p>
      </dsp:txBody>
      <dsp:txXfrm>
        <a:off x="541409" y="1942804"/>
        <a:ext cx="2980399" cy="557508"/>
      </dsp:txXfrm>
    </dsp:sp>
    <dsp:sp modelId="{EFECE86A-EBEA-4870-842A-FC6428F0C2F7}">
      <dsp:nvSpPr>
        <dsp:cNvPr id="8" name="右箭头 7"/>
        <dsp:cNvSpPr/>
      </dsp:nvSpPr>
      <dsp:spPr bwMode="white">
        <a:xfrm>
          <a:off x="3743317" y="1146460"/>
          <a:ext cx="177288" cy="20739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3743317" y="1146460"/>
        <a:ext cx="177288" cy="207393"/>
      </dsp:txXfrm>
    </dsp:sp>
    <dsp:sp modelId="{646E42E7-7F0A-4BF2-9991-9EFE62CEAC94}">
      <dsp:nvSpPr>
        <dsp:cNvPr id="10" name="椭圆 9"/>
        <dsp:cNvSpPr/>
      </dsp:nvSpPr>
      <dsp:spPr bwMode="white">
        <a:xfrm>
          <a:off x="3999213" y="225752"/>
          <a:ext cx="972116" cy="2048809"/>
        </a:xfrm>
        <a:prstGeom prst="ellipse">
          <a:avLst/>
        </a:prstGeom>
      </dsp:spPr>
      <dsp:style>
        <a:lnRef idx="2">
          <a:schemeClr val="lt1"/>
        </a:lnRef>
        <a:fillRef idx="1">
          <a:schemeClr val="accent1"/>
        </a:fillRef>
        <a:effectRef idx="0">
          <a:scrgbClr r="0" g="0" b="0"/>
        </a:effectRef>
        <a:fontRef idx="minor">
          <a:schemeClr val="lt1"/>
        </a:fontRef>
      </dsp:style>
      <dsp:txBody>
        <a:bodyPr lIns="27940" tIns="27940" rIns="2794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rtl="0">
            <a:lnSpc>
              <a:spcPct val="100000"/>
            </a:lnSpc>
            <a:spcBef>
              <a:spcPct val="0"/>
            </a:spcBef>
            <a:spcAft>
              <a:spcPct val="35000"/>
            </a:spcAft>
          </a:pPr>
          <a:r>
            <a:rPr lang="zh-CN" altLang="en-US" dirty="0" smtClean="0"/>
            <a:t>其他工序排放量</a:t>
          </a:r>
          <a:endParaRPr lang="zh-CN" dirty="0"/>
        </a:p>
      </dsp:txBody>
      <dsp:txXfrm>
        <a:off x="3999213" y="225752"/>
        <a:ext cx="972116" cy="2048809"/>
      </dsp:txXfrm>
    </dsp:sp>
    <dsp:sp modelId="{41A654FF-0CC7-4B0D-B5B5-CADE7101D2C6}">
      <dsp:nvSpPr>
        <dsp:cNvPr id="9" name="右箭头 8"/>
        <dsp:cNvSpPr/>
      </dsp:nvSpPr>
      <dsp:spPr bwMode="white">
        <a:xfrm>
          <a:off x="3743317" y="1146460"/>
          <a:ext cx="177288" cy="207393"/>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dsp:txBody>
      <dsp:txXfrm>
        <a:off x="3743317" y="1146460"/>
        <a:ext cx="177288" cy="2073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B5C461EE-2033-4420-83D2-25B9FF82D2AD}" type="slidenum">
              <a:rPr lang="en-US">
                <a:solidFill>
                  <a:srgbClr val="000000"/>
                </a:solidFill>
              </a:rPr>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6420BEE3-0F18-4FBD-9EA5-C1E5A0D6F6B3}" type="slidenum">
              <a:rPr lang="en-US">
                <a:solidFill>
                  <a:srgbClr val="000000"/>
                </a:solidFill>
              </a:rPr>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74FC4D4B-B95C-4EF1-A694-E32F8582CD94}" type="slidenum">
              <a:rPr lang="en-US">
                <a:solidFill>
                  <a:srgbClr val="000000"/>
                </a:solidFill>
              </a:rPr>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B5F9FC97-B0F3-4EEF-8D80-2AF3F78A8133}" type="slidenum">
              <a:rPr lang="en-US">
                <a:solidFill>
                  <a:srgbClr val="000000"/>
                </a:solidFill>
              </a:rPr>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15"/>
          <p:cNvSpPr>
            <a:spLocks noGrp="1" noChangeArrowheads="1"/>
          </p:cNvSpPr>
          <p:nvPr>
            <p:ph type="sldNum" sz="quarter" idx="12"/>
          </p:nvPr>
        </p:nvSpPr>
        <p:spPr/>
        <p:txBody>
          <a:bodyPr/>
          <a:lstStyle>
            <a:lvl1pPr>
              <a:defRPr/>
            </a:lvl1pPr>
          </a:lstStyle>
          <a:p>
            <a:pPr>
              <a:defRPr/>
            </a:pPr>
            <a:fld id="{FAAF5BE6-777D-4CAA-99A9-281242311053}" type="slidenum">
              <a:rPr lang="en-US">
                <a:solidFill>
                  <a:srgbClr val="000000"/>
                </a:solidFill>
              </a:rPr>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34BEEE5B-EB84-41E9-8EB1-B639CC8CE412}" type="slidenum">
              <a:rPr lang="en-US">
                <a:solidFill>
                  <a:srgbClr val="000000"/>
                </a:solidFill>
              </a:rPr>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15"/>
          <p:cNvSpPr>
            <a:spLocks noGrp="1" noChangeArrowheads="1"/>
          </p:cNvSpPr>
          <p:nvPr>
            <p:ph type="sldNum" sz="quarter" idx="12"/>
          </p:nvPr>
        </p:nvSpPr>
        <p:spPr/>
        <p:txBody>
          <a:bodyPr/>
          <a:lstStyle>
            <a:lvl1pPr>
              <a:defRPr/>
            </a:lvl1pPr>
          </a:lstStyle>
          <a:p>
            <a:pPr>
              <a:defRPr/>
            </a:pPr>
            <a:fld id="{6CD9E185-AFB5-4020-B9FF-2249617691DB}" type="slidenum">
              <a:rPr lang="en-US">
                <a:solidFill>
                  <a:srgbClr val="000000"/>
                </a:solidFill>
              </a:rPr>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AD38599D-C125-4D13-976A-00D0DD91AA47}" type="slidenum">
              <a:rPr lang="en-US">
                <a:solidFill>
                  <a:srgbClr val="000000"/>
                </a:solidFill>
              </a:rPr>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015F293A-C589-4637-A21D-8C5D977B6EC2}" type="slidenum">
              <a:rPr lang="en-US">
                <a:solidFill>
                  <a:srgbClr val="000000"/>
                </a:solidFill>
              </a:rPr>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3AD56FF7-B23D-4320-A92F-D856B5215763}" type="slidenum">
              <a:rPr lang="en-US">
                <a:solidFill>
                  <a:srgbClr val="000000"/>
                </a:solidFill>
              </a:rPr>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58763"/>
            <a:ext cx="2063750" cy="55356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28625" y="258763"/>
            <a:ext cx="6042025" cy="55356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pPr>
              <a:defRPr/>
            </a:pPr>
            <a:fld id="{2A37FB26-B256-431C-BDE9-224542891B1F}" type="slidenum">
              <a:rPr lang="en-US">
                <a:solidFill>
                  <a:srgbClr val="000000"/>
                </a:solidFill>
              </a:rPr>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04D5FAF-979E-41B2-99F6-8AB025BF889F}" type="slidenum">
              <a:rPr lang="en-US">
                <a:solidFill>
                  <a:srgbClr val="000000"/>
                </a:solidFill>
              </a:rPr>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1D424AE-EF85-46CE-90D4-071CD5120A0D}" type="slidenum">
              <a:rPr lang="en-US">
                <a:solidFill>
                  <a:srgbClr val="000000"/>
                </a:solidFill>
              </a:rPr>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67F6C39-AB2F-415C-A279-61269F7C2729}" type="slidenum">
              <a:rPr lang="en-US">
                <a:solidFill>
                  <a:srgbClr val="000000"/>
                </a:solidFill>
              </a:rPr>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9428C18-1827-43A2-BAF7-516C90A99206}" type="slidenum">
              <a:rPr lang="en-US">
                <a:solidFill>
                  <a:srgbClr val="000000"/>
                </a:solidFill>
              </a:rPr>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E26A0D44-B6D0-49B7-AC45-4C0DD69ADD24}" type="slidenum">
              <a:rPr lang="en-US">
                <a:solidFill>
                  <a:srgbClr val="000000"/>
                </a:solidFill>
              </a:rPr>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2F1278B-4F86-4F27-9A00-9A3F513A1EDA}" type="slidenum">
              <a:rPr lang="en-US">
                <a:solidFill>
                  <a:srgbClr val="000000"/>
                </a:solidFill>
              </a:rPr>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063D1A10-3F4E-47DD-B0AD-30B02BE44188}" type="slidenum">
              <a:rPr lang="en-US">
                <a:solidFill>
                  <a:srgbClr val="000000"/>
                </a:solidFill>
              </a:rPr>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ED5305A-644E-4C99-A30F-B44E76C3E175}" type="slidenum">
              <a:rPr lang="en-US">
                <a:solidFill>
                  <a:srgbClr val="000000"/>
                </a:solidFill>
              </a:rPr>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0F17227-7265-42E4-BDFA-06BD133D8933}" type="slidenum">
              <a:rPr lang="en-US">
                <a:solidFill>
                  <a:srgbClr val="000000"/>
                </a:solidFill>
              </a:rPr>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40D621C-D831-4757-8B61-9887B521D6E3}" type="slidenum">
              <a:rPr lang="en-US">
                <a:solidFill>
                  <a:srgbClr val="000000"/>
                </a:solidFill>
              </a:rPr>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60350"/>
            <a:ext cx="2063750" cy="56784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28625" y="260350"/>
            <a:ext cx="6042025" cy="56784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906BE75-1A8B-48D7-9D8B-C94F252B24F3}" type="slidenum">
              <a:rPr lang="en-US">
                <a:solidFill>
                  <a:srgbClr val="000000"/>
                </a:solidFill>
              </a:rPr>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F71430D-D6D8-42DA-A94E-9ECB40C76623}" type="slidenum">
              <a:rPr lang="en-US">
                <a:solidFill>
                  <a:srgbClr val="000000"/>
                </a:solidFill>
              </a:rPr>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40FF201-5E89-4831-BA17-CD3FBD8CD6F9}" type="slidenum">
              <a:rPr lang="en-US">
                <a:solidFill>
                  <a:srgbClr val="000000"/>
                </a:solidFill>
              </a:rPr>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149AF4F-E441-4250-B27A-12C8FAD1DE3B}" type="slidenum">
              <a:rPr lang="en-US">
                <a:solidFill>
                  <a:srgbClr val="000000"/>
                </a:solidFill>
              </a:rPr>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00B8920-BD13-481C-AEF4-5E2E6321EA9B}" type="slidenum">
              <a:rPr lang="en-US">
                <a:solidFill>
                  <a:srgbClr val="000000"/>
                </a:solidFill>
              </a:rPr>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C254788-F60C-4B21-87E8-D8250E537902}" type="slidenum">
              <a:rPr lang="en-US">
                <a:solidFill>
                  <a:srgbClr val="000000"/>
                </a:solidFill>
              </a:rPr>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1C8A921-F918-4D96-BE49-BAAEA42C9260}" type="slidenum">
              <a:rPr lang="en-US">
                <a:solidFill>
                  <a:srgbClr val="000000"/>
                </a:solidFill>
              </a:rPr>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CDA8B19F-AE4D-4002-BF8E-B71E988FF656}" type="slidenum">
              <a:rPr lang="en-US">
                <a:solidFill>
                  <a:srgbClr val="000000"/>
                </a:solidFill>
              </a:rPr>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F01748D-B52E-46A0-918E-F4AAD96EEC02}" type="slidenum">
              <a:rPr lang="en-US">
                <a:solidFill>
                  <a:srgbClr val="000000"/>
                </a:solidFill>
              </a:rPr>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3700DBC-CDE7-4C37-B478-0C6C795F72F6}" type="slidenum">
              <a:rPr lang="en-US">
                <a:solidFill>
                  <a:srgbClr val="000000"/>
                </a:solidFill>
              </a:rPr>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4D97F4A-775C-46CF-96E8-FC23EC109145}" type="slidenum">
              <a:rPr lang="en-US">
                <a:solidFill>
                  <a:srgbClr val="000000"/>
                </a:solidFill>
              </a:rPr>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60350"/>
            <a:ext cx="2063750" cy="56784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28625" y="260350"/>
            <a:ext cx="6042025" cy="56784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F1A69AD-C326-4A5D-A7FC-36E2A0129727}" type="slidenum">
              <a:rPr lang="en-US">
                <a:solidFill>
                  <a:srgbClr val="000000"/>
                </a:solidFill>
              </a:rPr>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8" Type="http://schemas.openxmlformats.org/officeDocument/2006/relationships/theme" Target="../theme/theme3.xml"/><Relationship Id="rId17" Type="http://schemas.openxmlformats.org/officeDocument/2006/relationships/image" Target="../media/image2.png"/><Relationship Id="rId16" Type="http://schemas.openxmlformats.org/officeDocument/2006/relationships/image" Target="../media/image7.png"/><Relationship Id="rId15" Type="http://schemas.openxmlformats.org/officeDocument/2006/relationships/image" Target="../media/image6.png"/><Relationship Id="rId14" Type="http://schemas.openxmlformats.org/officeDocument/2006/relationships/image" Target="../media/image5.png"/><Relationship Id="rId13" Type="http://schemas.openxmlformats.org/officeDocument/2006/relationships/image" Target="../media/image4.jpe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5" Type="http://schemas.openxmlformats.org/officeDocument/2006/relationships/theme" Target="../theme/theme4.xml"/><Relationship Id="rId14" Type="http://schemas.openxmlformats.org/officeDocument/2006/relationships/image" Target="../media/image2.png"/><Relationship Id="rId13" Type="http://schemas.openxmlformats.org/officeDocument/2006/relationships/image" Target="../media/image9.png"/><Relationship Id="rId12" Type="http://schemas.openxmlformats.org/officeDocument/2006/relationships/image" Target="../media/image8.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098" name="그림 15" descr="sub4.jp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bwMode="auto">
          <a:xfrm>
            <a:off x="457200" y="12684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400" smtClean="0"/>
            </a:lvl1pPr>
          </a:lstStyle>
          <a:p>
            <a:pPr fontAlgn="base" latinLnBrk="1">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400" smtClean="0"/>
            </a:lvl1pPr>
          </a:lstStyle>
          <a:p>
            <a:pPr fontAlgn="base" latinLnBrk="1">
              <a:spcBef>
                <a:spcPct val="0"/>
              </a:spcBef>
              <a:spcAft>
                <a:spcPct val="0"/>
              </a:spcAft>
              <a:defRPr/>
            </a:pPr>
            <a:endParaRPr lang="en-US">
              <a:solidFill>
                <a:srgbClr val="000000"/>
              </a:solidFill>
            </a:endParaRPr>
          </a:p>
        </p:txBody>
      </p:sp>
      <p:sp>
        <p:nvSpPr>
          <p:cNvPr id="4102" name="Rectangle 14"/>
          <p:cNvSpPr>
            <a:spLocks noGrp="1" noChangeArrowheads="1"/>
          </p:cNvSpPr>
          <p:nvPr>
            <p:ph type="title"/>
          </p:nvPr>
        </p:nvSpPr>
        <p:spPr bwMode="auto">
          <a:xfrm>
            <a:off x="428625" y="258763"/>
            <a:ext cx="822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ko-KR" smtClean="0"/>
              <a:t>Click To Edit Title Style</a:t>
            </a:r>
            <a:endParaRPr lang="en-US" altLang="ko-KR" smtClean="0"/>
          </a:p>
        </p:txBody>
      </p:sp>
      <p:sp>
        <p:nvSpPr>
          <p:cNvPr id="4103" name="Rectangle 15"/>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smtClean="0"/>
            </a:lvl1pPr>
          </a:lstStyle>
          <a:p>
            <a:pPr fontAlgn="base" latinLnBrk="1">
              <a:spcBef>
                <a:spcPct val="0"/>
              </a:spcBef>
              <a:spcAft>
                <a:spcPct val="0"/>
              </a:spcAft>
              <a:defRPr/>
            </a:pPr>
            <a:fld id="{8A7486E7-2880-4371-8778-0303B34A8DC4}" type="slidenum">
              <a:rPr lang="en-US">
                <a:solidFill>
                  <a:srgbClr val="000000"/>
                </a:solidFill>
              </a:rPr>
            </a:fld>
            <a:endParaRPr lang="en-US">
              <a:solidFill>
                <a:srgbClr val="000000"/>
              </a:solidFill>
            </a:endParaRPr>
          </a:p>
        </p:txBody>
      </p:sp>
      <p:grpSp>
        <p:nvGrpSpPr>
          <p:cNvPr id="4104" name="Group 8"/>
          <p:cNvGrpSpPr/>
          <p:nvPr userDrawn="1"/>
        </p:nvGrpSpPr>
        <p:grpSpPr bwMode="auto">
          <a:xfrm>
            <a:off x="468313" y="6453188"/>
            <a:ext cx="2590800" cy="288925"/>
            <a:chOff x="0" y="0"/>
            <a:chExt cx="1632" cy="182"/>
          </a:xfrm>
        </p:grpSpPr>
        <p:sp>
          <p:nvSpPr>
            <p:cNvPr id="4105" name="WordArt 25"/>
            <p:cNvSpPr>
              <a:spLocks noChangeArrowheads="1" noChangeShapeType="1" noTextEdit="1"/>
            </p:cNvSpPr>
            <p:nvPr/>
          </p:nvSpPr>
          <p:spPr bwMode="auto">
            <a:xfrm>
              <a:off x="0" y="0"/>
              <a:ext cx="726" cy="18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fontAlgn="base" latinLnBrk="1">
                <a:spcBef>
                  <a:spcPct val="0"/>
                </a:spcBef>
                <a:spcAft>
                  <a:spcPct val="0"/>
                </a:spcAft>
              </a:pPr>
              <a:r>
                <a:rPr lang="en-US" altLang="zh-CN" sz="1400" kern="10" spc="-70" smtClean="0">
                  <a:solidFill>
                    <a:srgbClr val="5F5F5F"/>
                  </a:solidFill>
                  <a:latin typeface="Impact" panose="020B0806030902050204"/>
                </a:rPr>
                <a:t>' LOGO '</a:t>
              </a:r>
              <a:endParaRPr lang="zh-CN" altLang="en-US" sz="1400" kern="10" spc="-70" smtClean="0">
                <a:solidFill>
                  <a:srgbClr val="5F5F5F"/>
                </a:solidFill>
                <a:latin typeface="Impact" panose="020B0806030902050204"/>
              </a:endParaRPr>
            </a:p>
          </p:txBody>
        </p:sp>
        <p:sp>
          <p:nvSpPr>
            <p:cNvPr id="4106" name="WordArt 26"/>
            <p:cNvSpPr>
              <a:spLocks noChangeArrowheads="1" noChangeShapeType="1" noTextEdit="1"/>
            </p:cNvSpPr>
            <p:nvPr/>
          </p:nvSpPr>
          <p:spPr bwMode="auto">
            <a:xfrm>
              <a:off x="724" y="136"/>
              <a:ext cx="908" cy="4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fontAlgn="base" latinLnBrk="1">
                <a:spcBef>
                  <a:spcPct val="0"/>
                </a:spcBef>
                <a:spcAft>
                  <a:spcPct val="0"/>
                </a:spcAft>
              </a:pPr>
              <a:r>
                <a:rPr lang="en-US" altLang="zh-CN" sz="800" b="1" kern="10" spc="-40" smtClean="0">
                  <a:solidFill>
                    <a:srgbClr val="5F5F5F"/>
                  </a:solidFill>
                  <a:latin typeface="Arial" panose="020B0604020202020204"/>
                  <a:cs typeface="Arial" panose="020B0604020202020204"/>
                </a:rPr>
                <a:t>COMPANY LOGOTYPE INSERT</a:t>
              </a:r>
              <a:endParaRPr lang="zh-CN" altLang="en-US" sz="800" b="1" kern="10" spc="-40" smtClean="0">
                <a:solidFill>
                  <a:srgbClr val="5F5F5F"/>
                </a:solidFill>
                <a:latin typeface="Arial" panose="020B0604020202020204"/>
                <a:cs typeface="Arial" panose="020B0604020202020204"/>
              </a:endParaRPr>
            </a:p>
          </p:txBody>
        </p:sp>
      </p:gr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latinLnBrk="1" hangingPunct="0">
        <a:spcBef>
          <a:spcPct val="0"/>
        </a:spcBef>
        <a:spcAft>
          <a:spcPct val="0"/>
        </a:spcAft>
        <a:defRPr sz="3600">
          <a:solidFill>
            <a:srgbClr val="002060"/>
          </a:solidFill>
          <a:latin typeface="+mj-lt"/>
          <a:ea typeface="+mj-ea"/>
          <a:cs typeface="+mj-cs"/>
        </a:defRPr>
      </a:lvl1pPr>
      <a:lvl2pPr algn="l" rtl="0" eaLnBrk="0" fontAlgn="base" latinLnBrk="1" hangingPunct="0">
        <a:spcBef>
          <a:spcPct val="0"/>
        </a:spcBef>
        <a:spcAft>
          <a:spcPct val="0"/>
        </a:spcAft>
        <a:defRPr sz="3600">
          <a:solidFill>
            <a:srgbClr val="002060"/>
          </a:solidFill>
          <a:latin typeface="HY헤드라인M" pitchFamily="2" charset="-127"/>
          <a:ea typeface="HY헤드라인M" pitchFamily="2" charset="-127"/>
        </a:defRPr>
      </a:lvl2pPr>
      <a:lvl3pPr algn="l" rtl="0" eaLnBrk="0" fontAlgn="base" latinLnBrk="1" hangingPunct="0">
        <a:spcBef>
          <a:spcPct val="0"/>
        </a:spcBef>
        <a:spcAft>
          <a:spcPct val="0"/>
        </a:spcAft>
        <a:defRPr sz="3600">
          <a:solidFill>
            <a:srgbClr val="002060"/>
          </a:solidFill>
          <a:latin typeface="HY헤드라인M" pitchFamily="2" charset="-127"/>
          <a:ea typeface="HY헤드라인M" pitchFamily="2" charset="-127"/>
        </a:defRPr>
      </a:lvl3pPr>
      <a:lvl4pPr algn="l" rtl="0" eaLnBrk="0" fontAlgn="base" latinLnBrk="1" hangingPunct="0">
        <a:spcBef>
          <a:spcPct val="0"/>
        </a:spcBef>
        <a:spcAft>
          <a:spcPct val="0"/>
        </a:spcAft>
        <a:defRPr sz="3600">
          <a:solidFill>
            <a:srgbClr val="002060"/>
          </a:solidFill>
          <a:latin typeface="HY헤드라인M" pitchFamily="2" charset="-127"/>
          <a:ea typeface="HY헤드라인M" pitchFamily="2" charset="-127"/>
        </a:defRPr>
      </a:lvl4pPr>
      <a:lvl5pPr algn="l" rtl="0" eaLnBrk="0" fontAlgn="base" latinLnBrk="1" hangingPunct="0">
        <a:spcBef>
          <a:spcPct val="0"/>
        </a:spcBef>
        <a:spcAft>
          <a:spcPct val="0"/>
        </a:spcAft>
        <a:defRPr sz="3600">
          <a:solidFill>
            <a:srgbClr val="002060"/>
          </a:solidFill>
          <a:latin typeface="HY헤드라인M" pitchFamily="2" charset="-127"/>
          <a:ea typeface="HY헤드라인M" pitchFamily="2" charset="-127"/>
        </a:defRPr>
      </a:lvl5pPr>
      <a:lvl6pPr marL="457200" algn="l" rtl="0" eaLnBrk="0" fontAlgn="base" latinLnBrk="1" hangingPunct="0">
        <a:spcBef>
          <a:spcPct val="0"/>
        </a:spcBef>
        <a:spcAft>
          <a:spcPct val="0"/>
        </a:spcAft>
        <a:defRPr sz="3600">
          <a:solidFill>
            <a:srgbClr val="002060"/>
          </a:solidFill>
          <a:latin typeface="HY헤드라인M" pitchFamily="2" charset="-127"/>
          <a:ea typeface="HY헤드라인M" pitchFamily="2" charset="-127"/>
        </a:defRPr>
      </a:lvl6pPr>
      <a:lvl7pPr marL="914400" algn="l" rtl="0" eaLnBrk="0" fontAlgn="base" latinLnBrk="1" hangingPunct="0">
        <a:spcBef>
          <a:spcPct val="0"/>
        </a:spcBef>
        <a:spcAft>
          <a:spcPct val="0"/>
        </a:spcAft>
        <a:defRPr sz="3600">
          <a:solidFill>
            <a:srgbClr val="002060"/>
          </a:solidFill>
          <a:latin typeface="HY헤드라인M" pitchFamily="2" charset="-127"/>
          <a:ea typeface="HY헤드라인M" pitchFamily="2" charset="-127"/>
        </a:defRPr>
      </a:lvl7pPr>
      <a:lvl8pPr marL="1371600" algn="l" rtl="0" eaLnBrk="0" fontAlgn="base" latinLnBrk="1" hangingPunct="0">
        <a:spcBef>
          <a:spcPct val="0"/>
        </a:spcBef>
        <a:spcAft>
          <a:spcPct val="0"/>
        </a:spcAft>
        <a:defRPr sz="3600">
          <a:solidFill>
            <a:srgbClr val="002060"/>
          </a:solidFill>
          <a:latin typeface="HY헤드라인M" pitchFamily="2" charset="-127"/>
          <a:ea typeface="HY헤드라인M" pitchFamily="2" charset="-127"/>
        </a:defRPr>
      </a:lvl8pPr>
      <a:lvl9pPr marL="1828800" algn="l" rtl="0" eaLnBrk="0" fontAlgn="base" latinLnBrk="1" hangingPunct="0">
        <a:spcBef>
          <a:spcPct val="0"/>
        </a:spcBef>
        <a:spcAft>
          <a:spcPct val="0"/>
        </a:spcAft>
        <a:defRPr sz="3600">
          <a:solidFill>
            <a:srgbClr val="002060"/>
          </a:solidFill>
          <a:latin typeface="HY헤드라인M" pitchFamily="2" charset="-127"/>
          <a:ea typeface="HY헤드라인M" pitchFamily="2"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Picture 14" descr="sub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1" descr="0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93063" y="-33338"/>
            <a:ext cx="1349375" cy="13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2" descr="0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72338" y="-258763"/>
            <a:ext cx="1125537"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3" descr="0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732588" y="5397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9"/>
          <p:cNvSpPr>
            <a:spLocks noChangeArrowheads="1"/>
          </p:cNvSpPr>
          <p:nvPr userDrawn="1"/>
        </p:nvSpPr>
        <p:spPr bwMode="auto">
          <a:xfrm>
            <a:off x="0" y="3563938"/>
            <a:ext cx="9144000" cy="3294062"/>
          </a:xfrm>
          <a:prstGeom prst="rect">
            <a:avLst/>
          </a:prstGeom>
          <a:gradFill rotWithShape="1">
            <a:gsLst>
              <a:gs pos="0">
                <a:srgbClr val="FFFFFF">
                  <a:alpha val="0"/>
                </a:srgbClr>
              </a:gs>
              <a:gs pos="100000">
                <a:srgbClr val="0099CC">
                  <a:alpha val="14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latinLnBrk="1">
              <a:spcBef>
                <a:spcPct val="0"/>
              </a:spcBef>
              <a:spcAft>
                <a:spcPct val="0"/>
              </a:spcAft>
            </a:pPr>
            <a:endParaRPr lang="ko-KR" altLang="en-US" smtClean="0">
              <a:solidFill>
                <a:srgbClr val="000000"/>
              </a:solidFill>
            </a:endParaRPr>
          </a:p>
        </p:txBody>
      </p:sp>
      <p:sp>
        <p:nvSpPr>
          <p:cNvPr id="3079" name="Rectangle 3"/>
          <p:cNvSpPr>
            <a:spLocks noGrp="1" noChangeArrowheads="1"/>
          </p:cNvSpPr>
          <p:nvPr>
            <p:ph type="body" idx="1"/>
          </p:nvPr>
        </p:nvSpPr>
        <p:spPr bwMode="auto">
          <a:xfrm>
            <a:off x="457200" y="1412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smtClean="0"/>
          </a:p>
        </p:txBody>
      </p:sp>
      <p:sp>
        <p:nvSpPr>
          <p:cNvPr id="3080"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400" smtClean="0"/>
            </a:lvl1pPr>
          </a:lstStyle>
          <a:p>
            <a:pPr fontAlgn="base" latinLnBrk="1">
              <a:spcBef>
                <a:spcPct val="0"/>
              </a:spcBef>
              <a:spcAft>
                <a:spcPct val="0"/>
              </a:spcAft>
              <a:defRPr/>
            </a:pPr>
            <a:endParaRPr lang="en-US">
              <a:solidFill>
                <a:srgbClr val="000000"/>
              </a:solidFill>
            </a:endParaRPr>
          </a:p>
        </p:txBody>
      </p:sp>
      <p:sp>
        <p:nvSpPr>
          <p:cNvPr id="3081"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400" smtClean="0"/>
            </a:lvl1pPr>
          </a:lstStyle>
          <a:p>
            <a:pPr fontAlgn="base" latinLnBrk="1">
              <a:spcBef>
                <a:spcPct val="0"/>
              </a:spcBef>
              <a:spcAft>
                <a:spcPct val="0"/>
              </a:spcAft>
              <a:defRPr/>
            </a:pPr>
            <a:endParaRPr lang="en-US">
              <a:solidFill>
                <a:srgbClr val="000000"/>
              </a:solidFill>
            </a:endParaRPr>
          </a:p>
        </p:txBody>
      </p:sp>
      <p:sp>
        <p:nvSpPr>
          <p:cNvPr id="3082"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smtClean="0"/>
            </a:lvl1pPr>
          </a:lstStyle>
          <a:p>
            <a:pPr fontAlgn="base" latinLnBrk="1">
              <a:spcBef>
                <a:spcPct val="0"/>
              </a:spcBef>
              <a:spcAft>
                <a:spcPct val="0"/>
              </a:spcAft>
              <a:defRPr/>
            </a:pPr>
            <a:fld id="{3554E2D8-8613-469D-8DB9-6C06F59BEAE8}" type="slidenum">
              <a:rPr lang="en-US">
                <a:solidFill>
                  <a:srgbClr val="000000"/>
                </a:solidFill>
              </a:rPr>
            </a:fld>
            <a:endParaRPr lang="en-US">
              <a:solidFill>
                <a:srgbClr val="000000"/>
              </a:solidFill>
            </a:endParaRPr>
          </a:p>
        </p:txBody>
      </p:sp>
      <p:grpSp>
        <p:nvGrpSpPr>
          <p:cNvPr id="3083" name="Group 11"/>
          <p:cNvGrpSpPr/>
          <p:nvPr userDrawn="1"/>
        </p:nvGrpSpPr>
        <p:grpSpPr bwMode="auto">
          <a:xfrm>
            <a:off x="468313" y="6453188"/>
            <a:ext cx="2590800" cy="288925"/>
            <a:chOff x="0" y="0"/>
            <a:chExt cx="1632" cy="182"/>
          </a:xfrm>
        </p:grpSpPr>
        <p:sp>
          <p:nvSpPr>
            <p:cNvPr id="3085" name="WordArt 25"/>
            <p:cNvSpPr>
              <a:spLocks noChangeArrowheads="1" noChangeShapeType="1" noTextEdit="1"/>
            </p:cNvSpPr>
            <p:nvPr/>
          </p:nvSpPr>
          <p:spPr bwMode="auto">
            <a:xfrm>
              <a:off x="0" y="0"/>
              <a:ext cx="726" cy="18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fontAlgn="base" latinLnBrk="1">
                <a:spcBef>
                  <a:spcPct val="0"/>
                </a:spcBef>
                <a:spcAft>
                  <a:spcPct val="0"/>
                </a:spcAft>
              </a:pPr>
              <a:r>
                <a:rPr lang="en-US" altLang="zh-CN" sz="1400" kern="10" spc="-70" smtClean="0">
                  <a:solidFill>
                    <a:srgbClr val="5F5F5F"/>
                  </a:solidFill>
                  <a:latin typeface="Impact" panose="020B0806030902050204"/>
                </a:rPr>
                <a:t>' LOGO '</a:t>
              </a:r>
              <a:endParaRPr lang="zh-CN" altLang="en-US" sz="1400" kern="10" spc="-70" smtClean="0">
                <a:solidFill>
                  <a:srgbClr val="5F5F5F"/>
                </a:solidFill>
                <a:latin typeface="Impact" panose="020B0806030902050204"/>
              </a:endParaRPr>
            </a:p>
          </p:txBody>
        </p:sp>
        <p:sp>
          <p:nvSpPr>
            <p:cNvPr id="3086" name="WordArt 26"/>
            <p:cNvSpPr>
              <a:spLocks noChangeArrowheads="1" noChangeShapeType="1" noTextEdit="1"/>
            </p:cNvSpPr>
            <p:nvPr/>
          </p:nvSpPr>
          <p:spPr bwMode="auto">
            <a:xfrm>
              <a:off x="724" y="136"/>
              <a:ext cx="908" cy="4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fontAlgn="base" latinLnBrk="1">
                <a:spcBef>
                  <a:spcPct val="0"/>
                </a:spcBef>
                <a:spcAft>
                  <a:spcPct val="0"/>
                </a:spcAft>
              </a:pPr>
              <a:r>
                <a:rPr lang="en-US" altLang="zh-CN" sz="800" b="1" kern="10" spc="-40" smtClean="0">
                  <a:solidFill>
                    <a:srgbClr val="5F5F5F"/>
                  </a:solidFill>
                  <a:latin typeface="Arial" panose="020B0604020202020204"/>
                  <a:cs typeface="Arial" panose="020B0604020202020204"/>
                </a:rPr>
                <a:t>COMPANY LOGOTYPE INSERT</a:t>
              </a:r>
              <a:endParaRPr lang="zh-CN" altLang="en-US" sz="800" b="1" kern="10" spc="-40" smtClean="0">
                <a:solidFill>
                  <a:srgbClr val="5F5F5F"/>
                </a:solidFill>
                <a:latin typeface="Arial" panose="020B0604020202020204"/>
                <a:cs typeface="Arial" panose="020B0604020202020204"/>
              </a:endParaRPr>
            </a:p>
          </p:txBody>
        </p:sp>
      </p:grpSp>
      <p:sp>
        <p:nvSpPr>
          <p:cNvPr id="3084" name="Rectangle 24"/>
          <p:cNvSpPr>
            <a:spLocks noGrp="1" noChangeArrowheads="1"/>
          </p:cNvSpPr>
          <p:nvPr>
            <p:ph type="title"/>
          </p:nvPr>
        </p:nvSpPr>
        <p:spPr bwMode="auto">
          <a:xfrm>
            <a:off x="428625" y="260350"/>
            <a:ext cx="8229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ko-KR" smtClean="0"/>
              <a:t>Click To Edit Title Style</a:t>
            </a:r>
            <a:endParaRPr lang="en-US" altLang="ko-KR" smtClean="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latinLnBrk="1" hangingPunct="0">
        <a:spcBef>
          <a:spcPct val="0"/>
        </a:spcBef>
        <a:spcAft>
          <a:spcPct val="0"/>
        </a:spcAft>
        <a:defRPr sz="3600">
          <a:solidFill>
            <a:schemeClr val="bg1"/>
          </a:solidFill>
          <a:latin typeface="+mj-lt"/>
          <a:ea typeface="+mj-ea"/>
          <a:cs typeface="+mj-cs"/>
        </a:defRPr>
      </a:lvl1pPr>
      <a:lvl2pPr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2pPr>
      <a:lvl3pPr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3pPr>
      <a:lvl4pPr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4pPr>
      <a:lvl5pPr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5pPr>
      <a:lvl6pPr marL="457200"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6pPr>
      <a:lvl7pPr marL="914400"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7pPr>
      <a:lvl8pPr marL="1371600"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8pPr>
      <a:lvl9pPr marL="1828800"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15" descr="sub0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descr="0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51750" y="0"/>
            <a:ext cx="15113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userDrawn="1"/>
        </p:nvSpPr>
        <p:spPr bwMode="auto">
          <a:xfrm>
            <a:off x="0" y="3743325"/>
            <a:ext cx="9144000" cy="3114675"/>
          </a:xfrm>
          <a:prstGeom prst="rect">
            <a:avLst/>
          </a:prstGeom>
          <a:gradFill rotWithShape="1">
            <a:gsLst>
              <a:gs pos="0">
                <a:srgbClr val="FFFFFF">
                  <a:alpha val="0"/>
                </a:srgbClr>
              </a:gs>
              <a:gs pos="100000">
                <a:srgbClr val="57AB00">
                  <a:alpha val="14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latinLnBrk="1">
              <a:spcBef>
                <a:spcPct val="0"/>
              </a:spcBef>
              <a:spcAft>
                <a:spcPct val="0"/>
              </a:spcAft>
            </a:pPr>
            <a:endParaRPr lang="ko-KR" altLang="en-US" smtClean="0">
              <a:solidFill>
                <a:srgbClr val="000000"/>
              </a:solidFill>
            </a:endParaRPr>
          </a:p>
        </p:txBody>
      </p:sp>
      <p:sp>
        <p:nvSpPr>
          <p:cNvPr id="2053" name="Rectangle 2"/>
          <p:cNvSpPr>
            <a:spLocks noGrp="1" noChangeArrowheads="1"/>
          </p:cNvSpPr>
          <p:nvPr>
            <p:ph type="title"/>
          </p:nvPr>
        </p:nvSpPr>
        <p:spPr bwMode="auto">
          <a:xfrm>
            <a:off x="428625" y="260350"/>
            <a:ext cx="8229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ko-KR" smtClean="0"/>
              <a:t>Click To Edit Title Style</a:t>
            </a:r>
            <a:endParaRPr lang="en-US" altLang="ko-KR" smtClean="0"/>
          </a:p>
        </p:txBody>
      </p:sp>
      <p:sp>
        <p:nvSpPr>
          <p:cNvPr id="2054" name="Rectangle 3"/>
          <p:cNvSpPr>
            <a:spLocks noGrp="1" noChangeArrowheads="1"/>
          </p:cNvSpPr>
          <p:nvPr>
            <p:ph type="body" idx="1"/>
          </p:nvPr>
        </p:nvSpPr>
        <p:spPr bwMode="auto">
          <a:xfrm>
            <a:off x="457200" y="1412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smtClean="0"/>
          </a:p>
        </p:txBody>
      </p:sp>
      <p:sp>
        <p:nvSpPr>
          <p:cNvPr id="2055"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400" smtClean="0"/>
            </a:lvl1pPr>
          </a:lstStyle>
          <a:p>
            <a:pPr fontAlgn="base" latinLnBrk="1">
              <a:spcBef>
                <a:spcPct val="0"/>
              </a:spcBef>
              <a:spcAft>
                <a:spcPct val="0"/>
              </a:spcAft>
              <a:defRPr/>
            </a:pPr>
            <a:endParaRPr lang="en-US">
              <a:solidFill>
                <a:srgbClr val="000000"/>
              </a:solidFill>
            </a:endParaRPr>
          </a:p>
        </p:txBody>
      </p:sp>
      <p:sp>
        <p:nvSpPr>
          <p:cNvPr id="2056"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400" smtClean="0"/>
            </a:lvl1pPr>
          </a:lstStyle>
          <a:p>
            <a:pPr fontAlgn="base" latinLnBrk="1">
              <a:spcBef>
                <a:spcPct val="0"/>
              </a:spcBef>
              <a:spcAft>
                <a:spcPct val="0"/>
              </a:spcAft>
              <a:defRPr/>
            </a:pPr>
            <a:endParaRPr lang="en-US">
              <a:solidFill>
                <a:srgbClr val="000000"/>
              </a:solidFill>
            </a:endParaRPr>
          </a:p>
        </p:txBody>
      </p:sp>
      <p:sp>
        <p:nvSpPr>
          <p:cNvPr id="2057"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smtClean="0"/>
            </a:lvl1pPr>
          </a:lstStyle>
          <a:p>
            <a:pPr fontAlgn="base" latinLnBrk="1">
              <a:spcBef>
                <a:spcPct val="0"/>
              </a:spcBef>
              <a:spcAft>
                <a:spcPct val="0"/>
              </a:spcAft>
              <a:defRPr/>
            </a:pPr>
            <a:fld id="{CA7B6D6E-9402-463D-AC3D-127D108B6865}" type="slidenum">
              <a:rPr lang="en-US">
                <a:solidFill>
                  <a:srgbClr val="000000"/>
                </a:solidFill>
              </a:rPr>
            </a:fld>
            <a:endParaRPr lang="en-US">
              <a:solidFill>
                <a:srgbClr val="000000"/>
              </a:solidFill>
            </a:endParaRPr>
          </a:p>
        </p:txBody>
      </p:sp>
      <p:grpSp>
        <p:nvGrpSpPr>
          <p:cNvPr id="2058" name="Group 10"/>
          <p:cNvGrpSpPr/>
          <p:nvPr userDrawn="1"/>
        </p:nvGrpSpPr>
        <p:grpSpPr bwMode="auto">
          <a:xfrm>
            <a:off x="468313" y="6453188"/>
            <a:ext cx="2590800" cy="288925"/>
            <a:chOff x="0" y="0"/>
            <a:chExt cx="1632" cy="182"/>
          </a:xfrm>
        </p:grpSpPr>
        <p:sp>
          <p:nvSpPr>
            <p:cNvPr id="2059" name="WordArt 25"/>
            <p:cNvSpPr>
              <a:spLocks noChangeArrowheads="1" noChangeShapeType="1" noTextEdit="1"/>
            </p:cNvSpPr>
            <p:nvPr/>
          </p:nvSpPr>
          <p:spPr bwMode="auto">
            <a:xfrm>
              <a:off x="0" y="0"/>
              <a:ext cx="726" cy="18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fontAlgn="base" latinLnBrk="1">
                <a:spcBef>
                  <a:spcPct val="0"/>
                </a:spcBef>
                <a:spcAft>
                  <a:spcPct val="0"/>
                </a:spcAft>
              </a:pPr>
              <a:r>
                <a:rPr lang="en-US" altLang="zh-CN" sz="1400" kern="10" spc="-70" smtClean="0">
                  <a:solidFill>
                    <a:srgbClr val="5F5F5F"/>
                  </a:solidFill>
                  <a:latin typeface="Impact" panose="020B0806030902050204"/>
                </a:rPr>
                <a:t>' LOGO '</a:t>
              </a:r>
              <a:endParaRPr lang="zh-CN" altLang="en-US" sz="1400" kern="10" spc="-70" smtClean="0">
                <a:solidFill>
                  <a:srgbClr val="5F5F5F"/>
                </a:solidFill>
                <a:latin typeface="Impact" panose="020B0806030902050204"/>
              </a:endParaRPr>
            </a:p>
          </p:txBody>
        </p:sp>
        <p:sp>
          <p:nvSpPr>
            <p:cNvPr id="2060" name="WordArt 26"/>
            <p:cNvSpPr>
              <a:spLocks noChangeArrowheads="1" noChangeShapeType="1" noTextEdit="1"/>
            </p:cNvSpPr>
            <p:nvPr/>
          </p:nvSpPr>
          <p:spPr bwMode="auto">
            <a:xfrm>
              <a:off x="724" y="136"/>
              <a:ext cx="908" cy="4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fontAlgn="base" latinLnBrk="1">
                <a:spcBef>
                  <a:spcPct val="0"/>
                </a:spcBef>
                <a:spcAft>
                  <a:spcPct val="0"/>
                </a:spcAft>
              </a:pPr>
              <a:r>
                <a:rPr lang="en-US" altLang="zh-CN" sz="800" b="1" kern="10" spc="-40" smtClean="0">
                  <a:solidFill>
                    <a:srgbClr val="5F5F5F"/>
                  </a:solidFill>
                  <a:latin typeface="Arial" panose="020B0604020202020204"/>
                  <a:cs typeface="Arial" panose="020B0604020202020204"/>
                </a:rPr>
                <a:t>COMPANY LOGOTYPE INSERT</a:t>
              </a:r>
              <a:endParaRPr lang="zh-CN" altLang="en-US" sz="800" b="1" kern="10" spc="-40" smtClean="0">
                <a:solidFill>
                  <a:srgbClr val="5F5F5F"/>
                </a:solidFill>
                <a:latin typeface="Arial" panose="020B0604020202020204"/>
                <a:cs typeface="Arial" panose="020B0604020202020204"/>
              </a:endParaRPr>
            </a:p>
          </p:txBody>
        </p:sp>
      </p:gr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latinLnBrk="1" hangingPunct="0">
        <a:spcBef>
          <a:spcPct val="0"/>
        </a:spcBef>
        <a:spcAft>
          <a:spcPct val="0"/>
        </a:spcAft>
        <a:defRPr sz="3600">
          <a:solidFill>
            <a:schemeClr val="bg1"/>
          </a:solidFill>
          <a:latin typeface="+mj-lt"/>
          <a:ea typeface="+mj-ea"/>
          <a:cs typeface="+mj-cs"/>
        </a:defRPr>
      </a:lvl1pPr>
      <a:lvl2pPr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2pPr>
      <a:lvl3pPr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3pPr>
      <a:lvl4pPr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4pPr>
      <a:lvl5pPr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5pPr>
      <a:lvl6pPr marL="457200"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6pPr>
      <a:lvl7pPr marL="914400"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7pPr>
      <a:lvl8pPr marL="1371600"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8pPr>
      <a:lvl9pPr marL="1828800" algn="l" rtl="0" eaLnBrk="0" fontAlgn="base" latinLnBrk="1" hangingPunct="0">
        <a:spcBef>
          <a:spcPct val="0"/>
        </a:spcBef>
        <a:spcAft>
          <a:spcPct val="0"/>
        </a:spcAft>
        <a:defRPr sz="3600">
          <a:solidFill>
            <a:schemeClr val="bg1"/>
          </a:solidFill>
          <a:latin typeface="HY헤드라인M" pitchFamily="2" charset="-127"/>
          <a:ea typeface="HY헤드라인M" pitchFamily="2"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5.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1" Type="http://schemas.openxmlformats.org/officeDocument/2006/relationships/slideLayout" Target="../slideLayouts/slideLayout24.xml"/><Relationship Id="rId10" Type="http://schemas.microsoft.com/office/2007/relationships/diagramDrawing" Target="../diagrams/drawing3.xml"/><Relationship Id="rId1"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21.png"/><Relationship Id="rId1"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3.png"/><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5.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image" Target="../media/image5.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7.png"/></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image" Target="../media/image5.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5.jpeg"/><Relationship Id="rId4" Type="http://schemas.openxmlformats.org/officeDocument/2006/relationships/tags" Target="../tags/tag16.xml"/><Relationship Id="rId3" Type="http://schemas.openxmlformats.org/officeDocument/2006/relationships/image" Target="../media/image24.jpeg"/><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004" y="1628800"/>
            <a:ext cx="7560840" cy="2123658"/>
          </a:xfrm>
          <a:prstGeom prst="rect">
            <a:avLst/>
          </a:prstGeom>
          <a:noFill/>
        </p:spPr>
        <p:txBody>
          <a:bodyPr wrap="square" rtlCol="0">
            <a:spAutoFit/>
          </a:bodyPr>
          <a:lstStyle/>
          <a:p>
            <a:pPr algn="ctr">
              <a:lnSpc>
                <a:spcPct val="150000"/>
              </a:lnSpc>
            </a:pPr>
            <a:r>
              <a:rPr lang="zh-CN" altLang="en-US" sz="4400" dirty="0" smtClean="0">
                <a:latin typeface="黑体" panose="02010609060101010101" pitchFamily="49" charset="-122"/>
                <a:ea typeface="黑体" panose="02010609060101010101" pitchFamily="49" charset="-122"/>
              </a:rPr>
              <a:t>青海省大气主要污染物</a:t>
            </a:r>
            <a:endParaRPr lang="en-US" altLang="zh-CN" sz="4400" dirty="0" smtClean="0">
              <a:latin typeface="黑体" panose="02010609060101010101" pitchFamily="49" charset="-122"/>
              <a:ea typeface="黑体" panose="02010609060101010101" pitchFamily="49" charset="-122"/>
            </a:endParaRPr>
          </a:p>
          <a:p>
            <a:pPr algn="ctr">
              <a:lnSpc>
                <a:spcPct val="150000"/>
              </a:lnSpc>
            </a:pPr>
            <a:r>
              <a:rPr lang="zh-CN" altLang="en-US" sz="4400" dirty="0">
                <a:latin typeface="黑体" panose="02010609060101010101" pitchFamily="49" charset="-122"/>
                <a:ea typeface="黑体" panose="02010609060101010101" pitchFamily="49" charset="-122"/>
              </a:rPr>
              <a:t>总量减</a:t>
            </a:r>
            <a:r>
              <a:rPr lang="zh-CN" altLang="en-US" sz="4400" dirty="0" smtClean="0">
                <a:latin typeface="黑体" panose="02010609060101010101" pitchFamily="49" charset="-122"/>
                <a:ea typeface="黑体" panose="02010609060101010101" pitchFamily="49" charset="-122"/>
              </a:rPr>
              <a:t>排核查核算培训</a:t>
            </a:r>
            <a:endParaRPr lang="zh-CN" altLang="en-US" sz="4400" dirty="0">
              <a:latin typeface="黑体" panose="02010609060101010101" pitchFamily="49" charset="-122"/>
              <a:ea typeface="黑体" panose="02010609060101010101" pitchFamily="49" charset="-122"/>
            </a:endParaRPr>
          </a:p>
        </p:txBody>
      </p:sp>
      <p:sp>
        <p:nvSpPr>
          <p:cNvPr id="4" name="文本框 3" descr="7b0a2020202022776f7264617274223a20227b5c2269645c223a32353030343531362c5c227469645c223a31333439377d220a7d0a"/>
          <p:cNvSpPr txBox="1"/>
          <p:nvPr>
            <p:custDataLst>
              <p:tags r:id="rId1"/>
            </p:custDataLst>
          </p:nvPr>
        </p:nvSpPr>
        <p:spPr>
          <a:xfrm>
            <a:off x="5220494" y="41488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4882994" y="5084779"/>
            <a:ext cx="675000" cy="675000"/>
          </a:xfrm>
          <a:prstGeom prst="ellipse">
            <a:avLst/>
          </a:prstGeom>
          <a:solidFill>
            <a:srgbClr val="00B0F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5815330" y="50852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6747666" y="50847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smtClean="0">
                <a:solidFill>
                  <a:srgbClr val="000000"/>
                </a:solidFill>
                <a:latin typeface="HY헤드라인M" pitchFamily="2" charset="-127"/>
                <a:ea typeface="HY헤드라인M" pitchFamily="2" charset="-127"/>
              </a:rPr>
              <a:t>一、</a:t>
            </a:r>
            <a:r>
              <a:rPr lang="zh-CN" altLang="en-US" sz="3200" dirty="0" smtClean="0">
                <a:solidFill>
                  <a:srgbClr val="000000"/>
                </a:solidFill>
                <a:latin typeface="华文中宋" panose="02010600040101010101" pitchFamily="2" charset="-122"/>
                <a:ea typeface="华文中宋" panose="02010600040101010101" pitchFamily="2" charset="-122"/>
              </a:rPr>
              <a:t>大气</a:t>
            </a:r>
            <a:r>
              <a:rPr lang="zh-CN" altLang="en-US" sz="3200" dirty="0">
                <a:solidFill>
                  <a:srgbClr val="000000"/>
                </a:solidFill>
                <a:latin typeface="华文中宋" panose="02010600040101010101" pitchFamily="2" charset="-122"/>
                <a:ea typeface="华文中宋" panose="02010600040101010101" pitchFamily="2" charset="-122"/>
              </a:rPr>
              <a:t>重点行业减排管理要求</a:t>
            </a:r>
            <a:endParaRPr lang="zh-CN" altLang="en-US" sz="3200" dirty="0">
              <a:solidFill>
                <a:srgbClr val="1C1C1C"/>
              </a:solidFill>
            </a:endParaRPr>
          </a:p>
        </p:txBody>
      </p:sp>
      <p:pic>
        <p:nvPicPr>
          <p:cNvPr id="6"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1340768"/>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83568" y="1177588"/>
            <a:ext cx="4512774" cy="523220"/>
          </a:xfrm>
          <a:prstGeom prst="rect">
            <a:avLst/>
          </a:prstGeom>
        </p:spPr>
        <p:txBody>
          <a:bodyPr wrap="none">
            <a:spAutoFit/>
          </a:bodyPr>
          <a:lstStyle/>
          <a:p>
            <a:r>
              <a:rPr lang="zh-CN" altLang="en-US" sz="2800" b="1" dirty="0">
                <a:latin typeface="仿宋_GB2312" panose="02010609030101010101" pitchFamily="49" charset="-122"/>
                <a:ea typeface="仿宋_GB2312" panose="02010609030101010101" pitchFamily="49" charset="-122"/>
              </a:rPr>
              <a:t>加强脱硫设施旁路烟道管理</a:t>
            </a:r>
            <a:endParaRPr lang="zh-CN" altLang="en-US" sz="2800" b="1" dirty="0">
              <a:latin typeface="仿宋_GB2312" panose="02010609030101010101" pitchFamily="49" charset="-122"/>
              <a:ea typeface="仿宋_GB2312" panose="02010609030101010101" pitchFamily="49" charset="-122"/>
            </a:endParaRPr>
          </a:p>
        </p:txBody>
      </p:sp>
      <p:sp>
        <p:nvSpPr>
          <p:cNvPr id="3" name="矩形 2"/>
          <p:cNvSpPr/>
          <p:nvPr/>
        </p:nvSpPr>
        <p:spPr>
          <a:xfrm>
            <a:off x="251520" y="1916832"/>
            <a:ext cx="8820472" cy="5262979"/>
          </a:xfrm>
          <a:prstGeom prst="rect">
            <a:avLst/>
          </a:prstGeom>
        </p:spPr>
        <p:txBody>
          <a:bodyPr wrap="square">
            <a:spAutoFit/>
          </a:bodyPr>
          <a:lstStyle/>
          <a:p>
            <a:pPr marL="342900" indent="-342900">
              <a:lnSpc>
                <a:spcPts val="3000"/>
              </a:lnSpc>
              <a:buFont typeface="Wingdings" panose="05000000000000000000" pitchFamily="2" charset="2"/>
              <a:buChar char="Ø"/>
              <a:defRPr/>
            </a:pPr>
            <a:r>
              <a:rPr lang="zh-CN" altLang="en-US" sz="2400" u="sng" dirty="0">
                <a:solidFill>
                  <a:srgbClr val="FF0000"/>
                </a:solidFill>
                <a:latin typeface="仿宋_GB2312" panose="02010609030101010101" pitchFamily="49" charset="-122"/>
                <a:ea typeface="仿宋_GB2312" panose="02010609030101010101" pitchFamily="49" charset="-122"/>
              </a:rPr>
              <a:t>三同时脱硫设施不得设置旁路烟道，现有设施应逐步拆除旁</a:t>
            </a:r>
            <a:r>
              <a:rPr lang="zh-CN" altLang="en-US" sz="2400" dirty="0">
                <a:solidFill>
                  <a:srgbClr val="FF0000"/>
                </a:solidFill>
                <a:latin typeface="仿宋_GB2312" panose="02010609030101010101" pitchFamily="49" charset="-122"/>
                <a:ea typeface="仿宋_GB2312" panose="02010609030101010101" pitchFamily="49" charset="-122"/>
              </a:rPr>
              <a:t>路</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marL="342900" indent="-342900">
              <a:lnSpc>
                <a:spcPts val="3000"/>
              </a:lnSpc>
              <a:buFont typeface="Wingdings" panose="05000000000000000000" pitchFamily="2" charset="2"/>
              <a:buChar char="Ø"/>
              <a:defRPr/>
            </a:pPr>
            <a:endParaRPr lang="en-US" altLang="zh-CN" sz="2400" dirty="0">
              <a:latin typeface="仿宋_GB2312" panose="02010609030101010101" pitchFamily="49" charset="-122"/>
              <a:ea typeface="仿宋_GB2312" panose="02010609030101010101" pitchFamily="49" charset="-122"/>
            </a:endParaRPr>
          </a:p>
          <a:p>
            <a:pPr marL="342900" indent="-342900">
              <a:lnSpc>
                <a:spcPts val="3000"/>
              </a:lnSpc>
              <a:buFont typeface="Wingdings" panose="05000000000000000000" pitchFamily="2" charset="2"/>
              <a:buChar char="Ø"/>
              <a:defRPr/>
            </a:pPr>
            <a:r>
              <a:rPr lang="zh-CN" altLang="en-US" sz="2400" dirty="0">
                <a:latin typeface="仿宋_GB2312" panose="02010609030101010101" pitchFamily="49" charset="-122"/>
                <a:ea typeface="仿宋_GB2312" panose="02010609030101010101" pitchFamily="49" charset="-122"/>
              </a:rPr>
              <a:t>暂无法拆除脱硫设施旁路烟道的，应参照</a:t>
            </a:r>
            <a:r>
              <a:rPr lang="en-US" altLang="zh-CN" sz="2400" dirty="0">
                <a:latin typeface="仿宋_GB2312" panose="02010609030101010101" pitchFamily="49" charset="-122"/>
                <a:ea typeface="仿宋_GB2312" panose="02010609030101010101" pitchFamily="49" charset="-122"/>
              </a:rPr>
              <a:t>《</a:t>
            </a:r>
            <a:r>
              <a:rPr lang="zh-CN" altLang="en-US" sz="2400" dirty="0">
                <a:latin typeface="仿宋_GB2312" panose="02010609030101010101" pitchFamily="49" charset="-122"/>
                <a:ea typeface="仿宋_GB2312" panose="02010609030101010101" pitchFamily="49" charset="-122"/>
              </a:rPr>
              <a:t>关于火电企业脱硫设施旁路烟道挡板实施铅封的通知</a:t>
            </a:r>
            <a:r>
              <a:rPr lang="en-US" altLang="zh-CN" sz="2400" dirty="0">
                <a:latin typeface="仿宋_GB2312" panose="02010609030101010101" pitchFamily="49" charset="-122"/>
                <a:ea typeface="仿宋_GB2312" panose="02010609030101010101" pitchFamily="49" charset="-122"/>
              </a:rPr>
              <a:t>》</a:t>
            </a:r>
            <a:r>
              <a:rPr lang="zh-CN" altLang="en-US" sz="2400" dirty="0">
                <a:latin typeface="仿宋_GB2312" panose="02010609030101010101" pitchFamily="49" charset="-122"/>
                <a:ea typeface="仿宋_GB2312" panose="02010609030101010101" pitchFamily="49" charset="-122"/>
              </a:rPr>
              <a:t>（环办</a:t>
            </a:r>
            <a:r>
              <a:rPr lang="en-US" altLang="zh-CN" sz="2400" dirty="0">
                <a:latin typeface="仿宋_GB2312" panose="02010609030101010101" pitchFamily="49" charset="-122"/>
                <a:ea typeface="仿宋_GB2312" panose="02010609030101010101" pitchFamily="49" charset="-122"/>
              </a:rPr>
              <a:t>[2010]91</a:t>
            </a:r>
            <a:r>
              <a:rPr lang="zh-CN" altLang="en-US" sz="2400" dirty="0">
                <a:latin typeface="仿宋_GB2312" panose="02010609030101010101" pitchFamily="49" charset="-122"/>
                <a:ea typeface="仿宋_GB2312" panose="02010609030101010101" pitchFamily="49" charset="-122"/>
              </a:rPr>
              <a:t>号）要求，对旁路烟道进行铅封</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marL="800100" lvl="1" indent="-342900">
              <a:lnSpc>
                <a:spcPts val="3000"/>
              </a:lnSpc>
              <a:buFont typeface="Wingdings" panose="05000000000000000000" pitchFamily="2" charset="2"/>
              <a:buChar char="Ø"/>
              <a:defRPr/>
            </a:pPr>
            <a:r>
              <a:rPr lang="zh-CN" altLang="en-US" sz="2400" dirty="0" smtClean="0">
                <a:latin typeface="仿宋_GB2312" panose="02010609030101010101" pitchFamily="49" charset="-122"/>
                <a:ea typeface="仿宋_GB2312" panose="02010609030101010101" pitchFamily="49" charset="-122"/>
              </a:rPr>
              <a:t>省级</a:t>
            </a:r>
            <a:r>
              <a:rPr lang="zh-CN" altLang="en-US" sz="2400" dirty="0">
                <a:latin typeface="仿宋_GB2312" panose="02010609030101010101" pitchFamily="49" charset="-122"/>
                <a:ea typeface="仿宋_GB2312" panose="02010609030101010101" pitchFamily="49" charset="-122"/>
              </a:rPr>
              <a:t>环保部门负责辖区内脱硫设施旁路挡板的铅封工作，统一设计制作封签，统一编号，专人管理</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marL="800100" lvl="1" indent="-342900">
              <a:lnSpc>
                <a:spcPts val="3000"/>
              </a:lnSpc>
              <a:buFont typeface="Wingdings" panose="05000000000000000000" pitchFamily="2" charset="2"/>
              <a:buChar char="Ø"/>
              <a:defRPr/>
            </a:pPr>
            <a:r>
              <a:rPr lang="zh-CN" altLang="en-US" sz="2400" dirty="0" smtClean="0">
                <a:latin typeface="仿宋_GB2312" panose="02010609030101010101" pitchFamily="49" charset="-122"/>
                <a:ea typeface="仿宋_GB2312" panose="02010609030101010101" pitchFamily="49" charset="-122"/>
              </a:rPr>
              <a:t>现场</a:t>
            </a:r>
            <a:r>
              <a:rPr lang="zh-CN" altLang="en-US" sz="2400" dirty="0">
                <a:latin typeface="仿宋_GB2312" panose="02010609030101010101" pitchFamily="49" charset="-122"/>
                <a:ea typeface="仿宋_GB2312" panose="02010609030101010101" pitchFamily="49" charset="-122"/>
              </a:rPr>
              <a:t>铅封和启封等具体工作可委托地市或县级环保部门开展。企业不得擅自启封</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marL="800100" lvl="1" indent="-342900">
              <a:lnSpc>
                <a:spcPts val="3000"/>
              </a:lnSpc>
              <a:buFont typeface="Wingdings" panose="05000000000000000000" pitchFamily="2" charset="2"/>
              <a:buChar char="Ø"/>
              <a:defRPr/>
            </a:pPr>
            <a:r>
              <a:rPr lang="zh-CN" altLang="en-US" sz="2400" dirty="0" smtClean="0">
                <a:latin typeface="仿宋_GB2312" panose="02010609030101010101" pitchFamily="49" charset="-122"/>
                <a:ea typeface="仿宋_GB2312" panose="02010609030101010101" pitchFamily="49" charset="-122"/>
              </a:rPr>
              <a:t>突发</a:t>
            </a:r>
            <a:r>
              <a:rPr lang="zh-CN" altLang="en-US" sz="2400" dirty="0">
                <a:latin typeface="仿宋_GB2312" panose="02010609030101010101" pitchFamily="49" charset="-122"/>
                <a:ea typeface="仿宋_GB2312" panose="02010609030101010101" pitchFamily="49" charset="-122"/>
              </a:rPr>
              <a:t>事故企业自行启封的，</a:t>
            </a:r>
            <a:r>
              <a:rPr lang="en-US" altLang="zh-CN" sz="2400" dirty="0">
                <a:latin typeface="仿宋_GB2312" panose="02010609030101010101" pitchFamily="49" charset="-122"/>
                <a:ea typeface="仿宋_GB2312" panose="02010609030101010101" pitchFamily="49" charset="-122"/>
              </a:rPr>
              <a:t>24</a:t>
            </a:r>
            <a:r>
              <a:rPr lang="zh-CN" altLang="en-US" sz="2400" dirty="0">
                <a:latin typeface="仿宋_GB2312" panose="02010609030101010101" pitchFamily="49" charset="-122"/>
                <a:ea typeface="仿宋_GB2312" panose="02010609030101010101" pitchFamily="49" charset="-122"/>
              </a:rPr>
              <a:t>小时内向当地环保部门报告</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marL="800100" lvl="1" indent="-342900">
              <a:lnSpc>
                <a:spcPts val="3000"/>
              </a:lnSpc>
              <a:buFont typeface="Wingdings" panose="05000000000000000000" pitchFamily="2" charset="2"/>
              <a:buChar char="Ø"/>
              <a:defRPr/>
            </a:pPr>
            <a:r>
              <a:rPr lang="zh-CN" altLang="en-US" sz="2400" dirty="0" smtClean="0">
                <a:latin typeface="仿宋_GB2312" panose="02010609030101010101" pitchFamily="49" charset="-122"/>
                <a:ea typeface="仿宋_GB2312" panose="02010609030101010101" pitchFamily="49" charset="-122"/>
              </a:rPr>
              <a:t>脱硫</a:t>
            </a:r>
            <a:r>
              <a:rPr lang="zh-CN" altLang="en-US" sz="2400" dirty="0">
                <a:latin typeface="仿宋_GB2312" panose="02010609030101010101" pitchFamily="49" charset="-122"/>
                <a:ea typeface="仿宋_GB2312" panose="02010609030101010101" pitchFamily="49" charset="-122"/>
              </a:rPr>
              <a:t>设施定期试验、检修等情况，企业书面提出申请，当地环保部门审批同意后，派人现场启封，并如实记录。</a:t>
            </a:r>
            <a:endParaRPr lang="zh-CN" altLang="en-US"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defRPr/>
            </a:pPr>
            <a:endParaRPr lang="en-US" altLang="zh-CN" sz="2400"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smtClean="0">
                <a:solidFill>
                  <a:srgbClr val="000000"/>
                </a:solidFill>
                <a:latin typeface="HY헤드라인M" pitchFamily="2" charset="-127"/>
                <a:ea typeface="HY헤드라인M" pitchFamily="2" charset="-127"/>
              </a:rPr>
              <a:t>一、</a:t>
            </a:r>
            <a:r>
              <a:rPr lang="zh-CN" altLang="en-US" sz="3200" dirty="0" smtClean="0">
                <a:solidFill>
                  <a:srgbClr val="000000"/>
                </a:solidFill>
                <a:latin typeface="华文中宋" panose="02010600040101010101" pitchFamily="2" charset="-122"/>
                <a:ea typeface="华文中宋" panose="02010600040101010101" pitchFamily="2" charset="-122"/>
              </a:rPr>
              <a:t>大气</a:t>
            </a:r>
            <a:r>
              <a:rPr lang="zh-CN" altLang="en-US" sz="3200" dirty="0">
                <a:solidFill>
                  <a:srgbClr val="000000"/>
                </a:solidFill>
                <a:latin typeface="华文中宋" panose="02010600040101010101" pitchFamily="2" charset="-122"/>
                <a:ea typeface="华文中宋" panose="02010600040101010101" pitchFamily="2" charset="-122"/>
              </a:rPr>
              <a:t>重点行业减排管理要求</a:t>
            </a:r>
            <a:endParaRPr lang="zh-CN" altLang="en-US" sz="3200" dirty="0">
              <a:solidFill>
                <a:srgbClr val="1C1C1C"/>
              </a:solidFill>
            </a:endParaRPr>
          </a:p>
        </p:txBody>
      </p:sp>
      <p:pic>
        <p:nvPicPr>
          <p:cNvPr id="15"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412776"/>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27584" y="1196752"/>
            <a:ext cx="3070071" cy="523220"/>
          </a:xfrm>
          <a:prstGeom prst="rect">
            <a:avLst/>
          </a:prstGeom>
        </p:spPr>
        <p:txBody>
          <a:bodyPr wrap="none">
            <a:spAutoFit/>
          </a:bodyPr>
          <a:lstStyle/>
          <a:p>
            <a:r>
              <a:rPr lang="zh-CN" altLang="en-US" sz="2800" b="1" dirty="0">
                <a:latin typeface="仿宋_GB2312" panose="02010609030101010101" pitchFamily="49" charset="-122"/>
                <a:ea typeface="仿宋_GB2312" panose="02010609030101010101" pitchFamily="49" charset="-122"/>
              </a:rPr>
              <a:t>旁路烟道管理要求</a:t>
            </a:r>
            <a:endParaRPr lang="zh-CN" altLang="en-US" sz="2800" b="1" dirty="0">
              <a:latin typeface="仿宋_GB2312" panose="02010609030101010101" pitchFamily="49" charset="-122"/>
              <a:ea typeface="仿宋_GB2312" panose="02010609030101010101" pitchFamily="49" charset="-122"/>
            </a:endParaRPr>
          </a:p>
        </p:txBody>
      </p:sp>
      <p:sp>
        <p:nvSpPr>
          <p:cNvPr id="3" name="矩形 2"/>
          <p:cNvSpPr/>
          <p:nvPr/>
        </p:nvSpPr>
        <p:spPr>
          <a:xfrm>
            <a:off x="457200" y="1938338"/>
            <a:ext cx="8229600" cy="3016210"/>
          </a:xfrm>
          <a:prstGeom prst="rect">
            <a:avLst/>
          </a:prstGeom>
        </p:spPr>
        <p:txBody>
          <a:bodyPr wrap="square">
            <a:spAutoFit/>
          </a:bodyPr>
          <a:lstStyle/>
          <a:p>
            <a:pPr indent="-342900">
              <a:lnSpc>
                <a:spcPct val="150000"/>
              </a:lnSpc>
              <a:spcAft>
                <a:spcPts val="600"/>
              </a:spcAft>
              <a:buFont typeface="Wingdings" panose="05000000000000000000" pitchFamily="2" charset="2"/>
              <a:buChar char="Ø"/>
              <a:defRPr/>
            </a:pPr>
            <a:r>
              <a:rPr lang="zh-CN" altLang="en-US" sz="2400" dirty="0">
                <a:latin typeface="仿宋_GB2312" panose="02010609030101010101" pitchFamily="49" charset="-122"/>
                <a:ea typeface="仿宋_GB2312" panose="02010609030101010101" pitchFamily="49" charset="-122"/>
              </a:rPr>
              <a:t>旁路烟道挡板门必须采用电动装置启</a:t>
            </a:r>
            <a:r>
              <a:rPr lang="zh-CN" altLang="en-US" sz="2400" dirty="0" smtClean="0">
                <a:latin typeface="仿宋_GB2312" panose="02010609030101010101" pitchFamily="49" charset="-122"/>
                <a:ea typeface="仿宋_GB2312" panose="02010609030101010101" pitchFamily="49" charset="-122"/>
              </a:rPr>
              <a:t>停。</a:t>
            </a:r>
            <a:endParaRPr lang="en-US" altLang="zh-CN" sz="2400" dirty="0">
              <a:latin typeface="仿宋_GB2312" panose="02010609030101010101" pitchFamily="49" charset="-122"/>
              <a:ea typeface="仿宋_GB2312" panose="02010609030101010101" pitchFamily="49" charset="-122"/>
            </a:endParaRPr>
          </a:p>
          <a:p>
            <a:pPr indent="-342900">
              <a:lnSpc>
                <a:spcPct val="150000"/>
              </a:lnSpc>
              <a:spcAft>
                <a:spcPts val="600"/>
              </a:spcAft>
              <a:buFont typeface="Wingdings" panose="05000000000000000000" pitchFamily="2" charset="2"/>
              <a:buChar char="Ø"/>
              <a:defRPr/>
            </a:pPr>
            <a:r>
              <a:rPr lang="zh-CN" altLang="en-US" sz="2400" dirty="0">
                <a:latin typeface="仿宋_GB2312" panose="02010609030101010101" pitchFamily="49" charset="-122"/>
                <a:ea typeface="仿宋_GB2312" panose="02010609030101010101" pitchFamily="49" charset="-122"/>
              </a:rPr>
              <a:t>保存密封风机电流、旁路烟道开启度等信号。</a:t>
            </a:r>
            <a:endParaRPr lang="en-US" altLang="zh-CN" sz="2400" dirty="0">
              <a:latin typeface="仿宋_GB2312" panose="02010609030101010101" pitchFamily="49" charset="-122"/>
              <a:ea typeface="仿宋_GB2312" panose="02010609030101010101" pitchFamily="49" charset="-122"/>
            </a:endParaRPr>
          </a:p>
          <a:p>
            <a:pPr indent="-342900">
              <a:lnSpc>
                <a:spcPct val="150000"/>
              </a:lnSpc>
              <a:spcAft>
                <a:spcPts val="600"/>
              </a:spcAft>
              <a:buFont typeface="Wingdings" panose="05000000000000000000" pitchFamily="2" charset="2"/>
              <a:buChar char="Ø"/>
              <a:defRPr/>
            </a:pPr>
            <a:r>
              <a:rPr lang="zh-CN" altLang="en-US" sz="2400" dirty="0">
                <a:latin typeface="仿宋_GB2312" panose="02010609030101010101" pitchFamily="49" charset="-122"/>
                <a:ea typeface="仿宋_GB2312" panose="02010609030101010101" pitchFamily="49" charset="-122"/>
              </a:rPr>
              <a:t>钢铁烧结机、燃煤发电机组、平板玻璃窑等净化烟气通过脱硫塔顶直接排放且仍保留原有排气筒的，</a:t>
            </a:r>
            <a:r>
              <a:rPr lang="zh-CN" altLang="en-US" sz="2400" u="sng" dirty="0">
                <a:latin typeface="仿宋_GB2312" panose="02010609030101010101" pitchFamily="49" charset="-122"/>
                <a:ea typeface="仿宋_GB2312" panose="02010609030101010101" pitchFamily="49" charset="-122"/>
              </a:rPr>
              <a:t>原有排气筒参照旁路烟道进行管理。</a:t>
            </a:r>
            <a:endParaRPr lang="zh-CN" altLang="en-US" sz="2400" u="sng"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smtClean="0">
                <a:solidFill>
                  <a:srgbClr val="000000"/>
                </a:solidFill>
                <a:latin typeface="HY헤드라인M" pitchFamily="2" charset="-127"/>
                <a:ea typeface="HY헤드라인M" pitchFamily="2" charset="-127"/>
              </a:rPr>
              <a:t>一、</a:t>
            </a:r>
            <a:r>
              <a:rPr lang="zh-CN" altLang="en-US" sz="3200" dirty="0" smtClean="0">
                <a:solidFill>
                  <a:srgbClr val="000000"/>
                </a:solidFill>
                <a:latin typeface="华文中宋" panose="02010600040101010101" pitchFamily="2" charset="-122"/>
                <a:ea typeface="华文中宋" panose="02010600040101010101" pitchFamily="2" charset="-122"/>
              </a:rPr>
              <a:t>大气</a:t>
            </a:r>
            <a:r>
              <a:rPr lang="zh-CN" altLang="en-US" sz="3200" dirty="0">
                <a:solidFill>
                  <a:srgbClr val="000000"/>
                </a:solidFill>
                <a:latin typeface="华文中宋" panose="02010600040101010101" pitchFamily="2" charset="-122"/>
                <a:ea typeface="华文中宋" panose="02010600040101010101" pitchFamily="2" charset="-122"/>
              </a:rPr>
              <a:t>重点行业减排管理要求</a:t>
            </a:r>
            <a:endParaRPr lang="zh-CN" altLang="en-US" sz="3200" dirty="0">
              <a:solidFill>
                <a:srgbClr val="1C1C1C"/>
              </a:solidFill>
            </a:endParaRPr>
          </a:p>
        </p:txBody>
      </p:sp>
      <p:pic>
        <p:nvPicPr>
          <p:cNvPr id="6"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5640" y="1628800"/>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99592" y="1393612"/>
            <a:ext cx="3070071" cy="523220"/>
          </a:xfrm>
          <a:prstGeom prst="rect">
            <a:avLst/>
          </a:prstGeom>
        </p:spPr>
        <p:txBody>
          <a:bodyPr wrap="none">
            <a:spAutoFit/>
          </a:bodyPr>
          <a:lstStyle/>
          <a:p>
            <a:r>
              <a:rPr lang="zh-CN" altLang="en-US" sz="2800" b="1" dirty="0">
                <a:latin typeface="仿宋_GB2312" panose="02010609030101010101" pitchFamily="49" charset="-122"/>
                <a:ea typeface="仿宋_GB2312" panose="02010609030101010101" pitchFamily="49" charset="-122"/>
              </a:rPr>
              <a:t>加强运行过程监管</a:t>
            </a:r>
            <a:endParaRPr lang="zh-CN" altLang="en-US" sz="2800" b="1" dirty="0">
              <a:latin typeface="仿宋_GB2312" panose="02010609030101010101" pitchFamily="49" charset="-122"/>
              <a:ea typeface="仿宋_GB2312" panose="02010609030101010101" pitchFamily="49" charset="-122"/>
            </a:endParaRPr>
          </a:p>
        </p:txBody>
      </p:sp>
      <p:sp>
        <p:nvSpPr>
          <p:cNvPr id="3" name="矩形 2"/>
          <p:cNvSpPr/>
          <p:nvPr/>
        </p:nvSpPr>
        <p:spPr>
          <a:xfrm>
            <a:off x="467544" y="2277486"/>
            <a:ext cx="8352928" cy="2462213"/>
          </a:xfrm>
          <a:prstGeom prst="rect">
            <a:avLst/>
          </a:prstGeom>
        </p:spPr>
        <p:txBody>
          <a:bodyPr wrap="square">
            <a:spAutoFit/>
          </a:bodyPr>
          <a:lstStyle/>
          <a:p>
            <a:pPr indent="-342900">
              <a:lnSpc>
                <a:spcPct val="150000"/>
              </a:lnSpc>
              <a:spcAft>
                <a:spcPts val="600"/>
              </a:spcAft>
              <a:buFont typeface="Wingdings" panose="05000000000000000000" pitchFamily="2" charset="2"/>
              <a:buChar char="Ø"/>
              <a:defRPr/>
            </a:pPr>
            <a:r>
              <a:rPr lang="zh-CN" altLang="en-US" sz="2400" dirty="0">
                <a:latin typeface="仿宋_GB2312" panose="02010609030101010101" pitchFamily="49" charset="-122"/>
                <a:ea typeface="仿宋_GB2312" panose="02010609030101010101" pitchFamily="49" charset="-122"/>
              </a:rPr>
              <a:t>所有环保设施均要安装</a:t>
            </a:r>
            <a:r>
              <a:rPr lang="en-US" altLang="zh-CN" sz="2400" dirty="0">
                <a:latin typeface="仿宋_GB2312" panose="02010609030101010101" pitchFamily="49" charset="-122"/>
                <a:ea typeface="仿宋_GB2312" panose="02010609030101010101" pitchFamily="49" charset="-122"/>
              </a:rPr>
              <a:t>DCS</a:t>
            </a:r>
            <a:r>
              <a:rPr lang="zh-CN" altLang="en-US" sz="2400" dirty="0">
                <a:latin typeface="仿宋_GB2312" panose="02010609030101010101" pitchFamily="49" charset="-122"/>
                <a:ea typeface="仿宋_GB2312" panose="02010609030101010101" pitchFamily="49" charset="-122"/>
              </a:rPr>
              <a:t>，实时监控环保设施的运行情况。</a:t>
            </a:r>
            <a:endParaRPr lang="en-US" altLang="zh-CN" sz="2400" dirty="0">
              <a:latin typeface="仿宋_GB2312" panose="02010609030101010101" pitchFamily="49" charset="-122"/>
              <a:ea typeface="仿宋_GB2312" panose="02010609030101010101" pitchFamily="49" charset="-122"/>
            </a:endParaRPr>
          </a:p>
          <a:p>
            <a:pPr indent="-342900">
              <a:lnSpc>
                <a:spcPct val="150000"/>
              </a:lnSpc>
              <a:spcAft>
                <a:spcPts val="600"/>
              </a:spcAft>
              <a:buFont typeface="Wingdings" panose="05000000000000000000" pitchFamily="2" charset="2"/>
              <a:buChar char="Ø"/>
              <a:defRPr/>
            </a:pPr>
            <a:r>
              <a:rPr lang="en-US" altLang="zh-CN" sz="2400" dirty="0">
                <a:latin typeface="仿宋_GB2312" panose="02010609030101010101" pitchFamily="49" charset="-122"/>
                <a:ea typeface="仿宋_GB2312" panose="02010609030101010101" pitchFamily="49" charset="-122"/>
              </a:rPr>
              <a:t>DCS</a:t>
            </a:r>
            <a:r>
              <a:rPr lang="zh-CN" altLang="en-US" sz="2400" dirty="0">
                <a:latin typeface="仿宋_GB2312" panose="02010609030101010101" pitchFamily="49" charset="-122"/>
                <a:ea typeface="仿宋_GB2312" panose="02010609030101010101" pitchFamily="49" charset="-122"/>
              </a:rPr>
              <a:t>必须存储环保设施运行及</a:t>
            </a: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主要参数的历史数据，并实现在同一画面内调阅多个参数的历史趋势曲线。</a:t>
            </a:r>
            <a:endParaRPr lang="en-US" altLang="zh-CN" sz="2400" dirty="0">
              <a:latin typeface="仿宋_GB2312" panose="02010609030101010101" pitchFamily="49" charset="-122"/>
              <a:ea typeface="仿宋_GB2312" panose="02010609030101010101" pitchFamily="49" charset="-122"/>
            </a:endParaRPr>
          </a:p>
          <a:p>
            <a:pPr indent="-342900">
              <a:lnSpc>
                <a:spcPct val="150000"/>
              </a:lnSpc>
              <a:spcAft>
                <a:spcPts val="600"/>
              </a:spcAft>
              <a:buFont typeface="Wingdings" panose="05000000000000000000" pitchFamily="2" charset="2"/>
              <a:buChar char="Ø"/>
              <a:defRPr/>
            </a:pPr>
            <a:r>
              <a:rPr lang="zh-CN" altLang="en-US" sz="2400" dirty="0">
                <a:latin typeface="仿宋_GB2312" panose="02010609030101010101" pitchFamily="49" charset="-122"/>
                <a:ea typeface="仿宋_GB2312" panose="02010609030101010101" pitchFamily="49" charset="-122"/>
              </a:rPr>
              <a:t>相关历史数据要保存</a:t>
            </a:r>
            <a:r>
              <a:rPr lang="zh-CN" altLang="en-US" sz="2400" u="sng" dirty="0">
                <a:latin typeface="仿宋_GB2312" panose="02010609030101010101" pitchFamily="49" charset="-122"/>
                <a:ea typeface="仿宋_GB2312" panose="02010609030101010101" pitchFamily="49" charset="-122"/>
              </a:rPr>
              <a:t>一年以上</a:t>
            </a:r>
            <a:r>
              <a:rPr lang="zh-CN" altLang="en-US" sz="2400" dirty="0">
                <a:latin typeface="仿宋_GB2312" panose="02010609030101010101" pitchFamily="49" charset="-122"/>
                <a:ea typeface="仿宋_GB2312" panose="02010609030101010101" pitchFamily="49" charset="-122"/>
              </a:rPr>
              <a:t>。</a:t>
            </a:r>
            <a:endParaRPr lang="zh-CN" altLang="en-US" sz="2400"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22" descr="mainbg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5" desc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8" desc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88" y="446405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9"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463" y="3654425"/>
            <a:ext cx="11255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1" descr="w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888" y="4643438"/>
            <a:ext cx="112553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2" descr="w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7875" y="473392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3" descr="w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6338" y="5994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2" descr="w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2325" y="221456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7" descr="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7413" y="4914900"/>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2732" y="2807136"/>
            <a:ext cx="7902773" cy="830997"/>
          </a:xfrm>
          <a:prstGeom prst="rect">
            <a:avLst/>
          </a:prstGeom>
          <a:noFill/>
        </p:spPr>
        <p:txBody>
          <a:bodyPr wrap="square" rtlCol="0">
            <a:spAutoFit/>
          </a:bodyPr>
          <a:lstStyle/>
          <a:p>
            <a:pPr lvl="0" algn="ctr"/>
            <a:r>
              <a:rPr lang="zh-CN" altLang="en-US" sz="4800" dirty="0">
                <a:latin typeface="黑体" panose="02010609060101010101" pitchFamily="49" charset="-122"/>
                <a:ea typeface="黑体" panose="02010609060101010101" pitchFamily="49" charset="-122"/>
              </a:rPr>
              <a:t>二</a:t>
            </a:r>
            <a:r>
              <a:rPr lang="zh-CN" altLang="en-US" sz="4800" dirty="0" smtClean="0">
                <a:latin typeface="黑体" panose="02010609060101010101" pitchFamily="49" charset="-122"/>
                <a:ea typeface="黑体" panose="02010609060101010101" pitchFamily="49" charset="-122"/>
              </a:rPr>
              <a:t>、</a:t>
            </a:r>
            <a:r>
              <a:rPr lang="zh-CN" altLang="en-US" sz="4800" dirty="0">
                <a:latin typeface="华文中宋" panose="02010600040101010101" pitchFamily="2" charset="-122"/>
                <a:ea typeface="华文中宋" panose="02010600040101010101" pitchFamily="2" charset="-122"/>
              </a:rPr>
              <a:t>大气核查核算表</a:t>
            </a:r>
            <a:endParaRPr lang="zh-CN" altLang="en-US" sz="4800" dirty="0">
              <a:solidFill>
                <a:srgbClr val="1C1C1C"/>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2" name="TextBox 1"/>
          <p:cNvSpPr txBox="1"/>
          <p:nvPr/>
        </p:nvSpPr>
        <p:spPr>
          <a:xfrm>
            <a:off x="251520" y="1052736"/>
            <a:ext cx="8721679" cy="528991"/>
          </a:xfrm>
          <a:prstGeom prst="rect">
            <a:avLst/>
          </a:prstGeom>
          <a:noFill/>
        </p:spPr>
        <p:txBody>
          <a:bodyPr wrap="square" rtlCol="0">
            <a:spAutoFit/>
          </a:bodyPr>
          <a:lstStyle/>
          <a:p>
            <a:pPr>
              <a:lnSpc>
                <a:spcPts val="4000"/>
              </a:lnSpc>
            </a:pPr>
            <a:endParaRPr lang="zh-CN" altLang="en-US" sz="2400" dirty="0">
              <a:solidFill>
                <a:srgbClr val="000000"/>
              </a:solidFill>
              <a:latin typeface="仿宋_GB2312" panose="02010609030101010101" pitchFamily="49" charset="-122"/>
              <a:ea typeface="仿宋_GB2312" panose="02010609030101010101" pitchFamily="49" charset="-122"/>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a:t>
            </a:r>
            <a:r>
              <a:rPr lang="zh-CN" altLang="en-US" sz="3200" dirty="0" smtClean="0">
                <a:solidFill>
                  <a:srgbClr val="000000"/>
                </a:solidFill>
                <a:latin typeface="华文中宋" panose="02010600040101010101" pitchFamily="2" charset="-122"/>
                <a:ea typeface="华文中宋" panose="02010600040101010101" pitchFamily="2" charset="-122"/>
              </a:rPr>
              <a:t>表</a:t>
            </a:r>
            <a:endParaRPr lang="zh-CN" altLang="en-US" sz="3200" dirty="0">
              <a:solidFill>
                <a:srgbClr val="1C1C1C"/>
              </a:solidFill>
            </a:endParaRPr>
          </a:p>
        </p:txBody>
      </p:sp>
      <p:pic>
        <p:nvPicPr>
          <p:cNvPr id="6"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520" y="1412776"/>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01215" y="1093375"/>
            <a:ext cx="8371983" cy="3816429"/>
          </a:xfrm>
          <a:prstGeom prst="rect">
            <a:avLst/>
          </a:prstGeom>
        </p:spPr>
        <p:txBody>
          <a:bodyPr wrap="square">
            <a:spAutoFit/>
          </a:bodyPr>
          <a:lstStyle/>
          <a:p>
            <a:pPr>
              <a:lnSpc>
                <a:spcPct val="150000"/>
              </a:lnSpc>
              <a:spcAft>
                <a:spcPts val="600"/>
              </a:spcAft>
              <a:defRPr/>
            </a:pPr>
            <a:r>
              <a:rPr lang="en-US" altLang="zh-CN" sz="2800" b="1" dirty="0" smtClean="0">
                <a:latin typeface="仿宋_GB2312" panose="02010609030101010101" pitchFamily="49" charset="-122"/>
                <a:ea typeface="仿宋_GB2312" panose="02010609030101010101" pitchFamily="49" charset="-122"/>
              </a:rPr>
              <a:t>2015</a:t>
            </a:r>
            <a:r>
              <a:rPr lang="zh-CN" altLang="en-US" sz="2800" b="1" dirty="0" smtClean="0">
                <a:latin typeface="仿宋_GB2312" panose="02010609030101010101" pitchFamily="49" charset="-122"/>
                <a:ea typeface="仿宋_GB2312" panose="02010609030101010101" pitchFamily="49" charset="-122"/>
              </a:rPr>
              <a:t>年</a:t>
            </a:r>
            <a:r>
              <a:rPr lang="zh-CN" altLang="en-US" sz="2800" b="1" dirty="0">
                <a:latin typeface="仿宋_GB2312" panose="02010609030101010101" pitchFamily="49" charset="-122"/>
                <a:ea typeface="仿宋_GB2312" panose="02010609030101010101" pitchFamily="49" charset="-122"/>
              </a:rPr>
              <a:t>大气核查核算表总体</a:t>
            </a:r>
            <a:r>
              <a:rPr lang="zh-CN" altLang="en-US" sz="2800" b="1" dirty="0" smtClean="0">
                <a:latin typeface="仿宋_GB2312" panose="02010609030101010101" pitchFamily="49" charset="-122"/>
                <a:ea typeface="仿宋_GB2312" panose="02010609030101010101" pitchFamily="49" charset="-122"/>
              </a:rPr>
              <a:t>说明</a:t>
            </a:r>
            <a:endParaRPr lang="en-US" altLang="zh-CN" sz="2800" b="1" dirty="0">
              <a:latin typeface="仿宋_GB2312" panose="02010609030101010101" pitchFamily="49" charset="-122"/>
              <a:ea typeface="仿宋_GB2312" panose="02010609030101010101" pitchFamily="49" charset="-122"/>
            </a:endParaRPr>
          </a:p>
          <a:p>
            <a:pPr marL="342900" indent="-342900">
              <a:lnSpc>
                <a:spcPts val="3500"/>
              </a:lnSpc>
              <a:spcAft>
                <a:spcPts val="600"/>
              </a:spcAft>
              <a:buFont typeface="Wingdings" panose="05000000000000000000" pitchFamily="2" charset="2"/>
              <a:buChar char="Ø"/>
              <a:defRPr/>
            </a:pPr>
            <a:r>
              <a:rPr lang="zh-CN" altLang="en-US" sz="2400" dirty="0" smtClean="0">
                <a:latin typeface="仿宋_GB2312" panose="02010609030101010101" pitchFamily="49" charset="-122"/>
                <a:ea typeface="仿宋_GB2312" panose="02010609030101010101" pitchFamily="49" charset="-122"/>
              </a:rPr>
              <a:t>基本</a:t>
            </a:r>
            <a:r>
              <a:rPr lang="zh-CN" altLang="en-US" sz="2400" dirty="0">
                <a:latin typeface="仿宋_GB2312" panose="02010609030101010101" pitchFamily="49" charset="-122"/>
                <a:ea typeface="仿宋_GB2312" panose="02010609030101010101" pitchFamily="49" charset="-122"/>
              </a:rPr>
              <a:t>保持</a:t>
            </a:r>
            <a:r>
              <a:rPr lang="zh-CN" altLang="en-US" sz="2400" dirty="0" smtClean="0">
                <a:latin typeface="仿宋_GB2312" panose="02010609030101010101" pitchFamily="49" charset="-122"/>
                <a:ea typeface="仿宋_GB2312" panose="02010609030101010101" pitchFamily="49" charset="-122"/>
              </a:rPr>
              <a:t>不变；</a:t>
            </a:r>
            <a:endParaRPr lang="en-US" altLang="zh-CN" sz="2400" dirty="0" smtClean="0">
              <a:latin typeface="仿宋_GB2312" panose="02010609030101010101" pitchFamily="49" charset="-122"/>
              <a:ea typeface="仿宋_GB2312" panose="02010609030101010101" pitchFamily="49" charset="-122"/>
            </a:endParaRPr>
          </a:p>
          <a:p>
            <a:pPr marL="342900" indent="-342900">
              <a:lnSpc>
                <a:spcPts val="3500"/>
              </a:lnSpc>
              <a:spcAft>
                <a:spcPts val="600"/>
              </a:spcAft>
              <a:buFont typeface="Wingdings" panose="05000000000000000000" pitchFamily="2" charset="2"/>
              <a:buChar char="Ø"/>
              <a:defRPr/>
            </a:pPr>
            <a:r>
              <a:rPr lang="zh-CN" altLang="en-US" sz="2400" dirty="0">
                <a:latin typeface="仿宋_GB2312" panose="02010609030101010101" pitchFamily="49" charset="-122"/>
                <a:ea typeface="仿宋_GB2312" panose="02010609030101010101" pitchFamily="49" charset="-122"/>
              </a:rPr>
              <a:t>预估</a:t>
            </a:r>
            <a:r>
              <a:rPr lang="en-US" altLang="zh-CN" sz="2400" dirty="0" smtClean="0">
                <a:latin typeface="仿宋_GB2312" panose="02010609030101010101" pitchFamily="49" charset="-122"/>
                <a:ea typeface="仿宋_GB2312" panose="02010609030101010101" pitchFamily="49" charset="-122"/>
              </a:rPr>
              <a:t>12</a:t>
            </a:r>
            <a:r>
              <a:rPr lang="zh-CN" altLang="en-US" sz="2400" dirty="0" smtClean="0">
                <a:latin typeface="仿宋_GB2312" panose="02010609030101010101" pitchFamily="49" charset="-122"/>
                <a:ea typeface="仿宋_GB2312" panose="02010609030101010101" pitchFamily="49" charset="-122"/>
              </a:rPr>
              <a:t>月情况一并填报；</a:t>
            </a:r>
            <a:endParaRPr lang="en-US" altLang="zh-CN" sz="2400" dirty="0">
              <a:latin typeface="仿宋_GB2312" panose="02010609030101010101" pitchFamily="49" charset="-122"/>
              <a:ea typeface="仿宋_GB2312" panose="02010609030101010101" pitchFamily="49" charset="-122"/>
            </a:endParaRPr>
          </a:p>
          <a:p>
            <a:pPr indent="-342900">
              <a:lnSpc>
                <a:spcPts val="3500"/>
              </a:lnSpc>
              <a:spcAft>
                <a:spcPts val="600"/>
              </a:spcAft>
              <a:buFont typeface="Wingdings" panose="05000000000000000000" pitchFamily="2" charset="2"/>
              <a:buChar char="Ø"/>
              <a:defRPr/>
            </a:pPr>
            <a:r>
              <a:rPr lang="zh-CN" altLang="en-US" sz="2400" dirty="0">
                <a:latin typeface="仿宋_GB2312" panose="02010609030101010101" pitchFamily="49" charset="-122"/>
                <a:ea typeface="仿宋_GB2312" panose="02010609030101010101" pitchFamily="49" charset="-122"/>
              </a:rPr>
              <a:t>更新</a:t>
            </a:r>
            <a:r>
              <a:rPr lang="zh-CN" altLang="en-US" sz="2400" dirty="0" smtClean="0">
                <a:latin typeface="仿宋_GB2312" panose="02010609030101010101" pitchFamily="49" charset="-122"/>
                <a:ea typeface="仿宋_GB2312" panose="02010609030101010101" pitchFamily="49" charset="-122"/>
              </a:rPr>
              <a:t>部分信息：</a:t>
            </a:r>
            <a:endParaRPr lang="en-US" altLang="zh-CN" sz="2400" dirty="0" smtClean="0">
              <a:latin typeface="仿宋_GB2312" panose="02010609030101010101" pitchFamily="49" charset="-122"/>
              <a:ea typeface="仿宋_GB2312" panose="02010609030101010101" pitchFamily="49" charset="-122"/>
            </a:endParaRPr>
          </a:p>
          <a:p>
            <a:pPr lvl="2" indent="-342900">
              <a:lnSpc>
                <a:spcPts val="3500"/>
              </a:lnSpc>
              <a:spcAft>
                <a:spcPts val="600"/>
              </a:spcAft>
              <a:buFont typeface="Wingdings" panose="05000000000000000000" pitchFamily="2" charset="2"/>
              <a:buChar char="Ø"/>
              <a:defRPr/>
            </a:pPr>
            <a:r>
              <a:rPr lang="zh-CN" altLang="en-US" sz="2400" dirty="0" smtClean="0">
                <a:latin typeface="仿宋_GB2312" panose="02010609030101010101" pitchFamily="49" charset="-122"/>
                <a:ea typeface="仿宋_GB2312" panose="02010609030101010101" pitchFamily="49" charset="-122"/>
              </a:rPr>
              <a:t>核实基础数据：有误的进行更正，空白的进行补充（高炉</a:t>
            </a:r>
            <a:r>
              <a:rPr lang="zh-CN" altLang="en-US" sz="2400" dirty="0">
                <a:latin typeface="仿宋_GB2312" panose="02010609030101010101" pitchFamily="49" charset="-122"/>
                <a:ea typeface="仿宋_GB2312" panose="02010609030101010101" pitchFamily="49" charset="-122"/>
              </a:rPr>
              <a:t>容积、产能</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lvl="2" indent="-342900">
              <a:lnSpc>
                <a:spcPts val="3500"/>
              </a:lnSpc>
              <a:spcAft>
                <a:spcPts val="600"/>
              </a:spcAft>
              <a:buFont typeface="Wingdings" panose="05000000000000000000" pitchFamily="2" charset="2"/>
              <a:buChar char="Ø"/>
              <a:defRPr/>
            </a:pPr>
            <a:r>
              <a:rPr lang="zh-CN" altLang="en-US" sz="2400" dirty="0">
                <a:latin typeface="仿宋_GB2312" panose="02010609030101010101" pitchFamily="49" charset="-122"/>
                <a:ea typeface="仿宋_GB2312" panose="02010609030101010101" pitchFamily="49" charset="-122"/>
              </a:rPr>
              <a:t>实施</a:t>
            </a:r>
            <a:r>
              <a:rPr lang="zh-CN" altLang="en-US" sz="2400" dirty="0" smtClean="0">
                <a:latin typeface="仿宋_GB2312" panose="02010609030101010101" pitchFamily="49" charset="-122"/>
                <a:ea typeface="仿宋_GB2312" panose="02010609030101010101" pitchFamily="49" charset="-122"/>
              </a:rPr>
              <a:t>脱硫脱硝改造的</a:t>
            </a:r>
            <a:r>
              <a:rPr lang="en-US" altLang="zh-CN" sz="2400" dirty="0" smtClean="0">
                <a:latin typeface="仿宋_GB2312" panose="02010609030101010101" pitchFamily="49" charset="-122"/>
                <a:ea typeface="仿宋_GB2312" panose="02010609030101010101" pitchFamily="49" charset="-122"/>
              </a:rPr>
              <a:t>——</a:t>
            </a:r>
            <a:r>
              <a:rPr lang="zh-CN" altLang="en-US" sz="2400" dirty="0">
                <a:latin typeface="仿宋_GB2312" panose="02010609030101010101" pitchFamily="49" charset="-122"/>
                <a:ea typeface="仿宋_GB2312" panose="02010609030101010101" pitchFamily="49" charset="-122"/>
              </a:rPr>
              <a:t>改为最新工艺及改造后</a:t>
            </a:r>
            <a:r>
              <a:rPr lang="zh-CN" altLang="en-US" sz="2400" dirty="0" smtClean="0">
                <a:latin typeface="仿宋_GB2312" panose="02010609030101010101" pitchFamily="49" charset="-122"/>
                <a:ea typeface="仿宋_GB2312" panose="02010609030101010101" pitchFamily="49" charset="-122"/>
              </a:rPr>
              <a:t>时间</a:t>
            </a:r>
            <a:endParaRPr lang="en-US" altLang="zh-CN" sz="2400" dirty="0" smtClean="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zh-CN" altLang="en-US" sz="3200" b="1" dirty="0">
                <a:latin typeface="HY헤드라인M" pitchFamily="2" charset="-127"/>
                <a:ea typeface="HY헤드라인M" pitchFamily="2" charset="-127"/>
              </a:rPr>
              <a:t>二</a:t>
            </a:r>
            <a:r>
              <a:rPr lang="zh-CN" altLang="en-US" sz="3200" b="1" dirty="0" smtClean="0">
                <a:latin typeface="HY헤드라인M" pitchFamily="2" charset="-127"/>
                <a:ea typeface="HY헤드라인M" pitchFamily="2" charset="-127"/>
              </a:rPr>
              <a:t>、</a:t>
            </a:r>
            <a:r>
              <a:rPr lang="zh-CN" altLang="en-US" sz="3200" dirty="0">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2" name="TextBox 1"/>
          <p:cNvSpPr txBox="1"/>
          <p:nvPr/>
        </p:nvSpPr>
        <p:spPr>
          <a:xfrm>
            <a:off x="3203848" y="1196752"/>
            <a:ext cx="2731839" cy="523220"/>
          </a:xfrm>
          <a:prstGeom prst="rect">
            <a:avLst/>
          </a:prstGeom>
          <a:noFill/>
        </p:spPr>
        <p:txBody>
          <a:bodyPr wrap="square" rtlCol="0">
            <a:spAutoFit/>
          </a:bodyPr>
          <a:lstStyle/>
          <a:p>
            <a:pPr algn="ctr"/>
            <a:r>
              <a:rPr lang="zh-CN" altLang="en-US" sz="2800" dirty="0" smtClean="0">
                <a:latin typeface="黑体" panose="02010609060101010101" pitchFamily="49" charset="-122"/>
                <a:ea typeface="黑体" panose="02010609060101010101" pitchFamily="49" charset="-122"/>
              </a:rPr>
              <a:t>大气核查核算表</a:t>
            </a:r>
            <a:endParaRPr lang="zh-CN" altLang="en-US" sz="2800" dirty="0">
              <a:latin typeface="黑体" panose="02010609060101010101" pitchFamily="49" charset="-122"/>
              <a:ea typeface="黑体" panose="02010609060101010101" pitchFamily="49" charset="-122"/>
            </a:endParaRPr>
          </a:p>
        </p:txBody>
      </p:sp>
      <p:grpSp>
        <p:nvGrpSpPr>
          <p:cNvPr id="33" name="Group 3"/>
          <p:cNvGrpSpPr/>
          <p:nvPr/>
        </p:nvGrpSpPr>
        <p:grpSpPr bwMode="auto">
          <a:xfrm>
            <a:off x="179512" y="2692995"/>
            <a:ext cx="2771775" cy="3616325"/>
            <a:chOff x="0" y="0"/>
            <a:chExt cx="2770495" cy="3616657"/>
          </a:xfrm>
        </p:grpSpPr>
        <p:sp>
          <p:nvSpPr>
            <p:cNvPr id="34" name="矩形 3"/>
            <p:cNvSpPr>
              <a:spLocks noChangeArrowheads="1"/>
            </p:cNvSpPr>
            <p:nvPr/>
          </p:nvSpPr>
          <p:spPr bwMode="auto">
            <a:xfrm>
              <a:off x="0" y="273075"/>
              <a:ext cx="2770495" cy="3343582"/>
            </a:xfrm>
            <a:prstGeom prst="rect">
              <a:avLst/>
            </a:prstGeom>
            <a:solidFill>
              <a:srgbClr val="9ECA06"/>
            </a:solidFill>
            <a:ln w="76200">
              <a:solidFill>
                <a:srgbClr val="9ECA06"/>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charset="0"/>
              </a:endParaRPr>
            </a:p>
          </p:txBody>
        </p:sp>
        <p:sp>
          <p:nvSpPr>
            <p:cNvPr id="35" name="矩形 4"/>
            <p:cNvSpPr>
              <a:spLocks noChangeArrowheads="1"/>
            </p:cNvSpPr>
            <p:nvPr/>
          </p:nvSpPr>
          <p:spPr bwMode="auto">
            <a:xfrm>
              <a:off x="39670" y="0"/>
              <a:ext cx="2691157" cy="258787"/>
            </a:xfrm>
            <a:prstGeom prst="rect">
              <a:avLst/>
            </a:prstGeom>
            <a:solidFill>
              <a:srgbClr val="9ECA06"/>
            </a:solidFill>
            <a:ln w="76200">
              <a:solidFill>
                <a:srgbClr val="9ECA06"/>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dirty="0" smtClean="0">
                  <a:solidFill>
                    <a:srgbClr val="FFFFFF"/>
                  </a:solidFill>
                  <a:latin typeface="Calibri" panose="020F0502020204030204" charset="0"/>
                </a:rPr>
                <a:t>SO</a:t>
              </a:r>
              <a:r>
                <a:rPr lang="en-US" altLang="zh-CN" b="1" baseline="-25000" dirty="0" smtClean="0">
                  <a:solidFill>
                    <a:srgbClr val="FFFFFF"/>
                  </a:solidFill>
                  <a:latin typeface="Calibri" panose="020F0502020204030204" charset="0"/>
                </a:rPr>
                <a:t>2</a:t>
              </a:r>
              <a:endParaRPr lang="zh-CN" altLang="en-US" b="1" baseline="-25000" dirty="0">
                <a:solidFill>
                  <a:srgbClr val="FFFFFF"/>
                </a:solidFill>
                <a:latin typeface="Calibri" panose="020F0502020204030204" charset="0"/>
              </a:endParaRPr>
            </a:p>
          </p:txBody>
        </p:sp>
        <p:sp>
          <p:nvSpPr>
            <p:cNvPr id="36" name="矩形 5"/>
            <p:cNvSpPr>
              <a:spLocks noChangeArrowheads="1"/>
            </p:cNvSpPr>
            <p:nvPr/>
          </p:nvSpPr>
          <p:spPr bwMode="auto">
            <a:xfrm>
              <a:off x="82512" y="382623"/>
              <a:ext cx="2572150" cy="954175"/>
            </a:xfrm>
            <a:prstGeom prst="rect">
              <a:avLst/>
            </a:prstGeom>
            <a:solidFill>
              <a:schemeClr val="bg1">
                <a:alpha val="85097"/>
              </a:schemeClr>
            </a:solidFill>
            <a:ln w="57150">
              <a:solidFill>
                <a:srgbClr val="E1FB8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latin typeface="Calibri" panose="020F0502020204030204" charset="0"/>
                </a:rPr>
                <a:t>钢铁全口径</a:t>
              </a:r>
              <a:endParaRPr lang="en-US" altLang="zh-CN" b="1" dirty="0">
                <a:latin typeface="Calibri" panose="020F0502020204030204" charset="0"/>
              </a:endParaRPr>
            </a:p>
          </p:txBody>
        </p:sp>
        <p:sp>
          <p:nvSpPr>
            <p:cNvPr id="37" name="矩形 36"/>
            <p:cNvSpPr>
              <a:spLocks noChangeArrowheads="1"/>
            </p:cNvSpPr>
            <p:nvPr/>
          </p:nvSpPr>
          <p:spPr bwMode="auto">
            <a:xfrm>
              <a:off x="84099" y="1489212"/>
              <a:ext cx="2572149" cy="955763"/>
            </a:xfrm>
            <a:prstGeom prst="rect">
              <a:avLst/>
            </a:prstGeom>
            <a:solidFill>
              <a:schemeClr val="bg1">
                <a:alpha val="85097"/>
              </a:schemeClr>
            </a:solidFill>
            <a:ln w="57150">
              <a:solidFill>
                <a:srgbClr val="E1FB8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latin typeface="Calibri" panose="020F0502020204030204" charset="0"/>
                </a:rPr>
                <a:t>其他行业</a:t>
              </a:r>
              <a:r>
                <a:rPr lang="en-US" altLang="zh-CN" b="1" dirty="0" smtClean="0">
                  <a:latin typeface="Calibri" panose="020F0502020204030204" charset="0"/>
                </a:rPr>
                <a:t>SO</a:t>
              </a:r>
              <a:r>
                <a:rPr lang="en-US" altLang="zh-CN" b="1" baseline="-25000" dirty="0" smtClean="0">
                  <a:latin typeface="Calibri" panose="020F0502020204030204" charset="0"/>
                </a:rPr>
                <a:t>2</a:t>
              </a:r>
              <a:r>
                <a:rPr lang="zh-CN" altLang="en-US" b="1" dirty="0" smtClean="0">
                  <a:latin typeface="Calibri" panose="020F0502020204030204" charset="0"/>
                </a:rPr>
                <a:t>工程减排</a:t>
              </a:r>
              <a:endParaRPr lang="en-US" altLang="zh-CN" b="1" dirty="0">
                <a:latin typeface="Calibri" panose="020F0502020204030204" charset="0"/>
              </a:endParaRPr>
            </a:p>
          </p:txBody>
        </p:sp>
        <p:sp>
          <p:nvSpPr>
            <p:cNvPr id="38" name="矩形 37"/>
            <p:cNvSpPr>
              <a:spLocks noChangeArrowheads="1"/>
            </p:cNvSpPr>
            <p:nvPr/>
          </p:nvSpPr>
          <p:spPr bwMode="auto">
            <a:xfrm>
              <a:off x="71975" y="2581512"/>
              <a:ext cx="2573736" cy="955763"/>
            </a:xfrm>
            <a:prstGeom prst="rect">
              <a:avLst/>
            </a:prstGeom>
            <a:solidFill>
              <a:schemeClr val="bg1">
                <a:alpha val="85097"/>
              </a:schemeClr>
            </a:solidFill>
            <a:ln w="57150">
              <a:solidFill>
                <a:srgbClr val="E1FB8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latin typeface="Calibri" panose="020F0502020204030204" charset="0"/>
                </a:rPr>
                <a:t>其他行业</a:t>
              </a:r>
              <a:r>
                <a:rPr lang="en-US" altLang="zh-CN" b="1" dirty="0" smtClean="0">
                  <a:latin typeface="Calibri" panose="020F0502020204030204" charset="0"/>
                </a:rPr>
                <a:t>SO</a:t>
              </a:r>
              <a:r>
                <a:rPr lang="en-US" altLang="zh-CN" b="1" baseline="-25000" dirty="0" smtClean="0">
                  <a:latin typeface="Calibri" panose="020F0502020204030204" charset="0"/>
                </a:rPr>
                <a:t>2</a:t>
              </a:r>
              <a:r>
                <a:rPr lang="zh-CN" altLang="en-US" b="1" dirty="0">
                  <a:latin typeface="Calibri" panose="020F0502020204030204" charset="0"/>
                </a:rPr>
                <a:t>管理</a:t>
              </a:r>
              <a:r>
                <a:rPr lang="zh-CN" altLang="en-US" b="1" dirty="0" smtClean="0">
                  <a:latin typeface="Calibri" panose="020F0502020204030204" charset="0"/>
                </a:rPr>
                <a:t>减排</a:t>
              </a:r>
              <a:endParaRPr lang="en-US" altLang="zh-CN" b="1" dirty="0">
                <a:latin typeface="Calibri" panose="020F0502020204030204" charset="0"/>
              </a:endParaRPr>
            </a:p>
          </p:txBody>
        </p:sp>
      </p:grpSp>
      <p:grpSp>
        <p:nvGrpSpPr>
          <p:cNvPr id="39" name="Group 9"/>
          <p:cNvGrpSpPr/>
          <p:nvPr/>
        </p:nvGrpSpPr>
        <p:grpSpPr bwMode="auto">
          <a:xfrm>
            <a:off x="3203848" y="2708920"/>
            <a:ext cx="2771775" cy="3616325"/>
            <a:chOff x="0" y="0"/>
            <a:chExt cx="2770495" cy="3616657"/>
          </a:xfrm>
        </p:grpSpPr>
        <p:sp>
          <p:nvSpPr>
            <p:cNvPr id="40" name="矩形 12"/>
            <p:cNvSpPr>
              <a:spLocks noChangeArrowheads="1"/>
            </p:cNvSpPr>
            <p:nvPr/>
          </p:nvSpPr>
          <p:spPr bwMode="auto">
            <a:xfrm>
              <a:off x="0" y="273075"/>
              <a:ext cx="2770495" cy="3343582"/>
            </a:xfrm>
            <a:prstGeom prst="rect">
              <a:avLst/>
            </a:prstGeom>
            <a:solidFill>
              <a:srgbClr val="FFA902"/>
            </a:solidFill>
            <a:ln w="76200">
              <a:solidFill>
                <a:srgbClr val="FFA902"/>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charset="0"/>
              </a:endParaRPr>
            </a:p>
          </p:txBody>
        </p:sp>
        <p:sp>
          <p:nvSpPr>
            <p:cNvPr id="41" name="矩形 13"/>
            <p:cNvSpPr>
              <a:spLocks noChangeArrowheads="1"/>
            </p:cNvSpPr>
            <p:nvPr/>
          </p:nvSpPr>
          <p:spPr bwMode="auto">
            <a:xfrm>
              <a:off x="39670" y="0"/>
              <a:ext cx="2691157" cy="258786"/>
            </a:xfrm>
            <a:prstGeom prst="rect">
              <a:avLst/>
            </a:prstGeom>
            <a:solidFill>
              <a:srgbClr val="FFA902"/>
            </a:solidFill>
            <a:ln w="76200">
              <a:solidFill>
                <a:srgbClr val="FFA902"/>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dirty="0">
                  <a:solidFill>
                    <a:srgbClr val="FFFFFF"/>
                  </a:solidFill>
                  <a:latin typeface="Calibri" panose="020F0502020204030204" charset="0"/>
                </a:rPr>
                <a:t>SO</a:t>
              </a:r>
              <a:r>
                <a:rPr lang="en-US" altLang="zh-CN" b="1" baseline="-25000" dirty="0">
                  <a:solidFill>
                    <a:srgbClr val="FFFFFF"/>
                  </a:solidFill>
                  <a:latin typeface="Calibri" panose="020F0502020204030204" charset="0"/>
                </a:rPr>
                <a:t>2</a:t>
              </a:r>
              <a:r>
                <a:rPr lang="en-US" altLang="zh-CN" b="1" dirty="0">
                  <a:solidFill>
                    <a:srgbClr val="FFFFFF"/>
                  </a:solidFill>
                  <a:latin typeface="Calibri" panose="020F0502020204030204" charset="0"/>
                </a:rPr>
                <a:t> </a:t>
              </a:r>
              <a:r>
                <a:rPr lang="en-US" altLang="zh-CN" b="1" dirty="0" smtClean="0">
                  <a:solidFill>
                    <a:srgbClr val="FFFFFF"/>
                  </a:solidFill>
                  <a:latin typeface="Calibri" panose="020F0502020204030204" charset="0"/>
                </a:rPr>
                <a:t>&amp; NO</a:t>
              </a:r>
              <a:r>
                <a:rPr lang="en-US" altLang="zh-CN" b="1" baseline="-25000" dirty="0" smtClean="0">
                  <a:solidFill>
                    <a:srgbClr val="FFFFFF"/>
                  </a:solidFill>
                  <a:latin typeface="Calibri" panose="020F0502020204030204" charset="0"/>
                </a:rPr>
                <a:t>X</a:t>
              </a:r>
              <a:endParaRPr lang="zh-CN" altLang="en-US" b="1" baseline="-25000" dirty="0">
                <a:solidFill>
                  <a:srgbClr val="FFFFFF"/>
                </a:solidFill>
                <a:latin typeface="Calibri" panose="020F0502020204030204" charset="0"/>
              </a:endParaRPr>
            </a:p>
          </p:txBody>
        </p:sp>
        <p:sp>
          <p:nvSpPr>
            <p:cNvPr id="42" name="矩形 14"/>
            <p:cNvSpPr>
              <a:spLocks noChangeArrowheads="1"/>
            </p:cNvSpPr>
            <p:nvPr/>
          </p:nvSpPr>
          <p:spPr bwMode="auto">
            <a:xfrm>
              <a:off x="95206" y="382622"/>
              <a:ext cx="2572150" cy="474956"/>
            </a:xfrm>
            <a:prstGeom prst="rect">
              <a:avLst/>
            </a:prstGeom>
            <a:solidFill>
              <a:schemeClr val="bg1">
                <a:alpha val="85097"/>
              </a:schemeClr>
            </a:solidFill>
            <a:ln w="57150">
              <a:solidFill>
                <a:srgbClr val="FFD17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Calibri" panose="020F0502020204030204" charset="0"/>
                </a:rPr>
                <a:t>电力全口径</a:t>
              </a:r>
              <a:endParaRPr lang="en-US" altLang="zh-CN" b="1" dirty="0">
                <a:latin typeface="Calibri" panose="020F0502020204030204" charset="0"/>
              </a:endParaRPr>
            </a:p>
          </p:txBody>
        </p:sp>
        <p:sp>
          <p:nvSpPr>
            <p:cNvPr id="43" name="矩形 15"/>
            <p:cNvSpPr>
              <a:spLocks noChangeArrowheads="1"/>
            </p:cNvSpPr>
            <p:nvPr/>
          </p:nvSpPr>
          <p:spPr bwMode="auto">
            <a:xfrm>
              <a:off x="84099" y="1672442"/>
              <a:ext cx="2572149" cy="487997"/>
            </a:xfrm>
            <a:prstGeom prst="rect">
              <a:avLst/>
            </a:prstGeom>
            <a:solidFill>
              <a:schemeClr val="bg1">
                <a:alpha val="85097"/>
              </a:schemeClr>
            </a:solidFill>
            <a:ln w="57150">
              <a:solidFill>
                <a:srgbClr val="FFD17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latin typeface="Calibri" panose="020F0502020204030204" charset="0"/>
                </a:rPr>
                <a:t>其他行业结构减排</a:t>
              </a:r>
              <a:endParaRPr lang="en-US" altLang="zh-CN" b="1" dirty="0">
                <a:latin typeface="Calibri" panose="020F0502020204030204" charset="0"/>
              </a:endParaRPr>
            </a:p>
          </p:txBody>
        </p:sp>
        <p:sp>
          <p:nvSpPr>
            <p:cNvPr id="44" name="矩形 16"/>
            <p:cNvSpPr>
              <a:spLocks noChangeArrowheads="1"/>
            </p:cNvSpPr>
            <p:nvPr/>
          </p:nvSpPr>
          <p:spPr bwMode="auto">
            <a:xfrm>
              <a:off x="71975" y="2976508"/>
              <a:ext cx="2573736" cy="504102"/>
            </a:xfrm>
            <a:prstGeom prst="rect">
              <a:avLst/>
            </a:prstGeom>
            <a:solidFill>
              <a:schemeClr val="bg1">
                <a:alpha val="85097"/>
              </a:schemeClr>
            </a:solidFill>
            <a:ln w="57150">
              <a:solidFill>
                <a:srgbClr val="FFD17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latin typeface="Calibri" panose="020F0502020204030204" charset="0"/>
                </a:rPr>
                <a:t>煤</a:t>
              </a:r>
              <a:r>
                <a:rPr lang="zh-CN" altLang="en-US" b="1" dirty="0">
                  <a:latin typeface="Calibri" panose="020F0502020204030204" charset="0"/>
                </a:rPr>
                <a:t>改</a:t>
              </a:r>
              <a:r>
                <a:rPr lang="zh-CN" altLang="en-US" b="1" dirty="0" smtClean="0">
                  <a:latin typeface="Calibri" panose="020F0502020204030204" charset="0"/>
                </a:rPr>
                <a:t>气、集中供热</a:t>
              </a:r>
              <a:endParaRPr lang="en-US" altLang="zh-CN" b="1" dirty="0">
                <a:latin typeface="Calibri" panose="020F0502020204030204" charset="0"/>
              </a:endParaRPr>
            </a:p>
          </p:txBody>
        </p:sp>
      </p:grpSp>
      <p:grpSp>
        <p:nvGrpSpPr>
          <p:cNvPr id="45" name="Group 3"/>
          <p:cNvGrpSpPr/>
          <p:nvPr/>
        </p:nvGrpSpPr>
        <p:grpSpPr bwMode="auto">
          <a:xfrm>
            <a:off x="6207168" y="2682881"/>
            <a:ext cx="2771775" cy="3616325"/>
            <a:chOff x="0" y="0"/>
            <a:chExt cx="2770495" cy="3616657"/>
          </a:xfrm>
        </p:grpSpPr>
        <p:sp>
          <p:nvSpPr>
            <p:cNvPr id="46" name="矩形 3"/>
            <p:cNvSpPr>
              <a:spLocks noChangeArrowheads="1"/>
            </p:cNvSpPr>
            <p:nvPr/>
          </p:nvSpPr>
          <p:spPr bwMode="auto">
            <a:xfrm>
              <a:off x="0" y="273075"/>
              <a:ext cx="2770495" cy="3343582"/>
            </a:xfrm>
            <a:prstGeom prst="rect">
              <a:avLst/>
            </a:prstGeom>
            <a:solidFill>
              <a:srgbClr val="9ECA06"/>
            </a:solidFill>
            <a:ln w="76200">
              <a:solidFill>
                <a:srgbClr val="9ECA06"/>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charset="0"/>
              </a:endParaRPr>
            </a:p>
          </p:txBody>
        </p:sp>
        <p:sp>
          <p:nvSpPr>
            <p:cNvPr id="47" name="矩形 4"/>
            <p:cNvSpPr>
              <a:spLocks noChangeArrowheads="1"/>
            </p:cNvSpPr>
            <p:nvPr/>
          </p:nvSpPr>
          <p:spPr bwMode="auto">
            <a:xfrm>
              <a:off x="39670" y="0"/>
              <a:ext cx="2691157" cy="258787"/>
            </a:xfrm>
            <a:prstGeom prst="rect">
              <a:avLst/>
            </a:prstGeom>
            <a:solidFill>
              <a:srgbClr val="9ECA06"/>
            </a:solidFill>
            <a:ln w="76200">
              <a:solidFill>
                <a:srgbClr val="9ECA06"/>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dirty="0" smtClean="0">
                  <a:solidFill>
                    <a:srgbClr val="FFFFFF"/>
                  </a:solidFill>
                  <a:latin typeface="Calibri" panose="020F0502020204030204" charset="0"/>
                </a:rPr>
                <a:t>NO</a:t>
              </a:r>
              <a:r>
                <a:rPr lang="en-US" altLang="zh-CN" b="1" baseline="-25000" dirty="0" smtClean="0">
                  <a:solidFill>
                    <a:srgbClr val="FFFFFF"/>
                  </a:solidFill>
                  <a:latin typeface="Calibri" panose="020F0502020204030204" charset="0"/>
                </a:rPr>
                <a:t>X</a:t>
              </a:r>
              <a:endParaRPr lang="zh-CN" altLang="en-US" b="1" baseline="-25000" dirty="0">
                <a:solidFill>
                  <a:srgbClr val="FFFFFF"/>
                </a:solidFill>
                <a:latin typeface="Calibri" panose="020F0502020204030204" charset="0"/>
              </a:endParaRPr>
            </a:p>
          </p:txBody>
        </p:sp>
        <p:sp>
          <p:nvSpPr>
            <p:cNvPr id="48" name="矩形 5"/>
            <p:cNvSpPr>
              <a:spLocks noChangeArrowheads="1"/>
            </p:cNvSpPr>
            <p:nvPr/>
          </p:nvSpPr>
          <p:spPr bwMode="auto">
            <a:xfrm>
              <a:off x="82512" y="382623"/>
              <a:ext cx="2572150" cy="954175"/>
            </a:xfrm>
            <a:prstGeom prst="rect">
              <a:avLst/>
            </a:prstGeom>
            <a:solidFill>
              <a:schemeClr val="bg1">
                <a:alpha val="85097"/>
              </a:schemeClr>
            </a:solidFill>
            <a:ln w="57150">
              <a:solidFill>
                <a:srgbClr val="E1FB8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latin typeface="Calibri" panose="020F0502020204030204" charset="0"/>
                </a:rPr>
                <a:t>水泥全口径</a:t>
              </a:r>
              <a:endParaRPr lang="en-US" altLang="zh-CN" b="1" dirty="0">
                <a:latin typeface="Calibri" panose="020F0502020204030204" charset="0"/>
              </a:endParaRPr>
            </a:p>
          </p:txBody>
        </p:sp>
        <p:sp>
          <p:nvSpPr>
            <p:cNvPr id="49" name="矩形 48"/>
            <p:cNvSpPr>
              <a:spLocks noChangeArrowheads="1"/>
            </p:cNvSpPr>
            <p:nvPr/>
          </p:nvSpPr>
          <p:spPr bwMode="auto">
            <a:xfrm>
              <a:off x="84099" y="1489212"/>
              <a:ext cx="2572149" cy="955763"/>
            </a:xfrm>
            <a:prstGeom prst="rect">
              <a:avLst/>
            </a:prstGeom>
            <a:solidFill>
              <a:schemeClr val="bg1">
                <a:alpha val="85097"/>
              </a:schemeClr>
            </a:solidFill>
            <a:ln w="57150">
              <a:solidFill>
                <a:srgbClr val="E1FB8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latin typeface="Calibri" panose="020F0502020204030204" charset="0"/>
                </a:rPr>
                <a:t>其他行业</a:t>
              </a:r>
              <a:r>
                <a:rPr lang="en-US" altLang="zh-CN" b="1" dirty="0" smtClean="0">
                  <a:latin typeface="Calibri" panose="020F0502020204030204" charset="0"/>
                </a:rPr>
                <a:t>NO</a:t>
              </a:r>
              <a:r>
                <a:rPr lang="en-US" altLang="zh-CN" b="1" baseline="-25000" dirty="0" smtClean="0">
                  <a:latin typeface="Calibri" panose="020F0502020204030204" charset="0"/>
                </a:rPr>
                <a:t>X</a:t>
              </a:r>
              <a:r>
                <a:rPr lang="zh-CN" altLang="en-US" b="1" dirty="0" smtClean="0">
                  <a:latin typeface="Calibri" panose="020F0502020204030204" charset="0"/>
                </a:rPr>
                <a:t>工程减排</a:t>
              </a:r>
              <a:endParaRPr lang="en-US" altLang="zh-CN" b="1" dirty="0">
                <a:latin typeface="Calibri" panose="020F0502020204030204" charset="0"/>
              </a:endParaRPr>
            </a:p>
          </p:txBody>
        </p:sp>
        <p:sp>
          <p:nvSpPr>
            <p:cNvPr id="50" name="矩形 49"/>
            <p:cNvSpPr>
              <a:spLocks noChangeArrowheads="1"/>
            </p:cNvSpPr>
            <p:nvPr/>
          </p:nvSpPr>
          <p:spPr bwMode="auto">
            <a:xfrm>
              <a:off x="111074" y="2581512"/>
              <a:ext cx="2573736" cy="955763"/>
            </a:xfrm>
            <a:prstGeom prst="rect">
              <a:avLst/>
            </a:prstGeom>
            <a:solidFill>
              <a:schemeClr val="bg1">
                <a:alpha val="85097"/>
              </a:schemeClr>
            </a:solidFill>
            <a:ln w="57150">
              <a:solidFill>
                <a:srgbClr val="E1FB8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latin typeface="Calibri" panose="020F0502020204030204" charset="0"/>
                </a:rPr>
                <a:t>机动车减排</a:t>
              </a:r>
              <a:endParaRPr lang="en-US" altLang="zh-CN" b="1" dirty="0">
                <a:latin typeface="Calibri" panose="020F0502020204030204" charset="0"/>
              </a:endParaRPr>
            </a:p>
          </p:txBody>
        </p:sp>
      </p:grpSp>
      <p:cxnSp>
        <p:nvCxnSpPr>
          <p:cNvPr id="9" name="直接连接符 8"/>
          <p:cNvCxnSpPr/>
          <p:nvPr/>
        </p:nvCxnSpPr>
        <p:spPr bwMode="auto">
          <a:xfrm>
            <a:off x="1548731" y="1988840"/>
            <a:ext cx="5772025"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直接箭头连接符 10"/>
          <p:cNvCxnSpPr>
            <a:endCxn id="35" idx="0"/>
          </p:cNvCxnSpPr>
          <p:nvPr/>
        </p:nvCxnSpPr>
        <p:spPr bwMode="auto">
          <a:xfrm>
            <a:off x="1565399" y="1988840"/>
            <a:ext cx="1" cy="704155"/>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3" name="直接箭头连接符 12"/>
          <p:cNvCxnSpPr>
            <a:endCxn id="41" idx="0"/>
          </p:cNvCxnSpPr>
          <p:nvPr/>
        </p:nvCxnSpPr>
        <p:spPr bwMode="auto">
          <a:xfrm>
            <a:off x="4572000" y="2012747"/>
            <a:ext cx="17736" cy="696173"/>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5" name="直接箭头连接符 14"/>
          <p:cNvCxnSpPr/>
          <p:nvPr/>
        </p:nvCxnSpPr>
        <p:spPr bwMode="auto">
          <a:xfrm>
            <a:off x="7320756" y="1988840"/>
            <a:ext cx="0" cy="694041"/>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30" name="矩形 14"/>
          <p:cNvSpPr>
            <a:spLocks noChangeArrowheads="1"/>
          </p:cNvSpPr>
          <p:nvPr/>
        </p:nvSpPr>
        <p:spPr bwMode="auto">
          <a:xfrm>
            <a:off x="3275856" y="3743642"/>
            <a:ext cx="2573338" cy="477446"/>
          </a:xfrm>
          <a:prstGeom prst="rect">
            <a:avLst/>
          </a:prstGeom>
          <a:solidFill>
            <a:schemeClr val="bg1">
              <a:alpha val="85097"/>
            </a:schemeClr>
          </a:solidFill>
          <a:ln w="57150">
            <a:solidFill>
              <a:srgbClr val="FFD17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Calibri" panose="020F0502020204030204" charset="0"/>
              </a:rPr>
              <a:t>平板玻璃</a:t>
            </a:r>
            <a:r>
              <a:rPr lang="zh-CN" altLang="en-US" b="1" dirty="0" smtClean="0">
                <a:latin typeface="Calibri" panose="020F0502020204030204" charset="0"/>
              </a:rPr>
              <a:t>全</a:t>
            </a:r>
            <a:r>
              <a:rPr lang="zh-CN" altLang="en-US" b="1" dirty="0">
                <a:latin typeface="Calibri" panose="020F0502020204030204" charset="0"/>
              </a:rPr>
              <a:t>口径</a:t>
            </a:r>
            <a:endParaRPr lang="en-US" altLang="zh-CN" b="1" dirty="0">
              <a:latin typeface="Calibri" panose="020F0502020204030204" charset="0"/>
            </a:endParaRPr>
          </a:p>
        </p:txBody>
      </p:sp>
      <p:sp>
        <p:nvSpPr>
          <p:cNvPr id="32" name="矩形 15"/>
          <p:cNvSpPr>
            <a:spLocks noChangeArrowheads="1"/>
          </p:cNvSpPr>
          <p:nvPr/>
        </p:nvSpPr>
        <p:spPr bwMode="auto">
          <a:xfrm>
            <a:off x="3287986" y="5029280"/>
            <a:ext cx="2573337" cy="487952"/>
          </a:xfrm>
          <a:prstGeom prst="rect">
            <a:avLst/>
          </a:prstGeom>
          <a:solidFill>
            <a:schemeClr val="bg1">
              <a:alpha val="85097"/>
            </a:schemeClr>
          </a:solidFill>
          <a:ln w="57150">
            <a:solidFill>
              <a:srgbClr val="FFD17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latin typeface="Calibri" panose="020F0502020204030204" charset="0"/>
              </a:rPr>
              <a:t>石化全口径</a:t>
            </a:r>
            <a:endParaRPr lang="en-US" altLang="zh-CN" b="1"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2" name="TextBox 1"/>
          <p:cNvSpPr txBox="1"/>
          <p:nvPr/>
        </p:nvSpPr>
        <p:spPr>
          <a:xfrm>
            <a:off x="457199" y="1268760"/>
            <a:ext cx="8229601" cy="5078313"/>
          </a:xfrm>
          <a:prstGeom prst="rect">
            <a:avLst/>
          </a:prstGeom>
          <a:noFill/>
        </p:spPr>
        <p:txBody>
          <a:bodyPr wrap="square" rtlCol="0">
            <a:spAutoFit/>
          </a:bodyPr>
          <a:lstStyle/>
          <a:p>
            <a:pPr>
              <a:lnSpc>
                <a:spcPct val="150000"/>
              </a:lnSpc>
            </a:pPr>
            <a:r>
              <a:rPr lang="zh-CN" altLang="en-US" sz="2400" dirty="0" smtClean="0">
                <a:latin typeface="黑体" panose="02010609060101010101" pitchFamily="49" charset="-122"/>
                <a:ea typeface="黑体" panose="02010609060101010101" pitchFamily="49" charset="-122"/>
              </a:rPr>
              <a:t>（一）电力全口径</a:t>
            </a:r>
            <a:endParaRPr lang="en-US" altLang="zh-CN" sz="2400" dirty="0" smtClean="0">
              <a:latin typeface="黑体" panose="02010609060101010101" pitchFamily="49" charset="-122"/>
              <a:ea typeface="黑体" panose="02010609060101010101" pitchFamily="49" charset="-122"/>
            </a:endParaRPr>
          </a:p>
          <a:p>
            <a:pPr>
              <a:lnSpc>
                <a:spcPct val="150000"/>
              </a:lnSpc>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基本要求</a:t>
            </a:r>
            <a:endParaRPr lang="en-US" altLang="zh-CN" sz="240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电力行业总量减排实行</a:t>
            </a:r>
            <a:r>
              <a:rPr lang="zh-CN" altLang="en-US" sz="2400" u="sng" dirty="0" smtClean="0">
                <a:latin typeface="仿宋_GB2312" panose="02010609030101010101" pitchFamily="49" charset="-122"/>
                <a:ea typeface="仿宋_GB2312" panose="02010609030101010101" pitchFamily="49" charset="-122"/>
              </a:rPr>
              <a:t>全口径核算</a:t>
            </a:r>
            <a:r>
              <a:rPr lang="zh-CN" altLang="en-US" sz="2400" dirty="0" smtClean="0">
                <a:latin typeface="仿宋_GB2312" panose="02010609030101010101" pitchFamily="49" charset="-122"/>
                <a:ea typeface="仿宋_GB2312" panose="02010609030101010101" pitchFamily="49" charset="-122"/>
              </a:rPr>
              <a:t>，核算范围：常规燃煤（油、气）电厂、自备电厂、煤矸石电厂和热电联产机组；</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原则上采用</a:t>
            </a:r>
            <a:r>
              <a:rPr lang="zh-CN" altLang="en-US" sz="2400" u="sng" dirty="0" smtClean="0">
                <a:latin typeface="仿宋_GB2312" panose="02010609030101010101" pitchFamily="49" charset="-122"/>
                <a:ea typeface="仿宋_GB2312" panose="02010609030101010101" pitchFamily="49" charset="-122"/>
              </a:rPr>
              <a:t>物料衡算</a:t>
            </a:r>
            <a:r>
              <a:rPr lang="zh-CN" altLang="en-US" sz="2400" dirty="0" smtClean="0">
                <a:latin typeface="仿宋_GB2312" panose="02010609030101010101" pitchFamily="49" charset="-122"/>
                <a:ea typeface="仿宋_GB2312" panose="02010609030101010101" pitchFamily="49" charset="-122"/>
              </a:rPr>
              <a:t>方法</a:t>
            </a:r>
            <a:endParaRPr lang="en-US" altLang="zh-CN" sz="2400" dirty="0" smtClean="0">
              <a:latin typeface="仿宋_GB2312" panose="02010609030101010101" pitchFamily="49" charset="-122"/>
              <a:ea typeface="仿宋_GB2312" panose="02010609030101010101" pitchFamily="49" charset="-122"/>
            </a:endParaRPr>
          </a:p>
          <a:p>
            <a:pPr marL="800100" lvl="1"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二氧化硫排放量根据燃料消耗量、含硫率、综合脱硫效率分机组逐一核算；</a:t>
            </a:r>
            <a:endParaRPr lang="en-US" altLang="zh-CN" sz="2400" dirty="0" smtClean="0">
              <a:latin typeface="仿宋_GB2312" panose="02010609030101010101" pitchFamily="49" charset="-122"/>
              <a:ea typeface="仿宋_GB2312" panose="02010609030101010101" pitchFamily="49" charset="-122"/>
            </a:endParaRPr>
          </a:p>
          <a:p>
            <a:pPr marL="800100" lvl="1"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氮氧化物排放量根据燃料消耗量、产污强度、综合脱硝效率分机组逐一核算</a:t>
            </a:r>
            <a:r>
              <a:rPr lang="zh-CN" altLang="en-US" sz="2400" dirty="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r>
              <a:rPr lang="zh-CN" altLang="en-US" sz="3200" b="1" dirty="0">
                <a:latin typeface="HY헤드라인M" pitchFamily="2" charset="-127"/>
                <a:ea typeface="HY헤드라인M" pitchFamily="2" charset="-127"/>
              </a:rPr>
              <a:t>二</a:t>
            </a:r>
            <a:r>
              <a:rPr lang="zh-CN" altLang="en-US" sz="3200" b="1" dirty="0" smtClean="0">
                <a:latin typeface="HY헤드라인M" pitchFamily="2" charset="-127"/>
                <a:ea typeface="HY헤드라인M" pitchFamily="2" charset="-127"/>
              </a:rPr>
              <a:t>、</a:t>
            </a:r>
            <a:r>
              <a:rPr lang="zh-CN" altLang="en-US" sz="3200" dirty="0">
                <a:latin typeface="华文中宋" panose="02010600040101010101" pitchFamily="2" charset="-122"/>
                <a:ea typeface="华文中宋" panose="02010600040101010101" pitchFamily="2" charset="-122"/>
              </a:rPr>
              <a:t>大气核查核算</a:t>
            </a:r>
            <a:r>
              <a:rPr lang="zh-CN" altLang="en-US" sz="3200" dirty="0" smtClean="0">
                <a:latin typeface="华文中宋" panose="02010600040101010101" pitchFamily="2" charset="-122"/>
                <a:ea typeface="华文中宋" panose="02010600040101010101" pitchFamily="2" charset="-122"/>
              </a:rPr>
              <a:t>表</a:t>
            </a:r>
            <a:endParaRPr lang="zh-CN" altLang="en-US" sz="3200" dirty="0">
              <a:solidFill>
                <a:srgbClr val="1C1C1C"/>
              </a:solidFill>
            </a:endParaRPr>
          </a:p>
        </p:txBody>
      </p:sp>
      <p:pic>
        <p:nvPicPr>
          <p:cNvPr id="6"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2060848"/>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2" name="矩形 1"/>
          <p:cNvSpPr/>
          <p:nvPr/>
        </p:nvSpPr>
        <p:spPr>
          <a:xfrm>
            <a:off x="107504" y="1052736"/>
            <a:ext cx="9036496" cy="5463034"/>
          </a:xfrm>
          <a:prstGeom prst="rect">
            <a:avLst/>
          </a:prstGeom>
        </p:spPr>
        <p:txBody>
          <a:bodyPr wrap="square">
            <a:spAutoFit/>
          </a:bodyPr>
          <a:lstStyle/>
          <a:p>
            <a:pPr>
              <a:lnSpc>
                <a:spcPts val="3900"/>
              </a:lnSpc>
            </a:pPr>
            <a:r>
              <a:rPr lang="zh-CN" altLang="en-US" sz="2400" dirty="0" smtClean="0">
                <a:latin typeface="黑体" panose="02010609060101010101" pitchFamily="49" charset="-122"/>
                <a:ea typeface="黑体" panose="02010609060101010101" pitchFamily="49" charset="-122"/>
              </a:rPr>
              <a:t>（一）电力全口径</a:t>
            </a:r>
            <a:endParaRPr lang="en-US" altLang="zh-CN" sz="2400" dirty="0" smtClean="0">
              <a:latin typeface="黑体" panose="02010609060101010101" pitchFamily="49" charset="-122"/>
              <a:ea typeface="黑体" panose="02010609060101010101" pitchFamily="49" charset="-122"/>
            </a:endParaRPr>
          </a:p>
          <a:p>
            <a:pPr>
              <a:lnSpc>
                <a:spcPts val="3900"/>
              </a:lnSpc>
            </a:pP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二氧化硫核算</a:t>
            </a:r>
            <a:endParaRPr lang="en-US" altLang="zh-CN" sz="2400" dirty="0" smtClean="0">
              <a:latin typeface="黑体" panose="02010609060101010101" pitchFamily="49" charset="-122"/>
              <a:ea typeface="黑体" panose="02010609060101010101" pitchFamily="49" charset="-122"/>
            </a:endParaRPr>
          </a:p>
          <a:p>
            <a:pPr>
              <a:lnSpc>
                <a:spcPts val="3900"/>
              </a:lnSpc>
            </a:pPr>
            <a:r>
              <a:rPr lang="en-US" altLang="zh-CN" sz="2400" dirty="0" smtClean="0">
                <a:latin typeface="仿宋_GB2312" panose="02010609030101010101" pitchFamily="49" charset="-122"/>
                <a:ea typeface="仿宋_GB2312" panose="02010609030101010101" pitchFamily="49" charset="-122"/>
              </a:rPr>
              <a:t>1</a:t>
            </a:r>
            <a:r>
              <a:rPr lang="zh-CN" altLang="en-US" sz="2400" dirty="0" smtClean="0">
                <a:latin typeface="仿宋_GB2312" panose="02010609030101010101" pitchFamily="49" charset="-122"/>
                <a:ea typeface="仿宋_GB2312" panose="02010609030101010101" pitchFamily="49" charset="-122"/>
              </a:rPr>
              <a:t>、电力行业全口径二氧化硫排放量 </a:t>
            </a:r>
            <a:r>
              <a:rPr lang="en-US" altLang="zh-CN" sz="2400" dirty="0" smtClean="0">
                <a:latin typeface="仿宋_GB2312" panose="02010609030101010101" pitchFamily="49" charset="-122"/>
                <a:ea typeface="仿宋_GB2312" panose="02010609030101010101" pitchFamily="49" charset="-122"/>
              </a:rPr>
              <a:t>= </a:t>
            </a:r>
            <a:r>
              <a:rPr lang="zh-CN" altLang="en-US" sz="2400" dirty="0" smtClean="0">
                <a:latin typeface="仿宋_GB2312" panose="02010609030101010101" pitchFamily="49" charset="-122"/>
                <a:ea typeface="仿宋_GB2312" panose="02010609030101010101" pitchFamily="49" charset="-122"/>
              </a:rPr>
              <a:t>核算期本辖区各电厂分机组二氧化硫排放量之和；</a:t>
            </a:r>
            <a:endParaRPr lang="en-US" altLang="zh-CN" sz="2400" dirty="0" smtClean="0">
              <a:latin typeface="仿宋_GB2312" panose="02010609030101010101" pitchFamily="49" charset="-122"/>
              <a:ea typeface="仿宋_GB2312" panose="02010609030101010101" pitchFamily="49" charset="-122"/>
            </a:endParaRPr>
          </a:p>
          <a:p>
            <a:pPr>
              <a:lnSpc>
                <a:spcPts val="3900"/>
              </a:lnSpc>
            </a:pPr>
            <a:r>
              <a:rPr lang="en-US" altLang="zh-CN" sz="2400" dirty="0" smtClean="0">
                <a:latin typeface="仿宋_GB2312" panose="02010609030101010101" pitchFamily="49" charset="-122"/>
                <a:ea typeface="仿宋_GB2312" panose="02010609030101010101" pitchFamily="49" charset="-122"/>
              </a:rPr>
              <a:t>2</a:t>
            </a:r>
            <a:r>
              <a:rPr lang="zh-CN" altLang="en-US" sz="2400" dirty="0" smtClean="0">
                <a:latin typeface="仿宋_GB2312" panose="02010609030101010101" pitchFamily="49" charset="-122"/>
                <a:ea typeface="仿宋_GB2312" panose="02010609030101010101" pitchFamily="49" charset="-122"/>
              </a:rPr>
              <a:t>、电力行业全口径二氧化硫减排量 </a:t>
            </a:r>
            <a:r>
              <a:rPr lang="en-US" altLang="zh-CN" sz="2400" dirty="0" smtClean="0">
                <a:latin typeface="仿宋_GB2312" panose="02010609030101010101" pitchFamily="49" charset="-122"/>
                <a:ea typeface="仿宋_GB2312" panose="02010609030101010101" pitchFamily="49" charset="-122"/>
              </a:rPr>
              <a:t>= </a:t>
            </a:r>
            <a:r>
              <a:rPr lang="zh-CN" altLang="en-US" sz="2400" dirty="0" smtClean="0">
                <a:latin typeface="仿宋_GB2312" panose="02010609030101010101" pitchFamily="49" charset="-122"/>
                <a:ea typeface="仿宋_GB2312" panose="02010609030101010101" pitchFamily="49" charset="-122"/>
              </a:rPr>
              <a:t>核算期本辖区电力</a:t>
            </a:r>
            <a:r>
              <a:rPr lang="zh-CN" altLang="en-US" sz="2400" dirty="0" smtClean="0">
                <a:latin typeface="仿宋_GB2312" panose="02010609030101010101" pitchFamily="49" charset="-122"/>
                <a:ea typeface="仿宋_GB2312" panose="02010609030101010101" pitchFamily="49" charset="-122"/>
              </a:rPr>
              <a:t>行业</a:t>
            </a:r>
            <a:endParaRPr lang="en-US" altLang="zh-CN" sz="2400" dirty="0" smtClean="0">
              <a:latin typeface="仿宋_GB2312" panose="02010609030101010101" pitchFamily="49" charset="-122"/>
              <a:ea typeface="仿宋_GB2312" panose="02010609030101010101" pitchFamily="49" charset="-122"/>
            </a:endParaRPr>
          </a:p>
          <a:p>
            <a:pPr>
              <a:lnSpc>
                <a:spcPts val="3900"/>
              </a:lnSpc>
            </a:pPr>
            <a:r>
              <a:rPr lang="zh-CN" altLang="en-US" sz="2400" dirty="0" smtClean="0">
                <a:latin typeface="仿宋_GB2312" panose="02010609030101010101" pitchFamily="49" charset="-122"/>
                <a:ea typeface="仿宋_GB2312" panose="02010609030101010101" pitchFamily="49" charset="-122"/>
              </a:rPr>
              <a:t>二氧化硫</a:t>
            </a:r>
            <a:r>
              <a:rPr lang="zh-CN" altLang="en-US" sz="2400" dirty="0" smtClean="0">
                <a:latin typeface="仿宋_GB2312" panose="02010609030101010101" pitchFamily="49" charset="-122"/>
                <a:ea typeface="仿宋_GB2312" panose="02010609030101010101" pitchFamily="49" charset="-122"/>
              </a:rPr>
              <a:t>排放量 </a:t>
            </a:r>
            <a:r>
              <a:rPr lang="en-US" altLang="zh-CN" sz="2400" dirty="0" smtClean="0">
                <a:latin typeface="仿宋_GB2312" panose="02010609030101010101" pitchFamily="49" charset="-122"/>
                <a:ea typeface="仿宋_GB2312" panose="02010609030101010101" pitchFamily="49" charset="-122"/>
              </a:rPr>
              <a:t>— </a:t>
            </a:r>
            <a:r>
              <a:rPr lang="zh-CN" altLang="en-US" sz="2400" dirty="0" smtClean="0">
                <a:latin typeface="仿宋_GB2312" panose="02010609030101010101" pitchFamily="49" charset="-122"/>
                <a:ea typeface="仿宋_GB2312" panose="02010609030101010101" pitchFamily="49" charset="-122"/>
              </a:rPr>
              <a:t>去年同期电力行业二氧化硫排放量；</a:t>
            </a:r>
            <a:endParaRPr lang="en-US" altLang="zh-CN" sz="2400" dirty="0" smtClean="0">
              <a:latin typeface="仿宋_GB2312" panose="02010609030101010101" pitchFamily="49" charset="-122"/>
              <a:ea typeface="仿宋_GB2312" panose="02010609030101010101" pitchFamily="49" charset="-122"/>
            </a:endParaRPr>
          </a:p>
          <a:p>
            <a:pPr>
              <a:lnSpc>
                <a:spcPts val="3900"/>
              </a:lnSpc>
            </a:pPr>
            <a:r>
              <a:rPr lang="en-US" altLang="zh-CN" sz="2400" dirty="0" smtClean="0">
                <a:latin typeface="仿宋_GB2312" panose="02010609030101010101" pitchFamily="49" charset="-122"/>
                <a:ea typeface="仿宋_GB2312" panose="02010609030101010101" pitchFamily="49" charset="-122"/>
              </a:rPr>
              <a:t>3</a:t>
            </a:r>
            <a:r>
              <a:rPr lang="zh-CN" altLang="en-US" sz="2400" dirty="0" smtClean="0">
                <a:latin typeface="仿宋_GB2312" panose="02010609030101010101" pitchFamily="49" charset="-122"/>
                <a:ea typeface="仿宋_GB2312" panose="02010609030101010101" pitchFamily="49" charset="-122"/>
              </a:rPr>
              <a:t>、排放量 </a:t>
            </a:r>
            <a:r>
              <a:rPr lang="en-US" altLang="zh-CN" sz="2400" dirty="0" smtClean="0">
                <a:latin typeface="仿宋_GB2312" panose="02010609030101010101" pitchFamily="49" charset="-122"/>
                <a:ea typeface="仿宋_GB2312" panose="02010609030101010101" pitchFamily="49" charset="-122"/>
              </a:rPr>
              <a:t>= </a:t>
            </a:r>
            <a:r>
              <a:rPr lang="zh-CN" altLang="en-US" sz="2400" dirty="0" smtClean="0">
                <a:latin typeface="仿宋_GB2312" panose="02010609030101010101" pitchFamily="49" charset="-122"/>
                <a:ea typeface="仿宋_GB2312" panose="02010609030101010101" pitchFamily="49" charset="-122"/>
              </a:rPr>
              <a:t>燃料消耗量</a:t>
            </a:r>
            <a:r>
              <a:rPr lang="en-US" altLang="zh-CN" sz="2400" dirty="0" smtClean="0">
                <a:latin typeface="仿宋_GB2312" panose="02010609030101010101" pitchFamily="49" charset="-122"/>
                <a:ea typeface="仿宋_GB2312" panose="02010609030101010101" pitchFamily="49" charset="-122"/>
              </a:rPr>
              <a:t>×</a:t>
            </a:r>
            <a:r>
              <a:rPr lang="zh-CN" altLang="en-US" sz="2400" dirty="0" smtClean="0">
                <a:latin typeface="仿宋_GB2312" panose="02010609030101010101" pitchFamily="49" charset="-122"/>
                <a:ea typeface="仿宋_GB2312" panose="02010609030101010101" pitchFamily="49" charset="-122"/>
              </a:rPr>
              <a:t>平均硫份</a:t>
            </a:r>
            <a:r>
              <a:rPr lang="en-US" altLang="zh-CN" sz="2400" dirty="0" smtClean="0">
                <a:latin typeface="仿宋_GB2312" panose="02010609030101010101" pitchFamily="49" charset="-122"/>
                <a:ea typeface="仿宋_GB2312" panose="02010609030101010101" pitchFamily="49" charset="-122"/>
              </a:rPr>
              <a:t>×</a:t>
            </a:r>
            <a:r>
              <a:rPr lang="zh-CN" altLang="en-US" sz="2400" dirty="0" smtClean="0">
                <a:latin typeface="仿宋_GB2312" panose="02010609030101010101" pitchFamily="49" charset="-122"/>
                <a:ea typeface="仿宋_GB2312" panose="02010609030101010101" pitchFamily="49" charset="-122"/>
              </a:rPr>
              <a:t>二氧化硫释放系数</a:t>
            </a:r>
            <a:r>
              <a:rPr lang="en-US" altLang="zh-CN"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a:lnSpc>
                <a:spcPts val="3900"/>
              </a:lnSpc>
            </a:pPr>
            <a:r>
              <a:rPr lang="zh-CN" altLang="en-US" sz="2400" dirty="0" smtClean="0">
                <a:latin typeface="仿宋_GB2312" panose="02010609030101010101" pitchFamily="49" charset="-122"/>
                <a:ea typeface="仿宋_GB2312" panose="02010609030101010101" pitchFamily="49" charset="-122"/>
              </a:rPr>
              <a:t>           （</a:t>
            </a:r>
            <a:r>
              <a:rPr lang="en-US" altLang="zh-CN" sz="2400" dirty="0" smtClean="0">
                <a:latin typeface="仿宋_GB2312" panose="02010609030101010101" pitchFamily="49" charset="-122"/>
                <a:ea typeface="仿宋_GB2312" panose="02010609030101010101" pitchFamily="49" charset="-122"/>
              </a:rPr>
              <a:t>1-</a:t>
            </a:r>
            <a:r>
              <a:rPr lang="zh-CN" altLang="en-US" sz="2400" dirty="0" smtClean="0">
                <a:latin typeface="仿宋_GB2312" panose="02010609030101010101" pitchFamily="49" charset="-122"/>
                <a:ea typeface="仿宋_GB2312" panose="02010609030101010101" pitchFamily="49" charset="-122"/>
              </a:rPr>
              <a:t>综合脱硫效率）</a:t>
            </a:r>
            <a:r>
              <a:rPr lang="en-US" altLang="zh-CN" sz="2400" dirty="0" smtClean="0">
                <a:latin typeface="仿宋_GB2312" panose="02010609030101010101" pitchFamily="49" charset="-122"/>
                <a:ea typeface="仿宋_GB2312" panose="02010609030101010101" pitchFamily="49" charset="-122"/>
              </a:rPr>
              <a:t>×10</a:t>
            </a:r>
            <a:r>
              <a:rPr lang="en-US" altLang="zh-CN" sz="2400" baseline="30000" dirty="0" smtClean="0">
                <a:latin typeface="仿宋_GB2312" panose="02010609030101010101" pitchFamily="49" charset="-122"/>
                <a:ea typeface="仿宋_GB2312" panose="02010609030101010101" pitchFamily="49" charset="-122"/>
              </a:rPr>
              <a:t>4</a:t>
            </a:r>
            <a:endParaRPr lang="en-US" altLang="zh-CN" sz="2400" baseline="30000" dirty="0" smtClean="0">
              <a:latin typeface="仿宋_GB2312" panose="02010609030101010101" pitchFamily="49" charset="-122"/>
              <a:ea typeface="仿宋_GB2312" panose="02010609030101010101" pitchFamily="49" charset="-122"/>
            </a:endParaRPr>
          </a:p>
          <a:p>
            <a:pPr>
              <a:lnSpc>
                <a:spcPts val="3900"/>
              </a:lnSpc>
            </a:pPr>
            <a:r>
              <a:rPr lang="zh-CN" altLang="en-US" sz="2400" dirty="0" smtClean="0">
                <a:latin typeface="仿宋_GB2312" panose="02010609030101010101" pitchFamily="49" charset="-122"/>
                <a:ea typeface="仿宋_GB2312" panose="02010609030101010101" pitchFamily="49" charset="-122"/>
              </a:rPr>
              <a:t>   二氧化硫</a:t>
            </a:r>
            <a:r>
              <a:rPr lang="zh-CN" altLang="en-US" sz="2400" dirty="0">
                <a:latin typeface="仿宋_GB2312" panose="02010609030101010101" pitchFamily="49" charset="-122"/>
                <a:ea typeface="仿宋_GB2312" panose="02010609030101010101" pitchFamily="49" charset="-122"/>
              </a:rPr>
              <a:t>释放系数</a:t>
            </a:r>
            <a:r>
              <a:rPr lang="zh-CN" altLang="en-US" sz="2400" dirty="0" smtClean="0">
                <a:latin typeface="仿宋_GB2312" panose="02010609030101010101" pitchFamily="49" charset="-122"/>
                <a:ea typeface="仿宋_GB2312" panose="02010609030101010101" pitchFamily="49" charset="-122"/>
              </a:rPr>
              <a:t>：燃煤机组取</a:t>
            </a:r>
            <a:r>
              <a:rPr lang="en-US" altLang="zh-CN" sz="2400" dirty="0" smtClean="0">
                <a:latin typeface="仿宋_GB2312" panose="02010609030101010101" pitchFamily="49" charset="-122"/>
                <a:ea typeface="仿宋_GB2312" panose="02010609030101010101" pitchFamily="49" charset="-122"/>
              </a:rPr>
              <a:t>1.7</a:t>
            </a:r>
            <a:r>
              <a:rPr lang="zh-CN" altLang="en-US" sz="2400" dirty="0" smtClean="0">
                <a:latin typeface="仿宋_GB2312" panose="02010609030101010101" pitchFamily="49" charset="-122"/>
                <a:ea typeface="仿宋_GB2312" panose="02010609030101010101" pitchFamily="49" charset="-122"/>
              </a:rPr>
              <a:t>，燃油机组取</a:t>
            </a:r>
            <a:r>
              <a:rPr lang="en-US" altLang="zh-CN" sz="2400" dirty="0" smtClean="0">
                <a:latin typeface="仿宋_GB2312" panose="02010609030101010101" pitchFamily="49" charset="-122"/>
                <a:ea typeface="仿宋_GB2312" panose="02010609030101010101" pitchFamily="49" charset="-122"/>
              </a:rPr>
              <a:t>2.0</a:t>
            </a:r>
            <a:endParaRPr lang="en-US" altLang="zh-CN" sz="2400" dirty="0" smtClean="0">
              <a:latin typeface="仿宋_GB2312" panose="02010609030101010101" pitchFamily="49" charset="-122"/>
              <a:ea typeface="仿宋_GB2312" panose="02010609030101010101" pitchFamily="49" charset="-122"/>
            </a:endParaRPr>
          </a:p>
          <a:p>
            <a:pPr>
              <a:lnSpc>
                <a:spcPts val="3900"/>
              </a:lnSpc>
            </a:pPr>
            <a:r>
              <a:rPr lang="en-US" altLang="zh-CN" sz="2400" dirty="0" smtClean="0">
                <a:latin typeface="仿宋_GB2312" panose="02010609030101010101" pitchFamily="49" charset="-122"/>
                <a:ea typeface="仿宋_GB2312" panose="02010609030101010101" pitchFamily="49" charset="-122"/>
              </a:rPr>
              <a:t>4</a:t>
            </a:r>
            <a:r>
              <a:rPr lang="zh-CN" altLang="en-US" sz="2400" dirty="0" smtClean="0">
                <a:latin typeface="仿宋_GB2312" panose="02010609030101010101" pitchFamily="49" charset="-122"/>
                <a:ea typeface="仿宋_GB2312" panose="02010609030101010101" pitchFamily="49" charset="-122"/>
              </a:rPr>
              <a:t>、核算期内新建</a:t>
            </a:r>
            <a:r>
              <a:rPr lang="en-US" altLang="zh-CN" sz="2400" dirty="0">
                <a:latin typeface="仿宋_GB2312" panose="02010609030101010101" pitchFamily="49" charset="-122"/>
                <a:ea typeface="仿宋_GB2312" panose="02010609030101010101" pitchFamily="49" charset="-122"/>
              </a:rPr>
              <a:t>/</a:t>
            </a:r>
            <a:r>
              <a:rPr lang="zh-CN" altLang="en-US" sz="2400" dirty="0" smtClean="0">
                <a:latin typeface="仿宋_GB2312" panose="02010609030101010101" pitchFamily="49" charset="-122"/>
                <a:ea typeface="仿宋_GB2312" panose="02010609030101010101" pitchFamily="49" charset="-122"/>
              </a:rPr>
              <a:t>改造脱硫设施，脱硫效率明显变化的要分段计算。</a:t>
            </a:r>
            <a:endParaRPr lang="en-US" altLang="zh-CN" sz="2400" baseline="30000" dirty="0" smtClean="0">
              <a:latin typeface="仿宋_GB2312" panose="02010609030101010101" pitchFamily="49" charset="-122"/>
              <a:ea typeface="仿宋_GB2312" panose="02010609030101010101" pitchFamily="49" charset="-122"/>
            </a:endParaRPr>
          </a:p>
          <a:p>
            <a:endParaRPr lang="zh-CN" altLang="en-US" sz="2400" dirty="0"/>
          </a:p>
        </p:txBody>
      </p:sp>
      <p:pic>
        <p:nvPicPr>
          <p:cNvPr id="15"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1745000"/>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3" name="矩形 2"/>
          <p:cNvSpPr/>
          <p:nvPr/>
        </p:nvSpPr>
        <p:spPr>
          <a:xfrm>
            <a:off x="107504" y="1124744"/>
            <a:ext cx="9036496" cy="2092881"/>
          </a:xfrm>
          <a:prstGeom prst="rect">
            <a:avLst/>
          </a:prstGeom>
        </p:spPr>
        <p:txBody>
          <a:bodyPr wrap="square">
            <a:spAutoFit/>
          </a:bodyPr>
          <a:lstStyle/>
          <a:p>
            <a:pPr>
              <a:lnSpc>
                <a:spcPts val="3900"/>
              </a:lnSpc>
            </a:pPr>
            <a:r>
              <a:rPr lang="zh-CN" altLang="en-US" sz="2400" dirty="0" smtClean="0">
                <a:latin typeface="黑体" panose="02010609060101010101" pitchFamily="49" charset="-122"/>
                <a:ea typeface="黑体" panose="02010609060101010101" pitchFamily="49" charset="-122"/>
              </a:rPr>
              <a:t>（一）</a:t>
            </a:r>
            <a:r>
              <a:rPr lang="zh-CN" altLang="en-US" sz="2400" dirty="0">
                <a:latin typeface="黑体" panose="02010609060101010101" pitchFamily="49" charset="-122"/>
                <a:ea typeface="黑体" panose="02010609060101010101" pitchFamily="49" charset="-122"/>
              </a:rPr>
              <a:t>电力全口径</a:t>
            </a:r>
            <a:endParaRPr lang="en-US" altLang="zh-CN" sz="2400" dirty="0">
              <a:latin typeface="黑体" panose="02010609060101010101" pitchFamily="49" charset="-122"/>
              <a:ea typeface="黑体" panose="02010609060101010101" pitchFamily="49" charset="-122"/>
            </a:endParaRPr>
          </a:p>
          <a:p>
            <a:pPr>
              <a:lnSpc>
                <a:spcPts val="3900"/>
              </a:lnSpc>
            </a:pP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二氧化硫核算</a:t>
            </a:r>
            <a:endParaRPr lang="en-US" altLang="zh-CN" sz="2400" dirty="0" smtClean="0">
              <a:latin typeface="黑体" panose="02010609060101010101" pitchFamily="49" charset="-122"/>
              <a:ea typeface="黑体" panose="02010609060101010101" pitchFamily="49" charset="-122"/>
            </a:endParaRPr>
          </a:p>
          <a:p>
            <a:pPr>
              <a:lnSpc>
                <a:spcPts val="3900"/>
              </a:lnSpc>
            </a:pPr>
            <a:r>
              <a:rPr lang="en-US" altLang="zh-CN" sz="2400" dirty="0" smtClean="0">
                <a:latin typeface="仿宋_GB2312"/>
                <a:ea typeface="仿宋_GB2312"/>
              </a:rPr>
              <a:t>5</a:t>
            </a:r>
            <a:r>
              <a:rPr lang="zh-CN" altLang="en-US" sz="2400" dirty="0" smtClean="0">
                <a:latin typeface="仿宋_GB2312"/>
                <a:ea typeface="仿宋_GB2312"/>
              </a:rPr>
              <a:t>、综合脱硫效率</a:t>
            </a:r>
            <a:r>
              <a:rPr lang="en-US" altLang="zh-CN" sz="2400" dirty="0" smtClean="0">
                <a:latin typeface="仿宋_GB2312"/>
                <a:ea typeface="仿宋_GB2312"/>
              </a:rPr>
              <a:t>=</a:t>
            </a:r>
            <a:r>
              <a:rPr lang="zh-CN" altLang="en-US" sz="2400" dirty="0" smtClean="0">
                <a:latin typeface="仿宋_GB2312"/>
                <a:ea typeface="仿宋_GB2312"/>
              </a:rPr>
              <a:t>脱硫设施投运率</a:t>
            </a:r>
            <a:r>
              <a:rPr lang="en-US" altLang="zh-CN" sz="2400" dirty="0" smtClean="0">
                <a:latin typeface="仿宋_GB2312"/>
                <a:ea typeface="仿宋_GB2312"/>
              </a:rPr>
              <a:t>×</a:t>
            </a:r>
            <a:r>
              <a:rPr lang="zh-CN" altLang="en-US" sz="2400" dirty="0" smtClean="0">
                <a:latin typeface="仿宋_GB2312"/>
                <a:ea typeface="仿宋_GB2312"/>
              </a:rPr>
              <a:t>脱硫岛效率</a:t>
            </a:r>
            <a:endParaRPr lang="en-US" altLang="zh-CN" sz="2400" dirty="0" smtClean="0">
              <a:latin typeface="仿宋_GB2312"/>
              <a:ea typeface="仿宋_GB2312"/>
            </a:endParaRPr>
          </a:p>
          <a:p>
            <a:pPr>
              <a:lnSpc>
                <a:spcPts val="3900"/>
              </a:lnSpc>
            </a:pPr>
            <a:r>
              <a:rPr lang="zh-CN" altLang="en-US" sz="2400" dirty="0" smtClean="0">
                <a:latin typeface="仿宋_GB2312"/>
                <a:ea typeface="仿宋_GB2312"/>
              </a:rPr>
              <a:t>投运率：通过</a:t>
            </a:r>
            <a:r>
              <a:rPr lang="en-US" altLang="zh-CN" sz="2400" dirty="0" smtClean="0">
                <a:latin typeface="仿宋_GB2312"/>
                <a:ea typeface="仿宋_GB2312"/>
              </a:rPr>
              <a:t>DCS</a:t>
            </a:r>
            <a:r>
              <a:rPr lang="zh-CN" altLang="en-US" sz="2400" dirty="0" smtClean="0">
                <a:latin typeface="仿宋_GB2312"/>
                <a:ea typeface="仿宋_GB2312"/>
              </a:rPr>
              <a:t>、运行记录、上报环保部门的停运时间综合确定。</a:t>
            </a:r>
            <a:endParaRPr lang="en-US" altLang="zh-CN" sz="2400" dirty="0" smtClean="0">
              <a:latin typeface="仿宋_GB2312"/>
              <a:ea typeface="仿宋_GB2312"/>
            </a:endParaRPr>
          </a:p>
        </p:txBody>
      </p:sp>
      <p:pic>
        <p:nvPicPr>
          <p:cNvPr id="6"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772816"/>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7504" y="3327375"/>
            <a:ext cx="1728192" cy="461665"/>
          </a:xfrm>
          <a:prstGeom prst="rect">
            <a:avLst/>
          </a:prstGeom>
          <a:noFill/>
        </p:spPr>
        <p:txBody>
          <a:bodyPr wrap="square" rtlCol="0">
            <a:spAutoFit/>
          </a:bodyPr>
          <a:lstStyle/>
          <a:p>
            <a:r>
              <a:rPr lang="zh-CN" altLang="en-US" sz="2400" dirty="0" smtClean="0">
                <a:ea typeface="仿宋_GB2312"/>
              </a:rPr>
              <a:t>脱硫岛效率：</a:t>
            </a:r>
            <a:endParaRPr lang="zh-CN" altLang="en-US" sz="2400" dirty="0">
              <a:ea typeface="仿宋_GB2312"/>
            </a:endParaRPr>
          </a:p>
        </p:txBody>
      </p:sp>
      <p:sp>
        <p:nvSpPr>
          <p:cNvPr id="10" name="TextBox 9"/>
          <p:cNvSpPr txBox="1"/>
          <p:nvPr/>
        </p:nvSpPr>
        <p:spPr>
          <a:xfrm>
            <a:off x="1835696" y="3217625"/>
            <a:ext cx="7128792" cy="984885"/>
          </a:xfrm>
          <a:prstGeom prst="rect">
            <a:avLst/>
          </a:prstGeom>
          <a:noFill/>
        </p:spPr>
        <p:txBody>
          <a:bodyPr wrap="square" rtlCol="0">
            <a:spAutoFit/>
          </a:bodyPr>
          <a:lstStyle/>
          <a:p>
            <a:r>
              <a:rPr lang="zh-CN" altLang="en-US" sz="2000" dirty="0">
                <a:latin typeface="仿宋_GB2312"/>
                <a:ea typeface="仿宋_GB2312"/>
              </a:rPr>
              <a:t>入口二氧化硫浓度</a:t>
            </a:r>
            <a:r>
              <a:rPr lang="en-US" altLang="zh-CN" sz="2000" dirty="0">
                <a:latin typeface="仿宋_GB2312"/>
                <a:ea typeface="仿宋_GB2312"/>
              </a:rPr>
              <a:t>-</a:t>
            </a:r>
            <a:r>
              <a:rPr lang="zh-CN" altLang="en-US" sz="2000" dirty="0">
                <a:latin typeface="仿宋_GB2312"/>
                <a:ea typeface="仿宋_GB2312"/>
              </a:rPr>
              <a:t>基准氧含量出口二氧化硫</a:t>
            </a:r>
            <a:r>
              <a:rPr lang="zh-CN" altLang="en-US" sz="2000" dirty="0" smtClean="0">
                <a:latin typeface="仿宋_GB2312"/>
                <a:ea typeface="仿宋_GB2312"/>
              </a:rPr>
              <a:t>浓度</a:t>
            </a:r>
            <a:endParaRPr lang="en-US" altLang="zh-CN" sz="2000" dirty="0" smtClean="0">
              <a:latin typeface="仿宋_GB2312"/>
              <a:ea typeface="仿宋_GB2312"/>
            </a:endParaRPr>
          </a:p>
          <a:p>
            <a:r>
              <a:rPr lang="zh-CN" altLang="en-US" sz="2000" dirty="0" smtClean="0">
                <a:latin typeface="仿宋_GB2312"/>
                <a:ea typeface="仿宋_GB2312"/>
              </a:rPr>
              <a:t>          入口</a:t>
            </a:r>
            <a:r>
              <a:rPr lang="zh-CN" altLang="en-US" sz="2000" dirty="0">
                <a:latin typeface="仿宋_GB2312"/>
                <a:ea typeface="仿宋_GB2312"/>
              </a:rPr>
              <a:t>二氧化硫浓度</a:t>
            </a:r>
            <a:endParaRPr lang="en-US" altLang="zh-CN" sz="2000" dirty="0">
              <a:latin typeface="仿宋_GB2312"/>
              <a:ea typeface="仿宋_GB2312"/>
            </a:endParaRPr>
          </a:p>
          <a:p>
            <a:endParaRPr lang="zh-CN" altLang="en-US" dirty="0"/>
          </a:p>
        </p:txBody>
      </p:sp>
      <p:cxnSp>
        <p:nvCxnSpPr>
          <p:cNvPr id="12" name="直接连接符 11"/>
          <p:cNvCxnSpPr/>
          <p:nvPr/>
        </p:nvCxnSpPr>
        <p:spPr bwMode="auto">
          <a:xfrm>
            <a:off x="1979712" y="3558207"/>
            <a:ext cx="56166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07504" y="4005064"/>
            <a:ext cx="8784976" cy="2308324"/>
          </a:xfrm>
          <a:prstGeom prst="rect">
            <a:avLst/>
          </a:prstGeom>
          <a:noFill/>
        </p:spPr>
        <p:txBody>
          <a:bodyPr wrap="square" rtlCol="0">
            <a:spAutoFit/>
          </a:bodyPr>
          <a:lstStyle/>
          <a:p>
            <a:pPr>
              <a:lnSpc>
                <a:spcPct val="150000"/>
              </a:lnSpc>
            </a:pPr>
            <a:r>
              <a:rPr lang="zh-CN" altLang="en-US" sz="2400" dirty="0">
                <a:latin typeface="仿宋_GB2312"/>
                <a:ea typeface="仿宋_GB2312"/>
              </a:rPr>
              <a:t>基准氧含量：燃煤锅炉取</a:t>
            </a:r>
            <a:r>
              <a:rPr lang="en-US" altLang="zh-CN" sz="2400" dirty="0">
                <a:latin typeface="仿宋_GB2312"/>
                <a:ea typeface="仿宋_GB2312"/>
              </a:rPr>
              <a:t>6</a:t>
            </a:r>
            <a:r>
              <a:rPr lang="zh-CN" altLang="en-US" sz="2400" dirty="0">
                <a:latin typeface="仿宋_GB2312"/>
                <a:ea typeface="仿宋_GB2312"/>
              </a:rPr>
              <a:t>，燃油锅炉取</a:t>
            </a:r>
            <a:r>
              <a:rPr lang="en-US" altLang="zh-CN" sz="2400" dirty="0">
                <a:latin typeface="仿宋_GB2312"/>
                <a:ea typeface="仿宋_GB2312"/>
              </a:rPr>
              <a:t>3</a:t>
            </a:r>
            <a:r>
              <a:rPr lang="zh-CN" altLang="en-US" sz="2400" dirty="0">
                <a:latin typeface="仿宋_GB2312"/>
                <a:ea typeface="仿宋_GB2312"/>
              </a:rPr>
              <a:t>，燃气锅炉取</a:t>
            </a:r>
            <a:r>
              <a:rPr lang="en-US" altLang="zh-CN" sz="2400" dirty="0" smtClean="0">
                <a:latin typeface="仿宋_GB2312"/>
                <a:ea typeface="仿宋_GB2312"/>
              </a:rPr>
              <a:t>15</a:t>
            </a:r>
            <a:r>
              <a:rPr lang="zh-CN" altLang="en-US" sz="2400" dirty="0" smtClean="0">
                <a:latin typeface="仿宋_GB2312"/>
                <a:ea typeface="仿宋_GB2312"/>
              </a:rPr>
              <a:t>。</a:t>
            </a:r>
            <a:endParaRPr lang="en-US" altLang="zh-CN" sz="2400" dirty="0" smtClean="0">
              <a:latin typeface="仿宋_GB2312"/>
              <a:ea typeface="仿宋_GB2312"/>
            </a:endParaRPr>
          </a:p>
          <a:p>
            <a:pPr>
              <a:lnSpc>
                <a:spcPct val="150000"/>
              </a:lnSpc>
            </a:pPr>
            <a:r>
              <a:rPr lang="zh-CN" altLang="en-US" sz="2400" dirty="0" smtClean="0">
                <a:latin typeface="仿宋_GB2312"/>
                <a:ea typeface="仿宋_GB2312"/>
              </a:rPr>
              <a:t>综合脱硫效率：无旁路的石灰石</a:t>
            </a:r>
            <a:r>
              <a:rPr lang="en-US" altLang="zh-CN" sz="2400" dirty="0" smtClean="0">
                <a:latin typeface="仿宋_GB2312"/>
                <a:ea typeface="仿宋_GB2312"/>
              </a:rPr>
              <a:t>-</a:t>
            </a:r>
            <a:r>
              <a:rPr lang="zh-CN" altLang="en-US" sz="2400" dirty="0" smtClean="0">
                <a:latin typeface="仿宋_GB2312"/>
                <a:ea typeface="仿宋_GB2312"/>
              </a:rPr>
              <a:t>石膏湿法脱硫≤</a:t>
            </a:r>
            <a:r>
              <a:rPr lang="en-US" altLang="zh-CN" sz="2400" dirty="0" smtClean="0">
                <a:latin typeface="仿宋_GB2312"/>
                <a:ea typeface="仿宋_GB2312"/>
              </a:rPr>
              <a:t>95%</a:t>
            </a:r>
            <a:r>
              <a:rPr lang="zh-CN" altLang="en-US" sz="2400" dirty="0" smtClean="0">
                <a:latin typeface="仿宋_GB2312"/>
                <a:ea typeface="仿宋_GB2312"/>
              </a:rPr>
              <a:t>；</a:t>
            </a:r>
            <a:endParaRPr lang="en-US" altLang="zh-CN" sz="2400" dirty="0" smtClean="0">
              <a:latin typeface="仿宋_GB2312"/>
              <a:ea typeface="仿宋_GB2312"/>
            </a:endParaRPr>
          </a:p>
          <a:p>
            <a:pPr>
              <a:lnSpc>
                <a:spcPct val="150000"/>
              </a:lnSpc>
            </a:pPr>
            <a:r>
              <a:rPr lang="en-US" altLang="zh-CN" sz="2400" dirty="0">
                <a:latin typeface="仿宋_GB2312"/>
                <a:ea typeface="仿宋_GB2312"/>
              </a:rPr>
              <a:t> </a:t>
            </a:r>
            <a:r>
              <a:rPr lang="en-US" altLang="zh-CN" sz="2400" dirty="0" smtClean="0">
                <a:latin typeface="仿宋_GB2312"/>
                <a:ea typeface="仿宋_GB2312"/>
              </a:rPr>
              <a:t>             </a:t>
            </a:r>
            <a:r>
              <a:rPr lang="zh-CN" altLang="en-US" sz="2400" dirty="0" smtClean="0">
                <a:latin typeface="仿宋_GB2312"/>
                <a:ea typeface="仿宋_GB2312"/>
              </a:rPr>
              <a:t>有旁路的现场核查确定投运率，综合效率≤</a:t>
            </a:r>
            <a:r>
              <a:rPr lang="en-US" altLang="zh-CN" sz="2400" dirty="0" smtClean="0">
                <a:latin typeface="仿宋_GB2312"/>
                <a:ea typeface="仿宋_GB2312"/>
              </a:rPr>
              <a:t>85%</a:t>
            </a:r>
            <a:r>
              <a:rPr lang="zh-CN" altLang="en-US" sz="2400" dirty="0" smtClean="0">
                <a:latin typeface="仿宋_GB2312"/>
                <a:ea typeface="仿宋_GB2312"/>
              </a:rPr>
              <a:t>；</a:t>
            </a:r>
            <a:endParaRPr lang="en-US" altLang="zh-CN" sz="2400" dirty="0" smtClean="0">
              <a:latin typeface="仿宋_GB2312"/>
              <a:ea typeface="仿宋_GB2312"/>
            </a:endParaRPr>
          </a:p>
          <a:p>
            <a:pPr>
              <a:lnSpc>
                <a:spcPct val="150000"/>
              </a:lnSpc>
            </a:pPr>
            <a:endParaRPr lang="zh-CN" altLang="en-US" sz="2400" dirty="0">
              <a:latin typeface="仿宋_GB2312"/>
              <a:ea typeface="仿宋_GB231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2" name="矩形 1"/>
          <p:cNvSpPr/>
          <p:nvPr/>
        </p:nvSpPr>
        <p:spPr>
          <a:xfrm>
            <a:off x="125760" y="1052736"/>
            <a:ext cx="8892480" cy="3593291"/>
          </a:xfrm>
          <a:prstGeom prst="rect">
            <a:avLst/>
          </a:prstGeom>
        </p:spPr>
        <p:txBody>
          <a:bodyPr wrap="square">
            <a:spAutoFit/>
          </a:bodyPr>
          <a:lstStyle/>
          <a:p>
            <a:pPr>
              <a:lnSpc>
                <a:spcPts val="3900"/>
              </a:lnSpc>
            </a:pPr>
            <a:r>
              <a:rPr lang="zh-CN" altLang="en-US" sz="2400" dirty="0" smtClean="0">
                <a:solidFill>
                  <a:srgbClr val="000000"/>
                </a:solidFill>
                <a:latin typeface="黑体" panose="02010609060101010101" pitchFamily="49" charset="-122"/>
                <a:ea typeface="黑体" panose="02010609060101010101" pitchFamily="49" charset="-122"/>
              </a:rPr>
              <a:t>（一）电力全口径</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ts val="3900"/>
              </a:lnSpc>
            </a:pPr>
            <a:r>
              <a:rPr lang="en-US" altLang="zh-CN" sz="2400" dirty="0" smtClean="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氮氧化物</a:t>
            </a:r>
            <a:r>
              <a:rPr lang="zh-CN" altLang="en-US" sz="2400" dirty="0" smtClean="0">
                <a:solidFill>
                  <a:srgbClr val="000000"/>
                </a:solidFill>
                <a:latin typeface="黑体" panose="02010609060101010101" pitchFamily="49" charset="-122"/>
                <a:ea typeface="黑体" panose="02010609060101010101" pitchFamily="49" charset="-122"/>
              </a:rPr>
              <a:t>核算</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ts val="3900"/>
              </a:lnSpc>
            </a:pPr>
            <a:r>
              <a:rPr lang="en-US" altLang="zh-CN" sz="2400" dirty="0" smtClean="0">
                <a:solidFill>
                  <a:srgbClr val="000000"/>
                </a:solidFill>
                <a:latin typeface="仿宋_GB2312" panose="02010609030101010101" pitchFamily="49" charset="-122"/>
                <a:ea typeface="仿宋_GB2312" panose="02010609030101010101" pitchFamily="49" charset="-122"/>
              </a:rPr>
              <a:t>1</a:t>
            </a:r>
            <a:r>
              <a:rPr lang="zh-CN" altLang="en-US" sz="2400" dirty="0" smtClean="0">
                <a:solidFill>
                  <a:srgbClr val="000000"/>
                </a:solidFill>
                <a:latin typeface="仿宋_GB2312" panose="02010609030101010101" pitchFamily="49" charset="-122"/>
                <a:ea typeface="仿宋_GB2312" panose="02010609030101010101" pitchFamily="49" charset="-122"/>
              </a:rPr>
              <a:t>、无脱硝设施的</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a:lnSpc>
                <a:spcPts val="3900"/>
              </a:lnSpc>
            </a:pPr>
            <a:r>
              <a:rPr lang="zh-CN" altLang="en-US" sz="2400" dirty="0" smtClean="0">
                <a:solidFill>
                  <a:srgbClr val="000000"/>
                </a:solidFill>
                <a:latin typeface="仿宋_GB2312" panose="02010609030101010101" pitchFamily="49" charset="-122"/>
                <a:ea typeface="仿宋_GB2312" panose="02010609030101010101" pitchFamily="49" charset="-122"/>
              </a:rPr>
              <a:t>    排放量 </a:t>
            </a:r>
            <a:r>
              <a:rPr lang="en-US" altLang="zh-CN" sz="2400" dirty="0" smtClean="0">
                <a:solidFill>
                  <a:srgbClr val="000000"/>
                </a:solidFill>
                <a:latin typeface="仿宋_GB2312" panose="02010609030101010101" pitchFamily="49" charset="-122"/>
                <a:ea typeface="仿宋_GB2312" panose="02010609030101010101" pitchFamily="49" charset="-122"/>
              </a:rPr>
              <a:t>= </a:t>
            </a:r>
            <a:r>
              <a:rPr lang="zh-CN" altLang="en-US" sz="2400" dirty="0" smtClean="0">
                <a:solidFill>
                  <a:srgbClr val="000000"/>
                </a:solidFill>
                <a:latin typeface="仿宋_GB2312" panose="02010609030101010101" pitchFamily="49" charset="-122"/>
                <a:ea typeface="仿宋_GB2312" panose="02010609030101010101" pitchFamily="49" charset="-122"/>
              </a:rPr>
              <a:t>燃料消耗量</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a:solidFill>
                  <a:srgbClr val="000000"/>
                </a:solidFill>
                <a:latin typeface="仿宋_GB2312" panose="02010609030101010101" pitchFamily="49" charset="-122"/>
                <a:ea typeface="仿宋_GB2312" panose="02010609030101010101" pitchFamily="49" charset="-122"/>
              </a:rPr>
              <a:t>产污强度</a:t>
            </a:r>
            <a:r>
              <a:rPr lang="en-US" altLang="zh-CN" sz="2400" dirty="0" smtClean="0">
                <a:solidFill>
                  <a:srgbClr val="000000"/>
                </a:solidFill>
                <a:latin typeface="仿宋_GB2312" panose="02010609030101010101" pitchFamily="49" charset="-122"/>
                <a:ea typeface="仿宋_GB2312" panose="02010609030101010101" pitchFamily="49" charset="-122"/>
              </a:rPr>
              <a:t>×10</a:t>
            </a:r>
            <a:endParaRPr lang="en-US" altLang="zh-CN" sz="2400" baseline="30000" dirty="0" smtClean="0">
              <a:solidFill>
                <a:srgbClr val="000000"/>
              </a:solidFill>
              <a:latin typeface="仿宋_GB2312" panose="02010609030101010101" pitchFamily="49" charset="-122"/>
              <a:ea typeface="仿宋_GB2312" panose="02010609030101010101" pitchFamily="49" charset="-122"/>
            </a:endParaRPr>
          </a:p>
          <a:p>
            <a:pPr>
              <a:lnSpc>
                <a:spcPts val="3900"/>
              </a:lnSpc>
            </a:pPr>
            <a:r>
              <a:rPr lang="en-US" altLang="zh-CN" sz="2400" dirty="0" smtClean="0">
                <a:solidFill>
                  <a:srgbClr val="000000"/>
                </a:solidFill>
                <a:latin typeface="仿宋_GB2312" panose="02010609030101010101" pitchFamily="49" charset="-122"/>
                <a:ea typeface="仿宋_GB2312" panose="02010609030101010101" pitchFamily="49" charset="-122"/>
              </a:rPr>
              <a:t>2</a:t>
            </a:r>
            <a:r>
              <a:rPr lang="zh-CN" altLang="en-US"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a:rPr>
              <a:t>采取治理设施的</a:t>
            </a:r>
            <a:r>
              <a:rPr lang="zh-CN" altLang="en-US" sz="2400" dirty="0" smtClean="0">
                <a:solidFill>
                  <a:srgbClr val="000000"/>
                </a:solidFill>
                <a:ea typeface="仿宋_GB2312"/>
              </a:rPr>
              <a:t>根据治理设施改造前后分段核算</a:t>
            </a:r>
            <a:endParaRPr lang="en-US" altLang="zh-CN" sz="2400" dirty="0" smtClean="0">
              <a:solidFill>
                <a:srgbClr val="000000"/>
              </a:solidFill>
              <a:ea typeface="仿宋_GB2312"/>
            </a:endParaRPr>
          </a:p>
          <a:p>
            <a:pPr>
              <a:lnSpc>
                <a:spcPts val="3900"/>
              </a:lnSpc>
            </a:pPr>
            <a:r>
              <a:rPr lang="zh-CN" altLang="en-US" sz="2400" dirty="0" smtClean="0">
                <a:solidFill>
                  <a:srgbClr val="000000"/>
                </a:solidFill>
                <a:ea typeface="仿宋_GB2312"/>
              </a:rPr>
              <a:t>     排放量 </a:t>
            </a:r>
            <a:r>
              <a:rPr lang="en-US" altLang="zh-CN" sz="2400" dirty="0" smtClean="0">
                <a:solidFill>
                  <a:srgbClr val="000000"/>
                </a:solidFill>
                <a:ea typeface="仿宋_GB2312"/>
              </a:rPr>
              <a:t>= </a:t>
            </a:r>
            <a:r>
              <a:rPr lang="zh-CN" altLang="en-US" sz="2400" dirty="0" smtClean="0">
                <a:solidFill>
                  <a:srgbClr val="000000"/>
                </a:solidFill>
                <a:ea typeface="仿宋_GB2312"/>
              </a:rPr>
              <a:t>燃料消耗量</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产</a:t>
            </a:r>
            <a:r>
              <a:rPr lang="zh-CN" altLang="en-US" sz="2400" dirty="0">
                <a:solidFill>
                  <a:srgbClr val="000000"/>
                </a:solidFill>
                <a:latin typeface="仿宋_GB2312" panose="02010609030101010101" pitchFamily="49" charset="-122"/>
                <a:ea typeface="仿宋_GB2312" panose="02010609030101010101" pitchFamily="49" charset="-122"/>
              </a:rPr>
              <a:t>污</a:t>
            </a:r>
            <a:r>
              <a:rPr lang="zh-CN" altLang="en-US" sz="2400" dirty="0" smtClean="0">
                <a:solidFill>
                  <a:srgbClr val="000000"/>
                </a:solidFill>
                <a:latin typeface="仿宋_GB2312" panose="02010609030101010101" pitchFamily="49" charset="-122"/>
                <a:ea typeface="仿宋_GB2312" panose="02010609030101010101" pitchFamily="49" charset="-122"/>
              </a:rPr>
              <a:t>强度</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a:t>
            </a:r>
            <a:r>
              <a:rPr lang="en-US" altLang="zh-CN" sz="2400" dirty="0" smtClean="0">
                <a:solidFill>
                  <a:srgbClr val="000000"/>
                </a:solidFill>
                <a:latin typeface="仿宋_GB2312" panose="02010609030101010101" pitchFamily="49" charset="-122"/>
                <a:ea typeface="仿宋_GB2312" panose="02010609030101010101" pitchFamily="49" charset="-122"/>
              </a:rPr>
              <a:t>1-</a:t>
            </a:r>
            <a:r>
              <a:rPr lang="zh-CN" altLang="en-US" sz="2400" dirty="0" smtClean="0">
                <a:solidFill>
                  <a:srgbClr val="000000"/>
                </a:solidFill>
                <a:latin typeface="仿宋_GB2312" panose="02010609030101010101" pitchFamily="49" charset="-122"/>
                <a:ea typeface="仿宋_GB2312" panose="02010609030101010101" pitchFamily="49" charset="-122"/>
              </a:rPr>
              <a:t>低氮燃烧去除率）</a:t>
            </a:r>
            <a:r>
              <a:rPr lang="en-US" altLang="zh-CN" sz="2400" dirty="0">
                <a:solidFill>
                  <a:srgbClr val="000000"/>
                </a:solidFill>
                <a:latin typeface="仿宋_GB2312" panose="02010609030101010101" pitchFamily="49" charset="-122"/>
                <a:ea typeface="仿宋_GB2312" panose="02010609030101010101" pitchFamily="49" charset="-122"/>
              </a:rPr>
              <a:t> </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a:lnSpc>
                <a:spcPts val="3900"/>
              </a:lnSpc>
            </a:pPr>
            <a:r>
              <a:rPr lang="en-US" altLang="zh-CN" sz="2400" dirty="0">
                <a:solidFill>
                  <a:srgbClr val="000000"/>
                </a:solidFill>
                <a:latin typeface="仿宋_GB2312" panose="02010609030101010101" pitchFamily="49" charset="-122"/>
                <a:ea typeface="仿宋_GB2312" panose="02010609030101010101" pitchFamily="49" charset="-122"/>
              </a:rPr>
              <a:t> </a:t>
            </a:r>
            <a:r>
              <a:rPr lang="en-US" altLang="zh-CN" sz="2400" dirty="0" smtClean="0">
                <a:solidFill>
                  <a:srgbClr val="000000"/>
                </a:solidFill>
                <a:latin typeface="仿宋_GB2312" panose="02010609030101010101" pitchFamily="49" charset="-122"/>
                <a:ea typeface="仿宋_GB2312" panose="02010609030101010101" pitchFamily="49" charset="-122"/>
              </a:rPr>
              <a:t>   ×</a:t>
            </a:r>
            <a:r>
              <a:rPr lang="zh-CN" altLang="en-US" sz="2400" dirty="0" smtClean="0">
                <a:solidFill>
                  <a:srgbClr val="000000"/>
                </a:solidFill>
                <a:latin typeface="仿宋_GB2312" panose="02010609030101010101" pitchFamily="49" charset="-122"/>
                <a:ea typeface="仿宋_GB2312" panose="02010609030101010101" pitchFamily="49" charset="-122"/>
              </a:rPr>
              <a:t>（</a:t>
            </a:r>
            <a:r>
              <a:rPr lang="en-US" altLang="zh-CN" sz="2400" dirty="0" smtClean="0">
                <a:solidFill>
                  <a:srgbClr val="000000"/>
                </a:solidFill>
                <a:latin typeface="仿宋_GB2312" panose="02010609030101010101" pitchFamily="49" charset="-122"/>
                <a:ea typeface="仿宋_GB2312" panose="02010609030101010101" pitchFamily="49" charset="-122"/>
              </a:rPr>
              <a:t>1-</a:t>
            </a:r>
            <a:r>
              <a:rPr lang="zh-CN" altLang="en-US" sz="2400" dirty="0" smtClean="0">
                <a:solidFill>
                  <a:srgbClr val="000000"/>
                </a:solidFill>
                <a:latin typeface="仿宋_GB2312" panose="02010609030101010101" pitchFamily="49" charset="-122"/>
                <a:ea typeface="仿宋_GB2312" panose="02010609030101010101" pitchFamily="49" charset="-122"/>
              </a:rPr>
              <a:t>综合脱硝效率）</a:t>
            </a:r>
            <a:r>
              <a:rPr lang="en-US" altLang="zh-CN" sz="2400" dirty="0">
                <a:solidFill>
                  <a:srgbClr val="000000"/>
                </a:solidFill>
                <a:latin typeface="仿宋_GB2312" panose="02010609030101010101" pitchFamily="49" charset="-122"/>
                <a:ea typeface="仿宋_GB2312" panose="02010609030101010101" pitchFamily="49" charset="-122"/>
              </a:rPr>
              <a:t> </a:t>
            </a:r>
            <a:r>
              <a:rPr lang="en-US" altLang="zh-CN" sz="2400" dirty="0" smtClean="0">
                <a:solidFill>
                  <a:srgbClr val="000000"/>
                </a:solidFill>
                <a:latin typeface="仿宋_GB2312" panose="02010609030101010101" pitchFamily="49" charset="-122"/>
                <a:ea typeface="仿宋_GB2312" panose="02010609030101010101" pitchFamily="49" charset="-122"/>
              </a:rPr>
              <a:t>×10</a:t>
            </a:r>
            <a:r>
              <a:rPr lang="en-US" altLang="zh-CN" sz="2400" dirty="0" smtClean="0">
                <a:solidFill>
                  <a:srgbClr val="000000"/>
                </a:solidFill>
                <a:ea typeface="仿宋_GB2312" panose="02010609030101010101" pitchFamily="49" charset="-122"/>
              </a:rPr>
              <a:t>    </a:t>
            </a:r>
            <a:endParaRPr lang="zh-CN" altLang="en-US" sz="2400" dirty="0">
              <a:solidFill>
                <a:srgbClr val="000000"/>
              </a:solidFill>
              <a:ea typeface="仿宋_GB2312"/>
            </a:endParaRPr>
          </a:p>
        </p:txBody>
      </p:sp>
      <p:pic>
        <p:nvPicPr>
          <p:cNvPr id="15"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772816"/>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496" y="4646027"/>
            <a:ext cx="3888432" cy="461665"/>
          </a:xfrm>
          <a:prstGeom prst="rect">
            <a:avLst/>
          </a:prstGeom>
          <a:noFill/>
        </p:spPr>
        <p:txBody>
          <a:bodyPr wrap="square" rtlCol="0">
            <a:spAutoFit/>
          </a:bodyPr>
          <a:lstStyle/>
          <a:p>
            <a:r>
              <a:rPr lang="zh-CN" altLang="en-US" sz="2400" dirty="0">
                <a:solidFill>
                  <a:srgbClr val="000000"/>
                </a:solidFill>
                <a:latin typeface="仿宋_GB2312" panose="02010609030101010101" pitchFamily="49" charset="-122"/>
                <a:ea typeface="仿宋_GB2312" panose="02010609030101010101" pitchFamily="49" charset="-122"/>
              </a:rPr>
              <a:t>采用</a:t>
            </a:r>
            <a:r>
              <a:rPr lang="en-US" altLang="zh-CN" sz="2400" dirty="0" smtClean="0">
                <a:solidFill>
                  <a:srgbClr val="000000"/>
                </a:solidFill>
                <a:latin typeface="仿宋_GB2312" panose="02010609030101010101" pitchFamily="49" charset="-122"/>
                <a:ea typeface="仿宋_GB2312" panose="02010609030101010101" pitchFamily="49" charset="-122"/>
              </a:rPr>
              <a:t>SNCR</a:t>
            </a:r>
            <a:r>
              <a:rPr lang="zh-CN" altLang="en-US" sz="2400" dirty="0" smtClean="0">
                <a:solidFill>
                  <a:srgbClr val="000000"/>
                </a:solidFill>
                <a:latin typeface="仿宋_GB2312" panose="02010609030101010101" pitchFamily="49" charset="-122"/>
                <a:ea typeface="仿宋_GB2312" panose="02010609030101010101" pitchFamily="49" charset="-122"/>
              </a:rPr>
              <a:t>综合</a:t>
            </a:r>
            <a:r>
              <a:rPr lang="zh-CN" altLang="en-US" sz="2400" dirty="0">
                <a:solidFill>
                  <a:srgbClr val="000000"/>
                </a:solidFill>
                <a:latin typeface="仿宋_GB2312" panose="02010609030101010101" pitchFamily="49" charset="-122"/>
                <a:ea typeface="仿宋_GB2312" panose="02010609030101010101" pitchFamily="49" charset="-122"/>
              </a:rPr>
              <a:t>脱硝效率</a:t>
            </a:r>
            <a:r>
              <a:rPr lang="zh-CN" altLang="en-US" sz="2400" dirty="0" smtClean="0">
                <a:solidFill>
                  <a:srgbClr val="000000"/>
                </a:solidFill>
                <a:latin typeface="仿宋_GB2312" panose="02010609030101010101" pitchFamily="49" charset="-122"/>
                <a:ea typeface="仿宋_GB2312" panose="02010609030101010101" pitchFamily="49" charset="-122"/>
              </a:rPr>
              <a:t>：</a:t>
            </a:r>
            <a:endParaRPr lang="en-US" altLang="zh-CN" sz="2400" dirty="0">
              <a:solidFill>
                <a:srgbClr val="000000"/>
              </a:solidFill>
              <a:latin typeface="仿宋_GB2312" panose="02010609030101010101" pitchFamily="49" charset="-122"/>
              <a:ea typeface="仿宋_GB2312" panose="02010609030101010101" pitchFamily="49" charset="-122"/>
            </a:endParaRPr>
          </a:p>
        </p:txBody>
      </p:sp>
      <p:sp>
        <p:nvSpPr>
          <p:cNvPr id="4" name="TextBox 3"/>
          <p:cNvSpPr txBox="1"/>
          <p:nvPr/>
        </p:nvSpPr>
        <p:spPr>
          <a:xfrm>
            <a:off x="3337520" y="4522916"/>
            <a:ext cx="4978896" cy="707886"/>
          </a:xfrm>
          <a:prstGeom prst="rect">
            <a:avLst/>
          </a:prstGeom>
          <a:noFill/>
        </p:spPr>
        <p:txBody>
          <a:bodyPr wrap="square" rtlCol="0">
            <a:spAutoFit/>
          </a:bodyPr>
          <a:lstStyle/>
          <a:p>
            <a:r>
              <a:rPr lang="zh-CN" altLang="en-US" sz="2000" dirty="0" smtClean="0">
                <a:ea typeface="仿宋_GB2312"/>
              </a:rPr>
              <a:t>脱硝前</a:t>
            </a:r>
            <a:r>
              <a:rPr lang="en-US" altLang="zh-CN" sz="2000" dirty="0" smtClean="0">
                <a:ea typeface="仿宋_GB2312"/>
              </a:rPr>
              <a:t>NO</a:t>
            </a:r>
            <a:r>
              <a:rPr lang="en-US" altLang="zh-CN" sz="2000" baseline="-25000" dirty="0" smtClean="0">
                <a:ea typeface="仿宋_GB2312"/>
              </a:rPr>
              <a:t>X</a:t>
            </a:r>
            <a:r>
              <a:rPr lang="zh-CN" altLang="en-US" sz="2000" dirty="0" smtClean="0">
                <a:ea typeface="仿宋_GB2312"/>
              </a:rPr>
              <a:t>排放浓度</a:t>
            </a:r>
            <a:r>
              <a:rPr lang="en-US" altLang="zh-CN" sz="2000" dirty="0" smtClean="0">
                <a:ea typeface="仿宋_GB2312"/>
              </a:rPr>
              <a:t>-</a:t>
            </a:r>
            <a:r>
              <a:rPr lang="zh-CN" altLang="en-US" sz="2000" dirty="0" smtClean="0">
                <a:ea typeface="仿宋_GB2312"/>
              </a:rPr>
              <a:t>脱硝后</a:t>
            </a:r>
            <a:r>
              <a:rPr lang="en-US" altLang="zh-CN" sz="2000" dirty="0">
                <a:ea typeface="仿宋_GB2312"/>
              </a:rPr>
              <a:t>NO</a:t>
            </a:r>
            <a:r>
              <a:rPr lang="en-US" altLang="zh-CN" sz="2000" baseline="-25000" dirty="0">
                <a:ea typeface="仿宋_GB2312"/>
              </a:rPr>
              <a:t>X</a:t>
            </a:r>
            <a:r>
              <a:rPr lang="zh-CN" altLang="en-US" sz="2000" dirty="0" smtClean="0">
                <a:ea typeface="仿宋_GB2312"/>
              </a:rPr>
              <a:t>排放浓度</a:t>
            </a:r>
            <a:endParaRPr lang="en-US" altLang="zh-CN" sz="2000" dirty="0" smtClean="0">
              <a:ea typeface="仿宋_GB2312"/>
            </a:endParaRPr>
          </a:p>
          <a:p>
            <a:r>
              <a:rPr lang="zh-CN" altLang="en-US" sz="2000" dirty="0" smtClean="0">
                <a:ea typeface="仿宋_GB2312"/>
              </a:rPr>
              <a:t>               脱</a:t>
            </a:r>
            <a:r>
              <a:rPr lang="zh-CN" altLang="en-US" sz="2000" dirty="0">
                <a:ea typeface="仿宋_GB2312"/>
              </a:rPr>
              <a:t>硝</a:t>
            </a:r>
            <a:r>
              <a:rPr lang="zh-CN" altLang="en-US" sz="2000" dirty="0" smtClean="0">
                <a:ea typeface="仿宋_GB2312"/>
              </a:rPr>
              <a:t>前</a:t>
            </a:r>
            <a:r>
              <a:rPr lang="en-US" altLang="zh-CN" sz="2000" dirty="0">
                <a:ea typeface="仿宋_GB2312"/>
              </a:rPr>
              <a:t>NO</a:t>
            </a:r>
            <a:r>
              <a:rPr lang="en-US" altLang="zh-CN" sz="2000" baseline="-25000" dirty="0">
                <a:ea typeface="仿宋_GB2312"/>
              </a:rPr>
              <a:t>X</a:t>
            </a:r>
            <a:r>
              <a:rPr lang="zh-CN" altLang="en-US" sz="2000" dirty="0" smtClean="0">
                <a:ea typeface="仿宋_GB2312"/>
              </a:rPr>
              <a:t>排放浓度</a:t>
            </a:r>
            <a:endParaRPr lang="zh-CN" altLang="en-US" sz="2000" dirty="0">
              <a:ea typeface="仿宋_GB2312"/>
            </a:endParaRPr>
          </a:p>
        </p:txBody>
      </p:sp>
      <p:cxnSp>
        <p:nvCxnSpPr>
          <p:cNvPr id="6" name="直接连接符 5"/>
          <p:cNvCxnSpPr/>
          <p:nvPr/>
        </p:nvCxnSpPr>
        <p:spPr bwMode="auto">
          <a:xfrm>
            <a:off x="3481536" y="4869160"/>
            <a:ext cx="4546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7956376" y="4654877"/>
            <a:ext cx="1296144" cy="400110"/>
          </a:xfrm>
          <a:prstGeom prst="rect">
            <a:avLst/>
          </a:prstGeom>
          <a:noFill/>
        </p:spPr>
        <p:txBody>
          <a:bodyPr wrap="square" rtlCol="0">
            <a:spAutoFit/>
          </a:bodyPr>
          <a:lstStyle/>
          <a:p>
            <a:r>
              <a:rPr lang="en-US" altLang="zh-CN" sz="2000" dirty="0" smtClean="0">
                <a:solidFill>
                  <a:srgbClr val="000000"/>
                </a:solidFill>
                <a:latin typeface="仿宋_GB2312" panose="02010609030101010101" pitchFamily="49" charset="-122"/>
                <a:ea typeface="仿宋_GB2312" panose="02010609030101010101" pitchFamily="49" charset="-122"/>
              </a:rPr>
              <a:t>×</a:t>
            </a:r>
            <a:r>
              <a:rPr lang="zh-CN" altLang="en-US" sz="2000" dirty="0" smtClean="0">
                <a:solidFill>
                  <a:srgbClr val="000000"/>
                </a:solidFill>
                <a:latin typeface="仿宋_GB2312" panose="02010609030101010101" pitchFamily="49" charset="-122"/>
                <a:ea typeface="仿宋_GB2312" panose="02010609030101010101" pitchFamily="49" charset="-122"/>
              </a:rPr>
              <a:t>投运率</a:t>
            </a:r>
            <a:endParaRPr lang="zh-CN" altLang="en-US" sz="2000" dirty="0"/>
          </a:p>
        </p:txBody>
      </p:sp>
      <p:sp>
        <p:nvSpPr>
          <p:cNvPr id="9" name="TextBox 8"/>
          <p:cNvSpPr txBox="1"/>
          <p:nvPr/>
        </p:nvSpPr>
        <p:spPr>
          <a:xfrm>
            <a:off x="251520" y="5157192"/>
            <a:ext cx="8640960" cy="1569660"/>
          </a:xfrm>
          <a:prstGeom prst="rect">
            <a:avLst/>
          </a:prstGeom>
          <a:noFill/>
        </p:spPr>
        <p:txBody>
          <a:bodyPr wrap="square" rtlCol="0">
            <a:spAutoFit/>
          </a:bodyPr>
          <a:lstStyle/>
          <a:p>
            <a:r>
              <a:rPr lang="zh-CN" altLang="en-US" sz="2400" dirty="0">
                <a:solidFill>
                  <a:srgbClr val="FF0000"/>
                </a:solidFill>
                <a:ea typeface="仿宋_GB2312"/>
              </a:rPr>
              <a:t>效率核定根据脱硝入口浓度和出口浓度进行</a:t>
            </a:r>
            <a:r>
              <a:rPr lang="zh-CN" altLang="en-US" sz="2400" dirty="0" smtClean="0">
                <a:solidFill>
                  <a:srgbClr val="FF0000"/>
                </a:solidFill>
                <a:ea typeface="仿宋_GB2312"/>
              </a:rPr>
              <a:t>核定；</a:t>
            </a:r>
            <a:endParaRPr lang="en-US" altLang="zh-CN" sz="2400" dirty="0" smtClean="0">
              <a:solidFill>
                <a:srgbClr val="FF0000"/>
              </a:solidFill>
              <a:ea typeface="仿宋_GB2312"/>
            </a:endParaRPr>
          </a:p>
          <a:p>
            <a:r>
              <a:rPr lang="zh-CN" altLang="en-US" sz="2400" dirty="0" smtClean="0">
                <a:solidFill>
                  <a:srgbClr val="FF0000"/>
                </a:solidFill>
                <a:ea typeface="仿宋_GB2312"/>
              </a:rPr>
              <a:t>若</a:t>
            </a:r>
            <a:r>
              <a:rPr lang="zh-CN" altLang="en-US" sz="2400" dirty="0">
                <a:solidFill>
                  <a:srgbClr val="FF0000"/>
                </a:solidFill>
                <a:ea typeface="仿宋_GB2312"/>
              </a:rPr>
              <a:t>有低氮改造，同时认定一个综合</a:t>
            </a:r>
            <a:r>
              <a:rPr lang="zh-CN" altLang="en-US" sz="2400" dirty="0" smtClean="0">
                <a:solidFill>
                  <a:srgbClr val="FF0000"/>
                </a:solidFill>
                <a:ea typeface="仿宋_GB2312"/>
              </a:rPr>
              <a:t>效率；</a:t>
            </a:r>
            <a:endParaRPr lang="en-US" altLang="zh-CN" sz="2400" dirty="0" smtClean="0">
              <a:solidFill>
                <a:srgbClr val="FF0000"/>
              </a:solidFill>
              <a:ea typeface="仿宋_GB2312"/>
            </a:endParaRPr>
          </a:p>
          <a:p>
            <a:r>
              <a:rPr lang="zh-CN" altLang="en-US" sz="2400" dirty="0">
                <a:solidFill>
                  <a:srgbClr val="FF0000"/>
                </a:solidFill>
                <a:ea typeface="仿宋_GB2312"/>
              </a:rPr>
              <a:t>投运率核定，注意停止喷氨时段</a:t>
            </a:r>
            <a:r>
              <a:rPr lang="zh-CN" altLang="en-US" sz="2400" dirty="0" smtClean="0">
                <a:solidFill>
                  <a:srgbClr val="FF0000"/>
                </a:solidFill>
                <a:ea typeface="仿宋_GB2312"/>
              </a:rPr>
              <a:t>扣除。</a:t>
            </a:r>
            <a:endParaRPr lang="zh-CN" altLang="en-US" sz="2400" dirty="0">
              <a:solidFill>
                <a:srgbClr val="FF0000"/>
              </a:solidFill>
              <a:ea typeface="仿宋_GB2312"/>
            </a:endParaRPr>
          </a:p>
          <a:p>
            <a:endParaRPr lang="zh-CN" altLang="en-US" sz="2400" dirty="0">
              <a:solidFill>
                <a:srgbClr val="FF0000"/>
              </a:solidFill>
              <a:ea typeface="仿宋_GB231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8310"/>
            <a:ext cx="584073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2" name="矩形 1"/>
          <p:cNvSpPr/>
          <p:nvPr/>
        </p:nvSpPr>
        <p:spPr>
          <a:xfrm>
            <a:off x="179512" y="1196752"/>
            <a:ext cx="8712968" cy="6108339"/>
          </a:xfrm>
          <a:prstGeom prst="rect">
            <a:avLst/>
          </a:prstGeom>
        </p:spPr>
        <p:txBody>
          <a:bodyPr wrap="square">
            <a:spAutoFit/>
          </a:bodyPr>
          <a:lstStyle/>
          <a:p>
            <a:pPr>
              <a:lnSpc>
                <a:spcPts val="4000"/>
              </a:lnSpc>
            </a:pPr>
            <a:r>
              <a:rPr lang="zh-CN" altLang="en-US" sz="2400" dirty="0" smtClean="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一）电力全口径</a:t>
            </a:r>
            <a:endParaRPr lang="en-US" altLang="zh-CN" sz="2400" dirty="0">
              <a:solidFill>
                <a:srgbClr val="000000"/>
              </a:solidFill>
              <a:latin typeface="黑体" panose="02010609060101010101" pitchFamily="49" charset="-122"/>
              <a:ea typeface="黑体" panose="02010609060101010101" pitchFamily="49" charset="-122"/>
            </a:endParaRPr>
          </a:p>
          <a:p>
            <a:pPr>
              <a:lnSpc>
                <a:spcPts val="4000"/>
              </a:lnSpc>
            </a:pPr>
            <a:r>
              <a:rPr lang="en-US" altLang="zh-CN" sz="2400" dirty="0" smtClean="0">
                <a:solidFill>
                  <a:srgbClr val="000000"/>
                </a:solidFill>
                <a:latin typeface="黑体" panose="02010609060101010101" pitchFamily="49" charset="-122"/>
                <a:ea typeface="黑体" panose="02010609060101010101" pitchFamily="49" charset="-122"/>
              </a:rPr>
              <a:t>    </a:t>
            </a:r>
            <a:r>
              <a:rPr lang="zh-CN" altLang="en-US" sz="2400" dirty="0" smtClean="0">
                <a:solidFill>
                  <a:srgbClr val="000000"/>
                </a:solidFill>
                <a:latin typeface="黑体" panose="02010609060101010101" pitchFamily="49" charset="-122"/>
                <a:ea typeface="黑体" panose="02010609060101010101" pitchFamily="49" charset="-122"/>
              </a:rPr>
              <a:t>氮</a:t>
            </a:r>
            <a:r>
              <a:rPr lang="zh-CN" altLang="en-US" sz="2400" dirty="0">
                <a:solidFill>
                  <a:srgbClr val="000000"/>
                </a:solidFill>
                <a:latin typeface="黑体" panose="02010609060101010101" pitchFamily="49" charset="-122"/>
                <a:ea typeface="黑体" panose="02010609060101010101" pitchFamily="49" charset="-122"/>
              </a:rPr>
              <a:t>氧化物核算</a:t>
            </a:r>
            <a:endParaRPr lang="en-US" altLang="zh-CN" sz="2400" dirty="0">
              <a:solidFill>
                <a:srgbClr val="000000"/>
              </a:solidFill>
              <a:latin typeface="黑体" panose="02010609060101010101" pitchFamily="49" charset="-122"/>
              <a:ea typeface="黑体" panose="02010609060101010101" pitchFamily="49" charset="-122"/>
            </a:endParaRPr>
          </a:p>
          <a:p>
            <a:pPr>
              <a:lnSpc>
                <a:spcPts val="4000"/>
              </a:lnSpc>
              <a:defRPr/>
            </a:pPr>
            <a:r>
              <a:rPr lang="en-US" altLang="zh-CN" sz="2400" dirty="0" smtClean="0">
                <a:ea typeface="仿宋_GB2312"/>
              </a:rPr>
              <a:t> 3</a:t>
            </a:r>
            <a:r>
              <a:rPr lang="zh-CN" altLang="en-US" sz="2400" dirty="0" smtClean="0">
                <a:ea typeface="仿宋_GB2312"/>
              </a:rPr>
              <a:t>、脱</a:t>
            </a:r>
            <a:r>
              <a:rPr lang="zh-CN" altLang="en-US" sz="2400" dirty="0">
                <a:ea typeface="仿宋_GB2312"/>
              </a:rPr>
              <a:t>硝前排放浓度按照</a:t>
            </a:r>
            <a:r>
              <a:rPr lang="en-US" altLang="zh-CN" sz="2400" dirty="0">
                <a:ea typeface="仿宋_GB2312"/>
              </a:rPr>
              <a:t>SNCR</a:t>
            </a:r>
            <a:r>
              <a:rPr lang="zh-CN" altLang="en-US" sz="2400" dirty="0">
                <a:ea typeface="仿宋_GB2312"/>
              </a:rPr>
              <a:t>投运前在线监测浓度</a:t>
            </a:r>
            <a:r>
              <a:rPr lang="zh-CN" altLang="en-US" sz="2400" dirty="0" smtClean="0">
                <a:ea typeface="仿宋_GB2312"/>
              </a:rPr>
              <a:t>平均值，不能提供在线数据的按</a:t>
            </a:r>
            <a:r>
              <a:rPr lang="en-US" altLang="zh-CN" sz="2400" dirty="0" smtClean="0">
                <a:ea typeface="仿宋_GB2312"/>
              </a:rPr>
              <a:t>2010</a:t>
            </a:r>
            <a:r>
              <a:rPr lang="zh-CN" altLang="en-US" sz="2400" dirty="0" smtClean="0">
                <a:ea typeface="仿宋_GB2312"/>
              </a:rPr>
              <a:t>年污普动态更新排污系数折算；</a:t>
            </a:r>
            <a:endParaRPr lang="en-US" altLang="zh-CN" sz="2400" dirty="0">
              <a:ea typeface="仿宋_GB2312"/>
            </a:endParaRPr>
          </a:p>
          <a:p>
            <a:pPr>
              <a:lnSpc>
                <a:spcPts val="4000"/>
              </a:lnSpc>
              <a:defRPr/>
            </a:pPr>
            <a:r>
              <a:rPr lang="en-US" altLang="zh-CN" sz="2400" dirty="0" smtClean="0">
                <a:ea typeface="仿宋_GB2312"/>
              </a:rPr>
              <a:t> 4</a:t>
            </a:r>
            <a:r>
              <a:rPr lang="zh-CN" altLang="en-US" sz="2400" dirty="0" smtClean="0">
                <a:ea typeface="仿宋_GB2312"/>
              </a:rPr>
              <a:t>、烟气进出口</a:t>
            </a:r>
            <a:r>
              <a:rPr lang="en-US" altLang="zh-CN" sz="2400" dirty="0" smtClean="0">
                <a:ea typeface="仿宋_GB2312"/>
              </a:rPr>
              <a:t>NO</a:t>
            </a:r>
            <a:r>
              <a:rPr lang="en-US" altLang="zh-CN" sz="2400" baseline="-25000" dirty="0" smtClean="0">
                <a:ea typeface="仿宋_GB2312"/>
              </a:rPr>
              <a:t>X</a:t>
            </a:r>
            <a:r>
              <a:rPr lang="zh-CN" altLang="en-US" sz="2400" dirty="0" smtClean="0">
                <a:ea typeface="仿宋_GB2312"/>
              </a:rPr>
              <a:t>浓度以</a:t>
            </a:r>
            <a:r>
              <a:rPr lang="en-US" altLang="zh-CN" sz="2400" dirty="0" smtClean="0">
                <a:ea typeface="仿宋_GB2312"/>
              </a:rPr>
              <a:t>NO</a:t>
            </a:r>
            <a:r>
              <a:rPr lang="en-US" altLang="zh-CN" sz="2400" baseline="-25000" dirty="0" smtClean="0">
                <a:ea typeface="仿宋_GB2312"/>
              </a:rPr>
              <a:t>2</a:t>
            </a:r>
            <a:r>
              <a:rPr lang="zh-CN" altLang="en-US" sz="2400" dirty="0" smtClean="0">
                <a:ea typeface="仿宋_GB2312"/>
              </a:rPr>
              <a:t>计，若监测数据为</a:t>
            </a:r>
            <a:r>
              <a:rPr lang="en-US" altLang="zh-CN" sz="2400" dirty="0" smtClean="0">
                <a:ea typeface="仿宋_GB2312"/>
              </a:rPr>
              <a:t>NO</a:t>
            </a:r>
            <a:r>
              <a:rPr lang="zh-CN" altLang="en-US" sz="2400" dirty="0" smtClean="0">
                <a:ea typeface="仿宋_GB2312"/>
              </a:rPr>
              <a:t>则乘以</a:t>
            </a:r>
            <a:r>
              <a:rPr lang="en-US" altLang="zh-CN" sz="2400" dirty="0" smtClean="0">
                <a:ea typeface="仿宋_GB2312"/>
              </a:rPr>
              <a:t>1.53</a:t>
            </a:r>
            <a:r>
              <a:rPr lang="zh-CN" altLang="en-US" sz="2400" dirty="0" smtClean="0">
                <a:ea typeface="仿宋_GB2312"/>
              </a:rPr>
              <a:t>进行折算；</a:t>
            </a:r>
            <a:endParaRPr lang="en-US" altLang="zh-CN" sz="2400" dirty="0" smtClean="0">
              <a:ea typeface="仿宋_GB2312"/>
            </a:endParaRPr>
          </a:p>
          <a:p>
            <a:pPr>
              <a:lnSpc>
                <a:spcPts val="4000"/>
              </a:lnSpc>
              <a:defRPr/>
            </a:pPr>
            <a:r>
              <a:rPr lang="en-US" altLang="zh-CN" sz="2400" dirty="0" smtClean="0">
                <a:ea typeface="仿宋_GB2312"/>
              </a:rPr>
              <a:t> 5</a:t>
            </a:r>
            <a:r>
              <a:rPr lang="zh-CN" altLang="en-US" sz="2400" dirty="0" smtClean="0">
                <a:ea typeface="仿宋_GB2312"/>
              </a:rPr>
              <a:t>、采用</a:t>
            </a:r>
            <a:r>
              <a:rPr lang="en-US" altLang="zh-CN" sz="2400" dirty="0" smtClean="0">
                <a:ea typeface="仿宋_GB2312"/>
              </a:rPr>
              <a:t>SCR</a:t>
            </a:r>
            <a:r>
              <a:rPr lang="zh-CN" altLang="en-US" sz="2400" dirty="0" smtClean="0">
                <a:ea typeface="仿宋_GB2312"/>
              </a:rPr>
              <a:t>或</a:t>
            </a:r>
            <a:r>
              <a:rPr lang="en-US" altLang="zh-CN" sz="2400" dirty="0" smtClean="0">
                <a:ea typeface="仿宋_GB2312"/>
              </a:rPr>
              <a:t>SNCR</a:t>
            </a:r>
            <a:r>
              <a:rPr lang="zh-CN" altLang="en-US" sz="2400" dirty="0" smtClean="0">
                <a:ea typeface="仿宋_GB2312"/>
              </a:rPr>
              <a:t>的综合脱硝效率要根据还原剂消耗量校核： </a:t>
            </a:r>
            <a:r>
              <a:rPr lang="en-US" altLang="zh-CN" sz="2400" dirty="0" smtClean="0">
                <a:ea typeface="仿宋_GB2312"/>
              </a:rPr>
              <a:t>NO</a:t>
            </a:r>
            <a:r>
              <a:rPr lang="en-US" altLang="zh-CN" sz="2400" baseline="-25000" dirty="0" smtClean="0">
                <a:ea typeface="仿宋_GB2312"/>
              </a:rPr>
              <a:t>X</a:t>
            </a:r>
            <a:r>
              <a:rPr lang="zh-CN" altLang="en-US" sz="2400" dirty="0" smtClean="0">
                <a:ea typeface="仿宋_GB2312"/>
              </a:rPr>
              <a:t>削减量</a:t>
            </a:r>
            <a:r>
              <a:rPr lang="en-US" altLang="zh-CN" sz="2400" dirty="0" smtClean="0">
                <a:ea typeface="仿宋_GB2312"/>
              </a:rPr>
              <a:t>= </a:t>
            </a:r>
            <a:r>
              <a:rPr lang="zh-CN" altLang="en-US" sz="2400" dirty="0" smtClean="0">
                <a:ea typeface="仿宋_GB2312"/>
              </a:rPr>
              <a:t>（氨水消耗量</a:t>
            </a:r>
            <a:r>
              <a:rPr lang="en-US" altLang="zh-CN" sz="2400" dirty="0" smtClean="0">
                <a:solidFill>
                  <a:srgbClr val="000000"/>
                </a:solidFill>
                <a:latin typeface="仿宋_GB2312" panose="02010609030101010101" pitchFamily="49" charset="-122"/>
                <a:ea typeface="仿宋_GB2312"/>
              </a:rPr>
              <a:t>×</a:t>
            </a:r>
            <a:r>
              <a:rPr lang="zh-CN" altLang="en-US" sz="2400" dirty="0" smtClean="0">
                <a:solidFill>
                  <a:srgbClr val="000000"/>
                </a:solidFill>
                <a:latin typeface="仿宋_GB2312" panose="02010609030101010101" pitchFamily="49" charset="-122"/>
                <a:ea typeface="仿宋_GB2312"/>
              </a:rPr>
              <a:t>氨水浓度</a:t>
            </a:r>
            <a:r>
              <a:rPr lang="en-US" altLang="zh-CN" sz="2400" dirty="0" smtClean="0">
                <a:solidFill>
                  <a:srgbClr val="000000"/>
                </a:solidFill>
                <a:latin typeface="仿宋_GB2312" panose="02010609030101010101" pitchFamily="49" charset="-122"/>
                <a:ea typeface="仿宋_GB2312"/>
              </a:rPr>
              <a:t>-</a:t>
            </a:r>
            <a:r>
              <a:rPr lang="zh-CN" altLang="en-US" sz="2400" dirty="0" smtClean="0">
                <a:solidFill>
                  <a:srgbClr val="000000"/>
                </a:solidFill>
                <a:latin typeface="仿宋_GB2312" panose="02010609030101010101" pitchFamily="49" charset="-122"/>
                <a:ea typeface="仿宋_GB2312"/>
              </a:rPr>
              <a:t>氨逃逸量）</a:t>
            </a:r>
            <a:r>
              <a:rPr lang="en-US" altLang="zh-CN" sz="2400" dirty="0" smtClean="0">
                <a:solidFill>
                  <a:srgbClr val="000000"/>
                </a:solidFill>
                <a:latin typeface="仿宋_GB2312" panose="02010609030101010101" pitchFamily="49" charset="-122"/>
                <a:ea typeface="仿宋_GB2312"/>
              </a:rPr>
              <a:t>×</a:t>
            </a:r>
            <a:r>
              <a:rPr lang="zh-CN" altLang="en-US" sz="2400" dirty="0" smtClean="0">
                <a:solidFill>
                  <a:srgbClr val="000000"/>
                </a:solidFill>
                <a:latin typeface="仿宋_GB2312" panose="02010609030101010101" pitchFamily="49" charset="-122"/>
                <a:ea typeface="仿宋_GB2312"/>
              </a:rPr>
              <a:t>液氨纯度</a:t>
            </a:r>
            <a:r>
              <a:rPr lang="en-US" altLang="zh-CN" sz="2400" dirty="0" smtClean="0">
                <a:solidFill>
                  <a:srgbClr val="000000"/>
                </a:solidFill>
                <a:latin typeface="仿宋_GB2312" panose="02010609030101010101" pitchFamily="49" charset="-122"/>
                <a:ea typeface="仿宋_GB2312"/>
              </a:rPr>
              <a:t>×(46/17)</a:t>
            </a:r>
            <a:r>
              <a:rPr lang="zh-CN" altLang="en-US" sz="2400" dirty="0" smtClean="0">
                <a:solidFill>
                  <a:srgbClr val="000000"/>
                </a:solidFill>
                <a:latin typeface="仿宋_GB2312" panose="02010609030101010101" pitchFamily="49" charset="-122"/>
                <a:ea typeface="仿宋_GB2312"/>
              </a:rPr>
              <a:t>。</a:t>
            </a:r>
            <a:endParaRPr lang="en-US" altLang="zh-CN" sz="2400" dirty="0">
              <a:solidFill>
                <a:srgbClr val="000000"/>
              </a:solidFill>
              <a:latin typeface="仿宋_GB2312" panose="02010609030101010101" pitchFamily="49" charset="-122"/>
              <a:ea typeface="仿宋_GB2312"/>
            </a:endParaRPr>
          </a:p>
          <a:p>
            <a:pPr>
              <a:lnSpc>
                <a:spcPts val="4000"/>
              </a:lnSpc>
              <a:defRPr/>
            </a:pPr>
            <a:r>
              <a:rPr lang="zh-CN" altLang="en-US" sz="2400" dirty="0" smtClean="0">
                <a:solidFill>
                  <a:srgbClr val="000000"/>
                </a:solidFill>
                <a:latin typeface="仿宋_GB2312" panose="02010609030101010101" pitchFamily="49" charset="-122"/>
                <a:ea typeface="仿宋_GB2312"/>
              </a:rPr>
              <a:t>    氨逃逸量：氨浓度为</a:t>
            </a:r>
            <a:r>
              <a:rPr lang="en-US" altLang="zh-CN" sz="2400" dirty="0" smtClean="0">
                <a:solidFill>
                  <a:srgbClr val="000000"/>
                </a:solidFill>
                <a:latin typeface="仿宋_GB2312" panose="02010609030101010101" pitchFamily="49" charset="-122"/>
                <a:ea typeface="仿宋_GB2312"/>
              </a:rPr>
              <a:t>3ppm</a:t>
            </a:r>
            <a:r>
              <a:rPr lang="zh-CN" altLang="en-US" sz="2400" dirty="0" smtClean="0">
                <a:solidFill>
                  <a:srgbClr val="000000"/>
                </a:solidFill>
                <a:latin typeface="仿宋_GB2312" panose="02010609030101010101" pitchFamily="49" charset="-122"/>
                <a:ea typeface="仿宋_GB2312"/>
              </a:rPr>
              <a:t>时氨逃逸量为液氨消耗量的</a:t>
            </a:r>
            <a:r>
              <a:rPr lang="en-US" altLang="zh-CN" sz="2400" dirty="0" smtClean="0">
                <a:solidFill>
                  <a:srgbClr val="000000"/>
                </a:solidFill>
                <a:latin typeface="仿宋_GB2312" panose="02010609030101010101" pitchFamily="49" charset="-122"/>
                <a:ea typeface="仿宋_GB2312"/>
              </a:rPr>
              <a:t>1.67%</a:t>
            </a:r>
            <a:r>
              <a:rPr lang="zh-CN" altLang="en-US" sz="2400" dirty="0" smtClean="0">
                <a:solidFill>
                  <a:srgbClr val="000000"/>
                </a:solidFill>
                <a:latin typeface="仿宋_GB2312" panose="02010609030101010101" pitchFamily="49" charset="-122"/>
                <a:ea typeface="仿宋_GB2312"/>
              </a:rPr>
              <a:t>。</a:t>
            </a:r>
            <a:endParaRPr lang="en-US" altLang="zh-CN" sz="2400" dirty="0" smtClean="0">
              <a:ea typeface="仿宋_GB2312"/>
            </a:endParaRPr>
          </a:p>
          <a:p>
            <a:pPr>
              <a:lnSpc>
                <a:spcPct val="120000"/>
              </a:lnSpc>
              <a:defRPr/>
            </a:pPr>
            <a:endParaRPr lang="en-US" altLang="zh-CN" sz="2400" dirty="0">
              <a:latin typeface="+mn-ea"/>
              <a:ea typeface="仿宋_GB2312"/>
            </a:endParaRPr>
          </a:p>
          <a:p>
            <a:pPr>
              <a:lnSpc>
                <a:spcPct val="120000"/>
              </a:lnSpc>
              <a:defRPr/>
            </a:pPr>
            <a:endParaRPr lang="zh-CN" altLang="en-US" sz="2400" dirty="0">
              <a:ea typeface="仿宋_GB2312"/>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pic>
        <p:nvPicPr>
          <p:cNvPr id="5"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5640" y="1889016"/>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2" name="矩形 1"/>
          <p:cNvSpPr/>
          <p:nvPr/>
        </p:nvSpPr>
        <p:spPr>
          <a:xfrm>
            <a:off x="179512" y="1222374"/>
            <a:ext cx="8712967" cy="5734903"/>
          </a:xfrm>
          <a:prstGeom prst="rect">
            <a:avLst/>
          </a:prstGeom>
        </p:spPr>
        <p:txBody>
          <a:bodyPr wrap="square">
            <a:spAutoFit/>
          </a:bodyPr>
          <a:lstStyle/>
          <a:p>
            <a:pPr>
              <a:lnSpc>
                <a:spcPts val="4000"/>
              </a:lnSpc>
            </a:pPr>
            <a:r>
              <a:rPr lang="zh-CN" altLang="en-US" sz="2400" dirty="0" smtClean="0">
                <a:solidFill>
                  <a:srgbClr val="000000"/>
                </a:solidFill>
                <a:latin typeface="黑体" panose="02010609060101010101" pitchFamily="49" charset="-122"/>
                <a:ea typeface="黑体" panose="02010609060101010101" pitchFamily="49" charset="-122"/>
              </a:rPr>
              <a:t>（二）</a:t>
            </a:r>
            <a:r>
              <a:rPr lang="zh-CN" altLang="en-US" sz="2400" dirty="0">
                <a:solidFill>
                  <a:srgbClr val="000000"/>
                </a:solidFill>
                <a:latin typeface="黑体" panose="02010609060101010101" pitchFamily="49" charset="-122"/>
                <a:ea typeface="黑体" panose="02010609060101010101" pitchFamily="49" charset="-122"/>
              </a:rPr>
              <a:t>钢铁</a:t>
            </a:r>
            <a:r>
              <a:rPr lang="zh-CN" altLang="en-US" sz="2400" dirty="0" smtClean="0">
                <a:solidFill>
                  <a:srgbClr val="000000"/>
                </a:solidFill>
                <a:latin typeface="黑体" panose="02010609060101010101" pitchFamily="49" charset="-122"/>
                <a:ea typeface="黑体" panose="02010609060101010101" pitchFamily="49" charset="-122"/>
              </a:rPr>
              <a:t>全口径</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ts val="4000"/>
              </a:lnSpc>
            </a:pPr>
            <a:r>
              <a:rPr lang="zh-CN" altLang="en-US" sz="2400" dirty="0" smtClean="0">
                <a:solidFill>
                  <a:srgbClr val="000000"/>
                </a:solidFill>
                <a:latin typeface="黑体" panose="02010609060101010101" pitchFamily="49" charset="-122"/>
                <a:ea typeface="黑体" panose="02010609060101010101" pitchFamily="49" charset="-122"/>
              </a:rPr>
              <a:t>    二氧化硫核算</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ts val="4000"/>
              </a:lnSpc>
            </a:pPr>
            <a:r>
              <a:rPr lang="en-US" altLang="zh-CN" sz="2400" dirty="0" smtClean="0">
                <a:solidFill>
                  <a:srgbClr val="000000"/>
                </a:solidFill>
                <a:latin typeface="黑体" panose="02010609060101010101" pitchFamily="49" charset="-122"/>
                <a:ea typeface="仿宋_GB2312"/>
              </a:rPr>
              <a:t>1</a:t>
            </a:r>
            <a:r>
              <a:rPr lang="zh-CN" altLang="en-US" sz="2400" dirty="0" smtClean="0">
                <a:solidFill>
                  <a:srgbClr val="000000"/>
                </a:solidFill>
                <a:latin typeface="黑体" panose="02010609060101010101" pitchFamily="49" charset="-122"/>
                <a:ea typeface="仿宋_GB2312"/>
              </a:rPr>
              <a:t>、钢铁行业全口径二氧化硫排放量</a:t>
            </a:r>
            <a:r>
              <a:rPr lang="en-US" altLang="zh-CN" sz="2400" dirty="0" smtClean="0">
                <a:solidFill>
                  <a:srgbClr val="000000"/>
                </a:solidFill>
                <a:latin typeface="黑体" panose="02010609060101010101" pitchFamily="49" charset="-122"/>
                <a:ea typeface="仿宋_GB2312"/>
              </a:rPr>
              <a:t>=</a:t>
            </a:r>
            <a:r>
              <a:rPr lang="zh-CN" altLang="en-US" sz="2400" dirty="0" smtClean="0">
                <a:solidFill>
                  <a:srgbClr val="000000"/>
                </a:solidFill>
                <a:latin typeface="黑体" panose="02010609060101010101" pitchFamily="49" charset="-122"/>
                <a:ea typeface="仿宋_GB2312"/>
              </a:rPr>
              <a:t>烧结（球团）排放量</a:t>
            </a:r>
            <a:r>
              <a:rPr lang="en-US" altLang="zh-CN" sz="2400" dirty="0" smtClean="0">
                <a:solidFill>
                  <a:srgbClr val="000000"/>
                </a:solidFill>
                <a:latin typeface="黑体" panose="02010609060101010101" pitchFamily="49" charset="-122"/>
                <a:ea typeface="仿宋_GB2312"/>
              </a:rPr>
              <a:t>+</a:t>
            </a:r>
            <a:r>
              <a:rPr lang="zh-CN" altLang="en-US" sz="2400" dirty="0" smtClean="0">
                <a:solidFill>
                  <a:srgbClr val="000000"/>
                </a:solidFill>
                <a:latin typeface="黑体" panose="02010609060101010101" pitchFamily="49" charset="-122"/>
                <a:ea typeface="仿宋_GB2312"/>
              </a:rPr>
              <a:t>其他工序排放量</a:t>
            </a:r>
            <a:endParaRPr lang="en-US" altLang="zh-CN" sz="2400" dirty="0">
              <a:solidFill>
                <a:srgbClr val="000000"/>
              </a:solidFill>
              <a:latin typeface="黑体" panose="02010609060101010101" pitchFamily="49" charset="-122"/>
              <a:ea typeface="仿宋_GB2312"/>
            </a:endParaRPr>
          </a:p>
          <a:p>
            <a:pPr>
              <a:lnSpc>
                <a:spcPts val="4000"/>
              </a:lnSpc>
            </a:pPr>
            <a:r>
              <a:rPr lang="en-US" altLang="zh-CN" sz="2400" dirty="0" smtClean="0">
                <a:solidFill>
                  <a:srgbClr val="000000"/>
                </a:solidFill>
                <a:latin typeface="黑体" panose="02010609060101010101" pitchFamily="49" charset="-122"/>
                <a:ea typeface="仿宋_GB2312"/>
              </a:rPr>
              <a:t>2</a:t>
            </a:r>
            <a:r>
              <a:rPr lang="zh-CN" altLang="en-US" sz="2400" dirty="0" smtClean="0">
                <a:solidFill>
                  <a:srgbClr val="000000"/>
                </a:solidFill>
                <a:latin typeface="黑体" panose="02010609060101010101" pitchFamily="49" charset="-122"/>
                <a:ea typeface="仿宋_GB2312"/>
              </a:rPr>
              <a:t>、烧结（球团）排放量</a:t>
            </a:r>
            <a:r>
              <a:rPr lang="en-US" altLang="zh-CN" sz="2400" dirty="0" smtClean="0">
                <a:solidFill>
                  <a:srgbClr val="000000"/>
                </a:solidFill>
                <a:latin typeface="黑体" panose="02010609060101010101" pitchFamily="49" charset="-122"/>
                <a:ea typeface="仿宋_GB2312"/>
              </a:rPr>
              <a:t>=</a:t>
            </a:r>
            <a:r>
              <a:rPr lang="zh-CN" altLang="en-US" sz="2400" dirty="0" smtClean="0">
                <a:solidFill>
                  <a:srgbClr val="000000"/>
                </a:solidFill>
                <a:latin typeface="黑体" panose="02010609060101010101" pitchFamily="49" charset="-122"/>
                <a:ea typeface="仿宋_GB2312"/>
              </a:rPr>
              <a:t>（铁矿石使用量</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硫份</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固体燃料使用量</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硫份）</a:t>
            </a:r>
            <a:r>
              <a:rPr lang="en-US" altLang="zh-CN" sz="2400" dirty="0">
                <a:solidFill>
                  <a:srgbClr val="000000"/>
                </a:solidFill>
                <a:latin typeface="仿宋_GB2312" panose="02010609030101010101" pitchFamily="49" charset="-122"/>
                <a:ea typeface="仿宋_GB2312" panose="02010609030101010101" pitchFamily="49" charset="-122"/>
              </a:rPr>
              <a:t> </a:t>
            </a:r>
            <a:r>
              <a:rPr lang="en-US" altLang="zh-CN" sz="2400" dirty="0" smtClean="0">
                <a:solidFill>
                  <a:srgbClr val="000000"/>
                </a:solidFill>
                <a:latin typeface="仿宋_GB2312" panose="02010609030101010101" pitchFamily="49" charset="-122"/>
                <a:ea typeface="仿宋_GB2312" panose="02010609030101010101" pitchFamily="49" charset="-122"/>
              </a:rPr>
              <a:t>×1.7</a:t>
            </a:r>
            <a:r>
              <a:rPr lang="en-US" altLang="zh-CN" sz="2400" dirty="0">
                <a:solidFill>
                  <a:srgbClr val="000000"/>
                </a:solidFill>
                <a:latin typeface="仿宋_GB2312" panose="02010609030101010101" pitchFamily="49" charset="-122"/>
                <a:ea typeface="仿宋_GB2312" panose="02010609030101010101" pitchFamily="49" charset="-122"/>
              </a:rPr>
              <a:t> </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a:t>
            </a:r>
            <a:r>
              <a:rPr lang="en-US" altLang="zh-CN" sz="2400" dirty="0" smtClean="0">
                <a:solidFill>
                  <a:srgbClr val="000000"/>
                </a:solidFill>
                <a:latin typeface="仿宋_GB2312" panose="02010609030101010101" pitchFamily="49" charset="-122"/>
                <a:ea typeface="仿宋_GB2312" panose="02010609030101010101" pitchFamily="49" charset="-122"/>
              </a:rPr>
              <a:t>1-</a:t>
            </a:r>
            <a:r>
              <a:rPr lang="zh-CN" altLang="en-US" sz="2400" dirty="0" smtClean="0">
                <a:solidFill>
                  <a:srgbClr val="000000"/>
                </a:solidFill>
                <a:latin typeface="仿宋_GB2312" panose="02010609030101010101" pitchFamily="49" charset="-122"/>
                <a:ea typeface="仿宋_GB2312" panose="02010609030101010101" pitchFamily="49" charset="-122"/>
              </a:rPr>
              <a:t>综合脱硫效率）</a:t>
            </a:r>
            <a:r>
              <a:rPr lang="en-US" altLang="zh-CN" sz="2400" dirty="0">
                <a:solidFill>
                  <a:srgbClr val="000000"/>
                </a:solidFill>
                <a:latin typeface="仿宋_GB2312" panose="02010609030101010101" pitchFamily="49" charset="-122"/>
                <a:ea typeface="仿宋_GB2312" panose="02010609030101010101" pitchFamily="49" charset="-122"/>
              </a:rPr>
              <a:t> </a:t>
            </a:r>
            <a:r>
              <a:rPr lang="en-US" altLang="zh-CN" sz="2400" dirty="0" smtClean="0">
                <a:solidFill>
                  <a:srgbClr val="000000"/>
                </a:solidFill>
                <a:latin typeface="仿宋_GB2312" panose="02010609030101010101" pitchFamily="49" charset="-122"/>
                <a:ea typeface="仿宋_GB2312" panose="02010609030101010101" pitchFamily="49" charset="-122"/>
              </a:rPr>
              <a:t>×10</a:t>
            </a:r>
            <a:r>
              <a:rPr lang="en-US" altLang="zh-CN" sz="2400" baseline="30000" dirty="0" smtClean="0">
                <a:solidFill>
                  <a:srgbClr val="000000"/>
                </a:solidFill>
                <a:latin typeface="仿宋_GB2312" panose="02010609030101010101" pitchFamily="49" charset="-122"/>
                <a:ea typeface="仿宋_GB2312" panose="02010609030101010101" pitchFamily="49" charset="-122"/>
              </a:rPr>
              <a:t>4</a:t>
            </a:r>
            <a:endParaRPr lang="en-US" altLang="zh-CN" sz="2400" baseline="30000" dirty="0" smtClean="0">
              <a:solidFill>
                <a:srgbClr val="000000"/>
              </a:solidFill>
              <a:latin typeface="仿宋_GB2312" panose="02010609030101010101" pitchFamily="49" charset="-122"/>
              <a:ea typeface="仿宋_GB2312" panose="02010609030101010101" pitchFamily="49" charset="-122"/>
            </a:endParaRPr>
          </a:p>
          <a:p>
            <a:pPr>
              <a:lnSpc>
                <a:spcPts val="4000"/>
              </a:lnSpc>
            </a:pPr>
            <a:r>
              <a:rPr lang="en-US" altLang="zh-CN" sz="2400" baseline="30000" dirty="0">
                <a:solidFill>
                  <a:srgbClr val="000000"/>
                </a:solidFill>
                <a:latin typeface="黑体" panose="02010609060101010101" pitchFamily="49" charset="-122"/>
                <a:ea typeface="仿宋_GB2312" panose="02010609030101010101" pitchFamily="49" charset="-122"/>
              </a:rPr>
              <a:t> </a:t>
            </a:r>
            <a:r>
              <a:rPr lang="en-US" altLang="zh-CN" sz="2400" dirty="0" smtClean="0">
                <a:solidFill>
                  <a:srgbClr val="000000"/>
                </a:solidFill>
                <a:latin typeface="黑体" panose="02010609060101010101" pitchFamily="49" charset="-122"/>
                <a:ea typeface="仿宋_GB2312" panose="02010609030101010101" pitchFamily="49" charset="-122"/>
              </a:rPr>
              <a:t>   </a:t>
            </a:r>
            <a:r>
              <a:rPr lang="zh-CN" altLang="en-US" sz="2400" dirty="0" smtClean="0">
                <a:solidFill>
                  <a:srgbClr val="000000"/>
                </a:solidFill>
                <a:latin typeface="黑体" panose="02010609060101010101" pitchFamily="49" charset="-122"/>
                <a:ea typeface="仿宋_GB2312" panose="02010609030101010101" pitchFamily="49" charset="-122"/>
              </a:rPr>
              <a:t>综合脱硫效率</a:t>
            </a:r>
            <a:r>
              <a:rPr lang="en-US" altLang="zh-CN" sz="2400" dirty="0" smtClean="0">
                <a:solidFill>
                  <a:srgbClr val="000000"/>
                </a:solidFill>
                <a:latin typeface="黑体" panose="02010609060101010101" pitchFamily="49" charset="-122"/>
                <a:ea typeface="仿宋_GB2312" panose="02010609030101010101" pitchFamily="49" charset="-122"/>
              </a:rPr>
              <a:t>=</a:t>
            </a:r>
            <a:r>
              <a:rPr lang="zh-CN" altLang="en-US" sz="2400" dirty="0" smtClean="0">
                <a:solidFill>
                  <a:srgbClr val="000000"/>
                </a:solidFill>
                <a:latin typeface="黑体" panose="02010609060101010101" pitchFamily="49" charset="-122"/>
                <a:ea typeface="仿宋_GB2312" panose="02010609030101010101" pitchFamily="49" charset="-122"/>
              </a:rPr>
              <a:t>烟气收集率</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脱硫岛效率</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投运率</a:t>
            </a:r>
            <a:endParaRPr lang="en-US" altLang="zh-CN" sz="2400" dirty="0">
              <a:solidFill>
                <a:srgbClr val="000000"/>
              </a:solidFill>
              <a:latin typeface="仿宋_GB2312" panose="02010609030101010101" pitchFamily="49" charset="-122"/>
              <a:ea typeface="仿宋_GB2312" panose="02010609030101010101" pitchFamily="49" charset="-122"/>
            </a:endParaRPr>
          </a:p>
          <a:p>
            <a:pPr>
              <a:lnSpc>
                <a:spcPts val="4000"/>
              </a:lnSpc>
            </a:pPr>
            <a:r>
              <a:rPr lang="en-US" altLang="zh-CN" sz="2400" dirty="0" smtClean="0">
                <a:solidFill>
                  <a:srgbClr val="000000"/>
                </a:solidFill>
                <a:latin typeface="黑体" panose="02010609060101010101" pitchFamily="49" charset="-122"/>
                <a:ea typeface="仿宋_GB2312" panose="02010609030101010101" pitchFamily="49" charset="-122"/>
              </a:rPr>
              <a:t>    </a:t>
            </a:r>
            <a:r>
              <a:rPr lang="zh-CN" altLang="en-US" sz="2400" dirty="0" smtClean="0">
                <a:solidFill>
                  <a:srgbClr val="000000"/>
                </a:solidFill>
                <a:latin typeface="黑体" panose="02010609060101010101" pitchFamily="49" charset="-122"/>
                <a:ea typeface="仿宋_GB2312" panose="02010609030101010101" pitchFamily="49" charset="-122"/>
              </a:rPr>
              <a:t>核算期新建、改建脱硫设施和提高烟气收集率使脱硫效率发生明显变化的分段计算；</a:t>
            </a:r>
            <a:endParaRPr lang="en-US" altLang="zh-CN" sz="2400" dirty="0" smtClean="0">
              <a:solidFill>
                <a:srgbClr val="000000"/>
              </a:solidFill>
              <a:latin typeface="黑体" panose="02010609060101010101" pitchFamily="49" charset="-122"/>
              <a:ea typeface="仿宋_GB2312" panose="02010609030101010101" pitchFamily="49" charset="-122"/>
            </a:endParaRPr>
          </a:p>
          <a:p>
            <a:pPr>
              <a:lnSpc>
                <a:spcPts val="4000"/>
              </a:lnSpc>
            </a:pPr>
            <a:endParaRPr lang="en-US" altLang="zh-CN" sz="2400" baseline="30000" dirty="0" smtClean="0">
              <a:solidFill>
                <a:srgbClr val="000000"/>
              </a:solidFill>
              <a:latin typeface="黑体" panose="02010609060101010101" pitchFamily="49" charset="-122"/>
              <a:ea typeface="仿宋_GB2312"/>
            </a:endParaRPr>
          </a:p>
          <a:p>
            <a:pPr>
              <a:lnSpc>
                <a:spcPts val="4000"/>
              </a:lnSpc>
            </a:pPr>
            <a:endParaRPr lang="en-US" altLang="zh-CN" sz="2400" dirty="0">
              <a:solidFill>
                <a:srgbClr val="000000"/>
              </a:solidFill>
              <a:latin typeface="黑体" panose="02010609060101010101" pitchFamily="49" charset="-122"/>
              <a:ea typeface="黑体" panose="02010609060101010101" pitchFamily="49" charset="-122"/>
            </a:endParaRPr>
          </a:p>
        </p:txBody>
      </p:sp>
      <p:pic>
        <p:nvPicPr>
          <p:cNvPr id="11"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1961024"/>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4"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2" name="矩形 1"/>
          <p:cNvSpPr/>
          <p:nvPr/>
        </p:nvSpPr>
        <p:spPr>
          <a:xfrm>
            <a:off x="302940" y="1268761"/>
            <a:ext cx="8517532" cy="3416320"/>
          </a:xfrm>
          <a:prstGeom prst="rect">
            <a:avLst/>
          </a:prstGeom>
        </p:spPr>
        <p:txBody>
          <a:bodyPr wrap="square">
            <a:spAutoFit/>
          </a:bodyPr>
          <a:lstStyle/>
          <a:p>
            <a:pPr>
              <a:lnSpc>
                <a:spcPct val="150000"/>
              </a:lnSpc>
            </a:pPr>
            <a:r>
              <a:rPr lang="zh-CN" altLang="en-US" sz="2400" dirty="0" smtClean="0">
                <a:solidFill>
                  <a:srgbClr val="000000"/>
                </a:solidFill>
                <a:latin typeface="黑体" panose="02010609060101010101" pitchFamily="49" charset="-122"/>
                <a:ea typeface="黑体" panose="02010609060101010101" pitchFamily="49" charset="-122"/>
              </a:rPr>
              <a:t>（二）</a:t>
            </a:r>
            <a:r>
              <a:rPr lang="zh-CN" altLang="en-US" sz="2400" dirty="0">
                <a:solidFill>
                  <a:srgbClr val="000000"/>
                </a:solidFill>
                <a:latin typeface="黑体" panose="02010609060101010101" pitchFamily="49" charset="-122"/>
                <a:ea typeface="黑体" panose="02010609060101010101" pitchFamily="49" charset="-122"/>
              </a:rPr>
              <a:t>钢铁全口径</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150000"/>
              </a:lnSpc>
            </a:pPr>
            <a:r>
              <a:rPr lang="zh-CN" altLang="en-US" sz="2400" dirty="0">
                <a:solidFill>
                  <a:srgbClr val="000000"/>
                </a:solidFill>
                <a:latin typeface="黑体" panose="02010609060101010101" pitchFamily="49" charset="-122"/>
                <a:ea typeface="黑体" panose="02010609060101010101" pitchFamily="49" charset="-122"/>
              </a:rPr>
              <a:t>    二氧化硫</a:t>
            </a:r>
            <a:r>
              <a:rPr lang="zh-CN" altLang="en-US" sz="2400" dirty="0" smtClean="0">
                <a:solidFill>
                  <a:srgbClr val="000000"/>
                </a:solidFill>
                <a:latin typeface="黑体" panose="02010609060101010101" pitchFamily="49" charset="-122"/>
                <a:ea typeface="黑体" panose="02010609060101010101" pitchFamily="49" charset="-122"/>
              </a:rPr>
              <a:t>核算</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ct val="150000"/>
              </a:lnSpc>
            </a:pPr>
            <a:r>
              <a:rPr lang="en-US" altLang="zh-CN" sz="2400" dirty="0" smtClean="0">
                <a:solidFill>
                  <a:srgbClr val="000000"/>
                </a:solidFill>
                <a:latin typeface="黑体" panose="02010609060101010101" pitchFamily="49" charset="-122"/>
                <a:ea typeface="仿宋_GB2312"/>
              </a:rPr>
              <a:t>3</a:t>
            </a:r>
            <a:r>
              <a:rPr lang="zh-CN" altLang="en-US" sz="2400" dirty="0" smtClean="0">
                <a:solidFill>
                  <a:srgbClr val="000000"/>
                </a:solidFill>
                <a:latin typeface="黑体" panose="02010609060101010101" pitchFamily="49" charset="-122"/>
                <a:ea typeface="仿宋_GB2312"/>
              </a:rPr>
              <a:t>、其他工序二氧化硫排放主要来自于焦炉煤气和高炉煤气等燃料的燃烧，通过焦炉煤气和高炉煤气消费量统一测算：</a:t>
            </a:r>
            <a:endParaRPr lang="en-US" altLang="zh-CN" sz="2400" dirty="0" smtClean="0">
              <a:solidFill>
                <a:srgbClr val="000000"/>
              </a:solidFill>
              <a:latin typeface="黑体" panose="02010609060101010101" pitchFamily="49" charset="-122"/>
              <a:ea typeface="仿宋_GB2312"/>
            </a:endParaRPr>
          </a:p>
          <a:p>
            <a:pPr>
              <a:lnSpc>
                <a:spcPct val="150000"/>
              </a:lnSpc>
            </a:pPr>
            <a:r>
              <a:rPr lang="zh-CN" altLang="en-US" sz="2400" dirty="0" smtClean="0">
                <a:solidFill>
                  <a:srgbClr val="000000"/>
                </a:solidFill>
                <a:latin typeface="黑体" panose="02010609060101010101" pitchFamily="49" charset="-122"/>
                <a:ea typeface="仿宋_GB2312"/>
              </a:rPr>
              <a:t>其他工序排放量</a:t>
            </a:r>
            <a:r>
              <a:rPr lang="en-US" altLang="zh-CN" sz="2400" dirty="0" smtClean="0">
                <a:solidFill>
                  <a:srgbClr val="000000"/>
                </a:solidFill>
                <a:latin typeface="黑体" panose="02010609060101010101" pitchFamily="49" charset="-122"/>
                <a:ea typeface="仿宋_GB2312"/>
              </a:rPr>
              <a:t>=</a:t>
            </a:r>
            <a:r>
              <a:rPr lang="zh-CN" altLang="en-US" sz="2400" dirty="0" smtClean="0">
                <a:solidFill>
                  <a:srgbClr val="000000"/>
                </a:solidFill>
                <a:latin typeface="黑体" panose="02010609060101010101" pitchFamily="49" charset="-122"/>
                <a:ea typeface="仿宋_GB2312"/>
              </a:rPr>
              <a:t>燃烧焦炉煤气排放量</a:t>
            </a:r>
            <a:r>
              <a:rPr lang="en-US" altLang="zh-CN" sz="2400" dirty="0" smtClean="0">
                <a:solidFill>
                  <a:srgbClr val="000000"/>
                </a:solidFill>
                <a:latin typeface="黑体" panose="02010609060101010101" pitchFamily="49" charset="-122"/>
                <a:ea typeface="仿宋_GB2312"/>
              </a:rPr>
              <a:t>+</a:t>
            </a:r>
            <a:r>
              <a:rPr lang="zh-CN" altLang="en-US" sz="2400" dirty="0" smtClean="0">
                <a:solidFill>
                  <a:srgbClr val="000000"/>
                </a:solidFill>
                <a:latin typeface="黑体" panose="02010609060101010101" pitchFamily="49" charset="-122"/>
                <a:ea typeface="仿宋_GB2312"/>
              </a:rPr>
              <a:t>燃烧高炉煤气排放量</a:t>
            </a:r>
            <a:r>
              <a:rPr lang="en-US" altLang="zh-CN" sz="2400" dirty="0" smtClean="0">
                <a:solidFill>
                  <a:srgbClr val="000000"/>
                </a:solidFill>
                <a:latin typeface="黑体" panose="02010609060101010101" pitchFamily="49" charset="-122"/>
                <a:ea typeface="仿宋_GB2312"/>
              </a:rPr>
              <a:t>+</a:t>
            </a:r>
            <a:r>
              <a:rPr lang="zh-CN" altLang="en-US" sz="2400" dirty="0" smtClean="0">
                <a:solidFill>
                  <a:srgbClr val="000000"/>
                </a:solidFill>
                <a:latin typeface="黑体" panose="02010609060101010101" pitchFamily="49" charset="-122"/>
                <a:ea typeface="仿宋_GB2312"/>
              </a:rPr>
              <a:t>燃煤排放量</a:t>
            </a:r>
            <a:r>
              <a:rPr lang="en-US" altLang="zh-CN" sz="2400" dirty="0" smtClean="0">
                <a:solidFill>
                  <a:srgbClr val="000000"/>
                </a:solidFill>
                <a:latin typeface="黑体" panose="02010609060101010101" pitchFamily="49" charset="-122"/>
                <a:ea typeface="仿宋_GB2312"/>
              </a:rPr>
              <a:t>+</a:t>
            </a:r>
            <a:r>
              <a:rPr lang="zh-CN" altLang="en-US" sz="2400" dirty="0" smtClean="0">
                <a:solidFill>
                  <a:srgbClr val="000000"/>
                </a:solidFill>
                <a:latin typeface="黑体" panose="02010609060101010101" pitchFamily="49" charset="-122"/>
                <a:ea typeface="仿宋_GB2312"/>
              </a:rPr>
              <a:t>熔融</a:t>
            </a:r>
            <a:endParaRPr lang="en-US" altLang="zh-CN" sz="2400" dirty="0">
              <a:solidFill>
                <a:srgbClr val="000000"/>
              </a:solidFill>
              <a:latin typeface="黑体" panose="02010609060101010101" pitchFamily="49" charset="-122"/>
              <a:ea typeface="仿宋_GB2312"/>
            </a:endParaRPr>
          </a:p>
        </p:txBody>
      </p:sp>
      <p:pic>
        <p:nvPicPr>
          <p:cNvPr id="6"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9656" y="2105040"/>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179512" y="1124744"/>
          <a:ext cx="8715436" cy="18573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59396" name="组合 12"/>
          <p:cNvGrpSpPr/>
          <p:nvPr/>
        </p:nvGrpSpPr>
        <p:grpSpPr bwMode="auto">
          <a:xfrm>
            <a:off x="1259632" y="3284984"/>
            <a:ext cx="7429500" cy="2500312"/>
            <a:chOff x="1285852" y="3500438"/>
            <a:chExt cx="7215238" cy="2500306"/>
          </a:xfrm>
        </p:grpSpPr>
        <p:graphicFrame>
          <p:nvGraphicFramePr>
            <p:cNvPr id="6" name="图示 5"/>
            <p:cNvGraphicFramePr/>
            <p:nvPr/>
          </p:nvGraphicFramePr>
          <p:xfrm>
            <a:off x="3286116" y="3500438"/>
            <a:ext cx="5214974" cy="25003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9401" name="圆角矩形 6"/>
            <p:cNvSpPr>
              <a:spLocks noChangeArrowheads="1"/>
            </p:cNvSpPr>
            <p:nvPr/>
          </p:nvSpPr>
          <p:spPr bwMode="auto">
            <a:xfrm>
              <a:off x="1285852" y="4143380"/>
              <a:ext cx="1571636" cy="1214446"/>
            </a:xfrm>
            <a:prstGeom prst="roundRect">
              <a:avLst>
                <a:gd name="adj" fmla="val 16667"/>
              </a:avLst>
            </a:prstGeom>
            <a:solidFill>
              <a:schemeClr val="accent1"/>
            </a:solidFill>
            <a:ln w="9525" algn="ctr">
              <a:solidFill>
                <a:schemeClr val="tx1"/>
              </a:solidFill>
              <a:round/>
            </a:ln>
          </p:spPr>
          <p:txBody>
            <a:bodyPr/>
            <a:lstStyle/>
            <a:p>
              <a:endParaRPr lang="en-US" altLang="zh-CN"/>
            </a:p>
            <a:p>
              <a:r>
                <a:rPr lang="zh-CN" altLang="en-US" sz="2400">
                  <a:solidFill>
                    <a:schemeClr val="bg1"/>
                  </a:solidFill>
                </a:rPr>
                <a:t>生铁产量</a:t>
              </a:r>
              <a:endParaRPr lang="zh-CN" altLang="en-US" sz="2400">
                <a:solidFill>
                  <a:schemeClr val="bg1"/>
                </a:solidFill>
              </a:endParaRPr>
            </a:p>
          </p:txBody>
        </p:sp>
        <p:sp>
          <p:nvSpPr>
            <p:cNvPr id="8" name="虚尾箭头 7"/>
            <p:cNvSpPr/>
            <p:nvPr/>
          </p:nvSpPr>
          <p:spPr bwMode="auto">
            <a:xfrm rot="9459840">
              <a:off x="3000242" y="3859212"/>
              <a:ext cx="428597" cy="214311"/>
            </a:xfrm>
            <a:prstGeom prst="stripedRightArrow">
              <a:avLst/>
            </a:prstGeom>
            <a:noFill/>
            <a:ln w="9525" cap="flat" cmpd="sng" algn="ctr">
              <a:solidFill>
                <a:schemeClr val="tx1"/>
              </a:solidFill>
              <a:prstDash val="sysDash"/>
              <a:round/>
              <a:headEnd type="none" w="med" len="med"/>
              <a:tailEnd type="none" w="med" len="med"/>
            </a:ln>
            <a:effectLst/>
          </p:spPr>
          <p:txBody>
            <a:bodyPr/>
            <a:lstStyle/>
            <a:p>
              <a:pPr>
                <a:buFont typeface="Arial" panose="020B0604020202020204" pitchFamily="34" charset="0"/>
                <a:buNone/>
                <a:defRPr/>
              </a:pPr>
              <a:endParaRPr lang="zh-CN" altLang="en-US">
                <a:latin typeface="Arial" panose="020B0604020202020204" pitchFamily="34" charset="0"/>
              </a:endParaRPr>
            </a:p>
          </p:txBody>
        </p:sp>
        <p:sp>
          <p:nvSpPr>
            <p:cNvPr id="11" name="虚尾箭头 10"/>
            <p:cNvSpPr/>
            <p:nvPr/>
          </p:nvSpPr>
          <p:spPr bwMode="auto">
            <a:xfrm rot="10551579">
              <a:off x="3021826" y="4632322"/>
              <a:ext cx="428597" cy="214312"/>
            </a:xfrm>
            <a:prstGeom prst="stripedRightArrow">
              <a:avLst/>
            </a:prstGeom>
            <a:noFill/>
            <a:ln w="9525" cap="flat" cmpd="sng" algn="ctr">
              <a:solidFill>
                <a:schemeClr val="tx1"/>
              </a:solidFill>
              <a:prstDash val="sysDash"/>
              <a:round/>
              <a:headEnd type="none" w="med" len="med"/>
              <a:tailEnd type="none" w="med" len="med"/>
            </a:ln>
            <a:effectLst/>
          </p:spPr>
          <p:txBody>
            <a:bodyPr/>
            <a:lstStyle/>
            <a:p>
              <a:pPr>
                <a:buFont typeface="Arial" panose="020B0604020202020204" pitchFamily="34" charset="0"/>
                <a:buNone/>
                <a:defRPr/>
              </a:pPr>
              <a:endParaRPr lang="zh-CN" altLang="en-US">
                <a:latin typeface="Arial" panose="020B0604020202020204" pitchFamily="34" charset="0"/>
              </a:endParaRPr>
            </a:p>
          </p:txBody>
        </p:sp>
        <p:sp>
          <p:nvSpPr>
            <p:cNvPr id="12" name="虚尾箭头 11"/>
            <p:cNvSpPr/>
            <p:nvPr/>
          </p:nvSpPr>
          <p:spPr bwMode="auto">
            <a:xfrm rot="12494542">
              <a:off x="3024909" y="5305421"/>
              <a:ext cx="428597" cy="214312"/>
            </a:xfrm>
            <a:prstGeom prst="stripedRightArrow">
              <a:avLst/>
            </a:prstGeom>
            <a:noFill/>
            <a:ln w="9525" cap="flat" cmpd="sng" algn="ctr">
              <a:solidFill>
                <a:schemeClr val="tx1"/>
              </a:solidFill>
              <a:prstDash val="sysDash"/>
              <a:round/>
              <a:headEnd type="none" w="med" len="med"/>
              <a:tailEnd type="none" w="med" len="med"/>
            </a:ln>
            <a:effectLst/>
          </p:spPr>
          <p:txBody>
            <a:bodyPr/>
            <a:lstStyle/>
            <a:p>
              <a:pPr>
                <a:buFont typeface="Arial" panose="020B0604020202020204" pitchFamily="34" charset="0"/>
                <a:buNone/>
                <a:defRPr/>
              </a:pPr>
              <a:endParaRPr lang="zh-CN" altLang="en-US">
                <a:latin typeface="Arial" panose="020B0604020202020204" pitchFamily="34" charset="0"/>
              </a:endParaRPr>
            </a:p>
          </p:txBody>
        </p:sp>
      </p:grpSp>
      <p:sp>
        <p:nvSpPr>
          <p:cNvPr id="59397" name="下弧形箭头 13"/>
          <p:cNvSpPr>
            <a:spLocks noChangeArrowheads="1"/>
          </p:cNvSpPr>
          <p:nvPr/>
        </p:nvSpPr>
        <p:spPr bwMode="auto">
          <a:xfrm>
            <a:off x="2571750" y="5857875"/>
            <a:ext cx="5214938" cy="714375"/>
          </a:xfrm>
          <a:prstGeom prst="curvedUpArrow">
            <a:avLst>
              <a:gd name="adj1" fmla="val 24975"/>
              <a:gd name="adj2" fmla="val 70803"/>
              <a:gd name="adj3" fmla="val 37389"/>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prstDash val="sysDot"/>
            <a:round/>
          </a:ln>
        </p:spPr>
        <p:txBody>
          <a:bodyPr/>
          <a:lstStyle/>
          <a:p>
            <a:endParaRPr lang="zh-CN" altLang="en-US"/>
          </a:p>
        </p:txBody>
      </p:sp>
      <p:sp>
        <p:nvSpPr>
          <p:cNvPr id="59398" name="TextBox 14"/>
          <p:cNvSpPr txBox="1">
            <a:spLocks noChangeArrowheads="1"/>
          </p:cNvSpPr>
          <p:nvPr/>
        </p:nvSpPr>
        <p:spPr bwMode="auto">
          <a:xfrm>
            <a:off x="6929438" y="4286250"/>
            <a:ext cx="357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C00000"/>
                </a:solidFill>
              </a:rPr>
              <a:t>原</a:t>
            </a:r>
            <a:endParaRPr lang="zh-CN" altLang="en-US" b="1">
              <a:solidFill>
                <a:srgbClr val="C00000"/>
              </a:solidFill>
            </a:endParaRPr>
          </a:p>
        </p:txBody>
      </p:sp>
      <p:sp>
        <p:nvSpPr>
          <p:cNvPr id="16" name="TextBox 15"/>
          <p:cNvSpPr txBox="1"/>
          <p:nvPr/>
        </p:nvSpPr>
        <p:spPr>
          <a:xfrm>
            <a:off x="4643438" y="6357938"/>
            <a:ext cx="1143000" cy="461962"/>
          </a:xfrm>
          <a:prstGeom prst="rect">
            <a:avLst/>
          </a:prstGeom>
          <a:noFill/>
        </p:spPr>
        <p:txBody>
          <a:bodyPr>
            <a:spAutoFit/>
          </a:bodyPr>
          <a:lstStyle/>
          <a:p>
            <a:pPr>
              <a:defRPr/>
            </a:pPr>
            <a:r>
              <a:rPr lang="zh-CN" altLang="en-US" sz="2400" b="1" dirty="0">
                <a:solidFill>
                  <a:srgbClr val="FF0000"/>
                </a:solidFill>
                <a:effectLst>
                  <a:outerShdw blurRad="38100" dist="38100" dir="2700000" algn="tl">
                    <a:srgbClr val="000000">
                      <a:alpha val="43137"/>
                    </a:srgbClr>
                  </a:outerShdw>
                </a:effectLst>
              </a:rPr>
              <a:t>简化后</a:t>
            </a:r>
            <a:endParaRPr lang="zh-CN" altLang="en-US" sz="2400" b="1" dirty="0">
              <a:solidFill>
                <a:srgbClr val="FF0000"/>
              </a:solidFill>
              <a:effectLst>
                <a:outerShdw blurRad="38100" dist="38100" dir="2700000" algn="tl">
                  <a:srgbClr val="000000">
                    <a:alpha val="43137"/>
                  </a:srgbClr>
                </a:outerShdw>
              </a:effectLst>
            </a:endParaRPr>
          </a:p>
        </p:txBody>
      </p:sp>
      <p:sp>
        <p:nvSpPr>
          <p:cNvPr id="2" name="矩形 1"/>
          <p:cNvSpPr/>
          <p:nvPr/>
        </p:nvSpPr>
        <p:spPr>
          <a:xfrm>
            <a:off x="133361" y="188640"/>
            <a:ext cx="5045857" cy="584775"/>
          </a:xfrm>
          <a:prstGeom prst="rect">
            <a:avLst/>
          </a:prstGeom>
        </p:spPr>
        <p:txBody>
          <a:bodyPr wrap="square">
            <a:spAutoFit/>
          </a:bodyPr>
          <a:lstStyle/>
          <a:p>
            <a:r>
              <a:rPr lang="zh-CN" altLang="en-US" sz="3200" dirty="0">
                <a:solidFill>
                  <a:srgbClr val="000000"/>
                </a:solidFill>
                <a:latin typeface="华文中宋" panose="02010600040101010101" pitchFamily="2" charset="-122"/>
                <a:ea typeface="华文中宋" panose="02010600040101010101" pitchFamily="2" charset="-122"/>
              </a:rPr>
              <a:t>二、大气核查核算表</a:t>
            </a:r>
            <a:endParaRPr lang="zh-CN" altLang="en-US" sz="3200" dirty="0">
              <a:solidFill>
                <a:srgbClr val="000000"/>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428625" y="928688"/>
            <a:ext cx="8229600" cy="1066800"/>
          </a:xfrm>
        </p:spPr>
        <p:txBody>
          <a:bodyPr/>
          <a:lstStyle/>
          <a:p>
            <a:r>
              <a:rPr lang="zh-CN" altLang="en-US" smtClean="0"/>
              <a:t>钢铁行业全口径</a:t>
            </a:r>
            <a:r>
              <a:rPr lang="en-US" altLang="zh-CN" smtClean="0"/>
              <a:t>——</a:t>
            </a:r>
            <a:r>
              <a:rPr lang="zh-CN" altLang="en-US" sz="3200" smtClean="0"/>
              <a:t>简化其他工序排放量</a:t>
            </a:r>
            <a:endParaRPr lang="zh-CN" altLang="en-US" sz="3200" smtClean="0"/>
          </a:p>
        </p:txBody>
      </p:sp>
      <p:sp>
        <p:nvSpPr>
          <p:cNvPr id="60419" name="内容占位符 2"/>
          <p:cNvSpPr>
            <a:spLocks noGrp="1"/>
          </p:cNvSpPr>
          <p:nvPr>
            <p:ph idx="1"/>
          </p:nvPr>
        </p:nvSpPr>
        <p:spPr>
          <a:xfrm>
            <a:off x="144016" y="2780928"/>
            <a:ext cx="8892480" cy="2751138"/>
          </a:xfrm>
        </p:spPr>
        <p:txBody>
          <a:bodyPr/>
          <a:lstStyle/>
          <a:p>
            <a:pPr eaLnBrk="1" latinLnBrk="0" hangingPunct="1">
              <a:lnSpc>
                <a:spcPct val="150000"/>
              </a:lnSpc>
              <a:spcBef>
                <a:spcPts val="600"/>
              </a:spcBef>
              <a:spcAft>
                <a:spcPts val="600"/>
              </a:spcAft>
              <a:buFont typeface="Wingdings" panose="05000000000000000000" pitchFamily="2" charset="2"/>
              <a:buChar char="Ø"/>
            </a:pPr>
            <a:r>
              <a:rPr lang="en-US" altLang="zh-CN" sz="2400" kern="1200" dirty="0">
                <a:solidFill>
                  <a:srgbClr val="000000"/>
                </a:solidFill>
                <a:latin typeface="黑体" panose="02010609060101010101" pitchFamily="49" charset="-122"/>
                <a:ea typeface="仿宋_GB2312"/>
              </a:rPr>
              <a:t>2014</a:t>
            </a:r>
            <a:r>
              <a:rPr lang="zh-CN" altLang="en-US" sz="2400" kern="1200" dirty="0">
                <a:solidFill>
                  <a:srgbClr val="000000"/>
                </a:solidFill>
                <a:latin typeface="黑体" panose="02010609060101010101" pitchFamily="49" charset="-122"/>
                <a:ea typeface="仿宋_GB2312"/>
              </a:rPr>
              <a:t>年核定全厂</a:t>
            </a:r>
            <a:r>
              <a:rPr lang="en-US" altLang="zh-CN" sz="2400" kern="1200" dirty="0">
                <a:solidFill>
                  <a:srgbClr val="000000"/>
                </a:solidFill>
                <a:latin typeface="黑体" panose="02010609060101010101" pitchFamily="49" charset="-122"/>
                <a:ea typeface="仿宋_GB2312"/>
              </a:rPr>
              <a:t>SO2</a:t>
            </a:r>
            <a:r>
              <a:rPr lang="zh-CN" altLang="en-US" sz="2400" kern="1200" dirty="0">
                <a:solidFill>
                  <a:srgbClr val="000000"/>
                </a:solidFill>
                <a:latin typeface="黑体" panose="02010609060101010101" pitchFamily="49" charset="-122"/>
                <a:ea typeface="仿宋_GB2312"/>
              </a:rPr>
              <a:t>排放量</a:t>
            </a:r>
            <a:r>
              <a:rPr lang="en-US" altLang="zh-CN" sz="2400" kern="1200" dirty="0">
                <a:solidFill>
                  <a:srgbClr val="000000"/>
                </a:solidFill>
                <a:latin typeface="黑体" panose="02010609060101010101" pitchFamily="49" charset="-122"/>
                <a:ea typeface="仿宋_GB2312"/>
              </a:rPr>
              <a:t>=2014</a:t>
            </a:r>
            <a:r>
              <a:rPr lang="zh-CN" altLang="en-US" sz="2400" kern="1200" dirty="0">
                <a:solidFill>
                  <a:srgbClr val="000000"/>
                </a:solidFill>
                <a:latin typeface="黑体" panose="02010609060101010101" pitchFamily="49" charset="-122"/>
                <a:ea typeface="仿宋_GB2312"/>
              </a:rPr>
              <a:t>年所有烧结、球团工序二氧化硫排放量</a:t>
            </a:r>
            <a:r>
              <a:rPr lang="en-US" altLang="zh-CN" sz="2400" kern="1200" dirty="0">
                <a:solidFill>
                  <a:srgbClr val="000000"/>
                </a:solidFill>
                <a:latin typeface="黑体" panose="02010609060101010101" pitchFamily="49" charset="-122"/>
                <a:ea typeface="仿宋_GB2312"/>
              </a:rPr>
              <a:t>+ 2014</a:t>
            </a:r>
            <a:r>
              <a:rPr lang="zh-CN" altLang="en-US" sz="2400" kern="1200" dirty="0">
                <a:solidFill>
                  <a:srgbClr val="000000"/>
                </a:solidFill>
                <a:latin typeface="黑体" panose="02010609060101010101" pitchFamily="49" charset="-122"/>
                <a:ea typeface="仿宋_GB2312"/>
              </a:rPr>
              <a:t>年其他工序排放量</a:t>
            </a:r>
            <a:endParaRPr lang="en-US" altLang="zh-CN" sz="2400" kern="1200" dirty="0">
              <a:solidFill>
                <a:srgbClr val="000000"/>
              </a:solidFill>
              <a:latin typeface="黑体" panose="02010609060101010101" pitchFamily="49" charset="-122"/>
              <a:ea typeface="仿宋_GB2312"/>
            </a:endParaRPr>
          </a:p>
          <a:p>
            <a:pPr eaLnBrk="1" latinLnBrk="0" hangingPunct="1">
              <a:lnSpc>
                <a:spcPct val="150000"/>
              </a:lnSpc>
              <a:spcBef>
                <a:spcPts val="600"/>
              </a:spcBef>
              <a:spcAft>
                <a:spcPts val="600"/>
              </a:spcAft>
              <a:buFont typeface="Wingdings" panose="05000000000000000000" pitchFamily="2" charset="2"/>
              <a:buChar char="Ø"/>
            </a:pPr>
            <a:r>
              <a:rPr lang="en-US" altLang="zh-CN" sz="2400" kern="1200" dirty="0">
                <a:solidFill>
                  <a:srgbClr val="000000"/>
                </a:solidFill>
                <a:latin typeface="黑体" panose="02010609060101010101" pitchFamily="49" charset="-122"/>
                <a:ea typeface="仿宋_GB2312"/>
              </a:rPr>
              <a:t>2014</a:t>
            </a:r>
            <a:r>
              <a:rPr lang="zh-CN" altLang="en-US" sz="2400" kern="1200" dirty="0">
                <a:solidFill>
                  <a:srgbClr val="000000"/>
                </a:solidFill>
                <a:latin typeface="黑体" panose="02010609060101010101" pitchFamily="49" charset="-122"/>
                <a:ea typeface="仿宋_GB2312"/>
              </a:rPr>
              <a:t>年其他工序排放量</a:t>
            </a:r>
            <a:r>
              <a:rPr lang="en-US" altLang="zh-CN" sz="2400" kern="1200" dirty="0">
                <a:solidFill>
                  <a:srgbClr val="000000"/>
                </a:solidFill>
                <a:latin typeface="黑体" panose="02010609060101010101" pitchFamily="49" charset="-122"/>
                <a:ea typeface="仿宋_GB2312"/>
              </a:rPr>
              <a:t>=2013</a:t>
            </a:r>
            <a:r>
              <a:rPr lang="zh-CN" altLang="en-US" sz="2400" kern="1200" dirty="0">
                <a:solidFill>
                  <a:srgbClr val="000000"/>
                </a:solidFill>
                <a:latin typeface="黑体" panose="02010609060101010101" pitchFamily="49" charset="-122"/>
                <a:ea typeface="仿宋_GB2312"/>
              </a:rPr>
              <a:t>其他工序排放量*</a:t>
            </a:r>
            <a:r>
              <a:rPr lang="en-US" altLang="zh-CN" sz="2400" kern="1200" dirty="0">
                <a:solidFill>
                  <a:srgbClr val="000000"/>
                </a:solidFill>
                <a:latin typeface="黑体" panose="02010609060101010101" pitchFamily="49" charset="-122"/>
                <a:ea typeface="仿宋_GB2312"/>
              </a:rPr>
              <a:t>2014</a:t>
            </a:r>
            <a:r>
              <a:rPr lang="zh-CN" altLang="en-US" sz="2400" kern="1200" dirty="0">
                <a:solidFill>
                  <a:srgbClr val="000000"/>
                </a:solidFill>
                <a:latin typeface="黑体" panose="02010609060101010101" pitchFamily="49" charset="-122"/>
                <a:ea typeface="仿宋_GB2312"/>
              </a:rPr>
              <a:t>年生铁产量</a:t>
            </a:r>
            <a:r>
              <a:rPr lang="en-US" altLang="zh-CN" sz="2400" kern="1200" dirty="0">
                <a:solidFill>
                  <a:srgbClr val="000000"/>
                </a:solidFill>
                <a:latin typeface="黑体" panose="02010609060101010101" pitchFamily="49" charset="-122"/>
                <a:ea typeface="仿宋_GB2312"/>
              </a:rPr>
              <a:t>/2013</a:t>
            </a:r>
            <a:r>
              <a:rPr lang="zh-CN" altLang="en-US" sz="2400" kern="1200" dirty="0">
                <a:solidFill>
                  <a:srgbClr val="000000"/>
                </a:solidFill>
                <a:latin typeface="黑体" panose="02010609060101010101" pitchFamily="49" charset="-122"/>
                <a:ea typeface="仿宋_GB2312"/>
              </a:rPr>
              <a:t>年生铁产量</a:t>
            </a:r>
            <a:endParaRPr lang="en-US" altLang="zh-CN" sz="2400" kern="1200" dirty="0">
              <a:solidFill>
                <a:srgbClr val="000000"/>
              </a:solidFill>
              <a:latin typeface="黑体" panose="02010609060101010101" pitchFamily="49" charset="-122"/>
              <a:ea typeface="仿宋_GB2312"/>
            </a:endParaRPr>
          </a:p>
          <a:p>
            <a:pPr eaLnBrk="1" latinLnBrk="0" hangingPunct="1">
              <a:lnSpc>
                <a:spcPct val="150000"/>
              </a:lnSpc>
              <a:spcBef>
                <a:spcPts val="600"/>
              </a:spcBef>
              <a:spcAft>
                <a:spcPts val="600"/>
              </a:spcAft>
              <a:buFont typeface="Wingdings" panose="05000000000000000000" pitchFamily="2" charset="2"/>
              <a:buChar char="Ø"/>
            </a:pPr>
            <a:r>
              <a:rPr lang="en-US" altLang="zh-CN" sz="2400" kern="1200" dirty="0" smtClean="0">
                <a:solidFill>
                  <a:srgbClr val="000000"/>
                </a:solidFill>
                <a:latin typeface="黑体" panose="02010609060101010101" pitchFamily="49" charset="-122"/>
                <a:ea typeface="仿宋_GB2312"/>
              </a:rPr>
              <a:t>2013</a:t>
            </a:r>
            <a:r>
              <a:rPr lang="zh-CN" altLang="en-US" sz="2400" kern="1200" dirty="0">
                <a:solidFill>
                  <a:srgbClr val="000000"/>
                </a:solidFill>
                <a:latin typeface="黑体" panose="02010609060101010101" pitchFamily="49" charset="-122"/>
                <a:ea typeface="仿宋_GB2312"/>
              </a:rPr>
              <a:t>年其他工序排放量</a:t>
            </a:r>
            <a:r>
              <a:rPr lang="en-US" altLang="zh-CN" sz="2400" kern="1200" dirty="0">
                <a:solidFill>
                  <a:srgbClr val="000000"/>
                </a:solidFill>
                <a:latin typeface="黑体" panose="02010609060101010101" pitchFamily="49" charset="-122"/>
                <a:ea typeface="仿宋_GB2312"/>
              </a:rPr>
              <a:t>=2013</a:t>
            </a:r>
            <a:r>
              <a:rPr lang="zh-CN" altLang="en-US" sz="2400" kern="1200" dirty="0">
                <a:solidFill>
                  <a:srgbClr val="000000"/>
                </a:solidFill>
                <a:latin typeface="黑体" panose="02010609060101010101" pitchFamily="49" charset="-122"/>
                <a:ea typeface="仿宋_GB2312"/>
              </a:rPr>
              <a:t>年核定全厂</a:t>
            </a:r>
            <a:r>
              <a:rPr lang="en-US" altLang="zh-CN" sz="2400" kern="1200" dirty="0">
                <a:solidFill>
                  <a:srgbClr val="000000"/>
                </a:solidFill>
                <a:latin typeface="黑体" panose="02010609060101010101" pitchFamily="49" charset="-122"/>
                <a:ea typeface="仿宋_GB2312"/>
              </a:rPr>
              <a:t>SO2</a:t>
            </a:r>
            <a:r>
              <a:rPr lang="zh-CN" altLang="en-US" sz="2400" kern="1200" dirty="0">
                <a:solidFill>
                  <a:srgbClr val="000000"/>
                </a:solidFill>
                <a:latin typeface="黑体" panose="02010609060101010101" pitchFamily="49" charset="-122"/>
                <a:ea typeface="仿宋_GB2312"/>
              </a:rPr>
              <a:t>排放量</a:t>
            </a:r>
            <a:r>
              <a:rPr lang="en-US" altLang="zh-CN" sz="2400" kern="1200" dirty="0">
                <a:solidFill>
                  <a:srgbClr val="000000"/>
                </a:solidFill>
                <a:latin typeface="黑体" panose="02010609060101010101" pitchFamily="49" charset="-122"/>
                <a:ea typeface="仿宋_GB2312"/>
              </a:rPr>
              <a:t>-2013</a:t>
            </a:r>
            <a:r>
              <a:rPr lang="zh-CN" altLang="en-US" sz="2400" kern="1200" dirty="0">
                <a:solidFill>
                  <a:srgbClr val="000000"/>
                </a:solidFill>
                <a:latin typeface="黑体" panose="02010609060101010101" pitchFamily="49" charset="-122"/>
                <a:ea typeface="仿宋_GB2312"/>
              </a:rPr>
              <a:t>年所有烧结、球团工序二氧化硫排放量</a:t>
            </a:r>
            <a:endParaRPr lang="en-US" altLang="zh-CN" sz="2400" kern="1200" dirty="0">
              <a:solidFill>
                <a:srgbClr val="000000"/>
              </a:solidFill>
              <a:latin typeface="黑体" panose="02010609060101010101" pitchFamily="49" charset="-122"/>
              <a:ea typeface="仿宋_GB2312"/>
            </a:endParaRPr>
          </a:p>
          <a:p>
            <a:endParaRPr lang="zh-CN" altLang="en-US" dirty="0" smtClean="0"/>
          </a:p>
        </p:txBody>
      </p:sp>
      <p:pic>
        <p:nvPicPr>
          <p:cNvPr id="6042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60078"/>
            <a:ext cx="91440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矩形 4"/>
          <p:cNvSpPr>
            <a:spLocks noChangeArrowheads="1"/>
          </p:cNvSpPr>
          <p:nvPr/>
        </p:nvSpPr>
        <p:spPr bwMode="auto">
          <a:xfrm>
            <a:off x="7027863" y="980728"/>
            <a:ext cx="2071687" cy="1785937"/>
          </a:xfrm>
          <a:prstGeom prst="rect">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矩形 5"/>
          <p:cNvSpPr/>
          <p:nvPr/>
        </p:nvSpPr>
        <p:spPr>
          <a:xfrm>
            <a:off x="133361" y="188640"/>
            <a:ext cx="5045857" cy="584775"/>
          </a:xfrm>
          <a:prstGeom prst="rect">
            <a:avLst/>
          </a:prstGeom>
        </p:spPr>
        <p:txBody>
          <a:bodyPr wrap="square">
            <a:spAutoFit/>
          </a:bodyPr>
          <a:lstStyle/>
          <a:p>
            <a:r>
              <a:rPr lang="zh-CN" altLang="en-US" sz="3200" dirty="0">
                <a:solidFill>
                  <a:srgbClr val="000000"/>
                </a:solidFill>
                <a:latin typeface="华文中宋" panose="02010600040101010101" pitchFamily="2" charset="-122"/>
                <a:ea typeface="华文中宋" panose="02010600040101010101" pitchFamily="2" charset="-122"/>
              </a:rPr>
              <a:t>二、大气核查核算表</a:t>
            </a:r>
            <a:endParaRPr lang="zh-CN" altLang="en-US" sz="3200" dirty="0">
              <a:solidFill>
                <a:srgbClr val="000000"/>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2" name="矩形 1"/>
          <p:cNvSpPr/>
          <p:nvPr/>
        </p:nvSpPr>
        <p:spPr>
          <a:xfrm>
            <a:off x="179512" y="980728"/>
            <a:ext cx="8712967" cy="6145272"/>
          </a:xfrm>
          <a:prstGeom prst="rect">
            <a:avLst/>
          </a:prstGeom>
        </p:spPr>
        <p:txBody>
          <a:bodyPr wrap="square">
            <a:spAutoFit/>
          </a:bodyPr>
          <a:lstStyle/>
          <a:p>
            <a:pPr>
              <a:lnSpc>
                <a:spcPts val="3600"/>
              </a:lnSpc>
            </a:pPr>
            <a:r>
              <a:rPr lang="zh-CN" altLang="en-US" sz="2400" dirty="0" smtClean="0">
                <a:solidFill>
                  <a:srgbClr val="000000"/>
                </a:solidFill>
                <a:latin typeface="黑体" panose="02010609060101010101" pitchFamily="49" charset="-122"/>
                <a:ea typeface="黑体" panose="02010609060101010101" pitchFamily="49" charset="-122"/>
              </a:rPr>
              <a:t>（三）水泥全口径</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ts val="3600"/>
              </a:lnSpc>
            </a:pPr>
            <a:r>
              <a:rPr lang="en-US" altLang="zh-CN" sz="2400" dirty="0" smtClean="0">
                <a:solidFill>
                  <a:srgbClr val="000000"/>
                </a:solidFill>
                <a:latin typeface="黑体" panose="02010609060101010101" pitchFamily="49" charset="-122"/>
                <a:ea typeface="仿宋_GB2312"/>
              </a:rPr>
              <a:t>1</a:t>
            </a:r>
            <a:r>
              <a:rPr lang="zh-CN" altLang="en-US" sz="2400" dirty="0" smtClean="0">
                <a:solidFill>
                  <a:srgbClr val="000000"/>
                </a:solidFill>
                <a:latin typeface="黑体" panose="02010609060101010101" pitchFamily="49" charset="-122"/>
                <a:ea typeface="仿宋_GB2312"/>
              </a:rPr>
              <a:t>、水泥行业全口径氮氧化物排放量分新型干法生产线和立窑生产线两类计算；</a:t>
            </a:r>
            <a:endParaRPr lang="en-US" altLang="zh-CN" sz="2400" dirty="0" smtClean="0">
              <a:solidFill>
                <a:srgbClr val="000000"/>
              </a:solidFill>
              <a:latin typeface="黑体" panose="02010609060101010101" pitchFamily="49" charset="-122"/>
              <a:ea typeface="仿宋_GB2312"/>
            </a:endParaRPr>
          </a:p>
          <a:p>
            <a:pPr>
              <a:lnSpc>
                <a:spcPts val="3600"/>
              </a:lnSpc>
            </a:pPr>
            <a:r>
              <a:rPr lang="en-US" altLang="zh-CN" sz="2400" dirty="0" smtClean="0">
                <a:solidFill>
                  <a:srgbClr val="000000"/>
                </a:solidFill>
                <a:latin typeface="黑体" panose="02010609060101010101" pitchFamily="49" charset="-122"/>
                <a:ea typeface="仿宋_GB2312"/>
              </a:rPr>
              <a:t>2</a:t>
            </a:r>
            <a:r>
              <a:rPr lang="zh-CN" altLang="en-US" sz="2400" dirty="0" smtClean="0">
                <a:solidFill>
                  <a:srgbClr val="000000"/>
                </a:solidFill>
                <a:latin typeface="黑体" panose="02010609060101010101" pitchFamily="49" charset="-122"/>
                <a:ea typeface="仿宋_GB2312"/>
              </a:rPr>
              <a:t>、新型干法：氮氧化物排放量</a:t>
            </a:r>
            <a:r>
              <a:rPr lang="en-US" altLang="zh-CN" sz="2400" dirty="0" smtClean="0">
                <a:solidFill>
                  <a:srgbClr val="000000"/>
                </a:solidFill>
                <a:latin typeface="黑体" panose="02010609060101010101" pitchFamily="49" charset="-122"/>
                <a:ea typeface="仿宋_GB2312"/>
              </a:rPr>
              <a:t>=</a:t>
            </a:r>
            <a:r>
              <a:rPr lang="zh-CN" altLang="en-US" sz="2400" dirty="0" smtClean="0">
                <a:solidFill>
                  <a:srgbClr val="000000"/>
                </a:solidFill>
                <a:latin typeface="黑体" panose="02010609060101010101" pitchFamily="49" charset="-122"/>
                <a:ea typeface="仿宋_GB2312"/>
              </a:rPr>
              <a:t>熟料产量</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产污系数</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a:t>
            </a:r>
            <a:r>
              <a:rPr lang="en-US" altLang="zh-CN" sz="2400" dirty="0" smtClean="0">
                <a:solidFill>
                  <a:srgbClr val="000000"/>
                </a:solidFill>
                <a:latin typeface="仿宋_GB2312" panose="02010609030101010101" pitchFamily="49" charset="-122"/>
                <a:ea typeface="仿宋_GB2312" panose="02010609030101010101" pitchFamily="49" charset="-122"/>
              </a:rPr>
              <a:t>1-</a:t>
            </a:r>
            <a:r>
              <a:rPr lang="zh-CN" altLang="en-US" sz="2400" dirty="0" smtClean="0">
                <a:solidFill>
                  <a:srgbClr val="000000"/>
                </a:solidFill>
                <a:latin typeface="仿宋_GB2312" panose="02010609030101010101" pitchFamily="49" charset="-122"/>
                <a:ea typeface="仿宋_GB2312" panose="02010609030101010101" pitchFamily="49" charset="-122"/>
              </a:rPr>
              <a:t>综合脱硝效率）</a:t>
            </a:r>
            <a:r>
              <a:rPr lang="en-US" altLang="zh-CN" sz="2400" dirty="0">
                <a:solidFill>
                  <a:srgbClr val="000000"/>
                </a:solidFill>
                <a:latin typeface="仿宋_GB2312" panose="02010609030101010101" pitchFamily="49" charset="-122"/>
                <a:ea typeface="仿宋_GB2312" panose="02010609030101010101" pitchFamily="49" charset="-122"/>
              </a:rPr>
              <a:t> </a:t>
            </a:r>
            <a:r>
              <a:rPr lang="en-US" altLang="zh-CN" sz="2400" dirty="0" smtClean="0">
                <a:solidFill>
                  <a:srgbClr val="000000"/>
                </a:solidFill>
                <a:latin typeface="仿宋_GB2312" panose="02010609030101010101" pitchFamily="49" charset="-122"/>
                <a:ea typeface="仿宋_GB2312" panose="02010609030101010101" pitchFamily="49" charset="-122"/>
              </a:rPr>
              <a:t>×10</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a:lnSpc>
                <a:spcPts val="3600"/>
              </a:lnSpc>
            </a:pPr>
            <a:r>
              <a:rPr lang="en-US" altLang="zh-CN" sz="2400" dirty="0">
                <a:solidFill>
                  <a:srgbClr val="000000"/>
                </a:solidFill>
                <a:latin typeface="仿宋_GB2312" panose="02010609030101010101" pitchFamily="49" charset="-122"/>
                <a:ea typeface="仿宋_GB2312" panose="02010609030101010101" pitchFamily="49" charset="-122"/>
              </a:rPr>
              <a:t> </a:t>
            </a:r>
            <a:r>
              <a:rPr lang="en-US" altLang="zh-CN" sz="2400" dirty="0" smtClean="0">
                <a:solidFill>
                  <a:srgbClr val="000000"/>
                </a:solidFill>
                <a:latin typeface="仿宋_GB2312" panose="02010609030101010101" pitchFamily="49" charset="-122"/>
                <a:ea typeface="仿宋_GB2312" panose="02010609030101010101" pitchFamily="49" charset="-122"/>
              </a:rPr>
              <a:t>  </a:t>
            </a:r>
            <a:r>
              <a:rPr lang="zh-CN" altLang="en-US" sz="2400" dirty="0" smtClean="0">
                <a:solidFill>
                  <a:srgbClr val="000000"/>
                </a:solidFill>
                <a:latin typeface="仿宋_GB2312" panose="02010609030101010101" pitchFamily="49" charset="-122"/>
                <a:ea typeface="仿宋_GB2312" panose="02010609030101010101" pitchFamily="49" charset="-122"/>
              </a:rPr>
              <a:t>新型干法产污系数按生产线规模取值：一般</a:t>
            </a:r>
            <a:r>
              <a:rPr lang="en-US" altLang="zh-CN" sz="2400" dirty="0" smtClean="0">
                <a:solidFill>
                  <a:srgbClr val="000000"/>
                </a:solidFill>
                <a:latin typeface="仿宋_GB2312" panose="02010609030101010101" pitchFamily="49" charset="-122"/>
                <a:ea typeface="仿宋_GB2312" panose="02010609030101010101" pitchFamily="49" charset="-122"/>
              </a:rPr>
              <a:t>4000</a:t>
            </a:r>
            <a:r>
              <a:rPr lang="zh-CN" altLang="en-US" sz="2400" dirty="0" smtClean="0">
                <a:solidFill>
                  <a:srgbClr val="000000"/>
                </a:solidFill>
                <a:latin typeface="仿宋_GB2312" panose="02010609030101010101" pitchFamily="49" charset="-122"/>
                <a:ea typeface="仿宋_GB2312" panose="02010609030101010101" pitchFamily="49" charset="-122"/>
              </a:rPr>
              <a:t>以下取</a:t>
            </a:r>
            <a:r>
              <a:rPr lang="en-US" altLang="zh-CN" sz="2400" dirty="0" smtClean="0">
                <a:solidFill>
                  <a:srgbClr val="000000"/>
                </a:solidFill>
                <a:latin typeface="仿宋_GB2312" panose="02010609030101010101" pitchFamily="49" charset="-122"/>
                <a:ea typeface="仿宋_GB2312" panose="02010609030101010101" pitchFamily="49" charset="-122"/>
              </a:rPr>
              <a:t>1.746</a:t>
            </a:r>
            <a:r>
              <a:rPr lang="zh-CN" altLang="en-US" sz="2400" dirty="0">
                <a:solidFill>
                  <a:srgbClr val="000000"/>
                </a:solidFill>
                <a:latin typeface="仿宋_GB2312" panose="02010609030101010101" pitchFamily="49" charset="-122"/>
                <a:ea typeface="仿宋_GB2312" panose="02010609030101010101" pitchFamily="49" charset="-122"/>
              </a:rPr>
              <a:t>千克</a:t>
            </a:r>
            <a:r>
              <a:rPr lang="en-US" altLang="zh-CN" sz="2400" dirty="0">
                <a:solidFill>
                  <a:srgbClr val="000000"/>
                </a:solidFill>
                <a:latin typeface="仿宋_GB2312" panose="02010609030101010101" pitchFamily="49" charset="-122"/>
                <a:ea typeface="仿宋_GB2312" panose="02010609030101010101" pitchFamily="49" charset="-122"/>
              </a:rPr>
              <a:t>/</a:t>
            </a:r>
            <a:r>
              <a:rPr lang="zh-CN" altLang="en-US" sz="2400" dirty="0">
                <a:solidFill>
                  <a:srgbClr val="000000"/>
                </a:solidFill>
                <a:latin typeface="仿宋_GB2312" panose="02010609030101010101" pitchFamily="49" charset="-122"/>
                <a:ea typeface="仿宋_GB2312" panose="02010609030101010101" pitchFamily="49" charset="-122"/>
              </a:rPr>
              <a:t>吨熟料</a:t>
            </a:r>
            <a:r>
              <a:rPr lang="en-US" altLang="zh-CN" sz="2400" dirty="0" smtClean="0">
                <a:solidFill>
                  <a:srgbClr val="000000"/>
                </a:solidFill>
                <a:latin typeface="仿宋_GB2312" panose="02010609030101010101" pitchFamily="49" charset="-122"/>
                <a:ea typeface="仿宋_GB2312" panose="02010609030101010101" pitchFamily="49" charset="-122"/>
              </a:rPr>
              <a:t>,4000</a:t>
            </a:r>
            <a:r>
              <a:rPr lang="zh-CN" altLang="en-US" sz="2400" dirty="0" smtClean="0">
                <a:solidFill>
                  <a:srgbClr val="000000"/>
                </a:solidFill>
                <a:latin typeface="仿宋_GB2312" panose="02010609030101010101" pitchFamily="49" charset="-122"/>
                <a:ea typeface="仿宋_GB2312" panose="02010609030101010101" pitchFamily="49" charset="-122"/>
              </a:rPr>
              <a:t>以上取</a:t>
            </a:r>
            <a:r>
              <a:rPr lang="en-US" altLang="zh-CN" sz="2400" dirty="0" smtClean="0">
                <a:solidFill>
                  <a:srgbClr val="000000"/>
                </a:solidFill>
                <a:latin typeface="仿宋_GB2312" panose="02010609030101010101" pitchFamily="49" charset="-122"/>
                <a:ea typeface="仿宋_GB2312" panose="02010609030101010101" pitchFamily="49" charset="-122"/>
              </a:rPr>
              <a:t>1.584</a:t>
            </a:r>
            <a:r>
              <a:rPr lang="zh-CN" altLang="en-US" sz="2400" dirty="0">
                <a:solidFill>
                  <a:srgbClr val="000000"/>
                </a:solidFill>
                <a:latin typeface="仿宋_GB2312" panose="02010609030101010101" pitchFamily="49" charset="-122"/>
                <a:ea typeface="仿宋_GB2312" panose="02010609030101010101" pitchFamily="49" charset="-122"/>
              </a:rPr>
              <a:t>千克</a:t>
            </a:r>
            <a:r>
              <a:rPr lang="en-US" altLang="zh-CN" sz="2400" dirty="0">
                <a:solidFill>
                  <a:srgbClr val="000000"/>
                </a:solidFill>
                <a:latin typeface="仿宋_GB2312" panose="02010609030101010101" pitchFamily="49" charset="-122"/>
                <a:ea typeface="仿宋_GB2312" panose="02010609030101010101" pitchFamily="49" charset="-122"/>
              </a:rPr>
              <a:t>/</a:t>
            </a:r>
            <a:r>
              <a:rPr lang="zh-CN" altLang="en-US" sz="2400" dirty="0">
                <a:solidFill>
                  <a:srgbClr val="000000"/>
                </a:solidFill>
                <a:latin typeface="仿宋_GB2312" panose="02010609030101010101" pitchFamily="49" charset="-122"/>
                <a:ea typeface="仿宋_GB2312" panose="02010609030101010101" pitchFamily="49" charset="-122"/>
              </a:rPr>
              <a:t>吨</a:t>
            </a:r>
            <a:r>
              <a:rPr lang="zh-CN" altLang="en-US" sz="2400" dirty="0" smtClean="0">
                <a:solidFill>
                  <a:srgbClr val="000000"/>
                </a:solidFill>
                <a:latin typeface="仿宋_GB2312" panose="02010609030101010101" pitchFamily="49" charset="-122"/>
                <a:ea typeface="仿宋_GB2312" panose="02010609030101010101" pitchFamily="49" charset="-122"/>
              </a:rPr>
              <a:t>熟料。</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a:lnSpc>
                <a:spcPts val="3600"/>
              </a:lnSpc>
            </a:pPr>
            <a:r>
              <a:rPr lang="en-US" altLang="zh-CN" sz="2400" dirty="0" smtClean="0">
                <a:solidFill>
                  <a:srgbClr val="000000"/>
                </a:solidFill>
                <a:latin typeface="黑体" panose="02010609060101010101" pitchFamily="49" charset="-122"/>
                <a:ea typeface="仿宋_GB2312"/>
              </a:rPr>
              <a:t>3</a:t>
            </a:r>
            <a:r>
              <a:rPr lang="zh-CN" altLang="en-US" sz="2400" dirty="0" smtClean="0">
                <a:solidFill>
                  <a:srgbClr val="000000"/>
                </a:solidFill>
                <a:latin typeface="黑体" panose="02010609060101010101" pitchFamily="49" charset="-122"/>
                <a:ea typeface="仿宋_GB2312"/>
              </a:rPr>
              <a:t>、立窑：氮氧化物排放量</a:t>
            </a:r>
            <a:r>
              <a:rPr lang="en-US" altLang="zh-CN" sz="2400" dirty="0" smtClean="0">
                <a:solidFill>
                  <a:srgbClr val="000000"/>
                </a:solidFill>
                <a:latin typeface="黑体" panose="02010609060101010101" pitchFamily="49" charset="-122"/>
                <a:ea typeface="仿宋_GB2312"/>
              </a:rPr>
              <a:t>=</a:t>
            </a:r>
            <a:r>
              <a:rPr lang="zh-CN" altLang="en-US" sz="2400" dirty="0" smtClean="0">
                <a:solidFill>
                  <a:srgbClr val="000000"/>
                </a:solidFill>
                <a:latin typeface="黑体" panose="02010609060101010101" pitchFamily="49" charset="-122"/>
                <a:ea typeface="仿宋_GB2312"/>
              </a:rPr>
              <a:t>熟料产量</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排污系数</a:t>
            </a:r>
            <a:r>
              <a:rPr lang="en-US" altLang="zh-CN" sz="2400" dirty="0" smtClean="0">
                <a:solidFill>
                  <a:srgbClr val="000000"/>
                </a:solidFill>
                <a:latin typeface="仿宋_GB2312" panose="02010609030101010101" pitchFamily="49" charset="-122"/>
                <a:ea typeface="仿宋_GB2312" panose="02010609030101010101" pitchFamily="49" charset="-122"/>
              </a:rPr>
              <a:t>×10</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a:lnSpc>
                <a:spcPts val="3600"/>
              </a:lnSpc>
            </a:pPr>
            <a:r>
              <a:rPr lang="en-US" altLang="zh-CN" sz="2400" dirty="0">
                <a:solidFill>
                  <a:srgbClr val="000000"/>
                </a:solidFill>
                <a:latin typeface="仿宋_GB2312" panose="02010609030101010101" pitchFamily="49" charset="-122"/>
                <a:ea typeface="仿宋_GB2312" panose="02010609030101010101" pitchFamily="49" charset="-122"/>
              </a:rPr>
              <a:t> </a:t>
            </a:r>
            <a:r>
              <a:rPr lang="en-US" altLang="zh-CN" sz="2400" dirty="0" smtClean="0">
                <a:solidFill>
                  <a:srgbClr val="000000"/>
                </a:solidFill>
                <a:latin typeface="仿宋_GB2312" panose="02010609030101010101" pitchFamily="49" charset="-122"/>
                <a:ea typeface="仿宋_GB2312" panose="02010609030101010101" pitchFamily="49" charset="-122"/>
              </a:rPr>
              <a:t>  </a:t>
            </a:r>
            <a:r>
              <a:rPr lang="zh-CN" altLang="en-US" sz="2400" dirty="0" smtClean="0">
                <a:solidFill>
                  <a:srgbClr val="000000"/>
                </a:solidFill>
                <a:latin typeface="仿宋_GB2312" panose="02010609030101010101" pitchFamily="49" charset="-122"/>
                <a:ea typeface="仿宋_GB2312" panose="02010609030101010101" pitchFamily="49" charset="-122"/>
              </a:rPr>
              <a:t>立窑排污系数按</a:t>
            </a:r>
            <a:r>
              <a:rPr lang="en-US" altLang="zh-CN" sz="2400" dirty="0" smtClean="0">
                <a:solidFill>
                  <a:srgbClr val="000000"/>
                </a:solidFill>
                <a:latin typeface="仿宋_GB2312" panose="02010609030101010101" pitchFamily="49" charset="-122"/>
                <a:ea typeface="仿宋_GB2312" panose="02010609030101010101" pitchFamily="49" charset="-122"/>
              </a:rPr>
              <a:t>0.243</a:t>
            </a:r>
            <a:r>
              <a:rPr lang="zh-CN" altLang="en-US" sz="2400" dirty="0" smtClean="0">
                <a:solidFill>
                  <a:srgbClr val="000000"/>
                </a:solidFill>
                <a:latin typeface="仿宋_GB2312" panose="02010609030101010101" pitchFamily="49" charset="-122"/>
                <a:ea typeface="仿宋_GB2312" panose="02010609030101010101" pitchFamily="49" charset="-122"/>
              </a:rPr>
              <a:t>千克</a:t>
            </a:r>
            <a:r>
              <a:rPr lang="en-US" altLang="zh-CN" sz="2400" dirty="0" smtClean="0">
                <a:solidFill>
                  <a:srgbClr val="000000"/>
                </a:solidFill>
                <a:latin typeface="仿宋_GB2312" panose="02010609030101010101" pitchFamily="49" charset="-122"/>
                <a:ea typeface="仿宋_GB2312" panose="02010609030101010101" pitchFamily="49" charset="-122"/>
              </a:rPr>
              <a:t>/</a:t>
            </a:r>
            <a:r>
              <a:rPr lang="zh-CN" altLang="en-US" sz="2400" dirty="0" smtClean="0">
                <a:solidFill>
                  <a:srgbClr val="000000"/>
                </a:solidFill>
                <a:latin typeface="仿宋_GB2312" panose="02010609030101010101" pitchFamily="49" charset="-122"/>
                <a:ea typeface="仿宋_GB2312" panose="02010609030101010101" pitchFamily="49" charset="-122"/>
              </a:rPr>
              <a:t>吨熟料取值。</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a:lnSpc>
                <a:spcPts val="3600"/>
              </a:lnSpc>
            </a:pPr>
            <a:r>
              <a:rPr lang="en-US" altLang="zh-CN" sz="2400" dirty="0" smtClean="0">
                <a:solidFill>
                  <a:srgbClr val="000000"/>
                </a:solidFill>
                <a:latin typeface="黑体" panose="02010609060101010101" pitchFamily="49" charset="-122"/>
                <a:ea typeface="仿宋_GB2312"/>
              </a:rPr>
              <a:t>4</a:t>
            </a:r>
            <a:r>
              <a:rPr lang="zh-CN" altLang="en-US" sz="2400" dirty="0" smtClean="0">
                <a:solidFill>
                  <a:srgbClr val="000000"/>
                </a:solidFill>
                <a:latin typeface="黑体" panose="02010609060101010101" pitchFamily="49" charset="-122"/>
                <a:ea typeface="仿宋_GB2312"/>
              </a:rPr>
              <a:t>、现役水泥窑新建治理设施的根据治理设施投运前后熟料产量分段计算。</a:t>
            </a:r>
            <a:endParaRPr lang="en-US" altLang="zh-CN" sz="2400" dirty="0" smtClean="0">
              <a:solidFill>
                <a:srgbClr val="000000"/>
              </a:solidFill>
              <a:latin typeface="黑体" panose="02010609060101010101" pitchFamily="49" charset="-122"/>
              <a:ea typeface="仿宋_GB2312"/>
            </a:endParaRPr>
          </a:p>
          <a:p>
            <a:pPr>
              <a:lnSpc>
                <a:spcPts val="3600"/>
              </a:lnSpc>
            </a:pPr>
            <a:r>
              <a:rPr lang="en-US" altLang="zh-CN" sz="2400" dirty="0" smtClean="0">
                <a:solidFill>
                  <a:srgbClr val="000000"/>
                </a:solidFill>
                <a:latin typeface="黑体" panose="02010609060101010101" pitchFamily="49" charset="-122"/>
                <a:ea typeface="仿宋_GB2312"/>
              </a:rPr>
              <a:t>5</a:t>
            </a:r>
            <a:r>
              <a:rPr lang="zh-CN" altLang="en-US" sz="2400" dirty="0" smtClean="0">
                <a:solidFill>
                  <a:srgbClr val="000000"/>
                </a:solidFill>
                <a:latin typeface="黑体" panose="02010609060101010101" pitchFamily="49" charset="-122"/>
                <a:ea typeface="仿宋_GB2312"/>
              </a:rPr>
              <a:t>、采取</a:t>
            </a:r>
            <a:r>
              <a:rPr lang="en-US" altLang="zh-CN" sz="2400" dirty="0">
                <a:solidFill>
                  <a:srgbClr val="000000"/>
                </a:solidFill>
                <a:latin typeface="黑体" panose="02010609060101010101" pitchFamily="49" charset="-122"/>
                <a:ea typeface="仿宋_GB2312"/>
              </a:rPr>
              <a:t>SNCR</a:t>
            </a:r>
            <a:r>
              <a:rPr lang="zh-CN" altLang="en-US" sz="2400" dirty="0">
                <a:solidFill>
                  <a:srgbClr val="000000"/>
                </a:solidFill>
                <a:latin typeface="黑体" panose="02010609060101010101" pitchFamily="49" charset="-122"/>
                <a:ea typeface="仿宋_GB2312"/>
              </a:rPr>
              <a:t>脱硝设施的，综合脱硝效率根据还原剂消耗量校核</a:t>
            </a:r>
            <a:endParaRPr lang="en-US" altLang="zh-CN" sz="2400" dirty="0">
              <a:solidFill>
                <a:srgbClr val="000000"/>
              </a:solidFill>
              <a:latin typeface="黑体" panose="02010609060101010101" pitchFamily="49" charset="-122"/>
              <a:ea typeface="仿宋_GB2312"/>
            </a:endParaRPr>
          </a:p>
          <a:p>
            <a:pPr>
              <a:lnSpc>
                <a:spcPts val="4000"/>
              </a:lnSpc>
            </a:pPr>
            <a:endParaRPr lang="en-US" altLang="zh-CN" sz="2400" dirty="0">
              <a:solidFill>
                <a:srgbClr val="000000"/>
              </a:solidFill>
              <a:latin typeface="黑体" panose="02010609060101010101" pitchFamily="49" charset="-122"/>
              <a:ea typeface="仿宋_GB231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2" name="矩形 1"/>
          <p:cNvSpPr/>
          <p:nvPr/>
        </p:nvSpPr>
        <p:spPr>
          <a:xfrm>
            <a:off x="179512" y="1222374"/>
            <a:ext cx="8712967" cy="2821285"/>
          </a:xfrm>
          <a:prstGeom prst="rect">
            <a:avLst/>
          </a:prstGeom>
        </p:spPr>
        <p:txBody>
          <a:bodyPr wrap="square">
            <a:spAutoFit/>
          </a:bodyPr>
          <a:lstStyle/>
          <a:p>
            <a:pPr>
              <a:lnSpc>
                <a:spcPct val="150000"/>
              </a:lnSpc>
            </a:pPr>
            <a:r>
              <a:rPr lang="zh-CN" altLang="en-US" sz="2400" dirty="0" smtClean="0">
                <a:solidFill>
                  <a:srgbClr val="000000"/>
                </a:solidFill>
                <a:latin typeface="黑体" panose="02010609060101010101" pitchFamily="49" charset="-122"/>
                <a:ea typeface="黑体" panose="02010609060101010101" pitchFamily="49" charset="-122"/>
              </a:rPr>
              <a:t>（四）煤改气</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ct val="150000"/>
              </a:lnSpc>
            </a:pPr>
            <a:r>
              <a:rPr lang="zh-CN" altLang="en-US" sz="2400" dirty="0" smtClean="0">
                <a:solidFill>
                  <a:srgbClr val="000000"/>
                </a:solidFill>
                <a:latin typeface="黑体" panose="02010609060101010101" pitchFamily="49" charset="-122"/>
                <a:ea typeface="仿宋_GB2312"/>
              </a:rPr>
              <a:t>    一定</a:t>
            </a:r>
            <a:r>
              <a:rPr lang="zh-CN" altLang="en-US" sz="2400" dirty="0">
                <a:solidFill>
                  <a:srgbClr val="000000"/>
                </a:solidFill>
                <a:latin typeface="黑体" panose="02010609060101010101" pitchFamily="49" charset="-122"/>
                <a:ea typeface="仿宋_GB2312"/>
              </a:rPr>
              <a:t>要考虑地区新增天然气量，要有宏观</a:t>
            </a:r>
            <a:r>
              <a:rPr lang="zh-CN" altLang="en-US" sz="2400" dirty="0" smtClean="0">
                <a:solidFill>
                  <a:srgbClr val="000000"/>
                </a:solidFill>
                <a:latin typeface="黑体" panose="02010609060101010101" pitchFamily="49" charset="-122"/>
                <a:ea typeface="仿宋_GB2312"/>
              </a:rPr>
              <a:t>判断；</a:t>
            </a:r>
            <a:endParaRPr lang="zh-CN" altLang="en-US" sz="2400" dirty="0">
              <a:solidFill>
                <a:srgbClr val="000000"/>
              </a:solidFill>
              <a:latin typeface="黑体" panose="02010609060101010101" pitchFamily="49" charset="-122"/>
              <a:ea typeface="仿宋_GB2312"/>
            </a:endParaRPr>
          </a:p>
          <a:p>
            <a:pPr>
              <a:lnSpc>
                <a:spcPct val="150000"/>
              </a:lnSpc>
            </a:pPr>
            <a:r>
              <a:rPr lang="zh-CN" altLang="en-US" sz="2400" dirty="0">
                <a:solidFill>
                  <a:srgbClr val="000000"/>
                </a:solidFill>
                <a:latin typeface="黑体" panose="02010609060101010101" pitchFamily="49" charset="-122"/>
                <a:ea typeface="仿宋_GB2312"/>
              </a:rPr>
              <a:t>若天然气量未增加或增加的天然气量用于的领域，即使锅炉改气，不核算削减</a:t>
            </a:r>
            <a:r>
              <a:rPr lang="zh-CN" altLang="en-US" sz="2400" dirty="0" smtClean="0">
                <a:solidFill>
                  <a:srgbClr val="000000"/>
                </a:solidFill>
                <a:latin typeface="黑体" panose="02010609060101010101" pitchFamily="49" charset="-122"/>
                <a:ea typeface="仿宋_GB2312"/>
              </a:rPr>
              <a:t>量；</a:t>
            </a:r>
            <a:endParaRPr lang="zh-CN" altLang="en-US" sz="2400" dirty="0">
              <a:solidFill>
                <a:srgbClr val="000000"/>
              </a:solidFill>
              <a:latin typeface="黑体" panose="02010609060101010101" pitchFamily="49" charset="-122"/>
              <a:ea typeface="仿宋_GB2312"/>
            </a:endParaRPr>
          </a:p>
          <a:p>
            <a:pPr>
              <a:lnSpc>
                <a:spcPts val="4000"/>
              </a:lnSpc>
            </a:pPr>
            <a:endParaRPr lang="en-US" altLang="zh-CN" sz="2400" dirty="0">
              <a:solidFill>
                <a:srgbClr val="000000"/>
              </a:solidFill>
              <a:latin typeface="黑体" panose="02010609060101010101" pitchFamily="49" charset="-122"/>
              <a:ea typeface="仿宋_GB231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2" name="矩形 1"/>
          <p:cNvSpPr/>
          <p:nvPr/>
        </p:nvSpPr>
        <p:spPr>
          <a:xfrm>
            <a:off x="457200" y="1222375"/>
            <a:ext cx="8363272" cy="2308324"/>
          </a:xfrm>
          <a:prstGeom prst="rect">
            <a:avLst/>
          </a:prstGeom>
        </p:spPr>
        <p:txBody>
          <a:bodyPr wrap="square">
            <a:spAutoFit/>
          </a:bodyPr>
          <a:lstStyle/>
          <a:p>
            <a:pPr>
              <a:lnSpc>
                <a:spcPct val="150000"/>
              </a:lnSpc>
            </a:pPr>
            <a:r>
              <a:rPr lang="zh-CN" altLang="en-US" sz="2400" dirty="0" smtClean="0">
                <a:solidFill>
                  <a:srgbClr val="000000"/>
                </a:solidFill>
                <a:latin typeface="黑体" panose="02010609060101010101" pitchFamily="49" charset="-122"/>
                <a:ea typeface="黑体" panose="02010609060101010101" pitchFamily="49" charset="-122"/>
              </a:rPr>
              <a:t>（五）结构减排</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ct val="150000"/>
              </a:lnSpc>
            </a:pPr>
            <a:r>
              <a:rPr lang="en-US" altLang="zh-CN" sz="2400" dirty="0" smtClean="0">
                <a:latin typeface="+mn-ea"/>
                <a:ea typeface="仿宋_GB2312"/>
              </a:rPr>
              <a:t>1</a:t>
            </a:r>
            <a:r>
              <a:rPr lang="zh-CN" altLang="en-US" sz="2400" dirty="0" smtClean="0">
                <a:latin typeface="+mn-ea"/>
                <a:ea typeface="仿宋_GB2312"/>
              </a:rPr>
              <a:t>、水气</a:t>
            </a:r>
            <a:r>
              <a:rPr lang="zh-CN" altLang="en-US" sz="2400" dirty="0">
                <a:latin typeface="+mn-ea"/>
                <a:ea typeface="仿宋_GB2312"/>
              </a:rPr>
              <a:t>同步认定，两费两</a:t>
            </a:r>
            <a:r>
              <a:rPr lang="zh-CN" altLang="en-US" sz="2400" dirty="0" smtClean="0">
                <a:latin typeface="+mn-ea"/>
                <a:ea typeface="仿宋_GB2312"/>
              </a:rPr>
              <a:t>报告</a:t>
            </a:r>
            <a:r>
              <a:rPr lang="zh-CN" altLang="en-US" sz="2400" dirty="0">
                <a:latin typeface="+mn-ea"/>
                <a:ea typeface="仿宋_GB2312"/>
              </a:rPr>
              <a:t>；</a:t>
            </a:r>
            <a:endParaRPr lang="en-US" altLang="zh-CN" sz="2400" dirty="0">
              <a:latin typeface="+mn-ea"/>
              <a:ea typeface="仿宋_GB2312"/>
            </a:endParaRPr>
          </a:p>
          <a:p>
            <a:pPr>
              <a:lnSpc>
                <a:spcPct val="150000"/>
              </a:lnSpc>
              <a:defRPr/>
            </a:pPr>
            <a:r>
              <a:rPr lang="en-US" altLang="zh-CN" sz="2400" dirty="0" smtClean="0">
                <a:latin typeface="+mn-ea"/>
                <a:ea typeface="仿宋_GB2312"/>
              </a:rPr>
              <a:t>2</a:t>
            </a:r>
            <a:r>
              <a:rPr lang="zh-CN" altLang="en-US" sz="2400" dirty="0" smtClean="0">
                <a:latin typeface="+mn-ea"/>
                <a:ea typeface="仿宋_GB2312"/>
              </a:rPr>
              <a:t>、不在</a:t>
            </a:r>
            <a:r>
              <a:rPr lang="zh-CN" altLang="en-US" sz="2400" dirty="0">
                <a:latin typeface="+mn-ea"/>
                <a:ea typeface="仿宋_GB2312"/>
              </a:rPr>
              <a:t>认可行业内的项目不得上报，砖瓦窑不考虑</a:t>
            </a:r>
            <a:endParaRPr lang="en-US" altLang="zh-CN" sz="2400" dirty="0">
              <a:latin typeface="+mn-ea"/>
              <a:ea typeface="仿宋_GB2312"/>
            </a:endParaRPr>
          </a:p>
          <a:p>
            <a:pPr>
              <a:lnSpc>
                <a:spcPct val="150000"/>
              </a:lnSpc>
              <a:defRPr/>
            </a:pPr>
            <a:r>
              <a:rPr lang="en-US" altLang="zh-CN" sz="2400" dirty="0" smtClean="0">
                <a:latin typeface="+mn-ea"/>
                <a:ea typeface="仿宋_GB2312"/>
              </a:rPr>
              <a:t>3</a:t>
            </a:r>
            <a:r>
              <a:rPr lang="zh-CN" altLang="en-US" sz="2400" dirty="0" smtClean="0">
                <a:latin typeface="+mn-ea"/>
                <a:ea typeface="仿宋_GB2312"/>
              </a:rPr>
              <a:t>、严格</a:t>
            </a:r>
            <a:r>
              <a:rPr lang="zh-CN" altLang="en-US" sz="2400" dirty="0">
                <a:latin typeface="+mn-ea"/>
                <a:ea typeface="仿宋_GB2312"/>
              </a:rPr>
              <a:t>认定减排量，要提供排污费缴纳证明等佐证材料。</a:t>
            </a:r>
            <a:endParaRPr lang="zh-CN" altLang="en-US" sz="2400" dirty="0">
              <a:ea typeface="仿宋_GB2312"/>
            </a:endParaRPr>
          </a:p>
        </p:txBody>
      </p:sp>
      <p:sp>
        <p:nvSpPr>
          <p:cNvPr id="10"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2" name="矩形 1"/>
          <p:cNvSpPr/>
          <p:nvPr/>
        </p:nvSpPr>
        <p:spPr>
          <a:xfrm>
            <a:off x="179512" y="1402898"/>
            <a:ext cx="8712967" cy="4524315"/>
          </a:xfrm>
          <a:prstGeom prst="rect">
            <a:avLst/>
          </a:prstGeom>
        </p:spPr>
        <p:txBody>
          <a:bodyPr wrap="square">
            <a:spAutoFit/>
          </a:bodyPr>
          <a:lstStyle/>
          <a:p>
            <a:pPr>
              <a:lnSpc>
                <a:spcPct val="150000"/>
              </a:lnSpc>
            </a:pPr>
            <a:r>
              <a:rPr lang="zh-CN" altLang="en-US" sz="2400" dirty="0" smtClean="0">
                <a:solidFill>
                  <a:srgbClr val="000000"/>
                </a:solidFill>
                <a:latin typeface="黑体" panose="02010609060101010101" pitchFamily="49" charset="-122"/>
                <a:ea typeface="黑体" panose="02010609060101010101" pitchFamily="49" charset="-122"/>
              </a:rPr>
              <a:t>（六）平板玻璃行业全口径</a:t>
            </a:r>
            <a:endParaRPr lang="en-US" altLang="zh-CN" sz="2400" dirty="0" smtClean="0">
              <a:solidFill>
                <a:srgbClr val="000000"/>
              </a:solidFill>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浮法工艺是我国平板玻璃生产的主流工艺。</a:t>
            </a:r>
            <a:endParaRPr lang="zh-CN" altLang="en-US" sz="2400" dirty="0">
              <a:solidFill>
                <a:srgbClr val="000000"/>
              </a:solidFill>
              <a:latin typeface="黑体" panose="02010609060101010101" pitchFamily="49" charset="-122"/>
              <a:ea typeface="仿宋_GB2312"/>
            </a:endParaRPr>
          </a:p>
          <a:p>
            <a:pPr marL="342900"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浮法玻璃生产工艺主要包括配合料制备、熔窑熔化、锡槽成型、退火窑退火和冷端成品库等工段。</a:t>
            </a:r>
            <a:endParaRPr lang="zh-CN" altLang="en-US" sz="2400" dirty="0">
              <a:solidFill>
                <a:srgbClr val="000000"/>
              </a:solidFill>
              <a:latin typeface="黑体" panose="02010609060101010101" pitchFamily="49" charset="-122"/>
              <a:ea typeface="仿宋_GB2312"/>
            </a:endParaRPr>
          </a:p>
          <a:p>
            <a:pPr marL="342900"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原料：硅砂、白云石、石灰石、长石、纯碱、芒硝、煤粉</a:t>
            </a:r>
            <a:r>
              <a:rPr lang="zh-CN" altLang="en-US" sz="2400" dirty="0" smtClean="0">
                <a:solidFill>
                  <a:srgbClr val="000000"/>
                </a:solidFill>
                <a:latin typeface="黑体" panose="02010609060101010101" pitchFamily="49" charset="-122"/>
                <a:ea typeface="仿宋_GB2312"/>
              </a:rPr>
              <a:t>等。</a:t>
            </a:r>
            <a:endParaRPr lang="en-US" altLang="zh-CN" sz="2400" dirty="0" smtClean="0">
              <a:solidFill>
                <a:srgbClr val="000000"/>
              </a:solidFill>
              <a:latin typeface="黑体" panose="02010609060101010101" pitchFamily="49" charset="-122"/>
              <a:ea typeface="仿宋_GB2312"/>
            </a:endParaRPr>
          </a:p>
          <a:p>
            <a:pPr marL="342900" indent="-342900">
              <a:lnSpc>
                <a:spcPct val="150000"/>
              </a:lnSpc>
              <a:buFont typeface="Wingdings" panose="05000000000000000000" pitchFamily="2" charset="2"/>
              <a:buChar char="Ø"/>
            </a:pPr>
            <a:r>
              <a:rPr lang="zh-CN" altLang="en-US" sz="2400" dirty="0" smtClean="0">
                <a:solidFill>
                  <a:srgbClr val="000000"/>
                </a:solidFill>
                <a:latin typeface="黑体" panose="02010609060101010101" pitchFamily="49" charset="-122"/>
                <a:ea typeface="仿宋_GB2312"/>
              </a:rPr>
              <a:t>燃料主要有四种：石油焦、重油、天然气、煤气（煤气发生炉）。</a:t>
            </a:r>
            <a:endParaRPr lang="zh-CN" altLang="en-US" sz="2400" dirty="0">
              <a:solidFill>
                <a:srgbClr val="000000"/>
              </a:solidFill>
              <a:latin typeface="黑体" panose="02010609060101010101" pitchFamily="49" charset="-122"/>
              <a:ea typeface="仿宋_GB2312"/>
            </a:endParaRPr>
          </a:p>
          <a:p>
            <a:pPr>
              <a:lnSpc>
                <a:spcPct val="150000"/>
              </a:lnSpc>
            </a:pPr>
            <a:endParaRPr lang="en-US" altLang="zh-CN" sz="2400" dirty="0">
              <a:solidFill>
                <a:srgbClr val="000000"/>
              </a:solidFill>
              <a:latin typeface="黑体" panose="02010609060101010101" pitchFamily="49" charset="-122"/>
              <a:ea typeface="仿宋_GB231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2" name="矩形 1"/>
          <p:cNvSpPr/>
          <p:nvPr/>
        </p:nvSpPr>
        <p:spPr>
          <a:xfrm>
            <a:off x="457200" y="1222375"/>
            <a:ext cx="8363272" cy="560090"/>
          </a:xfrm>
          <a:prstGeom prst="rect">
            <a:avLst/>
          </a:prstGeom>
        </p:spPr>
        <p:txBody>
          <a:bodyPr wrap="square">
            <a:spAutoFit/>
          </a:bodyPr>
          <a:lstStyle/>
          <a:p>
            <a:pPr>
              <a:lnSpc>
                <a:spcPct val="150000"/>
              </a:lnSpc>
            </a:pPr>
            <a:endParaRPr lang="zh-CN" altLang="en-US" sz="2400" dirty="0">
              <a:solidFill>
                <a:srgbClr val="000000"/>
              </a:solidFill>
              <a:ea typeface="仿宋_GB2312"/>
            </a:endParaRPr>
          </a:p>
        </p:txBody>
      </p:sp>
      <p:sp>
        <p:nvSpPr>
          <p:cNvPr id="10"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4" name="矩形 3"/>
          <p:cNvSpPr/>
          <p:nvPr/>
        </p:nvSpPr>
        <p:spPr>
          <a:xfrm>
            <a:off x="302940" y="1422461"/>
            <a:ext cx="8517532" cy="4909036"/>
          </a:xfrm>
          <a:prstGeom prst="rect">
            <a:avLst/>
          </a:prstGeom>
        </p:spPr>
        <p:txBody>
          <a:bodyPr wrap="square">
            <a:spAutoFit/>
          </a:bodyPr>
          <a:lstStyle/>
          <a:p>
            <a:pPr algn="ctr">
              <a:lnSpc>
                <a:spcPct val="150000"/>
              </a:lnSpc>
            </a:pPr>
            <a:r>
              <a:rPr lang="zh-CN" altLang="en-US" sz="2400" b="1" dirty="0">
                <a:solidFill>
                  <a:srgbClr val="000000"/>
                </a:solidFill>
                <a:latin typeface="黑体" panose="02010609060101010101" pitchFamily="49" charset="-122"/>
                <a:ea typeface="仿宋_GB2312"/>
              </a:rPr>
              <a:t>平板玻璃行业</a:t>
            </a:r>
            <a:r>
              <a:rPr lang="en-US" altLang="zh-CN" sz="2400" b="1" dirty="0">
                <a:solidFill>
                  <a:srgbClr val="000000"/>
                </a:solidFill>
                <a:latin typeface="黑体" panose="02010609060101010101" pitchFamily="49" charset="-122"/>
                <a:ea typeface="仿宋_GB2312"/>
              </a:rPr>
              <a:t>SO2</a:t>
            </a:r>
            <a:r>
              <a:rPr lang="zh-CN" altLang="en-US" sz="2400" b="1" dirty="0">
                <a:solidFill>
                  <a:srgbClr val="000000"/>
                </a:solidFill>
                <a:latin typeface="黑体" panose="02010609060101010101" pitchFamily="49" charset="-122"/>
                <a:ea typeface="仿宋_GB2312"/>
              </a:rPr>
              <a:t>来源分析</a:t>
            </a:r>
            <a:endParaRPr lang="en-US" altLang="zh-CN" sz="2400" b="1"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燃料：平板玻璃熔窑采用燃料中存在含硫成分氧化（重油、煤气、石油）；</a:t>
            </a:r>
            <a:endParaRPr lang="en-US" altLang="zh-CN" sz="2400"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芒硝（原料）：作为玻璃澄清剂，主要成分为</a:t>
            </a:r>
            <a:r>
              <a:rPr lang="en-US" altLang="zh-CN" sz="2400" dirty="0">
                <a:solidFill>
                  <a:srgbClr val="000000"/>
                </a:solidFill>
                <a:latin typeface="黑体" panose="02010609060101010101" pitchFamily="49" charset="-122"/>
                <a:ea typeface="仿宋_GB2312"/>
              </a:rPr>
              <a:t>Na2SO4·10H2O</a:t>
            </a:r>
            <a:r>
              <a:rPr lang="zh-CN" altLang="en-US" sz="2400" dirty="0">
                <a:solidFill>
                  <a:srgbClr val="000000"/>
                </a:solidFill>
                <a:latin typeface="黑体" panose="02010609060101010101" pitchFamily="49" charset="-122"/>
                <a:ea typeface="仿宋_GB2312"/>
              </a:rPr>
              <a:t>，但也有企业购买</a:t>
            </a:r>
            <a:r>
              <a:rPr lang="en-US" altLang="zh-CN" sz="2400" dirty="0">
                <a:solidFill>
                  <a:srgbClr val="000000"/>
                </a:solidFill>
                <a:latin typeface="黑体" panose="02010609060101010101" pitchFamily="49" charset="-122"/>
                <a:ea typeface="仿宋_GB2312"/>
              </a:rPr>
              <a:t>Na2SO4</a:t>
            </a:r>
            <a:r>
              <a:rPr lang="zh-CN" altLang="en-US" sz="2400" dirty="0">
                <a:solidFill>
                  <a:srgbClr val="000000"/>
                </a:solidFill>
                <a:latin typeface="黑体" panose="02010609060101010101" pitchFamily="49" charset="-122"/>
                <a:ea typeface="仿宋_GB2312"/>
              </a:rPr>
              <a:t>（不含结晶水，粉末状），纯度一般</a:t>
            </a:r>
            <a:r>
              <a:rPr lang="en-US" altLang="zh-CN" sz="2400" dirty="0">
                <a:solidFill>
                  <a:srgbClr val="000000"/>
                </a:solidFill>
                <a:latin typeface="黑体" panose="02010609060101010101" pitchFamily="49" charset="-122"/>
                <a:ea typeface="仿宋_GB2312"/>
              </a:rPr>
              <a:t>90%-99%</a:t>
            </a:r>
            <a:r>
              <a:rPr lang="zh-CN" altLang="en-US" sz="2400" dirty="0">
                <a:solidFill>
                  <a:srgbClr val="000000"/>
                </a:solidFill>
                <a:latin typeface="黑体" panose="02010609060101010101" pitchFamily="49" charset="-122"/>
                <a:ea typeface="仿宋_GB2312"/>
              </a:rPr>
              <a:t>；用量比较少，占原料的比例约为</a:t>
            </a:r>
            <a:r>
              <a:rPr lang="en-US" altLang="zh-CN" sz="2400" dirty="0">
                <a:solidFill>
                  <a:srgbClr val="000000"/>
                </a:solidFill>
                <a:latin typeface="黑体" panose="02010609060101010101" pitchFamily="49" charset="-122"/>
                <a:ea typeface="仿宋_GB2312"/>
              </a:rPr>
              <a:t>1%</a:t>
            </a:r>
            <a:endParaRPr lang="en-US" altLang="zh-CN" sz="2400"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煤粉（原料）：用量极少，忽略不计</a:t>
            </a:r>
            <a:endParaRPr lang="en-US" altLang="zh-CN" sz="2400" dirty="0">
              <a:solidFill>
                <a:srgbClr val="000000"/>
              </a:solidFill>
              <a:latin typeface="黑体" panose="02010609060101010101" pitchFamily="49" charset="-122"/>
              <a:ea typeface="仿宋_GB2312"/>
            </a:endParaRPr>
          </a:p>
          <a:p>
            <a:pPr marL="342900" lvl="1" indent="-342900">
              <a:lnSpc>
                <a:spcPts val="3000"/>
              </a:lnSpc>
              <a:buFont typeface="Wingdings" panose="05000000000000000000" pitchFamily="2" charset="2"/>
              <a:buChar char="Ø"/>
            </a:pPr>
            <a:endParaRPr lang="en-US" altLang="zh-CN" sz="2400" dirty="0">
              <a:solidFill>
                <a:srgbClr val="000000"/>
              </a:solidFill>
              <a:latin typeface="黑体" panose="02010609060101010101" pitchFamily="49" charset="-122"/>
              <a:ea typeface="仿宋_GB231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그림 52" descr="mainbg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877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Oval 501"/>
          <p:cNvSpPr>
            <a:spLocks noChangeArrowheads="1"/>
          </p:cNvSpPr>
          <p:nvPr/>
        </p:nvSpPr>
        <p:spPr bwMode="auto">
          <a:xfrm>
            <a:off x="6948488" y="1628775"/>
            <a:ext cx="142875" cy="3600450"/>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ko-KR" altLang="en-US">
              <a:solidFill>
                <a:srgbClr val="000000"/>
              </a:solidFill>
            </a:endParaRPr>
          </a:p>
        </p:txBody>
      </p:sp>
      <p:sp>
        <p:nvSpPr>
          <p:cNvPr id="36881" name="Oval 502"/>
          <p:cNvSpPr>
            <a:spLocks noChangeArrowheads="1"/>
          </p:cNvSpPr>
          <p:nvPr/>
        </p:nvSpPr>
        <p:spPr bwMode="auto">
          <a:xfrm>
            <a:off x="6950075" y="1412875"/>
            <a:ext cx="214313" cy="215900"/>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ko-KR" altLang="en-US">
              <a:solidFill>
                <a:srgbClr val="000000"/>
              </a:solidFill>
            </a:endParaRPr>
          </a:p>
        </p:txBody>
      </p:sp>
      <p:sp>
        <p:nvSpPr>
          <p:cNvPr id="36897" name="제목 50"/>
          <p:cNvSpPr>
            <a:spLocks noGrp="1"/>
          </p:cNvSpPr>
          <p:nvPr>
            <p:ph type="title" idx="4294967295"/>
          </p:nvPr>
        </p:nvSpPr>
        <p:spPr>
          <a:xfrm>
            <a:off x="449794" y="476672"/>
            <a:ext cx="8229600" cy="331787"/>
          </a:xfrm>
        </p:spPr>
        <p:txBody>
          <a:bodyPr/>
          <a:lstStyle/>
          <a:p>
            <a:pPr algn="ctr" eaLnBrk="1" hangingPunct="1"/>
            <a:r>
              <a:rPr lang="zh-CN" altLang="en-US" sz="4000" dirty="0" smtClean="0">
                <a:latin typeface="黑体" panose="02010609060101010101" pitchFamily="49" charset="-122"/>
                <a:ea typeface="黑体" panose="02010609060101010101" pitchFamily="49" charset="-122"/>
              </a:rPr>
              <a:t>目 录</a:t>
            </a:r>
            <a:endParaRPr lang="ko-KR" altLang="en-US" sz="4000" dirty="0" smtClean="0">
              <a:latin typeface="黑体" panose="02010609060101010101" pitchFamily="49" charset="-122"/>
            </a:endParaRPr>
          </a:p>
        </p:txBody>
      </p:sp>
      <p:graphicFrame>
        <p:nvGraphicFramePr>
          <p:cNvPr id="11" name="内容占位符 12"/>
          <p:cNvGraphicFramePr/>
          <p:nvPr/>
        </p:nvGraphicFramePr>
        <p:xfrm>
          <a:off x="359283" y="1412875"/>
          <a:ext cx="8425433" cy="4903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3" name="矩形 2"/>
          <p:cNvSpPr/>
          <p:nvPr/>
        </p:nvSpPr>
        <p:spPr>
          <a:xfrm>
            <a:off x="457200" y="1222374"/>
            <a:ext cx="8435280" cy="4991751"/>
          </a:xfrm>
          <a:prstGeom prst="rect">
            <a:avLst/>
          </a:prstGeom>
        </p:spPr>
        <p:txBody>
          <a:bodyPr wrap="square">
            <a:spAutoFit/>
          </a:bodyPr>
          <a:lstStyle/>
          <a:p>
            <a:pPr marL="0" lvl="1" algn="ctr">
              <a:lnSpc>
                <a:spcPct val="150000"/>
              </a:lnSpc>
            </a:pPr>
            <a:r>
              <a:rPr lang="zh-CN" altLang="en-US" sz="2400" b="1" dirty="0">
                <a:solidFill>
                  <a:srgbClr val="000000"/>
                </a:solidFill>
                <a:latin typeface="黑体" panose="02010609060101010101" pitchFamily="49" charset="-122"/>
                <a:ea typeface="仿宋_GB2312"/>
              </a:rPr>
              <a:t>平板玻璃行业</a:t>
            </a:r>
            <a:r>
              <a:rPr lang="en-US" altLang="zh-CN" sz="2400" b="1" dirty="0">
                <a:solidFill>
                  <a:srgbClr val="000000"/>
                </a:solidFill>
                <a:latin typeface="黑体" panose="02010609060101010101" pitchFamily="49" charset="-122"/>
                <a:ea typeface="仿宋_GB2312"/>
              </a:rPr>
              <a:t>SO2</a:t>
            </a:r>
            <a:r>
              <a:rPr lang="zh-CN" altLang="en-US" sz="2400" b="1" dirty="0">
                <a:solidFill>
                  <a:srgbClr val="000000"/>
                </a:solidFill>
                <a:latin typeface="黑体" panose="02010609060101010101" pitchFamily="49" charset="-122"/>
                <a:ea typeface="仿宋_GB2312"/>
              </a:rPr>
              <a:t>来源</a:t>
            </a:r>
            <a:r>
              <a:rPr lang="zh-CN" altLang="en-US" sz="2400" b="1" dirty="0" smtClean="0">
                <a:solidFill>
                  <a:srgbClr val="000000"/>
                </a:solidFill>
                <a:latin typeface="黑体" panose="02010609060101010101" pitchFamily="49" charset="-122"/>
                <a:ea typeface="仿宋_GB2312"/>
              </a:rPr>
              <a:t>分析</a:t>
            </a:r>
            <a:endParaRPr lang="en-US" altLang="zh-CN" sz="2400" dirty="0" smtClean="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smtClean="0">
                <a:solidFill>
                  <a:srgbClr val="000000"/>
                </a:solidFill>
                <a:latin typeface="黑体" panose="02010609060101010101" pitchFamily="49" charset="-122"/>
                <a:ea typeface="仿宋_GB2312"/>
              </a:rPr>
              <a:t>根据</a:t>
            </a:r>
            <a:r>
              <a:rPr lang="zh-CN" altLang="en-US" sz="2400" dirty="0">
                <a:solidFill>
                  <a:srgbClr val="000000"/>
                </a:solidFill>
                <a:latin typeface="黑体" panose="02010609060101010101" pitchFamily="49" charset="-122"/>
                <a:ea typeface="仿宋_GB2312"/>
              </a:rPr>
              <a:t>资料：燃料为重油，</a:t>
            </a:r>
            <a:r>
              <a:rPr lang="en-US" altLang="zh-CN" sz="2400" dirty="0">
                <a:solidFill>
                  <a:srgbClr val="000000"/>
                </a:solidFill>
                <a:latin typeface="黑体" panose="02010609060101010101" pitchFamily="49" charset="-122"/>
                <a:ea typeface="仿宋_GB2312"/>
              </a:rPr>
              <a:t>SO2</a:t>
            </a:r>
            <a:r>
              <a:rPr lang="zh-CN" altLang="en-US" sz="2400" dirty="0">
                <a:solidFill>
                  <a:srgbClr val="000000"/>
                </a:solidFill>
                <a:latin typeface="黑体" panose="02010609060101010101" pitchFamily="49" charset="-122"/>
                <a:ea typeface="仿宋_GB2312"/>
              </a:rPr>
              <a:t>产生浓度在</a:t>
            </a:r>
            <a:r>
              <a:rPr lang="en-US" altLang="zh-CN" sz="2400" dirty="0">
                <a:solidFill>
                  <a:srgbClr val="000000"/>
                </a:solidFill>
                <a:latin typeface="黑体" panose="02010609060101010101" pitchFamily="49" charset="-122"/>
                <a:ea typeface="仿宋_GB2312"/>
              </a:rPr>
              <a:t>1800mg/Nm3</a:t>
            </a:r>
            <a:r>
              <a:rPr lang="zh-CN" altLang="en-US" sz="2400" dirty="0">
                <a:solidFill>
                  <a:srgbClr val="000000"/>
                </a:solidFill>
                <a:latin typeface="黑体" panose="02010609060101010101" pitchFamily="49" charset="-122"/>
                <a:ea typeface="仿宋_GB2312"/>
              </a:rPr>
              <a:t>左右；（</a:t>
            </a:r>
            <a:r>
              <a:rPr lang="en-US" altLang="zh-CN" sz="2400" dirty="0">
                <a:solidFill>
                  <a:srgbClr val="000000"/>
                </a:solidFill>
                <a:latin typeface="黑体" panose="02010609060101010101" pitchFamily="49" charset="-122"/>
                <a:ea typeface="仿宋_GB2312"/>
              </a:rPr>
              <a:t> SO2</a:t>
            </a:r>
            <a:r>
              <a:rPr lang="zh-CN" altLang="en-US" sz="2400" dirty="0">
                <a:solidFill>
                  <a:srgbClr val="000000"/>
                </a:solidFill>
                <a:latin typeface="黑体" panose="02010609060101010101" pitchFamily="49" charset="-122"/>
                <a:ea typeface="仿宋_GB2312"/>
              </a:rPr>
              <a:t>产生浓度取决于重油含硫率）</a:t>
            </a:r>
            <a:endParaRPr lang="en-US" altLang="zh-CN" sz="2400"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根据调研：燃料为煤气（由神木煤转化，硫份</a:t>
            </a:r>
            <a:r>
              <a:rPr lang="en-US" altLang="zh-CN" sz="2400" dirty="0">
                <a:solidFill>
                  <a:srgbClr val="000000"/>
                </a:solidFill>
                <a:latin typeface="黑体" panose="02010609060101010101" pitchFamily="49" charset="-122"/>
                <a:ea typeface="仿宋_GB2312"/>
              </a:rPr>
              <a:t>0.3%</a:t>
            </a:r>
            <a:r>
              <a:rPr lang="zh-CN" altLang="en-US" sz="2400" dirty="0">
                <a:solidFill>
                  <a:srgbClr val="000000"/>
                </a:solidFill>
                <a:latin typeface="黑体" panose="02010609060101010101" pitchFamily="49" charset="-122"/>
                <a:ea typeface="仿宋_GB2312"/>
              </a:rPr>
              <a:t>左右），</a:t>
            </a:r>
            <a:r>
              <a:rPr lang="en-US" altLang="zh-CN" sz="2400" dirty="0">
                <a:solidFill>
                  <a:srgbClr val="000000"/>
                </a:solidFill>
                <a:latin typeface="黑体" panose="02010609060101010101" pitchFamily="49" charset="-122"/>
                <a:ea typeface="仿宋_GB2312"/>
              </a:rPr>
              <a:t>SO2</a:t>
            </a:r>
            <a:r>
              <a:rPr lang="zh-CN" altLang="en-US" sz="2400" dirty="0">
                <a:solidFill>
                  <a:srgbClr val="000000"/>
                </a:solidFill>
                <a:latin typeface="黑体" panose="02010609060101010101" pitchFamily="49" charset="-122"/>
                <a:ea typeface="仿宋_GB2312"/>
              </a:rPr>
              <a:t>产生浓度在</a:t>
            </a:r>
            <a:r>
              <a:rPr lang="en-US" altLang="zh-CN" sz="2400" dirty="0">
                <a:solidFill>
                  <a:srgbClr val="000000"/>
                </a:solidFill>
                <a:latin typeface="黑体" panose="02010609060101010101" pitchFamily="49" charset="-122"/>
                <a:ea typeface="仿宋_GB2312"/>
              </a:rPr>
              <a:t>500mg/Nm3</a:t>
            </a:r>
            <a:r>
              <a:rPr lang="zh-CN" altLang="en-US" sz="2400" dirty="0">
                <a:solidFill>
                  <a:srgbClr val="000000"/>
                </a:solidFill>
                <a:latin typeface="黑体" panose="02010609060101010101" pitchFamily="49" charset="-122"/>
                <a:ea typeface="仿宋_GB2312"/>
              </a:rPr>
              <a:t>左右；</a:t>
            </a:r>
            <a:r>
              <a:rPr lang="en-US" altLang="zh-CN" sz="2400" dirty="0">
                <a:solidFill>
                  <a:srgbClr val="000000"/>
                </a:solidFill>
                <a:latin typeface="黑体" panose="02010609060101010101" pitchFamily="49" charset="-122"/>
                <a:ea typeface="仿宋_GB2312"/>
              </a:rPr>
              <a:t> SO2</a:t>
            </a:r>
            <a:r>
              <a:rPr lang="zh-CN" altLang="en-US" sz="2400" dirty="0">
                <a:solidFill>
                  <a:srgbClr val="000000"/>
                </a:solidFill>
                <a:latin typeface="黑体" panose="02010609060101010101" pitchFamily="49" charset="-122"/>
                <a:ea typeface="仿宋_GB2312"/>
              </a:rPr>
              <a:t>产生浓度与煤炭含硫率有关；</a:t>
            </a:r>
            <a:endParaRPr lang="en-US" altLang="zh-CN" sz="2400"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根据调研：燃料为天然气，</a:t>
            </a:r>
            <a:r>
              <a:rPr lang="en-US" altLang="zh-CN" sz="2400" dirty="0">
                <a:solidFill>
                  <a:srgbClr val="000000"/>
                </a:solidFill>
                <a:latin typeface="黑体" panose="02010609060101010101" pitchFamily="49" charset="-122"/>
                <a:ea typeface="仿宋_GB2312"/>
              </a:rPr>
              <a:t>SO2</a:t>
            </a:r>
            <a:r>
              <a:rPr lang="zh-CN" altLang="en-US" sz="2400" dirty="0">
                <a:solidFill>
                  <a:srgbClr val="000000"/>
                </a:solidFill>
                <a:latin typeface="黑体" panose="02010609060101010101" pitchFamily="49" charset="-122"/>
                <a:ea typeface="仿宋_GB2312"/>
              </a:rPr>
              <a:t>产生浓度较低，一般可达标排放。（</a:t>
            </a:r>
            <a:r>
              <a:rPr lang="en-US" altLang="zh-CN" sz="2400" dirty="0">
                <a:solidFill>
                  <a:srgbClr val="000000"/>
                </a:solidFill>
                <a:latin typeface="黑体" panose="02010609060101010101" pitchFamily="49" charset="-122"/>
                <a:ea typeface="仿宋_GB2312"/>
              </a:rPr>
              <a:t>SO2</a:t>
            </a:r>
            <a:r>
              <a:rPr lang="zh-CN" altLang="en-US" sz="2400" dirty="0">
                <a:solidFill>
                  <a:srgbClr val="000000"/>
                </a:solidFill>
                <a:latin typeface="黑体" panose="02010609060101010101" pitchFamily="49" charset="-122"/>
                <a:ea typeface="仿宋_GB2312"/>
              </a:rPr>
              <a:t>产生浓度取决于芒硝的用量）；有些生产线芒硝用量大，</a:t>
            </a:r>
            <a:r>
              <a:rPr lang="en-US" altLang="zh-CN" sz="2400" dirty="0">
                <a:solidFill>
                  <a:srgbClr val="000000"/>
                </a:solidFill>
                <a:latin typeface="黑体" panose="02010609060101010101" pitchFamily="49" charset="-122"/>
                <a:ea typeface="仿宋_GB2312"/>
              </a:rPr>
              <a:t> </a:t>
            </a:r>
            <a:r>
              <a:rPr lang="zh-CN" altLang="en-US" sz="2400" dirty="0">
                <a:solidFill>
                  <a:srgbClr val="000000"/>
                </a:solidFill>
                <a:latin typeface="黑体" panose="02010609060101010101" pitchFamily="49" charset="-122"/>
                <a:ea typeface="仿宋_GB2312"/>
              </a:rPr>
              <a:t>可能</a:t>
            </a:r>
            <a:r>
              <a:rPr lang="en-US" altLang="zh-CN" sz="2400" dirty="0">
                <a:solidFill>
                  <a:srgbClr val="000000"/>
                </a:solidFill>
                <a:latin typeface="黑体" panose="02010609060101010101" pitchFamily="49" charset="-122"/>
                <a:ea typeface="仿宋_GB2312"/>
              </a:rPr>
              <a:t>SO2</a:t>
            </a:r>
            <a:r>
              <a:rPr lang="zh-CN" altLang="en-US" sz="2400" dirty="0">
                <a:solidFill>
                  <a:srgbClr val="000000"/>
                </a:solidFill>
                <a:latin typeface="黑体" panose="02010609060101010101" pitchFamily="49" charset="-122"/>
                <a:ea typeface="仿宋_GB2312"/>
              </a:rPr>
              <a:t>超标。</a:t>
            </a:r>
            <a:endParaRPr lang="en-US" altLang="zh-CN" sz="2400" dirty="0">
              <a:solidFill>
                <a:srgbClr val="000000"/>
              </a:solidFill>
              <a:latin typeface="黑体" panose="02010609060101010101" pitchFamily="49" charset="-122"/>
              <a:ea typeface="仿宋_GB231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2" name="矩形 1"/>
          <p:cNvSpPr/>
          <p:nvPr/>
        </p:nvSpPr>
        <p:spPr>
          <a:xfrm>
            <a:off x="457200" y="1222375"/>
            <a:ext cx="8363272" cy="560090"/>
          </a:xfrm>
          <a:prstGeom prst="rect">
            <a:avLst/>
          </a:prstGeom>
        </p:spPr>
        <p:txBody>
          <a:bodyPr wrap="square">
            <a:spAutoFit/>
          </a:bodyPr>
          <a:lstStyle/>
          <a:p>
            <a:pPr>
              <a:lnSpc>
                <a:spcPct val="150000"/>
              </a:lnSpc>
            </a:pPr>
            <a:endParaRPr lang="zh-CN" altLang="en-US" sz="2400" dirty="0">
              <a:solidFill>
                <a:srgbClr val="000000"/>
              </a:solidFill>
              <a:ea typeface="仿宋_GB2312"/>
            </a:endParaRPr>
          </a:p>
        </p:txBody>
      </p:sp>
      <p:sp>
        <p:nvSpPr>
          <p:cNvPr id="10"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3" name="矩形 2"/>
          <p:cNvSpPr/>
          <p:nvPr/>
        </p:nvSpPr>
        <p:spPr>
          <a:xfrm>
            <a:off x="302940" y="1208941"/>
            <a:ext cx="8661548" cy="4524315"/>
          </a:xfrm>
          <a:prstGeom prst="rect">
            <a:avLst/>
          </a:prstGeom>
        </p:spPr>
        <p:txBody>
          <a:bodyPr wrap="square">
            <a:spAutoFit/>
          </a:bodyPr>
          <a:lstStyle/>
          <a:p>
            <a:pPr marL="0" lvl="1" algn="ctr">
              <a:lnSpc>
                <a:spcPct val="150000"/>
              </a:lnSpc>
            </a:pPr>
            <a:r>
              <a:rPr lang="zh-CN" altLang="en-US" sz="2400" b="1" dirty="0">
                <a:solidFill>
                  <a:srgbClr val="000000"/>
                </a:solidFill>
                <a:latin typeface="黑体" panose="02010609060101010101" pitchFamily="49" charset="-122"/>
                <a:ea typeface="仿宋_GB2312"/>
              </a:rPr>
              <a:t>平板玻璃行业</a:t>
            </a:r>
            <a:r>
              <a:rPr lang="en-US" altLang="zh-CN" sz="2400" b="1" dirty="0" err="1">
                <a:solidFill>
                  <a:srgbClr val="000000"/>
                </a:solidFill>
                <a:latin typeface="黑体" panose="02010609060101010101" pitchFamily="49" charset="-122"/>
                <a:ea typeface="仿宋_GB2312"/>
              </a:rPr>
              <a:t>NOx</a:t>
            </a:r>
            <a:r>
              <a:rPr lang="zh-CN" altLang="en-US" sz="2400" b="1" dirty="0">
                <a:solidFill>
                  <a:srgbClr val="000000"/>
                </a:solidFill>
                <a:latin typeface="黑体" panose="02010609060101010101" pitchFamily="49" charset="-122"/>
                <a:ea typeface="仿宋_GB2312"/>
              </a:rPr>
              <a:t>来源分析</a:t>
            </a:r>
            <a:endParaRPr lang="en-US" altLang="zh-CN" sz="2400" b="1"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空气燃烧：平板玻璃熔窑火焰温度高达</a:t>
            </a:r>
            <a:r>
              <a:rPr lang="en-US" altLang="zh-CN" sz="2400" dirty="0">
                <a:solidFill>
                  <a:srgbClr val="000000"/>
                </a:solidFill>
                <a:latin typeface="黑体" panose="02010609060101010101" pitchFamily="49" charset="-122"/>
                <a:ea typeface="仿宋_GB2312"/>
              </a:rPr>
              <a:t>1650℃</a:t>
            </a:r>
            <a:r>
              <a:rPr lang="zh-CN" altLang="en-US" sz="2400" dirty="0">
                <a:solidFill>
                  <a:srgbClr val="000000"/>
                </a:solidFill>
                <a:latin typeface="黑体" panose="02010609060101010101" pitchFamily="49" charset="-122"/>
                <a:ea typeface="仿宋_GB2312"/>
              </a:rPr>
              <a:t>～</a:t>
            </a:r>
            <a:r>
              <a:rPr lang="en-US" altLang="zh-CN" sz="2400" dirty="0">
                <a:solidFill>
                  <a:srgbClr val="000000"/>
                </a:solidFill>
                <a:latin typeface="黑体" panose="02010609060101010101" pitchFamily="49" charset="-122"/>
                <a:ea typeface="仿宋_GB2312"/>
              </a:rPr>
              <a:t>2000℃</a:t>
            </a:r>
            <a:r>
              <a:rPr lang="zh-CN" altLang="en-US" sz="2400" dirty="0">
                <a:solidFill>
                  <a:srgbClr val="000000"/>
                </a:solidFill>
                <a:latin typeface="黑体" panose="02010609060101010101" pitchFamily="49" charset="-122"/>
                <a:ea typeface="仿宋_GB2312"/>
              </a:rPr>
              <a:t>，空气中氮气与氧气反应生成大量</a:t>
            </a:r>
            <a:r>
              <a:rPr lang="en-US" altLang="zh-CN" sz="2400" dirty="0" err="1">
                <a:solidFill>
                  <a:srgbClr val="000000"/>
                </a:solidFill>
                <a:latin typeface="黑体" panose="02010609060101010101" pitchFamily="49" charset="-122"/>
                <a:ea typeface="仿宋_GB2312"/>
              </a:rPr>
              <a:t>NOx</a:t>
            </a:r>
            <a:r>
              <a:rPr lang="zh-CN" altLang="en-US" sz="2400" dirty="0">
                <a:solidFill>
                  <a:srgbClr val="000000"/>
                </a:solidFill>
                <a:latin typeface="黑体" panose="02010609060101010101" pitchFamily="49" charset="-122"/>
                <a:ea typeface="仿宋_GB2312"/>
              </a:rPr>
              <a:t>。</a:t>
            </a:r>
            <a:endParaRPr lang="en-US" altLang="zh-CN" sz="2400"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原料中少量硝酸盐（一般为</a:t>
            </a:r>
            <a:r>
              <a:rPr lang="en-US" altLang="zh-CN" sz="2400" dirty="0">
                <a:solidFill>
                  <a:srgbClr val="000000"/>
                </a:solidFill>
                <a:latin typeface="黑体" panose="02010609060101010101" pitchFamily="49" charset="-122"/>
                <a:ea typeface="仿宋_GB2312"/>
              </a:rPr>
              <a:t>KNO3</a:t>
            </a:r>
            <a:r>
              <a:rPr lang="zh-CN" altLang="en-US" sz="2400" dirty="0">
                <a:solidFill>
                  <a:srgbClr val="000000"/>
                </a:solidFill>
                <a:latin typeface="黑体" panose="02010609060101010101" pitchFamily="49" charset="-122"/>
                <a:ea typeface="仿宋_GB2312"/>
              </a:rPr>
              <a:t>）在高温下分解</a:t>
            </a:r>
            <a:endParaRPr lang="en-US" altLang="zh-CN" sz="2400"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endParaRPr lang="en-US" altLang="zh-CN" sz="2400"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根据调研：</a:t>
            </a:r>
            <a:endParaRPr lang="en-US" altLang="zh-CN" sz="2400"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燃料为</a:t>
            </a:r>
            <a:r>
              <a:rPr lang="zh-CN" altLang="en-US" sz="2400" dirty="0" smtClean="0">
                <a:solidFill>
                  <a:srgbClr val="000000"/>
                </a:solidFill>
                <a:latin typeface="黑体" panose="02010609060101010101" pitchFamily="49" charset="-122"/>
                <a:ea typeface="仿宋_GB2312"/>
              </a:rPr>
              <a:t>煤气</a:t>
            </a:r>
            <a:r>
              <a:rPr lang="en-US" altLang="zh-CN" sz="2400" dirty="0" err="1" smtClean="0">
                <a:solidFill>
                  <a:srgbClr val="000000"/>
                </a:solidFill>
                <a:latin typeface="黑体" panose="02010609060101010101" pitchFamily="49" charset="-122"/>
                <a:ea typeface="仿宋_GB2312"/>
              </a:rPr>
              <a:t>NOx</a:t>
            </a:r>
            <a:r>
              <a:rPr lang="zh-CN" altLang="en-US" sz="2400" dirty="0">
                <a:solidFill>
                  <a:srgbClr val="000000"/>
                </a:solidFill>
                <a:latin typeface="黑体" panose="02010609060101010101" pitchFamily="49" charset="-122"/>
                <a:ea typeface="仿宋_GB2312"/>
              </a:rPr>
              <a:t>产生浓度一般为</a:t>
            </a:r>
            <a:r>
              <a:rPr lang="en-US" altLang="zh-CN" sz="2400" dirty="0">
                <a:solidFill>
                  <a:srgbClr val="000000"/>
                </a:solidFill>
                <a:latin typeface="黑体" panose="02010609060101010101" pitchFamily="49" charset="-122"/>
                <a:ea typeface="仿宋_GB2312"/>
              </a:rPr>
              <a:t>2000—2500mg/Nm3</a:t>
            </a:r>
            <a:r>
              <a:rPr lang="zh-CN" altLang="en-US" sz="2400" dirty="0">
                <a:solidFill>
                  <a:srgbClr val="000000"/>
                </a:solidFill>
                <a:latin typeface="黑体" panose="02010609060101010101" pitchFamily="49" charset="-122"/>
                <a:ea typeface="仿宋_GB2312"/>
              </a:rPr>
              <a:t>（实测值</a:t>
            </a:r>
            <a:r>
              <a:rPr lang="zh-CN" altLang="en-US" sz="2400" dirty="0" smtClean="0">
                <a:solidFill>
                  <a:srgbClr val="000000"/>
                </a:solidFill>
                <a:latin typeface="黑体" panose="02010609060101010101" pitchFamily="49" charset="-122"/>
                <a:ea typeface="仿宋_GB2312"/>
              </a:rPr>
              <a:t>）</a:t>
            </a:r>
            <a:endParaRPr lang="en-US" altLang="zh-CN" sz="2400" dirty="0">
              <a:solidFill>
                <a:srgbClr val="000000"/>
              </a:solidFill>
              <a:latin typeface="黑体" panose="02010609060101010101" pitchFamily="49" charset="-122"/>
              <a:ea typeface="仿宋_GB231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黑体" panose="02010609060101010101" pitchFamily="49" charset="-122"/>
                <a:ea typeface="仿宋_GB2312"/>
              </a:rPr>
              <a:t>燃料为</a:t>
            </a:r>
            <a:r>
              <a:rPr lang="zh-CN" altLang="en-US" sz="2400" dirty="0" smtClean="0">
                <a:solidFill>
                  <a:srgbClr val="000000"/>
                </a:solidFill>
                <a:latin typeface="黑体" panose="02010609060101010101" pitchFamily="49" charset="-122"/>
                <a:ea typeface="仿宋_GB2312"/>
              </a:rPr>
              <a:t>天然气</a:t>
            </a:r>
            <a:r>
              <a:rPr lang="en-US" altLang="zh-CN" sz="2400" dirty="0" err="1" smtClean="0">
                <a:solidFill>
                  <a:srgbClr val="000000"/>
                </a:solidFill>
                <a:latin typeface="黑体" panose="02010609060101010101" pitchFamily="49" charset="-122"/>
                <a:ea typeface="仿宋_GB2312"/>
              </a:rPr>
              <a:t>NOx</a:t>
            </a:r>
            <a:r>
              <a:rPr lang="zh-CN" altLang="en-US" sz="2400" dirty="0">
                <a:solidFill>
                  <a:srgbClr val="000000"/>
                </a:solidFill>
                <a:latin typeface="黑体" panose="02010609060101010101" pitchFamily="49" charset="-122"/>
                <a:ea typeface="仿宋_GB2312"/>
              </a:rPr>
              <a:t>产生浓度一般为</a:t>
            </a:r>
            <a:r>
              <a:rPr lang="en-US" altLang="zh-CN" sz="2400" dirty="0">
                <a:solidFill>
                  <a:srgbClr val="000000"/>
                </a:solidFill>
                <a:latin typeface="黑体" panose="02010609060101010101" pitchFamily="49" charset="-122"/>
                <a:ea typeface="仿宋_GB2312"/>
              </a:rPr>
              <a:t>2500mg/Nm3</a:t>
            </a:r>
            <a:r>
              <a:rPr lang="zh-CN" altLang="en-US" sz="2400" dirty="0">
                <a:solidFill>
                  <a:srgbClr val="000000"/>
                </a:solidFill>
                <a:latin typeface="黑体" panose="02010609060101010101" pitchFamily="49" charset="-122"/>
                <a:ea typeface="仿宋_GB2312"/>
              </a:rPr>
              <a:t>以上（实测值） </a:t>
            </a:r>
            <a:endParaRPr lang="en-US" altLang="zh-CN" sz="2400" dirty="0">
              <a:solidFill>
                <a:srgbClr val="000000"/>
              </a:solidFill>
              <a:latin typeface="黑体" panose="02010609060101010101" pitchFamily="49" charset="-122"/>
              <a:ea typeface="仿宋_GB231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457200" y="-27384"/>
            <a:ext cx="8229600" cy="1332384"/>
          </a:xfrm>
        </p:spPr>
        <p:txBody>
          <a:bodyPr>
            <a:normAutofit/>
          </a:bodyPr>
          <a:lstStyle/>
          <a:p>
            <a:pPr algn="r"/>
            <a:r>
              <a:rPr lang="zh-CN" altLang="en-US" sz="4000" dirty="0" smtClean="0">
                <a:solidFill>
                  <a:schemeClr val="tx1"/>
                </a:solidFill>
                <a:latin typeface="+mn-lt"/>
                <a:ea typeface="+mn-ea"/>
                <a:cs typeface="+mn-cs"/>
              </a:rPr>
              <a:t>平板玻璃行业大气污染物排放标准</a:t>
            </a:r>
            <a:br>
              <a:rPr lang="en-US" altLang="zh-CN" sz="4000" dirty="0" smtClean="0">
                <a:solidFill>
                  <a:schemeClr val="tx1"/>
                </a:solidFill>
                <a:latin typeface="+mn-lt"/>
                <a:ea typeface="+mn-ea"/>
                <a:cs typeface="+mn-cs"/>
              </a:rPr>
            </a:br>
            <a:r>
              <a:rPr lang="en-US" altLang="zh-CN" sz="3600" dirty="0" smtClean="0">
                <a:solidFill>
                  <a:schemeClr val="tx1"/>
                </a:solidFill>
                <a:latin typeface="+mn-lt"/>
                <a:ea typeface="+mn-ea"/>
                <a:cs typeface="+mn-cs"/>
              </a:rPr>
              <a:t>GB26453-2011</a:t>
            </a:r>
            <a:endParaRPr lang="zh-CN" altLang="en-US" sz="3600" dirty="0">
              <a:solidFill>
                <a:schemeClr val="tx1"/>
              </a:solidFill>
              <a:latin typeface="+mn-lt"/>
              <a:ea typeface="+mn-ea"/>
              <a:cs typeface="+mn-cs"/>
            </a:endParaRPr>
          </a:p>
        </p:txBody>
      </p:sp>
      <p:grpSp>
        <p:nvGrpSpPr>
          <p:cNvPr id="2" name="组合 1"/>
          <p:cNvGrpSpPr/>
          <p:nvPr/>
        </p:nvGrpSpPr>
        <p:grpSpPr>
          <a:xfrm>
            <a:off x="107504" y="1628800"/>
            <a:ext cx="8928992" cy="4608512"/>
            <a:chOff x="107504" y="1628800"/>
            <a:chExt cx="8928992" cy="4608512"/>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3364" t="34016" r="10021" b="12705"/>
            <a:stretch>
              <a:fillRect/>
            </a:stretch>
          </p:blipFill>
          <p:spPr bwMode="auto">
            <a:xfrm>
              <a:off x="107504" y="1628800"/>
              <a:ext cx="892899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1445635" y="3861048"/>
              <a:ext cx="2766325" cy="360040"/>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43609" y="5229200"/>
              <a:ext cx="3168351" cy="360040"/>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395536" y="1278688"/>
            <a:ext cx="6853158" cy="400110"/>
          </a:xfrm>
          <a:prstGeom prst="rect">
            <a:avLst/>
          </a:prstGeom>
        </p:spPr>
        <p:txBody>
          <a:bodyPr wrap="none">
            <a:spAutoFit/>
          </a:bodyPr>
          <a:lstStyle/>
          <a:p>
            <a:r>
              <a:rPr lang="en-US" altLang="zh-CN" sz="2000" dirty="0" smtClean="0"/>
              <a:t>2014</a:t>
            </a:r>
            <a:r>
              <a:rPr lang="zh-CN" altLang="en-US" sz="2000" dirty="0" smtClean="0"/>
              <a:t>年</a:t>
            </a:r>
            <a:r>
              <a:rPr lang="en-US" altLang="zh-CN" sz="2000" dirty="0" smtClean="0"/>
              <a:t>1</a:t>
            </a:r>
            <a:r>
              <a:rPr lang="zh-CN" altLang="en-US" sz="2000" dirty="0" smtClean="0"/>
              <a:t>月</a:t>
            </a:r>
            <a:r>
              <a:rPr lang="en-US" altLang="zh-CN" sz="2000" dirty="0" smtClean="0"/>
              <a:t>1</a:t>
            </a:r>
            <a:r>
              <a:rPr lang="zh-CN" altLang="en-US" sz="2000" dirty="0" smtClean="0"/>
              <a:t>日，全部玻璃企业执行新建企业的排放标准限值</a:t>
            </a:r>
            <a:endParaRPr lang="zh-CN" alt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10"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3" name="矩形 2"/>
          <p:cNvSpPr/>
          <p:nvPr/>
        </p:nvSpPr>
        <p:spPr>
          <a:xfrm>
            <a:off x="179512" y="995238"/>
            <a:ext cx="8784976" cy="5386090"/>
          </a:xfrm>
          <a:prstGeom prst="rect">
            <a:avLst/>
          </a:prstGeom>
        </p:spPr>
        <p:txBody>
          <a:bodyPr wrap="square">
            <a:spAutoFit/>
          </a:bodyPr>
          <a:lstStyle/>
          <a:p>
            <a:pPr algn="ctr"/>
            <a:r>
              <a:rPr lang="zh-CN" altLang="en-US" sz="2800" b="1" dirty="0" smtClean="0">
                <a:solidFill>
                  <a:srgbClr val="000000"/>
                </a:solidFill>
                <a:latin typeface="黑体" panose="02010609060101010101" pitchFamily="49" charset="-122"/>
                <a:ea typeface="仿宋_GB2312"/>
              </a:rPr>
              <a:t>污染治理技术</a:t>
            </a:r>
            <a:endParaRPr lang="en-US" altLang="zh-CN" sz="2800" b="1" dirty="0" smtClean="0">
              <a:solidFill>
                <a:srgbClr val="000000"/>
              </a:solidFill>
              <a:latin typeface="黑体" panose="02010609060101010101" pitchFamily="49" charset="-122"/>
              <a:ea typeface="仿宋_GB2312"/>
            </a:endParaRPr>
          </a:p>
          <a:p>
            <a:pPr algn="ctr"/>
            <a:endParaRPr lang="en-US" altLang="zh-CN" sz="2800" b="1" dirty="0" smtClean="0">
              <a:solidFill>
                <a:srgbClr val="000000"/>
              </a:solidFill>
              <a:latin typeface="黑体" panose="02010609060101010101" pitchFamily="49" charset="-122"/>
              <a:ea typeface="仿宋_GB2312"/>
            </a:endParaRPr>
          </a:p>
          <a:p>
            <a:pPr marL="342900" indent="-342900">
              <a:lnSpc>
                <a:spcPct val="150000"/>
              </a:lnSpc>
              <a:buFont typeface="Wingdings" panose="05000000000000000000" pitchFamily="2" charset="2"/>
              <a:buChar char="Ø"/>
            </a:pPr>
            <a:r>
              <a:rPr lang="zh-CN" altLang="en-US" sz="2400" dirty="0">
                <a:solidFill>
                  <a:srgbClr val="000000"/>
                </a:solidFill>
                <a:latin typeface="仿宋_GB2312" panose="02010609030101010101" pitchFamily="49" charset="-122"/>
                <a:ea typeface="仿宋_GB2312" panose="02010609030101010101" pitchFamily="49" charset="-122"/>
              </a:rPr>
              <a:t>脱硫：（燃料为煤气、重油或者石油焦）</a:t>
            </a:r>
            <a:endParaRPr lang="zh-CN" altLang="en-US" sz="2400" dirty="0">
              <a:solidFill>
                <a:srgbClr val="000000"/>
              </a:solidFill>
              <a:latin typeface="仿宋_GB2312" panose="02010609030101010101" pitchFamily="49" charset="-122"/>
              <a:ea typeface="仿宋_GB2312" panose="02010609030101010101" pitchFamily="49" charset="-12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仿宋_GB2312" panose="02010609030101010101" pitchFamily="49" charset="-122"/>
                <a:ea typeface="仿宋_GB2312" panose="02010609030101010101" pitchFamily="49" charset="-122"/>
              </a:rPr>
              <a:t>烟气循环流化床、石灰石</a:t>
            </a:r>
            <a:r>
              <a:rPr lang="en-US" altLang="zh-CN" sz="2400" dirty="0">
                <a:solidFill>
                  <a:srgbClr val="000000"/>
                </a:solidFill>
                <a:latin typeface="仿宋_GB2312" panose="02010609030101010101" pitchFamily="49" charset="-122"/>
                <a:ea typeface="仿宋_GB2312" panose="02010609030101010101" pitchFamily="49" charset="-122"/>
              </a:rPr>
              <a:t>-</a:t>
            </a:r>
            <a:r>
              <a:rPr lang="zh-CN" altLang="en-US" sz="2400" dirty="0">
                <a:solidFill>
                  <a:srgbClr val="000000"/>
                </a:solidFill>
                <a:latin typeface="仿宋_GB2312" panose="02010609030101010101" pitchFamily="49" charset="-122"/>
                <a:ea typeface="仿宋_GB2312" panose="02010609030101010101" pitchFamily="49" charset="-122"/>
              </a:rPr>
              <a:t>石膏法、双碱法</a:t>
            </a:r>
            <a:r>
              <a:rPr lang="zh-CN" altLang="en-US" sz="2400" dirty="0" smtClean="0">
                <a:solidFill>
                  <a:srgbClr val="000000"/>
                </a:solidFill>
                <a:latin typeface="仿宋_GB2312" panose="02010609030101010101" pitchFamily="49" charset="-122"/>
                <a:ea typeface="仿宋_GB2312" panose="02010609030101010101" pitchFamily="49" charset="-122"/>
              </a:rPr>
              <a:t>等</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marL="342900" lvl="1" indent="-342900">
              <a:lnSpc>
                <a:spcPct val="150000"/>
              </a:lnSpc>
              <a:buFont typeface="Wingdings" panose="05000000000000000000" pitchFamily="2" charset="2"/>
              <a:buChar char="Ø"/>
            </a:pPr>
            <a:endParaRPr lang="en-US" altLang="zh-CN" sz="2400" dirty="0">
              <a:solidFill>
                <a:srgbClr val="000000"/>
              </a:solidFill>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solidFill>
                  <a:srgbClr val="000000"/>
                </a:solidFill>
                <a:latin typeface="仿宋_GB2312" panose="02010609030101010101" pitchFamily="49" charset="-122"/>
                <a:ea typeface="仿宋_GB2312" panose="02010609030101010101" pitchFamily="49" charset="-122"/>
              </a:rPr>
              <a:t>脱硝：</a:t>
            </a:r>
            <a:endParaRPr lang="en-US" altLang="zh-CN" sz="2400" dirty="0">
              <a:solidFill>
                <a:srgbClr val="000000"/>
              </a:solidFill>
              <a:latin typeface="仿宋_GB2312" panose="02010609030101010101" pitchFamily="49" charset="-122"/>
              <a:ea typeface="仿宋_GB2312" panose="02010609030101010101" pitchFamily="49" charset="-12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仿宋_GB2312" panose="02010609030101010101" pitchFamily="49" charset="-122"/>
                <a:ea typeface="仿宋_GB2312" panose="02010609030101010101" pitchFamily="49" charset="-122"/>
              </a:rPr>
              <a:t>河北、天津等地目前已经基本全部</a:t>
            </a:r>
            <a:r>
              <a:rPr lang="zh-CN" altLang="en-US" sz="2400" dirty="0" smtClean="0">
                <a:solidFill>
                  <a:srgbClr val="000000"/>
                </a:solidFill>
                <a:latin typeface="仿宋_GB2312" panose="02010609030101010101" pitchFamily="49" charset="-122"/>
                <a:ea typeface="仿宋_GB2312" panose="02010609030101010101" pitchFamily="49" charset="-122"/>
              </a:rPr>
              <a:t>建成，多</a:t>
            </a:r>
            <a:r>
              <a:rPr lang="zh-CN" altLang="en-US" sz="2400" dirty="0">
                <a:solidFill>
                  <a:srgbClr val="000000"/>
                </a:solidFill>
                <a:latin typeface="仿宋_GB2312" panose="02010609030101010101" pitchFamily="49" charset="-122"/>
                <a:ea typeface="仿宋_GB2312" panose="02010609030101010101" pitchFamily="49" charset="-122"/>
              </a:rPr>
              <a:t>采用</a:t>
            </a:r>
            <a:r>
              <a:rPr lang="en-US" altLang="zh-CN" sz="2400" dirty="0">
                <a:solidFill>
                  <a:srgbClr val="000000"/>
                </a:solidFill>
                <a:latin typeface="仿宋_GB2312" panose="02010609030101010101" pitchFamily="49" charset="-122"/>
                <a:ea typeface="仿宋_GB2312" panose="02010609030101010101" pitchFamily="49" charset="-122"/>
              </a:rPr>
              <a:t>SCR</a:t>
            </a:r>
            <a:r>
              <a:rPr lang="zh-CN" altLang="en-US" sz="2400" dirty="0">
                <a:solidFill>
                  <a:srgbClr val="000000"/>
                </a:solidFill>
                <a:latin typeface="仿宋_GB2312" panose="02010609030101010101" pitchFamily="49" charset="-122"/>
                <a:ea typeface="仿宋_GB2312" panose="02010609030101010101" pitchFamily="49" charset="-122"/>
              </a:rPr>
              <a:t>脱硝技术；</a:t>
            </a:r>
            <a:endParaRPr lang="en-US" altLang="zh-CN" sz="2400" dirty="0">
              <a:solidFill>
                <a:srgbClr val="000000"/>
              </a:solidFill>
              <a:latin typeface="仿宋_GB2312" panose="02010609030101010101" pitchFamily="49" charset="-122"/>
              <a:ea typeface="仿宋_GB2312" panose="02010609030101010101" pitchFamily="49" charset="-12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仿宋_GB2312" panose="02010609030101010101" pitchFamily="49" charset="-122"/>
                <a:ea typeface="仿宋_GB2312" panose="02010609030101010101" pitchFamily="49" charset="-122"/>
              </a:rPr>
              <a:t>建设投资</a:t>
            </a:r>
            <a:r>
              <a:rPr lang="en-US" altLang="zh-CN" sz="2400" dirty="0">
                <a:solidFill>
                  <a:srgbClr val="000000"/>
                </a:solidFill>
                <a:latin typeface="仿宋_GB2312" panose="02010609030101010101" pitchFamily="49" charset="-122"/>
                <a:ea typeface="仿宋_GB2312" panose="02010609030101010101" pitchFamily="49" charset="-122"/>
              </a:rPr>
              <a:t>1200—1500</a:t>
            </a:r>
            <a:r>
              <a:rPr lang="zh-CN" altLang="en-US" sz="2400" dirty="0">
                <a:solidFill>
                  <a:srgbClr val="000000"/>
                </a:solidFill>
                <a:latin typeface="仿宋_GB2312" panose="02010609030101010101" pitchFamily="49" charset="-122"/>
                <a:ea typeface="仿宋_GB2312" panose="02010609030101010101" pitchFamily="49" charset="-122"/>
              </a:rPr>
              <a:t>万元</a:t>
            </a:r>
            <a:r>
              <a:rPr lang="en-US" altLang="zh-CN" sz="2400" dirty="0">
                <a:solidFill>
                  <a:srgbClr val="000000"/>
                </a:solidFill>
                <a:latin typeface="仿宋_GB2312" panose="02010609030101010101" pitchFamily="49" charset="-122"/>
                <a:ea typeface="仿宋_GB2312" panose="02010609030101010101" pitchFamily="49" charset="-122"/>
              </a:rPr>
              <a:t>/</a:t>
            </a:r>
            <a:r>
              <a:rPr lang="zh-CN" altLang="en-US" sz="2400" dirty="0">
                <a:solidFill>
                  <a:srgbClr val="000000"/>
                </a:solidFill>
                <a:latin typeface="仿宋_GB2312" panose="02010609030101010101" pitchFamily="49" charset="-122"/>
                <a:ea typeface="仿宋_GB2312" panose="02010609030101010101" pitchFamily="49" charset="-122"/>
              </a:rPr>
              <a:t>套；运行成本</a:t>
            </a:r>
            <a:r>
              <a:rPr lang="en-US" altLang="zh-CN" sz="2400" dirty="0">
                <a:solidFill>
                  <a:srgbClr val="000000"/>
                </a:solidFill>
                <a:latin typeface="仿宋_GB2312" panose="02010609030101010101" pitchFamily="49" charset="-122"/>
                <a:ea typeface="仿宋_GB2312" panose="02010609030101010101" pitchFamily="49" charset="-122"/>
              </a:rPr>
              <a:t>3—4</a:t>
            </a:r>
            <a:r>
              <a:rPr lang="zh-CN" altLang="en-US" sz="2400" dirty="0">
                <a:solidFill>
                  <a:srgbClr val="000000"/>
                </a:solidFill>
                <a:latin typeface="仿宋_GB2312" panose="02010609030101010101" pitchFamily="49" charset="-122"/>
                <a:ea typeface="仿宋_GB2312" panose="02010609030101010101" pitchFamily="49" charset="-122"/>
              </a:rPr>
              <a:t>元</a:t>
            </a:r>
            <a:r>
              <a:rPr lang="en-US" altLang="zh-CN" sz="2400" dirty="0">
                <a:solidFill>
                  <a:srgbClr val="000000"/>
                </a:solidFill>
                <a:latin typeface="仿宋_GB2312" panose="02010609030101010101" pitchFamily="49" charset="-122"/>
                <a:ea typeface="仿宋_GB2312" panose="02010609030101010101" pitchFamily="49" charset="-122"/>
              </a:rPr>
              <a:t>/</a:t>
            </a:r>
            <a:r>
              <a:rPr lang="zh-CN" altLang="en-US" sz="2400" dirty="0">
                <a:solidFill>
                  <a:srgbClr val="000000"/>
                </a:solidFill>
                <a:latin typeface="仿宋_GB2312" panose="02010609030101010101" pitchFamily="49" charset="-122"/>
                <a:ea typeface="仿宋_GB2312" panose="02010609030101010101" pitchFamily="49" charset="-122"/>
              </a:rPr>
              <a:t>重量箱（仅包含电费、人工费、液氨费用）；</a:t>
            </a:r>
            <a:endParaRPr lang="en-US" altLang="zh-CN" sz="2400" dirty="0">
              <a:solidFill>
                <a:srgbClr val="000000"/>
              </a:solidFill>
              <a:latin typeface="仿宋_GB2312" panose="02010609030101010101" pitchFamily="49" charset="-122"/>
              <a:ea typeface="仿宋_GB2312" panose="02010609030101010101" pitchFamily="49" charset="-122"/>
            </a:endParaRPr>
          </a:p>
          <a:p>
            <a:pPr marL="342900" lvl="1" indent="-342900">
              <a:lnSpc>
                <a:spcPct val="150000"/>
              </a:lnSpc>
              <a:buFont typeface="Wingdings" panose="05000000000000000000" pitchFamily="2" charset="2"/>
              <a:buChar char="Ø"/>
            </a:pPr>
            <a:r>
              <a:rPr lang="zh-CN" altLang="en-US" sz="2400" dirty="0">
                <a:solidFill>
                  <a:srgbClr val="000000"/>
                </a:solidFill>
                <a:latin typeface="仿宋_GB2312" panose="02010609030101010101" pitchFamily="49" charset="-122"/>
                <a:ea typeface="仿宋_GB2312" panose="02010609030101010101" pitchFamily="49" charset="-122"/>
              </a:rPr>
              <a:t>脱硝后，</a:t>
            </a:r>
            <a:r>
              <a:rPr lang="en-US" altLang="zh-CN" sz="2400" dirty="0" err="1">
                <a:solidFill>
                  <a:srgbClr val="000000"/>
                </a:solidFill>
                <a:latin typeface="仿宋_GB2312" panose="02010609030101010101" pitchFamily="49" charset="-122"/>
                <a:ea typeface="仿宋_GB2312" panose="02010609030101010101" pitchFamily="49" charset="-122"/>
              </a:rPr>
              <a:t>NOx</a:t>
            </a:r>
            <a:r>
              <a:rPr lang="zh-CN" altLang="en-US" sz="2400" dirty="0">
                <a:solidFill>
                  <a:srgbClr val="000000"/>
                </a:solidFill>
                <a:latin typeface="仿宋_GB2312" panose="02010609030101010101" pitchFamily="49" charset="-122"/>
                <a:ea typeface="仿宋_GB2312" panose="02010609030101010101" pitchFamily="49" charset="-122"/>
              </a:rPr>
              <a:t>排放浓度能达到</a:t>
            </a:r>
            <a:r>
              <a:rPr lang="en-US" altLang="zh-CN" sz="2400" dirty="0">
                <a:solidFill>
                  <a:srgbClr val="000000"/>
                </a:solidFill>
                <a:latin typeface="仿宋_GB2312" panose="02010609030101010101" pitchFamily="49" charset="-122"/>
                <a:ea typeface="仿宋_GB2312" panose="02010609030101010101" pitchFamily="49" charset="-122"/>
              </a:rPr>
              <a:t>500mg/Nm3</a:t>
            </a:r>
            <a:r>
              <a:rPr lang="zh-CN" altLang="en-US" sz="2400" dirty="0">
                <a:solidFill>
                  <a:srgbClr val="000000"/>
                </a:solidFill>
                <a:latin typeface="仿宋_GB2312" panose="02010609030101010101" pitchFamily="49" charset="-122"/>
                <a:ea typeface="仿宋_GB2312" panose="02010609030101010101" pitchFamily="49" charset="-122"/>
              </a:rPr>
              <a:t>以下。</a:t>
            </a:r>
            <a:endParaRPr lang="en-US" altLang="zh-CN" sz="2400" dirty="0">
              <a:solidFill>
                <a:srgbClr val="000000"/>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2" name="TextBox 1"/>
          <p:cNvSpPr txBox="1"/>
          <p:nvPr/>
        </p:nvSpPr>
        <p:spPr>
          <a:xfrm>
            <a:off x="457199" y="1268760"/>
            <a:ext cx="8229601" cy="5078313"/>
          </a:xfrm>
          <a:prstGeom prst="rect">
            <a:avLst/>
          </a:prstGeom>
          <a:noFill/>
        </p:spPr>
        <p:txBody>
          <a:bodyPr wrap="square" rtlCol="0">
            <a:spAutoFit/>
          </a:bodyPr>
          <a:lstStyle/>
          <a:p>
            <a:pPr>
              <a:lnSpc>
                <a:spcPct val="150000"/>
              </a:lnSpc>
            </a:pPr>
            <a:r>
              <a:rPr lang="zh-CN" altLang="en-US" sz="2400" dirty="0">
                <a:solidFill>
                  <a:srgbClr val="000000"/>
                </a:solidFill>
                <a:latin typeface="黑体" panose="02010609060101010101" pitchFamily="49" charset="-122"/>
                <a:ea typeface="黑体" panose="02010609060101010101" pitchFamily="49" charset="-122"/>
              </a:rPr>
              <a:t>平板玻璃行业全</a:t>
            </a:r>
            <a:r>
              <a:rPr lang="zh-CN" altLang="en-US" sz="2400" dirty="0" smtClean="0">
                <a:solidFill>
                  <a:srgbClr val="000000"/>
                </a:solidFill>
                <a:latin typeface="黑体" panose="02010609060101010101" pitchFamily="49" charset="-122"/>
                <a:ea typeface="黑体" panose="02010609060101010101" pitchFamily="49" charset="-122"/>
              </a:rPr>
              <a:t>口径核算</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ct val="150000"/>
              </a:lnSpc>
            </a:pPr>
            <a:r>
              <a:rPr lang="zh-CN" altLang="en-US" sz="2400" dirty="0" smtClean="0">
                <a:solidFill>
                  <a:srgbClr val="000000"/>
                </a:solidFill>
                <a:latin typeface="黑体" panose="02010609060101010101" pitchFamily="49" charset="-122"/>
                <a:ea typeface="黑体" panose="02010609060101010101" pitchFamily="49" charset="-122"/>
              </a:rPr>
              <a:t>二氧化硫核算</a:t>
            </a:r>
            <a:endParaRPr lang="en-US" altLang="zh-CN" sz="2400" dirty="0" smtClean="0">
              <a:solidFill>
                <a:srgbClr val="000000"/>
              </a:solidFill>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sz="2400" dirty="0" smtClean="0">
                <a:solidFill>
                  <a:srgbClr val="000000"/>
                </a:solidFill>
                <a:latin typeface="仿宋_GB2312" panose="02010609030101010101" pitchFamily="49" charset="-122"/>
                <a:ea typeface="仿宋_GB2312" panose="02010609030101010101" pitchFamily="49" charset="-122"/>
              </a:rPr>
              <a:t>平板玻璃</a:t>
            </a:r>
            <a:r>
              <a:rPr lang="zh-CN" altLang="en-US" sz="2400" dirty="0">
                <a:solidFill>
                  <a:srgbClr val="000000"/>
                </a:solidFill>
                <a:latin typeface="仿宋_GB2312" panose="02010609030101010101" pitchFamily="49" charset="-122"/>
                <a:ea typeface="仿宋_GB2312" panose="02010609030101010101" pitchFamily="49" charset="-122"/>
              </a:rPr>
              <a:t>行业全口径二氧化硫排放量指核算期本辖区各企业分生产线二氧化硫排放量之和</a:t>
            </a:r>
            <a:r>
              <a:rPr lang="zh-CN" altLang="en-US" sz="2400" dirty="0" smtClean="0">
                <a:solidFill>
                  <a:srgbClr val="000000"/>
                </a:solidFill>
                <a:latin typeface="仿宋_GB2312" panose="02010609030101010101" pitchFamily="49" charset="-122"/>
                <a:ea typeface="仿宋_GB2312" panose="02010609030101010101" pitchFamily="49" charset="-122"/>
              </a:rPr>
              <a:t>。</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solidFill>
                  <a:srgbClr val="000000"/>
                </a:solidFill>
                <a:latin typeface="仿宋_GB2312" panose="02010609030101010101" pitchFamily="49" charset="-122"/>
                <a:ea typeface="仿宋_GB2312" panose="02010609030101010101" pitchFamily="49" charset="-122"/>
              </a:rPr>
              <a:t>原则上采用</a:t>
            </a:r>
            <a:r>
              <a:rPr lang="zh-CN" altLang="en-US" sz="2400" u="sng" dirty="0" smtClean="0">
                <a:solidFill>
                  <a:srgbClr val="000000"/>
                </a:solidFill>
                <a:latin typeface="仿宋_GB2312" panose="02010609030101010101" pitchFamily="49" charset="-122"/>
                <a:ea typeface="仿宋_GB2312" panose="02010609030101010101" pitchFamily="49" charset="-122"/>
              </a:rPr>
              <a:t>物料衡算</a:t>
            </a:r>
            <a:r>
              <a:rPr lang="zh-CN" altLang="en-US" sz="2400" dirty="0" smtClean="0">
                <a:solidFill>
                  <a:srgbClr val="000000"/>
                </a:solidFill>
                <a:latin typeface="仿宋_GB2312" panose="02010609030101010101" pitchFamily="49" charset="-122"/>
                <a:ea typeface="仿宋_GB2312" panose="02010609030101010101" pitchFamily="49" charset="-122"/>
              </a:rPr>
              <a:t>方法</a:t>
            </a:r>
            <a:r>
              <a:rPr lang="zh-CN" altLang="en-US" sz="2400" dirty="0">
                <a:solidFill>
                  <a:srgbClr val="000000"/>
                </a:solidFill>
                <a:latin typeface="仿宋_GB2312" panose="02010609030101010101" pitchFamily="49" charset="-122"/>
                <a:ea typeface="仿宋_GB2312" panose="02010609030101010101" pitchFamily="49" charset="-122"/>
              </a:rPr>
              <a:t>，主要根据燃料消耗量、含硫率、芒硝消费量、脱硫设施运行情况等进行</a:t>
            </a:r>
            <a:r>
              <a:rPr lang="zh-CN" altLang="en-US" sz="2400" dirty="0" smtClean="0">
                <a:solidFill>
                  <a:srgbClr val="000000"/>
                </a:solidFill>
                <a:latin typeface="仿宋_GB2312" panose="02010609030101010101" pitchFamily="49" charset="-122"/>
                <a:ea typeface="仿宋_GB2312" panose="02010609030101010101" pitchFamily="49" charset="-122"/>
              </a:rPr>
              <a:t>核算。</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solidFill>
                  <a:srgbClr val="000000"/>
                </a:solidFill>
                <a:latin typeface="仿宋_GB2312" panose="02010609030101010101" pitchFamily="49" charset="-122"/>
                <a:ea typeface="仿宋_GB2312" panose="02010609030101010101" pitchFamily="49" charset="-122"/>
              </a:rPr>
              <a:t>以天然气为燃料的仅</a:t>
            </a:r>
            <a:r>
              <a:rPr lang="zh-CN" altLang="en-US" sz="2400" dirty="0">
                <a:solidFill>
                  <a:srgbClr val="000000"/>
                </a:solidFill>
                <a:latin typeface="仿宋_GB2312" panose="02010609030101010101" pitchFamily="49" charset="-122"/>
                <a:ea typeface="仿宋_GB2312" panose="02010609030101010101" pitchFamily="49" charset="-122"/>
              </a:rPr>
              <a:t>计算芒硝转化而产生的</a:t>
            </a:r>
            <a:r>
              <a:rPr lang="en-US" altLang="zh-CN" sz="2400" dirty="0">
                <a:solidFill>
                  <a:srgbClr val="000000"/>
                </a:solidFill>
                <a:latin typeface="仿宋_GB2312" panose="02010609030101010101" pitchFamily="49" charset="-122"/>
                <a:ea typeface="仿宋_GB2312" panose="02010609030101010101" pitchFamily="49" charset="-122"/>
              </a:rPr>
              <a:t>SO2</a:t>
            </a:r>
            <a:r>
              <a:rPr lang="zh-CN" altLang="en-US" sz="2400" dirty="0" smtClean="0">
                <a:solidFill>
                  <a:srgbClr val="000000"/>
                </a:solidFill>
                <a:latin typeface="仿宋_GB2312" panose="02010609030101010101" pitchFamily="49" charset="-122"/>
                <a:ea typeface="仿宋_GB2312" panose="02010609030101010101" pitchFamily="49" charset="-122"/>
              </a:rPr>
              <a:t>排放量（天然气</a:t>
            </a:r>
            <a:r>
              <a:rPr lang="zh-CN" altLang="en-US" sz="2400" dirty="0">
                <a:solidFill>
                  <a:srgbClr val="000000"/>
                </a:solidFill>
                <a:latin typeface="仿宋_GB2312" panose="02010609030101010101" pitchFamily="49" charset="-122"/>
                <a:ea typeface="仿宋_GB2312" panose="02010609030101010101" pitchFamily="49" charset="-122"/>
              </a:rPr>
              <a:t>中硫含量很低，可忽略</a:t>
            </a:r>
            <a:r>
              <a:rPr lang="zh-CN" altLang="en-US" sz="2400" dirty="0" smtClean="0">
                <a:solidFill>
                  <a:srgbClr val="000000"/>
                </a:solidFill>
                <a:latin typeface="仿宋_GB2312" panose="02010609030101010101" pitchFamily="49" charset="-122"/>
                <a:ea typeface="仿宋_GB2312" panose="02010609030101010101" pitchFamily="49" charset="-122"/>
              </a:rPr>
              <a:t>不计）</a:t>
            </a:r>
            <a:endParaRPr lang="zh-CN" altLang="en-US" sz="2400" dirty="0">
              <a:solidFill>
                <a:srgbClr val="000000"/>
              </a:solidFill>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endParaRPr lang="en-US" altLang="zh-CN" sz="2400" dirty="0" smtClean="0">
              <a:solidFill>
                <a:srgbClr val="000000"/>
              </a:solidFill>
              <a:latin typeface="仿宋_GB2312" panose="02010609030101010101" pitchFamily="49" charset="-122"/>
              <a:ea typeface="仿宋_GB2312" panose="02010609030101010101" pitchFamily="49" charset="-122"/>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a:t>
            </a:r>
            <a:r>
              <a:rPr lang="zh-CN" altLang="en-US" sz="3200" dirty="0" smtClean="0">
                <a:solidFill>
                  <a:srgbClr val="000000"/>
                </a:solidFill>
                <a:latin typeface="华文中宋" panose="02010600040101010101" pitchFamily="2" charset="-122"/>
                <a:ea typeface="华文中宋" panose="02010600040101010101" pitchFamily="2" charset="-122"/>
              </a:rPr>
              <a:t>表</a:t>
            </a:r>
            <a:endParaRPr lang="zh-CN" altLang="en-US" sz="3200" dirty="0">
              <a:solidFill>
                <a:srgbClr val="1C1C1C"/>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2" name="矩形 1"/>
          <p:cNvSpPr/>
          <p:nvPr/>
        </p:nvSpPr>
        <p:spPr>
          <a:xfrm>
            <a:off x="457200" y="1222375"/>
            <a:ext cx="8363272" cy="560090"/>
          </a:xfrm>
          <a:prstGeom prst="rect">
            <a:avLst/>
          </a:prstGeom>
        </p:spPr>
        <p:txBody>
          <a:bodyPr wrap="square">
            <a:spAutoFit/>
          </a:bodyPr>
          <a:lstStyle/>
          <a:p>
            <a:pPr>
              <a:lnSpc>
                <a:spcPct val="150000"/>
              </a:lnSpc>
            </a:pPr>
            <a:endParaRPr lang="zh-CN" altLang="en-US" sz="2400" dirty="0">
              <a:solidFill>
                <a:srgbClr val="000000"/>
              </a:solidFill>
              <a:ea typeface="仿宋_GB2312"/>
            </a:endParaRPr>
          </a:p>
        </p:txBody>
      </p:sp>
      <p:sp>
        <p:nvSpPr>
          <p:cNvPr id="10"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grpSp>
        <p:nvGrpSpPr>
          <p:cNvPr id="8" name="组合 7"/>
          <p:cNvGrpSpPr/>
          <p:nvPr/>
        </p:nvGrpSpPr>
        <p:grpSpPr>
          <a:xfrm>
            <a:off x="259913" y="1124744"/>
            <a:ext cx="8624173" cy="1213911"/>
            <a:chOff x="238453" y="2255823"/>
            <a:chExt cx="8624173" cy="1213911"/>
          </a:xfrm>
        </p:grpSpPr>
        <p:sp>
          <p:nvSpPr>
            <p:cNvPr id="9" name="矩形 8"/>
            <p:cNvSpPr/>
            <p:nvPr/>
          </p:nvSpPr>
          <p:spPr>
            <a:xfrm>
              <a:off x="238453" y="2308416"/>
              <a:ext cx="2614818" cy="369332"/>
            </a:xfrm>
            <a:prstGeom prst="rect">
              <a:avLst/>
            </a:prstGeom>
          </p:spPr>
          <p:txBody>
            <a:bodyPr wrap="none">
              <a:spAutoFit/>
            </a:bodyPr>
            <a:lstStyle/>
            <a:p>
              <a:r>
                <a:rPr lang="zh-CN" altLang="en-US" dirty="0" smtClean="0">
                  <a:latin typeface="华文仿宋" pitchFamily="2" charset="-122"/>
                  <a:ea typeface="华文仿宋" pitchFamily="2" charset="-122"/>
                </a:rPr>
                <a:t>（</a:t>
              </a:r>
              <a:r>
                <a:rPr lang="en-US" altLang="zh-CN" dirty="0" smtClean="0">
                  <a:latin typeface="华文仿宋" pitchFamily="2" charset="-122"/>
                  <a:ea typeface="华文仿宋" pitchFamily="2" charset="-122"/>
                </a:rPr>
                <a:t>1</a:t>
              </a:r>
              <a:r>
                <a:rPr lang="zh-CN" altLang="en-US" dirty="0" smtClean="0">
                  <a:latin typeface="华文仿宋" pitchFamily="2" charset="-122"/>
                  <a:ea typeface="华文仿宋" pitchFamily="2" charset="-122"/>
                </a:rPr>
                <a:t>）原料为无水</a:t>
              </a:r>
              <a:r>
                <a:rPr lang="en-US" altLang="zh-CN" dirty="0" smtClean="0">
                  <a:latin typeface="华文仿宋" pitchFamily="2" charset="-122"/>
                  <a:ea typeface="华文仿宋" pitchFamily="2" charset="-122"/>
                </a:rPr>
                <a:t>Na</a:t>
              </a:r>
              <a:r>
                <a:rPr lang="en-US" altLang="zh-CN" baseline="-25000" dirty="0" smtClean="0">
                  <a:latin typeface="华文仿宋" pitchFamily="2" charset="-122"/>
                  <a:ea typeface="华文仿宋" pitchFamily="2" charset="-122"/>
                </a:rPr>
                <a:t>2</a:t>
              </a:r>
              <a:r>
                <a:rPr lang="en-US" altLang="zh-CN" dirty="0" smtClean="0">
                  <a:latin typeface="华文仿宋" pitchFamily="2" charset="-122"/>
                  <a:ea typeface="华文仿宋" pitchFamily="2" charset="-122"/>
                </a:rPr>
                <a:t>SO</a:t>
              </a:r>
              <a:r>
                <a:rPr lang="en-US" altLang="zh-CN" baseline="-25000" dirty="0" smtClean="0">
                  <a:latin typeface="华文仿宋" pitchFamily="2" charset="-122"/>
                  <a:ea typeface="华文仿宋" pitchFamily="2" charset="-122"/>
                </a:rPr>
                <a:t>4</a:t>
              </a:r>
              <a:endParaRPr lang="zh-CN" altLang="en-US" dirty="0">
                <a:latin typeface="华文仿宋" pitchFamily="2" charset="-122"/>
                <a:ea typeface="华文仿宋" pitchFamily="2" charset="-122"/>
              </a:endParaRPr>
            </a:p>
          </p:txBody>
        </p:sp>
        <p:sp>
          <p:nvSpPr>
            <p:cNvPr id="11" name="矩形 10"/>
            <p:cNvSpPr/>
            <p:nvPr/>
          </p:nvSpPr>
          <p:spPr>
            <a:xfrm>
              <a:off x="250656" y="2924944"/>
              <a:ext cx="3028393" cy="369332"/>
            </a:xfrm>
            <a:prstGeom prst="rect">
              <a:avLst/>
            </a:prstGeom>
          </p:spPr>
          <p:txBody>
            <a:bodyPr wrap="none">
              <a:spAutoFit/>
            </a:bodyPr>
            <a:lstStyle/>
            <a:p>
              <a:r>
                <a:rPr lang="zh-CN" altLang="en-US" dirty="0" smtClean="0">
                  <a:latin typeface="华文仿宋" pitchFamily="2" charset="-122"/>
                  <a:ea typeface="华文仿宋" pitchFamily="2" charset="-122"/>
                </a:rPr>
                <a:t>（</a:t>
              </a:r>
              <a:r>
                <a:rPr lang="en-US" altLang="zh-CN" dirty="0" smtClean="0">
                  <a:latin typeface="华文仿宋" pitchFamily="2" charset="-122"/>
                  <a:ea typeface="华文仿宋" pitchFamily="2" charset="-122"/>
                </a:rPr>
                <a:t>2</a:t>
              </a:r>
              <a:r>
                <a:rPr lang="zh-CN" altLang="en-US" dirty="0" smtClean="0">
                  <a:latin typeface="华文仿宋" pitchFamily="2" charset="-122"/>
                  <a:ea typeface="华文仿宋" pitchFamily="2" charset="-122"/>
                </a:rPr>
                <a:t>）原料为</a:t>
              </a:r>
              <a:r>
                <a:rPr lang="en-US" altLang="zh-CN" dirty="0" smtClean="0">
                  <a:latin typeface="华文仿宋" pitchFamily="2" charset="-122"/>
                  <a:ea typeface="华文仿宋" pitchFamily="2" charset="-122"/>
                </a:rPr>
                <a:t>Na</a:t>
              </a:r>
              <a:r>
                <a:rPr lang="en-US" altLang="zh-CN" baseline="-25000" dirty="0" smtClean="0">
                  <a:latin typeface="华文仿宋" pitchFamily="2" charset="-122"/>
                  <a:ea typeface="华文仿宋" pitchFamily="2" charset="-122"/>
                </a:rPr>
                <a:t>2</a:t>
              </a:r>
              <a:r>
                <a:rPr lang="en-US" altLang="zh-CN" dirty="0" smtClean="0">
                  <a:latin typeface="华文仿宋" pitchFamily="2" charset="-122"/>
                  <a:ea typeface="华文仿宋" pitchFamily="2" charset="-122"/>
                </a:rPr>
                <a:t>SO</a:t>
              </a:r>
              <a:r>
                <a:rPr lang="en-US" altLang="zh-CN" baseline="-25000" dirty="0" smtClean="0">
                  <a:latin typeface="华文仿宋" pitchFamily="2" charset="-122"/>
                  <a:ea typeface="华文仿宋" pitchFamily="2" charset="-122"/>
                </a:rPr>
                <a:t>4</a:t>
              </a:r>
              <a:r>
                <a:rPr lang="en-US" altLang="zh-CN" dirty="0" smtClean="0">
                  <a:latin typeface="华文仿宋" pitchFamily="2" charset="-122"/>
                  <a:ea typeface="华文仿宋" pitchFamily="2" charset="-122"/>
                </a:rPr>
                <a:t>·10H</a:t>
              </a:r>
              <a:r>
                <a:rPr lang="en-US" altLang="zh-CN" baseline="-25000" dirty="0" smtClean="0">
                  <a:latin typeface="华文仿宋" pitchFamily="2" charset="-122"/>
                  <a:ea typeface="华文仿宋" pitchFamily="2" charset="-122"/>
                </a:rPr>
                <a:t>2</a:t>
              </a:r>
              <a:r>
                <a:rPr lang="en-US" altLang="zh-CN" dirty="0" smtClean="0">
                  <a:latin typeface="华文仿宋" pitchFamily="2" charset="-122"/>
                  <a:ea typeface="华文仿宋" pitchFamily="2" charset="-122"/>
                </a:rPr>
                <a:t>O</a:t>
              </a:r>
              <a:endParaRPr lang="zh-CN" altLang="en-US" dirty="0">
                <a:latin typeface="华文仿宋" pitchFamily="2" charset="-122"/>
                <a:ea typeface="华文仿宋" pitchFamily="2" charset="-122"/>
              </a:endParaRPr>
            </a:p>
          </p:txBody>
        </p:sp>
        <p:pic>
          <p:nvPicPr>
            <p:cNvPr id="12" name="Picture 6"/>
            <p:cNvPicPr>
              <a:picLocks noChangeAspect="1" noChangeArrowheads="1"/>
            </p:cNvPicPr>
            <p:nvPr/>
          </p:nvPicPr>
          <p:blipFill rotWithShape="1">
            <a:blip r:embed="rId1">
              <a:extLst>
                <a:ext uri="{28A0092B-C50C-407E-A947-70E740481C1C}">
                  <a14:useLocalDpi xmlns:a14="http://schemas.microsoft.com/office/drawing/2010/main" val="0"/>
                </a:ext>
              </a:extLst>
            </a:blip>
            <a:srcRect l="2784"/>
            <a:stretch>
              <a:fillRect/>
            </a:stretch>
          </p:blipFill>
          <p:spPr bwMode="auto">
            <a:xfrm>
              <a:off x="3203848" y="2255823"/>
              <a:ext cx="5658778" cy="121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13" name="内容占位符 2"/>
              <p:cNvSpPr txBox="1"/>
              <p:nvPr/>
            </p:nvSpPr>
            <p:spPr>
              <a:xfrm>
                <a:off x="302940" y="2441576"/>
                <a:ext cx="8581146" cy="4011760"/>
              </a:xfrm>
              <a:prstGeom prst="rect">
                <a:avLst/>
              </a:prstGeom>
            </p:spPr>
            <p:txBody>
              <a:bodyPr vert="horz">
                <a:normAutofit fontScale="6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panose="05000000000000000000"/>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panose="05000000000000000000"/>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nSpc>
                    <a:spcPts val="3000"/>
                  </a:lnSpc>
                </a:pPr>
                <a14:m>
                  <m:oMath xmlns:m="http://schemas.openxmlformats.org/officeDocument/2006/math">
                    <m:sSub>
                      <m:sSubPr>
                        <m:ctrlPr>
                          <a:rPr lang="zh-CN" altLang="zh-CN" sz="3200" i="1">
                            <a:latin typeface="Cambria Math" panose="02040503050406030204"/>
                          </a:rPr>
                        </m:ctrlPr>
                      </m:sSubPr>
                      <m:e>
                        <m:r>
                          <m:rPr>
                            <m:sty m:val="p"/>
                          </m:rPr>
                          <a:rPr lang="en-US" altLang="zh-CN" sz="3200">
                            <a:latin typeface="Cambria Math" panose="02040503050406030204"/>
                          </a:rPr>
                          <m:t>E</m:t>
                        </m:r>
                      </m:e>
                      <m:sub>
                        <m:r>
                          <m:rPr>
                            <m:sty m:val="p"/>
                          </m:rPr>
                          <a:rPr lang="en-US" altLang="zh-CN" sz="3200">
                            <a:latin typeface="Cambria Math" panose="02040503050406030204"/>
                          </a:rPr>
                          <m:t>i</m:t>
                        </m:r>
                      </m:sub>
                    </m:sSub>
                  </m:oMath>
                </a14:m>
                <a:r>
                  <a:rPr lang="zh-CN" altLang="zh-CN" sz="3200" dirty="0">
                    <a:latin typeface="华文仿宋" pitchFamily="2" charset="-122"/>
                    <a:ea typeface="华文仿宋" pitchFamily="2" charset="-122"/>
                  </a:rPr>
                  <a:t>—核算期第</a:t>
                </a:r>
                <a:r>
                  <a:rPr lang="en-US" altLang="zh-CN" sz="3200" dirty="0" err="1">
                    <a:latin typeface="华文仿宋" pitchFamily="2" charset="-122"/>
                    <a:ea typeface="华文仿宋" pitchFamily="2" charset="-122"/>
                  </a:rPr>
                  <a:t>i</a:t>
                </a:r>
                <a:r>
                  <a:rPr lang="zh-CN" altLang="zh-CN" sz="3200" dirty="0">
                    <a:latin typeface="华文仿宋" pitchFamily="2" charset="-122"/>
                    <a:ea typeface="华文仿宋" pitchFamily="2" charset="-122"/>
                  </a:rPr>
                  <a:t>条生产线二氧化硫排放量，吨；</a:t>
                </a:r>
                <a:endParaRPr lang="zh-CN" altLang="zh-CN" sz="3200" dirty="0">
                  <a:latin typeface="华文仿宋" pitchFamily="2" charset="-122"/>
                  <a:ea typeface="华文仿宋" pitchFamily="2" charset="-122"/>
                </a:endParaRPr>
              </a:p>
              <a:p>
                <a:pPr>
                  <a:lnSpc>
                    <a:spcPts val="3000"/>
                  </a:lnSpc>
                </a:pPr>
                <a14:m>
                  <m:oMath xmlns:m="http://schemas.openxmlformats.org/officeDocument/2006/math">
                    <m:sSub>
                      <m:sSubPr>
                        <m:ctrlPr>
                          <a:rPr lang="zh-CN" altLang="zh-CN" sz="3200" i="1">
                            <a:latin typeface="Cambria Math" panose="02040503050406030204"/>
                          </a:rPr>
                        </m:ctrlPr>
                      </m:sSubPr>
                      <m:e>
                        <m:r>
                          <m:rPr>
                            <m:sty m:val="p"/>
                          </m:rPr>
                          <a:rPr lang="en-US" altLang="zh-CN" sz="3200">
                            <a:latin typeface="Cambria Math" panose="02040503050406030204"/>
                          </a:rPr>
                          <m:t>M</m:t>
                        </m:r>
                      </m:e>
                      <m:sub>
                        <m:r>
                          <m:rPr>
                            <m:sty m:val="p"/>
                          </m:rPr>
                          <a:rPr lang="en-US" altLang="zh-CN" sz="3200">
                            <a:latin typeface="Cambria Math" panose="02040503050406030204"/>
                          </a:rPr>
                          <m:t>i</m:t>
                        </m:r>
                      </m:sub>
                    </m:sSub>
                  </m:oMath>
                </a14:m>
                <a:r>
                  <a:rPr lang="zh-CN" altLang="zh-CN" sz="3200" dirty="0">
                    <a:latin typeface="华文仿宋" pitchFamily="2" charset="-122"/>
                    <a:ea typeface="华文仿宋" pitchFamily="2" charset="-122"/>
                  </a:rPr>
                  <a:t>—核算期第</a:t>
                </a:r>
                <a:r>
                  <a:rPr lang="en-US" altLang="zh-CN" sz="3200" dirty="0" err="1">
                    <a:latin typeface="华文仿宋" pitchFamily="2" charset="-122"/>
                    <a:ea typeface="华文仿宋" pitchFamily="2" charset="-122"/>
                  </a:rPr>
                  <a:t>i</a:t>
                </a:r>
                <a:r>
                  <a:rPr lang="zh-CN" altLang="zh-CN" sz="3200" dirty="0">
                    <a:latin typeface="华文仿宋" pitchFamily="2" charset="-122"/>
                    <a:ea typeface="华文仿宋" pitchFamily="2" charset="-122"/>
                  </a:rPr>
                  <a:t>条生产线燃料</a:t>
                </a:r>
                <a:r>
                  <a:rPr lang="zh-CN" altLang="zh-CN" sz="3200" dirty="0" smtClean="0">
                    <a:latin typeface="华文仿宋" pitchFamily="2" charset="-122"/>
                    <a:ea typeface="华文仿宋" pitchFamily="2" charset="-122"/>
                  </a:rPr>
                  <a:t>消耗量，</a:t>
                </a:r>
                <a:r>
                  <a:rPr lang="zh-CN" altLang="zh-CN" sz="3200" dirty="0">
                    <a:latin typeface="华文仿宋" pitchFamily="2" charset="-122"/>
                    <a:ea typeface="华文仿宋" pitchFamily="2" charset="-122"/>
                  </a:rPr>
                  <a:t>万吨</a:t>
                </a:r>
                <a:r>
                  <a:rPr lang="zh-CN" altLang="zh-CN" sz="3200" dirty="0" smtClean="0">
                    <a:latin typeface="华文仿宋" pitchFamily="2" charset="-122"/>
                    <a:ea typeface="华文仿宋" pitchFamily="2" charset="-122"/>
                  </a:rPr>
                  <a:t>；以</a:t>
                </a:r>
                <a:r>
                  <a:rPr lang="zh-CN" altLang="zh-CN" sz="3200" dirty="0">
                    <a:latin typeface="华文仿宋" pitchFamily="2" charset="-122"/>
                    <a:ea typeface="华文仿宋" pitchFamily="2" charset="-122"/>
                  </a:rPr>
                  <a:t>煤气为燃料的，这里</a:t>
                </a:r>
                <a:r>
                  <a:rPr lang="zh-CN" altLang="zh-CN" sz="3200" dirty="0" smtClean="0">
                    <a:latin typeface="华文仿宋" pitchFamily="2" charset="-122"/>
                    <a:ea typeface="华文仿宋" pitchFamily="2" charset="-122"/>
                  </a:rPr>
                  <a:t>取</a:t>
                </a:r>
                <a:r>
                  <a:rPr lang="zh-CN" altLang="en-US" sz="3200" dirty="0" smtClean="0">
                    <a:latin typeface="华文仿宋" pitchFamily="2" charset="-122"/>
                    <a:ea typeface="华文仿宋" pitchFamily="2" charset="-122"/>
                  </a:rPr>
                  <a:t>指</a:t>
                </a:r>
                <a:r>
                  <a:rPr lang="zh-CN" altLang="en-US" sz="3200" dirty="0">
                    <a:latin typeface="华文仿宋" pitchFamily="2" charset="-122"/>
                    <a:ea typeface="华文仿宋" pitchFamily="2" charset="-122"/>
                  </a:rPr>
                  <a:t>煤气发生</a:t>
                </a:r>
                <a:r>
                  <a:rPr lang="zh-CN" altLang="en-US" sz="3200" dirty="0" smtClean="0">
                    <a:latin typeface="华文仿宋" pitchFamily="2" charset="-122"/>
                    <a:ea typeface="华文仿宋" pitchFamily="2" charset="-122"/>
                  </a:rPr>
                  <a:t>炉</a:t>
                </a:r>
                <a:r>
                  <a:rPr lang="zh-CN" altLang="en-US" sz="3200" dirty="0">
                    <a:latin typeface="华文仿宋" pitchFamily="2" charset="-122"/>
                    <a:ea typeface="华文仿宋" pitchFamily="2" charset="-122"/>
                  </a:rPr>
                  <a:t>耗煤</a:t>
                </a:r>
                <a:r>
                  <a:rPr lang="zh-CN" altLang="zh-CN" sz="3200" dirty="0" smtClean="0">
                    <a:latin typeface="华文仿宋" pitchFamily="2" charset="-122"/>
                    <a:ea typeface="华文仿宋" pitchFamily="2" charset="-122"/>
                  </a:rPr>
                  <a:t>量</a:t>
                </a:r>
                <a:r>
                  <a:rPr lang="zh-CN" altLang="zh-CN" sz="3200" dirty="0">
                    <a:latin typeface="华文仿宋" pitchFamily="2" charset="-122"/>
                    <a:ea typeface="华文仿宋" pitchFamily="2" charset="-122"/>
                  </a:rPr>
                  <a:t>；</a:t>
                </a:r>
                <a:endParaRPr lang="zh-CN" altLang="zh-CN" sz="3200" dirty="0">
                  <a:latin typeface="华文仿宋" pitchFamily="2" charset="-122"/>
                  <a:ea typeface="华文仿宋" pitchFamily="2" charset="-122"/>
                </a:endParaRPr>
              </a:p>
              <a:p>
                <a:pPr>
                  <a:lnSpc>
                    <a:spcPts val="3000"/>
                  </a:lnSpc>
                </a:pPr>
                <a14:m>
                  <m:oMath xmlns:m="http://schemas.openxmlformats.org/officeDocument/2006/math">
                    <m:sSub>
                      <m:sSubPr>
                        <m:ctrlPr>
                          <a:rPr lang="zh-CN" altLang="zh-CN" sz="3200" i="1">
                            <a:latin typeface="Cambria Math" panose="02040503050406030204"/>
                          </a:rPr>
                        </m:ctrlPr>
                      </m:sSubPr>
                      <m:e>
                        <m:r>
                          <m:rPr>
                            <m:sty m:val="p"/>
                          </m:rPr>
                          <a:rPr lang="en-US" altLang="zh-CN" sz="3200">
                            <a:latin typeface="Cambria Math" panose="02040503050406030204"/>
                          </a:rPr>
                          <m:t>S</m:t>
                        </m:r>
                      </m:e>
                      <m:sub>
                        <m:r>
                          <m:rPr>
                            <m:sty m:val="p"/>
                          </m:rPr>
                          <a:rPr lang="en-US" altLang="zh-CN" sz="3200">
                            <a:latin typeface="Cambria Math" panose="02040503050406030204"/>
                          </a:rPr>
                          <m:t>i</m:t>
                        </m:r>
                      </m:sub>
                    </m:sSub>
                  </m:oMath>
                </a14:m>
                <a:r>
                  <a:rPr lang="zh-CN" altLang="zh-CN" sz="3200" dirty="0">
                    <a:latin typeface="华文仿宋" pitchFamily="2" charset="-122"/>
                    <a:ea typeface="华文仿宋" pitchFamily="2" charset="-122"/>
                  </a:rPr>
                  <a:t>—核算期第</a:t>
                </a:r>
                <a:r>
                  <a:rPr lang="en-US" altLang="zh-CN" sz="3200" dirty="0" err="1">
                    <a:latin typeface="华文仿宋" pitchFamily="2" charset="-122"/>
                    <a:ea typeface="华文仿宋" pitchFamily="2" charset="-122"/>
                  </a:rPr>
                  <a:t>i</a:t>
                </a:r>
                <a:r>
                  <a:rPr lang="zh-CN" altLang="zh-CN" sz="3200" dirty="0">
                    <a:latin typeface="华文仿宋" pitchFamily="2" charset="-122"/>
                    <a:ea typeface="华文仿宋" pitchFamily="2" charset="-122"/>
                  </a:rPr>
                  <a:t>条生产线燃料平均硫分，</a:t>
                </a:r>
                <a:r>
                  <a:rPr lang="en-US" altLang="zh-CN" sz="3200" dirty="0">
                    <a:latin typeface="华文仿宋" pitchFamily="2" charset="-122"/>
                    <a:ea typeface="华文仿宋" pitchFamily="2" charset="-122"/>
                  </a:rPr>
                  <a:t>%</a:t>
                </a:r>
                <a:r>
                  <a:rPr lang="zh-CN" altLang="zh-CN" sz="3200" dirty="0">
                    <a:latin typeface="华文仿宋" pitchFamily="2" charset="-122"/>
                    <a:ea typeface="华文仿宋" pitchFamily="2" charset="-122"/>
                  </a:rPr>
                  <a:t>；</a:t>
                </a:r>
                <a:endParaRPr lang="zh-CN" altLang="zh-CN" sz="3200" dirty="0">
                  <a:latin typeface="华文仿宋" pitchFamily="2" charset="-122"/>
                  <a:ea typeface="华文仿宋" pitchFamily="2" charset="-122"/>
                </a:endParaRPr>
              </a:p>
              <a:p>
                <a:pPr>
                  <a:lnSpc>
                    <a:spcPts val="3000"/>
                  </a:lnSpc>
                </a:pPr>
                <a14:m>
                  <m:oMath xmlns:m="http://schemas.openxmlformats.org/officeDocument/2006/math">
                    <m:r>
                      <m:rPr>
                        <m:sty m:val="p"/>
                      </m:rPr>
                      <a:rPr lang="zh-CN" altLang="zh-CN" sz="3200">
                        <a:latin typeface="Cambria Math" panose="02040503050406030204"/>
                      </a:rPr>
                      <m:t>α</m:t>
                    </m:r>
                  </m:oMath>
                </a14:m>
                <a:r>
                  <a:rPr lang="zh-CN" altLang="zh-CN" sz="3200" dirty="0">
                    <a:latin typeface="华文仿宋" pitchFamily="2" charset="-122"/>
                    <a:ea typeface="华文仿宋" pitchFamily="2" charset="-122"/>
                  </a:rPr>
                  <a:t>—燃料的释放系数，煤气取</a:t>
                </a:r>
                <a:r>
                  <a:rPr lang="en-US" altLang="zh-CN" sz="3200" dirty="0">
                    <a:latin typeface="华文仿宋" pitchFamily="2" charset="-122"/>
                    <a:ea typeface="华文仿宋" pitchFamily="2" charset="-122"/>
                  </a:rPr>
                  <a:t>1.6</a:t>
                </a:r>
                <a:r>
                  <a:rPr lang="zh-CN" altLang="zh-CN" sz="3200" dirty="0">
                    <a:latin typeface="华文仿宋" pitchFamily="2" charset="-122"/>
                    <a:ea typeface="华文仿宋" pitchFamily="2" charset="-122"/>
                  </a:rPr>
                  <a:t>，重油、石油焦取</a:t>
                </a:r>
                <a:r>
                  <a:rPr lang="en-US" altLang="zh-CN" sz="3200" dirty="0">
                    <a:latin typeface="华文仿宋" pitchFamily="2" charset="-122"/>
                    <a:ea typeface="华文仿宋" pitchFamily="2" charset="-122"/>
                  </a:rPr>
                  <a:t>2.0</a:t>
                </a:r>
                <a:r>
                  <a:rPr lang="zh-CN" altLang="zh-CN" sz="3200" dirty="0">
                    <a:latin typeface="华文仿宋" pitchFamily="2" charset="-122"/>
                    <a:ea typeface="华文仿宋" pitchFamily="2" charset="-122"/>
                  </a:rPr>
                  <a:t>；</a:t>
                </a:r>
                <a:endParaRPr lang="zh-CN" altLang="zh-CN" sz="3200" dirty="0">
                  <a:latin typeface="华文仿宋" pitchFamily="2" charset="-122"/>
                  <a:ea typeface="华文仿宋" pitchFamily="2" charset="-122"/>
                </a:endParaRPr>
              </a:p>
              <a:p>
                <a:pPr>
                  <a:lnSpc>
                    <a:spcPts val="3000"/>
                  </a:lnSpc>
                </a:pPr>
                <a14:m>
                  <m:oMath xmlns:m="http://schemas.openxmlformats.org/officeDocument/2006/math">
                    <m:sSubSup>
                      <m:sSubSupPr>
                        <m:ctrlPr>
                          <a:rPr lang="zh-CN" altLang="zh-CN" sz="3200" i="1">
                            <a:latin typeface="Cambria Math" panose="02040503050406030204"/>
                          </a:rPr>
                        </m:ctrlPr>
                      </m:sSubSupPr>
                      <m:e>
                        <m:r>
                          <m:rPr>
                            <m:sty m:val="p"/>
                          </m:rPr>
                          <a:rPr lang="en-US" altLang="zh-CN" sz="3200">
                            <a:latin typeface="Cambria Math" panose="02040503050406030204"/>
                          </a:rPr>
                          <m:t>M</m:t>
                        </m:r>
                      </m:e>
                      <m:sub>
                        <m:r>
                          <m:rPr>
                            <m:sty m:val="p"/>
                          </m:rPr>
                          <a:rPr lang="en-US" altLang="zh-CN" sz="3200">
                            <a:latin typeface="Cambria Math" panose="02040503050406030204"/>
                          </a:rPr>
                          <m:t>i</m:t>
                        </m:r>
                      </m:sub>
                      <m:sup>
                        <m:r>
                          <a:rPr lang="en-US" altLang="zh-CN" sz="3200" i="1">
                            <a:latin typeface="Cambria Math" panose="02040503050406030204"/>
                          </a:rPr>
                          <m:t>′</m:t>
                        </m:r>
                      </m:sup>
                    </m:sSubSup>
                  </m:oMath>
                </a14:m>
                <a:r>
                  <a:rPr lang="zh-CN" altLang="zh-CN" sz="3200" dirty="0">
                    <a:latin typeface="华文仿宋" pitchFamily="2" charset="-122"/>
                    <a:ea typeface="华文仿宋" pitchFamily="2" charset="-122"/>
                  </a:rPr>
                  <a:t>—核算期第</a:t>
                </a:r>
                <a:r>
                  <a:rPr lang="en-US" altLang="zh-CN" sz="3200" dirty="0" err="1">
                    <a:latin typeface="华文仿宋" pitchFamily="2" charset="-122"/>
                    <a:ea typeface="华文仿宋" pitchFamily="2" charset="-122"/>
                  </a:rPr>
                  <a:t>i</a:t>
                </a:r>
                <a:r>
                  <a:rPr lang="zh-CN" altLang="zh-CN" sz="3200" dirty="0">
                    <a:latin typeface="华文仿宋" pitchFamily="2" charset="-122"/>
                    <a:ea typeface="华文仿宋" pitchFamily="2" charset="-122"/>
                  </a:rPr>
                  <a:t>条生产线芒硝消耗量</a:t>
                </a:r>
                <a:r>
                  <a:rPr lang="zh-CN" altLang="zh-CN" sz="3200" dirty="0" smtClean="0">
                    <a:latin typeface="华文仿宋" pitchFamily="2" charset="-122"/>
                    <a:ea typeface="华文仿宋" pitchFamily="2" charset="-122"/>
                  </a:rPr>
                  <a:t>，吨</a:t>
                </a:r>
                <a:r>
                  <a:rPr lang="zh-CN" altLang="zh-CN" sz="3200" dirty="0">
                    <a:latin typeface="华文仿宋" pitchFamily="2" charset="-122"/>
                    <a:ea typeface="华文仿宋" pitchFamily="2" charset="-122"/>
                  </a:rPr>
                  <a:t>；</a:t>
                </a:r>
                <a:endParaRPr lang="zh-CN" altLang="zh-CN" sz="3200" dirty="0">
                  <a:latin typeface="华文仿宋" pitchFamily="2" charset="-122"/>
                  <a:ea typeface="华文仿宋" pitchFamily="2" charset="-122"/>
                </a:endParaRPr>
              </a:p>
              <a:p>
                <a:pPr>
                  <a:lnSpc>
                    <a:spcPts val="3000"/>
                  </a:lnSpc>
                </a:pPr>
                <a14:m>
                  <m:oMath xmlns:m="http://schemas.openxmlformats.org/officeDocument/2006/math">
                    <m:sSup>
                      <m:sSupPr>
                        <m:ctrlPr>
                          <a:rPr lang="zh-CN" altLang="zh-CN" sz="3200" i="1">
                            <a:latin typeface="Cambria Math" panose="02040503050406030204"/>
                          </a:rPr>
                        </m:ctrlPr>
                      </m:sSupPr>
                      <m:e>
                        <m:r>
                          <m:rPr>
                            <m:sty m:val="p"/>
                          </m:rPr>
                          <a:rPr lang="zh-CN" altLang="zh-CN" sz="3200">
                            <a:latin typeface="Cambria Math" panose="02040503050406030204"/>
                          </a:rPr>
                          <m:t>α</m:t>
                        </m:r>
                      </m:e>
                      <m:sup>
                        <m:r>
                          <a:rPr lang="en-US" altLang="zh-CN" sz="3200" i="1">
                            <a:latin typeface="Cambria Math" panose="02040503050406030204"/>
                          </a:rPr>
                          <m:t>′</m:t>
                        </m:r>
                      </m:sup>
                    </m:sSup>
                  </m:oMath>
                </a14:m>
                <a:r>
                  <a:rPr lang="zh-CN" altLang="zh-CN" sz="3200" dirty="0">
                    <a:latin typeface="华文仿宋" pitchFamily="2" charset="-122"/>
                    <a:ea typeface="华文仿宋" pitchFamily="2" charset="-122"/>
                  </a:rPr>
                  <a:t>—核算期第</a:t>
                </a:r>
                <a:r>
                  <a:rPr lang="en-US" altLang="zh-CN" sz="3200" dirty="0" err="1">
                    <a:latin typeface="华文仿宋" pitchFamily="2" charset="-122"/>
                    <a:ea typeface="华文仿宋" pitchFamily="2" charset="-122"/>
                  </a:rPr>
                  <a:t>i</a:t>
                </a:r>
                <a:r>
                  <a:rPr lang="zh-CN" altLang="zh-CN" sz="3200" dirty="0">
                    <a:latin typeface="华文仿宋" pitchFamily="2" charset="-122"/>
                    <a:ea typeface="华文仿宋" pitchFamily="2" charset="-122"/>
                  </a:rPr>
                  <a:t>条生产线芒硝的转化率，</a:t>
                </a:r>
                <a:r>
                  <a:rPr lang="en-US" altLang="zh-CN" sz="3200" dirty="0">
                    <a:latin typeface="华文仿宋" pitchFamily="2" charset="-122"/>
                    <a:ea typeface="华文仿宋" pitchFamily="2" charset="-122"/>
                  </a:rPr>
                  <a:t>%</a:t>
                </a:r>
                <a:r>
                  <a:rPr lang="zh-CN" altLang="zh-CN" sz="3200" dirty="0">
                    <a:latin typeface="华文仿宋" pitchFamily="2" charset="-122"/>
                    <a:ea typeface="华文仿宋" pitchFamily="2" charset="-122"/>
                  </a:rPr>
                  <a:t>；一般取</a:t>
                </a:r>
                <a:r>
                  <a:rPr lang="en-US" altLang="zh-CN" sz="3200" dirty="0" smtClean="0">
                    <a:latin typeface="华文仿宋" pitchFamily="2" charset="-122"/>
                    <a:ea typeface="华文仿宋" pitchFamily="2" charset="-122"/>
                  </a:rPr>
                  <a:t>35%</a:t>
                </a:r>
                <a:r>
                  <a:rPr lang="zh-CN" altLang="en-US" sz="3100" dirty="0">
                    <a:latin typeface="华文仿宋" pitchFamily="2" charset="-122"/>
                    <a:ea typeface="华文仿宋" pitchFamily="2" charset="-122"/>
                    <a:sym typeface="Wingdings" panose="05000000000000000000" pitchFamily="2" charset="2"/>
                  </a:rPr>
                  <a:t>（</a:t>
                </a:r>
                <a:r>
                  <a:rPr lang="zh-CN" altLang="zh-CN" sz="3100" dirty="0" smtClean="0">
                    <a:latin typeface="华文仿宋" pitchFamily="2" charset="-122"/>
                    <a:ea typeface="华文仿宋" pitchFamily="2" charset="-122"/>
                  </a:rPr>
                  <a:t>芒硝</a:t>
                </a:r>
                <a:r>
                  <a:rPr lang="zh-CN" altLang="zh-CN" sz="3100" dirty="0">
                    <a:latin typeface="华文仿宋" pitchFamily="2" charset="-122"/>
                    <a:ea typeface="华文仿宋" pitchFamily="2" charset="-122"/>
                  </a:rPr>
                  <a:t>的纯度为</a:t>
                </a:r>
                <a:r>
                  <a:rPr lang="en-US" altLang="zh-CN" sz="3100" dirty="0" smtClean="0">
                    <a:latin typeface="华文仿宋" pitchFamily="2" charset="-122"/>
                    <a:ea typeface="华文仿宋" pitchFamily="2" charset="-122"/>
                  </a:rPr>
                  <a:t>95%</a:t>
                </a:r>
                <a:r>
                  <a:rPr lang="zh-CN" altLang="zh-CN" sz="3100" dirty="0">
                    <a:latin typeface="华文仿宋" pitchFamily="2" charset="-122"/>
                    <a:ea typeface="华文仿宋" pitchFamily="2" charset="-122"/>
                  </a:rPr>
                  <a:t>，</a:t>
                </a:r>
                <a:r>
                  <a:rPr lang="zh-CN" altLang="zh-CN" sz="3100" dirty="0" smtClean="0">
                    <a:latin typeface="华文仿宋" pitchFamily="2" charset="-122"/>
                    <a:ea typeface="华文仿宋" pitchFamily="2" charset="-122"/>
                  </a:rPr>
                  <a:t>在</a:t>
                </a:r>
                <a:r>
                  <a:rPr lang="zh-CN" altLang="en-US" sz="3100" dirty="0">
                    <a:latin typeface="华文仿宋" pitchFamily="2" charset="-122"/>
                    <a:ea typeface="华文仿宋" pitchFamily="2" charset="-122"/>
                  </a:rPr>
                  <a:t>熔窑</a:t>
                </a:r>
                <a:r>
                  <a:rPr lang="zh-CN" altLang="zh-CN" sz="3100" dirty="0" smtClean="0">
                    <a:latin typeface="华文仿宋" pitchFamily="2" charset="-122"/>
                    <a:ea typeface="华文仿宋" pitchFamily="2" charset="-122"/>
                  </a:rPr>
                  <a:t>的</a:t>
                </a:r>
                <a:r>
                  <a:rPr lang="zh-CN" altLang="zh-CN" sz="3100" dirty="0">
                    <a:latin typeface="华文仿宋" pitchFamily="2" charset="-122"/>
                    <a:ea typeface="华文仿宋" pitchFamily="2" charset="-122"/>
                  </a:rPr>
                  <a:t>分解率为</a:t>
                </a:r>
                <a:r>
                  <a:rPr lang="en-US" altLang="zh-CN" sz="3100" dirty="0">
                    <a:latin typeface="华文仿宋" pitchFamily="2" charset="-122"/>
                    <a:ea typeface="华文仿宋" pitchFamily="2" charset="-122"/>
                  </a:rPr>
                  <a:t>90</a:t>
                </a:r>
                <a:r>
                  <a:rPr lang="en-US" altLang="zh-CN" sz="3100" dirty="0" smtClean="0">
                    <a:latin typeface="华文仿宋" pitchFamily="2" charset="-122"/>
                    <a:ea typeface="华文仿宋" pitchFamily="2" charset="-122"/>
                  </a:rPr>
                  <a:t>%;</a:t>
                </a:r>
                <a:r>
                  <a:rPr lang="zh-CN" altLang="zh-CN" sz="3100" dirty="0" smtClean="0">
                    <a:latin typeface="华文仿宋" pitchFamily="2" charset="-122"/>
                    <a:ea typeface="华文仿宋" pitchFamily="2" charset="-122"/>
                  </a:rPr>
                  <a:t>分解</a:t>
                </a:r>
                <a:r>
                  <a:rPr lang="zh-CN" altLang="zh-CN" sz="3100" dirty="0">
                    <a:latin typeface="华文仿宋" pitchFamily="2" charset="-122"/>
                    <a:ea typeface="华文仿宋" pitchFamily="2" charset="-122"/>
                  </a:rPr>
                  <a:t>后有</a:t>
                </a:r>
                <a:r>
                  <a:rPr lang="en-US" altLang="zh-CN" sz="3100" dirty="0">
                    <a:latin typeface="华文仿宋" pitchFamily="2" charset="-122"/>
                    <a:ea typeface="华文仿宋" pitchFamily="2" charset="-122"/>
                  </a:rPr>
                  <a:t>40</a:t>
                </a:r>
                <a:r>
                  <a:rPr lang="en-US" altLang="zh-CN" sz="3100" dirty="0" smtClean="0">
                    <a:latin typeface="华文仿宋" pitchFamily="2" charset="-122"/>
                    <a:ea typeface="华文仿宋" pitchFamily="2" charset="-122"/>
                  </a:rPr>
                  <a:t>%</a:t>
                </a:r>
                <a:r>
                  <a:rPr lang="zh-CN" altLang="en-US" sz="3100" dirty="0" smtClean="0">
                    <a:latin typeface="华文仿宋" pitchFamily="2" charset="-122"/>
                    <a:ea typeface="华文仿宋" pitchFamily="2" charset="-122"/>
                  </a:rPr>
                  <a:t>进入</a:t>
                </a:r>
                <a:r>
                  <a:rPr lang="zh-CN" altLang="zh-CN" sz="3100" dirty="0" smtClean="0">
                    <a:latin typeface="华文仿宋" pitchFamily="2" charset="-122"/>
                    <a:ea typeface="华文仿宋" pitchFamily="2" charset="-122"/>
                  </a:rPr>
                  <a:t>烟气</a:t>
                </a:r>
                <a:r>
                  <a:rPr lang="zh-CN" altLang="zh-CN" sz="3100" dirty="0">
                    <a:latin typeface="华文仿宋" pitchFamily="2" charset="-122"/>
                    <a:ea typeface="华文仿宋" pitchFamily="2" charset="-122"/>
                  </a:rPr>
                  <a:t>中，其余进入玻璃成品</a:t>
                </a:r>
                <a:r>
                  <a:rPr lang="zh-CN" altLang="zh-CN" sz="3100" dirty="0" smtClean="0">
                    <a:latin typeface="华文仿宋" pitchFamily="2" charset="-122"/>
                    <a:ea typeface="华文仿宋" pitchFamily="2" charset="-122"/>
                  </a:rPr>
                  <a:t>。</a:t>
                </a:r>
                <a:r>
                  <a:rPr lang="zh-CN" altLang="en-US" sz="3100" dirty="0" smtClean="0">
                    <a:latin typeface="华文仿宋" pitchFamily="2" charset="-122"/>
                    <a:ea typeface="华文仿宋" pitchFamily="2" charset="-122"/>
                  </a:rPr>
                  <a:t>）</a:t>
                </a:r>
                <a:endParaRPr lang="zh-CN" altLang="zh-CN" sz="3100" dirty="0">
                  <a:latin typeface="华文仿宋" pitchFamily="2" charset="-122"/>
                  <a:ea typeface="华文仿宋" pitchFamily="2" charset="-122"/>
                </a:endParaRPr>
              </a:p>
              <a:p>
                <a:pPr>
                  <a:lnSpc>
                    <a:spcPts val="3000"/>
                  </a:lnSpc>
                </a:pPr>
                <a:r>
                  <a:rPr lang="en-US" altLang="zh-CN" sz="3200" dirty="0">
                    <a:latin typeface="华文仿宋" pitchFamily="2" charset="-122"/>
                    <a:ea typeface="华文仿宋" pitchFamily="2" charset="-122"/>
                  </a:rPr>
                  <a:t> </a:t>
                </a:r>
                <a14:m>
                  <m:oMath xmlns:m="http://schemas.openxmlformats.org/officeDocument/2006/math">
                    <m:sSub>
                      <m:sSubPr>
                        <m:ctrlPr>
                          <a:rPr lang="zh-CN" altLang="zh-CN" sz="3200" i="1">
                            <a:latin typeface="Cambria Math" panose="02040503050406030204"/>
                          </a:rPr>
                        </m:ctrlPr>
                      </m:sSubPr>
                      <m:e>
                        <m:r>
                          <m:rPr>
                            <m:sty m:val="p"/>
                          </m:rPr>
                          <a:rPr lang="zh-CN" altLang="zh-CN" sz="3200">
                            <a:latin typeface="Cambria Math" panose="02040503050406030204"/>
                          </a:rPr>
                          <m:t>η</m:t>
                        </m:r>
                      </m:e>
                      <m:sub>
                        <m:r>
                          <m:rPr>
                            <m:sty m:val="p"/>
                          </m:rPr>
                          <a:rPr lang="en-US" altLang="zh-CN" sz="3200">
                            <a:latin typeface="Cambria Math" panose="02040503050406030204"/>
                          </a:rPr>
                          <m:t>i</m:t>
                        </m:r>
                      </m:sub>
                    </m:sSub>
                  </m:oMath>
                </a14:m>
                <a:r>
                  <a:rPr lang="zh-CN" altLang="zh-CN" sz="3200" dirty="0">
                    <a:latin typeface="华文仿宋" pitchFamily="2" charset="-122"/>
                    <a:ea typeface="华文仿宋" pitchFamily="2" charset="-122"/>
                  </a:rPr>
                  <a:t>—综合脱硫效率，</a:t>
                </a:r>
                <a:r>
                  <a:rPr lang="en-US" altLang="zh-CN" sz="3200" dirty="0">
                    <a:latin typeface="华文仿宋" pitchFamily="2" charset="-122"/>
                    <a:ea typeface="华文仿宋" pitchFamily="2" charset="-122"/>
                  </a:rPr>
                  <a:t>%</a:t>
                </a:r>
                <a:r>
                  <a:rPr lang="zh-CN" altLang="zh-CN" sz="3200" dirty="0" smtClean="0">
                    <a:latin typeface="华文仿宋" pitchFamily="2" charset="-122"/>
                    <a:ea typeface="华文仿宋" pitchFamily="2" charset="-122"/>
                  </a:rPr>
                  <a:t>。</a:t>
                </a:r>
                <a:endParaRPr lang="en-US" altLang="zh-CN" sz="3200" dirty="0" smtClean="0">
                  <a:latin typeface="华文仿宋" pitchFamily="2" charset="-122"/>
                  <a:ea typeface="华文仿宋" pitchFamily="2" charset="-122"/>
                </a:endParaRPr>
              </a:p>
              <a:p>
                <a:endParaRPr lang="en-US" altLang="zh-CN" dirty="0" smtClean="0">
                  <a:latin typeface="华文仿宋" pitchFamily="2" charset="-122"/>
                  <a:ea typeface="华文仿宋" pitchFamily="2" charset="-122"/>
                </a:endParaRPr>
              </a:p>
              <a:p>
                <a:endParaRPr lang="en-US" altLang="zh-CN" dirty="0" smtClean="0">
                  <a:latin typeface="华文仿宋" pitchFamily="2" charset="-122"/>
                  <a:ea typeface="华文仿宋" pitchFamily="2" charset="-122"/>
                </a:endParaRPr>
              </a:p>
              <a:p>
                <a:endParaRPr lang="zh-CN" altLang="en-US" dirty="0">
                  <a:latin typeface="华文仿宋" pitchFamily="2" charset="-122"/>
                  <a:ea typeface="华文仿宋" pitchFamily="2" charset="-122"/>
                </a:endParaRPr>
              </a:p>
            </p:txBody>
          </p:sp>
        </mc:Choice>
        <mc:Fallback>
          <p:sp>
            <p:nvSpPr>
              <p:cNvPr id="13" name="内容占位符 2"/>
              <p:cNvSpPr txBox="1">
                <a:spLocks noRot="1" noChangeAspect="1" noMove="1" noResize="1" noEditPoints="1" noAdjustHandles="1" noChangeArrowheads="1" noChangeShapeType="1" noTextEdit="1"/>
              </p:cNvSpPr>
              <p:nvPr/>
            </p:nvSpPr>
            <p:spPr>
              <a:xfrm>
                <a:off x="302940" y="2441576"/>
                <a:ext cx="8581146" cy="4011760"/>
              </a:xfrm>
              <a:prstGeom prst="rect">
                <a:avLst/>
              </a:prstGeom>
              <a:blipFill rotWithShape="1">
                <a:blip r:embed="rId2"/>
                <a:stretch>
                  <a:fillRect l="-1" r="-150" b="-18286"/>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2" name="TextBox 1"/>
          <p:cNvSpPr txBox="1"/>
          <p:nvPr/>
        </p:nvSpPr>
        <p:spPr>
          <a:xfrm>
            <a:off x="179512" y="836712"/>
            <a:ext cx="8229601" cy="3893374"/>
          </a:xfrm>
          <a:prstGeom prst="rect">
            <a:avLst/>
          </a:prstGeom>
          <a:noFill/>
        </p:spPr>
        <p:txBody>
          <a:bodyPr wrap="square" rtlCol="0">
            <a:spAutoFit/>
          </a:bodyPr>
          <a:lstStyle/>
          <a:p>
            <a:pPr>
              <a:lnSpc>
                <a:spcPts val="3500"/>
              </a:lnSpc>
            </a:pPr>
            <a:r>
              <a:rPr lang="zh-CN" altLang="en-US" sz="2400" dirty="0">
                <a:solidFill>
                  <a:srgbClr val="000000"/>
                </a:solidFill>
                <a:latin typeface="黑体" panose="02010609060101010101" pitchFamily="49" charset="-122"/>
                <a:ea typeface="黑体" panose="02010609060101010101" pitchFamily="49" charset="-122"/>
              </a:rPr>
              <a:t>平板玻璃行业全</a:t>
            </a:r>
            <a:r>
              <a:rPr lang="zh-CN" altLang="en-US" sz="2400" dirty="0" smtClean="0">
                <a:solidFill>
                  <a:srgbClr val="000000"/>
                </a:solidFill>
                <a:latin typeface="黑体" panose="02010609060101010101" pitchFamily="49" charset="-122"/>
                <a:ea typeface="黑体" panose="02010609060101010101" pitchFamily="49" charset="-122"/>
              </a:rPr>
              <a:t>口径核算</a:t>
            </a:r>
            <a:endParaRPr lang="en-US" altLang="zh-CN" sz="2400" dirty="0" smtClean="0">
              <a:solidFill>
                <a:srgbClr val="000000"/>
              </a:solidFill>
              <a:latin typeface="黑体" panose="02010609060101010101" pitchFamily="49" charset="-122"/>
              <a:ea typeface="黑体" panose="02010609060101010101" pitchFamily="49" charset="-122"/>
            </a:endParaRPr>
          </a:p>
          <a:p>
            <a:pPr>
              <a:lnSpc>
                <a:spcPts val="3500"/>
              </a:lnSpc>
            </a:pPr>
            <a:r>
              <a:rPr lang="zh-CN" altLang="en-US" sz="2400" dirty="0">
                <a:solidFill>
                  <a:srgbClr val="000000"/>
                </a:solidFill>
                <a:latin typeface="黑体" panose="02010609060101010101" pitchFamily="49" charset="-122"/>
                <a:ea typeface="黑体" panose="02010609060101010101" pitchFamily="49" charset="-122"/>
              </a:rPr>
              <a:t>氮氧化物</a:t>
            </a:r>
            <a:r>
              <a:rPr lang="zh-CN" altLang="en-US" sz="2400" dirty="0" smtClean="0">
                <a:solidFill>
                  <a:srgbClr val="000000"/>
                </a:solidFill>
                <a:latin typeface="黑体" panose="02010609060101010101" pitchFamily="49" charset="-122"/>
                <a:ea typeface="黑体" panose="02010609060101010101" pitchFamily="49" charset="-122"/>
              </a:rPr>
              <a:t>核算</a:t>
            </a:r>
            <a:endParaRPr lang="en-US" altLang="zh-CN" sz="2400" dirty="0" smtClean="0">
              <a:solidFill>
                <a:srgbClr val="000000"/>
              </a:solidFill>
              <a:latin typeface="黑体" panose="02010609060101010101" pitchFamily="49" charset="-122"/>
              <a:ea typeface="黑体" panose="02010609060101010101" pitchFamily="49" charset="-122"/>
            </a:endParaRPr>
          </a:p>
          <a:p>
            <a:pPr marL="342900" indent="-342900">
              <a:lnSpc>
                <a:spcPts val="3500"/>
              </a:lnSpc>
              <a:buFont typeface="Wingdings" panose="05000000000000000000" pitchFamily="2" charset="2"/>
              <a:buChar char="Ø"/>
            </a:pPr>
            <a:r>
              <a:rPr lang="zh-CN" altLang="en-US" sz="2400" dirty="0">
                <a:solidFill>
                  <a:srgbClr val="000000"/>
                </a:solidFill>
                <a:latin typeface="仿宋_GB2312" panose="02010609030101010101" pitchFamily="49" charset="-122"/>
                <a:ea typeface="仿宋_GB2312" panose="02010609030101010101" pitchFamily="49" charset="-122"/>
              </a:rPr>
              <a:t>平板玻璃行业全口径氮氧化物排放量指核算期本辖区各企业分生产线氮氧化物排放量之和。</a:t>
            </a:r>
            <a:endParaRPr lang="zh-CN" altLang="en-US" sz="2400" dirty="0">
              <a:solidFill>
                <a:srgbClr val="000000"/>
              </a:solidFill>
              <a:latin typeface="仿宋_GB2312" panose="02010609030101010101" pitchFamily="49" charset="-122"/>
              <a:ea typeface="仿宋_GB2312" panose="02010609030101010101" pitchFamily="49" charset="-122"/>
            </a:endParaRPr>
          </a:p>
          <a:p>
            <a:pPr marL="342900" indent="-342900">
              <a:lnSpc>
                <a:spcPts val="3500"/>
              </a:lnSpc>
              <a:buFont typeface="Wingdings" panose="05000000000000000000" pitchFamily="2" charset="2"/>
              <a:buChar char="Ø"/>
            </a:pPr>
            <a:r>
              <a:rPr lang="zh-CN" altLang="en-US" sz="2400" dirty="0" smtClean="0">
                <a:solidFill>
                  <a:srgbClr val="000000"/>
                </a:solidFill>
                <a:latin typeface="仿宋_GB2312" panose="02010609030101010101" pitchFamily="49" charset="-122"/>
                <a:ea typeface="仿宋_GB2312" panose="02010609030101010101" pitchFamily="49" charset="-122"/>
              </a:rPr>
              <a:t>原则上采用</a:t>
            </a:r>
            <a:r>
              <a:rPr lang="zh-CN" altLang="en-US" sz="2400" u="sng" dirty="0">
                <a:solidFill>
                  <a:srgbClr val="000000"/>
                </a:solidFill>
                <a:latin typeface="仿宋_GB2312" panose="02010609030101010101" pitchFamily="49" charset="-122"/>
                <a:ea typeface="仿宋_GB2312" panose="02010609030101010101" pitchFamily="49" charset="-122"/>
              </a:rPr>
              <a:t>产排污系数法</a:t>
            </a:r>
            <a:r>
              <a:rPr lang="zh-CN" altLang="en-US" sz="2400" dirty="0">
                <a:solidFill>
                  <a:srgbClr val="000000"/>
                </a:solidFill>
                <a:latin typeface="仿宋_GB2312" panose="02010609030101010101" pitchFamily="49" charset="-122"/>
                <a:ea typeface="仿宋_GB2312" panose="02010609030101010101" pitchFamily="49" charset="-122"/>
              </a:rPr>
              <a:t>：根据产品产量、产污系数、脱硝设施运行情况等进行核算</a:t>
            </a:r>
            <a:r>
              <a:rPr lang="zh-CN" altLang="en-US" sz="2400" dirty="0" smtClean="0">
                <a:solidFill>
                  <a:srgbClr val="000000"/>
                </a:solidFill>
                <a:latin typeface="仿宋_GB2312" panose="02010609030101010101" pitchFamily="49" charset="-122"/>
                <a:ea typeface="仿宋_GB2312" panose="02010609030101010101" pitchFamily="49" charset="-122"/>
              </a:rPr>
              <a:t>。</a:t>
            </a:r>
            <a:endParaRPr lang="en-US" altLang="zh-CN" sz="2400" dirty="0" smtClean="0">
              <a:solidFill>
                <a:srgbClr val="000000"/>
              </a:solidFill>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endParaRPr lang="zh-CN" altLang="en-US" sz="2400" dirty="0">
              <a:solidFill>
                <a:srgbClr val="000000"/>
              </a:solidFill>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endParaRPr lang="en-US" altLang="zh-CN" sz="2400" dirty="0" smtClean="0">
              <a:solidFill>
                <a:srgbClr val="000000"/>
              </a:solidFill>
              <a:latin typeface="仿宋_GB2312" panose="02010609030101010101" pitchFamily="49" charset="-122"/>
              <a:ea typeface="仿宋_GB2312" panose="02010609030101010101" pitchFamily="49" charset="-122"/>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a:t>
            </a:r>
            <a:r>
              <a:rPr lang="zh-CN" altLang="en-US" sz="3200" dirty="0" smtClean="0">
                <a:solidFill>
                  <a:srgbClr val="000000"/>
                </a:solidFill>
                <a:latin typeface="华文中宋" panose="02010600040101010101" pitchFamily="2" charset="-122"/>
                <a:ea typeface="华文中宋" panose="02010600040101010101" pitchFamily="2" charset="-122"/>
              </a:rPr>
              <a:t>表</a:t>
            </a:r>
            <a:endParaRPr lang="zh-CN" altLang="en-US" sz="3200" dirty="0">
              <a:solidFill>
                <a:srgbClr val="1C1C1C"/>
              </a:solidFill>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9478" y="3501008"/>
            <a:ext cx="4845043" cy="69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4077072"/>
            <a:ext cx="824865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2" name="矩形 1"/>
          <p:cNvSpPr/>
          <p:nvPr/>
        </p:nvSpPr>
        <p:spPr>
          <a:xfrm>
            <a:off x="457200" y="1222375"/>
            <a:ext cx="8363272" cy="560090"/>
          </a:xfrm>
          <a:prstGeom prst="rect">
            <a:avLst/>
          </a:prstGeom>
        </p:spPr>
        <p:txBody>
          <a:bodyPr wrap="square">
            <a:spAutoFit/>
          </a:bodyPr>
          <a:lstStyle/>
          <a:p>
            <a:pPr>
              <a:lnSpc>
                <a:spcPct val="150000"/>
              </a:lnSpc>
            </a:pPr>
            <a:endParaRPr lang="zh-CN" altLang="en-US" sz="2400" dirty="0">
              <a:solidFill>
                <a:srgbClr val="000000"/>
              </a:solidFill>
              <a:ea typeface="仿宋_GB2312"/>
            </a:endParaRPr>
          </a:p>
        </p:txBody>
      </p:sp>
      <p:sp>
        <p:nvSpPr>
          <p:cNvPr id="10"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8" name="矩形 7"/>
          <p:cNvSpPr/>
          <p:nvPr/>
        </p:nvSpPr>
        <p:spPr>
          <a:xfrm>
            <a:off x="179512" y="1052736"/>
            <a:ext cx="8784976" cy="461665"/>
          </a:xfrm>
          <a:prstGeom prst="rect">
            <a:avLst/>
          </a:prstGeom>
        </p:spPr>
        <p:txBody>
          <a:bodyPr wrap="square">
            <a:spAutoFit/>
          </a:bodyPr>
          <a:lstStyle/>
          <a:p>
            <a:r>
              <a:rPr lang="en-US" altLang="zh-CN" sz="2400" dirty="0" err="1" smtClean="0">
                <a:latin typeface="华文仿宋" pitchFamily="2" charset="-122"/>
                <a:ea typeface="华文仿宋" pitchFamily="2" charset="-122"/>
              </a:rPr>
              <a:t>NOx</a:t>
            </a:r>
            <a:r>
              <a:rPr lang="zh-CN" altLang="en-US" sz="2400" dirty="0" smtClean="0">
                <a:latin typeface="华文仿宋" pitchFamily="2" charset="-122"/>
                <a:ea typeface="华文仿宋" pitchFamily="2" charset="-122"/>
              </a:rPr>
              <a:t>产污系数根据在线监测数据脱硝进口</a:t>
            </a:r>
            <a:r>
              <a:rPr lang="en-US" altLang="zh-CN" sz="2400" dirty="0" err="1" smtClean="0">
                <a:latin typeface="华文仿宋" pitchFamily="2" charset="-122"/>
                <a:ea typeface="华文仿宋" pitchFamily="2" charset="-122"/>
              </a:rPr>
              <a:t>NOx</a:t>
            </a:r>
            <a:r>
              <a:rPr lang="zh-CN" altLang="en-US" sz="2400" dirty="0" smtClean="0">
                <a:latin typeface="华文仿宋" pitchFamily="2" charset="-122"/>
                <a:ea typeface="华文仿宋" pitchFamily="2" charset="-122"/>
              </a:rPr>
              <a:t>浓度参照下表测算。</a:t>
            </a:r>
            <a:endParaRPr lang="zh-CN" altLang="en-US" sz="2400" dirty="0">
              <a:latin typeface="华文仿宋" pitchFamily="2" charset="-122"/>
              <a:ea typeface="华文仿宋" pitchFamily="2" charset="-122"/>
            </a:endParaRPr>
          </a:p>
        </p:txBody>
      </p:sp>
      <p:graphicFrame>
        <p:nvGraphicFramePr>
          <p:cNvPr id="9" name="表格 8"/>
          <p:cNvGraphicFramePr>
            <a:graphicFrameLocks noGrp="1"/>
          </p:cNvGraphicFramePr>
          <p:nvPr/>
        </p:nvGraphicFramePr>
        <p:xfrm>
          <a:off x="1115616" y="1772816"/>
          <a:ext cx="7200800" cy="1976639"/>
        </p:xfrm>
        <a:graphic>
          <a:graphicData uri="http://schemas.openxmlformats.org/drawingml/2006/table">
            <a:tbl>
              <a:tblPr>
                <a:tableStyleId>{5C22544A-7EE6-4342-B048-85BDC9FD1C3A}</a:tableStyleId>
              </a:tblPr>
              <a:tblGrid>
                <a:gridCol w="3784361"/>
                <a:gridCol w="3416439"/>
              </a:tblGrid>
              <a:tr h="777764">
                <a:tc>
                  <a:txBody>
                    <a:bodyPr/>
                    <a:lstStyle/>
                    <a:p>
                      <a:pPr algn="ctr" fontAlgn="b"/>
                      <a:r>
                        <a:rPr lang="zh-CN" altLang="en-US" sz="2400" u="none" strike="noStrike" dirty="0">
                          <a:effectLst/>
                          <a:latin typeface="华文仿宋" pitchFamily="2" charset="-122"/>
                          <a:ea typeface="华文仿宋" pitchFamily="2" charset="-122"/>
                        </a:rPr>
                        <a:t>折算</a:t>
                      </a:r>
                      <a:r>
                        <a:rPr lang="en-US" sz="2400" u="none" strike="noStrike" dirty="0" err="1">
                          <a:effectLst/>
                          <a:latin typeface="华文仿宋" pitchFamily="2" charset="-122"/>
                          <a:ea typeface="华文仿宋" pitchFamily="2" charset="-122"/>
                        </a:rPr>
                        <a:t>NOx</a:t>
                      </a:r>
                      <a:r>
                        <a:rPr lang="zh-CN" altLang="en-US" sz="2400" u="none" strike="noStrike" dirty="0">
                          <a:effectLst/>
                          <a:latin typeface="华文仿宋" pitchFamily="2" charset="-122"/>
                          <a:ea typeface="华文仿宋" pitchFamily="2" charset="-122"/>
                        </a:rPr>
                        <a:t>浓度（</a:t>
                      </a:r>
                      <a:r>
                        <a:rPr lang="en-US" sz="2400" u="none" strike="noStrike" dirty="0">
                          <a:effectLst/>
                          <a:latin typeface="华文仿宋" pitchFamily="2" charset="-122"/>
                          <a:ea typeface="华文仿宋" pitchFamily="2" charset="-122"/>
                        </a:rPr>
                        <a:t>mg/Nm3）</a:t>
                      </a:r>
                      <a:endParaRPr lang="en-US" sz="2400" b="0" i="0" u="none" strike="noStrike" dirty="0">
                        <a:solidFill>
                          <a:srgbClr val="000000"/>
                        </a:solidFill>
                        <a:effectLst/>
                        <a:latin typeface="华文仿宋" pitchFamily="2" charset="-122"/>
                        <a:ea typeface="华文仿宋" pitchFamily="2" charset="-122"/>
                      </a:endParaRPr>
                    </a:p>
                  </a:txBody>
                  <a:tcPr marL="9525" marR="9525" marT="9525" marB="0" anchor="b"/>
                </a:tc>
                <a:tc>
                  <a:txBody>
                    <a:bodyPr/>
                    <a:lstStyle/>
                    <a:p>
                      <a:pPr algn="ctr" fontAlgn="b"/>
                      <a:r>
                        <a:rPr lang="en-US" altLang="zh-CN" sz="2400" u="none" strike="noStrike" dirty="0" err="1">
                          <a:effectLst/>
                          <a:latin typeface="华文仿宋" pitchFamily="2" charset="-122"/>
                          <a:ea typeface="华文仿宋" pitchFamily="2" charset="-122"/>
                        </a:rPr>
                        <a:t>NOx</a:t>
                      </a:r>
                      <a:r>
                        <a:rPr lang="zh-CN" altLang="en-US" sz="2400" u="none" strike="noStrike" dirty="0">
                          <a:effectLst/>
                          <a:latin typeface="华文仿宋" pitchFamily="2" charset="-122"/>
                          <a:ea typeface="华文仿宋" pitchFamily="2" charset="-122"/>
                        </a:rPr>
                        <a:t>产污</a:t>
                      </a:r>
                      <a:r>
                        <a:rPr lang="zh-CN" altLang="en-US" sz="2400" u="none" strike="noStrike" dirty="0" smtClean="0">
                          <a:effectLst/>
                          <a:latin typeface="华文仿宋" pitchFamily="2" charset="-122"/>
                          <a:ea typeface="华文仿宋" pitchFamily="2" charset="-122"/>
                        </a:rPr>
                        <a:t>系数</a:t>
                      </a:r>
                      <a:endParaRPr lang="en-US" altLang="zh-CN" sz="2400" u="none" strike="noStrike" dirty="0" smtClean="0">
                        <a:effectLst/>
                        <a:latin typeface="华文仿宋" pitchFamily="2" charset="-122"/>
                        <a:ea typeface="华文仿宋" pitchFamily="2" charset="-122"/>
                      </a:endParaRPr>
                    </a:p>
                    <a:p>
                      <a:pPr algn="ctr" fontAlgn="b"/>
                      <a:r>
                        <a:rPr lang="zh-CN" altLang="en-US" sz="2400" u="none" strike="noStrike" dirty="0" smtClean="0">
                          <a:effectLst/>
                          <a:latin typeface="华文仿宋" pitchFamily="2" charset="-122"/>
                          <a:ea typeface="华文仿宋" pitchFamily="2" charset="-122"/>
                        </a:rPr>
                        <a:t>（千克</a:t>
                      </a:r>
                      <a:r>
                        <a:rPr lang="en-US" altLang="zh-CN" sz="2400" u="none" strike="noStrike" dirty="0" smtClean="0">
                          <a:effectLst/>
                          <a:latin typeface="华文仿宋" pitchFamily="2" charset="-122"/>
                          <a:ea typeface="华文仿宋" pitchFamily="2" charset="-122"/>
                        </a:rPr>
                        <a:t>/</a:t>
                      </a:r>
                      <a:r>
                        <a:rPr lang="zh-CN" altLang="en-US" sz="2400" u="none" strike="noStrike" dirty="0">
                          <a:effectLst/>
                          <a:latin typeface="华文仿宋" pitchFamily="2" charset="-122"/>
                          <a:ea typeface="华文仿宋" pitchFamily="2" charset="-122"/>
                        </a:rPr>
                        <a:t>重量箱</a:t>
                      </a:r>
                      <a:r>
                        <a:rPr lang="en-US" altLang="zh-CN" sz="2400" u="none" strike="noStrike" dirty="0">
                          <a:effectLst/>
                          <a:latin typeface="华文仿宋" pitchFamily="2" charset="-122"/>
                          <a:ea typeface="华文仿宋" pitchFamily="2" charset="-122"/>
                        </a:rPr>
                        <a:t>-</a:t>
                      </a:r>
                      <a:r>
                        <a:rPr lang="zh-CN" altLang="en-US" sz="2400" u="none" strike="noStrike" dirty="0">
                          <a:effectLst/>
                          <a:latin typeface="华文仿宋" pitchFamily="2" charset="-122"/>
                          <a:ea typeface="华文仿宋" pitchFamily="2" charset="-122"/>
                        </a:rPr>
                        <a:t>玻璃 ）</a:t>
                      </a:r>
                      <a:endParaRPr lang="zh-CN" altLang="en-US" sz="2400" b="0" i="0" u="none" strike="noStrike" dirty="0">
                        <a:solidFill>
                          <a:srgbClr val="000000"/>
                        </a:solidFill>
                        <a:effectLst/>
                        <a:latin typeface="华文仿宋" pitchFamily="2" charset="-122"/>
                        <a:ea typeface="华文仿宋" pitchFamily="2" charset="-122"/>
                      </a:endParaRPr>
                    </a:p>
                  </a:txBody>
                  <a:tcPr marL="9525" marR="9525" marT="9525" marB="0" anchor="b"/>
                </a:tc>
              </a:tr>
              <a:tr h="399625">
                <a:tc>
                  <a:txBody>
                    <a:bodyPr/>
                    <a:lstStyle/>
                    <a:p>
                      <a:pPr algn="ctr" fontAlgn="b"/>
                      <a:r>
                        <a:rPr lang="en-US" altLang="zh-CN" sz="2400" u="none" strike="noStrike" dirty="0">
                          <a:effectLst/>
                          <a:latin typeface="华文仿宋" pitchFamily="2" charset="-122"/>
                          <a:ea typeface="华文仿宋" pitchFamily="2" charset="-122"/>
                        </a:rPr>
                        <a:t>2000</a:t>
                      </a:r>
                      <a:endParaRPr lang="en-US" altLang="zh-CN" sz="2400" b="0" i="0" u="none" strike="noStrike" dirty="0">
                        <a:solidFill>
                          <a:srgbClr val="000000"/>
                        </a:solidFill>
                        <a:effectLst/>
                        <a:latin typeface="华文仿宋" pitchFamily="2" charset="-122"/>
                        <a:ea typeface="华文仿宋" pitchFamily="2" charset="-122"/>
                      </a:endParaRPr>
                    </a:p>
                  </a:txBody>
                  <a:tcPr marL="9525" marR="9525" marT="9525" marB="0" anchor="b"/>
                </a:tc>
                <a:tc>
                  <a:txBody>
                    <a:bodyPr/>
                    <a:lstStyle/>
                    <a:p>
                      <a:pPr algn="ctr" fontAlgn="b"/>
                      <a:r>
                        <a:rPr lang="en-US" altLang="zh-CN" sz="2400" u="none" strike="noStrike" dirty="0">
                          <a:effectLst/>
                          <a:latin typeface="华文仿宋" pitchFamily="2" charset="-122"/>
                          <a:ea typeface="华文仿宋" pitchFamily="2" charset="-122"/>
                        </a:rPr>
                        <a:t>0.4</a:t>
                      </a:r>
                      <a:endParaRPr lang="en-US" altLang="zh-CN" sz="2400" b="0" i="0" u="none" strike="noStrike" dirty="0">
                        <a:solidFill>
                          <a:srgbClr val="000000"/>
                        </a:solidFill>
                        <a:effectLst/>
                        <a:latin typeface="华文仿宋" pitchFamily="2" charset="-122"/>
                        <a:ea typeface="华文仿宋" pitchFamily="2" charset="-122"/>
                      </a:endParaRPr>
                    </a:p>
                  </a:txBody>
                  <a:tcPr marL="9525" marR="9525" marT="9525" marB="0" anchor="b"/>
                </a:tc>
              </a:tr>
              <a:tr h="399625">
                <a:tc>
                  <a:txBody>
                    <a:bodyPr/>
                    <a:lstStyle/>
                    <a:p>
                      <a:pPr algn="ctr" fontAlgn="b"/>
                      <a:r>
                        <a:rPr lang="en-US" altLang="zh-CN" sz="2400" u="none" strike="noStrike" dirty="0">
                          <a:effectLst/>
                          <a:latin typeface="华文仿宋" pitchFamily="2" charset="-122"/>
                          <a:ea typeface="华文仿宋" pitchFamily="2" charset="-122"/>
                        </a:rPr>
                        <a:t>2500</a:t>
                      </a:r>
                      <a:endParaRPr lang="en-US" altLang="zh-CN" sz="2400" b="0" i="0" u="none" strike="noStrike" dirty="0">
                        <a:solidFill>
                          <a:srgbClr val="000000"/>
                        </a:solidFill>
                        <a:effectLst/>
                        <a:latin typeface="华文仿宋" pitchFamily="2" charset="-122"/>
                        <a:ea typeface="华文仿宋" pitchFamily="2" charset="-122"/>
                      </a:endParaRPr>
                    </a:p>
                  </a:txBody>
                  <a:tcPr marL="9525" marR="9525" marT="9525" marB="0" anchor="b"/>
                </a:tc>
                <a:tc>
                  <a:txBody>
                    <a:bodyPr/>
                    <a:lstStyle/>
                    <a:p>
                      <a:pPr algn="ctr" fontAlgn="b"/>
                      <a:r>
                        <a:rPr lang="en-US" altLang="zh-CN" sz="2400" u="none" strike="noStrike" dirty="0">
                          <a:effectLst/>
                          <a:latin typeface="华文仿宋" pitchFamily="2" charset="-122"/>
                          <a:ea typeface="华文仿宋" pitchFamily="2" charset="-122"/>
                        </a:rPr>
                        <a:t>0.5</a:t>
                      </a:r>
                      <a:endParaRPr lang="en-US" altLang="zh-CN" sz="2400" b="0" i="0" u="none" strike="noStrike" dirty="0">
                        <a:solidFill>
                          <a:srgbClr val="000000"/>
                        </a:solidFill>
                        <a:effectLst/>
                        <a:latin typeface="华文仿宋" pitchFamily="2" charset="-122"/>
                        <a:ea typeface="华文仿宋" pitchFamily="2" charset="-122"/>
                      </a:endParaRPr>
                    </a:p>
                  </a:txBody>
                  <a:tcPr marL="9525" marR="9525" marT="9525" marB="0" anchor="b"/>
                </a:tc>
              </a:tr>
              <a:tr h="399625">
                <a:tc>
                  <a:txBody>
                    <a:bodyPr/>
                    <a:lstStyle/>
                    <a:p>
                      <a:pPr algn="ctr" fontAlgn="b"/>
                      <a:r>
                        <a:rPr lang="en-US" altLang="zh-CN" sz="2400" u="none" strike="noStrike" dirty="0">
                          <a:effectLst/>
                          <a:latin typeface="华文仿宋" pitchFamily="2" charset="-122"/>
                          <a:ea typeface="华文仿宋" pitchFamily="2" charset="-122"/>
                        </a:rPr>
                        <a:t>3000</a:t>
                      </a:r>
                      <a:endParaRPr lang="en-US" altLang="zh-CN" sz="2400" b="0" i="0" u="none" strike="noStrike" dirty="0">
                        <a:solidFill>
                          <a:srgbClr val="000000"/>
                        </a:solidFill>
                        <a:effectLst/>
                        <a:latin typeface="华文仿宋" pitchFamily="2" charset="-122"/>
                        <a:ea typeface="华文仿宋" pitchFamily="2" charset="-122"/>
                      </a:endParaRPr>
                    </a:p>
                  </a:txBody>
                  <a:tcPr marL="9525" marR="9525" marT="9525" marB="0" anchor="b"/>
                </a:tc>
                <a:tc>
                  <a:txBody>
                    <a:bodyPr/>
                    <a:lstStyle/>
                    <a:p>
                      <a:pPr algn="ctr" fontAlgn="b"/>
                      <a:r>
                        <a:rPr lang="en-US" altLang="zh-CN" sz="2400" u="none" strike="noStrike" dirty="0">
                          <a:effectLst/>
                          <a:latin typeface="华文仿宋" pitchFamily="2" charset="-122"/>
                          <a:ea typeface="华文仿宋" pitchFamily="2" charset="-122"/>
                        </a:rPr>
                        <a:t>0.6</a:t>
                      </a:r>
                      <a:endParaRPr lang="en-US" altLang="zh-CN" sz="2400" b="0" i="0" u="none" strike="noStrike" dirty="0">
                        <a:solidFill>
                          <a:srgbClr val="000000"/>
                        </a:solidFill>
                        <a:effectLst/>
                        <a:latin typeface="华文仿宋" pitchFamily="2" charset="-122"/>
                        <a:ea typeface="华文仿宋" pitchFamily="2" charset="-122"/>
                      </a:endParaRPr>
                    </a:p>
                  </a:txBody>
                  <a:tcPr marL="9525" marR="9525" marT="9525" marB="0" anchor="b"/>
                </a:tc>
              </a:tr>
            </a:tbl>
          </a:graphicData>
        </a:graphic>
      </p:graphicFrame>
      <p:sp>
        <p:nvSpPr>
          <p:cNvPr id="11" name="矩形 10"/>
          <p:cNvSpPr/>
          <p:nvPr/>
        </p:nvSpPr>
        <p:spPr>
          <a:xfrm>
            <a:off x="323528" y="4005064"/>
            <a:ext cx="8363272" cy="2677656"/>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400" dirty="0" smtClean="0">
                <a:latin typeface="华文仿宋" pitchFamily="2" charset="-122"/>
                <a:ea typeface="华文仿宋" pitchFamily="2" charset="-122"/>
              </a:rPr>
              <a:t>例：</a:t>
            </a:r>
            <a:r>
              <a:rPr lang="zh-CN" altLang="en-US" sz="2400" dirty="0">
                <a:latin typeface="华文仿宋" pitchFamily="2" charset="-122"/>
                <a:ea typeface="华文仿宋" pitchFamily="2" charset="-122"/>
              </a:rPr>
              <a:t>在线监测进口</a:t>
            </a:r>
            <a:r>
              <a:rPr lang="en-US" altLang="zh-CN" sz="2400" dirty="0" err="1">
                <a:latin typeface="华文仿宋" pitchFamily="2" charset="-122"/>
                <a:ea typeface="华文仿宋" pitchFamily="2" charset="-122"/>
              </a:rPr>
              <a:t>NOx</a:t>
            </a:r>
            <a:r>
              <a:rPr lang="zh-CN" altLang="en-US" sz="2400" dirty="0" smtClean="0">
                <a:latin typeface="华文仿宋" pitchFamily="2" charset="-122"/>
                <a:ea typeface="华文仿宋" pitchFamily="2" charset="-122"/>
              </a:rPr>
              <a:t>浓度为</a:t>
            </a:r>
            <a:r>
              <a:rPr lang="en-US" altLang="zh-CN" sz="2400" dirty="0" smtClean="0">
                <a:latin typeface="华文仿宋" pitchFamily="2" charset="-122"/>
                <a:ea typeface="华文仿宋" pitchFamily="2" charset="-122"/>
              </a:rPr>
              <a:t>2700</a:t>
            </a:r>
            <a:r>
              <a:rPr lang="en-US" altLang="zh-CN" sz="2400" dirty="0">
                <a:latin typeface="华文仿宋" pitchFamily="2" charset="-122"/>
                <a:ea typeface="华文仿宋" pitchFamily="2" charset="-122"/>
              </a:rPr>
              <a:t> </a:t>
            </a:r>
            <a:r>
              <a:rPr lang="en-US" altLang="zh-CN" sz="2400" dirty="0" smtClean="0">
                <a:latin typeface="华文仿宋" pitchFamily="2" charset="-122"/>
                <a:ea typeface="华文仿宋" pitchFamily="2" charset="-122"/>
              </a:rPr>
              <a:t>mg/Nm3</a:t>
            </a:r>
            <a:r>
              <a:rPr lang="zh-CN" altLang="en-US" sz="2400" dirty="0" smtClean="0">
                <a:latin typeface="华文仿宋" pitchFamily="2" charset="-122"/>
                <a:ea typeface="华文仿宋" pitchFamily="2" charset="-122"/>
              </a:rPr>
              <a:t>，则</a:t>
            </a:r>
            <a:r>
              <a:rPr lang="en-US" altLang="zh-CN" sz="2400" dirty="0" err="1">
                <a:latin typeface="华文仿宋" pitchFamily="2" charset="-122"/>
                <a:ea typeface="华文仿宋" pitchFamily="2" charset="-122"/>
              </a:rPr>
              <a:t>NOx</a:t>
            </a:r>
            <a:r>
              <a:rPr lang="zh-CN" altLang="en-US" sz="2400" dirty="0">
                <a:latin typeface="华文仿宋" pitchFamily="2" charset="-122"/>
                <a:ea typeface="华文仿宋" pitchFamily="2" charset="-122"/>
              </a:rPr>
              <a:t>产污</a:t>
            </a:r>
            <a:r>
              <a:rPr lang="zh-CN" altLang="en-US" sz="2400" dirty="0" smtClean="0">
                <a:latin typeface="华文仿宋" pitchFamily="2" charset="-122"/>
                <a:ea typeface="华文仿宋" pitchFamily="2" charset="-122"/>
              </a:rPr>
              <a:t>系数为</a:t>
            </a:r>
            <a:r>
              <a:rPr lang="en-US" altLang="zh-CN" sz="2400" dirty="0" smtClean="0">
                <a:latin typeface="华文仿宋" pitchFamily="2" charset="-122"/>
                <a:ea typeface="华文仿宋" pitchFamily="2" charset="-122"/>
              </a:rPr>
              <a:t>0.54</a:t>
            </a:r>
            <a:r>
              <a:rPr lang="zh-CN" altLang="en-US" sz="2400" dirty="0">
                <a:latin typeface="华文仿宋" pitchFamily="2" charset="-122"/>
                <a:ea typeface="华文仿宋" pitchFamily="2" charset="-122"/>
              </a:rPr>
              <a:t>千克</a:t>
            </a:r>
            <a:r>
              <a:rPr lang="en-US" altLang="zh-CN" sz="2400" dirty="0">
                <a:latin typeface="华文仿宋" pitchFamily="2" charset="-122"/>
                <a:ea typeface="华文仿宋" pitchFamily="2" charset="-122"/>
              </a:rPr>
              <a:t>/</a:t>
            </a:r>
            <a:r>
              <a:rPr lang="zh-CN" altLang="en-US" sz="2400" dirty="0">
                <a:latin typeface="华文仿宋" pitchFamily="2" charset="-122"/>
                <a:ea typeface="华文仿宋" pitchFamily="2" charset="-122"/>
              </a:rPr>
              <a:t>重量箱</a:t>
            </a:r>
            <a:r>
              <a:rPr lang="en-US" altLang="zh-CN" sz="2400" dirty="0">
                <a:latin typeface="华文仿宋" pitchFamily="2" charset="-122"/>
                <a:ea typeface="华文仿宋" pitchFamily="2" charset="-122"/>
              </a:rPr>
              <a:t>-</a:t>
            </a:r>
            <a:r>
              <a:rPr lang="zh-CN" altLang="en-US" sz="2400" dirty="0">
                <a:latin typeface="华文仿宋" pitchFamily="2" charset="-122"/>
                <a:ea typeface="华文仿宋" pitchFamily="2" charset="-122"/>
              </a:rPr>
              <a:t>玻璃 </a:t>
            </a:r>
            <a:r>
              <a:rPr lang="zh-CN" altLang="en-US" sz="2400" dirty="0" smtClean="0">
                <a:latin typeface="华文仿宋" pitchFamily="2" charset="-122"/>
                <a:ea typeface="华文仿宋" pitchFamily="2" charset="-122"/>
              </a:rPr>
              <a:t>；</a:t>
            </a:r>
            <a:endParaRPr lang="en-US" altLang="zh-CN" sz="2400" dirty="0" smtClean="0">
              <a:latin typeface="华文仿宋" pitchFamily="2" charset="-122"/>
              <a:ea typeface="华文仿宋" pitchFamily="2" charset="-122"/>
            </a:endParaRPr>
          </a:p>
          <a:p>
            <a:pPr marL="457200" indent="-457200">
              <a:lnSpc>
                <a:spcPct val="150000"/>
              </a:lnSpc>
              <a:buFont typeface="Wingdings" panose="05000000000000000000" pitchFamily="2" charset="2"/>
              <a:buChar char="Ø"/>
            </a:pPr>
            <a:r>
              <a:rPr lang="zh-CN" altLang="en-US" sz="2400" dirty="0" smtClean="0">
                <a:latin typeface="华文仿宋" pitchFamily="2" charset="-122"/>
                <a:ea typeface="华文仿宋" pitchFamily="2" charset="-122"/>
              </a:rPr>
              <a:t>对于无在线监测数据的</a:t>
            </a:r>
            <a:r>
              <a:rPr lang="zh-CN" altLang="en-US" sz="2400" dirty="0">
                <a:latin typeface="华文仿宋" pitchFamily="2" charset="-122"/>
                <a:ea typeface="华文仿宋" pitchFamily="2" charset="-122"/>
              </a:rPr>
              <a:t>，统一按照</a:t>
            </a:r>
            <a:r>
              <a:rPr lang="en-US" altLang="zh-CN" sz="2400" dirty="0">
                <a:latin typeface="华文仿宋" pitchFamily="2" charset="-122"/>
                <a:ea typeface="华文仿宋" pitchFamily="2" charset="-122"/>
              </a:rPr>
              <a:t>2000mg/Nm</a:t>
            </a:r>
            <a:r>
              <a:rPr lang="en-US" altLang="zh-CN" sz="2400" baseline="30000" dirty="0">
                <a:latin typeface="华文仿宋" pitchFamily="2" charset="-122"/>
                <a:ea typeface="华文仿宋" pitchFamily="2" charset="-122"/>
              </a:rPr>
              <a:t>3</a:t>
            </a:r>
            <a:r>
              <a:rPr lang="zh-CN" altLang="en-US" sz="2400" dirty="0">
                <a:latin typeface="华文仿宋" pitchFamily="2" charset="-122"/>
                <a:ea typeface="华文仿宋" pitchFamily="2" charset="-122"/>
              </a:rPr>
              <a:t>对应的产污系数进行</a:t>
            </a:r>
            <a:r>
              <a:rPr lang="zh-CN" altLang="en-US" sz="2400" dirty="0" smtClean="0">
                <a:latin typeface="华文仿宋" pitchFamily="2" charset="-122"/>
                <a:ea typeface="华文仿宋" pitchFamily="2" charset="-122"/>
              </a:rPr>
              <a:t>测算。</a:t>
            </a:r>
            <a:endParaRPr lang="en-US" altLang="zh-CN" sz="2400" dirty="0">
              <a:latin typeface="华文仿宋" pitchFamily="2" charset="-122"/>
              <a:ea typeface="华文仿宋" pitchFamily="2" charset="-122"/>
            </a:endParaRPr>
          </a:p>
          <a:p>
            <a:pPr>
              <a:lnSpc>
                <a:spcPct val="150000"/>
              </a:lnSpc>
            </a:pPr>
            <a:endParaRPr lang="zh-CN" altLang="en-US" sz="16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a:t>
            </a:r>
            <a:r>
              <a:rPr lang="zh-CN" altLang="en-US" sz="3200" dirty="0" smtClean="0">
                <a:solidFill>
                  <a:srgbClr val="000000"/>
                </a:solidFill>
                <a:latin typeface="华文中宋" panose="02010600040101010101" pitchFamily="2" charset="-122"/>
                <a:ea typeface="华文中宋" panose="02010600040101010101" pitchFamily="2" charset="-122"/>
              </a:rPr>
              <a:t>表</a:t>
            </a:r>
            <a:endParaRPr lang="zh-CN" altLang="en-US" sz="3200" dirty="0">
              <a:solidFill>
                <a:srgbClr val="1C1C1C"/>
              </a:solidFill>
            </a:endParaRPr>
          </a:p>
        </p:txBody>
      </p:sp>
      <p:sp>
        <p:nvSpPr>
          <p:cNvPr id="3" name="矩形 2"/>
          <p:cNvSpPr/>
          <p:nvPr/>
        </p:nvSpPr>
        <p:spPr>
          <a:xfrm>
            <a:off x="323528" y="1196750"/>
            <a:ext cx="8568952" cy="4524315"/>
          </a:xfrm>
          <a:prstGeom prst="rect">
            <a:avLst/>
          </a:prstGeom>
        </p:spPr>
        <p:txBody>
          <a:bodyPr wrap="square">
            <a:spAutoFit/>
          </a:bodyPr>
          <a:lstStyle/>
          <a:p>
            <a:pPr marL="342900" indent="-342900">
              <a:lnSpc>
                <a:spcPct val="150000"/>
              </a:lnSpc>
              <a:spcBef>
                <a:spcPts val="0"/>
              </a:spcBef>
              <a:buFont typeface="Wingdings" panose="05000000000000000000" pitchFamily="2" charset="2"/>
              <a:buChar char="Ø"/>
            </a:pPr>
            <a:r>
              <a:rPr lang="zh-CN" altLang="en-US" sz="2400" dirty="0">
                <a:latin typeface="+mn-ea"/>
                <a:ea typeface="仿宋_GB2312"/>
              </a:rPr>
              <a:t>平板玻璃生产线燃料、芒硝的消耗量，采用企业生产报表数据，并根据玻璃熔窑的生产能力、核算期平板玻璃产量数据等进行校核。</a:t>
            </a:r>
            <a:endParaRPr lang="en-US" altLang="zh-CN" sz="2400" dirty="0">
              <a:latin typeface="+mn-ea"/>
              <a:ea typeface="仿宋_GB2312"/>
            </a:endParaRPr>
          </a:p>
          <a:p>
            <a:pPr marL="342900" indent="-342900">
              <a:lnSpc>
                <a:spcPct val="150000"/>
              </a:lnSpc>
              <a:spcBef>
                <a:spcPts val="0"/>
              </a:spcBef>
              <a:buFont typeface="Wingdings" panose="05000000000000000000" pitchFamily="2" charset="2"/>
              <a:buChar char="Ø"/>
            </a:pPr>
            <a:r>
              <a:rPr lang="zh-CN" altLang="en-US" sz="2400" dirty="0">
                <a:latin typeface="+mn-ea"/>
                <a:ea typeface="仿宋_GB2312"/>
              </a:rPr>
              <a:t>燃料发生炉对煤炭的要求比较高。一般企业会对煤炭进行筛选；煤粉不能使用，选出后卖出</a:t>
            </a:r>
            <a:endParaRPr lang="en-US" altLang="zh-CN" sz="2400" dirty="0">
              <a:latin typeface="+mn-ea"/>
              <a:ea typeface="仿宋_GB2312"/>
            </a:endParaRPr>
          </a:p>
          <a:p>
            <a:pPr marL="342900" lvl="1" indent="-342900">
              <a:lnSpc>
                <a:spcPct val="150000"/>
              </a:lnSpc>
              <a:spcBef>
                <a:spcPts val="0"/>
              </a:spcBef>
              <a:buFont typeface="Wingdings" panose="05000000000000000000" pitchFamily="2" charset="2"/>
              <a:buChar char="Ø"/>
            </a:pPr>
            <a:r>
              <a:rPr lang="zh-CN" altLang="en-US" sz="2400" dirty="0">
                <a:latin typeface="+mn-ea"/>
                <a:ea typeface="仿宋_GB2312"/>
              </a:rPr>
              <a:t>煤炭消费量</a:t>
            </a:r>
            <a:r>
              <a:rPr lang="en-US" altLang="zh-CN" sz="2400" dirty="0">
                <a:latin typeface="+mn-ea"/>
                <a:ea typeface="仿宋_GB2312"/>
              </a:rPr>
              <a:t>=</a:t>
            </a:r>
            <a:r>
              <a:rPr lang="zh-CN" altLang="en-US" sz="2400" dirty="0">
                <a:latin typeface="+mn-ea"/>
                <a:ea typeface="仿宋_GB2312"/>
              </a:rPr>
              <a:t>入厂煤量</a:t>
            </a:r>
            <a:r>
              <a:rPr lang="en-US" altLang="zh-CN" sz="2400" dirty="0">
                <a:latin typeface="+mn-ea"/>
                <a:ea typeface="仿宋_GB2312"/>
              </a:rPr>
              <a:t>—</a:t>
            </a:r>
            <a:r>
              <a:rPr lang="zh-CN" altLang="en-US" sz="2400" dirty="0">
                <a:latin typeface="+mn-ea"/>
                <a:ea typeface="仿宋_GB2312"/>
              </a:rPr>
              <a:t>卖出煤粉量</a:t>
            </a:r>
            <a:endParaRPr lang="zh-CN" altLang="en-US" sz="2400" dirty="0">
              <a:latin typeface="+mn-ea"/>
              <a:ea typeface="仿宋_GB2312"/>
            </a:endParaRPr>
          </a:p>
          <a:p>
            <a:pPr marL="342900" indent="-342900">
              <a:lnSpc>
                <a:spcPct val="150000"/>
              </a:lnSpc>
              <a:spcBef>
                <a:spcPts val="0"/>
              </a:spcBef>
              <a:buFont typeface="Wingdings" panose="05000000000000000000" pitchFamily="2" charset="2"/>
              <a:buChar char="Ø"/>
            </a:pPr>
            <a:r>
              <a:rPr lang="zh-CN" altLang="en-US" sz="2400" dirty="0">
                <a:latin typeface="+mn-ea"/>
                <a:ea typeface="仿宋_GB2312"/>
              </a:rPr>
              <a:t>生产线产能</a:t>
            </a:r>
            <a:r>
              <a:rPr lang="zh-CN" altLang="en-US" sz="2400" dirty="0" smtClean="0">
                <a:latin typeface="+mn-ea"/>
                <a:ea typeface="仿宋_GB2312"/>
              </a:rPr>
              <a:t>：以</a:t>
            </a:r>
            <a:r>
              <a:rPr lang="zh-CN" altLang="en-US" sz="2400" dirty="0">
                <a:latin typeface="+mn-ea"/>
                <a:ea typeface="仿宋_GB2312"/>
              </a:rPr>
              <a:t>每天生产玻璃液的数量来代表；例，</a:t>
            </a:r>
            <a:r>
              <a:rPr lang="en-US" altLang="zh-CN" sz="2400" dirty="0">
                <a:latin typeface="+mn-ea"/>
                <a:ea typeface="仿宋_GB2312"/>
              </a:rPr>
              <a:t>600t/d</a:t>
            </a:r>
            <a:r>
              <a:rPr lang="zh-CN" altLang="en-US" sz="2400" dirty="0">
                <a:latin typeface="+mn-ea"/>
                <a:ea typeface="仿宋_GB2312"/>
              </a:rPr>
              <a:t>代表玻璃熔窑每天生产玻璃液的能力为</a:t>
            </a:r>
            <a:r>
              <a:rPr lang="en-US" altLang="zh-CN" sz="2400" dirty="0">
                <a:latin typeface="+mn-ea"/>
                <a:ea typeface="仿宋_GB2312"/>
              </a:rPr>
              <a:t>600</a:t>
            </a:r>
            <a:r>
              <a:rPr lang="zh-CN" altLang="en-US" sz="2400" dirty="0" smtClean="0">
                <a:latin typeface="+mn-ea"/>
                <a:ea typeface="仿宋_GB2312"/>
              </a:rPr>
              <a:t>吨。</a:t>
            </a:r>
            <a:endParaRPr lang="en-US" altLang="zh-CN" sz="2400" dirty="0">
              <a:latin typeface="+mn-ea"/>
              <a:ea typeface="仿宋_GB231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2" name="矩形 1"/>
          <p:cNvSpPr/>
          <p:nvPr/>
        </p:nvSpPr>
        <p:spPr>
          <a:xfrm>
            <a:off x="457200" y="1222375"/>
            <a:ext cx="8363272" cy="560090"/>
          </a:xfrm>
          <a:prstGeom prst="rect">
            <a:avLst/>
          </a:prstGeom>
        </p:spPr>
        <p:txBody>
          <a:bodyPr wrap="square">
            <a:spAutoFit/>
          </a:bodyPr>
          <a:lstStyle/>
          <a:p>
            <a:pPr>
              <a:lnSpc>
                <a:spcPct val="150000"/>
              </a:lnSpc>
            </a:pPr>
            <a:endParaRPr lang="zh-CN" altLang="en-US" sz="2400" dirty="0">
              <a:solidFill>
                <a:srgbClr val="000000"/>
              </a:solidFill>
              <a:ea typeface="仿宋_GB2312"/>
            </a:endParaRPr>
          </a:p>
        </p:txBody>
      </p:sp>
      <p:sp>
        <p:nvSpPr>
          <p:cNvPr id="10"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3" name="矩形 2"/>
          <p:cNvSpPr/>
          <p:nvPr/>
        </p:nvSpPr>
        <p:spPr>
          <a:xfrm>
            <a:off x="179512" y="980728"/>
            <a:ext cx="8964488" cy="5170646"/>
          </a:xfrm>
          <a:prstGeom prst="rect">
            <a:avLst/>
          </a:prstGeom>
        </p:spPr>
        <p:txBody>
          <a:bodyPr wrap="square">
            <a:spAutoFit/>
          </a:bodyPr>
          <a:lstStyle/>
          <a:p>
            <a:pPr algn="ctr">
              <a:lnSpc>
                <a:spcPct val="150000"/>
              </a:lnSpc>
            </a:pPr>
            <a:r>
              <a:rPr lang="zh-CN" altLang="en-US" sz="2800" b="1" dirty="0">
                <a:latin typeface="华文仿宋" pitchFamily="2" charset="-122"/>
                <a:ea typeface="华文仿宋" pitchFamily="2" charset="-122"/>
              </a:rPr>
              <a:t>校核</a:t>
            </a:r>
            <a:endParaRPr lang="en-US" altLang="zh-CN" sz="2800" b="1" dirty="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en-US" sz="2400" dirty="0">
                <a:latin typeface="+mn-ea"/>
                <a:ea typeface="仿宋_GB2312"/>
              </a:rPr>
              <a:t>每吨玻璃液，煤气发生炉需要消耗煤炭约为</a:t>
            </a:r>
            <a:r>
              <a:rPr lang="en-US" altLang="zh-CN" sz="2400" dirty="0">
                <a:latin typeface="+mn-ea"/>
                <a:ea typeface="仿宋_GB2312"/>
              </a:rPr>
              <a:t>0.3</a:t>
            </a:r>
            <a:r>
              <a:rPr lang="zh-CN" altLang="en-US" sz="2400" dirty="0">
                <a:latin typeface="+mn-ea"/>
                <a:ea typeface="仿宋_GB2312"/>
              </a:rPr>
              <a:t>吨；</a:t>
            </a:r>
            <a:endParaRPr lang="en-US" altLang="zh-CN" sz="2400" dirty="0">
              <a:latin typeface="+mn-ea"/>
              <a:ea typeface="仿宋_GB2312"/>
            </a:endParaRPr>
          </a:p>
          <a:p>
            <a:pPr>
              <a:lnSpc>
                <a:spcPct val="150000"/>
              </a:lnSpc>
            </a:pPr>
            <a:r>
              <a:rPr lang="zh-CN" altLang="en-US" sz="2400" dirty="0" smtClean="0">
                <a:latin typeface="+mn-ea"/>
                <a:ea typeface="仿宋_GB2312"/>
              </a:rPr>
              <a:t>    相当于</a:t>
            </a:r>
            <a:r>
              <a:rPr lang="zh-CN" altLang="en-US" sz="2400" dirty="0">
                <a:latin typeface="+mn-ea"/>
                <a:ea typeface="仿宋_GB2312"/>
              </a:rPr>
              <a:t>：</a:t>
            </a:r>
            <a:r>
              <a:rPr lang="en-US" altLang="zh-CN" sz="2400" dirty="0">
                <a:latin typeface="+mn-ea"/>
                <a:ea typeface="仿宋_GB2312"/>
              </a:rPr>
              <a:t>1</a:t>
            </a:r>
            <a:r>
              <a:rPr lang="zh-CN" altLang="en-US" sz="2400" dirty="0">
                <a:latin typeface="+mn-ea"/>
                <a:ea typeface="仿宋_GB2312"/>
              </a:rPr>
              <a:t>重量箱玻璃，煤气发生炉需要消耗煤炭约为</a:t>
            </a:r>
            <a:r>
              <a:rPr lang="en-US" altLang="zh-CN" sz="2400" dirty="0">
                <a:latin typeface="+mn-ea"/>
                <a:ea typeface="仿宋_GB2312"/>
              </a:rPr>
              <a:t>0.016</a:t>
            </a:r>
            <a:r>
              <a:rPr lang="zh-CN" altLang="en-US" sz="2400" dirty="0" smtClean="0">
                <a:latin typeface="+mn-ea"/>
                <a:ea typeface="仿宋_GB2312"/>
              </a:rPr>
              <a:t>吨</a:t>
            </a:r>
            <a:endParaRPr lang="en-US" altLang="zh-CN" sz="2400" dirty="0">
              <a:latin typeface="+mn-ea"/>
              <a:ea typeface="仿宋_GB2312"/>
            </a:endParaRPr>
          </a:p>
          <a:p>
            <a:pPr marL="342900" indent="-342900">
              <a:lnSpc>
                <a:spcPct val="150000"/>
              </a:lnSpc>
              <a:buFont typeface="Wingdings" panose="05000000000000000000" pitchFamily="2" charset="2"/>
              <a:buChar char="Ø"/>
            </a:pPr>
            <a:r>
              <a:rPr lang="zh-CN" altLang="en-US" sz="2400" dirty="0">
                <a:latin typeface="+mn-ea"/>
                <a:ea typeface="仿宋_GB2312"/>
              </a:rPr>
              <a:t>每吨玻璃液，需要消耗天然气</a:t>
            </a:r>
            <a:r>
              <a:rPr lang="en-US" altLang="zh-CN" sz="2400" dirty="0">
                <a:latin typeface="+mn-ea"/>
                <a:ea typeface="仿宋_GB2312"/>
              </a:rPr>
              <a:t>130—190m3</a:t>
            </a:r>
            <a:r>
              <a:rPr lang="zh-CN" altLang="en-US" sz="2400" dirty="0">
                <a:latin typeface="+mn-ea"/>
                <a:ea typeface="仿宋_GB2312"/>
              </a:rPr>
              <a:t>；</a:t>
            </a:r>
            <a:endParaRPr lang="en-US" altLang="zh-CN" sz="2400" dirty="0">
              <a:latin typeface="+mn-ea"/>
              <a:ea typeface="仿宋_GB2312"/>
            </a:endParaRPr>
          </a:p>
          <a:p>
            <a:pPr>
              <a:lnSpc>
                <a:spcPct val="150000"/>
              </a:lnSpc>
            </a:pPr>
            <a:r>
              <a:rPr lang="zh-CN" altLang="en-US" sz="2400" dirty="0" smtClean="0">
                <a:latin typeface="+mn-ea"/>
                <a:ea typeface="仿宋_GB2312"/>
              </a:rPr>
              <a:t>    相当于</a:t>
            </a:r>
            <a:r>
              <a:rPr lang="zh-CN" altLang="en-US" sz="2400" dirty="0">
                <a:latin typeface="+mn-ea"/>
                <a:ea typeface="仿宋_GB2312"/>
              </a:rPr>
              <a:t>：</a:t>
            </a:r>
            <a:r>
              <a:rPr lang="en-US" altLang="zh-CN" sz="2400" dirty="0">
                <a:latin typeface="+mn-ea"/>
                <a:ea typeface="仿宋_GB2312"/>
              </a:rPr>
              <a:t>1</a:t>
            </a:r>
            <a:r>
              <a:rPr lang="zh-CN" altLang="en-US" sz="2400" dirty="0">
                <a:latin typeface="+mn-ea"/>
                <a:ea typeface="仿宋_GB2312"/>
              </a:rPr>
              <a:t>重量箱玻璃，需要消耗天然气约为</a:t>
            </a:r>
            <a:r>
              <a:rPr lang="en-US" altLang="zh-CN" sz="2400" dirty="0">
                <a:latin typeface="+mn-ea"/>
                <a:ea typeface="仿宋_GB2312"/>
              </a:rPr>
              <a:t>7-10m3</a:t>
            </a:r>
            <a:r>
              <a:rPr lang="zh-CN" altLang="en-US" sz="2400" dirty="0" smtClean="0">
                <a:latin typeface="+mn-ea"/>
                <a:ea typeface="仿宋_GB2312"/>
              </a:rPr>
              <a:t>；</a:t>
            </a:r>
            <a:endParaRPr lang="en-US" altLang="zh-CN" sz="2400" dirty="0">
              <a:latin typeface="+mn-ea"/>
              <a:ea typeface="仿宋_GB2312"/>
            </a:endParaRPr>
          </a:p>
          <a:p>
            <a:pPr marL="342900" indent="-342900">
              <a:lnSpc>
                <a:spcPct val="150000"/>
              </a:lnSpc>
              <a:buFont typeface="Wingdings" panose="05000000000000000000" pitchFamily="2" charset="2"/>
              <a:buChar char="Ø"/>
            </a:pPr>
            <a:r>
              <a:rPr lang="zh-CN" altLang="en-US" sz="2400" dirty="0">
                <a:latin typeface="+mn-ea"/>
                <a:ea typeface="仿宋_GB2312"/>
              </a:rPr>
              <a:t>芒硝占原料的比例多为</a:t>
            </a:r>
            <a:r>
              <a:rPr lang="en-US" altLang="zh-CN" sz="2400" dirty="0">
                <a:latin typeface="+mn-ea"/>
                <a:ea typeface="仿宋_GB2312"/>
              </a:rPr>
              <a:t>0.2%—1%</a:t>
            </a:r>
            <a:r>
              <a:rPr lang="zh-CN" altLang="en-US" sz="2400" dirty="0">
                <a:latin typeface="+mn-ea"/>
                <a:ea typeface="仿宋_GB2312"/>
              </a:rPr>
              <a:t>；</a:t>
            </a:r>
            <a:endParaRPr lang="en-US" altLang="zh-CN" sz="2400" dirty="0">
              <a:latin typeface="+mn-ea"/>
              <a:ea typeface="仿宋_GB2312"/>
            </a:endParaRPr>
          </a:p>
          <a:p>
            <a:pPr marL="342900" indent="-342900">
              <a:lnSpc>
                <a:spcPct val="150000"/>
              </a:lnSpc>
              <a:buFont typeface="Wingdings" panose="05000000000000000000" pitchFamily="2" charset="2"/>
              <a:buChar char="Ø"/>
            </a:pPr>
            <a:r>
              <a:rPr lang="zh-CN" altLang="en-US" sz="2400" dirty="0">
                <a:latin typeface="+mn-ea"/>
                <a:ea typeface="仿宋_GB2312"/>
              </a:rPr>
              <a:t>原料熔化为玻璃液的比例约为</a:t>
            </a:r>
            <a:r>
              <a:rPr lang="en-US" altLang="zh-CN" sz="2400" dirty="0">
                <a:latin typeface="+mn-ea"/>
                <a:ea typeface="仿宋_GB2312"/>
              </a:rPr>
              <a:t>82.5%</a:t>
            </a:r>
            <a:r>
              <a:rPr lang="zh-CN" altLang="en-US" sz="2400" dirty="0">
                <a:latin typeface="+mn-ea"/>
                <a:ea typeface="仿宋_GB2312"/>
              </a:rPr>
              <a:t>；</a:t>
            </a:r>
            <a:endParaRPr lang="en-US" altLang="zh-CN" sz="2400" dirty="0">
              <a:latin typeface="+mn-ea"/>
              <a:ea typeface="仿宋_GB2312"/>
            </a:endParaRPr>
          </a:p>
          <a:p>
            <a:pPr marL="342900" indent="-342900">
              <a:lnSpc>
                <a:spcPct val="150000"/>
              </a:lnSpc>
              <a:buFont typeface="Wingdings" panose="05000000000000000000" pitchFamily="2" charset="2"/>
              <a:buChar char="Ø"/>
            </a:pPr>
            <a:r>
              <a:rPr lang="zh-CN" altLang="en-US" sz="2400" dirty="0">
                <a:latin typeface="+mn-ea"/>
                <a:ea typeface="仿宋_GB2312"/>
              </a:rPr>
              <a:t>成品率：一般为</a:t>
            </a:r>
            <a:r>
              <a:rPr lang="en-US" altLang="zh-CN" sz="2400" dirty="0">
                <a:latin typeface="+mn-ea"/>
                <a:ea typeface="仿宋_GB2312"/>
              </a:rPr>
              <a:t>85—92%</a:t>
            </a:r>
            <a:r>
              <a:rPr lang="zh-CN" altLang="en-US" sz="2400" dirty="0">
                <a:latin typeface="+mn-ea"/>
                <a:ea typeface="仿宋_GB2312"/>
              </a:rPr>
              <a:t>；</a:t>
            </a:r>
            <a:endParaRPr lang="en-US" altLang="zh-CN" sz="2400" dirty="0">
              <a:latin typeface="+mn-ea"/>
              <a:ea typeface="仿宋_GB2312"/>
            </a:endParaRPr>
          </a:p>
          <a:p>
            <a:pPr marL="342900" indent="-342900">
              <a:lnSpc>
                <a:spcPct val="150000"/>
              </a:lnSpc>
              <a:buFont typeface="Wingdings" panose="05000000000000000000" pitchFamily="2" charset="2"/>
              <a:buChar char="Ø"/>
            </a:pPr>
            <a:r>
              <a:rPr lang="en-US" altLang="zh-CN" sz="2400" dirty="0">
                <a:latin typeface="+mn-ea"/>
                <a:ea typeface="仿宋_GB2312"/>
              </a:rPr>
              <a:t>20</a:t>
            </a:r>
            <a:r>
              <a:rPr lang="zh-CN" altLang="en-US" sz="2400" dirty="0">
                <a:latin typeface="+mn-ea"/>
                <a:ea typeface="仿宋_GB2312"/>
              </a:rPr>
              <a:t>万重量箱平板玻璃相当于</a:t>
            </a:r>
            <a:r>
              <a:rPr lang="en-US" altLang="zh-CN" sz="2400" dirty="0">
                <a:latin typeface="+mn-ea"/>
                <a:ea typeface="仿宋_GB2312"/>
              </a:rPr>
              <a:t>1</a:t>
            </a:r>
            <a:r>
              <a:rPr lang="zh-CN" altLang="en-US" sz="2400" dirty="0">
                <a:latin typeface="+mn-ea"/>
                <a:ea typeface="仿宋_GB2312"/>
              </a:rPr>
              <a:t>万吨平板玻璃；</a:t>
            </a:r>
            <a:endParaRPr lang="en-US" altLang="zh-CN" sz="2400" dirty="0">
              <a:latin typeface="+mn-ea"/>
              <a:ea typeface="仿宋_GB231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22" descr="mainbg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5" desc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8" desc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88" y="446405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9"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463" y="3654425"/>
            <a:ext cx="11255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1" descr="w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888" y="4643438"/>
            <a:ext cx="112553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2" descr="w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7875" y="473392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3" descr="w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6338" y="5994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2" descr="w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2325" y="221456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7" descr="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7413" y="4914900"/>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4" y="2807136"/>
            <a:ext cx="8785671" cy="830997"/>
          </a:xfrm>
          <a:prstGeom prst="rect">
            <a:avLst/>
          </a:prstGeom>
          <a:noFill/>
        </p:spPr>
        <p:txBody>
          <a:bodyPr wrap="square" rtlCol="0">
            <a:spAutoFit/>
          </a:bodyPr>
          <a:lstStyle/>
          <a:p>
            <a:pPr lvl="0"/>
            <a:r>
              <a:rPr lang="zh-CN" altLang="en-US" sz="4800" dirty="0" smtClean="0">
                <a:latin typeface="黑体" panose="02010609060101010101" pitchFamily="49" charset="-122"/>
                <a:ea typeface="黑体" panose="02010609060101010101" pitchFamily="49" charset="-122"/>
              </a:rPr>
              <a:t>一、</a:t>
            </a:r>
            <a:r>
              <a:rPr lang="zh-CN" altLang="en-US" sz="4800" dirty="0">
                <a:latin typeface="华文中宋" panose="02010600040101010101" pitchFamily="2" charset="-122"/>
                <a:ea typeface="华文中宋" panose="02010600040101010101" pitchFamily="2" charset="-122"/>
              </a:rPr>
              <a:t>大气</a:t>
            </a:r>
            <a:r>
              <a:rPr lang="zh-CN" altLang="en-US" sz="4800" dirty="0" smtClean="0">
                <a:latin typeface="华文中宋" panose="02010600040101010101" pitchFamily="2" charset="-122"/>
                <a:ea typeface="华文中宋" panose="02010600040101010101" pitchFamily="2" charset="-122"/>
              </a:rPr>
              <a:t>重点</a:t>
            </a:r>
            <a:r>
              <a:rPr lang="zh-CN" altLang="en-US" sz="4800" dirty="0">
                <a:latin typeface="华文中宋" panose="02010600040101010101" pitchFamily="2" charset="-122"/>
                <a:ea typeface="华文中宋" panose="02010600040101010101" pitchFamily="2" charset="-122"/>
              </a:rPr>
              <a:t>行业减排管理</a:t>
            </a:r>
            <a:r>
              <a:rPr lang="zh-CN" altLang="en-US" sz="4800" dirty="0" smtClean="0">
                <a:latin typeface="华文中宋" panose="02010600040101010101" pitchFamily="2" charset="-122"/>
                <a:ea typeface="华文中宋" panose="02010600040101010101" pitchFamily="2" charset="-122"/>
              </a:rPr>
              <a:t>要求</a:t>
            </a:r>
            <a:endParaRPr lang="zh-CN" altLang="en-US" sz="4800" dirty="0">
              <a:solidFill>
                <a:srgbClr val="1C1C1C"/>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a:t>
            </a:r>
            <a:r>
              <a:rPr lang="zh-CN" altLang="en-US" sz="3200" dirty="0" smtClean="0">
                <a:solidFill>
                  <a:srgbClr val="000000"/>
                </a:solidFill>
                <a:latin typeface="华文中宋" panose="02010600040101010101" pitchFamily="2" charset="-122"/>
                <a:ea typeface="华文中宋" panose="02010600040101010101" pitchFamily="2" charset="-122"/>
              </a:rPr>
              <a:t>表</a:t>
            </a:r>
            <a:endParaRPr lang="zh-CN" altLang="en-US" sz="3200" dirty="0">
              <a:solidFill>
                <a:srgbClr val="1C1C1C"/>
              </a:solidFill>
            </a:endParaRPr>
          </a:p>
        </p:txBody>
      </p:sp>
      <p:sp>
        <p:nvSpPr>
          <p:cNvPr id="2" name="矩形 1"/>
          <p:cNvSpPr/>
          <p:nvPr/>
        </p:nvSpPr>
        <p:spPr>
          <a:xfrm>
            <a:off x="2123728" y="1465620"/>
            <a:ext cx="5477782" cy="523220"/>
          </a:xfrm>
          <a:prstGeom prst="rect">
            <a:avLst/>
          </a:prstGeom>
        </p:spPr>
        <p:txBody>
          <a:bodyPr wrap="none">
            <a:spAutoFit/>
          </a:bodyPr>
          <a:lstStyle/>
          <a:p>
            <a:pPr algn="ctr"/>
            <a:r>
              <a:rPr lang="zh-CN" altLang="en-US" sz="2800" b="1" dirty="0">
                <a:latin typeface="华文仿宋" pitchFamily="2" charset="-122"/>
                <a:ea typeface="华文仿宋" pitchFamily="2" charset="-122"/>
              </a:rPr>
              <a:t>环境统计中</a:t>
            </a:r>
            <a:r>
              <a:rPr lang="en-US" altLang="zh-CN" sz="2800" b="1" dirty="0">
                <a:latin typeface="华文仿宋" pitchFamily="2" charset="-122"/>
                <a:ea typeface="华文仿宋" pitchFamily="2" charset="-122"/>
              </a:rPr>
              <a:t>SO2</a:t>
            </a:r>
            <a:r>
              <a:rPr lang="zh-CN" altLang="en-US" sz="2800" b="1" dirty="0">
                <a:latin typeface="华文仿宋" pitchFamily="2" charset="-122"/>
                <a:ea typeface="华文仿宋" pitchFamily="2" charset="-122"/>
              </a:rPr>
              <a:t>、</a:t>
            </a:r>
            <a:r>
              <a:rPr lang="en-US" altLang="zh-CN" sz="2800" b="1" dirty="0" err="1">
                <a:latin typeface="华文仿宋" pitchFamily="2" charset="-122"/>
                <a:ea typeface="华文仿宋" pitchFamily="2" charset="-122"/>
              </a:rPr>
              <a:t>NOx</a:t>
            </a:r>
            <a:r>
              <a:rPr lang="zh-CN" altLang="en-US" sz="2800" b="1" dirty="0">
                <a:latin typeface="华文仿宋" pitchFamily="2" charset="-122"/>
                <a:ea typeface="华文仿宋" pitchFamily="2" charset="-122"/>
              </a:rPr>
              <a:t>排放量偏低</a:t>
            </a:r>
            <a:endParaRPr lang="zh-CN" altLang="en-US" sz="2800" b="1" dirty="0">
              <a:latin typeface="华文仿宋" pitchFamily="2" charset="-122"/>
              <a:ea typeface="华文仿宋" pitchFamily="2" charset="-122"/>
            </a:endParaRPr>
          </a:p>
        </p:txBody>
      </p:sp>
      <p:sp>
        <p:nvSpPr>
          <p:cNvPr id="5" name="内容占位符 2"/>
          <p:cNvSpPr txBox="1"/>
          <p:nvPr/>
        </p:nvSpPr>
        <p:spPr>
          <a:xfrm>
            <a:off x="457200" y="2371328"/>
            <a:ext cx="8229600" cy="1993776"/>
          </a:xfrm>
          <a:prstGeom prst="rect">
            <a:avLst/>
          </a:prstGeom>
        </p:spPr>
        <p:txBody>
          <a:bodyPr/>
          <a:lst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a:lstStyle>
          <a:p>
            <a:pPr>
              <a:lnSpc>
                <a:spcPct val="150000"/>
              </a:lnSpc>
              <a:buFont typeface="Wingdings" panose="05000000000000000000" pitchFamily="2" charset="2"/>
              <a:buChar char="Ø"/>
            </a:pPr>
            <a:r>
              <a:rPr lang="zh-CN" altLang="en-US" sz="2400" dirty="0" smtClean="0">
                <a:latin typeface="华文仿宋" pitchFamily="2" charset="-122"/>
                <a:ea typeface="华文仿宋" pitchFamily="2" charset="-122"/>
              </a:rPr>
              <a:t>环境统计中，一些玻璃企业的燃料用量及污染物排放量均不准确；</a:t>
            </a:r>
            <a:endParaRPr lang="en-US" altLang="zh-CN" sz="2400" dirty="0" smtClean="0">
              <a:latin typeface="华文仿宋" pitchFamily="2" charset="-122"/>
              <a:ea typeface="华文仿宋" pitchFamily="2" charset="-122"/>
            </a:endParaRPr>
          </a:p>
          <a:p>
            <a:pPr>
              <a:lnSpc>
                <a:spcPct val="150000"/>
              </a:lnSpc>
              <a:buFont typeface="Wingdings" panose="05000000000000000000" pitchFamily="2" charset="2"/>
              <a:buChar char="Ø"/>
            </a:pPr>
            <a:r>
              <a:rPr lang="zh-CN" altLang="zh-CN" sz="2400" dirty="0" smtClean="0">
                <a:latin typeface="华文仿宋" pitchFamily="2" charset="-122"/>
                <a:ea typeface="华文仿宋" pitchFamily="2" charset="-122"/>
              </a:rPr>
              <a:t>未填报相关信息，污染物排放量明显偏低</a:t>
            </a:r>
            <a:endParaRPr lang="en-US" altLang="zh-CN" sz="2400" dirty="0" smtClean="0">
              <a:latin typeface="华文仿宋" pitchFamily="2" charset="-122"/>
              <a:ea typeface="华文仿宋" pitchFamily="2" charset="-122"/>
            </a:endParaRPr>
          </a:p>
          <a:p>
            <a:pPr>
              <a:lnSpc>
                <a:spcPct val="150000"/>
              </a:lnSpc>
              <a:buFont typeface="Wingdings" panose="05000000000000000000" pitchFamily="2" charset="2"/>
              <a:buChar char="Ø"/>
            </a:pPr>
            <a:r>
              <a:rPr lang="zh-CN" altLang="en-US" sz="2400" dirty="0">
                <a:latin typeface="华文仿宋" pitchFamily="2" charset="-122"/>
                <a:ea typeface="华文仿宋" pitchFamily="2" charset="-122"/>
              </a:rPr>
              <a:t>要求：玻璃行业排放量归真</a:t>
            </a:r>
            <a:endParaRPr lang="zh-CN" altLang="en-US"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2" name="矩形 1"/>
          <p:cNvSpPr/>
          <p:nvPr/>
        </p:nvSpPr>
        <p:spPr>
          <a:xfrm>
            <a:off x="457200" y="1222375"/>
            <a:ext cx="8363272" cy="560090"/>
          </a:xfrm>
          <a:prstGeom prst="rect">
            <a:avLst/>
          </a:prstGeom>
        </p:spPr>
        <p:txBody>
          <a:bodyPr wrap="square">
            <a:spAutoFit/>
          </a:bodyPr>
          <a:lstStyle/>
          <a:p>
            <a:pPr>
              <a:lnSpc>
                <a:spcPct val="150000"/>
              </a:lnSpc>
            </a:pPr>
            <a:endParaRPr lang="zh-CN" altLang="en-US" sz="2400" dirty="0">
              <a:solidFill>
                <a:srgbClr val="000000"/>
              </a:solidFill>
              <a:ea typeface="仿宋_GB2312"/>
            </a:endParaRPr>
          </a:p>
        </p:txBody>
      </p:sp>
      <p:sp>
        <p:nvSpPr>
          <p:cNvPr id="10" name="Rectangle 67"/>
          <p:cNvSpPr>
            <a:spLocks noChangeArrowheads="1"/>
          </p:cNvSpPr>
          <p:nvPr/>
        </p:nvSpPr>
        <p:spPr bwMode="auto">
          <a:xfrm>
            <a:off x="302940" y="2032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00"/>
                </a:solidFill>
                <a:latin typeface="HY헤드라인M" pitchFamily="2" charset="-127"/>
                <a:ea typeface="HY헤드라인M" pitchFamily="2" charset="-127"/>
              </a:rPr>
              <a:t>二</a:t>
            </a:r>
            <a:r>
              <a:rPr lang="zh-CN" altLang="en-US" sz="3200" b="1" dirty="0" smtClean="0">
                <a:solidFill>
                  <a:srgbClr val="000000"/>
                </a:solidFill>
                <a:latin typeface="HY헤드라인M" pitchFamily="2" charset="-127"/>
                <a:ea typeface="HY헤드라인M" pitchFamily="2" charset="-127"/>
              </a:rPr>
              <a:t>、</a:t>
            </a:r>
            <a:r>
              <a:rPr lang="zh-CN" altLang="en-US" sz="3200" dirty="0">
                <a:solidFill>
                  <a:srgbClr val="000000"/>
                </a:solidFill>
                <a:latin typeface="华文中宋" panose="02010600040101010101" pitchFamily="2" charset="-122"/>
                <a:ea typeface="华文中宋" panose="02010600040101010101" pitchFamily="2" charset="-122"/>
              </a:rPr>
              <a:t>大气核查核算表</a:t>
            </a:r>
            <a:endParaRPr lang="zh-CN" altLang="en-US" sz="3200" dirty="0">
              <a:solidFill>
                <a:srgbClr val="1C1C1C"/>
              </a:solidFill>
            </a:endParaRPr>
          </a:p>
        </p:txBody>
      </p:sp>
      <p:sp>
        <p:nvSpPr>
          <p:cNvPr id="3" name="矩形 2"/>
          <p:cNvSpPr/>
          <p:nvPr/>
        </p:nvSpPr>
        <p:spPr>
          <a:xfrm>
            <a:off x="107504" y="908720"/>
            <a:ext cx="8856984" cy="5734903"/>
          </a:xfrm>
          <a:prstGeom prst="rect">
            <a:avLst/>
          </a:prstGeom>
        </p:spPr>
        <p:txBody>
          <a:bodyPr wrap="square">
            <a:spAutoFit/>
          </a:bodyPr>
          <a:lstStyle/>
          <a:p>
            <a:pPr marL="342900" indent="-342900">
              <a:lnSpc>
                <a:spcPts val="4000"/>
              </a:lnSpc>
              <a:buFont typeface="Wingdings" panose="05000000000000000000" pitchFamily="2" charset="2"/>
              <a:buChar char="Ø"/>
            </a:pPr>
            <a:r>
              <a:rPr lang="en-US" altLang="zh-CN" sz="2400" dirty="0">
                <a:latin typeface="华文仿宋" pitchFamily="2" charset="-122"/>
                <a:ea typeface="华文仿宋" pitchFamily="2" charset="-122"/>
              </a:rPr>
              <a:t>2013</a:t>
            </a:r>
            <a:r>
              <a:rPr lang="zh-CN" altLang="en-US" sz="2400" dirty="0">
                <a:latin typeface="华文仿宋" pitchFamily="2" charset="-122"/>
                <a:ea typeface="华文仿宋" pitchFamily="2" charset="-122"/>
              </a:rPr>
              <a:t>年各省的</a:t>
            </a:r>
            <a:r>
              <a:rPr lang="en-US" altLang="zh-CN" sz="2400" dirty="0">
                <a:latin typeface="华文仿宋" pitchFamily="2" charset="-122"/>
                <a:ea typeface="华文仿宋" pitchFamily="2" charset="-122"/>
              </a:rPr>
              <a:t>SO2</a:t>
            </a:r>
            <a:r>
              <a:rPr lang="zh-CN" altLang="en-US" sz="2400" dirty="0">
                <a:latin typeface="华文仿宋" pitchFamily="2" charset="-122"/>
                <a:ea typeface="华文仿宋" pitchFamily="2" charset="-122"/>
              </a:rPr>
              <a:t>、</a:t>
            </a:r>
            <a:r>
              <a:rPr lang="en-US" altLang="zh-CN" sz="2400" dirty="0" err="1">
                <a:latin typeface="华文仿宋" pitchFamily="2" charset="-122"/>
                <a:ea typeface="华文仿宋" pitchFamily="2" charset="-122"/>
              </a:rPr>
              <a:t>NOx</a:t>
            </a:r>
            <a:r>
              <a:rPr lang="zh-CN" altLang="en-US" sz="2400" dirty="0">
                <a:latin typeface="华文仿宋" pitchFamily="2" charset="-122"/>
                <a:ea typeface="华文仿宋" pitchFamily="2" charset="-122"/>
              </a:rPr>
              <a:t>排放总量保持不变；</a:t>
            </a:r>
            <a:endParaRPr lang="zh-CN" altLang="en-US" sz="2400" dirty="0">
              <a:latin typeface="华文仿宋" pitchFamily="2" charset="-122"/>
              <a:ea typeface="华文仿宋" pitchFamily="2" charset="-122"/>
            </a:endParaRPr>
          </a:p>
          <a:p>
            <a:pPr marL="342900" indent="-342900">
              <a:lnSpc>
                <a:spcPts val="4000"/>
              </a:lnSpc>
              <a:buFont typeface="Wingdings" panose="05000000000000000000" pitchFamily="2" charset="2"/>
              <a:buChar char="Ø"/>
            </a:pPr>
            <a:r>
              <a:rPr lang="zh-CN" altLang="en-US" sz="2400" dirty="0">
                <a:latin typeface="华文仿宋" pitchFamily="2" charset="-122"/>
                <a:ea typeface="华文仿宋" pitchFamily="2" charset="-122"/>
              </a:rPr>
              <a:t>平板玻璃行业排放量归真：根据</a:t>
            </a:r>
            <a:r>
              <a:rPr lang="en-US" altLang="zh-CN" sz="2400" dirty="0">
                <a:latin typeface="华文仿宋" pitchFamily="2" charset="-122"/>
                <a:ea typeface="华文仿宋" pitchFamily="2" charset="-122"/>
              </a:rPr>
              <a:t>2013</a:t>
            </a:r>
            <a:r>
              <a:rPr lang="zh-CN" altLang="en-US" sz="2400" dirty="0">
                <a:latin typeface="华文仿宋" pitchFamily="2" charset="-122"/>
                <a:ea typeface="华文仿宋" pitchFamily="2" charset="-122"/>
              </a:rPr>
              <a:t>年的实际生产情况，以及上述排放量的计算方法，重新核算玻璃行业</a:t>
            </a:r>
            <a:r>
              <a:rPr lang="en-US" altLang="zh-CN" sz="2400" dirty="0">
                <a:latin typeface="华文仿宋" pitchFamily="2" charset="-122"/>
                <a:ea typeface="华文仿宋" pitchFamily="2" charset="-122"/>
              </a:rPr>
              <a:t>2013</a:t>
            </a:r>
            <a:r>
              <a:rPr lang="zh-CN" altLang="en-US" sz="2400" dirty="0">
                <a:latin typeface="华文仿宋" pitchFamily="2" charset="-122"/>
                <a:ea typeface="华文仿宋" pitchFamily="2" charset="-122"/>
              </a:rPr>
              <a:t>年</a:t>
            </a:r>
            <a:r>
              <a:rPr lang="en-US" altLang="zh-CN" sz="2400" dirty="0">
                <a:latin typeface="华文仿宋" pitchFamily="2" charset="-122"/>
                <a:ea typeface="华文仿宋" pitchFamily="2" charset="-122"/>
              </a:rPr>
              <a:t>SO2</a:t>
            </a:r>
            <a:r>
              <a:rPr lang="zh-CN" altLang="en-US" sz="2400" dirty="0">
                <a:latin typeface="华文仿宋" pitchFamily="2" charset="-122"/>
                <a:ea typeface="华文仿宋" pitchFamily="2" charset="-122"/>
              </a:rPr>
              <a:t>、</a:t>
            </a:r>
            <a:r>
              <a:rPr lang="en-US" altLang="zh-CN" sz="2400" dirty="0" err="1">
                <a:latin typeface="华文仿宋" pitchFamily="2" charset="-122"/>
                <a:ea typeface="华文仿宋" pitchFamily="2" charset="-122"/>
              </a:rPr>
              <a:t>NOx</a:t>
            </a:r>
            <a:r>
              <a:rPr lang="zh-CN" altLang="en-US" sz="2400" dirty="0">
                <a:latin typeface="华文仿宋" pitchFamily="2" charset="-122"/>
                <a:ea typeface="华文仿宋" pitchFamily="2" charset="-122"/>
              </a:rPr>
              <a:t>排放量；</a:t>
            </a:r>
            <a:endParaRPr lang="en-US" altLang="zh-CN" sz="2400" dirty="0">
              <a:latin typeface="华文仿宋" pitchFamily="2" charset="-122"/>
              <a:ea typeface="华文仿宋" pitchFamily="2" charset="-122"/>
            </a:endParaRPr>
          </a:p>
          <a:p>
            <a:pPr marL="342900" indent="-342900">
              <a:lnSpc>
                <a:spcPts val="4000"/>
              </a:lnSpc>
              <a:buFont typeface="Wingdings" panose="05000000000000000000" pitchFamily="2" charset="2"/>
              <a:buChar char="Ø"/>
            </a:pPr>
            <a:r>
              <a:rPr lang="en-US" altLang="zh-CN" sz="2400" dirty="0">
                <a:latin typeface="华文仿宋" pitchFamily="2" charset="-122"/>
                <a:ea typeface="华文仿宋" pitchFamily="2" charset="-122"/>
              </a:rPr>
              <a:t>2013</a:t>
            </a:r>
            <a:r>
              <a:rPr lang="zh-CN" altLang="en-US" sz="2400" dirty="0">
                <a:latin typeface="华文仿宋" pitchFamily="2" charset="-122"/>
                <a:ea typeface="华文仿宋" pitchFamily="2" charset="-122"/>
              </a:rPr>
              <a:t>年平板玻璃行业的排放量变化量，调整到其他行业</a:t>
            </a:r>
            <a:endParaRPr lang="en-US" altLang="zh-CN" sz="2400" dirty="0">
              <a:latin typeface="华文仿宋" pitchFamily="2" charset="-122"/>
              <a:ea typeface="华文仿宋" pitchFamily="2" charset="-122"/>
            </a:endParaRPr>
          </a:p>
          <a:p>
            <a:pPr marL="0" lvl="1">
              <a:lnSpc>
                <a:spcPts val="4000"/>
              </a:lnSpc>
            </a:pPr>
            <a:r>
              <a:rPr lang="zh-CN" altLang="en-US" sz="2400" dirty="0">
                <a:latin typeface="华文仿宋" pitchFamily="2" charset="-122"/>
                <a:ea typeface="华文仿宋" pitchFamily="2" charset="-122"/>
              </a:rPr>
              <a:t>以</a:t>
            </a:r>
            <a:r>
              <a:rPr lang="en-US" altLang="zh-CN" sz="2400" dirty="0">
                <a:latin typeface="华文仿宋" pitchFamily="2" charset="-122"/>
                <a:ea typeface="华文仿宋" pitchFamily="2" charset="-122"/>
              </a:rPr>
              <a:t>2013</a:t>
            </a:r>
            <a:r>
              <a:rPr lang="zh-CN" altLang="en-US" sz="2400" dirty="0">
                <a:latin typeface="华文仿宋" pitchFamily="2" charset="-122"/>
                <a:ea typeface="华文仿宋" pitchFamily="2" charset="-122"/>
              </a:rPr>
              <a:t>年某省</a:t>
            </a:r>
            <a:r>
              <a:rPr lang="en-US" altLang="zh-CN" sz="2400" dirty="0" err="1">
                <a:latin typeface="华文仿宋" pitchFamily="2" charset="-122"/>
                <a:ea typeface="华文仿宋" pitchFamily="2" charset="-122"/>
              </a:rPr>
              <a:t>NOx</a:t>
            </a:r>
            <a:r>
              <a:rPr lang="zh-CN" altLang="en-US" sz="2400" dirty="0">
                <a:latin typeface="华文仿宋" pitchFamily="2" charset="-122"/>
                <a:ea typeface="华文仿宋" pitchFamily="2" charset="-122"/>
              </a:rPr>
              <a:t>排放为例：</a:t>
            </a:r>
            <a:endParaRPr lang="en-US" altLang="zh-CN" sz="2400" dirty="0">
              <a:latin typeface="华文仿宋" pitchFamily="2" charset="-122"/>
              <a:ea typeface="华文仿宋" pitchFamily="2" charset="-122"/>
            </a:endParaRPr>
          </a:p>
          <a:p>
            <a:pPr marL="342900" lvl="1" indent="-342900">
              <a:lnSpc>
                <a:spcPts val="4000"/>
              </a:lnSpc>
              <a:buFont typeface="Wingdings" panose="05000000000000000000" pitchFamily="2" charset="2"/>
              <a:buChar char="Ø"/>
            </a:pPr>
            <a:r>
              <a:rPr lang="zh-CN" altLang="en-US" sz="2400" dirty="0">
                <a:latin typeface="华文仿宋" pitchFamily="2" charset="-122"/>
                <a:ea typeface="华文仿宋" pitchFamily="2" charset="-122"/>
              </a:rPr>
              <a:t>其他行业</a:t>
            </a:r>
            <a:r>
              <a:rPr lang="en-US" altLang="zh-CN" sz="2400" dirty="0" err="1">
                <a:latin typeface="华文仿宋" pitchFamily="2" charset="-122"/>
                <a:ea typeface="华文仿宋" pitchFamily="2" charset="-122"/>
              </a:rPr>
              <a:t>NOx</a:t>
            </a:r>
            <a:r>
              <a:rPr lang="zh-CN" altLang="en-US" sz="2400" dirty="0">
                <a:latin typeface="华文仿宋" pitchFamily="2" charset="-122"/>
                <a:ea typeface="华文仿宋" pitchFamily="2" charset="-122"/>
              </a:rPr>
              <a:t>排放量</a:t>
            </a:r>
            <a:r>
              <a:rPr lang="en-US" altLang="zh-CN" sz="2400" dirty="0">
                <a:latin typeface="华文仿宋" pitchFamily="2" charset="-122"/>
                <a:ea typeface="华文仿宋" pitchFamily="2" charset="-122"/>
              </a:rPr>
              <a:t>=</a:t>
            </a:r>
            <a:r>
              <a:rPr lang="zh-CN" altLang="en-US" sz="2400" dirty="0">
                <a:latin typeface="华文仿宋" pitchFamily="2" charset="-122"/>
                <a:ea typeface="华文仿宋" pitchFamily="2" charset="-122"/>
              </a:rPr>
              <a:t>全省</a:t>
            </a:r>
            <a:r>
              <a:rPr lang="en-US" altLang="zh-CN" sz="2400" dirty="0" err="1">
                <a:latin typeface="华文仿宋" pitchFamily="2" charset="-122"/>
                <a:ea typeface="华文仿宋" pitchFamily="2" charset="-122"/>
              </a:rPr>
              <a:t>NOx</a:t>
            </a:r>
            <a:r>
              <a:rPr lang="en-US" altLang="zh-CN" sz="2400" dirty="0">
                <a:latin typeface="华文仿宋" pitchFamily="2" charset="-122"/>
                <a:ea typeface="华文仿宋" pitchFamily="2" charset="-122"/>
              </a:rPr>
              <a:t>–</a:t>
            </a:r>
            <a:r>
              <a:rPr lang="zh-CN" altLang="en-US" sz="2400" dirty="0">
                <a:latin typeface="华文仿宋" pitchFamily="2" charset="-122"/>
                <a:ea typeface="华文仿宋" pitchFamily="2" charset="-122"/>
              </a:rPr>
              <a:t>电力</a:t>
            </a:r>
            <a:r>
              <a:rPr lang="en-US" altLang="zh-CN" sz="2400" dirty="0" err="1">
                <a:latin typeface="华文仿宋" pitchFamily="2" charset="-122"/>
                <a:ea typeface="华文仿宋" pitchFamily="2" charset="-122"/>
              </a:rPr>
              <a:t>NOx</a:t>
            </a:r>
            <a:r>
              <a:rPr lang="en-US" altLang="zh-CN" sz="2400" dirty="0">
                <a:latin typeface="华文仿宋" pitchFamily="2" charset="-122"/>
                <a:ea typeface="华文仿宋" pitchFamily="2" charset="-122"/>
              </a:rPr>
              <a:t> –</a:t>
            </a:r>
            <a:r>
              <a:rPr lang="zh-CN" altLang="en-US" sz="2400" dirty="0">
                <a:latin typeface="华文仿宋" pitchFamily="2" charset="-122"/>
                <a:ea typeface="华文仿宋" pitchFamily="2" charset="-122"/>
              </a:rPr>
              <a:t>水泥</a:t>
            </a:r>
            <a:r>
              <a:rPr lang="en-US" altLang="zh-CN" sz="2400" dirty="0" err="1">
                <a:latin typeface="华文仿宋" pitchFamily="2" charset="-122"/>
                <a:ea typeface="华文仿宋" pitchFamily="2" charset="-122"/>
              </a:rPr>
              <a:t>NOx</a:t>
            </a:r>
            <a:r>
              <a:rPr lang="en-US" altLang="zh-CN" sz="2400" dirty="0">
                <a:latin typeface="华文仿宋" pitchFamily="2" charset="-122"/>
                <a:ea typeface="华文仿宋" pitchFamily="2" charset="-122"/>
              </a:rPr>
              <a:t> –</a:t>
            </a:r>
            <a:r>
              <a:rPr lang="zh-CN" altLang="en-US" sz="2400" dirty="0">
                <a:latin typeface="华文仿宋" pitchFamily="2" charset="-122"/>
                <a:ea typeface="华文仿宋" pitchFamily="2" charset="-122"/>
              </a:rPr>
              <a:t>玻璃</a:t>
            </a:r>
            <a:r>
              <a:rPr lang="en-US" altLang="zh-CN" sz="2400" dirty="0" err="1">
                <a:latin typeface="华文仿宋" pitchFamily="2" charset="-122"/>
                <a:ea typeface="华文仿宋" pitchFamily="2" charset="-122"/>
              </a:rPr>
              <a:t>NOx</a:t>
            </a:r>
            <a:r>
              <a:rPr lang="en-US" altLang="zh-CN" sz="2400" dirty="0">
                <a:latin typeface="华文仿宋" pitchFamily="2" charset="-122"/>
                <a:ea typeface="华文仿宋" pitchFamily="2" charset="-122"/>
              </a:rPr>
              <a:t>–</a:t>
            </a:r>
            <a:r>
              <a:rPr lang="zh-CN" altLang="en-US" sz="2400" dirty="0">
                <a:latin typeface="华文仿宋" pitchFamily="2" charset="-122"/>
                <a:ea typeface="华文仿宋" pitchFamily="2" charset="-122"/>
              </a:rPr>
              <a:t>机动车</a:t>
            </a:r>
            <a:r>
              <a:rPr lang="en-US" altLang="zh-CN" sz="2400" dirty="0" err="1">
                <a:latin typeface="华文仿宋" pitchFamily="2" charset="-122"/>
                <a:ea typeface="华文仿宋" pitchFamily="2" charset="-122"/>
              </a:rPr>
              <a:t>NOx</a:t>
            </a:r>
            <a:endParaRPr lang="en-US" altLang="zh-CN" sz="2400" dirty="0">
              <a:latin typeface="华文仿宋" pitchFamily="2" charset="-122"/>
              <a:ea typeface="华文仿宋" pitchFamily="2" charset="-122"/>
            </a:endParaRPr>
          </a:p>
          <a:p>
            <a:pPr marL="342900" indent="-342900">
              <a:lnSpc>
                <a:spcPts val="4000"/>
              </a:lnSpc>
              <a:buFont typeface="Wingdings" panose="05000000000000000000" pitchFamily="2" charset="2"/>
              <a:buChar char="Ø"/>
            </a:pPr>
            <a:r>
              <a:rPr lang="zh-CN" altLang="en-US" sz="2400" dirty="0">
                <a:latin typeface="华文仿宋" pitchFamily="2" charset="-122"/>
                <a:ea typeface="华文仿宋" pitchFamily="2" charset="-122"/>
              </a:rPr>
              <a:t>调整</a:t>
            </a:r>
            <a:r>
              <a:rPr lang="en-US" altLang="zh-CN" sz="2400" dirty="0">
                <a:latin typeface="华文仿宋" pitchFamily="2" charset="-122"/>
                <a:ea typeface="华文仿宋" pitchFamily="2" charset="-122"/>
              </a:rPr>
              <a:t>2013</a:t>
            </a:r>
            <a:r>
              <a:rPr lang="zh-CN" altLang="en-US" sz="2400" dirty="0">
                <a:latin typeface="华文仿宋" pitchFamily="2" charset="-122"/>
                <a:ea typeface="华文仿宋" pitchFamily="2" charset="-122"/>
              </a:rPr>
              <a:t>年其他行业</a:t>
            </a:r>
            <a:r>
              <a:rPr lang="en-US" altLang="zh-CN" sz="2400" dirty="0" err="1">
                <a:latin typeface="华文仿宋" pitchFamily="2" charset="-122"/>
                <a:ea typeface="华文仿宋" pitchFamily="2" charset="-122"/>
              </a:rPr>
              <a:t>NOx</a:t>
            </a:r>
            <a:r>
              <a:rPr lang="zh-CN" altLang="en-US" sz="2400" dirty="0">
                <a:latin typeface="华文仿宋" pitchFamily="2" charset="-122"/>
                <a:ea typeface="华文仿宋" pitchFamily="2" charset="-122"/>
              </a:rPr>
              <a:t>排放强度      用于</a:t>
            </a:r>
            <a:r>
              <a:rPr lang="en-US" altLang="zh-CN" sz="2400" dirty="0">
                <a:latin typeface="华文仿宋" pitchFamily="2" charset="-122"/>
                <a:ea typeface="华文仿宋" pitchFamily="2" charset="-122"/>
              </a:rPr>
              <a:t>2014</a:t>
            </a:r>
            <a:r>
              <a:rPr lang="zh-CN" altLang="en-US" sz="2400" dirty="0">
                <a:latin typeface="华文仿宋" pitchFamily="2" charset="-122"/>
                <a:ea typeface="华文仿宋" pitchFamily="2" charset="-122"/>
              </a:rPr>
              <a:t>年新增量测算</a:t>
            </a:r>
            <a:endParaRPr lang="en-US" altLang="zh-CN" sz="2400" dirty="0">
              <a:latin typeface="华文仿宋" pitchFamily="2" charset="-122"/>
              <a:ea typeface="华文仿宋" pitchFamily="2" charset="-122"/>
            </a:endParaRPr>
          </a:p>
          <a:p>
            <a:pPr>
              <a:lnSpc>
                <a:spcPts val="4000"/>
              </a:lnSpc>
            </a:pPr>
            <a:r>
              <a:rPr lang="zh-CN" altLang="en-US" sz="2400" dirty="0">
                <a:latin typeface="华文仿宋" pitchFamily="2" charset="-122"/>
                <a:ea typeface="华文仿宋" pitchFamily="2" charset="-122"/>
              </a:rPr>
              <a:t>解决了由于宏观测算法导致的新增量误差，无法落实到企业的问题</a:t>
            </a:r>
            <a:endParaRPr lang="en-US" altLang="zh-CN"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22" descr="mainbg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5" desc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8" desc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88" y="446405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9"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463" y="3654425"/>
            <a:ext cx="11255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1" descr="w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888" y="4643438"/>
            <a:ext cx="112553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2" descr="w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7875" y="473392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3" descr="w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6338" y="5994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2" descr="w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2325" y="221456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7" descr="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7413" y="4914900"/>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8520" y="2462213"/>
            <a:ext cx="9361040" cy="646331"/>
          </a:xfrm>
          <a:prstGeom prst="rect">
            <a:avLst/>
          </a:prstGeom>
          <a:noFill/>
        </p:spPr>
        <p:txBody>
          <a:bodyPr wrap="square" rtlCol="0">
            <a:spAutoFit/>
          </a:bodyPr>
          <a:lstStyle/>
          <a:p>
            <a:pPr lvl="0" algn="ctr"/>
            <a:r>
              <a:rPr lang="zh-CN" altLang="en-US" sz="3600" dirty="0">
                <a:latin typeface="黑体" panose="02010609060101010101" pitchFamily="49" charset="-122"/>
                <a:ea typeface="黑体" panose="02010609060101010101" pitchFamily="49" charset="-122"/>
              </a:rPr>
              <a:t>三</a:t>
            </a:r>
            <a:r>
              <a:rPr lang="zh-CN" altLang="en-US" sz="3600" dirty="0" smtClean="0">
                <a:latin typeface="黑体" panose="02010609060101010101" pitchFamily="49" charset="-122"/>
                <a:ea typeface="黑体" panose="02010609060101010101" pitchFamily="49" charset="-122"/>
              </a:rPr>
              <a:t>、</a:t>
            </a:r>
            <a:r>
              <a:rPr lang="zh-CN" altLang="en-US" sz="3600" dirty="0" smtClean="0">
                <a:latin typeface="华文中宋" panose="02010600040101010101" pitchFamily="2" charset="-122"/>
                <a:ea typeface="华文中宋" panose="02010600040101010101" pitchFamily="2" charset="-122"/>
              </a:rPr>
              <a:t>青海省大气总量</a:t>
            </a:r>
            <a:r>
              <a:rPr lang="zh-CN" altLang="en-US" sz="3600" dirty="0">
                <a:latin typeface="华文中宋" panose="02010600040101010101" pitchFamily="2" charset="-122"/>
                <a:ea typeface="华文中宋" panose="02010600040101010101" pitchFamily="2" charset="-122"/>
              </a:rPr>
              <a:t>减</a:t>
            </a:r>
            <a:r>
              <a:rPr lang="zh-CN" altLang="en-US" sz="3600" dirty="0" smtClean="0">
                <a:latin typeface="华文中宋" panose="02010600040101010101" pitchFamily="2" charset="-122"/>
                <a:ea typeface="华文中宋" panose="02010600040101010101" pitchFamily="2" charset="-122"/>
              </a:rPr>
              <a:t>排纸质台</a:t>
            </a:r>
            <a:r>
              <a:rPr lang="zh-CN" altLang="en-US" sz="3600" dirty="0">
                <a:latin typeface="华文中宋" panose="02010600040101010101" pitchFamily="2" charset="-122"/>
                <a:ea typeface="华文中宋" panose="02010600040101010101" pitchFamily="2" charset="-122"/>
              </a:rPr>
              <a:t>账要求</a:t>
            </a:r>
            <a:endParaRPr lang="zh-CN" altLang="en-US" sz="3200" dirty="0">
              <a:solidFill>
                <a:srgbClr val="1C1C1C"/>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zh-CN" altLang="en-US" sz="3600" dirty="0">
                <a:latin typeface="黑体" panose="02010609060101010101" pitchFamily="49" charset="-122"/>
                <a:ea typeface="黑体" panose="02010609060101010101" pitchFamily="49" charset="-122"/>
              </a:rPr>
              <a:t>二、</a:t>
            </a:r>
            <a:r>
              <a:rPr lang="zh-CN" altLang="en-US" sz="3600" dirty="0">
                <a:latin typeface="华文中宋" panose="02010600040101010101" pitchFamily="2" charset="-122"/>
                <a:ea typeface="华文中宋" panose="02010600040101010101" pitchFamily="2" charset="-122"/>
              </a:rPr>
              <a:t>青海省总量减排台账要求</a:t>
            </a:r>
            <a:endParaRPr lang="zh-CN" altLang="en-US" sz="3200" dirty="0">
              <a:solidFill>
                <a:srgbClr val="1C1C1C"/>
              </a:solidFill>
            </a:endParaRPr>
          </a:p>
        </p:txBody>
      </p:sp>
      <p:sp>
        <p:nvSpPr>
          <p:cNvPr id="2" name="TextBox 1"/>
          <p:cNvSpPr txBox="1"/>
          <p:nvPr/>
        </p:nvSpPr>
        <p:spPr>
          <a:xfrm>
            <a:off x="755576" y="1412776"/>
            <a:ext cx="7776864" cy="2862322"/>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400" dirty="0" smtClean="0">
                <a:latin typeface="黑体" panose="02010609060101010101" pitchFamily="49" charset="-122"/>
                <a:ea typeface="黑体" panose="02010609060101010101" pitchFamily="49" charset="-122"/>
              </a:rPr>
              <a:t>燃煤电厂</a:t>
            </a:r>
            <a:endParaRPr lang="en-US" altLang="zh-CN" sz="240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sz="2400" dirty="0" smtClean="0">
                <a:latin typeface="黑体" panose="02010609060101010101" pitchFamily="49" charset="-122"/>
                <a:ea typeface="黑体" panose="02010609060101010101" pitchFamily="49" charset="-122"/>
              </a:rPr>
              <a:t>水泥厂</a:t>
            </a:r>
            <a:endParaRPr lang="en-US" altLang="zh-CN" sz="240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sz="2400" dirty="0" smtClean="0">
                <a:latin typeface="黑体" panose="02010609060101010101" pitchFamily="49" charset="-122"/>
                <a:ea typeface="黑体" panose="02010609060101010101" pitchFamily="49" charset="-122"/>
              </a:rPr>
              <a:t>工程项目</a:t>
            </a:r>
            <a:endParaRPr lang="en-US" altLang="zh-CN" sz="240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sz="2400" dirty="0" smtClean="0">
                <a:latin typeface="黑体" panose="02010609060101010101" pitchFamily="49" charset="-122"/>
                <a:ea typeface="黑体" panose="02010609060101010101" pitchFamily="49" charset="-122"/>
              </a:rPr>
              <a:t>非电企业脱硫、脱硝工程项目</a:t>
            </a:r>
            <a:endParaRPr lang="en-US" altLang="zh-CN" sz="240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sz="2400" dirty="0" smtClean="0">
                <a:latin typeface="黑体" panose="02010609060101010101" pitchFamily="49" charset="-122"/>
                <a:ea typeface="黑体" panose="02010609060101010101" pitchFamily="49" charset="-122"/>
              </a:rPr>
              <a:t>结构减排工程项目</a:t>
            </a:r>
            <a:endParaRPr lang="en-US" altLang="zh-CN" sz="24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zh-CN" altLang="en-US" sz="3200" dirty="0">
                <a:latin typeface="黑体" panose="02010609060101010101" pitchFamily="49" charset="-122"/>
                <a:ea typeface="黑体" panose="02010609060101010101" pitchFamily="49" charset="-122"/>
              </a:rPr>
              <a:t>二、</a:t>
            </a:r>
            <a:r>
              <a:rPr lang="zh-CN" altLang="en-US" sz="3200" dirty="0">
                <a:latin typeface="华文中宋" panose="02010600040101010101" pitchFamily="2" charset="-122"/>
                <a:ea typeface="华文中宋" panose="02010600040101010101" pitchFamily="2" charset="-122"/>
              </a:rPr>
              <a:t>青海省总量减排台账要求</a:t>
            </a:r>
            <a:endParaRPr lang="zh-CN" altLang="en-US" sz="2800" dirty="0">
              <a:solidFill>
                <a:srgbClr val="1C1C1C"/>
              </a:solidFill>
            </a:endParaRPr>
          </a:p>
        </p:txBody>
      </p:sp>
      <p:sp>
        <p:nvSpPr>
          <p:cNvPr id="2" name="TextBox 1"/>
          <p:cNvSpPr txBox="1"/>
          <p:nvPr/>
        </p:nvSpPr>
        <p:spPr>
          <a:xfrm>
            <a:off x="287524" y="980728"/>
            <a:ext cx="8568952" cy="5734903"/>
          </a:xfrm>
          <a:prstGeom prst="rect">
            <a:avLst/>
          </a:prstGeom>
          <a:noFill/>
        </p:spPr>
        <p:txBody>
          <a:bodyPr wrap="square" rtlCol="0">
            <a:spAutoFit/>
          </a:bodyPr>
          <a:lstStyle/>
          <a:p>
            <a:pPr>
              <a:lnSpc>
                <a:spcPts val="4000"/>
              </a:lnSpc>
            </a:pPr>
            <a:r>
              <a:rPr lang="zh-CN" altLang="en-US" sz="2400" dirty="0" smtClean="0">
                <a:latin typeface="黑体" panose="02010609060101010101" pitchFamily="49" charset="-122"/>
                <a:ea typeface="黑体" panose="02010609060101010101" pitchFamily="49" charset="-122"/>
              </a:rPr>
              <a:t>（一）工程减排项目</a:t>
            </a:r>
            <a:endParaRPr lang="en-US" altLang="zh-CN" sz="2400" dirty="0" smtClean="0">
              <a:latin typeface="黑体" panose="02010609060101010101" pitchFamily="49" charset="-122"/>
              <a:ea typeface="黑体" panose="02010609060101010101" pitchFamily="49" charset="-122"/>
            </a:endParaRPr>
          </a:p>
          <a:p>
            <a:pPr>
              <a:lnSpc>
                <a:spcPts val="4000"/>
              </a:lnSpc>
            </a:pPr>
            <a:r>
              <a:rPr lang="en-US" altLang="zh-CN" sz="2400" dirty="0">
                <a:latin typeface="华文仿宋" pitchFamily="2" charset="-122"/>
                <a:ea typeface="华文仿宋" pitchFamily="2" charset="-122"/>
              </a:rPr>
              <a:t> </a:t>
            </a:r>
            <a:r>
              <a:rPr lang="en-US" altLang="zh-CN" sz="2400" dirty="0" smtClean="0">
                <a:latin typeface="华文仿宋" pitchFamily="2" charset="-122"/>
                <a:ea typeface="华文仿宋" pitchFamily="2" charset="-122"/>
              </a:rPr>
              <a:t>     </a:t>
            </a:r>
            <a:r>
              <a:rPr lang="zh-CN" altLang="zh-CN" sz="2400" dirty="0" smtClean="0">
                <a:latin typeface="华文仿宋" pitchFamily="2" charset="-122"/>
                <a:ea typeface="华文仿宋" pitchFamily="2" charset="-122"/>
              </a:rPr>
              <a:t>工程</a:t>
            </a:r>
            <a:r>
              <a:rPr lang="zh-CN" altLang="zh-CN" sz="2400" dirty="0">
                <a:latin typeface="华文仿宋" pitchFamily="2" charset="-122"/>
                <a:ea typeface="华文仿宋" pitchFamily="2" charset="-122"/>
              </a:rPr>
              <a:t>减排项目减排台账重点应包含工程实施资料，工程治理措施实施前及工程治理措施实施后污染物排放量明显减少的相关材料。</a:t>
            </a:r>
            <a:endParaRPr lang="zh-CN" altLang="zh-CN" sz="2400" dirty="0">
              <a:latin typeface="华文仿宋" pitchFamily="2" charset="-122"/>
              <a:ea typeface="华文仿宋" pitchFamily="2" charset="-122"/>
            </a:endParaRPr>
          </a:p>
          <a:p>
            <a:pPr>
              <a:lnSpc>
                <a:spcPts val="4000"/>
              </a:lnSpc>
            </a:pPr>
            <a:r>
              <a:rPr lang="en-US" altLang="zh-CN" sz="2400" dirty="0" smtClean="0">
                <a:latin typeface="华文仿宋" pitchFamily="2" charset="-122"/>
                <a:ea typeface="华文仿宋" pitchFamily="2" charset="-122"/>
              </a:rPr>
              <a:t>1</a:t>
            </a:r>
            <a:r>
              <a:rPr lang="zh-CN" altLang="en-US" sz="2400" dirty="0" smtClean="0">
                <a:latin typeface="华文仿宋" pitchFamily="2" charset="-122"/>
                <a:ea typeface="华文仿宋" pitchFamily="2" charset="-122"/>
              </a:rPr>
              <a:t>、</a:t>
            </a:r>
            <a:r>
              <a:rPr lang="zh-CN" altLang="zh-CN" sz="2400" dirty="0" smtClean="0">
                <a:latin typeface="华文仿宋" pitchFamily="2" charset="-122"/>
                <a:ea typeface="华文仿宋" pitchFamily="2" charset="-122"/>
              </a:rPr>
              <a:t>工程</a:t>
            </a:r>
            <a:r>
              <a:rPr lang="zh-CN" altLang="en-US" sz="2400" dirty="0" smtClean="0">
                <a:latin typeface="华文仿宋" pitchFamily="2" charset="-122"/>
                <a:ea typeface="华文仿宋" pitchFamily="2" charset="-122"/>
              </a:rPr>
              <a:t>实施</a:t>
            </a:r>
            <a:r>
              <a:rPr lang="zh-CN" altLang="zh-CN" sz="2400" dirty="0" smtClean="0">
                <a:latin typeface="华文仿宋" pitchFamily="2" charset="-122"/>
                <a:ea typeface="华文仿宋" pitchFamily="2" charset="-122"/>
              </a:rPr>
              <a:t>材料</a:t>
            </a:r>
            <a:r>
              <a:rPr lang="zh-CN" altLang="en-US" sz="2400" dirty="0" smtClean="0">
                <a:latin typeface="华文仿宋" pitchFamily="2" charset="-122"/>
                <a:ea typeface="华文仿宋" pitchFamily="2" charset="-122"/>
              </a:rPr>
              <a:t>：</a:t>
            </a:r>
            <a:r>
              <a:rPr lang="zh-CN" altLang="zh-CN" sz="2400" dirty="0" smtClean="0">
                <a:latin typeface="华文仿宋" pitchFamily="2" charset="-122"/>
                <a:ea typeface="华文仿宋" pitchFamily="2" charset="-122"/>
              </a:rPr>
              <a:t>主要</a:t>
            </a:r>
            <a:r>
              <a:rPr lang="zh-CN" altLang="zh-CN" sz="2400" dirty="0">
                <a:latin typeface="华文仿宋" pitchFamily="2" charset="-122"/>
                <a:ea typeface="华文仿宋" pitchFamily="2" charset="-122"/>
              </a:rPr>
              <a:t>是指工程减排实施合同、环境影响评价报告书及批复、试运行批复、验收文件和竣工验收报告等。</a:t>
            </a:r>
            <a:endParaRPr lang="zh-CN" altLang="zh-CN" sz="2400" dirty="0">
              <a:latin typeface="华文仿宋" pitchFamily="2" charset="-122"/>
              <a:ea typeface="华文仿宋" pitchFamily="2" charset="-122"/>
            </a:endParaRPr>
          </a:p>
          <a:p>
            <a:pPr>
              <a:lnSpc>
                <a:spcPts val="4000"/>
              </a:lnSpc>
            </a:pPr>
            <a:r>
              <a:rPr lang="en-US" altLang="zh-CN" sz="2400" dirty="0" smtClean="0">
                <a:latin typeface="华文仿宋" pitchFamily="2" charset="-122"/>
                <a:ea typeface="华文仿宋" pitchFamily="2" charset="-122"/>
              </a:rPr>
              <a:t>2</a:t>
            </a:r>
            <a:r>
              <a:rPr lang="zh-CN" altLang="en-US" sz="2400" dirty="0" smtClean="0">
                <a:latin typeface="华文仿宋" pitchFamily="2" charset="-122"/>
                <a:ea typeface="华文仿宋" pitchFamily="2" charset="-122"/>
              </a:rPr>
              <a:t>、</a:t>
            </a:r>
            <a:r>
              <a:rPr lang="zh-CN" altLang="zh-CN" sz="2400" dirty="0" smtClean="0">
                <a:latin typeface="华文仿宋" pitchFamily="2" charset="-122"/>
                <a:ea typeface="华文仿宋" pitchFamily="2" charset="-122"/>
              </a:rPr>
              <a:t>工程</a:t>
            </a:r>
            <a:r>
              <a:rPr lang="zh-CN" altLang="zh-CN" sz="2400" dirty="0">
                <a:latin typeface="华文仿宋" pitchFamily="2" charset="-122"/>
                <a:ea typeface="华文仿宋" pitchFamily="2" charset="-122"/>
              </a:rPr>
              <a:t>治理措施实施前</a:t>
            </a:r>
            <a:r>
              <a:rPr lang="zh-CN" altLang="zh-CN" sz="2400" dirty="0" smtClean="0">
                <a:latin typeface="华文仿宋" pitchFamily="2" charset="-122"/>
                <a:ea typeface="华文仿宋" pitchFamily="2" charset="-122"/>
              </a:rPr>
              <a:t>材料</a:t>
            </a:r>
            <a:r>
              <a:rPr lang="zh-CN" altLang="en-US" sz="2400" dirty="0" smtClean="0">
                <a:latin typeface="华文仿宋" pitchFamily="2" charset="-122"/>
                <a:ea typeface="华文仿宋" pitchFamily="2" charset="-122"/>
              </a:rPr>
              <a:t>：</a:t>
            </a:r>
            <a:r>
              <a:rPr lang="zh-CN" altLang="zh-CN" sz="2400" dirty="0" smtClean="0">
                <a:latin typeface="华文仿宋" pitchFamily="2" charset="-122"/>
                <a:ea typeface="华文仿宋" pitchFamily="2" charset="-122"/>
              </a:rPr>
              <a:t>主要</a:t>
            </a:r>
            <a:r>
              <a:rPr lang="zh-CN" altLang="zh-CN" sz="2400" dirty="0">
                <a:latin typeface="华文仿宋" pitchFamily="2" charset="-122"/>
                <a:ea typeface="华文仿宋" pitchFamily="2" charset="-122"/>
              </a:rPr>
              <a:t>包括工程治理措施实施前</a:t>
            </a:r>
            <a:r>
              <a:rPr lang="en-US" altLang="zh-CN" sz="2400" dirty="0">
                <a:latin typeface="华文仿宋" pitchFamily="2" charset="-122"/>
                <a:ea typeface="华文仿宋" pitchFamily="2" charset="-122"/>
              </a:rPr>
              <a:t>2</a:t>
            </a:r>
            <a:r>
              <a:rPr lang="zh-CN" altLang="zh-CN" sz="2400" dirty="0">
                <a:latin typeface="华文仿宋" pitchFamily="2" charset="-122"/>
                <a:ea typeface="华文仿宋" pitchFamily="2" charset="-122"/>
              </a:rPr>
              <a:t>年内的监督性监测报告、排污费核定通知书、排污费缴纳单、超标罚款缴纳证明、处罚依据等，否则减排量的认定只能从执行标准算起。另外还要提供排污去向证明，是否排入集中式污染治理设施</a:t>
            </a:r>
            <a:r>
              <a:rPr lang="zh-CN" altLang="zh-CN" sz="2400" dirty="0" smtClean="0">
                <a:latin typeface="华文仿宋" pitchFamily="2" charset="-122"/>
                <a:ea typeface="华文仿宋" pitchFamily="2" charset="-122"/>
              </a:rPr>
              <a:t>。</a:t>
            </a:r>
            <a:endParaRPr lang="zh-CN" altLang="zh-CN"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zh-CN" altLang="en-US" sz="3200" dirty="0">
                <a:latin typeface="黑体" panose="02010609060101010101" pitchFamily="49" charset="-122"/>
                <a:ea typeface="黑体" panose="02010609060101010101" pitchFamily="49" charset="-122"/>
              </a:rPr>
              <a:t>二、</a:t>
            </a:r>
            <a:r>
              <a:rPr lang="zh-CN" altLang="en-US" sz="3200" dirty="0">
                <a:latin typeface="华文中宋" panose="02010600040101010101" pitchFamily="2" charset="-122"/>
                <a:ea typeface="华文中宋" panose="02010600040101010101" pitchFamily="2" charset="-122"/>
              </a:rPr>
              <a:t>青海省总量减排台账要求</a:t>
            </a:r>
            <a:endParaRPr lang="zh-CN" altLang="en-US" sz="2800" dirty="0">
              <a:solidFill>
                <a:srgbClr val="1C1C1C"/>
              </a:solidFill>
            </a:endParaRPr>
          </a:p>
        </p:txBody>
      </p:sp>
      <p:sp>
        <p:nvSpPr>
          <p:cNvPr id="2" name="矩形 1"/>
          <p:cNvSpPr/>
          <p:nvPr/>
        </p:nvSpPr>
        <p:spPr>
          <a:xfrm>
            <a:off x="251520" y="1268760"/>
            <a:ext cx="8712968" cy="3917547"/>
          </a:xfrm>
          <a:prstGeom prst="rect">
            <a:avLst/>
          </a:prstGeom>
        </p:spPr>
        <p:txBody>
          <a:bodyPr wrap="square">
            <a:spAutoFit/>
          </a:bodyPr>
          <a:lstStyle/>
          <a:p>
            <a:pPr>
              <a:lnSpc>
                <a:spcPct val="150000"/>
              </a:lnSpc>
            </a:pPr>
            <a:r>
              <a:rPr lang="en-US" altLang="zh-CN" sz="2400" dirty="0" smtClean="0">
                <a:latin typeface="华文仿宋" pitchFamily="2" charset="-122"/>
                <a:ea typeface="华文仿宋" pitchFamily="2" charset="-122"/>
              </a:rPr>
              <a:t>3</a:t>
            </a:r>
            <a:r>
              <a:rPr lang="zh-CN" altLang="en-US" sz="2400" dirty="0" smtClean="0">
                <a:latin typeface="华文仿宋" pitchFamily="2" charset="-122"/>
                <a:ea typeface="华文仿宋" pitchFamily="2" charset="-122"/>
              </a:rPr>
              <a:t>、</a:t>
            </a:r>
            <a:r>
              <a:rPr lang="zh-CN" altLang="zh-CN" sz="2400" dirty="0" smtClean="0">
                <a:latin typeface="华文仿宋" pitchFamily="2" charset="-122"/>
                <a:ea typeface="华文仿宋" pitchFamily="2" charset="-122"/>
              </a:rPr>
              <a:t>工程治理措施实施后材料</a:t>
            </a:r>
            <a:r>
              <a:rPr lang="zh-CN" altLang="en-US" sz="2400" dirty="0" smtClean="0">
                <a:latin typeface="华文仿宋" pitchFamily="2" charset="-122"/>
                <a:ea typeface="华文仿宋" pitchFamily="2" charset="-122"/>
              </a:rPr>
              <a:t>：</a:t>
            </a:r>
            <a:r>
              <a:rPr lang="zh-CN" altLang="zh-CN" sz="2400" dirty="0" smtClean="0">
                <a:latin typeface="华文仿宋" pitchFamily="2" charset="-122"/>
                <a:ea typeface="华文仿宋" pitchFamily="2" charset="-122"/>
              </a:rPr>
              <a:t>是指能够证明工程治理设施长期稳定达标运行的相关资料，主要包括工程治理措施实施后监督性监测报告，排污费核定通知书、排污费缴纳单及排污去向证明。企业废水治理工程减排台账参考城镇污水处理厂减排台账制作</a:t>
            </a:r>
            <a:r>
              <a:rPr lang="zh-CN" altLang="en-US" sz="2400" dirty="0" smtClean="0">
                <a:latin typeface="华文仿宋" pitchFamily="2" charset="-122"/>
                <a:ea typeface="华文仿宋" pitchFamily="2" charset="-122"/>
              </a:rPr>
              <a:t>；进出口</a:t>
            </a:r>
            <a:r>
              <a:rPr lang="zh-CN" altLang="en-US" sz="2400" dirty="0">
                <a:latin typeface="华文仿宋" pitchFamily="2" charset="-122"/>
                <a:ea typeface="华文仿宋" pitchFamily="2" charset="-122"/>
              </a:rPr>
              <a:t>烟气量和</a:t>
            </a:r>
            <a:r>
              <a:rPr lang="en-US" altLang="zh-CN" sz="2400" dirty="0">
                <a:latin typeface="华文仿宋" pitchFamily="2" charset="-122"/>
                <a:ea typeface="华文仿宋" pitchFamily="2" charset="-122"/>
              </a:rPr>
              <a:t>SO2</a:t>
            </a:r>
            <a:r>
              <a:rPr lang="zh-CN" altLang="en-US" sz="2400" dirty="0">
                <a:latin typeface="华文仿宋" pitchFamily="2" charset="-122"/>
                <a:ea typeface="华文仿宋" pitchFamily="2" charset="-122"/>
              </a:rPr>
              <a:t>浓度、脱硫系统用水用电记录、电费单、副产品产量、脱硫、脱硝设施检修记录等。企业废气脱硫、脱硝治理工程减排台账参考燃煤电厂减排台账</a:t>
            </a:r>
            <a:r>
              <a:rPr lang="zh-CN" altLang="en-US" sz="2400" dirty="0" smtClean="0">
                <a:latin typeface="华文仿宋" pitchFamily="2" charset="-122"/>
                <a:ea typeface="华文仿宋" pitchFamily="2" charset="-122"/>
              </a:rPr>
              <a:t>。</a:t>
            </a:r>
            <a:endParaRPr lang="zh-CN" altLang="zh-CN" sz="2400" dirty="0" smtClean="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dirty="0">
                <a:solidFill>
                  <a:srgbClr val="000000"/>
                </a:solidFill>
                <a:latin typeface="黑体" panose="02010609060101010101" pitchFamily="49" charset="-122"/>
                <a:ea typeface="黑体" panose="02010609060101010101" pitchFamily="49" charset="-122"/>
              </a:rPr>
              <a:t>二、</a:t>
            </a:r>
            <a:r>
              <a:rPr lang="zh-CN" altLang="en-US" sz="3200" dirty="0">
                <a:solidFill>
                  <a:srgbClr val="000000"/>
                </a:solidFill>
                <a:latin typeface="华文中宋" panose="02010600040101010101" pitchFamily="2" charset="-122"/>
                <a:ea typeface="华文中宋" panose="02010600040101010101" pitchFamily="2" charset="-122"/>
              </a:rPr>
              <a:t>青海省总量减排台账要求</a:t>
            </a:r>
            <a:endParaRPr lang="zh-CN" altLang="en-US" sz="2800" dirty="0">
              <a:solidFill>
                <a:srgbClr val="1C1C1C"/>
              </a:solidFill>
            </a:endParaRPr>
          </a:p>
        </p:txBody>
      </p:sp>
      <p:sp>
        <p:nvSpPr>
          <p:cNvPr id="11" name="矩形 10"/>
          <p:cNvSpPr/>
          <p:nvPr/>
        </p:nvSpPr>
        <p:spPr>
          <a:xfrm>
            <a:off x="179512" y="1222374"/>
            <a:ext cx="8856984" cy="5516895"/>
          </a:xfrm>
          <a:prstGeom prst="rect">
            <a:avLst/>
          </a:prstGeom>
        </p:spPr>
        <p:txBody>
          <a:bodyPr wrap="square">
            <a:spAutoFit/>
          </a:bodyPr>
          <a:lstStyle/>
          <a:p>
            <a:pPr marL="342900" indent="-342900">
              <a:lnSpc>
                <a:spcPts val="3500"/>
              </a:lnSpc>
              <a:buFont typeface="Wingdings" panose="05000000000000000000" pitchFamily="2" charset="2"/>
              <a:buChar char="Ø"/>
            </a:pPr>
            <a:r>
              <a:rPr lang="zh-CN" altLang="zh-CN" sz="2400" dirty="0">
                <a:latin typeface="华文仿宋" pitchFamily="2" charset="-122"/>
                <a:ea typeface="华文仿宋" pitchFamily="2" charset="-122"/>
              </a:rPr>
              <a:t>实施清洁生产削减</a:t>
            </a:r>
            <a:r>
              <a:rPr lang="en-US" altLang="zh-CN" sz="2400" dirty="0">
                <a:latin typeface="华文仿宋" pitchFamily="2" charset="-122"/>
                <a:ea typeface="华文仿宋" pitchFamily="2" charset="-122"/>
              </a:rPr>
              <a:t>COD/NH3-N</a:t>
            </a:r>
            <a:r>
              <a:rPr lang="zh-CN" altLang="zh-CN" sz="2400" dirty="0">
                <a:latin typeface="华文仿宋" pitchFamily="2" charset="-122"/>
                <a:ea typeface="华文仿宋" pitchFamily="2" charset="-122"/>
              </a:rPr>
              <a:t>的，必须提供清洁生产高费方案、审核报告、方案实施情况说明、达标排放前后情况、削减污染物排放量协议及高费方案实施验收报告等。</a:t>
            </a:r>
            <a:endParaRPr lang="zh-CN" altLang="zh-CN" sz="2400" dirty="0">
              <a:latin typeface="华文仿宋" pitchFamily="2" charset="-122"/>
              <a:ea typeface="华文仿宋" pitchFamily="2" charset="-122"/>
            </a:endParaRPr>
          </a:p>
          <a:p>
            <a:pPr marL="342900" indent="-342900">
              <a:lnSpc>
                <a:spcPts val="3500"/>
              </a:lnSpc>
              <a:buFont typeface="Wingdings" panose="05000000000000000000" pitchFamily="2" charset="2"/>
              <a:buChar char="Ø"/>
            </a:pPr>
            <a:r>
              <a:rPr lang="zh-CN" altLang="zh-CN" sz="2400" dirty="0">
                <a:latin typeface="华文仿宋" pitchFamily="2" charset="-122"/>
                <a:ea typeface="华文仿宋" pitchFamily="2" charset="-122"/>
              </a:rPr>
              <a:t>实施工程治理的减排企业还应提供企业生产基本情况，包括主要产品产量、原材料使用量、全厂总用水量、废水产生量</a:t>
            </a:r>
            <a:r>
              <a:rPr lang="zh-CN" altLang="zh-CN" sz="2400" dirty="0" smtClean="0">
                <a:latin typeface="华文仿宋" pitchFamily="2" charset="-122"/>
                <a:ea typeface="华文仿宋" pitchFamily="2" charset="-122"/>
              </a:rPr>
              <a:t>等</a:t>
            </a:r>
            <a:r>
              <a:rPr lang="zh-CN" altLang="en-US" sz="2400" dirty="0" smtClean="0">
                <a:latin typeface="华文仿宋" pitchFamily="2" charset="-122"/>
                <a:ea typeface="华文仿宋" pitchFamily="2" charset="-122"/>
              </a:rPr>
              <a:t>。</a:t>
            </a:r>
            <a:endParaRPr lang="en-US" altLang="zh-CN" sz="2400" dirty="0" smtClean="0">
              <a:latin typeface="华文仿宋" pitchFamily="2" charset="-122"/>
              <a:ea typeface="华文仿宋" pitchFamily="2" charset="-122"/>
            </a:endParaRPr>
          </a:p>
          <a:p>
            <a:pPr marL="342900" indent="-342900">
              <a:lnSpc>
                <a:spcPts val="3500"/>
              </a:lnSpc>
              <a:buFont typeface="Wingdings" panose="05000000000000000000" pitchFamily="2" charset="2"/>
              <a:buChar char="Ø"/>
            </a:pPr>
            <a:r>
              <a:rPr lang="zh-CN" altLang="zh-CN" sz="2400" dirty="0">
                <a:latin typeface="华文仿宋" pitchFamily="2" charset="-122"/>
                <a:ea typeface="华文仿宋" pitchFamily="2" charset="-122"/>
              </a:rPr>
              <a:t>实施清洁生产削减</a:t>
            </a:r>
            <a:r>
              <a:rPr lang="en-US" altLang="zh-CN" sz="2400" dirty="0">
                <a:latin typeface="华文仿宋" pitchFamily="2" charset="-122"/>
                <a:ea typeface="华文仿宋" pitchFamily="2" charset="-122"/>
              </a:rPr>
              <a:t>SO2/NOX</a:t>
            </a:r>
            <a:r>
              <a:rPr lang="zh-CN" altLang="zh-CN" sz="2400" dirty="0">
                <a:latin typeface="华文仿宋" pitchFamily="2" charset="-122"/>
                <a:ea typeface="华文仿宋" pitchFamily="2" charset="-122"/>
              </a:rPr>
              <a:t>的，必须提供清洁生产高费方案、审核报告、方案实施情况说明、达标排放前后情况、削减污染物排放量协议及高费方案实施验收报告等。 </a:t>
            </a:r>
            <a:endParaRPr lang="zh-CN" altLang="zh-CN" sz="2400" dirty="0">
              <a:latin typeface="华文仿宋" pitchFamily="2" charset="-122"/>
              <a:ea typeface="华文仿宋" pitchFamily="2" charset="-122"/>
            </a:endParaRPr>
          </a:p>
          <a:p>
            <a:pPr marL="342900" indent="-342900">
              <a:lnSpc>
                <a:spcPts val="3500"/>
              </a:lnSpc>
              <a:buFont typeface="Wingdings" panose="05000000000000000000" pitchFamily="2" charset="2"/>
              <a:buChar char="Ø"/>
            </a:pPr>
            <a:r>
              <a:rPr lang="zh-CN" altLang="zh-CN" sz="2400" dirty="0">
                <a:latin typeface="华文仿宋" pitchFamily="2" charset="-122"/>
                <a:ea typeface="华文仿宋" pitchFamily="2" charset="-122"/>
              </a:rPr>
              <a:t>实施脱硫、脱硝减排的非电企业减排台账还应有企业生产基本情况，包括主要产品产量、原材料用量、含硫原料及燃料使用量等。</a:t>
            </a:r>
            <a:endParaRPr lang="zh-CN" altLang="zh-CN" sz="2400" dirty="0">
              <a:latin typeface="华文仿宋" pitchFamily="2" charset="-122"/>
              <a:ea typeface="华文仿宋" pitchFamily="2" charset="-122"/>
            </a:endParaRPr>
          </a:p>
          <a:p>
            <a:pPr>
              <a:lnSpc>
                <a:spcPts val="3800"/>
              </a:lnSpc>
            </a:pPr>
            <a:endParaRPr lang="zh-CN" alt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zh-CN" altLang="en-US" sz="3200" dirty="0">
                <a:latin typeface="黑体" panose="02010609060101010101" pitchFamily="49" charset="-122"/>
                <a:ea typeface="黑体" panose="02010609060101010101" pitchFamily="49" charset="-122"/>
              </a:rPr>
              <a:t>二、</a:t>
            </a:r>
            <a:r>
              <a:rPr lang="zh-CN" altLang="en-US" sz="3200" dirty="0">
                <a:latin typeface="华文中宋" panose="02010600040101010101" pitchFamily="2" charset="-122"/>
                <a:ea typeface="华文中宋" panose="02010600040101010101" pitchFamily="2" charset="-122"/>
              </a:rPr>
              <a:t>青海省总量减排台账要求</a:t>
            </a:r>
            <a:endParaRPr lang="zh-CN" altLang="en-US" sz="2800" dirty="0">
              <a:solidFill>
                <a:srgbClr val="1C1C1C"/>
              </a:solidFill>
            </a:endParaRPr>
          </a:p>
        </p:txBody>
      </p:sp>
      <p:sp>
        <p:nvSpPr>
          <p:cNvPr id="2" name="TextBox 1"/>
          <p:cNvSpPr txBox="1"/>
          <p:nvPr/>
        </p:nvSpPr>
        <p:spPr>
          <a:xfrm>
            <a:off x="287524" y="980728"/>
            <a:ext cx="8568952" cy="5734903"/>
          </a:xfrm>
          <a:prstGeom prst="rect">
            <a:avLst/>
          </a:prstGeom>
          <a:noFill/>
        </p:spPr>
        <p:txBody>
          <a:bodyPr wrap="square" rtlCol="0">
            <a:spAutoFit/>
          </a:bodyPr>
          <a:lstStyle/>
          <a:p>
            <a:pPr>
              <a:lnSpc>
                <a:spcPts val="4000"/>
              </a:lnSpc>
            </a:pPr>
            <a:r>
              <a:rPr lang="zh-CN" altLang="en-US" sz="2400" dirty="0" smtClean="0">
                <a:latin typeface="黑体" panose="02010609060101010101" pitchFamily="49" charset="-122"/>
                <a:ea typeface="黑体" panose="02010609060101010101" pitchFamily="49" charset="-122"/>
              </a:rPr>
              <a:t>（二）结构减排项目</a:t>
            </a:r>
            <a:endParaRPr lang="en-US" altLang="zh-CN" sz="2400" dirty="0" smtClean="0">
              <a:latin typeface="黑体" panose="02010609060101010101" pitchFamily="49" charset="-122"/>
              <a:ea typeface="黑体" panose="02010609060101010101" pitchFamily="49" charset="-122"/>
            </a:endParaRPr>
          </a:p>
          <a:p>
            <a:pPr>
              <a:lnSpc>
                <a:spcPts val="4000"/>
              </a:lnSpc>
            </a:pPr>
            <a:r>
              <a:rPr lang="en-US" altLang="zh-CN" sz="2400" dirty="0" smtClean="0">
                <a:latin typeface="华文仿宋" pitchFamily="2" charset="-122"/>
                <a:ea typeface="华文仿宋" pitchFamily="2" charset="-122"/>
              </a:rPr>
              <a:t>1</a:t>
            </a:r>
            <a:r>
              <a:rPr lang="zh-CN" altLang="en-US" sz="2400" dirty="0" smtClean="0">
                <a:latin typeface="华文仿宋" pitchFamily="2" charset="-122"/>
                <a:ea typeface="华文仿宋" pitchFamily="2" charset="-122"/>
              </a:rPr>
              <a:t>、结构</a:t>
            </a:r>
            <a:r>
              <a:rPr lang="zh-CN" altLang="en-US" sz="2400" dirty="0">
                <a:latin typeface="华文仿宋" pitchFamily="2" charset="-122"/>
                <a:ea typeface="华文仿宋" pitchFamily="2" charset="-122"/>
              </a:rPr>
              <a:t>减排量的认定条件</a:t>
            </a:r>
            <a:endParaRPr lang="zh-CN" altLang="en-US" sz="2400" dirty="0">
              <a:latin typeface="华文仿宋" pitchFamily="2" charset="-122"/>
              <a:ea typeface="华文仿宋" pitchFamily="2" charset="-122"/>
            </a:endParaRPr>
          </a:p>
          <a:p>
            <a:pPr marL="342900" indent="-342900">
              <a:lnSpc>
                <a:spcPts val="4000"/>
              </a:lnSpc>
              <a:buFont typeface="Wingdings" panose="05000000000000000000" pitchFamily="2" charset="2"/>
              <a:buChar char="Ø"/>
            </a:pPr>
            <a:r>
              <a:rPr lang="zh-CN" altLang="en-US" sz="2400" dirty="0" smtClean="0">
                <a:latin typeface="华文仿宋" pitchFamily="2" charset="-122"/>
                <a:ea typeface="华文仿宋" pitchFamily="2" charset="-122"/>
              </a:rPr>
              <a:t>关停</a:t>
            </a:r>
            <a:r>
              <a:rPr lang="zh-CN" altLang="en-US" sz="2400" dirty="0">
                <a:latin typeface="华文仿宋" pitchFamily="2" charset="-122"/>
                <a:ea typeface="华文仿宋" pitchFamily="2" charset="-122"/>
              </a:rPr>
              <a:t>证明</a:t>
            </a:r>
            <a:r>
              <a:rPr lang="zh-CN" altLang="en-US" sz="2400" dirty="0" smtClean="0">
                <a:latin typeface="华文仿宋" pitchFamily="2" charset="-122"/>
                <a:ea typeface="华文仿宋" pitchFamily="2" charset="-122"/>
              </a:rPr>
              <a:t>。</a:t>
            </a:r>
            <a:endParaRPr lang="en-US" altLang="zh-CN" sz="2400" dirty="0" smtClean="0">
              <a:latin typeface="华文仿宋" pitchFamily="2" charset="-122"/>
              <a:ea typeface="华文仿宋" pitchFamily="2" charset="-122"/>
            </a:endParaRPr>
          </a:p>
          <a:p>
            <a:pPr marL="342900" indent="-342900">
              <a:lnSpc>
                <a:spcPts val="4000"/>
              </a:lnSpc>
              <a:buFont typeface="Wingdings" panose="05000000000000000000" pitchFamily="2" charset="2"/>
              <a:buChar char="Ø"/>
            </a:pPr>
            <a:r>
              <a:rPr lang="zh-CN" altLang="en-US" sz="2400" dirty="0" smtClean="0">
                <a:latin typeface="华文仿宋" pitchFamily="2" charset="-122"/>
                <a:ea typeface="华文仿宋" pitchFamily="2" charset="-122"/>
              </a:rPr>
              <a:t>项目</a:t>
            </a:r>
            <a:r>
              <a:rPr lang="zh-CN" altLang="en-US" sz="2400" dirty="0">
                <a:latin typeface="华文仿宋" pitchFamily="2" charset="-122"/>
                <a:ea typeface="华文仿宋" pitchFamily="2" charset="-122"/>
              </a:rPr>
              <a:t>必须在</a:t>
            </a:r>
            <a:r>
              <a:rPr lang="en-US" altLang="zh-CN" sz="2400" dirty="0">
                <a:latin typeface="华文仿宋" pitchFamily="2" charset="-122"/>
                <a:ea typeface="华文仿宋" pitchFamily="2" charset="-122"/>
              </a:rPr>
              <a:t>2010</a:t>
            </a:r>
            <a:r>
              <a:rPr lang="zh-CN" altLang="en-US" sz="2400" dirty="0">
                <a:latin typeface="华文仿宋" pitchFamily="2" charset="-122"/>
                <a:ea typeface="华文仿宋" pitchFamily="2" charset="-122"/>
              </a:rPr>
              <a:t>年污染源普查动态更新数据库，且在上年环境统计数据库中</a:t>
            </a:r>
            <a:r>
              <a:rPr lang="zh-CN" altLang="en-US" sz="2400" dirty="0" smtClean="0">
                <a:latin typeface="华文仿宋" pitchFamily="2" charset="-122"/>
                <a:ea typeface="华文仿宋" pitchFamily="2" charset="-122"/>
              </a:rPr>
              <a:t>。</a:t>
            </a:r>
            <a:endParaRPr lang="en-US" altLang="zh-CN" sz="2400" dirty="0" smtClean="0">
              <a:latin typeface="华文仿宋" pitchFamily="2" charset="-122"/>
              <a:ea typeface="华文仿宋" pitchFamily="2" charset="-122"/>
            </a:endParaRPr>
          </a:p>
          <a:p>
            <a:pPr marL="342900" indent="-342900">
              <a:lnSpc>
                <a:spcPts val="4000"/>
              </a:lnSpc>
              <a:buFont typeface="Wingdings" panose="05000000000000000000" pitchFamily="2" charset="2"/>
              <a:buChar char="Ø"/>
            </a:pPr>
            <a:r>
              <a:rPr lang="zh-CN" altLang="en-US" sz="2400" dirty="0" smtClean="0">
                <a:latin typeface="华文仿宋" pitchFamily="2" charset="-122"/>
                <a:ea typeface="华文仿宋" pitchFamily="2" charset="-122"/>
              </a:rPr>
              <a:t>结构</a:t>
            </a:r>
            <a:r>
              <a:rPr lang="zh-CN" altLang="en-US" sz="2400" dirty="0">
                <a:latin typeface="华文仿宋" pitchFamily="2" charset="-122"/>
                <a:ea typeface="华文仿宋" pitchFamily="2" charset="-122"/>
              </a:rPr>
              <a:t>项目要在核查期内实施关停的</a:t>
            </a:r>
            <a:r>
              <a:rPr lang="zh-CN" altLang="en-US" sz="2400" dirty="0" smtClean="0">
                <a:latin typeface="华文仿宋" pitchFamily="2" charset="-122"/>
                <a:ea typeface="华文仿宋" pitchFamily="2" charset="-122"/>
              </a:rPr>
              <a:t>。</a:t>
            </a:r>
            <a:endParaRPr lang="en-US" altLang="zh-CN" sz="2400" dirty="0" smtClean="0">
              <a:latin typeface="华文仿宋" pitchFamily="2" charset="-122"/>
              <a:ea typeface="华文仿宋" pitchFamily="2" charset="-122"/>
            </a:endParaRPr>
          </a:p>
          <a:p>
            <a:pPr marL="342900" indent="-342900">
              <a:lnSpc>
                <a:spcPts val="4000"/>
              </a:lnSpc>
              <a:buFont typeface="Wingdings" panose="05000000000000000000" pitchFamily="2" charset="2"/>
              <a:buChar char="Ø"/>
            </a:pPr>
            <a:r>
              <a:rPr lang="zh-CN" altLang="en-US" sz="2400" dirty="0" smtClean="0">
                <a:latin typeface="华文仿宋" pitchFamily="2" charset="-122"/>
                <a:ea typeface="华文仿宋" pitchFamily="2" charset="-122"/>
              </a:rPr>
              <a:t>减</a:t>
            </a:r>
            <a:r>
              <a:rPr lang="zh-CN" altLang="en-US" sz="2400" dirty="0">
                <a:latin typeface="华文仿宋" pitchFamily="2" charset="-122"/>
                <a:ea typeface="华文仿宋" pitchFamily="2" charset="-122"/>
              </a:rPr>
              <a:t>排量的要考虑最近几年的变化情况，出现突变或数据明显不合理的还会重新测算</a:t>
            </a:r>
            <a:r>
              <a:rPr lang="zh-CN" altLang="en-US" sz="2400" dirty="0" smtClean="0">
                <a:latin typeface="华文仿宋" pitchFamily="2" charset="-122"/>
                <a:ea typeface="华文仿宋" pitchFamily="2" charset="-122"/>
              </a:rPr>
              <a:t>。</a:t>
            </a:r>
            <a:endParaRPr lang="en-US" altLang="zh-CN" sz="2400" dirty="0" smtClean="0">
              <a:latin typeface="华文仿宋" pitchFamily="2" charset="-122"/>
              <a:ea typeface="华文仿宋" pitchFamily="2" charset="-122"/>
            </a:endParaRPr>
          </a:p>
          <a:p>
            <a:pPr marL="342900" indent="-342900">
              <a:lnSpc>
                <a:spcPts val="4000"/>
              </a:lnSpc>
              <a:buFont typeface="Wingdings" panose="05000000000000000000" pitchFamily="2" charset="2"/>
              <a:buChar char="Ø"/>
            </a:pPr>
            <a:r>
              <a:rPr lang="zh-CN" altLang="en-US" sz="2400" dirty="0" smtClean="0">
                <a:latin typeface="华文仿宋" pitchFamily="2" charset="-122"/>
                <a:ea typeface="华文仿宋" pitchFamily="2" charset="-122"/>
              </a:rPr>
              <a:t>结构</a:t>
            </a:r>
            <a:r>
              <a:rPr lang="zh-CN" altLang="en-US" sz="2400" dirty="0">
                <a:latin typeface="华文仿宋" pitchFamily="2" charset="-122"/>
                <a:ea typeface="华文仿宋" pitchFamily="2" charset="-122"/>
              </a:rPr>
              <a:t>项目关停前超标排放的，还要提供关停前排污费的缴纳证明，罚款证明、监督性监测报告。</a:t>
            </a:r>
            <a:endParaRPr lang="zh-CN" altLang="en-US" sz="2400" dirty="0">
              <a:latin typeface="华文仿宋" pitchFamily="2" charset="-122"/>
              <a:ea typeface="华文仿宋" pitchFamily="2" charset="-122"/>
            </a:endParaRPr>
          </a:p>
          <a:p>
            <a:pPr>
              <a:lnSpc>
                <a:spcPts val="4000"/>
              </a:lnSpc>
            </a:pPr>
            <a:endParaRPr lang="zh-CN" altLang="zh-CN"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dirty="0">
                <a:solidFill>
                  <a:srgbClr val="000000"/>
                </a:solidFill>
                <a:latin typeface="黑体" panose="02010609060101010101" pitchFamily="49" charset="-122"/>
                <a:ea typeface="黑体" panose="02010609060101010101" pitchFamily="49" charset="-122"/>
              </a:rPr>
              <a:t>二、</a:t>
            </a:r>
            <a:r>
              <a:rPr lang="zh-CN" altLang="en-US" sz="3200" dirty="0">
                <a:solidFill>
                  <a:srgbClr val="000000"/>
                </a:solidFill>
                <a:latin typeface="华文中宋" panose="02010600040101010101" pitchFamily="2" charset="-122"/>
                <a:ea typeface="华文中宋" panose="02010600040101010101" pitchFamily="2" charset="-122"/>
              </a:rPr>
              <a:t>青海省总量减排台账要求</a:t>
            </a:r>
            <a:endParaRPr lang="zh-CN" altLang="en-US" sz="2800" dirty="0">
              <a:solidFill>
                <a:srgbClr val="1C1C1C"/>
              </a:solidFill>
            </a:endParaRPr>
          </a:p>
        </p:txBody>
      </p:sp>
      <p:sp>
        <p:nvSpPr>
          <p:cNvPr id="3" name="矩形 2"/>
          <p:cNvSpPr/>
          <p:nvPr/>
        </p:nvSpPr>
        <p:spPr>
          <a:xfrm>
            <a:off x="179512" y="1052736"/>
            <a:ext cx="8784976" cy="5734903"/>
          </a:xfrm>
          <a:prstGeom prst="rect">
            <a:avLst/>
          </a:prstGeom>
        </p:spPr>
        <p:txBody>
          <a:bodyPr wrap="square">
            <a:spAutoFit/>
          </a:bodyPr>
          <a:lstStyle/>
          <a:p>
            <a:pPr lvl="0">
              <a:lnSpc>
                <a:spcPts val="4000"/>
              </a:lnSpc>
            </a:pPr>
            <a:r>
              <a:rPr lang="en-US" altLang="zh-CN" sz="2400" dirty="0" smtClean="0">
                <a:solidFill>
                  <a:srgbClr val="000000"/>
                </a:solidFill>
                <a:latin typeface="华文仿宋" pitchFamily="2" charset="-122"/>
                <a:ea typeface="华文仿宋" pitchFamily="2" charset="-122"/>
              </a:rPr>
              <a:t>2</a:t>
            </a:r>
            <a:r>
              <a:rPr lang="zh-CN" altLang="en-US" sz="2400" dirty="0" smtClean="0">
                <a:solidFill>
                  <a:srgbClr val="000000"/>
                </a:solidFill>
                <a:latin typeface="华文仿宋" pitchFamily="2" charset="-122"/>
                <a:ea typeface="华文仿宋" pitchFamily="2" charset="-122"/>
              </a:rPr>
              <a:t>、台</a:t>
            </a:r>
            <a:r>
              <a:rPr lang="zh-CN" altLang="en-US" sz="2400" dirty="0">
                <a:solidFill>
                  <a:srgbClr val="000000"/>
                </a:solidFill>
                <a:latin typeface="华文仿宋" pitchFamily="2" charset="-122"/>
                <a:ea typeface="华文仿宋" pitchFamily="2" charset="-122"/>
              </a:rPr>
              <a:t>账建议目录</a:t>
            </a:r>
            <a:endParaRPr lang="zh-CN" altLang="en-US" sz="2400" dirty="0">
              <a:solidFill>
                <a:srgbClr val="000000"/>
              </a:solidFill>
              <a:latin typeface="华文仿宋" pitchFamily="2" charset="-122"/>
              <a:ea typeface="华文仿宋" pitchFamily="2" charset="-122"/>
            </a:endParaRPr>
          </a:p>
          <a:p>
            <a:pPr lvl="0">
              <a:lnSpc>
                <a:spcPts val="4000"/>
              </a:lnSpc>
            </a:pPr>
            <a:r>
              <a:rPr lang="zh-CN" altLang="en-US" sz="2400" dirty="0" smtClean="0">
                <a:solidFill>
                  <a:srgbClr val="000000"/>
                </a:solidFill>
                <a:latin typeface="华文仿宋" pitchFamily="2" charset="-122"/>
                <a:ea typeface="华文仿宋" pitchFamily="2" charset="-122"/>
              </a:rPr>
              <a:t>①企业</a:t>
            </a:r>
            <a:r>
              <a:rPr lang="zh-CN" altLang="en-US" sz="2400" dirty="0">
                <a:solidFill>
                  <a:srgbClr val="000000"/>
                </a:solidFill>
                <a:latin typeface="华文仿宋" pitchFamily="2" charset="-122"/>
                <a:ea typeface="华文仿宋" pitchFamily="2" charset="-122"/>
              </a:rPr>
              <a:t>基本情况。取缔关停企业、生产线、设施的基本情况，包括厂址，取缔关停生产设施的规模及其主要设备名称和数量，“十二五”期间生产状况（包括产品产量、总用水量、废水排放量、用煤量、主要污染物排放情况等）、排污费缴纳情况、取缔关停时间，营业执照是否吊销等</a:t>
            </a:r>
            <a:r>
              <a:rPr lang="zh-CN" altLang="en-US" sz="2400" dirty="0" smtClean="0">
                <a:solidFill>
                  <a:srgbClr val="000000"/>
                </a:solidFill>
                <a:latin typeface="华文仿宋" pitchFamily="2" charset="-122"/>
                <a:ea typeface="华文仿宋" pitchFamily="2" charset="-122"/>
              </a:rPr>
              <a:t>。</a:t>
            </a:r>
            <a:endParaRPr lang="en-US" altLang="zh-CN" sz="2400" dirty="0" smtClean="0">
              <a:solidFill>
                <a:srgbClr val="000000"/>
              </a:solidFill>
              <a:latin typeface="华文仿宋" pitchFamily="2" charset="-122"/>
              <a:ea typeface="华文仿宋" pitchFamily="2" charset="-122"/>
            </a:endParaRPr>
          </a:p>
          <a:p>
            <a:pPr lvl="0">
              <a:lnSpc>
                <a:spcPts val="4000"/>
              </a:lnSpc>
            </a:pPr>
            <a:r>
              <a:rPr lang="zh-CN" altLang="en-US" sz="2400" dirty="0" smtClean="0">
                <a:solidFill>
                  <a:srgbClr val="000000"/>
                </a:solidFill>
                <a:latin typeface="华文仿宋" pitchFamily="2" charset="-122"/>
                <a:ea typeface="华文仿宋" pitchFamily="2" charset="-122"/>
              </a:rPr>
              <a:t>②关停</a:t>
            </a:r>
            <a:r>
              <a:rPr lang="zh-CN" altLang="en-US" sz="2400" dirty="0">
                <a:solidFill>
                  <a:srgbClr val="000000"/>
                </a:solidFill>
                <a:latin typeface="华文仿宋" pitchFamily="2" charset="-122"/>
                <a:ea typeface="华文仿宋" pitchFamily="2" charset="-122"/>
              </a:rPr>
              <a:t>证明材料。包括当地政府取缔关停的文件；工商部门出具的营业执照吊销证明；供电部门下发的停电通知或出具的断电证明；供水部门提供的停水通知或断水证明、环保部门注销排污许可证文件；关停、拆除生产线后企业照片；企业破产文件等。</a:t>
            </a:r>
            <a:endParaRPr lang="zh-CN" altLang="en-US" sz="2400" dirty="0">
              <a:solidFill>
                <a:srgbClr val="000000"/>
              </a:solidFill>
              <a:latin typeface="华文仿宋" pitchFamily="2" charset="-122"/>
              <a:ea typeface="华文仿宋" pitchFamily="2" charset="-122"/>
            </a:endParaRPr>
          </a:p>
          <a:p>
            <a:pPr lvl="0">
              <a:lnSpc>
                <a:spcPts val="4000"/>
              </a:lnSpc>
            </a:pPr>
            <a:endParaRPr lang="zh-CN" altLang="en-US" sz="2400" dirty="0">
              <a:solidFill>
                <a:srgbClr val="000000"/>
              </a:solidFill>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dirty="0">
                <a:solidFill>
                  <a:srgbClr val="000000"/>
                </a:solidFill>
                <a:latin typeface="黑体" panose="02010609060101010101" pitchFamily="49" charset="-122"/>
                <a:ea typeface="黑体" panose="02010609060101010101" pitchFamily="49" charset="-122"/>
              </a:rPr>
              <a:t>二、</a:t>
            </a:r>
            <a:r>
              <a:rPr lang="zh-CN" altLang="en-US" sz="3200" dirty="0">
                <a:solidFill>
                  <a:srgbClr val="000000"/>
                </a:solidFill>
                <a:latin typeface="华文中宋" panose="02010600040101010101" pitchFamily="2" charset="-122"/>
                <a:ea typeface="华文中宋" panose="02010600040101010101" pitchFamily="2" charset="-122"/>
              </a:rPr>
              <a:t>青海省总量减排台账要求</a:t>
            </a:r>
            <a:endParaRPr lang="zh-CN" altLang="en-US" sz="2800" dirty="0">
              <a:solidFill>
                <a:srgbClr val="1C1C1C"/>
              </a:solidFill>
            </a:endParaRPr>
          </a:p>
        </p:txBody>
      </p:sp>
      <p:sp>
        <p:nvSpPr>
          <p:cNvPr id="2" name="TextBox 1"/>
          <p:cNvSpPr txBox="1"/>
          <p:nvPr/>
        </p:nvSpPr>
        <p:spPr>
          <a:xfrm>
            <a:off x="251520" y="1730375"/>
            <a:ext cx="8568952" cy="3363549"/>
          </a:xfrm>
          <a:prstGeom prst="rect">
            <a:avLst/>
          </a:prstGeom>
          <a:noFill/>
        </p:spPr>
        <p:txBody>
          <a:bodyPr wrap="square" rtlCol="0">
            <a:spAutoFit/>
          </a:bodyPr>
          <a:lstStyle/>
          <a:p>
            <a:pPr>
              <a:lnSpc>
                <a:spcPct val="150000"/>
              </a:lnSpc>
            </a:pPr>
            <a:r>
              <a:rPr lang="zh-CN" altLang="en-US" sz="2400" dirty="0" smtClean="0">
                <a:solidFill>
                  <a:srgbClr val="000000"/>
                </a:solidFill>
                <a:latin typeface="华文仿宋" pitchFamily="2" charset="-122"/>
                <a:ea typeface="华文仿宋" pitchFamily="2" charset="-122"/>
              </a:rPr>
              <a:t>③减</a:t>
            </a:r>
            <a:r>
              <a:rPr lang="zh-CN" altLang="en-US" sz="2400" dirty="0">
                <a:solidFill>
                  <a:srgbClr val="000000"/>
                </a:solidFill>
                <a:latin typeface="华文仿宋" pitchFamily="2" charset="-122"/>
                <a:ea typeface="华文仿宋" pitchFamily="2" charset="-122"/>
              </a:rPr>
              <a:t>排量证明材料。包括“十二五”以来环保部门的监督性监测报告、排污核定通知单、排污费缴纳单（银行盖章）、超标罚款通知书、超标罚款缴纳单等。</a:t>
            </a:r>
            <a:endParaRPr lang="zh-CN" altLang="en-US" sz="2400" dirty="0">
              <a:solidFill>
                <a:srgbClr val="000000"/>
              </a:solidFill>
              <a:latin typeface="华文仿宋" pitchFamily="2" charset="-122"/>
              <a:ea typeface="华文仿宋" pitchFamily="2" charset="-122"/>
            </a:endParaRPr>
          </a:p>
          <a:p>
            <a:pPr>
              <a:lnSpc>
                <a:spcPct val="150000"/>
              </a:lnSpc>
            </a:pPr>
            <a:r>
              <a:rPr lang="zh-CN" altLang="en-US" sz="2400" dirty="0">
                <a:solidFill>
                  <a:srgbClr val="000000"/>
                </a:solidFill>
                <a:latin typeface="华文仿宋" pitchFamily="2" charset="-122"/>
                <a:ea typeface="华文仿宋" pitchFamily="2" charset="-122"/>
              </a:rPr>
              <a:t>④</a:t>
            </a:r>
            <a:r>
              <a:rPr lang="zh-CN" altLang="en-US" sz="2400" dirty="0" smtClean="0">
                <a:solidFill>
                  <a:srgbClr val="000000"/>
                </a:solidFill>
                <a:latin typeface="华文仿宋" pitchFamily="2" charset="-122"/>
                <a:ea typeface="华文仿宋" pitchFamily="2" charset="-122"/>
              </a:rPr>
              <a:t>环保</a:t>
            </a:r>
            <a:r>
              <a:rPr lang="zh-CN" altLang="en-US" sz="2400" dirty="0">
                <a:solidFill>
                  <a:srgbClr val="000000"/>
                </a:solidFill>
                <a:latin typeface="华文仿宋" pitchFamily="2" charset="-122"/>
                <a:ea typeface="华文仿宋" pitchFamily="2" charset="-122"/>
              </a:rPr>
              <a:t>部门监管情况。“十二五”以来地方各级环保部门现场监察笔录、取缔关停企业场监察笔录、关停照片等。</a:t>
            </a:r>
            <a:endParaRPr lang="zh-CN" altLang="en-US" sz="2400" dirty="0">
              <a:solidFill>
                <a:srgbClr val="000000"/>
              </a:solidFill>
              <a:latin typeface="华文仿宋" pitchFamily="2" charset="-122"/>
              <a:ea typeface="华文仿宋" pitchFamily="2" charset="-122"/>
            </a:endParaRPr>
          </a:p>
          <a:p>
            <a:pPr>
              <a:lnSpc>
                <a:spcPct val="150000"/>
              </a:lnSpc>
            </a:pPr>
            <a:endParaRPr lang="zh-CN" altLang="zh-CN" sz="2400" dirty="0">
              <a:solidFill>
                <a:srgbClr val="000000"/>
              </a:solidFill>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zh-CN" altLang="en-US" sz="3200" b="1" dirty="0" smtClean="0">
                <a:solidFill>
                  <a:srgbClr val="000000"/>
                </a:solidFill>
                <a:latin typeface="HY헤드라인M" pitchFamily="2" charset="-127"/>
                <a:ea typeface="HY헤드라인M" pitchFamily="2" charset="-127"/>
              </a:rPr>
              <a:t>一、</a:t>
            </a:r>
            <a:r>
              <a:rPr lang="zh-CN" altLang="en-US" sz="3200" dirty="0" smtClean="0">
                <a:latin typeface="华文中宋" panose="02010600040101010101" pitchFamily="2" charset="-122"/>
                <a:ea typeface="华文中宋" panose="02010600040101010101" pitchFamily="2" charset="-122"/>
              </a:rPr>
              <a:t>大气</a:t>
            </a:r>
            <a:r>
              <a:rPr lang="zh-CN" altLang="en-US" sz="3200" dirty="0">
                <a:latin typeface="华文中宋" panose="02010600040101010101" pitchFamily="2" charset="-122"/>
                <a:ea typeface="华文中宋" panose="02010600040101010101" pitchFamily="2" charset="-122"/>
              </a:rPr>
              <a:t>重点行业减排管理要求</a:t>
            </a:r>
            <a:endParaRPr lang="zh-CN" altLang="en-US" sz="3200" dirty="0">
              <a:solidFill>
                <a:srgbClr val="1C1C1C"/>
              </a:solidFill>
            </a:endParaRPr>
          </a:p>
        </p:txBody>
      </p:sp>
      <p:pic>
        <p:nvPicPr>
          <p:cNvPr id="15"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456968"/>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07136" y="1130779"/>
            <a:ext cx="8080420" cy="3600986"/>
          </a:xfrm>
          <a:prstGeom prst="rect">
            <a:avLst/>
          </a:prstGeom>
        </p:spPr>
        <p:txBody>
          <a:bodyPr wrap="square">
            <a:spAutoFit/>
          </a:bodyPr>
          <a:lstStyle/>
          <a:p>
            <a:pPr>
              <a:lnSpc>
                <a:spcPct val="150000"/>
              </a:lnSpc>
            </a:pPr>
            <a:r>
              <a:rPr lang="zh-CN" altLang="en-US" sz="2800" b="1" dirty="0" smtClean="0">
                <a:latin typeface="仿宋_GB2312" panose="02010609030101010101" pitchFamily="49" charset="-122"/>
                <a:ea typeface="仿宋_GB2312" panose="02010609030101010101" pitchFamily="49" charset="-122"/>
              </a:rPr>
              <a:t>进一步</a:t>
            </a:r>
            <a:r>
              <a:rPr lang="zh-CN" altLang="en-US" sz="2800" b="1" dirty="0">
                <a:latin typeface="仿宋_GB2312" panose="02010609030101010101" pitchFamily="49" charset="-122"/>
                <a:ea typeface="仿宋_GB2312" panose="02010609030101010101" pitchFamily="49" charset="-122"/>
              </a:rPr>
              <a:t>加强火电、钢铁、水泥和平板玻璃</a:t>
            </a:r>
            <a:r>
              <a:rPr lang="zh-CN" altLang="en-US" sz="2800" b="1" dirty="0" smtClean="0">
                <a:latin typeface="仿宋_GB2312" panose="02010609030101010101" pitchFamily="49" charset="-122"/>
                <a:ea typeface="仿宋_GB2312" panose="02010609030101010101" pitchFamily="49" charset="-122"/>
              </a:rPr>
              <a:t>行业</a:t>
            </a:r>
            <a:endParaRPr lang="en-US" altLang="zh-CN" sz="2800" b="1" dirty="0" smtClean="0">
              <a:latin typeface="仿宋_GB2312" panose="02010609030101010101" pitchFamily="49" charset="-122"/>
              <a:ea typeface="仿宋_GB2312" panose="02010609030101010101" pitchFamily="49" charset="-122"/>
            </a:endParaRPr>
          </a:p>
          <a:p>
            <a:pPr>
              <a:lnSpc>
                <a:spcPct val="150000"/>
              </a:lnSpc>
            </a:pPr>
            <a:r>
              <a:rPr lang="zh-CN" altLang="en-US" sz="2800" b="1" dirty="0" smtClean="0">
                <a:latin typeface="仿宋_GB2312" panose="02010609030101010101" pitchFamily="49" charset="-122"/>
                <a:ea typeface="仿宋_GB2312" panose="02010609030101010101" pitchFamily="49" charset="-122"/>
              </a:rPr>
              <a:t>总量</a:t>
            </a:r>
            <a:r>
              <a:rPr lang="zh-CN" altLang="en-US" sz="2800" b="1" dirty="0">
                <a:latin typeface="仿宋_GB2312" panose="02010609030101010101" pitchFamily="49" charset="-122"/>
                <a:ea typeface="仿宋_GB2312" panose="02010609030101010101" pitchFamily="49" charset="-122"/>
              </a:rPr>
              <a:t>减排核查核算</a:t>
            </a:r>
            <a:r>
              <a:rPr lang="zh-CN" altLang="en-US" sz="2800" b="1" dirty="0" smtClean="0">
                <a:latin typeface="仿宋_GB2312" panose="02010609030101010101" pitchFamily="49" charset="-122"/>
                <a:ea typeface="仿宋_GB2312" panose="02010609030101010101" pitchFamily="49" charset="-122"/>
              </a:rPr>
              <a:t>工作</a:t>
            </a:r>
            <a:endParaRPr lang="en-US" altLang="zh-CN" sz="2800" b="1" dirty="0" smtClean="0">
              <a:latin typeface="仿宋_GB2312" panose="02010609030101010101" pitchFamily="49" charset="-122"/>
              <a:ea typeface="仿宋_GB2312" panose="02010609030101010101" pitchFamily="49" charset="-122"/>
            </a:endParaRPr>
          </a:p>
          <a:p>
            <a:pPr>
              <a:lnSpc>
                <a:spcPct val="150000"/>
              </a:lnSpc>
            </a:pP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加强</a:t>
            </a:r>
            <a:r>
              <a:rPr lang="zh-CN" altLang="en-US" sz="2400" dirty="0">
                <a:latin typeface="仿宋_GB2312" panose="02010609030101010101" pitchFamily="49" charset="-122"/>
                <a:ea typeface="仿宋_GB2312" panose="02010609030101010101" pitchFamily="49" charset="-122"/>
              </a:rPr>
              <a:t>环保设施运行过程</a:t>
            </a:r>
            <a:r>
              <a:rPr lang="zh-CN" altLang="en-US" sz="2400" dirty="0" smtClean="0">
                <a:latin typeface="仿宋_GB2312" panose="02010609030101010101" pitchFamily="49" charset="-122"/>
                <a:ea typeface="仿宋_GB2312" panose="02010609030101010101" pitchFamily="49" charset="-122"/>
              </a:rPr>
              <a:t>监管</a:t>
            </a:r>
            <a:endParaRPr lang="en-US" altLang="zh-CN" sz="2400" dirty="0" smtClean="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endParaRPr lang="en-US" altLang="zh-CN" sz="2400" dirty="0" smtClean="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提高</a:t>
            </a:r>
            <a:r>
              <a:rPr lang="zh-CN" altLang="en-US" sz="2400" dirty="0">
                <a:latin typeface="仿宋_GB2312" panose="02010609030101010101" pitchFamily="49" charset="-122"/>
                <a:ea typeface="仿宋_GB2312" panose="02010609030101010101" pitchFamily="49" charset="-122"/>
              </a:rPr>
              <a:t>运行效率和管理水平</a:t>
            </a:r>
            <a:endParaRPr lang="zh-CN" altLang="en-US" sz="2400"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22" descr="mainbg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5" desc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8" desc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88" y="446405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9"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463" y="3654425"/>
            <a:ext cx="11255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1" descr="w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888" y="4643438"/>
            <a:ext cx="112553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2" descr="w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7875" y="473392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3" descr="w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6338" y="5994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2" descr="w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2325" y="221456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7" descr="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7413" y="4914900"/>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5" y="2844225"/>
            <a:ext cx="8892480" cy="584775"/>
          </a:xfrm>
          <a:prstGeom prst="rect">
            <a:avLst/>
          </a:prstGeom>
          <a:noFill/>
        </p:spPr>
        <p:txBody>
          <a:bodyPr wrap="square" rtlCol="0">
            <a:spAutoFit/>
          </a:bodyPr>
          <a:lstStyle/>
          <a:p>
            <a:pPr lvl="0" algn="ctr"/>
            <a:r>
              <a:rPr lang="zh-CN" altLang="en-US" sz="3200" dirty="0">
                <a:latin typeface="黑体" panose="02010609060101010101" pitchFamily="49" charset="-122"/>
                <a:ea typeface="黑体" panose="02010609060101010101" pitchFamily="49" charset="-122"/>
              </a:rPr>
              <a:t>四</a:t>
            </a:r>
            <a:r>
              <a:rPr lang="zh-CN" altLang="en-US" sz="3200" dirty="0" smtClean="0">
                <a:latin typeface="黑体" panose="02010609060101010101" pitchFamily="49" charset="-122"/>
                <a:ea typeface="黑体" panose="02010609060101010101" pitchFamily="49" charset="-122"/>
              </a:rPr>
              <a:t>、</a:t>
            </a:r>
            <a:r>
              <a:rPr lang="zh-CN" altLang="en-US" sz="3200" dirty="0" smtClean="0">
                <a:latin typeface="华文中宋" panose="02010600040101010101" pitchFamily="2" charset="-122"/>
                <a:ea typeface="华文中宋" panose="02010600040101010101" pitchFamily="2" charset="-122"/>
              </a:rPr>
              <a:t>青海省大气总量</a:t>
            </a:r>
            <a:r>
              <a:rPr lang="zh-CN" altLang="en-US" sz="3200" dirty="0">
                <a:latin typeface="华文中宋" panose="02010600040101010101" pitchFamily="2" charset="-122"/>
                <a:ea typeface="华文中宋" panose="02010600040101010101" pitchFamily="2" charset="-122"/>
              </a:rPr>
              <a:t>减排电子台账要求</a:t>
            </a:r>
            <a:endParaRPr lang="zh-CN" altLang="en-US" sz="3200" dirty="0">
              <a:solidFill>
                <a:srgbClr val="1C1C1C"/>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pPr lvl="0"/>
            <a:r>
              <a:rPr lang="zh-CN" altLang="en-US" sz="3200" dirty="0">
                <a:latin typeface="黑体" panose="02010609060101010101" pitchFamily="49" charset="-122"/>
                <a:ea typeface="黑体" panose="02010609060101010101" pitchFamily="49" charset="-122"/>
              </a:rPr>
              <a:t>三</a:t>
            </a:r>
            <a:r>
              <a:rPr lang="zh-CN" altLang="en-US" sz="3200" dirty="0" smtClean="0">
                <a:latin typeface="黑体" panose="02010609060101010101" pitchFamily="49" charset="-122"/>
                <a:ea typeface="黑体" panose="02010609060101010101" pitchFamily="49" charset="-122"/>
              </a:rPr>
              <a:t>、</a:t>
            </a:r>
            <a:r>
              <a:rPr lang="zh-CN" altLang="en-US" sz="3200" dirty="0">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224644" y="908720"/>
            <a:ext cx="8694712" cy="5909310"/>
          </a:xfrm>
          <a:prstGeom prst="rect">
            <a:avLst/>
          </a:prstGeom>
          <a:noFill/>
        </p:spPr>
        <p:txBody>
          <a:bodyPr wrap="square" rtlCol="0">
            <a:spAutoFit/>
          </a:bodyPr>
          <a:lstStyle/>
          <a:p>
            <a:pPr>
              <a:lnSpc>
                <a:spcPct val="150000"/>
              </a:lnSpc>
            </a:pPr>
            <a:r>
              <a:rPr lang="zh-CN" altLang="en-US" sz="2400" dirty="0" smtClean="0">
                <a:latin typeface="黑体" panose="02010609060101010101" pitchFamily="49" charset="-122"/>
                <a:ea typeface="黑体" panose="02010609060101010101" pitchFamily="49" charset="-122"/>
              </a:rPr>
              <a:t>（一）总体要求</a:t>
            </a:r>
            <a:endParaRPr lang="en-US" altLang="zh-CN" sz="2400" dirty="0" smtClean="0">
              <a:latin typeface="黑体" panose="02010609060101010101" pitchFamily="49" charset="-122"/>
              <a:ea typeface="黑体" panose="02010609060101010101" pitchFamily="49" charset="-122"/>
            </a:endParaRPr>
          </a:p>
          <a:p>
            <a:pPr>
              <a:lnSpc>
                <a:spcPct val="150000"/>
              </a:lnSpc>
            </a:pPr>
            <a:r>
              <a:rPr lang="en-US" altLang="zh-CN" sz="2400" dirty="0" smtClean="0">
                <a:latin typeface="仿宋_GB2312" panose="02010609030101010101" pitchFamily="49" charset="-122"/>
                <a:ea typeface="仿宋_GB2312" panose="02010609030101010101" pitchFamily="49" charset="-122"/>
              </a:rPr>
              <a:t>1</a:t>
            </a:r>
            <a:r>
              <a:rPr lang="zh-CN" altLang="en-US" sz="2400" dirty="0" smtClean="0">
                <a:latin typeface="仿宋_GB2312" panose="02010609030101010101" pitchFamily="49" charset="-122"/>
                <a:ea typeface="仿宋_GB2312" panose="02010609030101010101" pitchFamily="49" charset="-122"/>
              </a:rPr>
              <a:t>、主要</a:t>
            </a:r>
            <a:r>
              <a:rPr lang="zh-CN" altLang="en-US" sz="2400" dirty="0">
                <a:latin typeface="仿宋_GB2312" panose="02010609030101010101" pitchFamily="49" charset="-122"/>
                <a:ea typeface="仿宋_GB2312" panose="02010609030101010101" pitchFamily="49" charset="-122"/>
              </a:rPr>
              <a:t>内容</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zh-CN" altLang="en-US" sz="2400" dirty="0">
                <a:latin typeface="仿宋_GB2312" panose="02010609030101010101" pitchFamily="49" charset="-122"/>
                <a:ea typeface="仿宋_GB2312" panose="02010609030101010101" pitchFamily="49" charset="-122"/>
              </a:rPr>
              <a:t>电子台账包括三大部分：生产报表、在线监测数据、</a:t>
            </a:r>
            <a:r>
              <a:rPr lang="en-US" altLang="zh-CN" sz="2400" dirty="0">
                <a:latin typeface="仿宋_GB2312" panose="02010609030101010101" pitchFamily="49" charset="-122"/>
                <a:ea typeface="仿宋_GB2312" panose="02010609030101010101" pitchFamily="49" charset="-122"/>
              </a:rPr>
              <a:t>DCS</a:t>
            </a:r>
            <a:r>
              <a:rPr lang="zh-CN" altLang="en-US" sz="2400" dirty="0">
                <a:latin typeface="仿宋_GB2312" panose="02010609030101010101" pitchFamily="49" charset="-122"/>
                <a:ea typeface="仿宋_GB2312" panose="02010609030101010101" pitchFamily="49" charset="-122"/>
              </a:rPr>
              <a:t>曲线。</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en-US" altLang="zh-CN" sz="2400" dirty="0" smtClean="0">
                <a:latin typeface="仿宋_GB2312" panose="02010609030101010101" pitchFamily="49" charset="-122"/>
                <a:ea typeface="仿宋_GB2312" panose="02010609030101010101" pitchFamily="49" charset="-122"/>
              </a:rPr>
              <a:t>2</a:t>
            </a:r>
            <a:r>
              <a:rPr lang="zh-CN" altLang="en-US" sz="2400" dirty="0" smtClean="0">
                <a:latin typeface="仿宋_GB2312" panose="02010609030101010101" pitchFamily="49" charset="-122"/>
                <a:ea typeface="仿宋_GB2312" panose="02010609030101010101" pitchFamily="49" charset="-122"/>
              </a:rPr>
              <a:t>、数据</a:t>
            </a:r>
            <a:r>
              <a:rPr lang="zh-CN" altLang="en-US" sz="2400" dirty="0">
                <a:latin typeface="仿宋_GB2312" panose="02010609030101010101" pitchFamily="49" charset="-122"/>
                <a:ea typeface="仿宋_GB2312" panose="02010609030101010101" pitchFamily="49" charset="-122"/>
              </a:rPr>
              <a:t>来源</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zh-CN" altLang="en-US" sz="2400" dirty="0">
                <a:latin typeface="仿宋_GB2312" panose="02010609030101010101" pitchFamily="49" charset="-122"/>
                <a:ea typeface="仿宋_GB2312" panose="02010609030101010101" pitchFamily="49" charset="-122"/>
              </a:rPr>
              <a:t>电子台账中的数据来源包括：省监控平台数据和企业</a:t>
            </a: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数据。</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en-US" altLang="zh-CN" sz="2400" dirty="0" smtClean="0">
                <a:latin typeface="仿宋_GB2312" panose="02010609030101010101" pitchFamily="49" charset="-122"/>
                <a:ea typeface="仿宋_GB2312" panose="02010609030101010101" pitchFamily="49" charset="-122"/>
              </a:rPr>
              <a:t>3</a:t>
            </a:r>
            <a:r>
              <a:rPr lang="zh-CN" altLang="en-US" sz="2400" dirty="0" smtClean="0">
                <a:latin typeface="仿宋_GB2312" panose="02010609030101010101" pitchFamily="49" charset="-122"/>
                <a:ea typeface="仿宋_GB2312" panose="02010609030101010101" pitchFamily="49" charset="-122"/>
              </a:rPr>
              <a:t>、制作</a:t>
            </a:r>
            <a:r>
              <a:rPr lang="zh-CN" altLang="en-US" sz="2400" dirty="0">
                <a:latin typeface="仿宋_GB2312" panose="02010609030101010101" pitchFamily="49" charset="-122"/>
                <a:ea typeface="仿宋_GB2312" panose="02010609030101010101" pitchFamily="49" charset="-122"/>
              </a:rPr>
              <a:t>电子台账企业范围</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zh-CN" altLang="en-US" sz="2400" dirty="0">
                <a:latin typeface="仿宋_GB2312" panose="02010609030101010101" pitchFamily="49" charset="-122"/>
                <a:ea typeface="仿宋_GB2312" panose="02010609030101010101" pitchFamily="49" charset="-122"/>
              </a:rPr>
              <a:t>制作电子台账的企业包括</a:t>
            </a:r>
            <a:r>
              <a:rPr lang="zh-CN" altLang="en-US" sz="2400" dirty="0" smtClean="0">
                <a:latin typeface="仿宋_GB2312" panose="02010609030101010101" pitchFamily="49" charset="-122"/>
                <a:ea typeface="仿宋_GB2312" panose="02010609030101010101" pitchFamily="49" charset="-122"/>
              </a:rPr>
              <a:t>：全</a:t>
            </a:r>
            <a:r>
              <a:rPr lang="zh-CN" altLang="en-US" sz="2400" dirty="0">
                <a:latin typeface="仿宋_GB2312" panose="02010609030101010101" pitchFamily="49" charset="-122"/>
                <a:ea typeface="仿宋_GB2312" panose="02010609030101010101" pitchFamily="49" charset="-122"/>
              </a:rPr>
              <a:t>口径核查核算的电力行业机组、钢铁行业烧结机（球团生产线）、水泥行业熟料生产线、平板玻璃生产线、其他申报大气工程减排的所有项目（含石化、有色、锅炉等，煤改气、集中供热替代除外）。</a:t>
            </a:r>
            <a:endParaRPr lang="en-US" altLang="zh-CN" sz="2400" dirty="0" smtClean="0">
              <a:latin typeface="仿宋_GB2312" panose="02010609030101010101" pitchFamily="49" charset="-122"/>
              <a:ea typeface="仿宋_GB2312" panose="02010609030101010101" pitchFamily="49" charset="-122"/>
            </a:endParaRPr>
          </a:p>
          <a:p>
            <a:endParaRPr lang="zh-CN"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pPr lvl="0"/>
            <a:r>
              <a:rPr lang="zh-CN" altLang="en-US" sz="3200" dirty="0">
                <a:latin typeface="黑体" panose="02010609060101010101" pitchFamily="49" charset="-122"/>
                <a:ea typeface="黑体" panose="02010609060101010101" pitchFamily="49" charset="-122"/>
              </a:rPr>
              <a:t>三</a:t>
            </a:r>
            <a:r>
              <a:rPr lang="zh-CN" altLang="en-US" sz="3200" dirty="0" smtClean="0">
                <a:latin typeface="黑体" panose="02010609060101010101" pitchFamily="49" charset="-122"/>
                <a:ea typeface="黑体" panose="02010609060101010101" pitchFamily="49" charset="-122"/>
              </a:rPr>
              <a:t>、</a:t>
            </a:r>
            <a:r>
              <a:rPr lang="zh-CN" altLang="en-US" sz="3200" dirty="0">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矩形 1"/>
          <p:cNvSpPr/>
          <p:nvPr/>
        </p:nvSpPr>
        <p:spPr>
          <a:xfrm>
            <a:off x="251520" y="1268760"/>
            <a:ext cx="8640960" cy="4969309"/>
          </a:xfrm>
          <a:prstGeom prst="rect">
            <a:avLst/>
          </a:prstGeom>
        </p:spPr>
        <p:txBody>
          <a:bodyPr wrap="square">
            <a:spAutoFit/>
          </a:bodyPr>
          <a:lstStyle/>
          <a:p>
            <a:pPr>
              <a:lnSpc>
                <a:spcPts val="3500"/>
              </a:lnSpc>
            </a:pPr>
            <a:r>
              <a:rPr lang="en-US" altLang="zh-CN" sz="2400" dirty="0" smtClean="0">
                <a:latin typeface="仿宋_GB2312" panose="02010609030101010101" pitchFamily="49" charset="-122"/>
                <a:ea typeface="仿宋_GB2312" panose="02010609030101010101" pitchFamily="49" charset="-122"/>
              </a:rPr>
              <a:t>4</a:t>
            </a:r>
            <a:r>
              <a:rPr lang="zh-CN" altLang="en-US" sz="2400" dirty="0" smtClean="0">
                <a:latin typeface="仿宋_GB2312" panose="02010609030101010101" pitchFamily="49" charset="-122"/>
                <a:ea typeface="仿宋_GB2312" panose="02010609030101010101" pitchFamily="49" charset="-122"/>
              </a:rPr>
              <a:t>、</a:t>
            </a:r>
            <a:r>
              <a:rPr lang="zh-CN" altLang="zh-CN" sz="2400" dirty="0" smtClean="0">
                <a:latin typeface="仿宋_GB2312" panose="02010609030101010101" pitchFamily="49" charset="-122"/>
                <a:ea typeface="仿宋_GB2312" panose="02010609030101010101" pitchFamily="49" charset="-122"/>
              </a:rPr>
              <a:t>电子</a:t>
            </a:r>
            <a:r>
              <a:rPr lang="zh-CN" altLang="zh-CN" sz="2400" dirty="0">
                <a:latin typeface="仿宋_GB2312" panose="02010609030101010101" pitchFamily="49" charset="-122"/>
                <a:ea typeface="仿宋_GB2312" panose="02010609030101010101" pitchFamily="49" charset="-122"/>
              </a:rPr>
              <a:t>台账工作要求</a:t>
            </a:r>
            <a:endParaRPr lang="zh-CN" altLang="zh-CN" sz="2400" dirty="0">
              <a:latin typeface="仿宋_GB2312" panose="02010609030101010101" pitchFamily="49" charset="-122"/>
              <a:ea typeface="仿宋_GB2312" panose="02010609030101010101" pitchFamily="49" charset="-122"/>
            </a:endParaRPr>
          </a:p>
          <a:p>
            <a:pPr>
              <a:lnSpc>
                <a:spcPts val="3500"/>
              </a:lnSpc>
            </a:pPr>
            <a:r>
              <a:rPr lang="zh-CN" altLang="en-US" sz="2400" dirty="0">
                <a:latin typeface="仿宋_GB2312" panose="02010609030101010101" pitchFamily="49" charset="-122"/>
                <a:ea typeface="仿宋_GB2312" panose="02010609030101010101" pitchFamily="49" charset="-122"/>
              </a:rPr>
              <a:t>①</a:t>
            </a:r>
            <a:r>
              <a:rPr lang="zh-CN" altLang="zh-CN" sz="2400" dirty="0" smtClean="0">
                <a:latin typeface="仿宋_GB2312" panose="02010609030101010101" pitchFamily="49" charset="-122"/>
                <a:ea typeface="仿宋_GB2312" panose="02010609030101010101" pitchFamily="49" charset="-122"/>
              </a:rPr>
              <a:t>生产</a:t>
            </a:r>
            <a:r>
              <a:rPr lang="zh-CN" altLang="zh-CN" sz="2400" dirty="0">
                <a:latin typeface="仿宋_GB2312" panose="02010609030101010101" pitchFamily="49" charset="-122"/>
                <a:ea typeface="仿宋_GB2312" panose="02010609030101010101" pitchFamily="49" charset="-122"/>
              </a:rPr>
              <a:t>报表（燃料、原料信息表等）要求</a:t>
            </a:r>
            <a:r>
              <a:rPr lang="en-US" altLang="zh-CN" sz="2400" dirty="0">
                <a:latin typeface="仿宋_GB2312" panose="02010609030101010101" pitchFamily="49" charset="-122"/>
                <a:ea typeface="仿宋_GB2312" panose="02010609030101010101" pitchFamily="49" charset="-122"/>
              </a:rPr>
              <a:t>EXCEL</a:t>
            </a:r>
            <a:r>
              <a:rPr lang="zh-CN" altLang="zh-CN" sz="2400" dirty="0">
                <a:latin typeface="仿宋_GB2312" panose="02010609030101010101" pitchFamily="49" charset="-122"/>
                <a:ea typeface="仿宋_GB2312" panose="02010609030101010101" pitchFamily="49" charset="-122"/>
              </a:rPr>
              <a:t>表格形式。</a:t>
            </a:r>
            <a:endParaRPr lang="zh-CN" altLang="zh-CN" sz="2400" dirty="0">
              <a:latin typeface="仿宋_GB2312" panose="02010609030101010101" pitchFamily="49" charset="-122"/>
              <a:ea typeface="仿宋_GB2312" panose="02010609030101010101" pitchFamily="49" charset="-122"/>
            </a:endParaRPr>
          </a:p>
          <a:p>
            <a:pPr>
              <a:lnSpc>
                <a:spcPts val="3500"/>
              </a:lnSpc>
            </a:pPr>
            <a:r>
              <a:rPr lang="zh-CN" altLang="en-US" sz="2400" dirty="0" smtClean="0">
                <a:latin typeface="仿宋_GB2312" panose="02010609030101010101" pitchFamily="49" charset="-122"/>
                <a:ea typeface="仿宋_GB2312" panose="02010609030101010101" pitchFamily="49" charset="-122"/>
              </a:rPr>
              <a:t>②企业</a:t>
            </a:r>
            <a:r>
              <a:rPr lang="zh-CN" altLang="en-US" sz="2400" dirty="0">
                <a:latin typeface="仿宋_GB2312" panose="02010609030101010101" pitchFamily="49" charset="-122"/>
                <a:ea typeface="仿宋_GB2312" panose="02010609030101010101" pitchFamily="49" charset="-122"/>
              </a:rPr>
              <a:t>从在线监测仪器现场端按小时均值导出原始数据，以每条生产线为单位将整个核算期数据保存至一张</a:t>
            </a:r>
            <a:r>
              <a:rPr lang="en-US" altLang="zh-CN" sz="2400" dirty="0">
                <a:latin typeface="仿宋_GB2312" panose="02010609030101010101" pitchFamily="49" charset="-122"/>
                <a:ea typeface="仿宋_GB2312" panose="02010609030101010101" pitchFamily="49" charset="-122"/>
              </a:rPr>
              <a:t>EXCEL</a:t>
            </a:r>
            <a:r>
              <a:rPr lang="zh-CN" altLang="en-US" sz="2400" dirty="0">
                <a:latin typeface="仿宋_GB2312" panose="02010609030101010101" pitchFamily="49" charset="-122"/>
                <a:ea typeface="仿宋_GB2312" panose="02010609030101010101" pitchFamily="49" charset="-122"/>
              </a:rPr>
              <a:t>工作表中，监测数据不允许进行修改，所有监测信息均应上报。</a:t>
            </a:r>
            <a:endParaRPr lang="zh-CN" altLang="zh-CN" sz="2400" dirty="0" smtClean="0">
              <a:latin typeface="仿宋_GB2312" panose="02010609030101010101" pitchFamily="49" charset="-122"/>
              <a:ea typeface="仿宋_GB2312" panose="02010609030101010101" pitchFamily="49" charset="-122"/>
            </a:endParaRPr>
          </a:p>
          <a:p>
            <a:pPr>
              <a:lnSpc>
                <a:spcPts val="3500"/>
              </a:lnSpc>
            </a:pPr>
            <a:r>
              <a:rPr lang="zh-CN" altLang="en-US" sz="2400" dirty="0" smtClean="0">
                <a:latin typeface="仿宋_GB2312" panose="02010609030101010101" pitchFamily="49" charset="-122"/>
                <a:ea typeface="仿宋_GB2312" panose="02010609030101010101" pitchFamily="49" charset="-122"/>
              </a:rPr>
              <a:t>③</a:t>
            </a:r>
            <a:r>
              <a:rPr lang="en-US" altLang="zh-CN" sz="2400" dirty="0" smtClean="0">
                <a:latin typeface="仿宋_GB2312" panose="02010609030101010101" pitchFamily="49" charset="-122"/>
                <a:ea typeface="仿宋_GB2312" panose="02010609030101010101" pitchFamily="49" charset="-122"/>
              </a:rPr>
              <a:t>DCS</a:t>
            </a:r>
            <a:r>
              <a:rPr lang="zh-CN" altLang="en-US" sz="2400" dirty="0" smtClean="0">
                <a:latin typeface="仿宋_GB2312" panose="02010609030101010101" pitchFamily="49" charset="-122"/>
                <a:ea typeface="仿宋_GB2312" panose="02010609030101010101" pitchFamily="49" charset="-122"/>
              </a:rPr>
              <a:t>曲线应</a:t>
            </a:r>
            <a:r>
              <a:rPr lang="zh-CN" altLang="en-US" sz="2400" dirty="0">
                <a:latin typeface="仿宋_GB2312" panose="02010609030101010101" pitchFamily="49" charset="-122"/>
                <a:ea typeface="仿宋_GB2312" panose="02010609030101010101" pitchFamily="49" charset="-122"/>
              </a:rPr>
              <a:t>能准确直观的反映出核查期内脱硫脱硝设施运行状况和污染物排放浓度变化趋势。原则上以</a:t>
            </a:r>
            <a:r>
              <a:rPr lang="en-US" altLang="zh-CN" sz="2400" dirty="0">
                <a:latin typeface="仿宋_GB2312" panose="02010609030101010101" pitchFamily="49" charset="-122"/>
                <a:ea typeface="仿宋_GB2312" panose="02010609030101010101" pitchFamily="49" charset="-122"/>
              </a:rPr>
              <a:t>7</a:t>
            </a:r>
            <a:r>
              <a:rPr lang="zh-CN" altLang="en-US" sz="2400" dirty="0">
                <a:latin typeface="仿宋_GB2312" panose="02010609030101010101" pitchFamily="49" charset="-122"/>
                <a:ea typeface="仿宋_GB2312" panose="02010609030101010101" pitchFamily="49" charset="-122"/>
              </a:rPr>
              <a:t>天为周期截屏，按时间顺序粘贴在</a:t>
            </a:r>
            <a:r>
              <a:rPr lang="en-US" altLang="zh-CN" sz="2400" dirty="0">
                <a:latin typeface="仿宋_GB2312" panose="02010609030101010101" pitchFamily="49" charset="-122"/>
                <a:ea typeface="仿宋_GB2312" panose="02010609030101010101" pitchFamily="49" charset="-122"/>
              </a:rPr>
              <a:t>WORD</a:t>
            </a:r>
            <a:r>
              <a:rPr lang="zh-CN" altLang="en-US" sz="2400" dirty="0">
                <a:latin typeface="仿宋_GB2312" panose="02010609030101010101" pitchFamily="49" charset="-122"/>
                <a:ea typeface="仿宋_GB2312" panose="02010609030101010101" pitchFamily="49" charset="-122"/>
              </a:rPr>
              <a:t>文档中上报，注明生产线编号及各条曲线含义，相同参数使用同一颜色。根据参数的变化区间合理设定参数量程，每台机组或生产线核算期同一参数颜色、量程保持不变。对曲线图中的不同参数进行合理布局，避免重叠。</a:t>
            </a:r>
            <a:endParaRPr lang="zh-CN" altLang="zh-CN" sz="2400"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201613"/>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10" name="TextBox 9"/>
          <p:cNvSpPr txBox="1"/>
          <p:nvPr/>
        </p:nvSpPr>
        <p:spPr>
          <a:xfrm>
            <a:off x="125760" y="188913"/>
            <a:ext cx="8892480" cy="584775"/>
          </a:xfrm>
          <a:prstGeom prst="rect">
            <a:avLst/>
          </a:prstGeom>
          <a:noFill/>
        </p:spPr>
        <p:txBody>
          <a:bodyPr wrap="square" rtlCol="0">
            <a:spAutoFit/>
          </a:bodyPr>
          <a:lstStyle/>
          <a:p>
            <a:pPr lvl="0"/>
            <a:r>
              <a:rPr lang="zh-CN" altLang="en-US" sz="3200" dirty="0">
                <a:latin typeface="黑体" panose="02010609060101010101" pitchFamily="49" charset="-122"/>
                <a:ea typeface="黑体" panose="02010609060101010101" pitchFamily="49" charset="-122"/>
              </a:rPr>
              <a:t>三</a:t>
            </a:r>
            <a:r>
              <a:rPr lang="zh-CN" altLang="en-US" sz="3200" dirty="0" smtClean="0">
                <a:latin typeface="黑体" panose="02010609060101010101" pitchFamily="49" charset="-122"/>
                <a:ea typeface="黑体" panose="02010609060101010101" pitchFamily="49" charset="-122"/>
              </a:rPr>
              <a:t>、</a:t>
            </a:r>
            <a:r>
              <a:rPr lang="zh-CN" altLang="en-US" sz="3200" dirty="0">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224012" y="783660"/>
            <a:ext cx="8435280" cy="5909310"/>
          </a:xfrm>
          <a:prstGeom prst="rect">
            <a:avLst/>
          </a:prstGeom>
          <a:noFill/>
        </p:spPr>
        <p:txBody>
          <a:bodyPr wrap="square" rtlCol="0">
            <a:spAutoFit/>
          </a:bodyPr>
          <a:lstStyle/>
          <a:p>
            <a:pPr>
              <a:lnSpc>
                <a:spcPct val="150000"/>
              </a:lnSpc>
            </a:pPr>
            <a:r>
              <a:rPr lang="zh-CN" altLang="en-US" sz="2400" dirty="0" smtClean="0">
                <a:latin typeface="黑体" panose="02010609060101010101" pitchFamily="49" charset="-122"/>
                <a:ea typeface="黑体" panose="02010609060101010101" pitchFamily="49" charset="-122"/>
              </a:rPr>
              <a:t>（二）电力全口径电子台账</a:t>
            </a:r>
            <a:endParaRPr lang="en-US" altLang="zh-CN" sz="2400" dirty="0" smtClean="0">
              <a:latin typeface="黑体" panose="02010609060101010101" pitchFamily="49" charset="-122"/>
              <a:ea typeface="黑体" panose="02010609060101010101" pitchFamily="49" charset="-122"/>
            </a:endParaRPr>
          </a:p>
          <a:p>
            <a:pPr>
              <a:lnSpc>
                <a:spcPct val="150000"/>
              </a:lnSpc>
            </a:pPr>
            <a:r>
              <a:rPr lang="en-US" altLang="zh-CN" sz="2400" dirty="0" smtClean="0">
                <a:latin typeface="仿宋_GB2312" panose="02010609030101010101" pitchFamily="49" charset="-122"/>
                <a:ea typeface="仿宋_GB2312" panose="02010609030101010101" pitchFamily="49" charset="-122"/>
              </a:rPr>
              <a:t>    </a:t>
            </a:r>
            <a:r>
              <a:rPr lang="zh-CN" altLang="zh-CN" sz="2400" dirty="0" smtClean="0">
                <a:latin typeface="仿宋_GB2312" panose="02010609030101010101" pitchFamily="49" charset="-122"/>
                <a:ea typeface="仿宋_GB2312" panose="02010609030101010101" pitchFamily="49" charset="-122"/>
              </a:rPr>
              <a:t>电力全口径电子台账包括</a:t>
            </a:r>
            <a:r>
              <a:rPr lang="zh-CN" altLang="en-US" sz="2400" dirty="0">
                <a:latin typeface="仿宋_GB2312" panose="02010609030101010101" pitchFamily="49" charset="-122"/>
                <a:ea typeface="仿宋_GB2312" panose="02010609030101010101" pitchFamily="49" charset="-122"/>
              </a:rPr>
              <a:t>五方面主要内容：生产运行报表、燃料信息表、脱硫脱硝设施启停汇总表、在线监测数据、</a:t>
            </a:r>
            <a:r>
              <a:rPr lang="en-US" altLang="zh-CN" sz="2400" dirty="0">
                <a:latin typeface="仿宋_GB2312" panose="02010609030101010101" pitchFamily="49" charset="-122"/>
                <a:ea typeface="仿宋_GB2312" panose="02010609030101010101" pitchFamily="49" charset="-122"/>
              </a:rPr>
              <a:t>DCS</a:t>
            </a:r>
            <a:r>
              <a:rPr lang="zh-CN" altLang="en-US" sz="2400" dirty="0">
                <a:latin typeface="仿宋_GB2312" panose="02010609030101010101" pitchFamily="49" charset="-122"/>
                <a:ea typeface="仿宋_GB2312" panose="02010609030101010101" pitchFamily="49" charset="-122"/>
              </a:rPr>
              <a:t>运行曲线</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a:lnSpc>
                <a:spcPct val="150000"/>
              </a:lnSpc>
            </a:pPr>
            <a:r>
              <a:rPr lang="en-US" altLang="zh-CN" sz="2400" b="1" dirty="0" smtClean="0">
                <a:latin typeface="仿宋_GB2312" panose="02010609030101010101" pitchFamily="49" charset="-122"/>
                <a:ea typeface="仿宋_GB2312" panose="02010609030101010101" pitchFamily="49" charset="-122"/>
              </a:rPr>
              <a:t>1</a:t>
            </a:r>
            <a:r>
              <a:rPr lang="zh-CN" altLang="en-US" sz="2400" b="1" dirty="0" smtClean="0">
                <a:latin typeface="仿宋_GB2312" panose="02010609030101010101" pitchFamily="49" charset="-122"/>
                <a:ea typeface="仿宋_GB2312" panose="02010609030101010101" pitchFamily="49" charset="-122"/>
              </a:rPr>
              <a:t>、</a:t>
            </a:r>
            <a:r>
              <a:rPr lang="zh-CN" altLang="zh-CN" sz="2400" b="1" dirty="0" smtClean="0">
                <a:latin typeface="仿宋_GB2312" panose="02010609030101010101" pitchFamily="49" charset="-122"/>
                <a:ea typeface="仿宋_GB2312" panose="02010609030101010101" pitchFamily="49" charset="-122"/>
              </a:rPr>
              <a:t>生产</a:t>
            </a:r>
            <a:r>
              <a:rPr lang="zh-CN" altLang="zh-CN" sz="2400" b="1" dirty="0">
                <a:latin typeface="仿宋_GB2312" panose="02010609030101010101" pitchFamily="49" charset="-122"/>
                <a:ea typeface="仿宋_GB2312" panose="02010609030101010101" pitchFamily="49" charset="-122"/>
              </a:rPr>
              <a:t>运行报表</a:t>
            </a:r>
            <a:endParaRPr lang="zh-CN" altLang="zh-CN" sz="2400" b="1" dirty="0">
              <a:latin typeface="仿宋_GB2312" panose="02010609030101010101" pitchFamily="49" charset="-122"/>
              <a:ea typeface="仿宋_GB2312" panose="02010609030101010101" pitchFamily="49" charset="-122"/>
            </a:endParaRPr>
          </a:p>
          <a:p>
            <a:pPr>
              <a:lnSpc>
                <a:spcPct val="150000"/>
              </a:lnSpc>
            </a:pPr>
            <a:r>
              <a:rPr lang="zh-CN" altLang="en-US" sz="2400" dirty="0">
                <a:latin typeface="仿宋_GB2312" panose="02010609030101010101" pitchFamily="49" charset="-122"/>
                <a:ea typeface="仿宋_GB2312" panose="02010609030101010101" pitchFamily="49" charset="-122"/>
              </a:rPr>
              <a:t>①</a:t>
            </a:r>
            <a:r>
              <a:rPr lang="zh-CN" altLang="en-US" sz="2400" dirty="0" smtClean="0">
                <a:latin typeface="仿宋_GB2312" panose="02010609030101010101" pitchFamily="49" charset="-122"/>
                <a:ea typeface="仿宋_GB2312" panose="02010609030101010101" pitchFamily="49" charset="-122"/>
              </a:rPr>
              <a:t>分</a:t>
            </a:r>
            <a:r>
              <a:rPr lang="zh-CN" altLang="en-US" sz="2400" dirty="0">
                <a:latin typeface="仿宋_GB2312" panose="02010609030101010101" pitchFamily="49" charset="-122"/>
                <a:ea typeface="仿宋_GB2312" panose="02010609030101010101" pitchFamily="49" charset="-122"/>
              </a:rPr>
              <a:t>机组逐日发电量、供热量、燃料消耗量、硫份；</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zh-CN" altLang="en-US" sz="2400" dirty="0">
                <a:latin typeface="仿宋_GB2312" panose="02010609030101010101" pitchFamily="49" charset="-122"/>
                <a:ea typeface="仿宋_GB2312" panose="02010609030101010101" pitchFamily="49" charset="-122"/>
              </a:rPr>
              <a:t>②</a:t>
            </a:r>
            <a:r>
              <a:rPr lang="zh-CN" altLang="en-US" sz="2400" dirty="0" smtClean="0">
                <a:latin typeface="仿宋_GB2312" panose="02010609030101010101" pitchFamily="49" charset="-122"/>
                <a:ea typeface="仿宋_GB2312" panose="02010609030101010101" pitchFamily="49" charset="-122"/>
              </a:rPr>
              <a:t>发电机组</a:t>
            </a:r>
            <a:r>
              <a:rPr lang="zh-CN" altLang="en-US" sz="2400" dirty="0">
                <a:latin typeface="仿宋_GB2312" panose="02010609030101010101" pitchFamily="49" charset="-122"/>
                <a:ea typeface="仿宋_GB2312" panose="02010609030101010101" pitchFamily="49" charset="-122"/>
              </a:rPr>
              <a:t>及对应脱硫、脱硝设施运行时间，脱硫脱硝剂名称及使用量、脱硫副产品产量等，其中副产品产量可根据实际情况，按月或按批次填报；</a:t>
            </a:r>
            <a:endParaRPr lang="zh-CN" altLang="en-US" sz="2400" dirty="0">
              <a:latin typeface="仿宋_GB2312" panose="02010609030101010101" pitchFamily="49" charset="-122"/>
              <a:ea typeface="仿宋_GB2312" panose="02010609030101010101" pitchFamily="49" charset="-122"/>
            </a:endParaRPr>
          </a:p>
          <a:p>
            <a:pPr>
              <a:lnSpc>
                <a:spcPct val="150000"/>
              </a:lnSpc>
            </a:pPr>
            <a:endParaRPr lang="en-US" altLang="zh-CN" sz="2400" dirty="0" smtClean="0">
              <a:latin typeface="仿宋_GB2312" panose="02010609030101010101" pitchFamily="49" charset="-122"/>
              <a:ea typeface="仿宋_GB2312" panose="02010609030101010101" pitchFamily="49" charset="-122"/>
            </a:endParaRPr>
          </a:p>
          <a:p>
            <a:endParaRPr lang="zh-CN" alt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pPr lvl="0"/>
            <a:r>
              <a:rPr lang="zh-CN" altLang="en-US" sz="3200" dirty="0">
                <a:latin typeface="黑体" panose="02010609060101010101" pitchFamily="49" charset="-122"/>
                <a:ea typeface="黑体" panose="02010609060101010101" pitchFamily="49" charset="-122"/>
              </a:rPr>
              <a:t>三</a:t>
            </a:r>
            <a:r>
              <a:rPr lang="zh-CN" altLang="en-US" sz="3200" dirty="0" smtClean="0">
                <a:latin typeface="黑体" panose="02010609060101010101" pitchFamily="49" charset="-122"/>
                <a:ea typeface="黑体" panose="02010609060101010101" pitchFamily="49" charset="-122"/>
              </a:rPr>
              <a:t>、</a:t>
            </a:r>
            <a:r>
              <a:rPr lang="zh-CN" altLang="en-US" sz="3200" dirty="0">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197768" y="1340767"/>
            <a:ext cx="8820472" cy="3693319"/>
          </a:xfrm>
          <a:prstGeom prst="rect">
            <a:avLst/>
          </a:prstGeom>
          <a:noFill/>
        </p:spPr>
        <p:txBody>
          <a:bodyPr wrap="square" rtlCol="0">
            <a:spAutoFit/>
          </a:bodyPr>
          <a:lstStyle/>
          <a:p>
            <a:pPr>
              <a:lnSpc>
                <a:spcPct val="150000"/>
              </a:lnSpc>
            </a:pPr>
            <a:r>
              <a:rPr lang="en-US" altLang="zh-CN" sz="2400" b="1" dirty="0" smtClean="0">
                <a:latin typeface="仿宋_GB2312" panose="02010609030101010101" pitchFamily="49" charset="-122"/>
                <a:ea typeface="仿宋_GB2312" panose="02010609030101010101" pitchFamily="49" charset="-122"/>
              </a:rPr>
              <a:t>2</a:t>
            </a:r>
            <a:r>
              <a:rPr lang="zh-CN" altLang="en-US" sz="2400" b="1" dirty="0" smtClean="0">
                <a:latin typeface="仿宋_GB2312" panose="02010609030101010101" pitchFamily="49" charset="-122"/>
                <a:ea typeface="仿宋_GB2312" panose="02010609030101010101" pitchFamily="49" charset="-122"/>
              </a:rPr>
              <a:t>、燃料</a:t>
            </a:r>
            <a:r>
              <a:rPr lang="zh-CN" altLang="en-US" sz="2400" b="1" dirty="0">
                <a:latin typeface="仿宋_GB2312" panose="02010609030101010101" pitchFamily="49" charset="-122"/>
                <a:ea typeface="仿宋_GB2312" panose="02010609030101010101" pitchFamily="49" charset="-122"/>
              </a:rPr>
              <a:t>信息</a:t>
            </a:r>
            <a:r>
              <a:rPr lang="zh-CN" altLang="en-US" sz="2400" b="1" dirty="0" smtClean="0">
                <a:latin typeface="仿宋_GB2312" panose="02010609030101010101" pitchFamily="49" charset="-122"/>
                <a:ea typeface="仿宋_GB2312" panose="02010609030101010101" pitchFamily="49" charset="-122"/>
              </a:rPr>
              <a:t>表</a:t>
            </a:r>
            <a:endParaRPr lang="zh-CN" altLang="en-US" sz="2400" b="1" dirty="0">
              <a:latin typeface="仿宋_GB2312" panose="02010609030101010101" pitchFamily="49" charset="-122"/>
              <a:ea typeface="仿宋_GB2312" panose="02010609030101010101" pitchFamily="49" charset="-122"/>
            </a:endParaRPr>
          </a:p>
          <a:p>
            <a:pPr>
              <a:lnSpc>
                <a:spcPct val="150000"/>
              </a:lnSpc>
            </a:pPr>
            <a:r>
              <a:rPr lang="zh-CN" altLang="en-US" sz="2400" dirty="0">
                <a:latin typeface="仿宋_GB2312" panose="02010609030101010101" pitchFamily="49" charset="-122"/>
                <a:ea typeface="仿宋_GB2312" panose="02010609030101010101" pitchFamily="49" charset="-122"/>
              </a:rPr>
              <a:t>①逐日分机组入炉煤耗煤量及燃煤品质（低位发热量、硫份、干燥无灰基挥发分等）</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a:lnSpc>
                <a:spcPct val="150000"/>
              </a:lnSpc>
            </a:pPr>
            <a:r>
              <a:rPr lang="zh-CN" altLang="en-US" sz="2400" dirty="0">
                <a:latin typeface="仿宋_GB2312" panose="02010609030101010101" pitchFamily="49" charset="-122"/>
                <a:ea typeface="仿宋_GB2312" panose="02010609030101010101" pitchFamily="49" charset="-122"/>
              </a:rPr>
              <a:t>②逐批次入厂煤煤量、产地及品质（低位发热量、硫份、干燥无灰基挥发分等）。</a:t>
            </a:r>
            <a:endParaRPr lang="en-US" altLang="zh-CN" sz="2400" dirty="0" smtClean="0">
              <a:latin typeface="仿宋_GB2312" panose="02010609030101010101" pitchFamily="49" charset="-122"/>
              <a:ea typeface="仿宋_GB2312" panose="02010609030101010101" pitchFamily="49" charset="-122"/>
            </a:endParaRPr>
          </a:p>
          <a:p>
            <a:pPr>
              <a:lnSpc>
                <a:spcPct val="150000"/>
              </a:lnSpc>
            </a:pPr>
            <a:endParaRPr lang="zh-CN" altLang="en-US" sz="2400" dirty="0">
              <a:latin typeface="仿宋_GB2312" panose="02010609030101010101" pitchFamily="49" charset="-122"/>
              <a:ea typeface="仿宋_GB2312" panose="02010609030101010101" pitchFamily="49" charset="-122"/>
            </a:endParaRPr>
          </a:p>
          <a:p>
            <a:endParaRPr lang="zh-CN" alt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pPr lvl="0"/>
            <a:r>
              <a:rPr lang="zh-CN" altLang="en-US" sz="3200" dirty="0">
                <a:latin typeface="黑体" panose="02010609060101010101" pitchFamily="49" charset="-122"/>
                <a:ea typeface="黑体" panose="02010609060101010101" pitchFamily="49" charset="-122"/>
              </a:rPr>
              <a:t>三</a:t>
            </a:r>
            <a:r>
              <a:rPr lang="zh-CN" altLang="en-US" sz="3200" dirty="0" smtClean="0">
                <a:latin typeface="黑体" panose="02010609060101010101" pitchFamily="49" charset="-122"/>
                <a:ea typeface="黑体" panose="02010609060101010101" pitchFamily="49" charset="-122"/>
              </a:rPr>
              <a:t>、</a:t>
            </a:r>
            <a:r>
              <a:rPr lang="zh-CN" altLang="en-US" sz="3200" dirty="0">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197768" y="1340767"/>
            <a:ext cx="8820472" cy="3139321"/>
          </a:xfrm>
          <a:prstGeom prst="rect">
            <a:avLst/>
          </a:prstGeom>
          <a:noFill/>
        </p:spPr>
        <p:txBody>
          <a:bodyPr wrap="square" rtlCol="0">
            <a:spAutoFit/>
          </a:bodyPr>
          <a:lstStyle/>
          <a:p>
            <a:pPr>
              <a:lnSpc>
                <a:spcPct val="150000"/>
              </a:lnSpc>
            </a:pPr>
            <a:r>
              <a:rPr lang="en-US" altLang="zh-CN" sz="2400" b="1" dirty="0" smtClean="0">
                <a:latin typeface="仿宋_GB2312" panose="02010609030101010101" pitchFamily="49" charset="-122"/>
                <a:ea typeface="仿宋_GB2312" panose="02010609030101010101" pitchFamily="49" charset="-122"/>
              </a:rPr>
              <a:t>3</a:t>
            </a:r>
            <a:r>
              <a:rPr lang="zh-CN" altLang="en-US" sz="2400" b="1" dirty="0" smtClean="0">
                <a:latin typeface="仿宋_GB2312" panose="02010609030101010101" pitchFamily="49" charset="-122"/>
                <a:ea typeface="仿宋_GB2312" panose="02010609030101010101" pitchFamily="49" charset="-122"/>
              </a:rPr>
              <a:t>、脱硫</a:t>
            </a:r>
            <a:r>
              <a:rPr lang="zh-CN" altLang="en-US" sz="2400" b="1" dirty="0">
                <a:latin typeface="仿宋_GB2312" panose="02010609030101010101" pitchFamily="49" charset="-122"/>
                <a:ea typeface="仿宋_GB2312" panose="02010609030101010101" pitchFamily="49" charset="-122"/>
              </a:rPr>
              <a:t>脱硝设施启停汇总表</a:t>
            </a:r>
            <a:endParaRPr lang="zh-CN" altLang="en-US" sz="2400" b="1" dirty="0">
              <a:latin typeface="仿宋_GB2312" panose="02010609030101010101" pitchFamily="49" charset="-122"/>
              <a:ea typeface="仿宋_GB2312" panose="02010609030101010101" pitchFamily="49" charset="-122"/>
            </a:endParaRPr>
          </a:p>
          <a:p>
            <a:pPr>
              <a:lnSpc>
                <a:spcPct val="150000"/>
              </a:lnSpc>
            </a:pPr>
            <a:r>
              <a:rPr lang="zh-CN" altLang="en-US" sz="2400" dirty="0" smtClean="0">
                <a:latin typeface="仿宋_GB2312" panose="02010609030101010101" pitchFamily="49" charset="-122"/>
                <a:ea typeface="仿宋_GB2312" panose="02010609030101010101" pitchFamily="49" charset="-122"/>
              </a:rPr>
              <a:t>    汇总</a:t>
            </a:r>
            <a:r>
              <a:rPr lang="zh-CN" altLang="en-US" sz="2400" dirty="0">
                <a:latin typeface="仿宋_GB2312" panose="02010609030101010101" pitchFamily="49" charset="-122"/>
                <a:ea typeface="仿宋_GB2312" panose="02010609030101010101" pitchFamily="49" charset="-122"/>
              </a:rPr>
              <a:t>表应包含机组编号、机组停机时刻、启动时刻、停机时长、脱硫脱硝设施停运时刻、启动时刻、停运时长、事件原因、是否报告获批等。</a:t>
            </a:r>
            <a:endParaRPr lang="zh-CN" altLang="en-US" sz="2400" dirty="0">
              <a:latin typeface="仿宋_GB2312" panose="02010609030101010101" pitchFamily="49" charset="-122"/>
              <a:ea typeface="仿宋_GB2312" panose="02010609030101010101" pitchFamily="49" charset="-122"/>
            </a:endParaRPr>
          </a:p>
          <a:p>
            <a:pPr>
              <a:lnSpc>
                <a:spcPct val="150000"/>
              </a:lnSpc>
            </a:pPr>
            <a:endParaRPr lang="zh-CN" altLang="en-US" sz="2400" dirty="0">
              <a:latin typeface="仿宋_GB2312" panose="02010609030101010101" pitchFamily="49" charset="-122"/>
              <a:ea typeface="仿宋_GB2312" panose="02010609030101010101" pitchFamily="49" charset="-122"/>
            </a:endParaRPr>
          </a:p>
          <a:p>
            <a:endParaRPr lang="zh-CN" alt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pPr lvl="0"/>
            <a:r>
              <a:rPr lang="zh-CN" altLang="en-US" sz="3200" dirty="0">
                <a:latin typeface="黑体" panose="02010609060101010101" pitchFamily="49" charset="-122"/>
                <a:ea typeface="黑体" panose="02010609060101010101" pitchFamily="49" charset="-122"/>
              </a:rPr>
              <a:t>三</a:t>
            </a:r>
            <a:r>
              <a:rPr lang="zh-CN" altLang="en-US" sz="3200" dirty="0" smtClean="0">
                <a:latin typeface="黑体" panose="02010609060101010101" pitchFamily="49" charset="-122"/>
                <a:ea typeface="黑体" panose="02010609060101010101" pitchFamily="49" charset="-122"/>
              </a:rPr>
              <a:t>、</a:t>
            </a:r>
            <a:r>
              <a:rPr lang="zh-CN" altLang="en-US" sz="3200" dirty="0">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323528" y="908720"/>
            <a:ext cx="8568952" cy="7017306"/>
          </a:xfrm>
          <a:prstGeom prst="rect">
            <a:avLst/>
          </a:prstGeom>
          <a:noFill/>
        </p:spPr>
        <p:txBody>
          <a:bodyPr wrap="square" rtlCol="0">
            <a:spAutoFit/>
          </a:bodyPr>
          <a:lstStyle/>
          <a:p>
            <a:pPr>
              <a:lnSpc>
                <a:spcPct val="150000"/>
              </a:lnSpc>
            </a:pPr>
            <a:r>
              <a:rPr lang="en-US" altLang="zh-CN" sz="2400" b="1" dirty="0">
                <a:latin typeface="仿宋_GB2312" panose="02010609030101010101" pitchFamily="49" charset="-122"/>
                <a:ea typeface="仿宋_GB2312" panose="02010609030101010101" pitchFamily="49" charset="-122"/>
              </a:rPr>
              <a:t>4</a:t>
            </a:r>
            <a:r>
              <a:rPr lang="zh-CN" altLang="en-US" sz="2400" b="1" dirty="0" smtClean="0">
                <a:latin typeface="仿宋_GB2312" panose="02010609030101010101" pitchFamily="49" charset="-122"/>
                <a:ea typeface="仿宋_GB2312" panose="02010609030101010101" pitchFamily="49" charset="-122"/>
              </a:rPr>
              <a:t>、</a:t>
            </a:r>
            <a:r>
              <a:rPr lang="zh-CN" altLang="zh-CN" sz="2400" b="1" dirty="0">
                <a:latin typeface="仿宋_GB2312" panose="02010609030101010101" pitchFamily="49" charset="-122"/>
                <a:ea typeface="仿宋_GB2312" panose="02010609030101010101" pitchFamily="49" charset="-122"/>
              </a:rPr>
              <a:t>在线监测数据</a:t>
            </a:r>
            <a:endParaRPr lang="zh-CN" altLang="zh-CN" sz="2400" b="1" dirty="0">
              <a:latin typeface="仿宋_GB2312" panose="02010609030101010101" pitchFamily="49" charset="-122"/>
              <a:ea typeface="仿宋_GB2312" panose="02010609030101010101" pitchFamily="49" charset="-122"/>
            </a:endParaRPr>
          </a:p>
          <a:p>
            <a:pPr>
              <a:lnSpc>
                <a:spcPct val="150000"/>
              </a:lnSpc>
            </a:pPr>
            <a:r>
              <a:rPr lang="zh-CN" altLang="en-US" sz="2400" dirty="0" smtClean="0">
                <a:latin typeface="仿宋_GB2312" panose="02010609030101010101" pitchFamily="49" charset="-122"/>
                <a:ea typeface="仿宋_GB2312" panose="02010609030101010101" pitchFamily="49" charset="-122"/>
              </a:rPr>
              <a:t>①包括</a:t>
            </a:r>
            <a:r>
              <a:rPr lang="zh-CN" altLang="en-US" sz="2400" dirty="0">
                <a:latin typeface="仿宋_GB2312" panose="02010609030101010101" pitchFamily="49" charset="-122"/>
                <a:ea typeface="仿宋_GB2312" panose="02010609030101010101" pitchFamily="49" charset="-122"/>
              </a:rPr>
              <a:t>脱硫脱硝设施进口、出口、总排口在线监测数据；</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zh-CN" altLang="en-US" sz="2400" dirty="0">
                <a:latin typeface="仿宋_GB2312" panose="02010609030101010101" pitchFamily="49" charset="-122"/>
                <a:ea typeface="仿宋_GB2312" panose="02010609030101010101" pitchFamily="49" charset="-122"/>
              </a:rPr>
              <a:t>②</a:t>
            </a:r>
            <a:r>
              <a:rPr lang="zh-CN" altLang="en-US" sz="2400" dirty="0" smtClean="0">
                <a:latin typeface="仿宋_GB2312" panose="02010609030101010101" pitchFamily="49" charset="-122"/>
                <a:ea typeface="仿宋_GB2312" panose="02010609030101010101" pitchFamily="49" charset="-122"/>
              </a:rPr>
              <a:t>提供</a:t>
            </a:r>
            <a:r>
              <a:rPr lang="zh-CN" altLang="en-US" sz="2400" dirty="0">
                <a:latin typeface="仿宋_GB2312" panose="02010609030101010101" pitchFamily="49" charset="-122"/>
                <a:ea typeface="仿宋_GB2312" panose="02010609030101010101" pitchFamily="49" charset="-122"/>
              </a:rPr>
              <a:t>核查期该测点所有监测指标小时均值原始报表，包括监测时间，二氧化硫、氮氧化物、颗粒物浓度（实测及折算浓度），烟气流量，氧含量，温度等。</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zh-CN" altLang="en-US" sz="2400" dirty="0" smtClean="0">
                <a:latin typeface="仿宋_GB2312" panose="02010609030101010101" pitchFamily="49" charset="-122"/>
                <a:ea typeface="仿宋_GB2312" panose="02010609030101010101" pitchFamily="49" charset="-122"/>
              </a:rPr>
              <a:t>③</a:t>
            </a:r>
            <a:r>
              <a:rPr lang="zh-CN" altLang="en-US" sz="2400" dirty="0">
                <a:latin typeface="仿宋_GB2312" panose="02010609030101010101" pitchFamily="49" charset="-122"/>
                <a:ea typeface="仿宋_GB2312" panose="02010609030101010101" pitchFamily="49" charset="-122"/>
              </a:rPr>
              <a:t>表中仅保留每日</a:t>
            </a:r>
            <a:r>
              <a:rPr lang="en-US" altLang="zh-CN" sz="2400" dirty="0">
                <a:latin typeface="仿宋_GB2312" panose="02010609030101010101" pitchFamily="49" charset="-122"/>
                <a:ea typeface="仿宋_GB2312" panose="02010609030101010101" pitchFamily="49" charset="-122"/>
              </a:rPr>
              <a:t>24</a:t>
            </a:r>
            <a:r>
              <a:rPr lang="zh-CN" altLang="en-US" sz="2400" dirty="0">
                <a:latin typeface="仿宋_GB2312" panose="02010609030101010101" pitchFamily="49" charset="-122"/>
                <a:ea typeface="仿宋_GB2312" panose="02010609030101010101" pitchFamily="49" charset="-122"/>
              </a:rPr>
              <a:t>个小时的数据，不要导出表中最大值、最小值、均值等数据；为便于整理，各项参数在表中的前后位置可以变化，保留所有监测</a:t>
            </a:r>
            <a:r>
              <a:rPr lang="zh-CN" altLang="en-US" sz="2400" dirty="0" smtClean="0">
                <a:latin typeface="仿宋_GB2312" panose="02010609030101010101" pitchFamily="49" charset="-122"/>
                <a:ea typeface="仿宋_GB2312" panose="02010609030101010101" pitchFamily="49" charset="-122"/>
              </a:rPr>
              <a:t>参数；</a:t>
            </a:r>
            <a:endParaRPr lang="en-US" altLang="zh-CN" sz="2400" dirty="0" smtClean="0">
              <a:latin typeface="仿宋_GB2312" panose="02010609030101010101" pitchFamily="49" charset="-122"/>
              <a:ea typeface="仿宋_GB2312" panose="02010609030101010101" pitchFamily="49" charset="-122"/>
            </a:endParaRPr>
          </a:p>
          <a:p>
            <a:pPr>
              <a:lnSpc>
                <a:spcPct val="150000"/>
              </a:lnSpc>
            </a:pPr>
            <a:r>
              <a:rPr lang="zh-CN" altLang="en-US" sz="2400" dirty="0">
                <a:latin typeface="仿宋_GB2312" panose="02010609030101010101" pitchFamily="49" charset="-122"/>
                <a:ea typeface="仿宋_GB2312" panose="02010609030101010101" pitchFamily="49" charset="-122"/>
              </a:rPr>
              <a:t>④</a:t>
            </a:r>
            <a:r>
              <a:rPr lang="zh-CN" altLang="zh-CN" sz="2400" dirty="0" smtClean="0">
                <a:latin typeface="仿宋_GB2312" panose="02010609030101010101" pitchFamily="49" charset="-122"/>
                <a:ea typeface="仿宋_GB2312" panose="02010609030101010101" pitchFamily="49" charset="-122"/>
              </a:rPr>
              <a:t>运行时间</a:t>
            </a:r>
            <a:r>
              <a:rPr lang="zh-CN" altLang="zh-CN" sz="2400" dirty="0">
                <a:latin typeface="仿宋_GB2312" panose="02010609030101010101" pitchFamily="49" charset="-122"/>
                <a:ea typeface="仿宋_GB2312" panose="02010609030101010101" pitchFamily="49" charset="-122"/>
              </a:rPr>
              <a:t>满一年或尚未认可的单独的低氮燃烧改造项目需提供低氮改造前一年至核查期所有总排口在线监测数据报表</a:t>
            </a:r>
            <a:r>
              <a:rPr lang="zh-CN" altLang="zh-CN"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a:lnSpc>
                <a:spcPct val="150000"/>
              </a:lnSpc>
            </a:pPr>
            <a:endParaRPr lang="en-US" altLang="zh-CN" sz="2400" dirty="0" smtClean="0">
              <a:latin typeface="仿宋_GB2312" panose="02010609030101010101" pitchFamily="49" charset="-122"/>
              <a:ea typeface="仿宋_GB2312" panose="02010609030101010101" pitchFamily="49" charset="-122"/>
            </a:endParaRPr>
          </a:p>
          <a:p>
            <a:pPr>
              <a:lnSpc>
                <a:spcPct val="150000"/>
              </a:lnSpc>
            </a:pPr>
            <a:endParaRPr lang="zh-CN" altLang="zh-CN" sz="2400" dirty="0">
              <a:latin typeface="仿宋_GB2312" panose="02010609030101010101" pitchFamily="49" charset="-122"/>
              <a:ea typeface="仿宋_GB2312" panose="02010609030101010101" pitchFamily="49" charset="-122"/>
            </a:endParaRPr>
          </a:p>
          <a:p>
            <a:endParaRPr lang="zh-CN" alt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323528" y="1196752"/>
            <a:ext cx="8568952" cy="4247317"/>
          </a:xfrm>
          <a:prstGeom prst="rect">
            <a:avLst/>
          </a:prstGeom>
          <a:noFill/>
        </p:spPr>
        <p:txBody>
          <a:bodyPr wrap="square" rtlCol="0">
            <a:spAutoFit/>
          </a:bodyPr>
          <a:lstStyle/>
          <a:p>
            <a:pPr>
              <a:lnSpc>
                <a:spcPct val="150000"/>
              </a:lnSpc>
            </a:pPr>
            <a:r>
              <a:rPr lang="en-US" altLang="zh-CN" sz="2400" b="1" dirty="0">
                <a:latin typeface="仿宋_GB2312" panose="02010609030101010101" pitchFamily="49" charset="-122"/>
                <a:ea typeface="仿宋_GB2312" panose="02010609030101010101" pitchFamily="49" charset="-122"/>
              </a:rPr>
              <a:t>5</a:t>
            </a:r>
            <a:r>
              <a:rPr lang="zh-CN" altLang="en-US" sz="2400" b="1" dirty="0" smtClean="0">
                <a:latin typeface="仿宋_GB2312" panose="02010609030101010101" pitchFamily="49" charset="-122"/>
                <a:ea typeface="仿宋_GB2312" panose="02010609030101010101" pitchFamily="49" charset="-122"/>
              </a:rPr>
              <a:t>、</a:t>
            </a:r>
            <a:r>
              <a:rPr lang="en-US" altLang="zh-CN" sz="2400" b="1" dirty="0" smtClean="0">
                <a:latin typeface="仿宋_GB2312" panose="02010609030101010101" pitchFamily="49" charset="-122"/>
                <a:ea typeface="仿宋_GB2312" panose="02010609030101010101" pitchFamily="49" charset="-122"/>
              </a:rPr>
              <a:t>DCS</a:t>
            </a:r>
            <a:r>
              <a:rPr lang="zh-CN" altLang="zh-CN" sz="2400" b="1" dirty="0">
                <a:latin typeface="仿宋_GB2312" panose="02010609030101010101" pitchFamily="49" charset="-122"/>
                <a:ea typeface="仿宋_GB2312" panose="02010609030101010101" pitchFamily="49" charset="-122"/>
              </a:rPr>
              <a:t>运行曲线</a:t>
            </a:r>
            <a:endParaRPr lang="zh-CN" altLang="zh-CN" sz="2400" b="1"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石灰石</a:t>
            </a:r>
            <a:r>
              <a:rPr lang="en-US" altLang="zh-CN" sz="2400" dirty="0">
                <a:latin typeface="仿宋_GB2312" panose="02010609030101010101" pitchFamily="49" charset="-122"/>
                <a:ea typeface="仿宋_GB2312" panose="02010609030101010101" pitchFamily="49" charset="-122"/>
              </a:rPr>
              <a:t>-</a:t>
            </a:r>
            <a:r>
              <a:rPr lang="zh-CN" altLang="en-US" sz="2400" dirty="0">
                <a:latin typeface="仿宋_GB2312" panose="02010609030101010101" pitchFamily="49" charset="-122"/>
                <a:ea typeface="仿宋_GB2312" panose="02010609030101010101" pitchFamily="49" charset="-122"/>
              </a:rPr>
              <a:t>石膏湿法脱硫工艺</a:t>
            </a:r>
            <a:r>
              <a:rPr lang="en-US" altLang="zh-CN" sz="2400" dirty="0">
                <a:latin typeface="仿宋_GB2312" panose="02010609030101010101" pitchFamily="49" charset="-122"/>
                <a:ea typeface="仿宋_GB2312" panose="02010609030101010101" pitchFamily="49" charset="-122"/>
              </a:rPr>
              <a:t>DCS</a:t>
            </a:r>
            <a:r>
              <a:rPr lang="zh-CN" altLang="en-US" sz="2400" dirty="0">
                <a:latin typeface="仿宋_GB2312" panose="02010609030101010101" pitchFamily="49" charset="-122"/>
                <a:ea typeface="仿宋_GB2312" panose="02010609030101010101" pitchFamily="49" charset="-122"/>
              </a:rPr>
              <a:t>曲线参数设置：机组负荷、增压风机电流、旁路挡板开关信号、原烟气</a:t>
            </a:r>
            <a:r>
              <a:rPr lang="en-US" altLang="zh-CN" sz="2400" dirty="0">
                <a:latin typeface="仿宋_GB2312" panose="02010609030101010101" pitchFamily="49" charset="-122"/>
                <a:ea typeface="仿宋_GB2312" panose="02010609030101010101" pitchFamily="49" charset="-122"/>
              </a:rPr>
              <a:t>SO2</a:t>
            </a:r>
            <a:r>
              <a:rPr lang="zh-CN" altLang="en-US" sz="2400" dirty="0">
                <a:latin typeface="仿宋_GB2312" panose="02010609030101010101" pitchFamily="49" charset="-122"/>
                <a:ea typeface="仿宋_GB2312" panose="02010609030101010101" pitchFamily="49" charset="-122"/>
              </a:rPr>
              <a:t>浓度、净烟气</a:t>
            </a:r>
            <a:r>
              <a:rPr lang="en-US" altLang="zh-CN" sz="2400" dirty="0">
                <a:latin typeface="仿宋_GB2312" panose="02010609030101010101" pitchFamily="49" charset="-122"/>
                <a:ea typeface="仿宋_GB2312" panose="02010609030101010101" pitchFamily="49" charset="-122"/>
              </a:rPr>
              <a:t>SO2</a:t>
            </a:r>
            <a:r>
              <a:rPr lang="zh-CN" altLang="en-US" sz="2400" dirty="0">
                <a:latin typeface="仿宋_GB2312" panose="02010609030101010101" pitchFamily="49" charset="-122"/>
                <a:ea typeface="仿宋_GB2312" panose="02010609030101010101" pitchFamily="49" charset="-122"/>
              </a:rPr>
              <a:t>浓度、氧化风机电流、浆液</a:t>
            </a:r>
            <a:r>
              <a:rPr lang="en-US" altLang="zh-CN" sz="2400" dirty="0">
                <a:latin typeface="仿宋_GB2312" panose="02010609030101010101" pitchFamily="49" charset="-122"/>
                <a:ea typeface="仿宋_GB2312" panose="02010609030101010101" pitchFamily="49" charset="-122"/>
              </a:rPr>
              <a:t>pH</a:t>
            </a:r>
            <a:r>
              <a:rPr lang="zh-CN" altLang="en-US" sz="2400" dirty="0">
                <a:latin typeface="仿宋_GB2312" panose="02010609030101010101" pitchFamily="49" charset="-122"/>
                <a:ea typeface="仿宋_GB2312" panose="02010609030101010101" pitchFamily="49" charset="-122"/>
              </a:rPr>
              <a:t>值、供浆泵电流或流量等。</a:t>
            </a:r>
            <a:endParaRPr lang="zh-CN" altLang="en-US"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循环流化床炉内喷钙脱硫工艺</a:t>
            </a:r>
            <a:r>
              <a:rPr lang="en-US" altLang="zh-CN" sz="2400" dirty="0">
                <a:latin typeface="仿宋_GB2312" panose="02010609030101010101" pitchFamily="49" charset="-122"/>
                <a:ea typeface="仿宋_GB2312" panose="02010609030101010101" pitchFamily="49" charset="-122"/>
              </a:rPr>
              <a:t>DCS</a:t>
            </a:r>
            <a:r>
              <a:rPr lang="zh-CN" altLang="en-US" sz="2400" dirty="0">
                <a:latin typeface="仿宋_GB2312" panose="02010609030101010101" pitchFamily="49" charset="-122"/>
                <a:ea typeface="仿宋_GB2312" panose="02010609030101010101" pitchFamily="49" charset="-122"/>
              </a:rPr>
              <a:t>曲线参数设置：机组负荷、自动添加脱硫剂系统输送风机电流或转速、烟气含氧量、</a:t>
            </a:r>
            <a:r>
              <a:rPr lang="en-US" altLang="zh-CN" sz="2400" dirty="0">
                <a:latin typeface="仿宋_GB2312" panose="02010609030101010101" pitchFamily="49" charset="-122"/>
                <a:ea typeface="仿宋_GB2312" panose="02010609030101010101" pitchFamily="49" charset="-122"/>
              </a:rPr>
              <a:t>SO2</a:t>
            </a:r>
            <a:r>
              <a:rPr lang="zh-CN" altLang="en-US" sz="2400" dirty="0">
                <a:latin typeface="仿宋_GB2312" panose="02010609030101010101" pitchFamily="49" charset="-122"/>
                <a:ea typeface="仿宋_GB2312" panose="02010609030101010101" pitchFamily="49" charset="-122"/>
              </a:rPr>
              <a:t>排放浓度、石灰石仓料位等。</a:t>
            </a:r>
            <a:endParaRPr lang="zh-CN" altLang="en-US" sz="2400" dirty="0">
              <a:latin typeface="仿宋_GB2312" panose="02010609030101010101" pitchFamily="49" charset="-122"/>
              <a:ea typeface="仿宋_GB2312" panose="02010609030101010101" pitchFamily="49" charset="-122"/>
            </a:endParaRPr>
          </a:p>
          <a:p>
            <a:endParaRPr lang="zh-CN" alt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406400" y="1473199"/>
            <a:ext cx="8229600" cy="3917547"/>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altLang="zh-CN" sz="2400" dirty="0">
                <a:latin typeface="仿宋_GB2312" panose="02010609030101010101" pitchFamily="49" charset="-122"/>
                <a:ea typeface="仿宋_GB2312" panose="02010609030101010101" pitchFamily="49" charset="-122"/>
              </a:rPr>
              <a:t>SCR</a:t>
            </a:r>
            <a:r>
              <a:rPr lang="zh-CN" altLang="en-US" sz="2400" dirty="0">
                <a:latin typeface="仿宋_GB2312" panose="02010609030101010101" pitchFamily="49" charset="-122"/>
                <a:ea typeface="仿宋_GB2312" panose="02010609030101010101" pitchFamily="49" charset="-122"/>
              </a:rPr>
              <a:t>工艺脱硝</a:t>
            </a:r>
            <a:r>
              <a:rPr lang="en-US" altLang="zh-CN" sz="2400" dirty="0">
                <a:latin typeface="仿宋_GB2312" panose="02010609030101010101" pitchFamily="49" charset="-122"/>
                <a:ea typeface="仿宋_GB2312" panose="02010609030101010101" pitchFamily="49" charset="-122"/>
              </a:rPr>
              <a:t>DCS</a:t>
            </a:r>
            <a:r>
              <a:rPr lang="zh-CN" altLang="en-US" sz="2400" dirty="0">
                <a:latin typeface="仿宋_GB2312" panose="02010609030101010101" pitchFamily="49" charset="-122"/>
                <a:ea typeface="仿宋_GB2312" panose="02010609030101010101" pitchFamily="49" charset="-122"/>
              </a:rPr>
              <a:t>曲线参数设置：机组负荷、脱硝设施入口</a:t>
            </a:r>
            <a:r>
              <a:rPr lang="en-US" altLang="zh-CN" sz="2400" dirty="0">
                <a:latin typeface="仿宋_GB2312" panose="02010609030101010101" pitchFamily="49" charset="-122"/>
                <a:ea typeface="仿宋_GB2312" panose="02010609030101010101" pitchFamily="49" charset="-122"/>
              </a:rPr>
              <a:t>A</a:t>
            </a:r>
            <a:r>
              <a:rPr lang="zh-CN" altLang="en-US" sz="2400" dirty="0">
                <a:latin typeface="仿宋_GB2312" panose="02010609030101010101" pitchFamily="49" charset="-122"/>
                <a:ea typeface="仿宋_GB2312" panose="02010609030101010101" pitchFamily="49" charset="-122"/>
              </a:rPr>
              <a:t>侧</a:t>
            </a:r>
            <a:r>
              <a:rPr lang="en-US" altLang="zh-CN" sz="2400" dirty="0" err="1">
                <a:latin typeface="仿宋_GB2312" panose="02010609030101010101" pitchFamily="49" charset="-122"/>
                <a:ea typeface="仿宋_GB2312" panose="02010609030101010101" pitchFamily="49" charset="-122"/>
              </a:rPr>
              <a:t>NOx</a:t>
            </a:r>
            <a:r>
              <a:rPr lang="zh-CN" altLang="en-US" sz="2400" dirty="0">
                <a:latin typeface="仿宋_GB2312" panose="02010609030101010101" pitchFamily="49" charset="-122"/>
                <a:ea typeface="仿宋_GB2312" panose="02010609030101010101" pitchFamily="49" charset="-122"/>
              </a:rPr>
              <a:t>浓度、入口</a:t>
            </a:r>
            <a:r>
              <a:rPr lang="en-US" altLang="zh-CN" sz="2400" dirty="0">
                <a:latin typeface="仿宋_GB2312" panose="02010609030101010101" pitchFamily="49" charset="-122"/>
                <a:ea typeface="仿宋_GB2312" panose="02010609030101010101" pitchFamily="49" charset="-122"/>
              </a:rPr>
              <a:t>B</a:t>
            </a:r>
            <a:r>
              <a:rPr lang="zh-CN" altLang="en-US" sz="2400" dirty="0">
                <a:latin typeface="仿宋_GB2312" panose="02010609030101010101" pitchFamily="49" charset="-122"/>
                <a:ea typeface="仿宋_GB2312" panose="02010609030101010101" pitchFamily="49" charset="-122"/>
              </a:rPr>
              <a:t>侧</a:t>
            </a:r>
            <a:r>
              <a:rPr lang="en-US" altLang="zh-CN" sz="2400" dirty="0" err="1">
                <a:latin typeface="仿宋_GB2312" panose="02010609030101010101" pitchFamily="49" charset="-122"/>
                <a:ea typeface="仿宋_GB2312" panose="02010609030101010101" pitchFamily="49" charset="-122"/>
              </a:rPr>
              <a:t>NOx</a:t>
            </a:r>
            <a:r>
              <a:rPr lang="zh-CN" altLang="en-US" sz="2400" dirty="0">
                <a:latin typeface="仿宋_GB2312" panose="02010609030101010101" pitchFamily="49" charset="-122"/>
                <a:ea typeface="仿宋_GB2312" panose="02010609030101010101" pitchFamily="49" charset="-122"/>
              </a:rPr>
              <a:t>浓度、总排口</a:t>
            </a:r>
            <a:r>
              <a:rPr lang="en-US" altLang="zh-CN" sz="2400" dirty="0" err="1">
                <a:latin typeface="仿宋_GB2312" panose="02010609030101010101" pitchFamily="49" charset="-122"/>
                <a:ea typeface="仿宋_GB2312" panose="02010609030101010101" pitchFamily="49" charset="-122"/>
              </a:rPr>
              <a:t>NOx</a:t>
            </a:r>
            <a:r>
              <a:rPr lang="zh-CN" altLang="en-US" sz="2400" dirty="0">
                <a:latin typeface="仿宋_GB2312" panose="02010609030101010101" pitchFamily="49" charset="-122"/>
                <a:ea typeface="仿宋_GB2312" panose="02010609030101010101" pitchFamily="49" charset="-122"/>
              </a:rPr>
              <a:t>浓度、脱硝设施入口</a:t>
            </a:r>
            <a:r>
              <a:rPr lang="en-US" altLang="zh-CN" sz="2400" dirty="0">
                <a:latin typeface="仿宋_GB2312" panose="02010609030101010101" pitchFamily="49" charset="-122"/>
                <a:ea typeface="仿宋_GB2312" panose="02010609030101010101" pitchFamily="49" charset="-122"/>
              </a:rPr>
              <a:t>A</a:t>
            </a:r>
            <a:r>
              <a:rPr lang="zh-CN" altLang="en-US" sz="2400" dirty="0">
                <a:latin typeface="仿宋_GB2312" panose="02010609030101010101" pitchFamily="49" charset="-122"/>
                <a:ea typeface="仿宋_GB2312" panose="02010609030101010101" pitchFamily="49" charset="-122"/>
              </a:rPr>
              <a:t>侧喷氨流量、入口</a:t>
            </a:r>
            <a:r>
              <a:rPr lang="en-US" altLang="zh-CN" sz="2400" dirty="0">
                <a:latin typeface="仿宋_GB2312" panose="02010609030101010101" pitchFamily="49" charset="-122"/>
                <a:ea typeface="仿宋_GB2312" panose="02010609030101010101" pitchFamily="49" charset="-122"/>
              </a:rPr>
              <a:t>B</a:t>
            </a:r>
            <a:r>
              <a:rPr lang="zh-CN" altLang="en-US" sz="2400" dirty="0">
                <a:latin typeface="仿宋_GB2312" panose="02010609030101010101" pitchFamily="49" charset="-122"/>
                <a:ea typeface="仿宋_GB2312" panose="02010609030101010101" pitchFamily="49" charset="-122"/>
              </a:rPr>
              <a:t>侧喷氨流量、脱硝设施入口</a:t>
            </a:r>
            <a:r>
              <a:rPr lang="en-US" altLang="zh-CN" sz="2400" dirty="0">
                <a:latin typeface="仿宋_GB2312" panose="02010609030101010101" pitchFamily="49" charset="-122"/>
                <a:ea typeface="仿宋_GB2312" panose="02010609030101010101" pitchFamily="49" charset="-122"/>
              </a:rPr>
              <a:t>A</a:t>
            </a:r>
            <a:r>
              <a:rPr lang="zh-CN" altLang="en-US" sz="2400" dirty="0">
                <a:latin typeface="仿宋_GB2312" panose="02010609030101010101" pitchFamily="49" charset="-122"/>
                <a:ea typeface="仿宋_GB2312" panose="02010609030101010101" pitchFamily="49" charset="-122"/>
              </a:rPr>
              <a:t>侧烟气温度、入口</a:t>
            </a:r>
            <a:r>
              <a:rPr lang="en-US" altLang="zh-CN" sz="2400" dirty="0">
                <a:latin typeface="仿宋_GB2312" panose="02010609030101010101" pitchFamily="49" charset="-122"/>
                <a:ea typeface="仿宋_GB2312" panose="02010609030101010101" pitchFamily="49" charset="-122"/>
              </a:rPr>
              <a:t>B</a:t>
            </a:r>
            <a:r>
              <a:rPr lang="zh-CN" altLang="en-US" sz="2400" dirty="0">
                <a:latin typeface="仿宋_GB2312" panose="02010609030101010101" pitchFamily="49" charset="-122"/>
                <a:ea typeface="仿宋_GB2312" panose="02010609030101010101" pitchFamily="49" charset="-122"/>
              </a:rPr>
              <a:t>侧烟气温度等。</a:t>
            </a:r>
            <a:endParaRPr lang="zh-CN" altLang="en-US"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en-US" altLang="zh-CN" sz="2400" dirty="0">
                <a:latin typeface="仿宋_GB2312" panose="02010609030101010101" pitchFamily="49" charset="-122"/>
                <a:ea typeface="仿宋_GB2312" panose="02010609030101010101" pitchFamily="49" charset="-122"/>
              </a:rPr>
              <a:t>SNCR</a:t>
            </a:r>
            <a:r>
              <a:rPr lang="zh-CN" altLang="en-US" sz="2400" dirty="0">
                <a:latin typeface="仿宋_GB2312" panose="02010609030101010101" pitchFamily="49" charset="-122"/>
                <a:ea typeface="仿宋_GB2312" panose="02010609030101010101" pitchFamily="49" charset="-122"/>
              </a:rPr>
              <a:t>工艺脱硝</a:t>
            </a:r>
            <a:r>
              <a:rPr lang="en-US" altLang="zh-CN" sz="2400" dirty="0">
                <a:latin typeface="仿宋_GB2312" panose="02010609030101010101" pitchFamily="49" charset="-122"/>
                <a:ea typeface="仿宋_GB2312" panose="02010609030101010101" pitchFamily="49" charset="-122"/>
              </a:rPr>
              <a:t>DCS</a:t>
            </a:r>
            <a:r>
              <a:rPr lang="zh-CN" altLang="en-US" sz="2400" dirty="0">
                <a:latin typeface="仿宋_GB2312" panose="02010609030101010101" pitchFamily="49" charset="-122"/>
                <a:ea typeface="仿宋_GB2312" panose="02010609030101010101" pitchFamily="49" charset="-122"/>
              </a:rPr>
              <a:t>曲线参数设置：机组负荷、脱硝反应区温度、</a:t>
            </a:r>
            <a:r>
              <a:rPr lang="en-US" altLang="zh-CN" sz="2400" dirty="0" err="1">
                <a:latin typeface="仿宋_GB2312" panose="02010609030101010101" pitchFamily="49" charset="-122"/>
                <a:ea typeface="仿宋_GB2312" panose="02010609030101010101" pitchFamily="49" charset="-122"/>
              </a:rPr>
              <a:t>NOx</a:t>
            </a:r>
            <a:r>
              <a:rPr lang="zh-CN" altLang="en-US" sz="2400" dirty="0">
                <a:latin typeface="仿宋_GB2312" panose="02010609030101010101" pitchFamily="49" charset="-122"/>
                <a:ea typeface="仿宋_GB2312" panose="02010609030101010101" pitchFamily="49" charset="-122"/>
              </a:rPr>
              <a:t>浓度、脱硝设施喷氨量、尿素</a:t>
            </a:r>
            <a:r>
              <a:rPr lang="en-US" altLang="zh-CN" sz="2400" dirty="0">
                <a:latin typeface="仿宋_GB2312" panose="02010609030101010101" pitchFamily="49" charset="-122"/>
                <a:ea typeface="仿宋_GB2312" panose="02010609030101010101" pitchFamily="49" charset="-122"/>
              </a:rPr>
              <a:t>/</a:t>
            </a:r>
            <a:r>
              <a:rPr lang="zh-CN" altLang="en-US" sz="2400" dirty="0">
                <a:latin typeface="仿宋_GB2312" panose="02010609030101010101" pitchFamily="49" charset="-122"/>
                <a:ea typeface="仿宋_GB2312" panose="02010609030101010101" pitchFamily="49" charset="-122"/>
              </a:rPr>
              <a:t>氨罐液位、氧含量等</a:t>
            </a:r>
            <a:endParaRPr lang="zh-CN" altLang="en-US" sz="2400"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179512" y="980728"/>
            <a:ext cx="8712968" cy="6740307"/>
          </a:xfrm>
          <a:prstGeom prst="rect">
            <a:avLst/>
          </a:prstGeom>
          <a:noFill/>
        </p:spPr>
        <p:txBody>
          <a:bodyPr wrap="square" rtlCol="0">
            <a:spAutoFit/>
          </a:bodyPr>
          <a:lstStyle/>
          <a:p>
            <a:pPr>
              <a:lnSpc>
                <a:spcPct val="150000"/>
              </a:lnSpc>
            </a:pPr>
            <a:r>
              <a:rPr lang="zh-CN" altLang="en-US" sz="2400" dirty="0" smtClean="0">
                <a:latin typeface="黑体" panose="02010609060101010101" pitchFamily="49" charset="-122"/>
                <a:ea typeface="黑体" panose="02010609060101010101" pitchFamily="49" charset="-122"/>
              </a:rPr>
              <a:t>（三）钢铁行业全</a:t>
            </a:r>
            <a:r>
              <a:rPr lang="zh-CN" altLang="en-US" sz="2400" dirty="0">
                <a:latin typeface="黑体" panose="02010609060101010101" pitchFamily="49" charset="-122"/>
                <a:ea typeface="黑体" panose="02010609060101010101" pitchFamily="49" charset="-122"/>
              </a:rPr>
              <a:t>口径电子台</a:t>
            </a:r>
            <a:r>
              <a:rPr lang="zh-CN" altLang="en-US" sz="2400" dirty="0" smtClean="0">
                <a:latin typeface="黑体" panose="02010609060101010101" pitchFamily="49" charset="-122"/>
                <a:ea typeface="黑体" panose="02010609060101010101" pitchFamily="49" charset="-122"/>
              </a:rPr>
              <a:t>账</a:t>
            </a:r>
            <a:endParaRPr lang="en-US" altLang="zh-CN" sz="2400" dirty="0" smtClean="0">
              <a:latin typeface="黑体" panose="02010609060101010101" pitchFamily="49" charset="-122"/>
              <a:ea typeface="黑体" panose="02010609060101010101" pitchFamily="49" charset="-122"/>
            </a:endParaRPr>
          </a:p>
          <a:p>
            <a:pPr>
              <a:lnSpc>
                <a:spcPct val="150000"/>
              </a:lnSpc>
            </a:pPr>
            <a:r>
              <a:rPr lang="zh-CN" altLang="en-US" sz="2400" dirty="0" smtClean="0">
                <a:latin typeface="仿宋_GB2312" panose="02010609030101010101" pitchFamily="49" charset="-122"/>
                <a:ea typeface="仿宋_GB2312" panose="02010609030101010101" pitchFamily="49" charset="-122"/>
              </a:rPr>
              <a:t>    钢铁</a:t>
            </a:r>
            <a:r>
              <a:rPr lang="zh-CN" altLang="en-US" sz="2400" dirty="0">
                <a:latin typeface="仿宋_GB2312" panose="02010609030101010101" pitchFamily="49" charset="-122"/>
                <a:ea typeface="仿宋_GB2312" panose="02010609030101010101" pitchFamily="49" charset="-122"/>
              </a:rPr>
              <a:t>全口径电子台账包括五个主要内容：生产运行报表、原料信息报表、脱硫设施启停汇总表、在线监测数据、</a:t>
            </a:r>
            <a:r>
              <a:rPr lang="en-US" altLang="zh-CN" sz="2400" dirty="0">
                <a:latin typeface="仿宋_GB2312" panose="02010609030101010101" pitchFamily="49" charset="-122"/>
                <a:ea typeface="仿宋_GB2312" panose="02010609030101010101" pitchFamily="49" charset="-122"/>
              </a:rPr>
              <a:t>DCS</a:t>
            </a:r>
            <a:r>
              <a:rPr lang="zh-CN" altLang="en-US" sz="2400" dirty="0">
                <a:latin typeface="仿宋_GB2312" panose="02010609030101010101" pitchFamily="49" charset="-122"/>
                <a:ea typeface="仿宋_GB2312" panose="02010609030101010101" pitchFamily="49" charset="-122"/>
              </a:rPr>
              <a:t>运行曲线。</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en-US" altLang="zh-CN" sz="2400" b="1" dirty="0" smtClean="0">
                <a:latin typeface="仿宋_GB2312" panose="02010609030101010101" pitchFamily="49" charset="-122"/>
                <a:ea typeface="仿宋_GB2312" panose="02010609030101010101" pitchFamily="49" charset="-122"/>
              </a:rPr>
              <a:t>1</a:t>
            </a:r>
            <a:r>
              <a:rPr lang="zh-CN" altLang="en-US" sz="2400" b="1" dirty="0" smtClean="0">
                <a:latin typeface="仿宋_GB2312" panose="02010609030101010101" pitchFamily="49" charset="-122"/>
                <a:ea typeface="仿宋_GB2312" panose="02010609030101010101" pitchFamily="49" charset="-122"/>
              </a:rPr>
              <a:t>、生产</a:t>
            </a:r>
            <a:r>
              <a:rPr lang="zh-CN" altLang="en-US" sz="2400" b="1" dirty="0">
                <a:latin typeface="仿宋_GB2312" panose="02010609030101010101" pitchFamily="49" charset="-122"/>
                <a:ea typeface="仿宋_GB2312" panose="02010609030101010101" pitchFamily="49" charset="-122"/>
              </a:rPr>
              <a:t>运行报表</a:t>
            </a:r>
            <a:endParaRPr lang="zh-CN" altLang="en-US" sz="2400" b="1"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分生产线逐日</a:t>
            </a:r>
            <a:r>
              <a:rPr lang="zh-CN" altLang="en-US" sz="2400" dirty="0">
                <a:latin typeface="仿宋_GB2312" panose="02010609030101010101" pitchFamily="49" charset="-122"/>
                <a:ea typeface="仿宋_GB2312" panose="02010609030101010101" pitchFamily="49" charset="-122"/>
              </a:rPr>
              <a:t>产品产量、铁矿石消耗量及品质（硫份、品位）、燃料（焦炭、原煤）消耗量及硫份。</a:t>
            </a:r>
            <a:endParaRPr lang="zh-CN" altLang="en-US"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生产</a:t>
            </a:r>
            <a:r>
              <a:rPr lang="zh-CN" altLang="en-US" sz="2400" dirty="0">
                <a:latin typeface="仿宋_GB2312" panose="02010609030101010101" pitchFamily="49" charset="-122"/>
                <a:ea typeface="仿宋_GB2312" panose="02010609030101010101" pitchFamily="49" charset="-122"/>
              </a:rPr>
              <a:t>设备运行时间、脱硫设施运行时间、脱硫剂名称及消耗量、脱硫副产品产量等，其中副产品产量可根据实际情况，按月或按批次填报。</a:t>
            </a:r>
            <a:endParaRPr lang="zh-CN" altLang="en-US" sz="2400" dirty="0">
              <a:latin typeface="仿宋_GB2312" panose="02010609030101010101" pitchFamily="49" charset="-122"/>
              <a:ea typeface="仿宋_GB2312" panose="02010609030101010101" pitchFamily="49" charset="-122"/>
            </a:endParaRPr>
          </a:p>
          <a:p>
            <a:pPr>
              <a:lnSpc>
                <a:spcPct val="150000"/>
              </a:lnSpc>
            </a:pPr>
            <a:endParaRPr lang="zh-CN" altLang="en-US" sz="2400" dirty="0" smtClean="0">
              <a:latin typeface="黑体" panose="02010609060101010101" pitchFamily="49" charset="-122"/>
              <a:ea typeface="黑体" panose="02010609060101010101" pitchFamily="49" charset="-122"/>
            </a:endParaRPr>
          </a:p>
          <a:p>
            <a:pPr>
              <a:lnSpc>
                <a:spcPct val="150000"/>
              </a:lnSpc>
            </a:pPr>
            <a:endParaRPr lang="zh-CN" altLang="en-US" sz="24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zh-CN" altLang="en-US" sz="3200" b="1" dirty="0" smtClean="0">
                <a:solidFill>
                  <a:srgbClr val="000000"/>
                </a:solidFill>
                <a:latin typeface="HY헤드라인M" pitchFamily="2" charset="-127"/>
                <a:ea typeface="HY헤드라인M" pitchFamily="2" charset="-127"/>
              </a:rPr>
              <a:t>一、</a:t>
            </a:r>
            <a:r>
              <a:rPr lang="zh-CN" altLang="en-US" sz="3200" dirty="0" smtClean="0">
                <a:latin typeface="华文中宋" panose="02010600040101010101" pitchFamily="2" charset="-122"/>
                <a:ea typeface="华文中宋" panose="02010600040101010101" pitchFamily="2" charset="-122"/>
              </a:rPr>
              <a:t>大气</a:t>
            </a:r>
            <a:r>
              <a:rPr lang="zh-CN" altLang="en-US" sz="3200" dirty="0">
                <a:latin typeface="华文中宋" panose="02010600040101010101" pitchFamily="2" charset="-122"/>
                <a:ea typeface="华文中宋" panose="02010600040101010101" pitchFamily="2" charset="-122"/>
              </a:rPr>
              <a:t>重点行业减排管理要求</a:t>
            </a:r>
            <a:endParaRPr lang="zh-CN" altLang="en-US" sz="3200" dirty="0">
              <a:solidFill>
                <a:srgbClr val="1C1C1C"/>
              </a:solidFill>
            </a:endParaRPr>
          </a:p>
        </p:txBody>
      </p:sp>
      <p:pic>
        <p:nvPicPr>
          <p:cNvPr id="6"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7648" y="1124744"/>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71600" y="980728"/>
            <a:ext cx="1620957" cy="523220"/>
          </a:xfrm>
          <a:prstGeom prst="rect">
            <a:avLst/>
          </a:prstGeom>
        </p:spPr>
        <p:txBody>
          <a:bodyPr wrap="none">
            <a:spAutoFit/>
          </a:bodyPr>
          <a:lstStyle/>
          <a:p>
            <a:r>
              <a:rPr lang="zh-CN" altLang="en-US" sz="2800" b="1" dirty="0" smtClean="0">
                <a:latin typeface="仿宋_GB2312" panose="02010609030101010101" pitchFamily="49" charset="-122"/>
                <a:ea typeface="仿宋_GB2312" panose="02010609030101010101" pitchFamily="49" charset="-122"/>
              </a:rPr>
              <a:t>总体</a:t>
            </a:r>
            <a:r>
              <a:rPr lang="zh-CN" altLang="en-US" sz="2800" b="1" dirty="0">
                <a:latin typeface="仿宋_GB2312" panose="02010609030101010101" pitchFamily="49" charset="-122"/>
                <a:ea typeface="仿宋_GB2312" panose="02010609030101010101" pitchFamily="49" charset="-122"/>
              </a:rPr>
              <a:t>要求</a:t>
            </a:r>
            <a:endParaRPr lang="zh-CN" altLang="en-US" b="1" dirty="0"/>
          </a:p>
        </p:txBody>
      </p:sp>
      <p:sp>
        <p:nvSpPr>
          <p:cNvPr id="3" name="矩形 2"/>
          <p:cNvSpPr/>
          <p:nvPr/>
        </p:nvSpPr>
        <p:spPr>
          <a:xfrm>
            <a:off x="453356" y="1529357"/>
            <a:ext cx="8676456" cy="5078313"/>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各地要督促辖区内四个行业企业加强环保设施建设、运行、维护和管理 </a:t>
            </a:r>
            <a:r>
              <a:rPr lang="en-US" altLang="zh-CN" sz="2400" dirty="0" smtClean="0">
                <a:latin typeface="仿宋_GB2312" panose="02010609030101010101" pitchFamily="49" charset="-122"/>
                <a:ea typeface="仿宋_GB2312" panose="02010609030101010101" pitchFamily="49" charset="-122"/>
              </a:rPr>
              <a:t>====&gt; </a:t>
            </a:r>
            <a:r>
              <a:rPr lang="zh-CN" altLang="en-US" sz="2400" dirty="0">
                <a:latin typeface="仿宋_GB2312" panose="02010609030101010101" pitchFamily="49" charset="-122"/>
                <a:ea typeface="仿宋_GB2312" panose="02010609030101010101" pitchFamily="49" charset="-122"/>
              </a:rPr>
              <a:t>稳定达标</a:t>
            </a:r>
            <a:r>
              <a:rPr lang="zh-CN" altLang="en-US" sz="2400" dirty="0" smtClean="0">
                <a:latin typeface="仿宋_GB2312" panose="02010609030101010101" pitchFamily="49" charset="-122"/>
                <a:ea typeface="仿宋_GB2312" panose="02010609030101010101" pitchFamily="49" charset="-122"/>
              </a:rPr>
              <a:t>排放；</a:t>
            </a:r>
            <a:endParaRPr lang="en-US" altLang="zh-CN" sz="2400" dirty="0" smtClean="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燃煤发电机组必须脱硫脱硝；</a:t>
            </a:r>
            <a:endParaRPr lang="en-US" altLang="zh-CN" sz="2400" dirty="0" smtClean="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钢铁</a:t>
            </a:r>
            <a:r>
              <a:rPr lang="zh-CN" altLang="en-US" sz="2400" dirty="0">
                <a:latin typeface="仿宋_GB2312" panose="02010609030101010101" pitchFamily="49" charset="-122"/>
                <a:ea typeface="仿宋_GB2312" panose="02010609030101010101" pitchFamily="49" charset="-122"/>
              </a:rPr>
              <a:t>烧结机（球团）必须脱硫</a:t>
            </a:r>
            <a:r>
              <a:rPr lang="en-US" altLang="zh-CN" sz="2400" dirty="0">
                <a:latin typeface="仿宋_GB2312" panose="02010609030101010101" pitchFamily="49" charset="-122"/>
                <a:ea typeface="仿宋_GB2312" panose="02010609030101010101" pitchFamily="49" charset="-122"/>
              </a:rPr>
              <a:t>——</a:t>
            </a:r>
            <a:r>
              <a:rPr lang="zh-CN" altLang="en-US" sz="2400" dirty="0">
                <a:latin typeface="仿宋_GB2312" panose="02010609030101010101" pitchFamily="49" charset="-122"/>
                <a:ea typeface="仿宋_GB2312" panose="02010609030101010101" pitchFamily="49" charset="-122"/>
              </a:rPr>
              <a:t>全烟气</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新型</a:t>
            </a:r>
            <a:r>
              <a:rPr lang="zh-CN" altLang="en-US" sz="2400" dirty="0">
                <a:latin typeface="仿宋_GB2312" panose="02010609030101010101" pitchFamily="49" charset="-122"/>
                <a:ea typeface="仿宋_GB2312" panose="02010609030101010101" pitchFamily="49" charset="-122"/>
              </a:rPr>
              <a:t>干法水泥窑必须脱硝</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平板玻璃</a:t>
            </a:r>
            <a:r>
              <a:rPr lang="zh-CN" altLang="en-US" sz="2400" dirty="0">
                <a:latin typeface="仿宋_GB2312" panose="02010609030101010101" pitchFamily="49" charset="-122"/>
                <a:ea typeface="仿宋_GB2312" panose="02010609030101010101" pitchFamily="49" charset="-122"/>
              </a:rPr>
              <a:t>窑必须脱硫脱硝（天然气的不需脱硫</a:t>
            </a:r>
            <a:r>
              <a:rPr lang="zh-CN" altLang="en-US" sz="2400" dirty="0" smtClean="0">
                <a:latin typeface="仿宋_GB2312" panose="02010609030101010101" pitchFamily="49" charset="-122"/>
                <a:ea typeface="仿宋_GB2312" panose="02010609030101010101" pitchFamily="49" charset="-122"/>
              </a:rPr>
              <a:t>）；</a:t>
            </a:r>
            <a:endParaRPr lang="en-US" altLang="zh-CN" sz="2400" dirty="0" smtClean="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企业</a:t>
            </a:r>
            <a:r>
              <a:rPr lang="zh-CN" altLang="en-US" sz="2400" dirty="0">
                <a:latin typeface="仿宋_GB2312" panose="02010609030101010101" pitchFamily="49" charset="-122"/>
                <a:ea typeface="仿宋_GB2312" panose="02010609030101010101" pitchFamily="49" charset="-122"/>
              </a:rPr>
              <a:t>要对环保设施的设计、选材、施工等环节严格把关，确保设施运行可靠；严禁环保设施无故停运，严禁擅自开启烟道旁路。</a:t>
            </a:r>
            <a:endParaRPr lang="zh-CN" altLang="en-US" sz="2400"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387028" y="1222375"/>
            <a:ext cx="8363272" cy="5078313"/>
          </a:xfrm>
          <a:prstGeom prst="rect">
            <a:avLst/>
          </a:prstGeom>
          <a:noFill/>
        </p:spPr>
        <p:txBody>
          <a:bodyPr wrap="square" rtlCol="0">
            <a:spAutoFit/>
          </a:bodyPr>
          <a:lstStyle/>
          <a:p>
            <a:pPr>
              <a:lnSpc>
                <a:spcPct val="150000"/>
              </a:lnSpc>
            </a:pPr>
            <a:r>
              <a:rPr lang="en-US" altLang="zh-CN" sz="2400" b="1" dirty="0" smtClean="0">
                <a:solidFill>
                  <a:srgbClr val="000000"/>
                </a:solidFill>
                <a:latin typeface="华文仿宋" pitchFamily="2" charset="-122"/>
                <a:ea typeface="华文仿宋" pitchFamily="2" charset="-122"/>
              </a:rPr>
              <a:t>2</a:t>
            </a:r>
            <a:r>
              <a:rPr lang="zh-CN" altLang="en-US" sz="2400" b="1" dirty="0" smtClean="0">
                <a:solidFill>
                  <a:srgbClr val="000000"/>
                </a:solidFill>
                <a:latin typeface="华文仿宋" pitchFamily="2" charset="-122"/>
                <a:ea typeface="华文仿宋" pitchFamily="2" charset="-122"/>
              </a:rPr>
              <a:t>、</a:t>
            </a:r>
            <a:r>
              <a:rPr lang="zh-CN" altLang="en-US" sz="2400" b="1" dirty="0" smtClean="0">
                <a:latin typeface="仿宋_GB2312" panose="02010609030101010101" pitchFamily="49" charset="-122"/>
                <a:ea typeface="仿宋_GB2312" panose="02010609030101010101" pitchFamily="49" charset="-122"/>
              </a:rPr>
              <a:t>原料</a:t>
            </a:r>
            <a:r>
              <a:rPr lang="zh-CN" altLang="en-US" sz="2400" b="1" dirty="0">
                <a:latin typeface="仿宋_GB2312" panose="02010609030101010101" pitchFamily="49" charset="-122"/>
                <a:ea typeface="仿宋_GB2312" panose="02010609030101010101" pitchFamily="49" charset="-122"/>
              </a:rPr>
              <a:t>信息表</a:t>
            </a:r>
            <a:endParaRPr lang="zh-CN" altLang="en-US" sz="2400" b="1"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分</a:t>
            </a:r>
            <a:r>
              <a:rPr lang="zh-CN" altLang="en-US" sz="2400" dirty="0">
                <a:latin typeface="仿宋_GB2312" panose="02010609030101010101" pitchFamily="49" charset="-122"/>
                <a:ea typeface="仿宋_GB2312" panose="02010609030101010101" pitchFamily="49" charset="-122"/>
              </a:rPr>
              <a:t>生产线填报。</a:t>
            </a:r>
            <a:endParaRPr lang="zh-CN" altLang="en-US"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逐</a:t>
            </a:r>
            <a:r>
              <a:rPr lang="zh-CN" altLang="en-US" sz="2400" dirty="0">
                <a:latin typeface="仿宋_GB2312" panose="02010609030101010101" pitchFamily="49" charset="-122"/>
                <a:ea typeface="仿宋_GB2312" panose="02010609030101010101" pitchFamily="49" charset="-122"/>
              </a:rPr>
              <a:t>批次购入铁矿石量、品质（含铁率、硫份、产地等）。</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en-US" altLang="zh-CN" sz="2400" b="1" dirty="0" smtClean="0">
                <a:latin typeface="仿宋_GB2312" panose="02010609030101010101" pitchFamily="49" charset="-122"/>
                <a:ea typeface="仿宋_GB2312" panose="02010609030101010101" pitchFamily="49" charset="-122"/>
              </a:rPr>
              <a:t>3</a:t>
            </a:r>
            <a:r>
              <a:rPr lang="zh-CN" altLang="en-US" sz="2400" b="1" dirty="0" smtClean="0">
                <a:latin typeface="仿宋_GB2312" panose="02010609030101010101" pitchFamily="49" charset="-122"/>
                <a:ea typeface="仿宋_GB2312" panose="02010609030101010101" pitchFamily="49" charset="-122"/>
              </a:rPr>
              <a:t>、脱硫</a:t>
            </a:r>
            <a:r>
              <a:rPr lang="zh-CN" altLang="en-US" sz="2400" b="1" dirty="0">
                <a:latin typeface="仿宋_GB2312" panose="02010609030101010101" pitchFamily="49" charset="-122"/>
                <a:ea typeface="仿宋_GB2312" panose="02010609030101010101" pitchFamily="49" charset="-122"/>
              </a:rPr>
              <a:t>设施启停汇总表</a:t>
            </a:r>
            <a:endParaRPr lang="zh-CN" altLang="en-US" sz="2400" b="1" dirty="0">
              <a:latin typeface="仿宋_GB2312" panose="02010609030101010101" pitchFamily="49" charset="-122"/>
              <a:ea typeface="仿宋_GB2312" panose="02010609030101010101" pitchFamily="49" charset="-122"/>
            </a:endParaRPr>
          </a:p>
          <a:p>
            <a:pPr>
              <a:lnSpc>
                <a:spcPct val="150000"/>
              </a:lnSpc>
            </a:pPr>
            <a:r>
              <a:rPr lang="zh-CN" altLang="en-US" sz="2400" dirty="0" smtClean="0">
                <a:latin typeface="仿宋_GB2312" panose="02010609030101010101" pitchFamily="49" charset="-122"/>
                <a:ea typeface="仿宋_GB2312" panose="02010609030101010101" pitchFamily="49" charset="-122"/>
              </a:rPr>
              <a:t>    包含</a:t>
            </a:r>
            <a:r>
              <a:rPr lang="zh-CN" altLang="en-US" sz="2400" dirty="0">
                <a:latin typeface="仿宋_GB2312" panose="02010609030101010101" pitchFamily="49" charset="-122"/>
                <a:ea typeface="仿宋_GB2312" panose="02010609030101010101" pitchFamily="49" charset="-122"/>
              </a:rPr>
              <a:t>生产线编号、生产线停机时刻、启动时刻、停机时长、脱硫设施停运时刻、启动时刻、停运时长、事件原因、是否报告获批等。</a:t>
            </a:r>
            <a:endParaRPr lang="zh-CN" altLang="en-US" sz="2400" dirty="0">
              <a:latin typeface="仿宋_GB2312" panose="02010609030101010101" pitchFamily="49" charset="-122"/>
              <a:ea typeface="仿宋_GB2312" panose="02010609030101010101" pitchFamily="49" charset="-122"/>
            </a:endParaRPr>
          </a:p>
          <a:p>
            <a:pPr>
              <a:lnSpc>
                <a:spcPct val="150000"/>
              </a:lnSpc>
            </a:pPr>
            <a:r>
              <a:rPr lang="zh-CN" altLang="en-US" sz="2400" dirty="0" smtClean="0">
                <a:solidFill>
                  <a:srgbClr val="000000"/>
                </a:solidFill>
                <a:latin typeface="华文仿宋" pitchFamily="2" charset="-122"/>
                <a:ea typeface="华文仿宋" pitchFamily="2" charset="-122"/>
              </a:rPr>
              <a:t>		</a:t>
            </a:r>
            <a:endParaRPr lang="zh-CN" altLang="en-US" sz="2400" dirty="0" smtClean="0">
              <a:solidFill>
                <a:srgbClr val="000000"/>
              </a:solidFill>
              <a:latin typeface="华文仿宋" pitchFamily="2" charset="-122"/>
              <a:ea typeface="华文仿宋" pitchFamily="2" charset="-122"/>
            </a:endParaRPr>
          </a:p>
          <a:p>
            <a:pPr>
              <a:lnSpc>
                <a:spcPct val="150000"/>
              </a:lnSpc>
            </a:pPr>
            <a:endParaRPr lang="zh-CN" altLang="en-US" sz="2400" dirty="0">
              <a:solidFill>
                <a:srgbClr val="000000"/>
              </a:solidFill>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323528" y="1280949"/>
            <a:ext cx="8712968" cy="4524315"/>
          </a:xfrm>
          <a:prstGeom prst="rect">
            <a:avLst/>
          </a:prstGeom>
          <a:noFill/>
        </p:spPr>
        <p:txBody>
          <a:bodyPr wrap="square" rtlCol="0">
            <a:spAutoFit/>
          </a:bodyPr>
          <a:lstStyle/>
          <a:p>
            <a:pPr>
              <a:lnSpc>
                <a:spcPct val="150000"/>
              </a:lnSpc>
            </a:pPr>
            <a:r>
              <a:rPr lang="en-US" altLang="zh-CN" sz="2400" dirty="0" smtClean="0">
                <a:solidFill>
                  <a:srgbClr val="000000"/>
                </a:solidFill>
                <a:latin typeface="黑体" panose="02010609060101010101" pitchFamily="49" charset="-122"/>
                <a:ea typeface="黑体" panose="02010609060101010101" pitchFamily="49" charset="-122"/>
              </a:rPr>
              <a:t>4</a:t>
            </a:r>
            <a:r>
              <a:rPr lang="zh-CN" altLang="en-US" sz="2400" dirty="0" smtClean="0">
                <a:solidFill>
                  <a:srgbClr val="000000"/>
                </a:solidFill>
                <a:latin typeface="黑体" panose="02010609060101010101" pitchFamily="49" charset="-122"/>
                <a:ea typeface="黑体" panose="02010609060101010101" pitchFamily="49" charset="-122"/>
              </a:rPr>
              <a:t>、在线</a:t>
            </a:r>
            <a:r>
              <a:rPr lang="zh-CN" altLang="en-US" sz="2400" dirty="0">
                <a:solidFill>
                  <a:srgbClr val="000000"/>
                </a:solidFill>
                <a:latin typeface="黑体" panose="02010609060101010101" pitchFamily="49" charset="-122"/>
                <a:ea typeface="黑体" panose="02010609060101010101" pitchFamily="49" charset="-122"/>
              </a:rPr>
              <a:t>监测数据</a:t>
            </a:r>
            <a:endParaRPr lang="zh-CN" altLang="en-US" sz="2400" dirty="0">
              <a:solidFill>
                <a:srgbClr val="000000"/>
              </a:solidFill>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包括</a:t>
            </a:r>
            <a:r>
              <a:rPr lang="zh-CN" altLang="en-US" sz="2400" dirty="0">
                <a:latin typeface="仿宋_GB2312" panose="02010609030101010101" pitchFamily="49" charset="-122"/>
                <a:ea typeface="仿宋_GB2312" panose="02010609030101010101" pitchFamily="49" charset="-122"/>
              </a:rPr>
              <a:t>脱硫设施进出口、脱硫旁路以及总排口在线监控设备所有监测数据。</a:t>
            </a:r>
            <a:endParaRPr lang="zh-CN" altLang="en-US"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提供</a:t>
            </a:r>
            <a:r>
              <a:rPr lang="zh-CN" altLang="en-US" sz="2400" dirty="0">
                <a:latin typeface="仿宋_GB2312" panose="02010609030101010101" pitchFamily="49" charset="-122"/>
                <a:ea typeface="仿宋_GB2312" panose="02010609030101010101" pitchFamily="49" charset="-122"/>
              </a:rPr>
              <a:t>核查期该测点所有监测指标小时均值原始报表，包括监测时间，颗粒物、二氧化硫、氮氧化物实测浓度，烟气流量，氧含量，温度等。</a:t>
            </a:r>
            <a:endParaRPr lang="zh-CN" altLang="en-US"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smtClean="0">
                <a:latin typeface="仿宋_GB2312" panose="02010609030101010101" pitchFamily="49" charset="-122"/>
                <a:ea typeface="仿宋_GB2312" panose="02010609030101010101" pitchFamily="49" charset="-122"/>
              </a:rPr>
              <a:t>尚未</a:t>
            </a:r>
            <a:r>
              <a:rPr lang="zh-CN" altLang="en-US" sz="2400" dirty="0">
                <a:latin typeface="仿宋_GB2312" panose="02010609030101010101" pitchFamily="49" charset="-122"/>
                <a:ea typeface="仿宋_GB2312" panose="02010609030101010101" pitchFamily="49" charset="-122"/>
              </a:rPr>
              <a:t>认可的脱硫改造项目且未安装入口</a:t>
            </a: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的需提供改造前一年至核查期对应设施在线监测数据</a:t>
            </a:r>
            <a:r>
              <a:rPr lang="zh-CN" altLang="en-US" sz="2400" dirty="0">
                <a:solidFill>
                  <a:srgbClr val="000000"/>
                </a:solidFill>
                <a:latin typeface="黑体" panose="02010609060101010101" pitchFamily="49" charset="-122"/>
                <a:ea typeface="黑体" panose="02010609060101010101" pitchFamily="49" charset="-122"/>
              </a:rPr>
              <a:t>。</a:t>
            </a:r>
            <a:endParaRPr lang="zh-CN" altLang="en-US"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179512" y="1073402"/>
            <a:ext cx="8712968" cy="5451942"/>
          </a:xfrm>
          <a:prstGeom prst="rect">
            <a:avLst/>
          </a:prstGeom>
          <a:noFill/>
        </p:spPr>
        <p:txBody>
          <a:bodyPr wrap="square" rtlCol="0">
            <a:spAutoFit/>
          </a:bodyPr>
          <a:lstStyle/>
          <a:p>
            <a:pPr>
              <a:lnSpc>
                <a:spcPts val="3500"/>
              </a:lnSpc>
            </a:pPr>
            <a:r>
              <a:rPr lang="en-US" altLang="zh-CN" sz="2400" b="1" dirty="0" smtClean="0">
                <a:solidFill>
                  <a:srgbClr val="000000"/>
                </a:solidFill>
                <a:latin typeface="华文仿宋" pitchFamily="2" charset="-122"/>
                <a:ea typeface="华文仿宋" pitchFamily="2" charset="-122"/>
              </a:rPr>
              <a:t>5</a:t>
            </a:r>
            <a:r>
              <a:rPr lang="zh-CN" altLang="en-US" sz="2400" b="1" dirty="0" smtClean="0">
                <a:solidFill>
                  <a:srgbClr val="000000"/>
                </a:solidFill>
                <a:latin typeface="华文仿宋" pitchFamily="2" charset="-122"/>
                <a:ea typeface="华文仿宋" pitchFamily="2" charset="-122"/>
              </a:rPr>
              <a:t>、脱硫</a:t>
            </a:r>
            <a:r>
              <a:rPr lang="en-US" altLang="zh-CN" sz="2400" b="1" dirty="0">
                <a:solidFill>
                  <a:srgbClr val="000000"/>
                </a:solidFill>
                <a:latin typeface="华文仿宋" pitchFamily="2" charset="-122"/>
                <a:ea typeface="华文仿宋" pitchFamily="2" charset="-122"/>
              </a:rPr>
              <a:t>DCS</a:t>
            </a:r>
            <a:r>
              <a:rPr lang="zh-CN" altLang="en-US" sz="2400" b="1" dirty="0">
                <a:solidFill>
                  <a:srgbClr val="000000"/>
                </a:solidFill>
                <a:latin typeface="华文仿宋" pitchFamily="2" charset="-122"/>
                <a:ea typeface="华文仿宋" pitchFamily="2" charset="-122"/>
              </a:rPr>
              <a:t>曲线</a:t>
            </a:r>
            <a:endParaRPr lang="zh-CN" altLang="en-US" sz="2400" b="1" dirty="0">
              <a:solidFill>
                <a:srgbClr val="000000"/>
              </a:solidFill>
              <a:latin typeface="华文仿宋" pitchFamily="2" charset="-122"/>
              <a:ea typeface="华文仿宋" pitchFamily="2" charset="-122"/>
            </a:endParaRPr>
          </a:p>
          <a:p>
            <a:pPr marL="342900" indent="-342900">
              <a:lnSpc>
                <a:spcPts val="3500"/>
              </a:lnSpc>
              <a:buFont typeface="Wingdings" panose="05000000000000000000" pitchFamily="2" charset="2"/>
              <a:buChar char="Ø"/>
            </a:pPr>
            <a:r>
              <a:rPr lang="zh-CN" altLang="en-US" sz="2400" dirty="0">
                <a:solidFill>
                  <a:srgbClr val="000000"/>
                </a:solidFill>
                <a:latin typeface="华文仿宋" pitchFamily="2" charset="-122"/>
                <a:ea typeface="华文仿宋" pitchFamily="2" charset="-122"/>
              </a:rPr>
              <a:t>湿法脱硫工艺</a:t>
            </a:r>
            <a:r>
              <a:rPr lang="en-US" altLang="zh-CN" sz="2400" dirty="0">
                <a:solidFill>
                  <a:srgbClr val="000000"/>
                </a:solidFill>
                <a:latin typeface="华文仿宋" pitchFamily="2" charset="-122"/>
                <a:ea typeface="华文仿宋" pitchFamily="2" charset="-122"/>
              </a:rPr>
              <a:t>DCS</a:t>
            </a:r>
            <a:r>
              <a:rPr lang="zh-CN" altLang="en-US" sz="2400" dirty="0">
                <a:solidFill>
                  <a:srgbClr val="000000"/>
                </a:solidFill>
                <a:latin typeface="华文仿宋" pitchFamily="2" charset="-122"/>
                <a:ea typeface="华文仿宋" pitchFamily="2" charset="-122"/>
              </a:rPr>
              <a:t>曲线参数设置：主抽风机烟气量（红色）、增压风机电流（紫色）、旁路挡板开关信号（棕色）、脱硫塔进口</a:t>
            </a:r>
            <a:r>
              <a:rPr lang="en-US" altLang="zh-CN" sz="2400" dirty="0">
                <a:solidFill>
                  <a:srgbClr val="000000"/>
                </a:solidFill>
                <a:latin typeface="华文仿宋" pitchFamily="2" charset="-122"/>
                <a:ea typeface="华文仿宋" pitchFamily="2" charset="-122"/>
              </a:rPr>
              <a:t>SO2</a:t>
            </a:r>
            <a:r>
              <a:rPr lang="zh-CN" altLang="en-US" sz="2400" dirty="0">
                <a:solidFill>
                  <a:srgbClr val="000000"/>
                </a:solidFill>
                <a:latin typeface="华文仿宋" pitchFamily="2" charset="-122"/>
                <a:ea typeface="华文仿宋" pitchFamily="2" charset="-122"/>
              </a:rPr>
              <a:t>浓度（深蓝色）、脱硫塔出口</a:t>
            </a:r>
            <a:r>
              <a:rPr lang="en-US" altLang="zh-CN" sz="2400" dirty="0">
                <a:solidFill>
                  <a:srgbClr val="000000"/>
                </a:solidFill>
                <a:latin typeface="华文仿宋" pitchFamily="2" charset="-122"/>
                <a:ea typeface="华文仿宋" pitchFamily="2" charset="-122"/>
              </a:rPr>
              <a:t>SO2</a:t>
            </a:r>
            <a:r>
              <a:rPr lang="zh-CN" altLang="en-US" sz="2400" dirty="0">
                <a:solidFill>
                  <a:srgbClr val="000000"/>
                </a:solidFill>
                <a:latin typeface="华文仿宋" pitchFamily="2" charset="-122"/>
                <a:ea typeface="华文仿宋" pitchFamily="2" charset="-122"/>
              </a:rPr>
              <a:t>浓度（绿色）、旁路烟气流量（浅蓝色）、浆液</a:t>
            </a:r>
            <a:r>
              <a:rPr lang="en-US" altLang="zh-CN" sz="2400" dirty="0">
                <a:solidFill>
                  <a:srgbClr val="000000"/>
                </a:solidFill>
                <a:latin typeface="华文仿宋" pitchFamily="2" charset="-122"/>
                <a:ea typeface="华文仿宋" pitchFamily="2" charset="-122"/>
              </a:rPr>
              <a:t>pH</a:t>
            </a:r>
            <a:r>
              <a:rPr lang="zh-CN" altLang="en-US" sz="2400" dirty="0">
                <a:solidFill>
                  <a:srgbClr val="000000"/>
                </a:solidFill>
                <a:latin typeface="华文仿宋" pitchFamily="2" charset="-122"/>
                <a:ea typeface="华文仿宋" pitchFamily="2" charset="-122"/>
              </a:rPr>
              <a:t>值（黄色）、脱硫剂输送泵电流或流量（粉色）等。</a:t>
            </a:r>
            <a:endParaRPr lang="zh-CN" altLang="en-US" sz="2400" dirty="0">
              <a:solidFill>
                <a:srgbClr val="000000"/>
              </a:solidFill>
              <a:latin typeface="华文仿宋" pitchFamily="2" charset="-122"/>
              <a:ea typeface="华文仿宋" pitchFamily="2" charset="-122"/>
            </a:endParaRPr>
          </a:p>
          <a:p>
            <a:pPr marL="342900" indent="-342900">
              <a:lnSpc>
                <a:spcPts val="3500"/>
              </a:lnSpc>
              <a:buFont typeface="Wingdings" panose="05000000000000000000" pitchFamily="2" charset="2"/>
              <a:buChar char="Ø"/>
            </a:pPr>
            <a:r>
              <a:rPr lang="zh-CN" altLang="en-US" sz="2400" dirty="0">
                <a:solidFill>
                  <a:srgbClr val="000000"/>
                </a:solidFill>
                <a:latin typeface="华文仿宋" pitchFamily="2" charset="-122"/>
                <a:ea typeface="华文仿宋" pitchFamily="2" charset="-122"/>
              </a:rPr>
              <a:t>干法及半干法脱硫工艺</a:t>
            </a:r>
            <a:r>
              <a:rPr lang="en-US" altLang="zh-CN" sz="2400" dirty="0">
                <a:solidFill>
                  <a:srgbClr val="000000"/>
                </a:solidFill>
                <a:latin typeface="华文仿宋" pitchFamily="2" charset="-122"/>
                <a:ea typeface="华文仿宋" pitchFamily="2" charset="-122"/>
              </a:rPr>
              <a:t>DCS</a:t>
            </a:r>
            <a:r>
              <a:rPr lang="zh-CN" altLang="en-US" sz="2400" dirty="0">
                <a:solidFill>
                  <a:srgbClr val="000000"/>
                </a:solidFill>
                <a:latin typeface="华文仿宋" pitchFamily="2" charset="-122"/>
                <a:ea typeface="华文仿宋" pitchFamily="2" charset="-122"/>
              </a:rPr>
              <a:t>曲线参数设置：主抽风机烟气量（红色）、增压风机电流（紫色）、旁路挡板开关信号（棕色）、脱硫塔进口</a:t>
            </a:r>
            <a:r>
              <a:rPr lang="en-US" altLang="zh-CN" sz="2400" dirty="0">
                <a:solidFill>
                  <a:srgbClr val="000000"/>
                </a:solidFill>
                <a:latin typeface="华文仿宋" pitchFamily="2" charset="-122"/>
                <a:ea typeface="华文仿宋" pitchFamily="2" charset="-122"/>
              </a:rPr>
              <a:t>SO2</a:t>
            </a:r>
            <a:r>
              <a:rPr lang="zh-CN" altLang="en-US" sz="2400" dirty="0">
                <a:solidFill>
                  <a:srgbClr val="000000"/>
                </a:solidFill>
                <a:latin typeface="华文仿宋" pitchFamily="2" charset="-122"/>
                <a:ea typeface="华文仿宋" pitchFamily="2" charset="-122"/>
              </a:rPr>
              <a:t>浓度（深蓝色）、脱硫塔出口</a:t>
            </a:r>
            <a:r>
              <a:rPr lang="en-US" altLang="zh-CN" sz="2400" dirty="0">
                <a:solidFill>
                  <a:srgbClr val="000000"/>
                </a:solidFill>
                <a:latin typeface="华文仿宋" pitchFamily="2" charset="-122"/>
                <a:ea typeface="华文仿宋" pitchFamily="2" charset="-122"/>
              </a:rPr>
              <a:t>SO2</a:t>
            </a:r>
            <a:r>
              <a:rPr lang="zh-CN" altLang="en-US" sz="2400" dirty="0">
                <a:solidFill>
                  <a:srgbClr val="000000"/>
                </a:solidFill>
                <a:latin typeface="华文仿宋" pitchFamily="2" charset="-122"/>
                <a:ea typeface="华文仿宋" pitchFamily="2" charset="-122"/>
              </a:rPr>
              <a:t>浓度（绿色）、旁路烟气流量（浅蓝色）、自动添加脱硫剂系统输送风机电流或转速（黄色）、脱硫剂粉仓料位（粉色）等。</a:t>
            </a:r>
            <a:endParaRPr lang="zh-CN" altLang="en-US" sz="2400" dirty="0">
              <a:solidFill>
                <a:srgbClr val="000000"/>
              </a:solidFill>
              <a:latin typeface="华文仿宋" pitchFamily="2" charset="-122"/>
              <a:ea typeface="华文仿宋" pitchFamily="2" charset="-122"/>
            </a:endParaRPr>
          </a:p>
          <a:p>
            <a:pPr>
              <a:lnSpc>
                <a:spcPts val="3500"/>
              </a:lnSpc>
            </a:pPr>
            <a:endParaRPr lang="zh-CN" altLang="en-US" sz="2400" dirty="0">
              <a:solidFill>
                <a:srgbClr val="000000"/>
              </a:solidFill>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TextBox 1"/>
          <p:cNvSpPr txBox="1"/>
          <p:nvPr/>
        </p:nvSpPr>
        <p:spPr>
          <a:xfrm>
            <a:off x="323528" y="1000561"/>
            <a:ext cx="8568952" cy="5452775"/>
          </a:xfrm>
          <a:prstGeom prst="rect">
            <a:avLst/>
          </a:prstGeom>
          <a:noFill/>
        </p:spPr>
        <p:txBody>
          <a:bodyPr wrap="square" rtlCol="0">
            <a:spAutoFit/>
          </a:bodyPr>
          <a:lstStyle/>
          <a:p>
            <a:pPr>
              <a:lnSpc>
                <a:spcPts val="3800"/>
              </a:lnSpc>
            </a:pPr>
            <a:r>
              <a:rPr lang="zh-CN" altLang="en-US" sz="2400" dirty="0" smtClean="0">
                <a:latin typeface="黑体" panose="02010609060101010101" pitchFamily="49" charset="-122"/>
                <a:ea typeface="黑体" panose="02010609060101010101" pitchFamily="49" charset="-122"/>
              </a:rPr>
              <a:t>（四）</a:t>
            </a:r>
            <a:r>
              <a:rPr lang="zh-CN" altLang="zh-CN" sz="2400" dirty="0" smtClean="0">
                <a:latin typeface="黑体" panose="02010609060101010101" pitchFamily="49" charset="-122"/>
                <a:ea typeface="黑体" panose="02010609060101010101" pitchFamily="49" charset="-122"/>
              </a:rPr>
              <a:t>水泥</a:t>
            </a:r>
            <a:r>
              <a:rPr lang="zh-CN" altLang="zh-CN" sz="2400" dirty="0">
                <a:latin typeface="黑体" panose="02010609060101010101" pitchFamily="49" charset="-122"/>
                <a:ea typeface="黑体" panose="02010609060101010101" pitchFamily="49" charset="-122"/>
              </a:rPr>
              <a:t>全口径电子台</a:t>
            </a:r>
            <a:r>
              <a:rPr lang="zh-CN" altLang="zh-CN" sz="2400" dirty="0" smtClean="0">
                <a:latin typeface="黑体" panose="02010609060101010101" pitchFamily="49" charset="-122"/>
                <a:ea typeface="黑体" panose="02010609060101010101" pitchFamily="49" charset="-122"/>
              </a:rPr>
              <a:t>账</a:t>
            </a:r>
            <a:endParaRPr lang="en-US" altLang="zh-CN" sz="2400" dirty="0" smtClean="0">
              <a:latin typeface="黑体" panose="02010609060101010101" pitchFamily="49" charset="-122"/>
              <a:ea typeface="黑体" panose="02010609060101010101" pitchFamily="49" charset="-122"/>
            </a:endParaRPr>
          </a:p>
          <a:p>
            <a:pPr>
              <a:lnSpc>
                <a:spcPts val="3800"/>
              </a:lnSpc>
            </a:pPr>
            <a:r>
              <a:rPr lang="zh-CN" altLang="en-US" sz="2400" dirty="0" smtClean="0">
                <a:latin typeface="华文仿宋" pitchFamily="2" charset="-122"/>
                <a:ea typeface="华文仿宋" pitchFamily="2" charset="-122"/>
              </a:rPr>
              <a:t>       水泥</a:t>
            </a:r>
            <a:r>
              <a:rPr lang="zh-CN" altLang="en-US" sz="2400" dirty="0">
                <a:latin typeface="华文仿宋" pitchFamily="2" charset="-122"/>
                <a:ea typeface="华文仿宋" pitchFamily="2" charset="-122"/>
              </a:rPr>
              <a:t>全口径电子台账包括四个主要内容：生产运行报表、脱硝设施启停汇总表、在线监测数据、脱硝</a:t>
            </a:r>
            <a:r>
              <a:rPr lang="en-US" altLang="zh-CN" sz="2400" dirty="0">
                <a:latin typeface="华文仿宋" pitchFamily="2" charset="-122"/>
                <a:ea typeface="华文仿宋" pitchFamily="2" charset="-122"/>
              </a:rPr>
              <a:t>DCS</a:t>
            </a:r>
            <a:r>
              <a:rPr lang="zh-CN" altLang="en-US" sz="2400" dirty="0">
                <a:latin typeface="华文仿宋" pitchFamily="2" charset="-122"/>
                <a:ea typeface="华文仿宋" pitchFamily="2" charset="-122"/>
              </a:rPr>
              <a:t>曲线</a:t>
            </a:r>
            <a:r>
              <a:rPr lang="zh-CN" altLang="en-US" sz="2400" dirty="0" smtClean="0">
                <a:latin typeface="华文仿宋" pitchFamily="2" charset="-122"/>
                <a:ea typeface="华文仿宋" pitchFamily="2" charset="-122"/>
              </a:rPr>
              <a:t>。</a:t>
            </a:r>
            <a:endParaRPr lang="en-US" altLang="zh-CN" sz="2400" dirty="0" smtClean="0">
              <a:latin typeface="华文仿宋" pitchFamily="2" charset="-122"/>
              <a:ea typeface="华文仿宋" pitchFamily="2" charset="-122"/>
            </a:endParaRPr>
          </a:p>
          <a:p>
            <a:pPr>
              <a:lnSpc>
                <a:spcPts val="3800"/>
              </a:lnSpc>
            </a:pPr>
            <a:r>
              <a:rPr lang="en-US" altLang="zh-CN" sz="2400" b="1" dirty="0" smtClean="0">
                <a:latin typeface="华文仿宋" pitchFamily="2" charset="-122"/>
                <a:ea typeface="华文仿宋" pitchFamily="2" charset="-122"/>
              </a:rPr>
              <a:t>1</a:t>
            </a:r>
            <a:r>
              <a:rPr lang="zh-CN" altLang="en-US" sz="2400" b="1" dirty="0">
                <a:latin typeface="华文仿宋" pitchFamily="2" charset="-122"/>
                <a:ea typeface="华文仿宋" pitchFamily="2" charset="-122"/>
              </a:rPr>
              <a:t>、生产运行报表</a:t>
            </a:r>
            <a:endParaRPr lang="zh-CN" altLang="en-US" sz="2400" b="1" dirty="0">
              <a:latin typeface="华文仿宋" pitchFamily="2" charset="-122"/>
              <a:ea typeface="华文仿宋" pitchFamily="2" charset="-122"/>
            </a:endParaRPr>
          </a:p>
          <a:p>
            <a:pPr marL="342900" indent="-342900">
              <a:lnSpc>
                <a:spcPts val="3800"/>
              </a:lnSpc>
              <a:buFont typeface="Wingdings" panose="05000000000000000000" pitchFamily="2" charset="2"/>
              <a:buChar char="Ø"/>
            </a:pPr>
            <a:r>
              <a:rPr lang="zh-CN" altLang="en-US" sz="2400" dirty="0">
                <a:latin typeface="华文仿宋" pitchFamily="2" charset="-122"/>
                <a:ea typeface="华文仿宋" pitchFamily="2" charset="-122"/>
              </a:rPr>
              <a:t>分生产线逐日产量、燃料类型、分类型燃料消耗量；</a:t>
            </a:r>
            <a:endParaRPr lang="zh-CN" altLang="en-US" sz="2400" dirty="0">
              <a:latin typeface="华文仿宋" pitchFamily="2" charset="-122"/>
              <a:ea typeface="华文仿宋" pitchFamily="2" charset="-122"/>
            </a:endParaRPr>
          </a:p>
          <a:p>
            <a:pPr marL="342900" indent="-342900">
              <a:lnSpc>
                <a:spcPts val="3800"/>
              </a:lnSpc>
              <a:buFont typeface="Wingdings" panose="05000000000000000000" pitchFamily="2" charset="2"/>
              <a:buChar char="Ø"/>
            </a:pPr>
            <a:r>
              <a:rPr lang="zh-CN" altLang="en-US" sz="2400" dirty="0">
                <a:latin typeface="华文仿宋" pitchFamily="2" charset="-122"/>
                <a:ea typeface="华文仿宋" pitchFamily="2" charset="-122"/>
              </a:rPr>
              <a:t>生产设备运行时间、脱硝设施运行时间、脱硝剂类型及消耗量等。</a:t>
            </a:r>
            <a:endParaRPr lang="zh-CN" altLang="en-US" sz="2400" dirty="0">
              <a:latin typeface="华文仿宋" pitchFamily="2" charset="-122"/>
              <a:ea typeface="华文仿宋" pitchFamily="2" charset="-122"/>
            </a:endParaRPr>
          </a:p>
          <a:p>
            <a:pPr>
              <a:lnSpc>
                <a:spcPts val="3800"/>
              </a:lnSpc>
            </a:pPr>
            <a:r>
              <a:rPr lang="en-US" altLang="zh-CN" sz="2400" b="1" dirty="0" smtClean="0">
                <a:latin typeface="华文仿宋" pitchFamily="2" charset="-122"/>
                <a:ea typeface="华文仿宋" pitchFamily="2" charset="-122"/>
              </a:rPr>
              <a:t>2</a:t>
            </a:r>
            <a:r>
              <a:rPr lang="zh-CN" altLang="en-US" sz="2400" b="1" dirty="0" smtClean="0">
                <a:latin typeface="华文仿宋" pitchFamily="2" charset="-122"/>
                <a:ea typeface="华文仿宋" pitchFamily="2" charset="-122"/>
              </a:rPr>
              <a:t>、脱</a:t>
            </a:r>
            <a:r>
              <a:rPr lang="zh-CN" altLang="en-US" sz="2400" b="1" dirty="0">
                <a:latin typeface="华文仿宋" pitchFamily="2" charset="-122"/>
                <a:ea typeface="华文仿宋" pitchFamily="2" charset="-122"/>
              </a:rPr>
              <a:t>硝设施启停汇总表</a:t>
            </a:r>
            <a:endParaRPr lang="zh-CN" altLang="en-US" sz="2400" b="1" dirty="0">
              <a:latin typeface="华文仿宋" pitchFamily="2" charset="-122"/>
              <a:ea typeface="华文仿宋" pitchFamily="2" charset="-122"/>
            </a:endParaRPr>
          </a:p>
          <a:p>
            <a:pPr>
              <a:lnSpc>
                <a:spcPts val="3800"/>
              </a:lnSpc>
            </a:pPr>
            <a:r>
              <a:rPr lang="zh-CN" altLang="en-US" sz="2400" dirty="0" smtClean="0">
                <a:latin typeface="华文仿宋" pitchFamily="2" charset="-122"/>
                <a:ea typeface="华文仿宋" pitchFamily="2" charset="-122"/>
              </a:rPr>
              <a:t>        脱</a:t>
            </a:r>
            <a:r>
              <a:rPr lang="zh-CN" altLang="en-US" sz="2400" dirty="0">
                <a:latin typeface="华文仿宋" pitchFamily="2" charset="-122"/>
                <a:ea typeface="华文仿宋" pitchFamily="2" charset="-122"/>
              </a:rPr>
              <a:t>硝设施启停汇总表包含生产线编号、停机时刻、启动时刻、停机时长、脱硝设施喷氨退出时刻、喷氨启动时刻、停运时长、事件原因、是否报告获批</a:t>
            </a:r>
            <a:r>
              <a:rPr lang="zh-CN" altLang="en-US" sz="2400" dirty="0" smtClean="0">
                <a:latin typeface="华文仿宋" pitchFamily="2" charset="-122"/>
                <a:ea typeface="华文仿宋" pitchFamily="2" charset="-122"/>
              </a:rPr>
              <a:t>等。</a:t>
            </a:r>
            <a:endParaRPr lang="zh-CN" altLang="en-US"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矩形 1"/>
          <p:cNvSpPr/>
          <p:nvPr/>
        </p:nvSpPr>
        <p:spPr>
          <a:xfrm>
            <a:off x="457200" y="1268760"/>
            <a:ext cx="8363272" cy="3917547"/>
          </a:xfrm>
          <a:prstGeom prst="rect">
            <a:avLst/>
          </a:prstGeom>
        </p:spPr>
        <p:txBody>
          <a:bodyPr wrap="square">
            <a:spAutoFit/>
          </a:bodyPr>
          <a:lstStyle/>
          <a:p>
            <a:pPr>
              <a:lnSpc>
                <a:spcPct val="150000"/>
              </a:lnSpc>
            </a:pPr>
            <a:r>
              <a:rPr lang="en-US" altLang="zh-CN" sz="2400" b="1" dirty="0" smtClean="0">
                <a:latin typeface="华文仿宋" pitchFamily="2" charset="-122"/>
                <a:ea typeface="华文仿宋" pitchFamily="2" charset="-122"/>
              </a:rPr>
              <a:t>3</a:t>
            </a:r>
            <a:r>
              <a:rPr lang="zh-CN" altLang="en-US" sz="2400" b="1" dirty="0" smtClean="0">
                <a:latin typeface="华文仿宋" pitchFamily="2" charset="-122"/>
                <a:ea typeface="华文仿宋" pitchFamily="2" charset="-122"/>
              </a:rPr>
              <a:t>、</a:t>
            </a:r>
            <a:r>
              <a:rPr lang="zh-CN" altLang="zh-CN" sz="2400" b="1" dirty="0" smtClean="0">
                <a:latin typeface="华文仿宋" pitchFamily="2" charset="-122"/>
                <a:ea typeface="华文仿宋" pitchFamily="2" charset="-122"/>
              </a:rPr>
              <a:t>在线</a:t>
            </a:r>
            <a:r>
              <a:rPr lang="zh-CN" altLang="zh-CN" sz="2400" b="1" dirty="0">
                <a:latin typeface="华文仿宋" pitchFamily="2" charset="-122"/>
                <a:ea typeface="华文仿宋" pitchFamily="2" charset="-122"/>
              </a:rPr>
              <a:t>监测数据</a:t>
            </a:r>
            <a:endParaRPr lang="zh-CN" altLang="zh-CN" sz="2400" b="1" dirty="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zh-CN" sz="2400" dirty="0" smtClean="0">
                <a:latin typeface="华文仿宋" pitchFamily="2" charset="-122"/>
                <a:ea typeface="华文仿宋" pitchFamily="2" charset="-122"/>
              </a:rPr>
              <a:t>与</a:t>
            </a:r>
            <a:r>
              <a:rPr lang="zh-CN" altLang="zh-CN" sz="2400" dirty="0">
                <a:latin typeface="华文仿宋" pitchFamily="2" charset="-122"/>
                <a:ea typeface="华文仿宋" pitchFamily="2" charset="-122"/>
              </a:rPr>
              <a:t>环保部门联网的脱硝设施出口在线监测数据；</a:t>
            </a:r>
            <a:endParaRPr lang="zh-CN" altLang="zh-CN" sz="2400" dirty="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zh-CN" sz="2400" dirty="0" smtClean="0">
                <a:latin typeface="华文仿宋" pitchFamily="2" charset="-122"/>
                <a:ea typeface="华文仿宋" pitchFamily="2" charset="-122"/>
              </a:rPr>
              <a:t>提供</a:t>
            </a:r>
            <a:r>
              <a:rPr lang="zh-CN" altLang="zh-CN" sz="2400" dirty="0">
                <a:latin typeface="华文仿宋" pitchFamily="2" charset="-122"/>
                <a:ea typeface="华文仿宋" pitchFamily="2" charset="-122"/>
              </a:rPr>
              <a:t>核查期该测点所有监测指标小时均值原始报表，包括监测时间，颗粒物、二氧化硫、氮氧化物浓度（实测及折算浓度），烟气流量，氧含量，温度等；</a:t>
            </a:r>
            <a:endParaRPr lang="zh-CN" altLang="zh-CN" sz="2400" dirty="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zh-CN" sz="2400" dirty="0" smtClean="0">
                <a:latin typeface="华文仿宋" pitchFamily="2" charset="-122"/>
                <a:ea typeface="华文仿宋" pitchFamily="2" charset="-122"/>
              </a:rPr>
              <a:t>运行时间</a:t>
            </a:r>
            <a:r>
              <a:rPr lang="zh-CN" altLang="zh-CN" sz="2400" dirty="0">
                <a:latin typeface="华文仿宋" pitchFamily="2" charset="-122"/>
                <a:ea typeface="华文仿宋" pitchFamily="2" charset="-122"/>
              </a:rPr>
              <a:t>满一年或尚未认可的脱硝改造项目需提供改造前一年至核查期排放口在线监测数据报表。</a:t>
            </a:r>
            <a:endParaRPr lang="zh-CN" altLang="zh-CN"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矩形 1"/>
          <p:cNvSpPr/>
          <p:nvPr/>
        </p:nvSpPr>
        <p:spPr>
          <a:xfrm>
            <a:off x="457200" y="1222374"/>
            <a:ext cx="8363272" cy="3970318"/>
          </a:xfrm>
          <a:prstGeom prst="rect">
            <a:avLst/>
          </a:prstGeom>
        </p:spPr>
        <p:txBody>
          <a:bodyPr wrap="square">
            <a:spAutoFit/>
          </a:bodyPr>
          <a:lstStyle/>
          <a:p>
            <a:pPr>
              <a:lnSpc>
                <a:spcPct val="150000"/>
              </a:lnSpc>
            </a:pPr>
            <a:r>
              <a:rPr lang="en-US" altLang="zh-CN" sz="2400" b="1" dirty="0" smtClean="0">
                <a:latin typeface="华文仿宋" pitchFamily="2" charset="-122"/>
                <a:ea typeface="华文仿宋" pitchFamily="2" charset="-122"/>
              </a:rPr>
              <a:t>4</a:t>
            </a:r>
            <a:r>
              <a:rPr lang="zh-CN" altLang="en-US" sz="2400" b="1" dirty="0">
                <a:latin typeface="华文仿宋" pitchFamily="2" charset="-122"/>
                <a:ea typeface="华文仿宋" pitchFamily="2" charset="-122"/>
              </a:rPr>
              <a:t>、脱硝</a:t>
            </a:r>
            <a:r>
              <a:rPr lang="en-US" altLang="zh-CN" sz="2400" b="1" dirty="0">
                <a:latin typeface="华文仿宋" pitchFamily="2" charset="-122"/>
                <a:ea typeface="华文仿宋" pitchFamily="2" charset="-122"/>
              </a:rPr>
              <a:t>DCS</a:t>
            </a:r>
            <a:r>
              <a:rPr lang="zh-CN" altLang="en-US" sz="2400" b="1" dirty="0">
                <a:latin typeface="华文仿宋" pitchFamily="2" charset="-122"/>
                <a:ea typeface="华文仿宋" pitchFamily="2" charset="-122"/>
              </a:rPr>
              <a:t>曲线</a:t>
            </a:r>
            <a:endParaRPr lang="zh-CN" altLang="en-US" sz="2400" b="1" dirty="0">
              <a:latin typeface="华文仿宋" pitchFamily="2" charset="-122"/>
              <a:ea typeface="华文仿宋" pitchFamily="2" charset="-122"/>
            </a:endParaRPr>
          </a:p>
          <a:p>
            <a:pPr>
              <a:lnSpc>
                <a:spcPct val="150000"/>
              </a:lnSpc>
            </a:pPr>
            <a:r>
              <a:rPr lang="en-US" altLang="zh-CN" sz="2400" dirty="0" smtClean="0">
                <a:latin typeface="华文仿宋" pitchFamily="2" charset="-122"/>
                <a:ea typeface="华文仿宋" pitchFamily="2" charset="-122"/>
              </a:rPr>
              <a:t>        SNCR</a:t>
            </a:r>
            <a:r>
              <a:rPr lang="zh-CN" altLang="en-US" sz="2400" dirty="0">
                <a:latin typeface="华文仿宋" pitchFamily="2" charset="-122"/>
                <a:ea typeface="华文仿宋" pitchFamily="2" charset="-122"/>
              </a:rPr>
              <a:t>脱硝工艺</a:t>
            </a:r>
            <a:r>
              <a:rPr lang="en-US" altLang="zh-CN" sz="2400" dirty="0">
                <a:latin typeface="华文仿宋" pitchFamily="2" charset="-122"/>
                <a:ea typeface="华文仿宋" pitchFamily="2" charset="-122"/>
              </a:rPr>
              <a:t>DCS</a:t>
            </a:r>
            <a:r>
              <a:rPr lang="zh-CN" altLang="en-US" sz="2400" dirty="0">
                <a:latin typeface="华文仿宋" pitchFamily="2" charset="-122"/>
                <a:ea typeface="华文仿宋" pitchFamily="2" charset="-122"/>
              </a:rPr>
              <a:t>曲线参数设置：生产负荷（投料量或用煤量）（红色）、脱硝反应区温度（浅蓝色）、</a:t>
            </a:r>
            <a:r>
              <a:rPr lang="en-US" altLang="zh-CN" sz="2400" dirty="0" err="1">
                <a:latin typeface="华文仿宋" pitchFamily="2" charset="-122"/>
                <a:ea typeface="华文仿宋" pitchFamily="2" charset="-122"/>
              </a:rPr>
              <a:t>NOx</a:t>
            </a:r>
            <a:r>
              <a:rPr lang="zh-CN" altLang="en-US" sz="2400" dirty="0">
                <a:latin typeface="华文仿宋" pitchFamily="2" charset="-122"/>
                <a:ea typeface="华文仿宋" pitchFamily="2" charset="-122"/>
              </a:rPr>
              <a:t>浓度（绿色）、脱硝设施喷氨量（橙色）、尿素</a:t>
            </a:r>
            <a:r>
              <a:rPr lang="en-US" altLang="zh-CN" sz="2400" dirty="0">
                <a:latin typeface="华文仿宋" pitchFamily="2" charset="-122"/>
                <a:ea typeface="华文仿宋" pitchFamily="2" charset="-122"/>
              </a:rPr>
              <a:t>/</a:t>
            </a:r>
            <a:r>
              <a:rPr lang="zh-CN" altLang="en-US" sz="2400" dirty="0">
                <a:latin typeface="华文仿宋" pitchFamily="2" charset="-122"/>
                <a:ea typeface="华文仿宋" pitchFamily="2" charset="-122"/>
              </a:rPr>
              <a:t>氨罐液位（粉色）、氧含量（深蓝色）、烟气排放口</a:t>
            </a:r>
            <a:r>
              <a:rPr lang="en-US" altLang="zh-CN" sz="2400" dirty="0">
                <a:latin typeface="华文仿宋" pitchFamily="2" charset="-122"/>
                <a:ea typeface="华文仿宋" pitchFamily="2" charset="-122"/>
              </a:rPr>
              <a:t>CEMS</a:t>
            </a:r>
            <a:r>
              <a:rPr lang="zh-CN" altLang="en-US" sz="2400" dirty="0">
                <a:latin typeface="华文仿宋" pitchFamily="2" charset="-122"/>
                <a:ea typeface="华文仿宋" pitchFamily="2" charset="-122"/>
              </a:rPr>
              <a:t>烟气流量（紫色）、氨逃逸浓度（黑色）。</a:t>
            </a:r>
            <a:endParaRPr lang="zh-CN" altLang="en-US" sz="2400" dirty="0">
              <a:latin typeface="华文仿宋" pitchFamily="2" charset="-122"/>
              <a:ea typeface="华文仿宋" pitchFamily="2" charset="-122"/>
            </a:endParaRPr>
          </a:p>
          <a:p>
            <a:pPr>
              <a:lnSpc>
                <a:spcPct val="150000"/>
              </a:lnSpc>
            </a:pPr>
            <a:endParaRPr lang="zh-CN" altLang="zh-CN"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矩形 1"/>
          <p:cNvSpPr/>
          <p:nvPr/>
        </p:nvSpPr>
        <p:spPr>
          <a:xfrm>
            <a:off x="323528" y="1222376"/>
            <a:ext cx="8496944" cy="5078313"/>
          </a:xfrm>
          <a:prstGeom prst="rect">
            <a:avLst/>
          </a:prstGeom>
        </p:spPr>
        <p:txBody>
          <a:bodyPr wrap="square">
            <a:spAutoFit/>
          </a:bodyPr>
          <a:lstStyle/>
          <a:p>
            <a:pPr>
              <a:lnSpc>
                <a:spcPct val="150000"/>
              </a:lnSpc>
            </a:pPr>
            <a:r>
              <a:rPr lang="zh-CN" altLang="en-US" sz="2400" dirty="0">
                <a:solidFill>
                  <a:srgbClr val="000000"/>
                </a:solidFill>
                <a:latin typeface="黑体" panose="02010609060101010101" pitchFamily="49" charset="-122"/>
                <a:ea typeface="黑体" panose="02010609060101010101" pitchFamily="49" charset="-122"/>
              </a:rPr>
              <a:t>（五）平板玻璃行业全口径电子台账</a:t>
            </a:r>
            <a:endParaRPr lang="zh-CN" altLang="en-US" sz="2400" dirty="0">
              <a:solidFill>
                <a:srgbClr val="000000"/>
              </a:solidFill>
              <a:latin typeface="黑体" panose="02010609060101010101" pitchFamily="49" charset="-122"/>
              <a:ea typeface="黑体" panose="02010609060101010101" pitchFamily="49" charset="-122"/>
            </a:endParaRPr>
          </a:p>
          <a:p>
            <a:pPr>
              <a:lnSpc>
                <a:spcPct val="150000"/>
              </a:lnSpc>
            </a:pPr>
            <a:r>
              <a:rPr lang="zh-CN" altLang="en-US" sz="2400" dirty="0">
                <a:latin typeface="华文仿宋" pitchFamily="2" charset="-122"/>
                <a:ea typeface="华文仿宋" pitchFamily="2" charset="-122"/>
              </a:rPr>
              <a:t>平板玻璃行业全口径电子台账包括四个主要内容：生产运行报表、脱硫脱硝设施启停汇总表、在线监测数据、</a:t>
            </a:r>
            <a:r>
              <a:rPr lang="en-US" altLang="zh-CN" sz="2400" dirty="0">
                <a:latin typeface="华文仿宋" pitchFamily="2" charset="-122"/>
                <a:ea typeface="华文仿宋" pitchFamily="2" charset="-122"/>
              </a:rPr>
              <a:t>DCS</a:t>
            </a:r>
            <a:r>
              <a:rPr lang="zh-CN" altLang="en-US" sz="2400" dirty="0">
                <a:latin typeface="华文仿宋" pitchFamily="2" charset="-122"/>
                <a:ea typeface="华文仿宋" pitchFamily="2" charset="-122"/>
              </a:rPr>
              <a:t>运行曲线。</a:t>
            </a:r>
            <a:endParaRPr lang="zh-CN" altLang="en-US" sz="2400" dirty="0">
              <a:latin typeface="华文仿宋" pitchFamily="2" charset="-122"/>
              <a:ea typeface="华文仿宋" pitchFamily="2" charset="-122"/>
            </a:endParaRPr>
          </a:p>
          <a:p>
            <a:pPr>
              <a:lnSpc>
                <a:spcPct val="150000"/>
              </a:lnSpc>
            </a:pPr>
            <a:r>
              <a:rPr lang="en-US" altLang="zh-CN" sz="2400" dirty="0" smtClean="0">
                <a:solidFill>
                  <a:srgbClr val="000000"/>
                </a:solidFill>
                <a:latin typeface="黑体" panose="02010609060101010101" pitchFamily="49" charset="-122"/>
                <a:ea typeface="黑体" panose="02010609060101010101" pitchFamily="49" charset="-122"/>
              </a:rPr>
              <a:t>1</a:t>
            </a:r>
            <a:r>
              <a:rPr lang="zh-CN" altLang="en-US" sz="2400" dirty="0" smtClean="0">
                <a:solidFill>
                  <a:srgbClr val="000000"/>
                </a:solidFill>
                <a:latin typeface="黑体" panose="02010609060101010101" pitchFamily="49" charset="-122"/>
                <a:ea typeface="黑体" panose="02010609060101010101" pitchFamily="49" charset="-122"/>
              </a:rPr>
              <a:t>、生产</a:t>
            </a:r>
            <a:r>
              <a:rPr lang="zh-CN" altLang="en-US" sz="2400" dirty="0">
                <a:solidFill>
                  <a:srgbClr val="000000"/>
                </a:solidFill>
                <a:latin typeface="黑体" panose="02010609060101010101" pitchFamily="49" charset="-122"/>
                <a:ea typeface="黑体" panose="02010609060101010101" pitchFamily="49" charset="-122"/>
              </a:rPr>
              <a:t>运行报表</a:t>
            </a:r>
            <a:endParaRPr lang="zh-CN" altLang="en-US" sz="2400" dirty="0">
              <a:solidFill>
                <a:srgbClr val="000000"/>
              </a:solidFill>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sz="2400" dirty="0">
                <a:latin typeface="华文仿宋" pitchFamily="2" charset="-122"/>
                <a:ea typeface="华文仿宋" pitchFamily="2" charset="-122"/>
              </a:rPr>
              <a:t>分生产线逐月产量、芒硝消耗量、硫分；</a:t>
            </a:r>
            <a:endParaRPr lang="zh-CN" altLang="en-US" sz="2400" dirty="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en-US" sz="2400" dirty="0">
                <a:latin typeface="华文仿宋" pitchFamily="2" charset="-122"/>
                <a:ea typeface="华文仿宋" pitchFamily="2" charset="-122"/>
              </a:rPr>
              <a:t>分类型（煤炭、石油焦、重油、天然气等）逐日燃料消耗量、硫分等；</a:t>
            </a:r>
            <a:endParaRPr lang="zh-CN" altLang="en-US" sz="2400" dirty="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en-US" sz="2400" dirty="0">
                <a:latin typeface="华文仿宋" pitchFamily="2" charset="-122"/>
                <a:ea typeface="华文仿宋" pitchFamily="2" charset="-122"/>
              </a:rPr>
              <a:t>生产设备运行时间、脱硫脱硝设施运行时间、脱硫脱硝剂名称及消耗量等。</a:t>
            </a:r>
            <a:endParaRPr lang="zh-CN" altLang="en-US"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矩形 1"/>
          <p:cNvSpPr/>
          <p:nvPr/>
        </p:nvSpPr>
        <p:spPr>
          <a:xfrm>
            <a:off x="323528" y="1268760"/>
            <a:ext cx="8568952" cy="5632311"/>
          </a:xfrm>
          <a:prstGeom prst="rect">
            <a:avLst/>
          </a:prstGeom>
        </p:spPr>
        <p:txBody>
          <a:bodyPr wrap="square">
            <a:spAutoFit/>
          </a:bodyPr>
          <a:lstStyle/>
          <a:p>
            <a:pPr>
              <a:lnSpc>
                <a:spcPct val="150000"/>
              </a:lnSpc>
            </a:pPr>
            <a:r>
              <a:rPr lang="en-US" altLang="zh-CN" sz="2400" b="1" dirty="0" smtClean="0">
                <a:latin typeface="华文仿宋" pitchFamily="2" charset="-122"/>
                <a:ea typeface="华文仿宋" pitchFamily="2" charset="-122"/>
              </a:rPr>
              <a:t>2</a:t>
            </a:r>
            <a:r>
              <a:rPr lang="zh-CN" altLang="en-US" sz="2400" b="1" dirty="0">
                <a:latin typeface="华文仿宋" pitchFamily="2" charset="-122"/>
                <a:ea typeface="华文仿宋" pitchFamily="2" charset="-122"/>
              </a:rPr>
              <a:t>、脱硫脱硝设施启停汇总表</a:t>
            </a:r>
            <a:endParaRPr lang="zh-CN" altLang="en-US" sz="2400" b="1" dirty="0">
              <a:latin typeface="华文仿宋" pitchFamily="2" charset="-122"/>
              <a:ea typeface="华文仿宋" pitchFamily="2" charset="-122"/>
            </a:endParaRPr>
          </a:p>
          <a:p>
            <a:pPr>
              <a:lnSpc>
                <a:spcPct val="150000"/>
              </a:lnSpc>
            </a:pPr>
            <a:r>
              <a:rPr lang="zh-CN" altLang="en-US" sz="2400" dirty="0" smtClean="0">
                <a:latin typeface="华文仿宋" pitchFamily="2" charset="-122"/>
                <a:ea typeface="华文仿宋" pitchFamily="2" charset="-122"/>
              </a:rPr>
              <a:t>        包含</a:t>
            </a:r>
            <a:r>
              <a:rPr lang="zh-CN" altLang="en-US" sz="2400" dirty="0">
                <a:latin typeface="华文仿宋" pitchFamily="2" charset="-122"/>
                <a:ea typeface="华文仿宋" pitchFamily="2" charset="-122"/>
              </a:rPr>
              <a:t>生产线编号、生产线停机时刻、启动时刻、停运时长，脱硫脱硝设施停运时刻、启动时刻、停运时长、事件原因、是否报告获批等</a:t>
            </a:r>
            <a:r>
              <a:rPr lang="zh-CN" altLang="en-US" sz="2400" dirty="0" smtClean="0">
                <a:latin typeface="华文仿宋" pitchFamily="2" charset="-122"/>
                <a:ea typeface="华文仿宋" pitchFamily="2" charset="-122"/>
              </a:rPr>
              <a:t>。</a:t>
            </a:r>
            <a:endParaRPr lang="en-US" altLang="zh-CN" sz="2400" b="1" dirty="0" smtClean="0">
              <a:latin typeface="华文仿宋" pitchFamily="2" charset="-122"/>
              <a:ea typeface="华文仿宋" pitchFamily="2" charset="-122"/>
            </a:endParaRPr>
          </a:p>
          <a:p>
            <a:pPr>
              <a:lnSpc>
                <a:spcPct val="150000"/>
              </a:lnSpc>
            </a:pPr>
            <a:r>
              <a:rPr lang="en-US" altLang="zh-CN" sz="2400" b="1" dirty="0" smtClean="0">
                <a:latin typeface="华文仿宋" pitchFamily="2" charset="-122"/>
                <a:ea typeface="华文仿宋" pitchFamily="2" charset="-122"/>
              </a:rPr>
              <a:t>3</a:t>
            </a:r>
            <a:r>
              <a:rPr lang="zh-CN" altLang="en-US" sz="2400" b="1" dirty="0" smtClean="0">
                <a:latin typeface="华文仿宋" pitchFamily="2" charset="-122"/>
                <a:ea typeface="华文仿宋" pitchFamily="2" charset="-122"/>
              </a:rPr>
              <a:t>、</a:t>
            </a:r>
            <a:r>
              <a:rPr lang="zh-CN" altLang="zh-CN" sz="2400" b="1" dirty="0" smtClean="0">
                <a:latin typeface="华文仿宋" pitchFamily="2" charset="-122"/>
                <a:ea typeface="华文仿宋" pitchFamily="2" charset="-122"/>
              </a:rPr>
              <a:t>在线</a:t>
            </a:r>
            <a:r>
              <a:rPr lang="zh-CN" altLang="zh-CN" sz="2400" b="1" dirty="0">
                <a:latin typeface="华文仿宋" pitchFamily="2" charset="-122"/>
                <a:ea typeface="华文仿宋" pitchFamily="2" charset="-122"/>
              </a:rPr>
              <a:t>监测</a:t>
            </a:r>
            <a:r>
              <a:rPr lang="zh-CN" altLang="zh-CN" sz="2400" b="1" dirty="0" smtClean="0">
                <a:latin typeface="华文仿宋" pitchFamily="2" charset="-122"/>
                <a:ea typeface="华文仿宋" pitchFamily="2" charset="-122"/>
              </a:rPr>
              <a:t>数据</a:t>
            </a:r>
            <a:endParaRPr lang="en-US" altLang="zh-CN" sz="2400" b="1" dirty="0" smtClean="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en-US" sz="2400" dirty="0" smtClean="0">
                <a:latin typeface="华文仿宋" pitchFamily="2" charset="-122"/>
                <a:ea typeface="华文仿宋" pitchFamily="2" charset="-122"/>
              </a:rPr>
              <a:t>脱硫</a:t>
            </a:r>
            <a:r>
              <a:rPr lang="zh-CN" altLang="en-US" sz="2400" dirty="0">
                <a:latin typeface="华文仿宋" pitchFamily="2" charset="-122"/>
                <a:ea typeface="华文仿宋" pitchFamily="2" charset="-122"/>
              </a:rPr>
              <a:t>脱硝设施进口、出口、总排口在线监测数据均应上报；</a:t>
            </a:r>
            <a:endParaRPr lang="zh-CN" altLang="en-US" sz="2400" dirty="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en-US" sz="2400" dirty="0" smtClean="0">
                <a:latin typeface="华文仿宋" pitchFamily="2" charset="-122"/>
                <a:ea typeface="华文仿宋" pitchFamily="2" charset="-122"/>
              </a:rPr>
              <a:t>提供</a:t>
            </a:r>
            <a:r>
              <a:rPr lang="zh-CN" altLang="en-US" sz="2400" dirty="0">
                <a:latin typeface="华文仿宋" pitchFamily="2" charset="-122"/>
                <a:ea typeface="华文仿宋" pitchFamily="2" charset="-122"/>
              </a:rPr>
              <a:t>核查期该测点所有监测指标小时均值原始报表，包括监测时间，颗粒物、二氧化硫、氮氧化物浓度（实测及折算浓度），烟气流量，氧含量，温度等。</a:t>
            </a:r>
            <a:endParaRPr lang="zh-CN" altLang="en-US" sz="2400" dirty="0">
              <a:latin typeface="华文仿宋" pitchFamily="2" charset="-122"/>
              <a:ea typeface="华文仿宋" pitchFamily="2" charset="-122"/>
            </a:endParaRPr>
          </a:p>
          <a:p>
            <a:pPr>
              <a:lnSpc>
                <a:spcPct val="150000"/>
              </a:lnSpc>
            </a:pPr>
            <a:endParaRPr lang="zh-CN" altLang="zh-CN"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矩形 1"/>
          <p:cNvSpPr/>
          <p:nvPr/>
        </p:nvSpPr>
        <p:spPr>
          <a:xfrm>
            <a:off x="35496" y="764704"/>
            <a:ext cx="9108504" cy="5632311"/>
          </a:xfrm>
          <a:prstGeom prst="rect">
            <a:avLst/>
          </a:prstGeom>
        </p:spPr>
        <p:txBody>
          <a:bodyPr wrap="square">
            <a:spAutoFit/>
          </a:bodyPr>
          <a:lstStyle/>
          <a:p>
            <a:pPr>
              <a:lnSpc>
                <a:spcPct val="150000"/>
              </a:lnSpc>
            </a:pPr>
            <a:r>
              <a:rPr lang="en-US" altLang="zh-CN" sz="2400" b="1" dirty="0" smtClean="0">
                <a:latin typeface="华文仿宋" pitchFamily="2" charset="-122"/>
                <a:ea typeface="华文仿宋" pitchFamily="2" charset="-122"/>
              </a:rPr>
              <a:t>4</a:t>
            </a:r>
            <a:r>
              <a:rPr lang="zh-CN" altLang="en-US" sz="2400" b="1" dirty="0" smtClean="0">
                <a:latin typeface="华文仿宋" pitchFamily="2" charset="-122"/>
                <a:ea typeface="华文仿宋" pitchFamily="2" charset="-122"/>
              </a:rPr>
              <a:t>、</a:t>
            </a:r>
            <a:r>
              <a:rPr lang="en-US" altLang="zh-CN" sz="2400" b="1" dirty="0">
                <a:latin typeface="华文仿宋" pitchFamily="2" charset="-122"/>
                <a:ea typeface="华文仿宋" pitchFamily="2" charset="-122"/>
              </a:rPr>
              <a:t>DCS</a:t>
            </a:r>
            <a:r>
              <a:rPr lang="zh-CN" altLang="en-US" sz="2400" b="1" dirty="0">
                <a:latin typeface="华文仿宋" pitchFamily="2" charset="-122"/>
                <a:ea typeface="华文仿宋" pitchFamily="2" charset="-122"/>
              </a:rPr>
              <a:t>运行曲线</a:t>
            </a:r>
            <a:endParaRPr lang="zh-CN" altLang="en-US" sz="2400" b="1" dirty="0">
              <a:latin typeface="华文仿宋" pitchFamily="2" charset="-122"/>
              <a:ea typeface="华文仿宋" pitchFamily="2" charset="-122"/>
            </a:endParaRPr>
          </a:p>
          <a:p>
            <a:pPr>
              <a:lnSpc>
                <a:spcPct val="150000"/>
              </a:lnSpc>
            </a:pPr>
            <a:r>
              <a:rPr lang="zh-CN" altLang="en-US" sz="2400" b="1" dirty="0">
                <a:latin typeface="华文仿宋" pitchFamily="2" charset="-122"/>
                <a:ea typeface="华文仿宋" pitchFamily="2" charset="-122"/>
              </a:rPr>
              <a:t>脱硫</a:t>
            </a:r>
            <a:r>
              <a:rPr lang="en-US" altLang="zh-CN" sz="2400" b="1" dirty="0">
                <a:latin typeface="华文仿宋" pitchFamily="2" charset="-122"/>
                <a:ea typeface="华文仿宋" pitchFamily="2" charset="-122"/>
              </a:rPr>
              <a:t>DCS</a:t>
            </a:r>
            <a:r>
              <a:rPr lang="zh-CN" altLang="en-US" sz="2400" b="1" dirty="0">
                <a:latin typeface="华文仿宋" pitchFamily="2" charset="-122"/>
                <a:ea typeface="华文仿宋" pitchFamily="2" charset="-122"/>
              </a:rPr>
              <a:t>曲线</a:t>
            </a:r>
            <a:endParaRPr lang="zh-CN" altLang="en-US" sz="2400" b="1" dirty="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en-US" sz="2400" dirty="0">
                <a:latin typeface="华文仿宋" pitchFamily="2" charset="-122"/>
                <a:ea typeface="华文仿宋" pitchFamily="2" charset="-122"/>
              </a:rPr>
              <a:t>湿法脱硫工艺</a:t>
            </a:r>
            <a:r>
              <a:rPr lang="en-US" altLang="zh-CN" sz="2400" dirty="0">
                <a:latin typeface="华文仿宋" pitchFamily="2" charset="-122"/>
                <a:ea typeface="华文仿宋" pitchFamily="2" charset="-122"/>
              </a:rPr>
              <a:t>DCS</a:t>
            </a:r>
            <a:r>
              <a:rPr lang="zh-CN" altLang="en-US" sz="2400" dirty="0">
                <a:latin typeface="华文仿宋" pitchFamily="2" charset="-122"/>
                <a:ea typeface="华文仿宋" pitchFamily="2" charset="-122"/>
              </a:rPr>
              <a:t>曲线参数设置：增压风机电流（紫色）、旁路挡板开关信号（棕色）、原烟气</a:t>
            </a:r>
            <a:r>
              <a:rPr lang="en-US" altLang="zh-CN" sz="2400" dirty="0">
                <a:latin typeface="华文仿宋" pitchFamily="2" charset="-122"/>
                <a:ea typeface="华文仿宋" pitchFamily="2" charset="-122"/>
              </a:rPr>
              <a:t>SO2</a:t>
            </a:r>
            <a:r>
              <a:rPr lang="zh-CN" altLang="en-US" sz="2400" dirty="0">
                <a:latin typeface="华文仿宋" pitchFamily="2" charset="-122"/>
                <a:ea typeface="华文仿宋" pitchFamily="2" charset="-122"/>
              </a:rPr>
              <a:t>浓度（深蓝色）、净烟气</a:t>
            </a:r>
            <a:r>
              <a:rPr lang="en-US" altLang="zh-CN" sz="2400" dirty="0">
                <a:latin typeface="华文仿宋" pitchFamily="2" charset="-122"/>
                <a:ea typeface="华文仿宋" pitchFamily="2" charset="-122"/>
              </a:rPr>
              <a:t>SO2</a:t>
            </a:r>
            <a:r>
              <a:rPr lang="zh-CN" altLang="en-US" sz="2400" dirty="0">
                <a:latin typeface="华文仿宋" pitchFamily="2" charset="-122"/>
                <a:ea typeface="华文仿宋" pitchFamily="2" charset="-122"/>
              </a:rPr>
              <a:t>浓度（绿色）、旁路烟气流量（橙色）、氧化风机电流（浅蓝色）、浆液</a:t>
            </a:r>
            <a:r>
              <a:rPr lang="en-US" altLang="zh-CN" sz="2400" dirty="0">
                <a:latin typeface="华文仿宋" pitchFamily="2" charset="-122"/>
                <a:ea typeface="华文仿宋" pitchFamily="2" charset="-122"/>
              </a:rPr>
              <a:t>pH</a:t>
            </a:r>
            <a:r>
              <a:rPr lang="zh-CN" altLang="en-US" sz="2400" dirty="0">
                <a:latin typeface="华文仿宋" pitchFamily="2" charset="-122"/>
                <a:ea typeface="华文仿宋" pitchFamily="2" charset="-122"/>
              </a:rPr>
              <a:t>值（黄色）、供浆泵电流或流量（粉色）等。</a:t>
            </a:r>
            <a:endParaRPr lang="zh-CN" altLang="en-US" sz="2400" dirty="0">
              <a:latin typeface="华文仿宋" pitchFamily="2" charset="-122"/>
              <a:ea typeface="华文仿宋" pitchFamily="2" charset="-122"/>
            </a:endParaRPr>
          </a:p>
          <a:p>
            <a:pPr marL="342900" indent="-342900">
              <a:lnSpc>
                <a:spcPct val="150000"/>
              </a:lnSpc>
              <a:buFont typeface="Wingdings" panose="05000000000000000000" pitchFamily="2" charset="2"/>
              <a:buChar char="Ø"/>
            </a:pPr>
            <a:r>
              <a:rPr lang="zh-CN" altLang="en-US" sz="2400" dirty="0">
                <a:latin typeface="华文仿宋" pitchFamily="2" charset="-122"/>
                <a:ea typeface="华文仿宋" pitchFamily="2" charset="-122"/>
              </a:rPr>
              <a:t>干法、半干法脱硫工艺</a:t>
            </a:r>
            <a:r>
              <a:rPr lang="en-US" altLang="zh-CN" sz="2400" dirty="0">
                <a:latin typeface="华文仿宋" pitchFamily="2" charset="-122"/>
                <a:ea typeface="华文仿宋" pitchFamily="2" charset="-122"/>
              </a:rPr>
              <a:t>DCS</a:t>
            </a:r>
            <a:r>
              <a:rPr lang="zh-CN" altLang="en-US" sz="2400" dirty="0">
                <a:latin typeface="华文仿宋" pitchFamily="2" charset="-122"/>
                <a:ea typeface="华文仿宋" pitchFamily="2" charset="-122"/>
              </a:rPr>
              <a:t>曲线参数设置：增压风机电流（紫色）、旁路挡板开关信号（棕色）、原烟气</a:t>
            </a:r>
            <a:r>
              <a:rPr lang="en-US" altLang="zh-CN" sz="2400" dirty="0">
                <a:latin typeface="华文仿宋" pitchFamily="2" charset="-122"/>
                <a:ea typeface="华文仿宋" pitchFamily="2" charset="-122"/>
              </a:rPr>
              <a:t>SO2</a:t>
            </a:r>
            <a:r>
              <a:rPr lang="zh-CN" altLang="en-US" sz="2400" dirty="0">
                <a:latin typeface="华文仿宋" pitchFamily="2" charset="-122"/>
                <a:ea typeface="华文仿宋" pitchFamily="2" charset="-122"/>
              </a:rPr>
              <a:t>浓度（深蓝色）、净烟气</a:t>
            </a:r>
            <a:r>
              <a:rPr lang="en-US" altLang="zh-CN" sz="2400" dirty="0">
                <a:latin typeface="华文仿宋" pitchFamily="2" charset="-122"/>
                <a:ea typeface="华文仿宋" pitchFamily="2" charset="-122"/>
              </a:rPr>
              <a:t>SO2</a:t>
            </a:r>
            <a:r>
              <a:rPr lang="zh-CN" altLang="en-US" sz="2400" dirty="0">
                <a:latin typeface="华文仿宋" pitchFamily="2" charset="-122"/>
                <a:ea typeface="华文仿宋" pitchFamily="2" charset="-122"/>
              </a:rPr>
              <a:t>浓度（绿色）、旁路烟气流量（橙色）、自动添加脱硫剂系统输送风机电流或转速（黄色）、石灰石</a:t>
            </a:r>
            <a:r>
              <a:rPr lang="zh-CN" altLang="en-US" sz="2400" dirty="0" smtClean="0">
                <a:latin typeface="华文仿宋" pitchFamily="2" charset="-122"/>
                <a:ea typeface="华文仿宋" pitchFamily="2" charset="-122"/>
              </a:rPr>
              <a:t>仓位</a:t>
            </a:r>
            <a:r>
              <a:rPr lang="zh-CN" altLang="en-US" sz="2400" dirty="0">
                <a:latin typeface="华文仿宋" pitchFamily="2" charset="-122"/>
                <a:ea typeface="华文仿宋" pitchFamily="2" charset="-122"/>
              </a:rPr>
              <a:t>（粉色）</a:t>
            </a:r>
            <a:r>
              <a:rPr lang="zh-CN" altLang="en-US" sz="2400" dirty="0" smtClean="0">
                <a:latin typeface="华文仿宋" pitchFamily="2" charset="-122"/>
                <a:ea typeface="华文仿宋" pitchFamily="2" charset="-122"/>
              </a:rPr>
              <a:t>等</a:t>
            </a:r>
            <a:endParaRPr lang="zh-CN" altLang="en-US" sz="2400"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矩形 1"/>
          <p:cNvSpPr/>
          <p:nvPr/>
        </p:nvSpPr>
        <p:spPr>
          <a:xfrm>
            <a:off x="323528" y="1268760"/>
            <a:ext cx="8568952" cy="3970318"/>
          </a:xfrm>
          <a:prstGeom prst="rect">
            <a:avLst/>
          </a:prstGeom>
        </p:spPr>
        <p:txBody>
          <a:bodyPr wrap="square">
            <a:spAutoFit/>
          </a:bodyPr>
          <a:lstStyle/>
          <a:p>
            <a:pPr>
              <a:lnSpc>
                <a:spcPct val="150000"/>
              </a:lnSpc>
            </a:pPr>
            <a:r>
              <a:rPr lang="zh-CN" altLang="en-US" sz="2400" b="1" dirty="0" smtClean="0">
                <a:solidFill>
                  <a:srgbClr val="000000"/>
                </a:solidFill>
                <a:latin typeface="华文仿宋" pitchFamily="2" charset="-122"/>
                <a:ea typeface="华文仿宋" pitchFamily="2" charset="-122"/>
              </a:rPr>
              <a:t>脱</a:t>
            </a:r>
            <a:r>
              <a:rPr lang="zh-CN" altLang="en-US" sz="2400" b="1" dirty="0">
                <a:solidFill>
                  <a:srgbClr val="000000"/>
                </a:solidFill>
                <a:latin typeface="华文仿宋" pitchFamily="2" charset="-122"/>
                <a:ea typeface="华文仿宋" pitchFamily="2" charset="-122"/>
              </a:rPr>
              <a:t>硝</a:t>
            </a:r>
            <a:r>
              <a:rPr lang="en-US" altLang="zh-CN" sz="2400" b="1" dirty="0">
                <a:solidFill>
                  <a:srgbClr val="000000"/>
                </a:solidFill>
                <a:latin typeface="华文仿宋" pitchFamily="2" charset="-122"/>
                <a:ea typeface="华文仿宋" pitchFamily="2" charset="-122"/>
              </a:rPr>
              <a:t>DCS</a:t>
            </a:r>
            <a:r>
              <a:rPr lang="zh-CN" altLang="en-US" sz="2400" b="1" dirty="0">
                <a:solidFill>
                  <a:srgbClr val="000000"/>
                </a:solidFill>
                <a:latin typeface="华文仿宋" pitchFamily="2" charset="-122"/>
                <a:ea typeface="华文仿宋" pitchFamily="2" charset="-122"/>
              </a:rPr>
              <a:t>曲线</a:t>
            </a:r>
            <a:endParaRPr lang="zh-CN" altLang="en-US" sz="2400" b="1" dirty="0">
              <a:solidFill>
                <a:srgbClr val="000000"/>
              </a:solidFill>
              <a:latin typeface="华文仿宋" pitchFamily="2" charset="-122"/>
              <a:ea typeface="华文仿宋" pitchFamily="2" charset="-122"/>
            </a:endParaRPr>
          </a:p>
          <a:p>
            <a:pPr>
              <a:lnSpc>
                <a:spcPct val="150000"/>
              </a:lnSpc>
            </a:pPr>
            <a:r>
              <a:rPr lang="en-US" altLang="zh-CN" sz="2400" dirty="0">
                <a:latin typeface="华文仿宋" pitchFamily="2" charset="-122"/>
                <a:ea typeface="华文仿宋" pitchFamily="2" charset="-122"/>
              </a:rPr>
              <a:t>SCR</a:t>
            </a:r>
            <a:r>
              <a:rPr lang="zh-CN" altLang="en-US" sz="2400" dirty="0">
                <a:latin typeface="华文仿宋" pitchFamily="2" charset="-122"/>
                <a:ea typeface="华文仿宋" pitchFamily="2" charset="-122"/>
              </a:rPr>
              <a:t>脱硝工艺</a:t>
            </a:r>
            <a:r>
              <a:rPr lang="en-US" altLang="zh-CN" sz="2400" dirty="0">
                <a:latin typeface="华文仿宋" pitchFamily="2" charset="-122"/>
                <a:ea typeface="华文仿宋" pitchFamily="2" charset="-122"/>
              </a:rPr>
              <a:t>DCS</a:t>
            </a:r>
            <a:r>
              <a:rPr lang="zh-CN" altLang="en-US" sz="2400" dirty="0">
                <a:latin typeface="华文仿宋" pitchFamily="2" charset="-122"/>
                <a:ea typeface="华文仿宋" pitchFamily="2" charset="-122"/>
              </a:rPr>
              <a:t>曲线参数设置：</a:t>
            </a:r>
            <a:endParaRPr lang="zh-CN" altLang="en-US" sz="2400" dirty="0">
              <a:latin typeface="华文仿宋" pitchFamily="2" charset="-122"/>
              <a:ea typeface="华文仿宋" pitchFamily="2" charset="-122"/>
            </a:endParaRPr>
          </a:p>
          <a:p>
            <a:pPr>
              <a:lnSpc>
                <a:spcPct val="150000"/>
              </a:lnSpc>
            </a:pPr>
            <a:r>
              <a:rPr lang="zh-CN" altLang="en-US" sz="2400" dirty="0">
                <a:latin typeface="华文仿宋" pitchFamily="2" charset="-122"/>
                <a:ea typeface="华文仿宋" pitchFamily="2" charset="-122"/>
              </a:rPr>
              <a:t>增压风机电流（紫色）、旁路挡板开关信号（棕色）、脱硝设施入口</a:t>
            </a:r>
            <a:r>
              <a:rPr lang="en-US" altLang="zh-CN" sz="2400" dirty="0" err="1">
                <a:latin typeface="华文仿宋" pitchFamily="2" charset="-122"/>
                <a:ea typeface="华文仿宋" pitchFamily="2" charset="-122"/>
              </a:rPr>
              <a:t>NOx</a:t>
            </a:r>
            <a:r>
              <a:rPr lang="zh-CN" altLang="en-US" sz="2400" dirty="0">
                <a:latin typeface="华文仿宋" pitchFamily="2" charset="-122"/>
                <a:ea typeface="华文仿宋" pitchFamily="2" charset="-122"/>
              </a:rPr>
              <a:t>浓度（深蓝色）、总排口</a:t>
            </a:r>
            <a:r>
              <a:rPr lang="en-US" altLang="zh-CN" sz="2400" dirty="0" err="1">
                <a:latin typeface="华文仿宋" pitchFamily="2" charset="-122"/>
                <a:ea typeface="华文仿宋" pitchFamily="2" charset="-122"/>
              </a:rPr>
              <a:t>NOx</a:t>
            </a:r>
            <a:r>
              <a:rPr lang="zh-CN" altLang="en-US" sz="2400" dirty="0">
                <a:latin typeface="华文仿宋" pitchFamily="2" charset="-122"/>
                <a:ea typeface="华文仿宋" pitchFamily="2" charset="-122"/>
              </a:rPr>
              <a:t>浓度（绿色）、旁路烟气流量（浅蓝色）、喷氨流量（橙色）、脱硝设施入口烟气温度（黄色）、出口氧含量（浅蓝色）。</a:t>
            </a:r>
            <a:endParaRPr lang="zh-CN" altLang="en-US" sz="2400" dirty="0">
              <a:latin typeface="华文仿宋" pitchFamily="2" charset="-122"/>
              <a:ea typeface="华文仿宋" pitchFamily="2" charset="-122"/>
            </a:endParaRPr>
          </a:p>
          <a:p>
            <a:pPr>
              <a:lnSpc>
                <a:spcPct val="150000"/>
              </a:lnSpc>
            </a:pPr>
            <a:endParaRPr lang="zh-CN" altLang="zh-CN" sz="2400" dirty="0">
              <a:solidFill>
                <a:srgbClr val="000000"/>
              </a:solidFill>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smtClean="0">
                <a:solidFill>
                  <a:srgbClr val="000000"/>
                </a:solidFill>
                <a:latin typeface="HY헤드라인M" pitchFamily="2" charset="-127"/>
                <a:ea typeface="HY헤드라인M" pitchFamily="2" charset="-127"/>
              </a:rPr>
              <a:t>一、</a:t>
            </a:r>
            <a:r>
              <a:rPr lang="zh-CN" altLang="en-US" sz="3200" dirty="0" smtClean="0">
                <a:solidFill>
                  <a:srgbClr val="000000"/>
                </a:solidFill>
                <a:latin typeface="华文中宋" panose="02010600040101010101" pitchFamily="2" charset="-122"/>
                <a:ea typeface="华文中宋" panose="02010600040101010101" pitchFamily="2" charset="-122"/>
              </a:rPr>
              <a:t>大气</a:t>
            </a:r>
            <a:r>
              <a:rPr lang="zh-CN" altLang="en-US" sz="3200" dirty="0">
                <a:solidFill>
                  <a:srgbClr val="000000"/>
                </a:solidFill>
                <a:latin typeface="华文中宋" panose="02010600040101010101" pitchFamily="2" charset="-122"/>
                <a:ea typeface="华文中宋" panose="02010600040101010101" pitchFamily="2" charset="-122"/>
              </a:rPr>
              <a:t>重点行业减排管理要求</a:t>
            </a:r>
            <a:endParaRPr lang="zh-CN" altLang="en-US" sz="3200" dirty="0">
              <a:solidFill>
                <a:srgbClr val="1C1C1C"/>
              </a:solidFill>
            </a:endParaRPr>
          </a:p>
        </p:txBody>
      </p:sp>
      <p:pic>
        <p:nvPicPr>
          <p:cNvPr id="15"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520" y="1268760"/>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78649" y="1124744"/>
            <a:ext cx="3057247" cy="523220"/>
          </a:xfrm>
          <a:prstGeom prst="rect">
            <a:avLst/>
          </a:prstGeom>
        </p:spPr>
        <p:txBody>
          <a:bodyPr wrap="none">
            <a:spAutoFit/>
          </a:bodyPr>
          <a:lstStyle/>
          <a:p>
            <a:r>
              <a:rPr lang="zh-CN" altLang="en-US" sz="2800" b="1" dirty="0">
                <a:latin typeface="仿宋_GB2312" panose="02010609030101010101" pitchFamily="49" charset="-122"/>
                <a:ea typeface="仿宋_GB2312" panose="02010609030101010101" pitchFamily="49" charset="-122"/>
              </a:rPr>
              <a:t>在线监测安装设置</a:t>
            </a:r>
            <a:endParaRPr lang="zh-CN" altLang="en-US" sz="2800" b="1" dirty="0">
              <a:latin typeface="仿宋_GB2312" panose="02010609030101010101" pitchFamily="49" charset="-122"/>
              <a:ea typeface="仿宋_GB2312" panose="02010609030101010101" pitchFamily="49" charset="-122"/>
            </a:endParaRPr>
          </a:p>
        </p:txBody>
      </p:sp>
      <p:sp>
        <p:nvSpPr>
          <p:cNvPr id="3" name="矩形 2"/>
          <p:cNvSpPr/>
          <p:nvPr/>
        </p:nvSpPr>
        <p:spPr>
          <a:xfrm>
            <a:off x="179512" y="1778100"/>
            <a:ext cx="8820472" cy="4524315"/>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严格按照相关规定要求，在环保设施进出口安装</a:t>
            </a: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，并与各级环保部门联网。</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环保设施出口</a:t>
            </a: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采样点应安装在排气筒上或原烟气与净烟气汇合后的</a:t>
            </a:r>
            <a:r>
              <a:rPr lang="zh-CN" altLang="en-US" sz="2400" u="sng" dirty="0">
                <a:latin typeface="仿宋_GB2312" panose="02010609030101010101" pitchFamily="49" charset="-122"/>
                <a:ea typeface="仿宋_GB2312" panose="02010609030101010101" pitchFamily="49" charset="-122"/>
              </a:rPr>
              <a:t>混合烟道</a:t>
            </a:r>
            <a:r>
              <a:rPr lang="zh-CN" altLang="en-US" sz="2400" dirty="0">
                <a:latin typeface="仿宋_GB2312" panose="02010609030101010101" pitchFamily="49" charset="-122"/>
                <a:ea typeface="仿宋_GB2312" panose="02010609030101010101" pitchFamily="49" charset="-122"/>
              </a:rPr>
              <a:t>上。</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钢铁烧结机、燃煤发电机组等净化烟气通过脱硫塔顶直接排放且仍保留原有排气筒的，原有排气筒必须加装</a:t>
            </a: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，并与环保部门联网。</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量程应按正常排放浓度处于满量程的</a:t>
            </a:r>
            <a:r>
              <a:rPr lang="en-US" altLang="zh-CN" sz="2400" dirty="0">
                <a:latin typeface="仿宋_GB2312" panose="02010609030101010101" pitchFamily="49" charset="-122"/>
                <a:ea typeface="仿宋_GB2312" panose="02010609030101010101" pitchFamily="49" charset="-122"/>
              </a:rPr>
              <a:t>20-80%</a:t>
            </a:r>
            <a:r>
              <a:rPr lang="zh-CN" altLang="en-US" sz="2400" dirty="0">
                <a:latin typeface="仿宋_GB2312" panose="02010609030101010101" pitchFamily="49" charset="-122"/>
                <a:ea typeface="仿宋_GB2312" panose="02010609030101010101" pitchFamily="49" charset="-122"/>
              </a:rPr>
              <a:t>之间进行</a:t>
            </a:r>
            <a:r>
              <a:rPr lang="zh-CN" altLang="en-US" sz="2400" dirty="0" smtClean="0">
                <a:latin typeface="仿宋_GB2312" panose="02010609030101010101" pitchFamily="49" charset="-122"/>
                <a:ea typeface="仿宋_GB2312" panose="02010609030101010101" pitchFamily="49" charset="-122"/>
              </a:rPr>
              <a:t>设置。</a:t>
            </a:r>
            <a:endParaRPr lang="zh-CN" altLang="en-US" sz="2400"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200" b="1" dirty="0" smtClean="0">
              <a:solidFill>
                <a:srgbClr val="FFFFFF"/>
              </a:solidFill>
              <a:latin typeface="HY헤드라인M" pitchFamily="2" charset="-127"/>
              <a:ea typeface="HY헤드라인M" pitchFamily="2" charset="-127"/>
            </a:endParaRPr>
          </a:p>
        </p:txBody>
      </p:sp>
      <p:sp>
        <p:nvSpPr>
          <p:cNvPr id="9" name="TextBox 8"/>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矩形 1"/>
          <p:cNvSpPr/>
          <p:nvPr/>
        </p:nvSpPr>
        <p:spPr>
          <a:xfrm>
            <a:off x="323528" y="1222376"/>
            <a:ext cx="8496944" cy="5078313"/>
          </a:xfrm>
          <a:prstGeom prst="rect">
            <a:avLst/>
          </a:prstGeom>
        </p:spPr>
        <p:txBody>
          <a:bodyPr wrap="square">
            <a:spAutoFit/>
          </a:bodyPr>
          <a:lstStyle/>
          <a:p>
            <a:pPr>
              <a:lnSpc>
                <a:spcPct val="150000"/>
              </a:lnSpc>
            </a:pPr>
            <a:r>
              <a:rPr lang="zh-CN" altLang="en-US" sz="2400" dirty="0" smtClean="0">
                <a:solidFill>
                  <a:srgbClr val="000000"/>
                </a:solidFill>
                <a:latin typeface="黑体" panose="02010609060101010101" pitchFamily="49" charset="-122"/>
                <a:ea typeface="黑体" panose="02010609060101010101" pitchFamily="49" charset="-122"/>
              </a:rPr>
              <a:t>（六）</a:t>
            </a:r>
            <a:r>
              <a:rPr lang="zh-CN" altLang="zh-CN" sz="2400" dirty="0" smtClean="0">
                <a:solidFill>
                  <a:srgbClr val="000000"/>
                </a:solidFill>
                <a:latin typeface="黑体" panose="02010609060101010101" pitchFamily="49" charset="-122"/>
                <a:ea typeface="黑体" panose="02010609060101010101" pitchFamily="49" charset="-122"/>
              </a:rPr>
              <a:t>其他</a:t>
            </a:r>
            <a:r>
              <a:rPr lang="zh-CN" altLang="zh-CN" sz="2400" dirty="0">
                <a:solidFill>
                  <a:srgbClr val="000000"/>
                </a:solidFill>
                <a:latin typeface="黑体" panose="02010609060101010101" pitchFamily="49" charset="-122"/>
                <a:ea typeface="黑体" panose="02010609060101010101" pitchFamily="49" charset="-122"/>
              </a:rPr>
              <a:t>行业工程项目电子台账</a:t>
            </a:r>
            <a:endParaRPr lang="zh-CN" altLang="zh-CN" sz="2400" dirty="0">
              <a:solidFill>
                <a:srgbClr val="000000"/>
              </a:solidFill>
              <a:latin typeface="黑体" panose="02010609060101010101" pitchFamily="49" charset="-122"/>
              <a:ea typeface="黑体" panose="02010609060101010101" pitchFamily="49" charset="-122"/>
            </a:endParaRPr>
          </a:p>
          <a:p>
            <a:pPr>
              <a:lnSpc>
                <a:spcPct val="150000"/>
              </a:lnSpc>
            </a:pPr>
            <a:r>
              <a:rPr lang="en-US" altLang="zh-CN" sz="2400" dirty="0" smtClean="0">
                <a:solidFill>
                  <a:srgbClr val="000000"/>
                </a:solidFill>
                <a:latin typeface="华文仿宋" pitchFamily="2" charset="-122"/>
                <a:ea typeface="华文仿宋" pitchFamily="2" charset="-122"/>
              </a:rPr>
              <a:t>        </a:t>
            </a:r>
            <a:r>
              <a:rPr lang="zh-CN" altLang="zh-CN" sz="2400" dirty="0" smtClean="0">
                <a:solidFill>
                  <a:srgbClr val="000000"/>
                </a:solidFill>
                <a:latin typeface="华文仿宋" pitchFamily="2" charset="-122"/>
                <a:ea typeface="华文仿宋" pitchFamily="2" charset="-122"/>
              </a:rPr>
              <a:t>其他</a:t>
            </a:r>
            <a:r>
              <a:rPr lang="zh-CN" altLang="zh-CN" sz="2400" dirty="0">
                <a:solidFill>
                  <a:srgbClr val="000000"/>
                </a:solidFill>
                <a:latin typeface="华文仿宋" pitchFamily="2" charset="-122"/>
                <a:ea typeface="华文仿宋" pitchFamily="2" charset="-122"/>
              </a:rPr>
              <a:t>行业工程项目电子台账包括三个主要内容：生产运行月报表、在线监测数据、脱硫</a:t>
            </a:r>
            <a:r>
              <a:rPr lang="en-US" altLang="zh-CN" sz="2400" dirty="0">
                <a:solidFill>
                  <a:srgbClr val="000000"/>
                </a:solidFill>
                <a:latin typeface="华文仿宋" pitchFamily="2" charset="-122"/>
                <a:ea typeface="华文仿宋" pitchFamily="2" charset="-122"/>
              </a:rPr>
              <a:t>/</a:t>
            </a:r>
            <a:r>
              <a:rPr lang="zh-CN" altLang="zh-CN" sz="2400" dirty="0">
                <a:solidFill>
                  <a:srgbClr val="000000"/>
                </a:solidFill>
                <a:latin typeface="华文仿宋" pitchFamily="2" charset="-122"/>
                <a:ea typeface="华文仿宋" pitchFamily="2" charset="-122"/>
              </a:rPr>
              <a:t>脱硝</a:t>
            </a:r>
            <a:r>
              <a:rPr lang="en-US" altLang="zh-CN" sz="2400" dirty="0">
                <a:solidFill>
                  <a:srgbClr val="000000"/>
                </a:solidFill>
                <a:latin typeface="华文仿宋" pitchFamily="2" charset="-122"/>
                <a:ea typeface="华文仿宋" pitchFamily="2" charset="-122"/>
              </a:rPr>
              <a:t>DCS</a:t>
            </a:r>
            <a:r>
              <a:rPr lang="zh-CN" altLang="zh-CN" sz="2400" dirty="0">
                <a:solidFill>
                  <a:srgbClr val="000000"/>
                </a:solidFill>
                <a:latin typeface="华文仿宋" pitchFamily="2" charset="-122"/>
                <a:ea typeface="华文仿宋" pitchFamily="2" charset="-122"/>
              </a:rPr>
              <a:t>曲线。</a:t>
            </a:r>
            <a:endParaRPr lang="zh-CN" altLang="zh-CN" sz="2400" dirty="0">
              <a:solidFill>
                <a:srgbClr val="000000"/>
              </a:solidFill>
              <a:latin typeface="华文仿宋" pitchFamily="2" charset="-122"/>
              <a:ea typeface="华文仿宋" pitchFamily="2" charset="-122"/>
            </a:endParaRPr>
          </a:p>
          <a:p>
            <a:pPr>
              <a:lnSpc>
                <a:spcPct val="150000"/>
              </a:lnSpc>
            </a:pPr>
            <a:r>
              <a:rPr lang="en-US" altLang="zh-CN" sz="2400" b="1" dirty="0" smtClean="0">
                <a:solidFill>
                  <a:srgbClr val="000000"/>
                </a:solidFill>
                <a:latin typeface="华文仿宋" pitchFamily="2" charset="-122"/>
                <a:ea typeface="华文仿宋" pitchFamily="2" charset="-122"/>
              </a:rPr>
              <a:t>1</a:t>
            </a:r>
            <a:r>
              <a:rPr lang="zh-CN" altLang="en-US" sz="2400" b="1" dirty="0" smtClean="0">
                <a:solidFill>
                  <a:srgbClr val="000000"/>
                </a:solidFill>
                <a:latin typeface="华文仿宋" pitchFamily="2" charset="-122"/>
                <a:ea typeface="华文仿宋" pitchFamily="2" charset="-122"/>
              </a:rPr>
              <a:t>、</a:t>
            </a:r>
            <a:r>
              <a:rPr lang="zh-CN" altLang="zh-CN" sz="2400" b="1" dirty="0" smtClean="0">
                <a:solidFill>
                  <a:srgbClr val="000000"/>
                </a:solidFill>
                <a:latin typeface="华文仿宋" pitchFamily="2" charset="-122"/>
                <a:ea typeface="华文仿宋" pitchFamily="2" charset="-122"/>
              </a:rPr>
              <a:t>生产</a:t>
            </a:r>
            <a:r>
              <a:rPr lang="zh-CN" altLang="zh-CN" sz="2400" b="1" dirty="0">
                <a:solidFill>
                  <a:srgbClr val="000000"/>
                </a:solidFill>
                <a:latin typeface="华文仿宋" pitchFamily="2" charset="-122"/>
                <a:ea typeface="华文仿宋" pitchFamily="2" charset="-122"/>
              </a:rPr>
              <a:t>运行月报表</a:t>
            </a:r>
            <a:endParaRPr lang="zh-CN" altLang="zh-CN" sz="2400" b="1" dirty="0">
              <a:solidFill>
                <a:srgbClr val="000000"/>
              </a:solidFill>
              <a:latin typeface="华文仿宋" pitchFamily="2" charset="-122"/>
              <a:ea typeface="华文仿宋" pitchFamily="2" charset="-122"/>
            </a:endParaRPr>
          </a:p>
          <a:p>
            <a:pPr>
              <a:lnSpc>
                <a:spcPct val="150000"/>
              </a:lnSpc>
            </a:pPr>
            <a:r>
              <a:rPr lang="zh-CN" altLang="en-US" sz="2400" dirty="0">
                <a:solidFill>
                  <a:srgbClr val="000000"/>
                </a:solidFill>
                <a:latin typeface="华文仿宋" pitchFamily="2" charset="-122"/>
                <a:ea typeface="华文仿宋" pitchFamily="2" charset="-122"/>
              </a:rPr>
              <a:t>①</a:t>
            </a:r>
            <a:r>
              <a:rPr lang="zh-CN" altLang="zh-CN" sz="2400" dirty="0" smtClean="0">
                <a:solidFill>
                  <a:srgbClr val="000000"/>
                </a:solidFill>
                <a:latin typeface="华文仿宋" pitchFamily="2" charset="-122"/>
                <a:ea typeface="华文仿宋" pitchFamily="2" charset="-122"/>
              </a:rPr>
              <a:t>全厂</a:t>
            </a:r>
            <a:r>
              <a:rPr lang="zh-CN" altLang="zh-CN" sz="2400" dirty="0">
                <a:solidFill>
                  <a:srgbClr val="000000"/>
                </a:solidFill>
                <a:latin typeface="华文仿宋" pitchFamily="2" charset="-122"/>
                <a:ea typeface="华文仿宋" pitchFamily="2" charset="-122"/>
              </a:rPr>
              <a:t>逐月终产品产量、工程对应生产设备原料消耗量、产品产量、原料及燃料品质；</a:t>
            </a:r>
            <a:endParaRPr lang="zh-CN" altLang="zh-CN" sz="2400" dirty="0">
              <a:solidFill>
                <a:srgbClr val="000000"/>
              </a:solidFill>
              <a:latin typeface="华文仿宋" pitchFamily="2" charset="-122"/>
              <a:ea typeface="华文仿宋" pitchFamily="2" charset="-122"/>
            </a:endParaRPr>
          </a:p>
          <a:p>
            <a:pPr>
              <a:lnSpc>
                <a:spcPct val="150000"/>
              </a:lnSpc>
            </a:pPr>
            <a:r>
              <a:rPr lang="zh-CN" altLang="en-US" sz="2400" dirty="0">
                <a:solidFill>
                  <a:srgbClr val="000000"/>
                </a:solidFill>
                <a:latin typeface="华文仿宋" pitchFamily="2" charset="-122"/>
                <a:ea typeface="华文仿宋" pitchFamily="2" charset="-122"/>
              </a:rPr>
              <a:t>②</a:t>
            </a:r>
            <a:r>
              <a:rPr lang="zh-CN" altLang="zh-CN" sz="2400" dirty="0" smtClean="0">
                <a:solidFill>
                  <a:srgbClr val="000000"/>
                </a:solidFill>
                <a:latin typeface="华文仿宋" pitchFamily="2" charset="-122"/>
                <a:ea typeface="华文仿宋" pitchFamily="2" charset="-122"/>
              </a:rPr>
              <a:t>生产</a:t>
            </a:r>
            <a:r>
              <a:rPr lang="zh-CN" altLang="zh-CN" sz="2400" dirty="0">
                <a:solidFill>
                  <a:srgbClr val="000000"/>
                </a:solidFill>
                <a:latin typeface="华文仿宋" pitchFamily="2" charset="-122"/>
                <a:ea typeface="华文仿宋" pitchFamily="2" charset="-122"/>
              </a:rPr>
              <a:t>设备运行时间、脱硫</a:t>
            </a:r>
            <a:r>
              <a:rPr lang="en-US" altLang="zh-CN" sz="2400" dirty="0">
                <a:solidFill>
                  <a:srgbClr val="000000"/>
                </a:solidFill>
                <a:latin typeface="华文仿宋" pitchFamily="2" charset="-122"/>
                <a:ea typeface="华文仿宋" pitchFamily="2" charset="-122"/>
              </a:rPr>
              <a:t>/</a:t>
            </a:r>
            <a:r>
              <a:rPr lang="zh-CN" altLang="zh-CN" sz="2400" dirty="0">
                <a:solidFill>
                  <a:srgbClr val="000000"/>
                </a:solidFill>
                <a:latin typeface="华文仿宋" pitchFamily="2" charset="-122"/>
                <a:ea typeface="华文仿宋" pitchFamily="2" charset="-122"/>
              </a:rPr>
              <a:t>脱硝设施运行时间、脱硫剂</a:t>
            </a:r>
            <a:r>
              <a:rPr lang="en-US" altLang="zh-CN" sz="2400" dirty="0">
                <a:solidFill>
                  <a:srgbClr val="000000"/>
                </a:solidFill>
                <a:latin typeface="华文仿宋" pitchFamily="2" charset="-122"/>
                <a:ea typeface="华文仿宋" pitchFamily="2" charset="-122"/>
              </a:rPr>
              <a:t>/</a:t>
            </a:r>
            <a:r>
              <a:rPr lang="zh-CN" altLang="zh-CN" sz="2400" dirty="0">
                <a:solidFill>
                  <a:srgbClr val="000000"/>
                </a:solidFill>
                <a:latin typeface="华文仿宋" pitchFamily="2" charset="-122"/>
                <a:ea typeface="华文仿宋" pitchFamily="2" charset="-122"/>
              </a:rPr>
              <a:t>脱硝还原剂消耗量、脱硫副产品产量等；</a:t>
            </a:r>
            <a:endParaRPr lang="zh-CN" altLang="zh-CN" sz="2400" dirty="0">
              <a:solidFill>
                <a:srgbClr val="000000"/>
              </a:solidFill>
              <a:latin typeface="华文仿宋" pitchFamily="2" charset="-122"/>
              <a:ea typeface="华文仿宋" pitchFamily="2" charset="-122"/>
            </a:endParaRPr>
          </a:p>
          <a:p>
            <a:pPr>
              <a:lnSpc>
                <a:spcPct val="150000"/>
              </a:lnSpc>
            </a:pPr>
            <a:r>
              <a:rPr lang="zh-CN" altLang="en-US" sz="2400" dirty="0">
                <a:solidFill>
                  <a:srgbClr val="000000"/>
                </a:solidFill>
                <a:latin typeface="华文仿宋" pitchFamily="2" charset="-122"/>
                <a:ea typeface="华文仿宋" pitchFamily="2" charset="-122"/>
              </a:rPr>
              <a:t>③</a:t>
            </a:r>
            <a:r>
              <a:rPr lang="zh-CN" altLang="zh-CN" sz="2400" dirty="0" smtClean="0">
                <a:solidFill>
                  <a:srgbClr val="000000"/>
                </a:solidFill>
                <a:latin typeface="华文仿宋" pitchFamily="2" charset="-122"/>
                <a:ea typeface="华文仿宋" pitchFamily="2" charset="-122"/>
              </a:rPr>
              <a:t>脱硫</a:t>
            </a:r>
            <a:r>
              <a:rPr lang="en-US" altLang="zh-CN" sz="2400" dirty="0">
                <a:solidFill>
                  <a:srgbClr val="000000"/>
                </a:solidFill>
                <a:latin typeface="华文仿宋" pitchFamily="2" charset="-122"/>
                <a:ea typeface="华文仿宋" pitchFamily="2" charset="-122"/>
              </a:rPr>
              <a:t>/</a:t>
            </a:r>
            <a:r>
              <a:rPr lang="zh-CN" altLang="zh-CN" sz="2400" dirty="0">
                <a:solidFill>
                  <a:srgbClr val="000000"/>
                </a:solidFill>
                <a:latin typeface="华文仿宋" pitchFamily="2" charset="-122"/>
                <a:ea typeface="华文仿宋" pitchFamily="2" charset="-122"/>
              </a:rPr>
              <a:t>脱硝设施停运时间及原因等。</a:t>
            </a:r>
            <a:endParaRPr lang="zh-CN" altLang="zh-CN" sz="2400" dirty="0">
              <a:solidFill>
                <a:srgbClr val="000000"/>
              </a:solidFill>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3" name="TextBox 2"/>
          <p:cNvSpPr txBox="1"/>
          <p:nvPr/>
        </p:nvSpPr>
        <p:spPr>
          <a:xfrm>
            <a:off x="125760" y="188913"/>
            <a:ext cx="8892480" cy="584775"/>
          </a:xfrm>
          <a:prstGeom prst="rect">
            <a:avLst/>
          </a:prstGeom>
          <a:noFill/>
        </p:spPr>
        <p:txBody>
          <a:bodyPr wrap="square" rtlCol="0">
            <a:spAutoFit/>
          </a:bodyPr>
          <a:lstStyle/>
          <a:p>
            <a:r>
              <a:rPr lang="zh-CN" altLang="en-US" sz="3200" dirty="0">
                <a:solidFill>
                  <a:srgbClr val="000000"/>
                </a:solidFill>
                <a:latin typeface="黑体" panose="02010609060101010101" pitchFamily="49" charset="-122"/>
                <a:ea typeface="黑体" panose="02010609060101010101" pitchFamily="49" charset="-122"/>
              </a:rPr>
              <a:t>三</a:t>
            </a:r>
            <a:r>
              <a:rPr lang="zh-CN" altLang="en-US" sz="3200" dirty="0" smtClean="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华文中宋" panose="02010600040101010101" pitchFamily="2" charset="-122"/>
                <a:ea typeface="华文中宋" panose="02010600040101010101" pitchFamily="2" charset="-122"/>
              </a:rPr>
              <a:t>青海省总量减排电子台账要求</a:t>
            </a:r>
            <a:endParaRPr lang="zh-CN" altLang="en-US" sz="3200" dirty="0">
              <a:solidFill>
                <a:srgbClr val="1C1C1C"/>
              </a:solidFill>
            </a:endParaRPr>
          </a:p>
        </p:txBody>
      </p:sp>
      <p:sp>
        <p:nvSpPr>
          <p:cNvPr id="2" name="矩形 1"/>
          <p:cNvSpPr/>
          <p:nvPr/>
        </p:nvSpPr>
        <p:spPr>
          <a:xfrm>
            <a:off x="323528" y="1268760"/>
            <a:ext cx="8568952" cy="5632311"/>
          </a:xfrm>
          <a:prstGeom prst="rect">
            <a:avLst/>
          </a:prstGeom>
        </p:spPr>
        <p:txBody>
          <a:bodyPr wrap="square">
            <a:spAutoFit/>
          </a:bodyPr>
          <a:lstStyle/>
          <a:p>
            <a:pPr>
              <a:lnSpc>
                <a:spcPct val="150000"/>
              </a:lnSpc>
            </a:pPr>
            <a:r>
              <a:rPr lang="en-US" altLang="zh-CN" sz="2400" b="1" dirty="0" smtClean="0">
                <a:solidFill>
                  <a:srgbClr val="000000"/>
                </a:solidFill>
                <a:latin typeface="华文仿宋" pitchFamily="2" charset="-122"/>
                <a:ea typeface="华文仿宋" pitchFamily="2" charset="-122"/>
              </a:rPr>
              <a:t>2</a:t>
            </a:r>
            <a:r>
              <a:rPr lang="zh-CN" altLang="en-US" sz="2400" b="1" dirty="0" smtClean="0">
                <a:solidFill>
                  <a:srgbClr val="000000"/>
                </a:solidFill>
                <a:latin typeface="华文仿宋" pitchFamily="2" charset="-122"/>
                <a:ea typeface="华文仿宋" pitchFamily="2" charset="-122"/>
              </a:rPr>
              <a:t>、</a:t>
            </a:r>
            <a:r>
              <a:rPr lang="zh-CN" altLang="zh-CN" sz="2400" b="1" dirty="0" smtClean="0">
                <a:solidFill>
                  <a:srgbClr val="000000"/>
                </a:solidFill>
                <a:latin typeface="华文仿宋" pitchFamily="2" charset="-122"/>
                <a:ea typeface="华文仿宋" pitchFamily="2" charset="-122"/>
              </a:rPr>
              <a:t>在线</a:t>
            </a:r>
            <a:r>
              <a:rPr lang="zh-CN" altLang="zh-CN" sz="2400" b="1" dirty="0">
                <a:solidFill>
                  <a:srgbClr val="000000"/>
                </a:solidFill>
                <a:latin typeface="华文仿宋" pitchFamily="2" charset="-122"/>
                <a:ea typeface="华文仿宋" pitchFamily="2" charset="-122"/>
              </a:rPr>
              <a:t>监测数据</a:t>
            </a:r>
            <a:endParaRPr lang="zh-CN" altLang="zh-CN" sz="2400" b="1" dirty="0">
              <a:solidFill>
                <a:srgbClr val="000000"/>
              </a:solidFill>
              <a:latin typeface="华文仿宋" pitchFamily="2" charset="-122"/>
              <a:ea typeface="华文仿宋" pitchFamily="2" charset="-122"/>
            </a:endParaRPr>
          </a:p>
          <a:p>
            <a:pPr>
              <a:lnSpc>
                <a:spcPct val="150000"/>
              </a:lnSpc>
            </a:pPr>
            <a:r>
              <a:rPr lang="zh-CN" altLang="en-US" sz="2400" dirty="0">
                <a:solidFill>
                  <a:srgbClr val="000000"/>
                </a:solidFill>
                <a:latin typeface="华文仿宋" pitchFamily="2" charset="-122"/>
                <a:ea typeface="华文仿宋" pitchFamily="2" charset="-122"/>
              </a:rPr>
              <a:t>①</a:t>
            </a:r>
            <a:r>
              <a:rPr lang="zh-CN" altLang="zh-CN" sz="2400" dirty="0" smtClean="0">
                <a:solidFill>
                  <a:srgbClr val="000000"/>
                </a:solidFill>
                <a:latin typeface="华文仿宋" pitchFamily="2" charset="-122"/>
                <a:ea typeface="华文仿宋" pitchFamily="2" charset="-122"/>
              </a:rPr>
              <a:t>脱硫</a:t>
            </a:r>
            <a:r>
              <a:rPr lang="en-US" altLang="zh-CN" sz="2400" dirty="0">
                <a:solidFill>
                  <a:srgbClr val="000000"/>
                </a:solidFill>
                <a:latin typeface="华文仿宋" pitchFamily="2" charset="-122"/>
                <a:ea typeface="华文仿宋" pitchFamily="2" charset="-122"/>
              </a:rPr>
              <a:t>/</a:t>
            </a:r>
            <a:r>
              <a:rPr lang="zh-CN" altLang="zh-CN" sz="2400" dirty="0">
                <a:solidFill>
                  <a:srgbClr val="000000"/>
                </a:solidFill>
                <a:latin typeface="华文仿宋" pitchFamily="2" charset="-122"/>
                <a:ea typeface="华文仿宋" pitchFamily="2" charset="-122"/>
              </a:rPr>
              <a:t>脱硝设施进出口在线监测设备数据；</a:t>
            </a:r>
            <a:endParaRPr lang="zh-CN" altLang="zh-CN" sz="2400" dirty="0">
              <a:solidFill>
                <a:srgbClr val="000000"/>
              </a:solidFill>
              <a:latin typeface="华文仿宋" pitchFamily="2" charset="-122"/>
              <a:ea typeface="华文仿宋" pitchFamily="2" charset="-122"/>
            </a:endParaRPr>
          </a:p>
          <a:p>
            <a:pPr>
              <a:lnSpc>
                <a:spcPct val="150000"/>
              </a:lnSpc>
            </a:pPr>
            <a:r>
              <a:rPr lang="zh-CN" altLang="en-US" sz="2400" dirty="0">
                <a:solidFill>
                  <a:srgbClr val="000000"/>
                </a:solidFill>
                <a:latin typeface="华文仿宋" pitchFamily="2" charset="-122"/>
                <a:ea typeface="华文仿宋" pitchFamily="2" charset="-122"/>
              </a:rPr>
              <a:t>②</a:t>
            </a:r>
            <a:r>
              <a:rPr lang="zh-CN" altLang="zh-CN" sz="2400" dirty="0" smtClean="0">
                <a:solidFill>
                  <a:srgbClr val="000000"/>
                </a:solidFill>
                <a:latin typeface="华文仿宋" pitchFamily="2" charset="-122"/>
                <a:ea typeface="华文仿宋" pitchFamily="2" charset="-122"/>
              </a:rPr>
              <a:t>小时</a:t>
            </a:r>
            <a:r>
              <a:rPr lang="zh-CN" altLang="zh-CN" sz="2400" dirty="0">
                <a:solidFill>
                  <a:srgbClr val="000000"/>
                </a:solidFill>
                <a:latin typeface="华文仿宋" pitchFamily="2" charset="-122"/>
                <a:ea typeface="华文仿宋" pitchFamily="2" charset="-122"/>
              </a:rPr>
              <a:t>均值原始报表，包括该测点所有监测指标；</a:t>
            </a:r>
            <a:endParaRPr lang="zh-CN" altLang="zh-CN" sz="2400" dirty="0">
              <a:solidFill>
                <a:srgbClr val="000000"/>
              </a:solidFill>
              <a:latin typeface="华文仿宋" pitchFamily="2" charset="-122"/>
              <a:ea typeface="华文仿宋" pitchFamily="2" charset="-122"/>
            </a:endParaRPr>
          </a:p>
          <a:p>
            <a:pPr>
              <a:lnSpc>
                <a:spcPct val="150000"/>
              </a:lnSpc>
            </a:pPr>
            <a:r>
              <a:rPr lang="zh-CN" altLang="en-US" sz="2400" dirty="0">
                <a:solidFill>
                  <a:srgbClr val="000000"/>
                </a:solidFill>
                <a:latin typeface="华文仿宋" pitchFamily="2" charset="-122"/>
                <a:ea typeface="华文仿宋" pitchFamily="2" charset="-122"/>
              </a:rPr>
              <a:t>③</a:t>
            </a:r>
            <a:r>
              <a:rPr lang="zh-CN" altLang="zh-CN" sz="2400" dirty="0" smtClean="0">
                <a:solidFill>
                  <a:srgbClr val="000000"/>
                </a:solidFill>
                <a:latin typeface="华文仿宋" pitchFamily="2" charset="-122"/>
                <a:ea typeface="华文仿宋" pitchFamily="2" charset="-122"/>
              </a:rPr>
              <a:t>一年</a:t>
            </a:r>
            <a:r>
              <a:rPr lang="zh-CN" altLang="zh-CN" sz="2400" dirty="0">
                <a:solidFill>
                  <a:srgbClr val="000000"/>
                </a:solidFill>
                <a:latin typeface="华文仿宋" pitchFamily="2" charset="-122"/>
                <a:ea typeface="华文仿宋" pitchFamily="2" charset="-122"/>
              </a:rPr>
              <a:t>监测数据；</a:t>
            </a:r>
            <a:endParaRPr lang="zh-CN" altLang="zh-CN" sz="2400" dirty="0">
              <a:solidFill>
                <a:srgbClr val="000000"/>
              </a:solidFill>
              <a:latin typeface="华文仿宋" pitchFamily="2" charset="-122"/>
              <a:ea typeface="华文仿宋" pitchFamily="2" charset="-122"/>
            </a:endParaRPr>
          </a:p>
          <a:p>
            <a:pPr>
              <a:lnSpc>
                <a:spcPct val="150000"/>
              </a:lnSpc>
            </a:pPr>
            <a:r>
              <a:rPr lang="zh-CN" altLang="en-US" sz="2400" dirty="0">
                <a:solidFill>
                  <a:srgbClr val="000000"/>
                </a:solidFill>
                <a:latin typeface="华文仿宋" pitchFamily="2" charset="-122"/>
                <a:ea typeface="华文仿宋" pitchFamily="2" charset="-122"/>
              </a:rPr>
              <a:t>④</a:t>
            </a:r>
            <a:r>
              <a:rPr lang="zh-CN" altLang="zh-CN" sz="2400" dirty="0" smtClean="0">
                <a:solidFill>
                  <a:srgbClr val="000000"/>
                </a:solidFill>
                <a:latin typeface="华文仿宋" pitchFamily="2" charset="-122"/>
                <a:ea typeface="华文仿宋" pitchFamily="2" charset="-122"/>
              </a:rPr>
              <a:t>尚未</a:t>
            </a:r>
            <a:r>
              <a:rPr lang="zh-CN" altLang="zh-CN" sz="2400" dirty="0">
                <a:solidFill>
                  <a:srgbClr val="000000"/>
                </a:solidFill>
                <a:latin typeface="华文仿宋" pitchFamily="2" charset="-122"/>
                <a:ea typeface="华文仿宋" pitchFamily="2" charset="-122"/>
              </a:rPr>
              <a:t>认可的项目需提供改造前一年至核查期排放口在线监测数据</a:t>
            </a:r>
            <a:r>
              <a:rPr lang="zh-CN" altLang="zh-CN" sz="2400" dirty="0" smtClean="0">
                <a:solidFill>
                  <a:srgbClr val="000000"/>
                </a:solidFill>
                <a:latin typeface="华文仿宋" pitchFamily="2" charset="-122"/>
                <a:ea typeface="华文仿宋" pitchFamily="2" charset="-122"/>
              </a:rPr>
              <a:t>报表</a:t>
            </a:r>
            <a:r>
              <a:rPr lang="zh-CN" altLang="en-US" sz="2400" dirty="0" smtClean="0">
                <a:solidFill>
                  <a:srgbClr val="000000"/>
                </a:solidFill>
                <a:latin typeface="华文仿宋" pitchFamily="2" charset="-122"/>
                <a:ea typeface="华文仿宋" pitchFamily="2" charset="-122"/>
              </a:rPr>
              <a:t>。</a:t>
            </a:r>
            <a:endParaRPr lang="en-US" altLang="zh-CN" sz="2400" dirty="0" smtClean="0">
              <a:solidFill>
                <a:srgbClr val="000000"/>
              </a:solidFill>
              <a:latin typeface="华文仿宋" pitchFamily="2" charset="-122"/>
              <a:ea typeface="华文仿宋" pitchFamily="2" charset="-122"/>
            </a:endParaRPr>
          </a:p>
          <a:p>
            <a:pPr>
              <a:lnSpc>
                <a:spcPct val="150000"/>
              </a:lnSpc>
            </a:pPr>
            <a:r>
              <a:rPr lang="en-US" altLang="zh-CN" sz="2400" b="1" dirty="0" smtClean="0">
                <a:solidFill>
                  <a:srgbClr val="000000"/>
                </a:solidFill>
                <a:latin typeface="华文仿宋" pitchFamily="2" charset="-122"/>
                <a:ea typeface="华文仿宋" pitchFamily="2" charset="-122"/>
              </a:rPr>
              <a:t>3</a:t>
            </a:r>
            <a:r>
              <a:rPr lang="zh-CN" altLang="en-US" sz="2400" b="1" dirty="0">
                <a:solidFill>
                  <a:srgbClr val="000000"/>
                </a:solidFill>
                <a:latin typeface="华文仿宋" pitchFamily="2" charset="-122"/>
                <a:ea typeface="华文仿宋" pitchFamily="2" charset="-122"/>
              </a:rPr>
              <a:t>、脱硫</a:t>
            </a:r>
            <a:r>
              <a:rPr lang="en-US" altLang="zh-CN" sz="2400" b="1" dirty="0">
                <a:solidFill>
                  <a:srgbClr val="000000"/>
                </a:solidFill>
                <a:latin typeface="华文仿宋" pitchFamily="2" charset="-122"/>
                <a:ea typeface="华文仿宋" pitchFamily="2" charset="-122"/>
              </a:rPr>
              <a:t>/</a:t>
            </a:r>
            <a:r>
              <a:rPr lang="zh-CN" altLang="en-US" sz="2400" b="1" dirty="0">
                <a:solidFill>
                  <a:srgbClr val="000000"/>
                </a:solidFill>
                <a:latin typeface="华文仿宋" pitchFamily="2" charset="-122"/>
                <a:ea typeface="华文仿宋" pitchFamily="2" charset="-122"/>
              </a:rPr>
              <a:t>脱硝</a:t>
            </a:r>
            <a:r>
              <a:rPr lang="en-US" altLang="zh-CN" sz="2400" b="1" dirty="0">
                <a:solidFill>
                  <a:srgbClr val="000000"/>
                </a:solidFill>
                <a:latin typeface="华文仿宋" pitchFamily="2" charset="-122"/>
                <a:ea typeface="华文仿宋" pitchFamily="2" charset="-122"/>
              </a:rPr>
              <a:t>DCS</a:t>
            </a:r>
            <a:r>
              <a:rPr lang="zh-CN" altLang="en-US" sz="2400" b="1" dirty="0">
                <a:solidFill>
                  <a:srgbClr val="000000"/>
                </a:solidFill>
                <a:latin typeface="华文仿宋" pitchFamily="2" charset="-122"/>
                <a:ea typeface="华文仿宋" pitchFamily="2" charset="-122"/>
              </a:rPr>
              <a:t>曲线</a:t>
            </a:r>
            <a:endParaRPr lang="zh-CN" altLang="en-US" sz="2400" b="1" dirty="0">
              <a:solidFill>
                <a:srgbClr val="000000"/>
              </a:solidFill>
              <a:latin typeface="华文仿宋" pitchFamily="2" charset="-122"/>
              <a:ea typeface="华文仿宋" pitchFamily="2" charset="-122"/>
            </a:endParaRPr>
          </a:p>
          <a:p>
            <a:pPr>
              <a:lnSpc>
                <a:spcPct val="150000"/>
              </a:lnSpc>
            </a:pPr>
            <a:r>
              <a:rPr lang="zh-CN" altLang="en-US" sz="2400" dirty="0" smtClean="0">
                <a:solidFill>
                  <a:srgbClr val="000000"/>
                </a:solidFill>
                <a:latin typeface="华文仿宋" pitchFamily="2" charset="-122"/>
                <a:ea typeface="华文仿宋" pitchFamily="2" charset="-122"/>
              </a:rPr>
              <a:t>        通过</a:t>
            </a:r>
            <a:r>
              <a:rPr lang="zh-CN" altLang="en-US" sz="2400" dirty="0">
                <a:solidFill>
                  <a:srgbClr val="000000"/>
                </a:solidFill>
                <a:latin typeface="华文仿宋" pitchFamily="2" charset="-122"/>
                <a:ea typeface="华文仿宋" pitchFamily="2" charset="-122"/>
              </a:rPr>
              <a:t>曲线准确直观的反映出核查期内工程运行状况以及污染物排放浓度变化趋势。</a:t>
            </a:r>
            <a:endParaRPr lang="zh-CN" altLang="en-US" sz="2400" dirty="0">
              <a:solidFill>
                <a:srgbClr val="000000"/>
              </a:solidFill>
              <a:latin typeface="华文仿宋" pitchFamily="2" charset="-122"/>
              <a:ea typeface="华文仿宋" pitchFamily="2" charset="-122"/>
            </a:endParaRPr>
          </a:p>
          <a:p>
            <a:pPr>
              <a:lnSpc>
                <a:spcPct val="150000"/>
              </a:lnSpc>
            </a:pPr>
            <a:endParaRPr lang="zh-CN" altLang="zh-CN" sz="2400" dirty="0">
              <a:solidFill>
                <a:srgbClr val="000000"/>
              </a:solidFill>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3105" y="3968750"/>
            <a:ext cx="303593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4902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Rectangle 98"/>
          <p:cNvSpPr>
            <a:spLocks noChangeArrowheads="1"/>
          </p:cNvSpPr>
          <p:nvPr/>
        </p:nvSpPr>
        <p:spPr bwMode="auto">
          <a:xfrm>
            <a:off x="457200" y="188913"/>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latinLnBrk="1">
              <a:spcBef>
                <a:spcPct val="0"/>
              </a:spcBef>
              <a:spcAft>
                <a:spcPct val="0"/>
              </a:spcAft>
            </a:pPr>
            <a:endParaRPr lang="en-US" altLang="zh-CN" sz="3600" b="1" dirty="0" smtClean="0">
              <a:solidFill>
                <a:srgbClr val="FFFFFF"/>
              </a:solidFill>
              <a:latin typeface="HY헤드라인M" pitchFamily="2" charset="-127"/>
              <a:ea typeface="HY헤드라인M" pitchFamily="2" charset="-127"/>
            </a:endParaRPr>
          </a:p>
        </p:txBody>
      </p:sp>
      <p:sp>
        <p:nvSpPr>
          <p:cNvPr id="4"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smtClean="0">
                <a:solidFill>
                  <a:srgbClr val="000000"/>
                </a:solidFill>
                <a:latin typeface="HY헤드라인M" pitchFamily="2" charset="-127"/>
                <a:ea typeface="HY헤드라인M" pitchFamily="2" charset="-127"/>
              </a:rPr>
              <a:t>一、</a:t>
            </a:r>
            <a:r>
              <a:rPr lang="zh-CN" altLang="en-US" sz="3200" dirty="0" smtClean="0">
                <a:solidFill>
                  <a:srgbClr val="000000"/>
                </a:solidFill>
                <a:latin typeface="华文中宋" panose="02010600040101010101" pitchFamily="2" charset="-122"/>
                <a:ea typeface="华文中宋" panose="02010600040101010101" pitchFamily="2" charset="-122"/>
              </a:rPr>
              <a:t>大气</a:t>
            </a:r>
            <a:r>
              <a:rPr lang="zh-CN" altLang="en-US" sz="3200" dirty="0">
                <a:solidFill>
                  <a:srgbClr val="000000"/>
                </a:solidFill>
                <a:latin typeface="华文中宋" panose="02010600040101010101" pitchFamily="2" charset="-122"/>
                <a:ea typeface="华文中宋" panose="02010600040101010101" pitchFamily="2" charset="-122"/>
              </a:rPr>
              <a:t>重点行业减排管理要求</a:t>
            </a:r>
            <a:endParaRPr lang="zh-CN" altLang="en-US" sz="3200" dirty="0">
              <a:solidFill>
                <a:srgbClr val="1C1C1C"/>
              </a:solidFill>
            </a:endParaRPr>
          </a:p>
        </p:txBody>
      </p:sp>
      <p:pic>
        <p:nvPicPr>
          <p:cNvPr id="6"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196752"/>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27584" y="1052736"/>
            <a:ext cx="2348720" cy="523220"/>
          </a:xfrm>
          <a:prstGeom prst="rect">
            <a:avLst/>
          </a:prstGeom>
        </p:spPr>
        <p:txBody>
          <a:bodyPr wrap="none">
            <a:spAutoFit/>
          </a:bodyPr>
          <a:lstStyle/>
          <a:p>
            <a:r>
              <a:rPr lang="zh-CN" altLang="en-US" sz="2800" b="1" dirty="0">
                <a:latin typeface="仿宋_GB2312" panose="02010609030101010101" pitchFamily="49" charset="-122"/>
                <a:ea typeface="仿宋_GB2312" panose="02010609030101010101" pitchFamily="49" charset="-122"/>
              </a:rPr>
              <a:t>在线监测运维</a:t>
            </a:r>
            <a:endParaRPr lang="zh-CN" altLang="en-US" sz="2800" b="1" dirty="0">
              <a:latin typeface="仿宋_GB2312" panose="02010609030101010101" pitchFamily="49" charset="-122"/>
              <a:ea typeface="仿宋_GB2312" panose="02010609030101010101" pitchFamily="49" charset="-122"/>
            </a:endParaRPr>
          </a:p>
        </p:txBody>
      </p:sp>
      <p:sp>
        <p:nvSpPr>
          <p:cNvPr id="3" name="矩形 2"/>
          <p:cNvSpPr/>
          <p:nvPr/>
        </p:nvSpPr>
        <p:spPr>
          <a:xfrm>
            <a:off x="323528" y="1556792"/>
            <a:ext cx="8496944" cy="5078313"/>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对所有测点的</a:t>
            </a: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进行校核检验、日常巡检和维护保养，确保</a:t>
            </a: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运行正常和数据一致；</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鼓励自行或委托有资质的机构，全面测试各测点断面的烟气流速和污染物浓度，确定该断面上最具代表性的监测点位并予以固定，确保监测数据科学准确。</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发生故障不能正常监测、采集、传输、存储数据的，应在事故发生</a:t>
            </a:r>
            <a:r>
              <a:rPr lang="en-US" altLang="zh-CN" sz="2400" u="sng" dirty="0">
                <a:latin typeface="仿宋_GB2312" panose="02010609030101010101" pitchFamily="49" charset="-122"/>
                <a:ea typeface="仿宋_GB2312" panose="02010609030101010101" pitchFamily="49" charset="-122"/>
              </a:rPr>
              <a:t>12</a:t>
            </a:r>
            <a:r>
              <a:rPr lang="zh-CN" altLang="en-US" sz="2400" u="sng" dirty="0">
                <a:latin typeface="仿宋_GB2312" panose="02010609030101010101" pitchFamily="49" charset="-122"/>
                <a:ea typeface="仿宋_GB2312" panose="02010609030101010101" pitchFamily="49" charset="-122"/>
              </a:rPr>
              <a:t>小时内</a:t>
            </a:r>
            <a:r>
              <a:rPr lang="zh-CN" altLang="en-US" sz="2400" dirty="0">
                <a:latin typeface="仿宋_GB2312" panose="02010609030101010101" pitchFamily="49" charset="-122"/>
                <a:ea typeface="仿宋_GB2312" panose="02010609030101010101" pitchFamily="49" charset="-122"/>
              </a:rPr>
              <a:t>向当地环保部门报告，</a:t>
            </a:r>
            <a:r>
              <a:rPr lang="zh-CN" altLang="en-US" sz="2400" u="sng" dirty="0">
                <a:latin typeface="仿宋_GB2312" panose="02010609030101010101" pitchFamily="49" charset="-122"/>
                <a:ea typeface="仿宋_GB2312" panose="02010609030101010101" pitchFamily="49" charset="-122"/>
              </a:rPr>
              <a:t>五个工作日</a:t>
            </a:r>
            <a:r>
              <a:rPr lang="zh-CN" altLang="en-US" sz="2400" dirty="0">
                <a:latin typeface="仿宋_GB2312" panose="02010609030101010101" pitchFamily="49" charset="-122"/>
                <a:ea typeface="仿宋_GB2312" panose="02010609030101010101" pitchFamily="49" charset="-122"/>
              </a:rPr>
              <a:t>内维修恢复正常。</a:t>
            </a:r>
            <a:r>
              <a:rPr lang="en-US" altLang="zh-CN" sz="2400" dirty="0">
                <a:latin typeface="仿宋_GB2312" panose="02010609030101010101" pitchFamily="49" charset="-122"/>
                <a:ea typeface="仿宋_GB2312" panose="02010609030101010101" pitchFamily="49" charset="-122"/>
              </a:rPr>
              <a:t>CEMS</a:t>
            </a:r>
            <a:r>
              <a:rPr lang="zh-CN" altLang="en-US" sz="2400" dirty="0">
                <a:latin typeface="仿宋_GB2312" panose="02010609030101010101" pitchFamily="49" charset="-122"/>
                <a:ea typeface="仿宋_GB2312" panose="02010609030101010101" pitchFamily="49" charset="-122"/>
              </a:rPr>
              <a:t>故障期间，应委托有资质的监测机构开展监测，并每日向当地环保部门报告监测结果。</a:t>
            </a:r>
            <a:endParaRPr lang="zh-CN" altLang="en-US" sz="2400"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35"/>
          <p:cNvSpPr>
            <a:spLocks noChangeArrowheads="1"/>
          </p:cNvSpPr>
          <p:nvPr/>
        </p:nvSpPr>
        <p:spPr bwMode="auto">
          <a:xfrm>
            <a:off x="5275263" y="1419225"/>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26" name="Freeform 47"/>
          <p:cNvSpPr/>
          <p:nvPr/>
        </p:nvSpPr>
        <p:spPr bwMode="auto">
          <a:xfrm>
            <a:off x="5053013" y="1222375"/>
            <a:ext cx="1584325" cy="525463"/>
          </a:xfrm>
          <a:custGeom>
            <a:avLst/>
            <a:gdLst>
              <a:gd name="T0" fmla="*/ 0 w 4756"/>
              <a:gd name="T1" fmla="*/ 525463 h 1576"/>
              <a:gd name="T2" fmla="*/ 16656 w 4756"/>
              <a:gd name="T3" fmla="*/ 487454 h 1576"/>
              <a:gd name="T4" fmla="*/ 35977 w 4756"/>
              <a:gd name="T5" fmla="*/ 450111 h 1576"/>
              <a:gd name="T6" fmla="*/ 56631 w 4756"/>
              <a:gd name="T7" fmla="*/ 414102 h 1576"/>
              <a:gd name="T8" fmla="*/ 79283 w 4756"/>
              <a:gd name="T9" fmla="*/ 379427 h 1576"/>
              <a:gd name="T10" fmla="*/ 103268 w 4756"/>
              <a:gd name="T11" fmla="*/ 345419 h 1576"/>
              <a:gd name="T12" fmla="*/ 128585 w 4756"/>
              <a:gd name="T13" fmla="*/ 313411 h 1576"/>
              <a:gd name="T14" fmla="*/ 155901 w 4756"/>
              <a:gd name="T15" fmla="*/ 282070 h 1576"/>
              <a:gd name="T16" fmla="*/ 183883 w 4756"/>
              <a:gd name="T17" fmla="*/ 252062 h 1576"/>
              <a:gd name="T18" fmla="*/ 213864 w 4756"/>
              <a:gd name="T19" fmla="*/ 223388 h 1576"/>
              <a:gd name="T20" fmla="*/ 245177 w 4756"/>
              <a:gd name="T21" fmla="*/ 196715 h 1576"/>
              <a:gd name="T22" fmla="*/ 277823 w 4756"/>
              <a:gd name="T23" fmla="*/ 170709 h 1576"/>
              <a:gd name="T24" fmla="*/ 311135 w 4756"/>
              <a:gd name="T25" fmla="*/ 146703 h 1576"/>
              <a:gd name="T26" fmla="*/ 346446 w 4756"/>
              <a:gd name="T27" fmla="*/ 124697 h 1576"/>
              <a:gd name="T28" fmla="*/ 382423 w 4756"/>
              <a:gd name="T29" fmla="*/ 104026 h 1576"/>
              <a:gd name="T30" fmla="*/ 419067 w 4756"/>
              <a:gd name="T31" fmla="*/ 84688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8 h 1576"/>
              <a:gd name="T68" fmla="*/ 1201902 w 4756"/>
              <a:gd name="T69" fmla="*/ 104026 h 1576"/>
              <a:gd name="T70" fmla="*/ 1237879 w 4756"/>
              <a:gd name="T71" fmla="*/ 124697 h 1576"/>
              <a:gd name="T72" fmla="*/ 1273190 w 4756"/>
              <a:gd name="T73" fmla="*/ 146703 h 1576"/>
              <a:gd name="T74" fmla="*/ 1306502 w 4756"/>
              <a:gd name="T75" fmla="*/ 170709 h 1576"/>
              <a:gd name="T76" fmla="*/ 1339148 w 4756"/>
              <a:gd name="T77" fmla="*/ 196715 h 1576"/>
              <a:gd name="T78" fmla="*/ 1370461 w 4756"/>
              <a:gd name="T79" fmla="*/ 223388 h 1576"/>
              <a:gd name="T80" fmla="*/ 1400442 w 4756"/>
              <a:gd name="T81" fmla="*/ 252062 h 1576"/>
              <a:gd name="T82" fmla="*/ 1428424 w 4756"/>
              <a:gd name="T83" fmla="*/ 282070 h 1576"/>
              <a:gd name="T84" fmla="*/ 1455740 w 4756"/>
              <a:gd name="T85" fmla="*/ 313411 h 1576"/>
              <a:gd name="T86" fmla="*/ 1481057 w 4756"/>
              <a:gd name="T87" fmla="*/ 345419 h 1576"/>
              <a:gd name="T88" fmla="*/ 1505042 w 4756"/>
              <a:gd name="T89" fmla="*/ 379427 h 1576"/>
              <a:gd name="T90" fmla="*/ 1527694 w 4756"/>
              <a:gd name="T91" fmla="*/ 414102 h 1576"/>
              <a:gd name="T92" fmla="*/ 1548348 w 4756"/>
              <a:gd name="T93" fmla="*/ 450111 h 1576"/>
              <a:gd name="T94" fmla="*/ 1567669 w 4756"/>
              <a:gd name="T95" fmla="*/ 487454 h 1576"/>
              <a:gd name="T96" fmla="*/ 1584325 w 4756"/>
              <a:gd name="T97" fmla="*/ 525463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29" name="Oval 53"/>
          <p:cNvSpPr>
            <a:spLocks noChangeArrowheads="1"/>
          </p:cNvSpPr>
          <p:nvPr/>
        </p:nvSpPr>
        <p:spPr bwMode="auto">
          <a:xfrm>
            <a:off x="3382963" y="2138363"/>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1" name="Freeform 55"/>
          <p:cNvSpPr/>
          <p:nvPr/>
        </p:nvSpPr>
        <p:spPr bwMode="auto">
          <a:xfrm>
            <a:off x="3144838" y="1938338"/>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34" name="Oval 61"/>
          <p:cNvSpPr>
            <a:spLocks noChangeArrowheads="1"/>
          </p:cNvSpPr>
          <p:nvPr/>
        </p:nvSpPr>
        <p:spPr bwMode="auto">
          <a:xfrm>
            <a:off x="7164388" y="2116138"/>
            <a:ext cx="312737" cy="311150"/>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fontAlgn="base" latinLnBrk="1">
              <a:spcBef>
                <a:spcPct val="0"/>
              </a:spcBef>
              <a:spcAft>
                <a:spcPct val="0"/>
              </a:spcAft>
            </a:pPr>
            <a:endParaRPr lang="ko-KR" altLang="en-US" smtClean="0">
              <a:solidFill>
                <a:srgbClr val="000000"/>
              </a:solidFill>
            </a:endParaRPr>
          </a:p>
        </p:txBody>
      </p:sp>
      <p:sp>
        <p:nvSpPr>
          <p:cNvPr id="34836" name="Freeform 63"/>
          <p:cNvSpPr/>
          <p:nvPr/>
        </p:nvSpPr>
        <p:spPr bwMode="auto">
          <a:xfrm>
            <a:off x="6924675" y="1916113"/>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213864 w 4756"/>
              <a:gd name="T19" fmla="*/ 223388 h 1576"/>
              <a:gd name="T20" fmla="*/ 245177 w 4756"/>
              <a:gd name="T21" fmla="*/ 196715 h 1576"/>
              <a:gd name="T22" fmla="*/ 277823 w 4756"/>
              <a:gd name="T23" fmla="*/ 170708 h 1576"/>
              <a:gd name="T24" fmla="*/ 311135 w 4756"/>
              <a:gd name="T25" fmla="*/ 146703 h 1576"/>
              <a:gd name="T26" fmla="*/ 346446 w 4756"/>
              <a:gd name="T27" fmla="*/ 124697 h 1576"/>
              <a:gd name="T28" fmla="*/ 382423 w 4756"/>
              <a:gd name="T29" fmla="*/ 104025 h 1576"/>
              <a:gd name="T30" fmla="*/ 419067 w 4756"/>
              <a:gd name="T31" fmla="*/ 84687 h 1576"/>
              <a:gd name="T32" fmla="*/ 457709 w 4756"/>
              <a:gd name="T33" fmla="*/ 67350 h 1576"/>
              <a:gd name="T34" fmla="*/ 496351 w 4756"/>
              <a:gd name="T35" fmla="*/ 52013 h 1576"/>
              <a:gd name="T36" fmla="*/ 536325 w 4756"/>
              <a:gd name="T37" fmla="*/ 38676 h 1576"/>
              <a:gd name="T38" fmla="*/ 576966 w 4756"/>
              <a:gd name="T39" fmla="*/ 26673 h 1576"/>
              <a:gd name="T40" fmla="*/ 618939 w 4756"/>
              <a:gd name="T41" fmla="*/ 17338 h 1576"/>
              <a:gd name="T42" fmla="*/ 660913 w 4756"/>
              <a:gd name="T43" fmla="*/ 10002 h 1576"/>
              <a:gd name="T44" fmla="*/ 704218 w 4756"/>
              <a:gd name="T45" fmla="*/ 4001 h 1576"/>
              <a:gd name="T46" fmla="*/ 748190 w 4756"/>
              <a:gd name="T47" fmla="*/ 667 h 1576"/>
              <a:gd name="T48" fmla="*/ 792163 w 4756"/>
              <a:gd name="T49" fmla="*/ 0 h 1576"/>
              <a:gd name="T50" fmla="*/ 836135 w 4756"/>
              <a:gd name="T51" fmla="*/ 667 h 1576"/>
              <a:gd name="T52" fmla="*/ 880107 w 4756"/>
              <a:gd name="T53" fmla="*/ 4001 h 1576"/>
              <a:gd name="T54" fmla="*/ 923412 w 4756"/>
              <a:gd name="T55" fmla="*/ 10002 h 1576"/>
              <a:gd name="T56" fmla="*/ 965386 w 4756"/>
              <a:gd name="T57" fmla="*/ 17338 h 1576"/>
              <a:gd name="T58" fmla="*/ 1007359 w 4756"/>
              <a:gd name="T59" fmla="*/ 26673 h 1576"/>
              <a:gd name="T60" fmla="*/ 1048000 w 4756"/>
              <a:gd name="T61" fmla="*/ 38676 h 1576"/>
              <a:gd name="T62" fmla="*/ 1087974 w 4756"/>
              <a:gd name="T63" fmla="*/ 52013 h 1576"/>
              <a:gd name="T64" fmla="*/ 1126616 w 4756"/>
              <a:gd name="T65" fmla="*/ 67350 h 1576"/>
              <a:gd name="T66" fmla="*/ 1165258 w 4756"/>
              <a:gd name="T67" fmla="*/ 84687 h 1576"/>
              <a:gd name="T68" fmla="*/ 1201902 w 4756"/>
              <a:gd name="T69" fmla="*/ 104025 h 1576"/>
              <a:gd name="T70" fmla="*/ 1237879 w 4756"/>
              <a:gd name="T71" fmla="*/ 124697 h 1576"/>
              <a:gd name="T72" fmla="*/ 1273190 w 4756"/>
              <a:gd name="T73" fmla="*/ 146703 h 1576"/>
              <a:gd name="T74" fmla="*/ 1306502 w 4756"/>
              <a:gd name="T75" fmla="*/ 170708 h 1576"/>
              <a:gd name="T76" fmla="*/ 1339148 w 4756"/>
              <a:gd name="T77" fmla="*/ 196715 h 1576"/>
              <a:gd name="T78" fmla="*/ 1370461 w 4756"/>
              <a:gd name="T79" fmla="*/ 223388 h 1576"/>
              <a:gd name="T80" fmla="*/ 1400442 w 4756"/>
              <a:gd name="T81" fmla="*/ 252062 h 1576"/>
              <a:gd name="T82" fmla="*/ 1428424 w 4756"/>
              <a:gd name="T83" fmla="*/ 282069 h 1576"/>
              <a:gd name="T84" fmla="*/ 1455740 w 4756"/>
              <a:gd name="T85" fmla="*/ 313410 h 1576"/>
              <a:gd name="T86" fmla="*/ 1481057 w 4756"/>
              <a:gd name="T87" fmla="*/ 345418 h 1576"/>
              <a:gd name="T88" fmla="*/ 1505042 w 4756"/>
              <a:gd name="T89" fmla="*/ 379426 h 1576"/>
              <a:gd name="T90" fmla="*/ 1527694 w 4756"/>
              <a:gd name="T91" fmla="*/ 414101 h 1576"/>
              <a:gd name="T92" fmla="*/ 1548348 w 4756"/>
              <a:gd name="T93" fmla="*/ 450110 h 1576"/>
              <a:gd name="T94" fmla="*/ 1567669 w 4756"/>
              <a:gd name="T95" fmla="*/ 487453 h 1576"/>
              <a:gd name="T96" fmla="*/ 1584325 w 4756"/>
              <a:gd name="T97" fmla="*/ 52546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latinLnBrk="1">
              <a:spcBef>
                <a:spcPct val="0"/>
              </a:spcBef>
              <a:spcAft>
                <a:spcPct val="0"/>
              </a:spcAft>
            </a:pPr>
            <a:endParaRPr lang="zh-CN" altLang="en-US" smtClean="0">
              <a:solidFill>
                <a:srgbClr val="000000"/>
              </a:solidFill>
            </a:endParaRPr>
          </a:p>
        </p:txBody>
      </p:sp>
      <p:sp>
        <p:nvSpPr>
          <p:cNvPr id="34841" name="Rectangle 67"/>
          <p:cNvSpPr>
            <a:spLocks noChangeArrowheads="1"/>
          </p:cNvSpPr>
          <p:nvPr/>
        </p:nvSpPr>
        <p:spPr bwMode="auto">
          <a:xfrm>
            <a:off x="457200" y="19050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smtClean="0">
                <a:solidFill>
                  <a:srgbClr val="000000"/>
                </a:solidFill>
                <a:latin typeface="HY헤드라인M" pitchFamily="2" charset="-127"/>
                <a:ea typeface="HY헤드라인M" pitchFamily="2" charset="-127"/>
              </a:rPr>
              <a:t>一、</a:t>
            </a:r>
            <a:r>
              <a:rPr lang="zh-CN" altLang="en-US" sz="3200" dirty="0" smtClean="0">
                <a:solidFill>
                  <a:srgbClr val="000000"/>
                </a:solidFill>
                <a:latin typeface="华文中宋" panose="02010600040101010101" pitchFamily="2" charset="-122"/>
                <a:ea typeface="华文中宋" panose="02010600040101010101" pitchFamily="2" charset="-122"/>
              </a:rPr>
              <a:t>大气</a:t>
            </a:r>
            <a:r>
              <a:rPr lang="zh-CN" altLang="en-US" sz="3200" dirty="0">
                <a:solidFill>
                  <a:srgbClr val="000000"/>
                </a:solidFill>
                <a:latin typeface="华文中宋" panose="02010600040101010101" pitchFamily="2" charset="-122"/>
                <a:ea typeface="华文中宋" panose="02010600040101010101" pitchFamily="2" charset="-122"/>
              </a:rPr>
              <a:t>重点行业减排管理要求</a:t>
            </a:r>
            <a:endParaRPr lang="zh-CN" altLang="en-US" sz="3200" dirty="0">
              <a:solidFill>
                <a:srgbClr val="1C1C1C"/>
              </a:solidFill>
            </a:endParaRPr>
          </a:p>
        </p:txBody>
      </p:sp>
      <p:pic>
        <p:nvPicPr>
          <p:cNvPr id="15" name="椭圆 4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1196752"/>
            <a:ext cx="24993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67544" y="1033572"/>
            <a:ext cx="2348720" cy="523220"/>
          </a:xfrm>
          <a:prstGeom prst="rect">
            <a:avLst/>
          </a:prstGeom>
        </p:spPr>
        <p:txBody>
          <a:bodyPr wrap="none">
            <a:spAutoFit/>
          </a:bodyPr>
          <a:lstStyle/>
          <a:p>
            <a:r>
              <a:rPr lang="zh-CN" altLang="en-US" sz="2800" b="1" dirty="0">
                <a:latin typeface="仿宋_GB2312" panose="02010609030101010101" pitchFamily="49" charset="-122"/>
                <a:ea typeface="仿宋_GB2312" panose="02010609030101010101" pitchFamily="49" charset="-122"/>
              </a:rPr>
              <a:t>总体管理要求</a:t>
            </a:r>
            <a:endParaRPr lang="zh-CN" altLang="en-US" sz="2800" b="1" dirty="0">
              <a:latin typeface="仿宋_GB2312" panose="02010609030101010101" pitchFamily="49" charset="-122"/>
              <a:ea typeface="仿宋_GB2312" panose="02010609030101010101" pitchFamily="49" charset="-122"/>
            </a:endParaRPr>
          </a:p>
        </p:txBody>
      </p:sp>
      <p:sp>
        <p:nvSpPr>
          <p:cNvPr id="3" name="矩形 2"/>
          <p:cNvSpPr/>
          <p:nvPr/>
        </p:nvSpPr>
        <p:spPr>
          <a:xfrm>
            <a:off x="0" y="1556792"/>
            <a:ext cx="9144000" cy="5078313"/>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把环保设施纳入主设备管理系统统一管理，与生产设施</a:t>
            </a:r>
            <a:r>
              <a:rPr lang="zh-CN" altLang="en-US" sz="2400" dirty="0" smtClean="0">
                <a:latin typeface="仿宋_GB2312" panose="02010609030101010101" pitchFamily="49" charset="-122"/>
                <a:ea typeface="仿宋_GB2312" panose="02010609030101010101" pitchFamily="49" charset="-122"/>
              </a:rPr>
              <a:t>同步运行。</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建立运行标准、操作规程及考核指标等规章制度，由专人负责设施的运行管理。</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需要检修维护、更新改造暂停运行环保设施的，应提前一周报当地环保部门批准。</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环保设施停运或开启旁路运行期间，企业应采取有效措施控制二氧化硫、氮氧化物等污染物排放。</a:t>
            </a:r>
            <a:endParaRPr lang="en-US" altLang="zh-CN" sz="2400" dirty="0">
              <a:latin typeface="仿宋_GB2312" panose="02010609030101010101" pitchFamily="49" charset="-122"/>
              <a:ea typeface="仿宋_GB2312" panose="02010609030101010101" pitchFamily="49" charset="-122"/>
            </a:endParaRPr>
          </a:p>
          <a:p>
            <a:pPr marL="342900" indent="-342900">
              <a:lnSpc>
                <a:spcPct val="150000"/>
              </a:lnSpc>
              <a:buFont typeface="Wingdings" panose="05000000000000000000" pitchFamily="2" charset="2"/>
              <a:buChar char="Ø"/>
            </a:pPr>
            <a:r>
              <a:rPr lang="zh-CN" altLang="en-US" sz="2400" dirty="0">
                <a:latin typeface="仿宋_GB2312" panose="02010609030101010101" pitchFamily="49" charset="-122"/>
                <a:ea typeface="仿宋_GB2312" panose="02010609030101010101" pitchFamily="49" charset="-122"/>
              </a:rPr>
              <a:t>环保设施停运或开启旁路运行期间</a:t>
            </a:r>
            <a:r>
              <a:rPr lang="zh-CN" altLang="en-US" sz="2400" u="sng" dirty="0">
                <a:latin typeface="仿宋_GB2312" panose="02010609030101010101" pitchFamily="49" charset="-122"/>
                <a:ea typeface="仿宋_GB2312" panose="02010609030101010101" pitchFamily="49" charset="-122"/>
              </a:rPr>
              <a:t>超标排放</a:t>
            </a:r>
            <a:r>
              <a:rPr lang="zh-CN" altLang="en-US" sz="2400" dirty="0">
                <a:latin typeface="仿宋_GB2312" panose="02010609030101010101" pitchFamily="49" charset="-122"/>
                <a:ea typeface="仿宋_GB2312" panose="02010609030101010101" pitchFamily="49" charset="-122"/>
              </a:rPr>
              <a:t>的，环保部门应依法予以处罚。</a:t>
            </a:r>
            <a:endParaRPr lang="zh-CN" altLang="en-US" sz="2400" dirty="0">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fety">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디자인 사용자 지정">
      <a:majorFont>
        <a:latin typeface="HY헤드라인M"/>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fety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디자인 사용자 지정">
      <a:majorFont>
        <a:latin typeface="HY헤드라인M"/>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fety2">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디자인 사용자 지정">
      <a:majorFont>
        <a:latin typeface="HY헤드라인M"/>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11594</Words>
  <Application>WPS 演示</Application>
  <PresentationFormat>全屏显示(4:3)</PresentationFormat>
  <Paragraphs>669</Paragraphs>
  <Slides>72</Slides>
  <Notes>0</Notes>
  <HiddenSlides>0</HiddenSlides>
  <MMClips>0</MMClips>
  <ScaleCrop>false</ScaleCrop>
  <HeadingPairs>
    <vt:vector size="6" baseType="variant">
      <vt:variant>
        <vt:lpstr>已用的字体</vt:lpstr>
      </vt:variant>
      <vt:variant>
        <vt:i4>23</vt:i4>
      </vt:variant>
      <vt:variant>
        <vt:lpstr>主题</vt:lpstr>
      </vt:variant>
      <vt:variant>
        <vt:i4>4</vt:i4>
      </vt:variant>
      <vt:variant>
        <vt:lpstr>幻灯片标题</vt:lpstr>
      </vt:variant>
      <vt:variant>
        <vt:i4>72</vt:i4>
      </vt:variant>
    </vt:vector>
  </HeadingPairs>
  <TitlesOfParts>
    <vt:vector size="99" baseType="lpstr">
      <vt:lpstr>Arial</vt:lpstr>
      <vt:lpstr>宋体</vt:lpstr>
      <vt:lpstr>Wingdings</vt:lpstr>
      <vt:lpstr>Gulim</vt:lpstr>
      <vt:lpstr>Impact</vt:lpstr>
      <vt:lpstr>Arial</vt:lpstr>
      <vt:lpstr>HY헤드라인M</vt:lpstr>
      <vt:lpstr>Malgun Gothic</vt:lpstr>
      <vt:lpstr>黑体</vt:lpstr>
      <vt:lpstr>华文中宋</vt:lpstr>
      <vt:lpstr>仿宋_GB2312</vt:lpstr>
      <vt:lpstr>微软雅黑</vt:lpstr>
      <vt:lpstr>Arial Unicode MS</vt:lpstr>
      <vt:lpstr>Calibri</vt:lpstr>
      <vt:lpstr>仿宋</vt:lpstr>
      <vt:lpstr>仿宋_GB2312</vt:lpstr>
      <vt:lpstr>华文仿宋</vt:lpstr>
      <vt:lpstr>Wingdings 3</vt:lpstr>
      <vt:lpstr>Wingdings</vt:lpstr>
      <vt:lpstr>Cambria Math</vt:lpstr>
      <vt:lpstr>楷体</vt:lpstr>
      <vt:lpstr>汉仪旗黑-85S</vt:lpstr>
      <vt:lpstr>Symbol</vt:lpstr>
      <vt:lpstr>Office 主题</vt:lpstr>
      <vt:lpstr>bofety</vt:lpstr>
      <vt:lpstr>bofety1</vt:lpstr>
      <vt:lpstr>bofety2</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钢铁行业全口径——简化其他工序排放量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平板玻璃行业大气污染物排放标准 GB26453-2011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carrie</dc:creator>
  <cp:lastModifiedBy>little fairy</cp:lastModifiedBy>
  <cp:revision>349</cp:revision>
  <dcterms:created xsi:type="dcterms:W3CDTF">2024-05-08T05:29:00Z</dcterms:created>
  <dcterms:modified xsi:type="dcterms:W3CDTF">2024-05-08T05:31:24Z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1B255D38FF3B44A0AD4EE085E8CFA11C_13</vt:lpwstr>
  </property>
  <property fmtid="{D5CDD505-2E9C-101B-9397-08002B2CF9AE}" pid="3" name="KSOProductBuildVer">
    <vt:lpwstr>2052-12.1.0.16417</vt:lpwstr>
  </property>
</Properties>
</file>