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sldIdLst>
    <p:sldId id="288" r:id="rId4"/>
    <p:sldId id="502" r:id="rId6"/>
    <p:sldId id="316" r:id="rId7"/>
    <p:sldId id="262" r:id="rId8"/>
    <p:sldId id="286" r:id="rId9"/>
    <p:sldId id="261" r:id="rId10"/>
    <p:sldId id="363" r:id="rId11"/>
    <p:sldId id="364" r:id="rId12"/>
    <p:sldId id="365" r:id="rId13"/>
    <p:sldId id="367" r:id="rId14"/>
    <p:sldId id="368" r:id="rId15"/>
    <p:sldId id="369" r:id="rId16"/>
    <p:sldId id="370" r:id="rId17"/>
    <p:sldId id="424" r:id="rId18"/>
    <p:sldId id="425" r:id="rId19"/>
    <p:sldId id="427" r:id="rId20"/>
    <p:sldId id="429" r:id="rId21"/>
    <p:sldId id="430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7" r:id="rId31"/>
    <p:sldId id="488" r:id="rId32"/>
    <p:sldId id="489" r:id="rId33"/>
    <p:sldId id="490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500" r:id="rId42"/>
    <p:sldId id="501" r:id="rId43"/>
  </p:sldIdLst>
  <p:sldSz cx="9144000" cy="5143500" type="screen16x9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  <a:srgbClr val="071C2E"/>
    <a:srgbClr val="F26B43"/>
    <a:srgbClr val="344F63"/>
    <a:srgbClr val="FAA816"/>
    <a:srgbClr val="EE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748" autoAdjust="0"/>
  </p:normalViewPr>
  <p:slideViewPr>
    <p:cSldViewPr snapToGrid="0">
      <p:cViewPr varScale="1">
        <p:scale>
          <a:sx n="134" d="100"/>
          <a:sy n="134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gs" Target="tags/tag77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b="15798"/>
          <a:stretch>
            <a:fillRect/>
          </a:stretch>
        </p:blipFill>
        <p:spPr>
          <a:xfrm>
            <a:off x="0" y="1953392"/>
            <a:ext cx="5136515" cy="319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166099" y="249555"/>
            <a:ext cx="6811328" cy="4536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1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66099" y="249555"/>
            <a:ext cx="6811328" cy="4536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1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b="15798"/>
          <a:stretch>
            <a:fillRect/>
          </a:stretch>
        </p:blipFill>
        <p:spPr>
          <a:xfrm rot="10800000">
            <a:off x="3264983" y="582"/>
            <a:ext cx="5879018" cy="3651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b="27378"/>
          <a:stretch>
            <a:fillRect/>
          </a:stretch>
        </p:blipFill>
        <p:spPr>
          <a:xfrm flipV="1">
            <a:off x="-1" y="582"/>
            <a:ext cx="3391285" cy="22315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b="27378"/>
          <a:stretch>
            <a:fillRect/>
          </a:stretch>
        </p:blipFill>
        <p:spPr>
          <a:xfrm rot="10800000" flipV="1">
            <a:off x="5752715" y="2912595"/>
            <a:ext cx="3391285" cy="2231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b="15798"/>
          <a:stretch>
            <a:fillRect/>
          </a:stretch>
        </p:blipFill>
        <p:spPr>
          <a:xfrm flipV="1">
            <a:off x="0" y="635"/>
            <a:ext cx="1468120" cy="911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20669" y="4266248"/>
            <a:ext cx="5297903" cy="3557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EEFF2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5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image" Target="NULL" TargetMode="Externa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2.GIF"/><Relationship Id="rId1" Type="http://schemas.openxmlformats.org/officeDocument/2006/relationships/hyperlink" Target="http://www.njredcross.org.cn/project_help_4.ht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4.jpeg"/><Relationship Id="rId6" Type="http://schemas.openxmlformats.org/officeDocument/2006/relationships/tags" Target="../tags/tag76.xml"/><Relationship Id="rId5" Type="http://schemas.openxmlformats.org/officeDocument/2006/relationships/image" Target="../media/image43.jpeg"/><Relationship Id="rId4" Type="http://schemas.openxmlformats.org/officeDocument/2006/relationships/tags" Target="../tags/tag75.xml"/><Relationship Id="rId3" Type="http://schemas.openxmlformats.org/officeDocument/2006/relationships/hyperlink" Target="http://www.bofety.com/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09015" y="1185545"/>
            <a:ext cx="7338695" cy="92202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b="1" spc="10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触电事故急救常识</a:t>
            </a:r>
            <a:endParaRPr lang="zh-CN" altLang="en-US" sz="5400" b="1" spc="100" dirty="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1765" y="2297430"/>
            <a:ext cx="369062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</a:rPr>
              <a:t>——附详细心肺复苏法介绍</a:t>
            </a:r>
            <a:endParaRPr lang="zh-CN" altLang="en-US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39009" y="302805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701509" y="396400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33845" y="396446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566181" y="396400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一、触电急救的原则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触电急救的原则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71868" y="1038225"/>
            <a:ext cx="7200265" cy="3613150"/>
            <a:chOff x="1462" y="1770"/>
            <a:chExt cx="11339" cy="5690"/>
          </a:xfrm>
        </p:grpSpPr>
        <p:grpSp>
          <p:nvGrpSpPr>
            <p:cNvPr id="3" name="组合 2"/>
            <p:cNvGrpSpPr/>
            <p:nvPr/>
          </p:nvGrpSpPr>
          <p:grpSpPr>
            <a:xfrm>
              <a:off x="1463" y="1770"/>
              <a:ext cx="11338" cy="1016"/>
              <a:chOff x="1463" y="1770"/>
              <a:chExt cx="11338" cy="1016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880" y="1770"/>
                <a:ext cx="9921" cy="10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500" spc="100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就是要争分夺秒、千方百计地使触电者脱离电源，并将受害者放到安全地方。这是现场抢救的关键。</a:t>
                </a:r>
                <a:endParaRPr lang="zh-CN" altLang="en-US" sz="15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" name="Oval 12"/>
              <p:cNvSpPr>
                <a:spLocks noChangeArrowheads="1"/>
              </p:cNvSpPr>
              <p:nvPr/>
            </p:nvSpPr>
            <p:spPr bwMode="auto">
              <a:xfrm>
                <a:off x="1463" y="1882"/>
                <a:ext cx="1417" cy="850"/>
              </a:xfrm>
              <a:prstGeom prst="rect">
                <a:avLst/>
              </a:prstGeom>
              <a:solidFill>
                <a:srgbClr val="344F63"/>
              </a:solidFill>
              <a:ln>
                <a:noFill/>
              </a:ln>
            </p:spPr>
            <p:txBody>
              <a:bodyPr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spc="100">
                    <a:solidFill>
                      <a:schemeClr val="bg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迅 速</a:t>
                </a:r>
                <a:endParaRPr lang="zh-CN" altLang="en-US" sz="1600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463" y="3459"/>
              <a:ext cx="9478" cy="850"/>
              <a:chOff x="1463" y="1882"/>
              <a:chExt cx="9478" cy="85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880" y="2054"/>
                <a:ext cx="8061" cy="50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500" spc="100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就是争取时间，在现场（安全地方）就地抢救触电者。</a:t>
                </a:r>
                <a:endParaRPr lang="zh-CN" altLang="en-US" sz="15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1463" y="1882"/>
                <a:ext cx="1417" cy="850"/>
              </a:xfrm>
              <a:prstGeom prst="rect">
                <a:avLst/>
              </a:prstGeom>
              <a:solidFill>
                <a:srgbClr val="F26B43"/>
              </a:solidFill>
              <a:ln>
                <a:noFill/>
              </a:ln>
            </p:spPr>
            <p:txBody>
              <a:bodyPr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spc="100">
                    <a:solidFill>
                      <a:schemeClr val="bg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就 地</a:t>
                </a:r>
                <a:endParaRPr lang="zh-CN" altLang="en-US" sz="1600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463" y="5006"/>
              <a:ext cx="8639" cy="850"/>
              <a:chOff x="1463" y="1882"/>
              <a:chExt cx="8639" cy="8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880" y="2054"/>
                <a:ext cx="7222" cy="50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500" spc="100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就是抢救的方法和施行的动作姿势要合适得当。</a:t>
                </a:r>
                <a:endParaRPr lang="zh-CN" altLang="en-US" sz="15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1463" y="1882"/>
                <a:ext cx="1417" cy="850"/>
              </a:xfrm>
              <a:prstGeom prst="rect">
                <a:avLst/>
              </a:prstGeom>
              <a:solidFill>
                <a:srgbClr val="344F63"/>
              </a:solidFill>
              <a:ln>
                <a:noFill/>
              </a:ln>
            </p:spPr>
            <p:txBody>
              <a:bodyPr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spc="100">
                    <a:solidFill>
                      <a:schemeClr val="bg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准 确</a:t>
                </a:r>
                <a:endParaRPr lang="zh-CN" altLang="en-US" sz="1600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463" y="6444"/>
              <a:ext cx="11338" cy="1016"/>
              <a:chOff x="1463" y="1771"/>
              <a:chExt cx="11338" cy="101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880" y="1771"/>
                <a:ext cx="9921" cy="101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500" spc="100" dirty="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就是抢救必须坚持到底，直至医务人员判定触电者已经死亡，已再无法抢救时，才能停止抢救。</a:t>
                </a:r>
                <a:endParaRPr lang="zh-CN" altLang="en-US" sz="15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1463" y="1882"/>
                <a:ext cx="1417" cy="850"/>
              </a:xfrm>
              <a:prstGeom prst="rect">
                <a:avLst/>
              </a:prstGeom>
              <a:solidFill>
                <a:srgbClr val="F26B43"/>
              </a:solidFill>
              <a:ln>
                <a:noFill/>
              </a:ln>
            </p:spPr>
            <p:txBody>
              <a:bodyPr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spc="100">
                    <a:solidFill>
                      <a:schemeClr val="bg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坚 持</a:t>
                </a:r>
                <a:endParaRPr lang="zh-CN" altLang="en-US" sz="1600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1462" y="3095"/>
              <a:ext cx="11339" cy="0"/>
            </a:xfrm>
            <a:prstGeom prst="line">
              <a:avLst/>
            </a:prstGeom>
            <a:ln w="19050">
              <a:solidFill>
                <a:srgbClr val="071C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462" y="6150"/>
              <a:ext cx="11339" cy="0"/>
            </a:xfrm>
            <a:prstGeom prst="line">
              <a:avLst/>
            </a:prstGeom>
            <a:ln w="19050">
              <a:solidFill>
                <a:srgbClr val="071C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462" y="4657"/>
              <a:ext cx="11339" cy="0"/>
            </a:xfrm>
            <a:prstGeom prst="line">
              <a:avLst/>
            </a:prstGeom>
            <a:ln w="19050">
              <a:solidFill>
                <a:srgbClr val="F26B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03880" y="1452563"/>
            <a:ext cx="2936240" cy="1229360"/>
            <a:chOff x="2728" y="3598"/>
            <a:chExt cx="4624" cy="1936"/>
          </a:xfrm>
        </p:grpSpPr>
        <p:sp>
          <p:nvSpPr>
            <p:cNvPr id="23" name="文本框 22"/>
            <p:cNvSpPr txBox="1"/>
            <p:nvPr/>
          </p:nvSpPr>
          <p:spPr>
            <a:xfrm>
              <a:off x="2783" y="3598"/>
              <a:ext cx="4514" cy="12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b="1" dirty="0">
                  <a:gradFill flip="none" rotWithShape="1">
                    <a:gsLst>
                      <a:gs pos="90000">
                        <a:srgbClr val="F26B43"/>
                      </a:gs>
                      <a:gs pos="0">
                        <a:srgbClr val="FAA816"/>
                      </a:gs>
                    </a:gsLst>
                    <a:lin ang="27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PART 02</a:t>
              </a:r>
              <a:endParaRPr lang="zh-CN" altLang="en-US" sz="4500" b="1" dirty="0">
                <a:gradFill flip="none" rotWithShape="1">
                  <a:gsLst>
                    <a:gs pos="90000">
                      <a:srgbClr val="F26B43"/>
                    </a:gs>
                    <a:gs pos="0">
                      <a:srgbClr val="FAA816"/>
                    </a:gs>
                  </a:gsLst>
                  <a:lin ang="27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28" y="4712"/>
              <a:ext cx="462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触电的几种方式</a:t>
              </a:r>
              <a:endParaRPr lang="zh-CN" altLang="en-US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二、触电的几种方式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高压触电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1550" y="3122295"/>
            <a:ext cx="7200265" cy="17970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141730"/>
            <a:ext cx="2543810" cy="2160270"/>
          </a:xfrm>
          <a:prstGeom prst="rect">
            <a:avLst/>
          </a:prstGeom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45" y="1141730"/>
            <a:ext cx="2733040" cy="21602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35810" y="3364230"/>
            <a:ext cx="1938655" cy="32194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高压电弧触电</a:t>
            </a:r>
            <a:endParaRPr lang="zh-CN" altLang="en-US" sz="15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74285" y="3364230"/>
            <a:ext cx="1938655" cy="32194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跨步触电</a:t>
            </a:r>
            <a:endParaRPr lang="zh-CN" altLang="en-US" sz="15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2820" y="3762375"/>
            <a:ext cx="7199630" cy="80962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344F6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zh-CN" sz="1400" b="1" spc="1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1720" y="3770630"/>
            <a:ext cx="7019925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注意： 一个人当发觉跨步电压威胁时，应赶快把双脚并在一起，或尽快用一条腿或两条腿跳着离开危险区。</a:t>
            </a:r>
            <a:endParaRPr lang="zh-CN" altLang="en-US" sz="14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2418080"/>
            <a:ext cx="589280" cy="88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二、触电的几种方式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低压触电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4475" y="1630045"/>
            <a:ext cx="6115050" cy="277177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14475" y="1052195"/>
            <a:ext cx="1411605" cy="360045"/>
            <a:chOff x="1598" y="2317"/>
            <a:chExt cx="2223" cy="567"/>
          </a:xfrm>
        </p:grpSpPr>
        <p:sp>
          <p:nvSpPr>
            <p:cNvPr id="4" name="文本框 3"/>
            <p:cNvSpPr txBox="1"/>
            <p:nvPr/>
          </p:nvSpPr>
          <p:spPr>
            <a:xfrm>
              <a:off x="2165" y="2359"/>
              <a:ext cx="1656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4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单相触电</a:t>
              </a:r>
              <a:endParaRPr lang="zh-CN" altLang="en-US" sz="14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98" y="2317"/>
              <a:ext cx="567" cy="567"/>
            </a:xfrm>
            <a:prstGeom prst="rect">
              <a:avLst/>
            </a:prstGeom>
            <a:solidFill>
              <a:srgbClr val="34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3555" name="Picture 5" descr="200707251033246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260" y="1791970"/>
            <a:ext cx="2296160" cy="2160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7" descr="200707251034047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90" y="1791970"/>
            <a:ext cx="2982595" cy="2160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1821180" y="4011295"/>
            <a:ext cx="205232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中性点接地单相触电</a:t>
            </a:r>
            <a:endParaRPr lang="zh-CN" altLang="en-US" sz="14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7415" y="4011295"/>
            <a:ext cx="2480945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中性点不接地单相触电</a:t>
            </a:r>
            <a:endParaRPr lang="zh-CN" altLang="en-US" sz="14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二、触电的几种方式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低压触电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3163" y="1052195"/>
            <a:ext cx="1411605" cy="360045"/>
            <a:chOff x="1598" y="2317"/>
            <a:chExt cx="2223" cy="567"/>
          </a:xfrm>
        </p:grpSpPr>
        <p:sp>
          <p:nvSpPr>
            <p:cNvPr id="4" name="文本框 3"/>
            <p:cNvSpPr txBox="1"/>
            <p:nvPr/>
          </p:nvSpPr>
          <p:spPr>
            <a:xfrm>
              <a:off x="2165" y="2360"/>
              <a:ext cx="1656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4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两相触电</a:t>
              </a:r>
              <a:endParaRPr lang="zh-CN" altLang="en-US" sz="14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98" y="2317"/>
              <a:ext cx="567" cy="567"/>
            </a:xfrm>
            <a:prstGeom prst="rect">
              <a:avLst/>
            </a:prstGeom>
            <a:solidFill>
              <a:srgbClr val="34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72845" y="1677035"/>
            <a:ext cx="3155315" cy="2721610"/>
            <a:chOff x="2580" y="2957"/>
            <a:chExt cx="4535" cy="3912"/>
          </a:xfrm>
        </p:grpSpPr>
        <p:sp>
          <p:nvSpPr>
            <p:cNvPr id="9" name="矩形 8"/>
            <p:cNvSpPr/>
            <p:nvPr/>
          </p:nvSpPr>
          <p:spPr>
            <a:xfrm>
              <a:off x="2580" y="2957"/>
              <a:ext cx="4535" cy="3912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583" name="Picture 7" descr="[7D~H0[PA_3AG{TSN4]@()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39" y="3122"/>
              <a:ext cx="4197" cy="30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3311" y="6291"/>
              <a:ext cx="3053" cy="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两相触电</a:t>
              </a:r>
              <a:endPara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31385" y="2630170"/>
            <a:ext cx="3239770" cy="176847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这时人体承受的是380V的线电压，其危险性一般比单相触电大。一旦电流比较大，轻微的会引起触电烧伤或导致残疾，严重的可以导致触电死亡事故，而且两相触电使人触电身亡的时间只有1~2秒之间。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1385" y="1677035"/>
            <a:ext cx="3239770" cy="65024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两相触电——人体的两处同时触及两相带电体的触电事故。 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731385" y="2505710"/>
            <a:ext cx="3239770" cy="0"/>
          </a:xfrm>
          <a:prstGeom prst="line">
            <a:avLst/>
          </a:prstGeom>
          <a:ln w="19050">
            <a:solidFill>
              <a:srgbClr val="071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03880" y="1452563"/>
            <a:ext cx="2936240" cy="1229360"/>
            <a:chOff x="2728" y="3598"/>
            <a:chExt cx="4624" cy="1936"/>
          </a:xfrm>
        </p:grpSpPr>
        <p:sp>
          <p:nvSpPr>
            <p:cNvPr id="23" name="文本框 22"/>
            <p:cNvSpPr txBox="1"/>
            <p:nvPr/>
          </p:nvSpPr>
          <p:spPr>
            <a:xfrm>
              <a:off x="2783" y="3598"/>
              <a:ext cx="4514" cy="12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b="1" dirty="0">
                  <a:gradFill flip="none" rotWithShape="1">
                    <a:gsLst>
                      <a:gs pos="90000">
                        <a:srgbClr val="F26B43"/>
                      </a:gs>
                      <a:gs pos="0">
                        <a:srgbClr val="FAA816"/>
                      </a:gs>
                    </a:gsLst>
                    <a:lin ang="27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PART 03</a:t>
              </a:r>
              <a:endParaRPr lang="zh-CN" altLang="en-US" sz="4500" b="1" dirty="0">
                <a:gradFill flip="none" rotWithShape="1">
                  <a:gsLst>
                    <a:gs pos="90000">
                      <a:srgbClr val="F26B43"/>
                    </a:gs>
                    <a:gs pos="0">
                      <a:srgbClr val="FAA816"/>
                    </a:gs>
                  </a:gsLst>
                  <a:lin ang="27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28" y="4712"/>
              <a:ext cx="462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触电急救的方法</a:t>
              </a:r>
              <a:endParaRPr lang="zh-CN" altLang="en-US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2185" y="1367790"/>
            <a:ext cx="7308054" cy="1060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XX供电局2010年1月21日发生架空线触电事故。线路一名工作人员在作业时不慎靠近临近带电高压线路，随后发生单相触电事故，当时该工作人员仍有生还可能，但是因为抢救不当，未能及时脱离电源，最终导致死亡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1745" y="2675890"/>
            <a:ext cx="3791585" cy="138366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究竟是什么原因导致该起事故的发生？当时该如何正确对触电人员进行抢救来避免此类悲剧的发生？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5" y="2123440"/>
            <a:ext cx="2736850" cy="27368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48385" y="2610485"/>
            <a:ext cx="4218305" cy="1666875"/>
          </a:xfrm>
          <a:prstGeom prst="rect">
            <a:avLst/>
          </a:prstGeom>
          <a:noFill/>
          <a:ln w="19050">
            <a:solidFill>
              <a:srgbClr val="344F63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344F6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zh-CN" sz="1400" b="1" spc="1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8055" y="873760"/>
            <a:ext cx="2232025" cy="32194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500" b="1" spc="100" dirty="0">
                <a:solidFill>
                  <a:srgbClr val="071C2E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案例分析</a:t>
            </a:r>
            <a:endParaRPr lang="zh-CN" altLang="en-US" sz="1500" b="1" spc="100" dirty="0">
              <a:solidFill>
                <a:srgbClr val="071C2E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14730" y="1330960"/>
            <a:ext cx="7200265" cy="0"/>
          </a:xfrm>
          <a:prstGeom prst="line">
            <a:avLst/>
          </a:prstGeom>
          <a:ln w="19050">
            <a:solidFill>
              <a:srgbClr val="071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33793" y="1422400"/>
            <a:ext cx="6876415" cy="2619375"/>
            <a:chOff x="819" y="3245"/>
            <a:chExt cx="10829" cy="4125"/>
          </a:xfrm>
        </p:grpSpPr>
        <p:grpSp>
          <p:nvGrpSpPr>
            <p:cNvPr id="2" name="组合 1"/>
            <p:cNvGrpSpPr/>
            <p:nvPr/>
          </p:nvGrpSpPr>
          <p:grpSpPr>
            <a:xfrm>
              <a:off x="2172" y="3245"/>
              <a:ext cx="7696" cy="3589"/>
              <a:chOff x="2555" y="5219"/>
              <a:chExt cx="8939" cy="4169"/>
            </a:xfrm>
          </p:grpSpPr>
          <p:cxnSp>
            <p:nvCxnSpPr>
              <p:cNvPr id="3" name="肘形连接符 120"/>
              <p:cNvCxnSpPr/>
              <p:nvPr/>
            </p:nvCxnSpPr>
            <p:spPr>
              <a:xfrm rot="10800000" flipV="1">
                <a:off x="5314" y="7447"/>
                <a:ext cx="1588" cy="1550"/>
              </a:xfrm>
              <a:prstGeom prst="bentConnector3">
                <a:avLst>
                  <a:gd name="adj1" fmla="val 50000"/>
                </a:avLst>
              </a:prstGeom>
              <a:ln w="41275">
                <a:solidFill>
                  <a:srgbClr val="F26B43"/>
                </a:solidFill>
                <a:tailEnd type="triangle"/>
              </a:ln>
            </p:spPr>
            <p:style>
              <a:lnRef idx="1">
                <a:srgbClr val="207CBC"/>
              </a:lnRef>
              <a:fillRef idx="0">
                <a:srgbClr val="207CBC"/>
              </a:fillRef>
              <a:effectRef idx="0">
                <a:srgbClr val="207CBC"/>
              </a:effectRef>
              <a:fontRef idx="minor">
                <a:sysClr val="windowText" lastClr="000000"/>
              </a:fontRef>
            </p:style>
          </p:cxnSp>
          <p:cxnSp>
            <p:nvCxnSpPr>
              <p:cNvPr id="4" name="肘形连接符 121"/>
              <p:cNvCxnSpPr>
                <a:endCxn id="17" idx="2"/>
              </p:cNvCxnSpPr>
              <p:nvPr/>
            </p:nvCxnSpPr>
            <p:spPr>
              <a:xfrm>
                <a:off x="8178" y="6963"/>
                <a:ext cx="2553" cy="1630"/>
              </a:xfrm>
              <a:prstGeom prst="bentConnector3">
                <a:avLst>
                  <a:gd name="adj1" fmla="val 38329"/>
                </a:avLst>
              </a:prstGeom>
              <a:ln w="41275">
                <a:solidFill>
                  <a:srgbClr val="F26B43"/>
                </a:solidFill>
                <a:tailEnd type="triangle"/>
              </a:ln>
            </p:spPr>
            <p:style>
              <a:lnRef idx="1">
                <a:srgbClr val="207CBC"/>
              </a:lnRef>
              <a:fillRef idx="0">
                <a:srgbClr val="207CBC"/>
              </a:fillRef>
              <a:effectRef idx="0">
                <a:srgbClr val="207CBC"/>
              </a:effectRef>
              <a:fontRef idx="minor">
                <a:sysClr val="windowText" lastClr="000000"/>
              </a:fontRef>
            </p:style>
          </p:cxnSp>
          <p:cxnSp>
            <p:nvCxnSpPr>
              <p:cNvPr id="5" name="肘形连接符 122"/>
              <p:cNvCxnSpPr/>
              <p:nvPr/>
            </p:nvCxnSpPr>
            <p:spPr>
              <a:xfrm rot="10800000">
                <a:off x="3283" y="7348"/>
                <a:ext cx="3488" cy="673"/>
              </a:xfrm>
              <a:prstGeom prst="bentConnector3">
                <a:avLst>
                  <a:gd name="adj1" fmla="val 50000"/>
                </a:avLst>
              </a:prstGeom>
              <a:ln w="41275">
                <a:solidFill>
                  <a:srgbClr val="F26B43"/>
                </a:solidFill>
                <a:tailEnd type="triangle"/>
              </a:ln>
            </p:spPr>
            <p:style>
              <a:lnRef idx="1">
                <a:srgbClr val="207CBC"/>
              </a:lnRef>
              <a:fillRef idx="0">
                <a:srgbClr val="207CBC"/>
              </a:fillRef>
              <a:effectRef idx="0">
                <a:srgbClr val="207CBC"/>
              </a:effectRef>
              <a:fontRef idx="minor">
                <a:sysClr val="windowText" lastClr="000000"/>
              </a:fontRef>
            </p:style>
          </p:cxnSp>
          <p:cxnSp>
            <p:nvCxnSpPr>
              <p:cNvPr id="6" name="肘形连接符 123"/>
              <p:cNvCxnSpPr/>
              <p:nvPr/>
            </p:nvCxnSpPr>
            <p:spPr>
              <a:xfrm rot="10800000">
                <a:off x="4648" y="5619"/>
                <a:ext cx="2123" cy="1385"/>
              </a:xfrm>
              <a:prstGeom prst="bentConnector3">
                <a:avLst>
                  <a:gd name="adj1" fmla="val 50000"/>
                </a:avLst>
              </a:prstGeom>
              <a:ln w="41275">
                <a:solidFill>
                  <a:srgbClr val="F26B43"/>
                </a:solidFill>
                <a:tailEnd type="triangle"/>
              </a:ln>
            </p:spPr>
            <p:style>
              <a:lnRef idx="1">
                <a:srgbClr val="207CBC"/>
              </a:lnRef>
              <a:fillRef idx="0">
                <a:srgbClr val="207CBC"/>
              </a:fillRef>
              <a:effectRef idx="0">
                <a:srgbClr val="207CBC"/>
              </a:effectRef>
              <a:fontRef idx="minor">
                <a:sysClr val="windowText" lastClr="000000"/>
              </a:fontRef>
            </p:style>
          </p:cxnSp>
          <p:cxnSp>
            <p:nvCxnSpPr>
              <p:cNvPr id="9" name="肘形连接符 124"/>
              <p:cNvCxnSpPr/>
              <p:nvPr/>
            </p:nvCxnSpPr>
            <p:spPr>
              <a:xfrm flipV="1">
                <a:off x="8399" y="5671"/>
                <a:ext cx="2295" cy="2143"/>
              </a:xfrm>
              <a:prstGeom prst="bentConnector3">
                <a:avLst>
                  <a:gd name="adj1" fmla="val 50000"/>
                </a:avLst>
              </a:prstGeom>
              <a:ln w="41275">
                <a:solidFill>
                  <a:srgbClr val="F26B43"/>
                </a:solidFill>
                <a:tailEnd type="triangle"/>
              </a:ln>
            </p:spPr>
            <p:style>
              <a:lnRef idx="1">
                <a:srgbClr val="207CBC"/>
              </a:lnRef>
              <a:fillRef idx="0">
                <a:srgbClr val="207CBC"/>
              </a:fillRef>
              <a:effectRef idx="0">
                <a:srgbClr val="207CBC"/>
              </a:effectRef>
              <a:fontRef idx="minor">
                <a:sysClr val="windowText" lastClr="000000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6302" y="6158"/>
                <a:ext cx="2567" cy="2567"/>
              </a:xfrm>
              <a:prstGeom prst="ellipse">
                <a:avLst/>
              </a:prstGeom>
              <a:solidFill>
                <a:srgbClr val="344F63"/>
              </a:solidFill>
              <a:ln w="28575">
                <a:noFill/>
              </a:ln>
            </p:spPr>
            <p:style>
              <a:lnRef idx="2">
                <a:srgbClr val="207CBC">
                  <a:shade val="50000"/>
                </a:srgbClr>
              </a:lnRef>
              <a:fillRef idx="1">
                <a:srgbClr val="207CBC"/>
              </a:fillRef>
              <a:effectRef idx="0">
                <a:srgbClr val="207CBC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1500" dirty="0" err="1">
                  <a:sym typeface="Arial" panose="020B0604020202020204" pitchFamily="34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86" y="5219"/>
                <a:ext cx="763" cy="763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rgbClr val="207CBC">
                  <a:shade val="50000"/>
                </a:srgbClr>
              </a:lnRef>
              <a:fillRef idx="1">
                <a:srgbClr val="207CBC"/>
              </a:fillRef>
              <a:effectRef idx="0">
                <a:srgbClr val="207CBC"/>
              </a:effectRef>
              <a:fontRef idx="minor">
                <a:sysClr val="window" lastClr="FFFFFF"/>
              </a:fontRef>
            </p:style>
            <p:txBody>
              <a:bodyPr rtlCol="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1</a:t>
                </a:r>
                <a:endParaRPr lang="en-US" altLang="zh-CN" sz="14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42" y="8625"/>
                <a:ext cx="763" cy="763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rgbClr val="207CBC">
                  <a:shade val="50000"/>
                </a:srgbClr>
              </a:lnRef>
              <a:fillRef idx="1">
                <a:srgbClr val="207CBC"/>
              </a:fillRef>
              <a:effectRef idx="0">
                <a:srgbClr val="207CBC"/>
              </a:effectRef>
              <a:fontRef idx="minor">
                <a:sysClr val="window" lastClr="FFFFFF"/>
              </a:fontRef>
            </p:style>
            <p:txBody>
              <a:bodyPr rtlCol="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3</a:t>
                </a:r>
                <a:endParaRPr lang="en-US" altLang="zh-CN" sz="14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555" y="7003"/>
                <a:ext cx="763" cy="763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rgbClr val="207CBC">
                  <a:shade val="50000"/>
                </a:srgbClr>
              </a:lnRef>
              <a:fillRef idx="1">
                <a:srgbClr val="207CBC"/>
              </a:fillRef>
              <a:effectRef idx="0">
                <a:srgbClr val="207CBC"/>
              </a:effectRef>
              <a:fontRef idx="minor">
                <a:sysClr val="window" lastClr="FFFFFF"/>
              </a:fontRef>
            </p:style>
            <p:txBody>
              <a:bodyPr rtlCol="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2</a:t>
                </a:r>
                <a:endParaRPr lang="en-US" altLang="zh-CN" sz="14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713" y="5267"/>
                <a:ext cx="763" cy="763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rgbClr val="207CBC">
                  <a:shade val="50000"/>
                </a:srgbClr>
              </a:lnRef>
              <a:fillRef idx="1">
                <a:srgbClr val="207CBC"/>
              </a:fillRef>
              <a:effectRef idx="0">
                <a:srgbClr val="207CBC"/>
              </a:effectRef>
              <a:fontRef idx="minor">
                <a:sysClr val="window" lastClr="FFFFFF"/>
              </a:fontRef>
            </p:style>
            <p:txBody>
              <a:bodyPr rtlCol="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4</a:t>
                </a:r>
                <a:endParaRPr lang="en-US" altLang="zh-CN" sz="14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731" y="8212"/>
                <a:ext cx="763" cy="763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rgbClr val="207CBC">
                  <a:shade val="50000"/>
                </a:srgbClr>
              </a:lnRef>
              <a:fillRef idx="1">
                <a:srgbClr val="207CBC"/>
              </a:fillRef>
              <a:effectRef idx="0">
                <a:srgbClr val="207CBC"/>
              </a:effectRef>
              <a:fontRef idx="minor">
                <a:sysClr val="window" lastClr="FFFFFF"/>
              </a:fontRef>
            </p:style>
            <p:txBody>
              <a:bodyPr rtlCol="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200" b="1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5</a:t>
                </a:r>
                <a:endParaRPr lang="en-US" altLang="zh-CN" sz="12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9210" y="6414"/>
              <a:ext cx="2438" cy="9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垫（救护者站在木板或绝缘垫上）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78" y="4426"/>
              <a:ext cx="1649" cy="130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一般脱离电源方法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90" y="3944"/>
              <a:ext cx="1828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拉（开关）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9" y="5479"/>
              <a:ext cx="2324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切（断电源线）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846" y="6834"/>
              <a:ext cx="2038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挑（开导线）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195" y="3943"/>
              <a:ext cx="2144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拽（触电者）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3725" y="1094105"/>
            <a:ext cx="2663825" cy="345630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115" y="1167765"/>
            <a:ext cx="2520315" cy="3308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7495" y="3379470"/>
            <a:ext cx="192341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拉开关要果断迅速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98160" y="1627505"/>
            <a:ext cx="1441450" cy="95948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6765" y="2291715"/>
            <a:ext cx="1441450" cy="95948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切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56480" y="989965"/>
            <a:ext cx="2231390" cy="3563620"/>
            <a:chOff x="3250" y="1768"/>
            <a:chExt cx="3514" cy="5612"/>
          </a:xfrm>
        </p:grpSpPr>
        <p:sp>
          <p:nvSpPr>
            <p:cNvPr id="9" name="矩形 8"/>
            <p:cNvSpPr/>
            <p:nvPr/>
          </p:nvSpPr>
          <p:spPr>
            <a:xfrm>
              <a:off x="3250" y="1768"/>
              <a:ext cx="3515" cy="5613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605" name="Picture 3"/>
            <p:cNvPicPr>
              <a:picLocks noChangeAspect="1" noChangeArrowheads="1"/>
            </p:cNvPicPr>
            <p:nvPr/>
          </p:nvPicPr>
          <p:blipFill>
            <a:blip r:embed="rId1"/>
            <a:srcRect r="54372"/>
            <a:stretch>
              <a:fillRect/>
            </a:stretch>
          </p:blipFill>
          <p:spPr bwMode="auto">
            <a:xfrm>
              <a:off x="3387" y="1886"/>
              <a:ext cx="3291" cy="2625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"/>
            <a:srcRect l="47054"/>
            <a:stretch>
              <a:fillRect/>
            </a:stretch>
          </p:blipFill>
          <p:spPr bwMode="auto">
            <a:xfrm>
              <a:off x="3387" y="4644"/>
              <a:ext cx="3291" cy="26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69404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76375" y="2018665"/>
            <a:ext cx="6192046" cy="2592019"/>
            <a:chOff x="2338" y="2219"/>
            <a:chExt cx="9751" cy="4082"/>
          </a:xfrm>
        </p:grpSpPr>
        <p:sp>
          <p:nvSpPr>
            <p:cNvPr id="12" name="矩形 11"/>
            <p:cNvSpPr/>
            <p:nvPr/>
          </p:nvSpPr>
          <p:spPr>
            <a:xfrm>
              <a:off x="2338" y="2219"/>
              <a:ext cx="9751" cy="4082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497" y="2363"/>
              <a:ext cx="4411" cy="3308"/>
              <a:chOff x="2497" y="2363"/>
              <a:chExt cx="4411" cy="3308"/>
            </a:xfrm>
          </p:grpSpPr>
          <p:pic>
            <p:nvPicPr>
              <p:cNvPr id="30726" name="Picture 12" descr="ALIM232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497" y="2363"/>
                <a:ext cx="4411" cy="33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8" name="Oval 14"/>
              <p:cNvSpPr/>
              <p:nvPr/>
            </p:nvSpPr>
            <p:spPr>
              <a:xfrm>
                <a:off x="3487" y="3443"/>
                <a:ext cx="2880" cy="1080"/>
              </a:xfrm>
              <a:prstGeom prst="ellipse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8" tIns="35104" rIns="67508" bIns="35104" anchor="ctr"/>
              <a:lstStyle/>
              <a:p>
                <a:endParaRPr lang="zh-CN" altLang="en-US" sz="1350" b="1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197" y="3623"/>
                <a:ext cx="1255" cy="1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45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微软雅黑" panose="020B0503020204020204" charset="-122"/>
                    <a:cs typeface="微软雅黑" panose="020B0503020204020204" charset="-122"/>
                    <a:sym typeface="Wingdings" panose="05000000000000000000" pitchFamily="2" charset="2"/>
                  </a:rPr>
                  <a:t></a:t>
                </a:r>
                <a:endParaRPr lang="zh-CN" altLang="en-US" sz="45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charset="-122"/>
                  <a:cs typeface="微软雅黑" panose="020B0503020204020204" charset="-122"/>
                  <a:sym typeface="Wingdings" panose="05000000000000000000" pitchFamily="2" charset="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538" y="2363"/>
              <a:ext cx="4411" cy="3308"/>
              <a:chOff x="7538" y="2363"/>
              <a:chExt cx="4411" cy="3308"/>
            </a:xfrm>
          </p:grpSpPr>
          <p:pic>
            <p:nvPicPr>
              <p:cNvPr id="30727" name="Picture 13" descr="ALIM23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38" y="2363"/>
                <a:ext cx="4411" cy="33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9" name="Oval 15"/>
              <p:cNvSpPr/>
              <p:nvPr/>
            </p:nvSpPr>
            <p:spPr>
              <a:xfrm>
                <a:off x="8708" y="4343"/>
                <a:ext cx="2880" cy="1080"/>
              </a:xfrm>
              <a:prstGeom prst="ellipse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8" tIns="35104" rIns="67508" bIns="35104" anchor="ctr"/>
              <a:lstStyle/>
              <a:p>
                <a:endParaRPr lang="zh-CN" altLang="en-US" sz="1350" b="1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508" y="4328"/>
                <a:ext cx="1028" cy="1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5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Wingdings" panose="05000000000000000000" pitchFamily="2" charset="2"/>
                  </a:rPr>
                  <a:t>×</a:t>
                </a:r>
                <a:endParaRPr lang="en-US" altLang="zh-CN" sz="4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842" y="5731"/>
              <a:ext cx="3721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使用绝缘工具解脱触电者</a:t>
              </a:r>
              <a:endPara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3" y="5731"/>
              <a:ext cx="3721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使用一般工具解脱触电者</a:t>
              </a:r>
              <a:endPara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037013" y="1013460"/>
            <a:ext cx="1069975" cy="712470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挑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7013" y="1013460"/>
            <a:ext cx="1069975" cy="712470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拽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6375" y="1971040"/>
            <a:ext cx="6191250" cy="2627630"/>
            <a:chOff x="2370" y="3209"/>
            <a:chExt cx="9750" cy="4138"/>
          </a:xfrm>
        </p:grpSpPr>
        <p:sp>
          <p:nvSpPr>
            <p:cNvPr id="12" name="矩形 11"/>
            <p:cNvSpPr/>
            <p:nvPr/>
          </p:nvSpPr>
          <p:spPr>
            <a:xfrm>
              <a:off x="2370" y="3209"/>
              <a:ext cx="9751" cy="4139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45" y="6811"/>
              <a:ext cx="3721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手用干燥衣服包起绝缘</a:t>
              </a:r>
              <a:endPara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19" y="6811"/>
              <a:ext cx="3721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手未用干燥衣服包起绝缘</a:t>
              </a:r>
              <a:endPara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555" y="3377"/>
              <a:ext cx="4500" cy="3374"/>
              <a:chOff x="2390" y="3347"/>
              <a:chExt cx="4500" cy="3374"/>
            </a:xfrm>
          </p:grpSpPr>
          <p:pic>
            <p:nvPicPr>
              <p:cNvPr id="31749" name="Picture 13" descr="ALIM233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390" y="3347"/>
                <a:ext cx="4501" cy="33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3740" y="4607"/>
                <a:ext cx="1255" cy="1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45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微软雅黑" panose="020B0503020204020204" charset="-122"/>
                    <a:cs typeface="微软雅黑" panose="020B0503020204020204" charset="-122"/>
                    <a:sym typeface="Wingdings" panose="05000000000000000000" pitchFamily="2" charset="2"/>
                  </a:rPr>
                  <a:t></a:t>
                </a:r>
                <a:endParaRPr lang="zh-CN" altLang="en-US" sz="4500" b="1" dirty="0">
                  <a:solidFill>
                    <a:schemeClr val="bg1"/>
                  </a:solidFill>
                  <a:latin typeface="Verdana" panose="020B0604030504040204" pitchFamily="34" charset="0"/>
                  <a:ea typeface="微软雅黑" panose="020B0503020204020204" charset="-122"/>
                  <a:cs typeface="微软雅黑" panose="020B0503020204020204" charset="-122"/>
                  <a:sym typeface="Wingdings" panose="05000000000000000000" pitchFamily="2" charset="2"/>
                </a:endParaRPr>
              </a:p>
            </p:txBody>
          </p:sp>
          <p:sp>
            <p:nvSpPr>
              <p:cNvPr id="31753" name="Oval 18"/>
              <p:cNvSpPr/>
              <p:nvPr/>
            </p:nvSpPr>
            <p:spPr>
              <a:xfrm>
                <a:off x="2570" y="4607"/>
                <a:ext cx="2430" cy="1080"/>
              </a:xfrm>
              <a:prstGeom prst="ellipse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8" tIns="35104" rIns="67508" bIns="35104" anchor="ctr"/>
              <a:lstStyle/>
              <a:p>
                <a:endParaRPr lang="zh-CN" altLang="en-US" sz="135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429" y="3377"/>
              <a:ext cx="4500" cy="3374"/>
              <a:chOff x="7369" y="3291"/>
              <a:chExt cx="4500" cy="3374"/>
            </a:xfrm>
          </p:grpSpPr>
          <p:pic>
            <p:nvPicPr>
              <p:cNvPr id="31750" name="Picture 15" descr="ALIM23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69" y="3291"/>
                <a:ext cx="4501" cy="33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矩形 16"/>
              <p:cNvSpPr/>
              <p:nvPr/>
            </p:nvSpPr>
            <p:spPr>
              <a:xfrm>
                <a:off x="8269" y="4641"/>
                <a:ext cx="1028" cy="12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5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Wingdings" panose="05000000000000000000" pitchFamily="2" charset="2"/>
                  </a:rPr>
                  <a:t>×</a:t>
                </a:r>
                <a:endParaRPr lang="en-US" altLang="zh-CN" sz="4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Wingdings" panose="05000000000000000000" pitchFamily="2" charset="2"/>
                </a:endParaRPr>
              </a:p>
            </p:txBody>
          </p:sp>
          <p:sp>
            <p:nvSpPr>
              <p:cNvPr id="31754" name="Oval 19"/>
              <p:cNvSpPr/>
              <p:nvPr/>
            </p:nvSpPr>
            <p:spPr>
              <a:xfrm>
                <a:off x="7369" y="4641"/>
                <a:ext cx="2250" cy="1080"/>
              </a:xfrm>
              <a:prstGeom prst="ellipse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8" tIns="35104" rIns="67508" bIns="35104" anchor="ctr"/>
              <a:lstStyle/>
              <a:p>
                <a:endParaRPr lang="zh-CN" altLang="en-US" sz="135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7013" y="1013460"/>
            <a:ext cx="1069975" cy="712470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垫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6375" y="1971040"/>
            <a:ext cx="6191885" cy="262826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38363" y="4201478"/>
            <a:ext cx="486791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尽可能站在绝缘物体或干木板上进行救援</a:t>
            </a:r>
            <a:endParaRPr lang="zh-CN" altLang="en-US" sz="14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0" y="2141220"/>
            <a:ext cx="2461895" cy="1979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40" y="2141220"/>
            <a:ext cx="2545715" cy="197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47" y="1407795"/>
            <a:ext cx="9144293" cy="2927350"/>
            <a:chOff x="672" y="426"/>
            <a:chExt cx="16631" cy="5324"/>
          </a:xfrm>
        </p:grpSpPr>
        <p:sp>
          <p:nvSpPr>
            <p:cNvPr id="16" name="矩形 15"/>
            <p:cNvSpPr/>
            <p:nvPr/>
          </p:nvSpPr>
          <p:spPr>
            <a:xfrm>
              <a:off x="672" y="1049"/>
              <a:ext cx="16631" cy="4079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1489" y="433"/>
              <a:ext cx="540" cy="616"/>
            </a:xfrm>
            <a:prstGeom prst="rtTriangle">
              <a:avLst/>
            </a:prstGeom>
            <a:solidFill>
              <a:srgbClr val="0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flipH="1" flipV="1">
              <a:off x="1489" y="5128"/>
              <a:ext cx="540" cy="616"/>
            </a:xfrm>
            <a:prstGeom prst="rtTriangle">
              <a:avLst/>
            </a:prstGeom>
            <a:solidFill>
              <a:srgbClr val="0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>
              <a:off x="5498" y="433"/>
              <a:ext cx="540" cy="616"/>
            </a:xfrm>
            <a:prstGeom prst="rtTriangle">
              <a:avLst/>
            </a:prstGeom>
            <a:solidFill>
              <a:srgbClr val="0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V="1">
              <a:off x="5498" y="5128"/>
              <a:ext cx="540" cy="616"/>
            </a:xfrm>
            <a:prstGeom prst="rtTriangle">
              <a:avLst/>
            </a:prstGeom>
            <a:solidFill>
              <a:srgbClr val="0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任意多边形 24"/>
            <p:cNvSpPr/>
            <p:nvPr/>
          </p:nvSpPr>
          <p:spPr>
            <a:xfrm>
              <a:off x="2015" y="426"/>
              <a:ext cx="3483" cy="5324"/>
            </a:xfrm>
            <a:custGeom>
              <a:avLst/>
              <a:gdLst>
                <a:gd name="connsiteX0" fmla="*/ 0 w 2520280"/>
                <a:gd name="connsiteY0" fmla="*/ 0 h 3852292"/>
                <a:gd name="connsiteX1" fmla="*/ 2520280 w 2520280"/>
                <a:gd name="connsiteY1" fmla="*/ 0 h 3852292"/>
                <a:gd name="connsiteX2" fmla="*/ 2520280 w 2520280"/>
                <a:gd name="connsiteY2" fmla="*/ 3852292 h 3852292"/>
                <a:gd name="connsiteX3" fmla="*/ 0 w 2520280"/>
                <a:gd name="connsiteY3" fmla="*/ 3852292 h 385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0280" h="3852292">
                  <a:moveTo>
                    <a:pt x="0" y="0"/>
                  </a:moveTo>
                  <a:lnTo>
                    <a:pt x="2520280" y="0"/>
                  </a:lnTo>
                  <a:lnTo>
                    <a:pt x="2520280" y="3852292"/>
                  </a:lnTo>
                  <a:lnTo>
                    <a:pt x="0" y="3852292"/>
                  </a:lnTo>
                  <a:close/>
                </a:path>
              </a:pathLst>
            </a:custGeom>
            <a:solidFill>
              <a:srgbClr val="344F6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62000" tIns="0" rIns="162000" bIns="0" rtlCol="0" anchor="ctr" anchorCtr="0">
              <a:normAutofit/>
            </a:bodyPr>
            <a:lstStyle/>
            <a:p>
              <a:pPr marL="0" lvl="0" algn="ctr">
                <a:lnSpc>
                  <a:spcPct val="120000"/>
                </a:lnSpc>
              </a:pPr>
              <a:endParaRPr sz="1500" dirty="0">
                <a:solidFill>
                  <a:schemeClr val="bg1"/>
                </a:solidFill>
                <a:uFillTx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0845" y="1392873"/>
            <a:ext cx="465709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高低压架空带电线路触电脱离电源方法</a:t>
            </a:r>
            <a:endParaRPr lang="zh-CN" altLang="en-US" sz="16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1480" y="1976438"/>
            <a:ext cx="5641340" cy="17068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若是高压带电线路触电，当时情况不能够立即切断电源开关时，可以采用抛挂足够截面的适当长度的金属短路线方法，使线路产生短路跳闸，从而使线路停电。抛挂前，必须将短路线的一端固定在铁塔或接地引下线上，另一端系重物，抛将金属与线路相碰短路。（注意在抛掷短路线防止电弧伤人或断线危及人员安全。）</a:t>
            </a:r>
            <a:endParaRPr lang="zh-CN" altLang="en-US" sz="14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505" y="1838960"/>
            <a:ext cx="1915795" cy="2065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脱离电源的方法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4095" y="1251585"/>
            <a:ext cx="3168015" cy="356425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18845" y="895350"/>
            <a:ext cx="328612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设法将高处触电伤员脱离电源</a:t>
            </a:r>
            <a:endParaRPr lang="zh-CN" altLang="en-US" sz="16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04030" y="1330325"/>
            <a:ext cx="3922395" cy="332295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381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266878647"/>
                </a:ext>
              </a:extLs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高处发生触电，为使抢救更为有效，应及早设法将伤员送至地面。 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381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266878647"/>
                </a:ext>
              </a:extLs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触电发生在架空线杆塔上，如低压带电线路，若可能立即切断线路电源的，应迅速切断电源，或者由救护人员迅速登杆，系好自己的安全带后，用绝缘胶柄的钢丝钳、干燥的不导电物体或绝缘体将触电者拉离电源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381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266878647"/>
                </a:ext>
              </a:extLs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在断开电源后，救护员先在杆上如右图季上绳索和绳结，然后将绳结挂在触电者身上，再用两手缓缓下放触电者。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19" name="Picture 4" descr="http://www.safety.com.cn/standard/tu/dl409-1991-32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090295" y="1330325"/>
            <a:ext cx="2999740" cy="3394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17955" y="1207770"/>
            <a:ext cx="2709545" cy="2564765"/>
            <a:chOff x="1968" y="2053"/>
            <a:chExt cx="3174" cy="3004"/>
          </a:xfrm>
        </p:grpSpPr>
        <p:sp>
          <p:nvSpPr>
            <p:cNvPr id="9" name="矩形 8"/>
            <p:cNvSpPr/>
            <p:nvPr/>
          </p:nvSpPr>
          <p:spPr>
            <a:xfrm>
              <a:off x="1968" y="2053"/>
              <a:ext cx="3175" cy="3005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73" y="2163"/>
              <a:ext cx="2964" cy="2784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4289425" y="1811020"/>
            <a:ext cx="3275330" cy="107632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心肺复苏术就是对心跳呼吸骤停所采用的最初急救措施。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7320" y="4121785"/>
            <a:ext cx="6309995" cy="337185"/>
          </a:xfrm>
          <a:prstGeom prst="rect">
            <a:avLst/>
          </a:prstGeom>
          <a:solidFill>
            <a:srgbClr val="344F63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心搏呼吸突然停止=“猝死”≠死亡！！！</a:t>
            </a:r>
            <a:endParaRPr lang="zh-CN" altLang="en-US" sz="16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27500" y="3682365"/>
            <a:ext cx="3599815" cy="90170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21423" y="1241124"/>
            <a:ext cx="6701155" cy="2973739"/>
            <a:chOff x="2069" y="1954"/>
            <a:chExt cx="10013" cy="4443"/>
          </a:xfrm>
        </p:grpSpPr>
        <p:grpSp>
          <p:nvGrpSpPr>
            <p:cNvPr id="4" name="组合 3"/>
            <p:cNvGrpSpPr/>
            <p:nvPr/>
          </p:nvGrpSpPr>
          <p:grpSpPr>
            <a:xfrm>
              <a:off x="3357" y="1954"/>
              <a:ext cx="7374" cy="4443"/>
              <a:chOff x="3203" y="1929"/>
              <a:chExt cx="7374" cy="444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3702" y="2440"/>
                <a:ext cx="6290" cy="11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5554" y="2036"/>
                <a:ext cx="3289" cy="3289"/>
              </a:xfrm>
              <a:prstGeom prst="ellipse">
                <a:avLst/>
              </a:prstGeom>
              <a:solidFill>
                <a:srgbClr val="344F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V="1">
                <a:off x="8557" y="2440"/>
                <a:ext cx="1449" cy="33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702" y="3619"/>
                <a:ext cx="4831" cy="21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398" y="3300"/>
                <a:ext cx="637" cy="637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6200000">
                <a:off x="3204" y="3119"/>
                <a:ext cx="997" cy="999"/>
              </a:xfrm>
              <a:prstGeom prst="blockArc">
                <a:avLst>
                  <a:gd name="adj1" fmla="val 9749940"/>
                  <a:gd name="adj2" fmla="val 659899"/>
                  <a:gd name="adj3" fmla="val 14514"/>
                </a:avLst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8229" y="5545"/>
                <a:ext cx="637" cy="637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9669469">
                <a:off x="8057" y="5373"/>
                <a:ext cx="997" cy="999"/>
              </a:xfrm>
              <a:prstGeom prst="blockArc">
                <a:avLst>
                  <a:gd name="adj1" fmla="val 9749940"/>
                  <a:gd name="adj2" fmla="val 659899"/>
                  <a:gd name="adj3" fmla="val 14514"/>
                </a:avLst>
              </a:prstGeom>
              <a:solidFill>
                <a:srgbClr val="F26B4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9759" y="2110"/>
                <a:ext cx="637" cy="637"/>
              </a:xfrm>
              <a:prstGeom prst="ellipse">
                <a:avLst/>
              </a:prstGeom>
              <a:solidFill>
                <a:srgbClr val="F26B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空心弧 21"/>
              <p:cNvSpPr/>
              <p:nvPr/>
            </p:nvSpPr>
            <p:spPr>
              <a:xfrm rot="4677258">
                <a:off x="9579" y="1928"/>
                <a:ext cx="997" cy="999"/>
              </a:xfrm>
              <a:prstGeom prst="blockArc">
                <a:avLst>
                  <a:gd name="adj1" fmla="val 9749940"/>
                  <a:gd name="adj2" fmla="val 21158676"/>
                  <a:gd name="adj3" fmla="val 14144"/>
                </a:avLst>
              </a:prstGeom>
              <a:solidFill>
                <a:srgbClr val="F26B4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6139" y="3024"/>
              <a:ext cx="2425" cy="124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心肺复苏术的三个关键词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794" y="2191"/>
              <a:ext cx="1288" cy="5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7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判 断</a:t>
              </a:r>
              <a:endParaRPr lang="zh-CN" altLang="en-US" sz="17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62" y="5740"/>
              <a:ext cx="1288" cy="5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7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体 位</a:t>
              </a:r>
              <a:endParaRPr lang="zh-CN" altLang="en-US" sz="17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69" y="3381"/>
              <a:ext cx="1288" cy="5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7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施 救</a:t>
              </a:r>
              <a:endParaRPr lang="zh-CN" altLang="en-US" sz="17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148107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判 断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1880" y="4293235"/>
            <a:ext cx="3390900" cy="107950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73115" y="2842895"/>
            <a:ext cx="142240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① 拍打双肩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71220" y="1960880"/>
            <a:ext cx="4010660" cy="2440305"/>
            <a:chOff x="1857" y="4003"/>
            <a:chExt cx="3853" cy="2344"/>
          </a:xfrm>
        </p:grpSpPr>
        <p:sp>
          <p:nvSpPr>
            <p:cNvPr id="11" name="矩形 10"/>
            <p:cNvSpPr/>
            <p:nvPr/>
          </p:nvSpPr>
          <p:spPr>
            <a:xfrm>
              <a:off x="1857" y="4003"/>
              <a:ext cx="3853" cy="2344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921" name="Picture 4" descr="6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" y="4103"/>
              <a:ext cx="3663" cy="214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" name="组合 23"/>
          <p:cNvGrpSpPr/>
          <p:nvPr/>
        </p:nvGrpSpPr>
        <p:grpSpPr>
          <a:xfrm>
            <a:off x="5410200" y="2256155"/>
            <a:ext cx="1422400" cy="339090"/>
            <a:chOff x="2188" y="3218"/>
            <a:chExt cx="2240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9"/>
              <a:ext cx="1706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判断意识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518275" y="3423920"/>
            <a:ext cx="142240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② 呼唤伤员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974715" y="3228975"/>
            <a:ext cx="1238250" cy="0"/>
          </a:xfrm>
          <a:prstGeom prst="line">
            <a:avLst/>
          </a:prstGeom>
          <a:ln w="12700">
            <a:solidFill>
              <a:srgbClr val="F26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19875" y="3818255"/>
            <a:ext cx="1238250" cy="0"/>
          </a:xfrm>
          <a:prstGeom prst="line">
            <a:avLst/>
          </a:prstGeom>
          <a:ln w="12700">
            <a:solidFill>
              <a:srgbClr val="F26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4333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判 断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84630" y="4306570"/>
            <a:ext cx="3390900" cy="107950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563745" y="1750060"/>
            <a:ext cx="3096260" cy="266382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945" name="Picture 4" descr="6-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3280" y="1842135"/>
            <a:ext cx="2915920" cy="2480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532255" y="2520315"/>
            <a:ext cx="697865" cy="33718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① 看</a:t>
            </a:r>
            <a:endParaRPr lang="zh-CN" altLang="en-US" sz="16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32255" y="1955165"/>
            <a:ext cx="1422400" cy="339090"/>
            <a:chOff x="2188" y="3218"/>
            <a:chExt cx="2240" cy="534"/>
          </a:xfrm>
        </p:grpSpPr>
        <p:sp>
          <p:nvSpPr>
            <p:cNvPr id="12" name="文本框 11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2" y="3219"/>
              <a:ext cx="1706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判断呼吸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52040" y="3669665"/>
            <a:ext cx="226758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测口鼻有无气体排出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2040" y="2520315"/>
            <a:ext cx="167957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胸部有无起伏 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32255" y="3094990"/>
            <a:ext cx="697865" cy="33718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② 听</a:t>
            </a:r>
            <a:endParaRPr lang="zh-CN" altLang="en-US" sz="16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52040" y="3094990"/>
            <a:ext cx="145986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有无呼气声 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32255" y="3669665"/>
            <a:ext cx="697865" cy="33718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spc="100" dirty="0">
                <a:solidFill>
                  <a:srgbClr val="F26B43"/>
                </a:solidFill>
                <a:uFillTx/>
                <a:latin typeface="Calibri" panose="020F0502020204030204" charset="0"/>
                <a:ea typeface="微软雅黑" panose="020B0503020204020204" charset="-122"/>
              </a:rPr>
              <a:t>③ </a:t>
            </a:r>
            <a:r>
              <a:rPr lang="zh-CN" altLang="en-US" sz="1600" b="1" spc="100" dirty="0">
                <a:solidFill>
                  <a:srgbClr val="F26B43"/>
                </a:solidFill>
                <a:uFillTx/>
                <a:latin typeface="Calibri" panose="020F0502020204030204" charset="0"/>
                <a:ea typeface="微软雅黑" panose="020B0503020204020204" charset="-122"/>
              </a:rPr>
              <a:t>试</a:t>
            </a:r>
            <a:endParaRPr lang="zh-CN" altLang="en-US" sz="1600" b="1" spc="100" dirty="0">
              <a:solidFill>
                <a:srgbClr val="F26B43"/>
              </a:solidFill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4333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判 断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8835" y="1738630"/>
            <a:ext cx="2988310" cy="2807970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69" name="Picture 4" descr="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1819275"/>
            <a:ext cx="2805430" cy="26460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" name="组合 32"/>
          <p:cNvGrpSpPr/>
          <p:nvPr/>
        </p:nvGrpSpPr>
        <p:grpSpPr>
          <a:xfrm>
            <a:off x="3949065" y="1847850"/>
            <a:ext cx="3025775" cy="703580"/>
            <a:chOff x="7318" y="2865"/>
            <a:chExt cx="4765" cy="1108"/>
          </a:xfrm>
        </p:grpSpPr>
        <p:grpSp>
          <p:nvGrpSpPr>
            <p:cNvPr id="5" name="组合 4"/>
            <p:cNvGrpSpPr/>
            <p:nvPr/>
          </p:nvGrpSpPr>
          <p:grpSpPr>
            <a:xfrm>
              <a:off x="7318" y="2865"/>
              <a:ext cx="2240" cy="534"/>
              <a:chOff x="2188" y="3218"/>
              <a:chExt cx="2240" cy="53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188" y="3218"/>
                <a:ext cx="534" cy="534"/>
              </a:xfrm>
              <a:prstGeom prst="rect">
                <a:avLst/>
              </a:prstGeom>
              <a:solidFill>
                <a:srgbClr val="344F63"/>
              </a:solidFill>
            </p:spPr>
            <p:txBody>
              <a:bodyPr wrap="square" rtlCol="0" anchor="ctr" anchorCtr="0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b="1" spc="100" dirty="0">
                    <a:solidFill>
                      <a:schemeClr val="bg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722" y="3219"/>
                <a:ext cx="1706" cy="5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>
                    <a:solidFill>
                      <a:srgbClr val="344F63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判断心跳</a:t>
                </a:r>
                <a:endPara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8577" y="3442"/>
              <a:ext cx="3506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——触摸颈动脉波动</a:t>
              </a:r>
              <a:endPara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49065" y="2672715"/>
            <a:ext cx="3928745" cy="337185"/>
            <a:chOff x="6034" y="4209"/>
            <a:chExt cx="6187" cy="531"/>
          </a:xfrm>
        </p:grpSpPr>
        <p:sp>
          <p:nvSpPr>
            <p:cNvPr id="22" name="文本框 21"/>
            <p:cNvSpPr txBox="1"/>
            <p:nvPr/>
          </p:nvSpPr>
          <p:spPr>
            <a:xfrm>
              <a:off x="6034" y="4209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①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601" y="4233"/>
              <a:ext cx="5620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不能用力过大，防止推移颈动脉。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49065" y="3142615"/>
            <a:ext cx="4356100" cy="337185"/>
            <a:chOff x="6034" y="5144"/>
            <a:chExt cx="6860" cy="531"/>
          </a:xfrm>
        </p:grpSpPr>
        <p:sp>
          <p:nvSpPr>
            <p:cNvPr id="24" name="文本框 23"/>
            <p:cNvSpPr txBox="1"/>
            <p:nvPr/>
          </p:nvSpPr>
          <p:spPr>
            <a:xfrm>
              <a:off x="6034" y="5144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01" y="5168"/>
              <a:ext cx="6293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不能同时触摸两侧颈动脉，防止头部供血中断。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49065" y="3597910"/>
            <a:ext cx="3928745" cy="337185"/>
            <a:chOff x="6034" y="6081"/>
            <a:chExt cx="6187" cy="531"/>
          </a:xfrm>
        </p:grpSpPr>
        <p:sp>
          <p:nvSpPr>
            <p:cNvPr id="26" name="文本框 25"/>
            <p:cNvSpPr txBox="1"/>
            <p:nvPr/>
          </p:nvSpPr>
          <p:spPr>
            <a:xfrm>
              <a:off x="6034" y="6081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Calibri" panose="020F0502020204030204" charset="0"/>
                  <a:ea typeface="微软雅黑" panose="020B0503020204020204" charset="-122"/>
                </a:rPr>
                <a:t>③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Calibri" panose="020F0502020204030204" charset="0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01" y="6105"/>
              <a:ext cx="5620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不要压迫气管，造成呼吸道阻塞。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49065" y="4061460"/>
            <a:ext cx="2919095" cy="337185"/>
            <a:chOff x="6034" y="7032"/>
            <a:chExt cx="4597" cy="531"/>
          </a:xfrm>
        </p:grpSpPr>
        <p:sp>
          <p:nvSpPr>
            <p:cNvPr id="11" name="文本框 10"/>
            <p:cNvSpPr txBox="1"/>
            <p:nvPr/>
          </p:nvSpPr>
          <p:spPr>
            <a:xfrm>
              <a:off x="6601" y="7056"/>
              <a:ext cx="4030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检查时间不要超过10秒。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34" y="7032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Calibri" panose="020F0502020204030204" charset="0"/>
                  <a:ea typeface="微软雅黑" panose="020B0503020204020204" charset="-122"/>
                </a:rPr>
                <a:t>④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Calibri" panose="020F050202020403020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47968"/>
            <a:ext cx="379603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引  题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7555" y="3161665"/>
            <a:ext cx="7572375" cy="17970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630" y="1143000"/>
            <a:ext cx="2395220" cy="3266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2875" y="1247775"/>
            <a:ext cx="4433570" cy="17068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《Kiss of life，生命之吻》，拍摄于1967年，展示了一名叫做Thompson的电力工人悬挂在电线杆上，对另一名被高压电击中的工人做口对口人工呼吸。这位名为Champion的受伤工人因此获救，并一直存活到2002年。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2875" y="3456940"/>
            <a:ext cx="4433570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大家看完这张图片和知道了这张图片的背景后，第一时间有什么想法？</a:t>
            </a:r>
            <a:endParaRPr lang="zh-CN" altLang="en-US" sz="14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4333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体 位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4605" y="1867535"/>
            <a:ext cx="3996055" cy="233997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993" name="Picture 4" descr="F0JNZ(RP4Z~T_OE2GOYKQV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1944370"/>
            <a:ext cx="3869055" cy="21863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83860" y="2586990"/>
            <a:ext cx="2376170" cy="1568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使患者仰卧在坚固的平（地）面上，将双上肢放置身体两侧。 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39130" y="1991995"/>
            <a:ext cx="186436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放好体位</a:t>
            </a:r>
            <a:endParaRPr lang="zh-CN" altLang="en-US" sz="16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47360" y="2539365"/>
            <a:ext cx="22479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167157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6035" y="1543050"/>
            <a:ext cx="1422400" cy="339090"/>
            <a:chOff x="2188" y="3218"/>
            <a:chExt cx="2240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8"/>
              <a:ext cx="1706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通畅气道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96035" y="2059940"/>
            <a:ext cx="1907540" cy="1026160"/>
            <a:chOff x="2429" y="3304"/>
            <a:chExt cx="3004" cy="1616"/>
          </a:xfrm>
        </p:grpSpPr>
        <p:sp>
          <p:nvSpPr>
            <p:cNvPr id="16" name="矩形 15"/>
            <p:cNvSpPr/>
            <p:nvPr/>
          </p:nvSpPr>
          <p:spPr>
            <a:xfrm>
              <a:off x="2429" y="3304"/>
              <a:ext cx="3005" cy="1616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14" y="3384"/>
              <a:ext cx="2835" cy="1457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296035" y="3479800"/>
            <a:ext cx="1907540" cy="971550"/>
            <a:chOff x="2414" y="5599"/>
            <a:chExt cx="3004" cy="1530"/>
          </a:xfrm>
        </p:grpSpPr>
        <p:sp>
          <p:nvSpPr>
            <p:cNvPr id="17" name="矩形 16"/>
            <p:cNvSpPr/>
            <p:nvPr/>
          </p:nvSpPr>
          <p:spPr>
            <a:xfrm>
              <a:off x="2414" y="5599"/>
              <a:ext cx="3005" cy="1531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9" y="5684"/>
              <a:ext cx="2835" cy="1361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261995" y="2014220"/>
            <a:ext cx="4572000" cy="1060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通畅气道可采用仰头抬颊法。用一只手放在触电者前额，另一只手的手指将其下领骨向上抬起，两手协同将头部推向后仰，舌根随之抬起，气道即可通畅。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1360" y="3406775"/>
            <a:ext cx="4572635" cy="1060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严禁用枕头或其他物品垫在伤员头下。头部太高前倾，会加重气道的阻塞，且使胸外按压时心脏流向脑部的血流减少，甚至消失。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296035" y="3282950"/>
            <a:ext cx="6551930" cy="0"/>
          </a:xfrm>
          <a:prstGeom prst="line">
            <a:avLst/>
          </a:prstGeom>
          <a:ln w="19050">
            <a:solidFill>
              <a:srgbClr val="344F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0785" y="1524000"/>
            <a:ext cx="2825115" cy="339090"/>
            <a:chOff x="2188" y="3218"/>
            <a:chExt cx="4449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8"/>
              <a:ext cx="3915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口对口（鼻）人工呼吸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00785" y="2344420"/>
            <a:ext cx="2555240" cy="1367790"/>
            <a:chOff x="1859" y="3708"/>
            <a:chExt cx="4024" cy="2154"/>
          </a:xfrm>
        </p:grpSpPr>
        <p:sp>
          <p:nvSpPr>
            <p:cNvPr id="21" name="矩形 20"/>
            <p:cNvSpPr/>
            <p:nvPr/>
          </p:nvSpPr>
          <p:spPr>
            <a:xfrm>
              <a:off x="1859" y="3708"/>
              <a:ext cx="4025" cy="2154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" y="3801"/>
              <a:ext cx="3840" cy="1968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570355" y="3756660"/>
            <a:ext cx="6459855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抢救者深吸一口气后，张开口贴紧病人的嘴，要把病人的口完全包住，并且病人的口应打开着。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5060" y="1939290"/>
            <a:ext cx="608965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口对口呼吸法：</a:t>
            </a: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病人无呼吸，即应做口对口人工呼吸，给病人吹气两口。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56050" y="2470150"/>
            <a:ext cx="3037840" cy="337185"/>
            <a:chOff x="6219" y="4209"/>
            <a:chExt cx="4784" cy="531"/>
          </a:xfrm>
        </p:grpSpPr>
        <p:sp>
          <p:nvSpPr>
            <p:cNvPr id="23" name="文本框 22"/>
            <p:cNvSpPr txBox="1"/>
            <p:nvPr/>
          </p:nvSpPr>
          <p:spPr>
            <a:xfrm>
              <a:off x="6786" y="4233"/>
              <a:ext cx="4217" cy="48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保持病人处于气道开放位置。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19" y="4209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①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956050" y="3114040"/>
            <a:ext cx="360045" cy="33718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sz="16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16095" y="2949575"/>
            <a:ext cx="3705225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用按于前额上的手的手指，捏紧病人鼻下端，捏闭病人鼻孔。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00785" y="3921125"/>
            <a:ext cx="360045" cy="33718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rgbClr val="F26B43"/>
                </a:solidFill>
                <a:uFillTx/>
                <a:latin typeface="Calibri" panose="020F0502020204030204" charset="0"/>
                <a:ea typeface="微软雅黑" panose="020B0503020204020204" charset="-122"/>
              </a:rPr>
              <a:t>③</a:t>
            </a:r>
            <a:endParaRPr lang="zh-CN" altLang="en-US" sz="16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52855" y="1524000"/>
            <a:ext cx="1567815" cy="339090"/>
            <a:chOff x="2188" y="3218"/>
            <a:chExt cx="2469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8"/>
              <a:ext cx="1935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胸外按压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2855" y="1946275"/>
            <a:ext cx="2123440" cy="2555240"/>
            <a:chOff x="1867" y="3065"/>
            <a:chExt cx="3344" cy="4024"/>
          </a:xfrm>
        </p:grpSpPr>
        <p:sp>
          <p:nvSpPr>
            <p:cNvPr id="4" name="矩形 3"/>
            <p:cNvSpPr/>
            <p:nvPr/>
          </p:nvSpPr>
          <p:spPr>
            <a:xfrm>
              <a:off x="1867" y="3065"/>
              <a:ext cx="3345" cy="4025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090" name="Picture 9" descr="~AUT0028"/>
            <p:cNvPicPr>
              <a:picLocks noChangeAspect="1"/>
            </p:cNvPicPr>
            <p:nvPr/>
          </p:nvPicPr>
          <p:blipFill>
            <a:blip r:embed="rId1"/>
            <a:srcRect l="5394" t="6480" r="56958" b="54501"/>
            <a:stretch>
              <a:fillRect/>
            </a:stretch>
          </p:blipFill>
          <p:spPr>
            <a:xfrm>
              <a:off x="1981" y="3162"/>
              <a:ext cx="3117" cy="38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3686175" y="2045335"/>
            <a:ext cx="3886200" cy="224536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胸外心脏按压术，是现场急救中的主要方法。在首次吹气二口后，再胸外按压，将心脏向后压于坚硬的脊柱上，使心内血液被排出，流向动脉。按压松弛时，心脏恢复原状，静脉血被动吸回心脏。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67405" y="1955800"/>
            <a:ext cx="4523740" cy="2538095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26B4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02385" y="1381125"/>
            <a:ext cx="1567815" cy="339090"/>
            <a:chOff x="2188" y="3218"/>
            <a:chExt cx="2469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8"/>
              <a:ext cx="1935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胸外按压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48100" y="1800860"/>
            <a:ext cx="3996055" cy="60769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正确的按压位置：</a:t>
            </a: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正确的按压位置是保证胸外按压效果的重要前提。</a:t>
            </a:r>
            <a:endParaRPr lang="zh-CN" altLang="en-US" sz="14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00480" y="1841500"/>
            <a:ext cx="2376170" cy="1203960"/>
            <a:chOff x="1903" y="3740"/>
            <a:chExt cx="3742" cy="1896"/>
          </a:xfrm>
        </p:grpSpPr>
        <p:sp>
          <p:nvSpPr>
            <p:cNvPr id="20" name="矩形 19"/>
            <p:cNvSpPr/>
            <p:nvPr/>
          </p:nvSpPr>
          <p:spPr>
            <a:xfrm>
              <a:off x="1903" y="3740"/>
              <a:ext cx="3742" cy="1896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03" y="3838"/>
              <a:ext cx="3542" cy="170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951855" y="3176270"/>
            <a:ext cx="1835150" cy="1203960"/>
            <a:chOff x="6004" y="3740"/>
            <a:chExt cx="2890" cy="1896"/>
          </a:xfrm>
        </p:grpSpPr>
        <p:sp>
          <p:nvSpPr>
            <p:cNvPr id="22" name="矩形 21"/>
            <p:cNvSpPr/>
            <p:nvPr/>
          </p:nvSpPr>
          <p:spPr>
            <a:xfrm>
              <a:off x="6004" y="3740"/>
              <a:ext cx="2891" cy="1896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4" y="3838"/>
              <a:ext cx="2712" cy="170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848100" y="2360930"/>
            <a:ext cx="3996055" cy="607695"/>
            <a:chOff x="5915" y="3343"/>
            <a:chExt cx="6293" cy="957"/>
          </a:xfrm>
        </p:grpSpPr>
        <p:sp>
          <p:nvSpPr>
            <p:cNvPr id="24" name="文本框 23"/>
            <p:cNvSpPr txBox="1"/>
            <p:nvPr/>
          </p:nvSpPr>
          <p:spPr>
            <a:xfrm>
              <a:off x="5915" y="3500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①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82" y="3343"/>
              <a:ext cx="5726" cy="9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右手的食指和中指沿触电伤员的右侧肋弓下缘向上，找到肋骨和胸骨接合处的中点。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00480" y="3243580"/>
            <a:ext cx="4466590" cy="607695"/>
            <a:chOff x="5924" y="4395"/>
            <a:chExt cx="7034" cy="957"/>
          </a:xfrm>
        </p:grpSpPr>
        <p:sp>
          <p:nvSpPr>
            <p:cNvPr id="26" name="文本框 25"/>
            <p:cNvSpPr txBox="1"/>
            <p:nvPr/>
          </p:nvSpPr>
          <p:spPr>
            <a:xfrm>
              <a:off x="5924" y="4555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491" y="4395"/>
              <a:ext cx="6467" cy="9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两手指并齐，中指放在切迹中点（剑突底部），食指平放在胸骨下部。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0480" y="3806190"/>
            <a:ext cx="4427855" cy="607695"/>
            <a:chOff x="1906" y="5723"/>
            <a:chExt cx="6973" cy="957"/>
          </a:xfrm>
        </p:grpSpPr>
        <p:sp>
          <p:nvSpPr>
            <p:cNvPr id="10" name="文本框 9"/>
            <p:cNvSpPr txBox="1"/>
            <p:nvPr/>
          </p:nvSpPr>
          <p:spPr>
            <a:xfrm>
              <a:off x="2473" y="5723"/>
              <a:ext cx="6406" cy="9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pc="100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另一只手的掌根紧捱食指上缘置于胸骨上，即为正确的按压位置。</a:t>
              </a:r>
              <a:endPara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06" y="5865"/>
              <a:ext cx="567" cy="531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F26B43"/>
                  </a:solidFill>
                  <a:uFillTx/>
                  <a:latin typeface="Calibri" panose="020F0502020204030204" charset="0"/>
                  <a:ea typeface="微软雅黑" panose="020B0503020204020204" charset="-122"/>
                </a:rPr>
                <a:t>③</a:t>
              </a:r>
              <a:endParaRPr lang="zh-CN" altLang="en-US" sz="1600" b="1" spc="100" dirty="0">
                <a:solidFill>
                  <a:srgbClr val="F26B43"/>
                </a:solidFill>
                <a:uFillTx/>
                <a:latin typeface="Calibri" panose="020F0502020204030204" charset="0"/>
                <a:ea typeface="微软雅黑" panose="020B0503020204020204" charset="-122"/>
              </a:endParaRPr>
            </a:p>
          </p:txBody>
        </p:sp>
      </p:grpSp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06875" y="214947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75" y="214947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6295" y="2355215"/>
            <a:ext cx="4523740" cy="1824990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26B4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44600" y="1457325"/>
            <a:ext cx="1567815" cy="339090"/>
            <a:chOff x="2188" y="3218"/>
            <a:chExt cx="2469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8"/>
              <a:ext cx="1935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胸外按压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63390" y="2499995"/>
            <a:ext cx="3338195" cy="138366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按压姿势：</a:t>
            </a: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两臂垂直，肘关节不屈，两手相叠，手指向前翘起并不触及胸壁，应用上身重力垂直下压。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44600" y="1896745"/>
            <a:ext cx="2784475" cy="2741930"/>
            <a:chOff x="2150" y="2942"/>
            <a:chExt cx="3684" cy="3628"/>
          </a:xfrm>
        </p:grpSpPr>
        <p:sp>
          <p:nvSpPr>
            <p:cNvPr id="4" name="矩形 3"/>
            <p:cNvSpPr/>
            <p:nvPr/>
          </p:nvSpPr>
          <p:spPr>
            <a:xfrm>
              <a:off x="2150" y="2942"/>
              <a:ext cx="3685" cy="3628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137" name="Picture 6" descr="6-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68" y="3061"/>
              <a:ext cx="3450" cy="33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flipH="1">
            <a:off x="1244600" y="1858645"/>
            <a:ext cx="6655435" cy="2741930"/>
            <a:chOff x="1960" y="2927"/>
            <a:chExt cx="10481" cy="4318"/>
          </a:xfrm>
        </p:grpSpPr>
        <p:sp>
          <p:nvSpPr>
            <p:cNvPr id="14" name="矩形 13"/>
            <p:cNvSpPr/>
            <p:nvPr/>
          </p:nvSpPr>
          <p:spPr>
            <a:xfrm>
              <a:off x="5317" y="3649"/>
              <a:ext cx="7124" cy="2874"/>
            </a:xfrm>
            <a:prstGeom prst="rect">
              <a:avLst/>
            </a:prstGeom>
            <a:noFill/>
            <a:ln w="19050">
              <a:solidFill>
                <a:srgbClr val="F26B43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26B43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714" y="3538"/>
              <a:ext cx="5257" cy="285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按压速度：</a:t>
              </a:r>
              <a:r>
                <a:rPr lang="zh-CN" altLang="en-US" sz="1400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100次/min。</a:t>
              </a:r>
              <a:endPara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按压深度：</a:t>
              </a:r>
              <a:r>
                <a:rPr lang="zh-CN" altLang="en-US" sz="1400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4-5cm。</a:t>
              </a:r>
              <a:endPara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spc="100" dirty="0">
                  <a:solidFill>
                    <a:srgbClr val="F26B43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按压次数：</a:t>
              </a:r>
              <a:r>
                <a:rPr lang="zh-CN" altLang="en-US" sz="1400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每吹两口气按压30次，进行五个循环共150次。</a:t>
              </a:r>
              <a:endPara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60" y="2927"/>
              <a:ext cx="4131" cy="4318"/>
            </a:xfrm>
            <a:prstGeom prst="rect">
              <a:avLst/>
            </a:prstGeom>
            <a:solidFill>
              <a:srgbClr val="F26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161" name="Picture 4" descr="tryaction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15" y="1947545"/>
            <a:ext cx="2458039" cy="2563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44600" y="1571625"/>
            <a:ext cx="1567815" cy="339090"/>
            <a:chOff x="2188" y="3218"/>
            <a:chExt cx="2469" cy="534"/>
          </a:xfrm>
        </p:grpSpPr>
        <p:sp>
          <p:nvSpPr>
            <p:cNvPr id="6" name="文本框 5"/>
            <p:cNvSpPr txBox="1"/>
            <p:nvPr/>
          </p:nvSpPr>
          <p:spPr>
            <a:xfrm>
              <a:off x="2188" y="3218"/>
              <a:ext cx="534" cy="534"/>
            </a:xfrm>
            <a:prstGeom prst="rect">
              <a:avLst/>
            </a:prstGeom>
            <a:solidFill>
              <a:srgbClr val="344F63"/>
            </a:solidFill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22" y="3218"/>
              <a:ext cx="1935" cy="5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>
                  <a:solidFill>
                    <a:srgbClr val="344F6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胸外按压</a:t>
              </a:r>
              <a:endParaRPr lang="zh-CN" altLang="en-US" sz="16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314065" y="1770380"/>
            <a:ext cx="2155825" cy="2878455"/>
            <a:chOff x="5138" y="1856"/>
            <a:chExt cx="4042" cy="5397"/>
          </a:xfrm>
        </p:grpSpPr>
        <p:sp>
          <p:nvSpPr>
            <p:cNvPr id="16" name="任意多边形 15"/>
            <p:cNvSpPr/>
            <p:nvPr/>
          </p:nvSpPr>
          <p:spPr bwMode="auto">
            <a:xfrm>
              <a:off x="6634" y="6368"/>
              <a:ext cx="1128" cy="681"/>
            </a:xfrm>
            <a:custGeom>
              <a:avLst/>
              <a:gdLst>
                <a:gd name="T0" fmla="*/ 0 w 281"/>
                <a:gd name="T1" fmla="*/ 0 h 170"/>
                <a:gd name="T2" fmla="*/ 0 w 281"/>
                <a:gd name="T3" fmla="*/ 148 h 170"/>
                <a:gd name="T4" fmla="*/ 141 w 281"/>
                <a:gd name="T5" fmla="*/ 170 h 170"/>
                <a:gd name="T6" fmla="*/ 281 w 281"/>
                <a:gd name="T7" fmla="*/ 148 h 170"/>
                <a:gd name="T8" fmla="*/ 281 w 281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70">
                  <a:moveTo>
                    <a:pt x="0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75" y="170"/>
                    <a:pt x="141" y="170"/>
                  </a:cubicBezTo>
                  <a:cubicBezTo>
                    <a:pt x="207" y="170"/>
                    <a:pt x="281" y="148"/>
                    <a:pt x="281" y="148"/>
                  </a:cubicBezTo>
                  <a:cubicBezTo>
                    <a:pt x="281" y="0"/>
                    <a:pt x="281" y="0"/>
                    <a:pt x="28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412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6634" y="6962"/>
              <a:ext cx="1128" cy="88"/>
            </a:xfrm>
            <a:custGeom>
              <a:avLst/>
              <a:gdLst>
                <a:gd name="T0" fmla="*/ 0 w 281"/>
                <a:gd name="T1" fmla="*/ 0 h 22"/>
                <a:gd name="T2" fmla="*/ 141 w 281"/>
                <a:gd name="T3" fmla="*/ 22 h 22"/>
                <a:gd name="T4" fmla="*/ 281 w 281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" h="22">
                  <a:moveTo>
                    <a:pt x="0" y="0"/>
                  </a:moveTo>
                  <a:cubicBezTo>
                    <a:pt x="0" y="0"/>
                    <a:pt x="75" y="22"/>
                    <a:pt x="141" y="22"/>
                  </a:cubicBezTo>
                  <a:cubicBezTo>
                    <a:pt x="207" y="22"/>
                    <a:pt x="281" y="0"/>
                    <a:pt x="28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412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 bwMode="auto">
            <a:xfrm>
              <a:off x="6634" y="6769"/>
              <a:ext cx="1128" cy="89"/>
            </a:xfrm>
            <a:custGeom>
              <a:avLst/>
              <a:gdLst>
                <a:gd name="T0" fmla="*/ 0 w 281"/>
                <a:gd name="T1" fmla="*/ 0 h 22"/>
                <a:gd name="T2" fmla="*/ 141 w 281"/>
                <a:gd name="T3" fmla="*/ 22 h 22"/>
                <a:gd name="T4" fmla="*/ 281 w 281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" h="22">
                  <a:moveTo>
                    <a:pt x="0" y="0"/>
                  </a:moveTo>
                  <a:cubicBezTo>
                    <a:pt x="0" y="0"/>
                    <a:pt x="75" y="22"/>
                    <a:pt x="141" y="22"/>
                  </a:cubicBezTo>
                  <a:cubicBezTo>
                    <a:pt x="207" y="22"/>
                    <a:pt x="281" y="0"/>
                    <a:pt x="28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412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6634" y="6573"/>
              <a:ext cx="1128" cy="88"/>
            </a:xfrm>
            <a:custGeom>
              <a:avLst/>
              <a:gdLst>
                <a:gd name="T0" fmla="*/ 0 w 281"/>
                <a:gd name="T1" fmla="*/ 0 h 22"/>
                <a:gd name="T2" fmla="*/ 141 w 281"/>
                <a:gd name="T3" fmla="*/ 22 h 22"/>
                <a:gd name="T4" fmla="*/ 281 w 281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" h="22">
                  <a:moveTo>
                    <a:pt x="0" y="0"/>
                  </a:moveTo>
                  <a:cubicBezTo>
                    <a:pt x="0" y="0"/>
                    <a:pt x="75" y="22"/>
                    <a:pt x="141" y="22"/>
                  </a:cubicBezTo>
                  <a:cubicBezTo>
                    <a:pt x="207" y="22"/>
                    <a:pt x="281" y="0"/>
                    <a:pt x="28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412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6810" y="7005"/>
              <a:ext cx="775" cy="248"/>
            </a:xfrm>
            <a:custGeom>
              <a:avLst/>
              <a:gdLst>
                <a:gd name="T0" fmla="*/ 0 w 193"/>
                <a:gd name="T1" fmla="*/ 0 h 62"/>
                <a:gd name="T2" fmla="*/ 97 w 193"/>
                <a:gd name="T3" fmla="*/ 62 h 62"/>
                <a:gd name="T4" fmla="*/ 193 w 19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" h="62">
                  <a:moveTo>
                    <a:pt x="0" y="0"/>
                  </a:moveTo>
                  <a:cubicBezTo>
                    <a:pt x="0" y="0"/>
                    <a:pt x="13" y="62"/>
                    <a:pt x="97" y="62"/>
                  </a:cubicBezTo>
                  <a:cubicBezTo>
                    <a:pt x="180" y="62"/>
                    <a:pt x="193" y="0"/>
                    <a:pt x="19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412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5594" y="2059"/>
              <a:ext cx="3212" cy="3985"/>
            </a:xfrm>
            <a:custGeom>
              <a:avLst/>
              <a:gdLst>
                <a:gd name="T0" fmla="*/ 800 w 800"/>
                <a:gd name="T1" fmla="*/ 400 h 995"/>
                <a:gd name="T2" fmla="*/ 712 w 800"/>
                <a:gd name="T3" fmla="*/ 650 h 995"/>
                <a:gd name="T4" fmla="*/ 712 w 800"/>
                <a:gd name="T5" fmla="*/ 650 h 995"/>
                <a:gd name="T6" fmla="*/ 712 w 800"/>
                <a:gd name="T7" fmla="*/ 650 h 995"/>
                <a:gd name="T8" fmla="*/ 614 w 800"/>
                <a:gd name="T9" fmla="*/ 792 h 995"/>
                <a:gd name="T10" fmla="*/ 597 w 800"/>
                <a:gd name="T11" fmla="*/ 848 h 995"/>
                <a:gd name="T12" fmla="*/ 597 w 800"/>
                <a:gd name="T13" fmla="*/ 889 h 995"/>
                <a:gd name="T14" fmla="*/ 492 w 800"/>
                <a:gd name="T15" fmla="*/ 995 h 995"/>
                <a:gd name="T16" fmla="*/ 308 w 800"/>
                <a:gd name="T17" fmla="*/ 995 h 995"/>
                <a:gd name="T18" fmla="*/ 202 w 800"/>
                <a:gd name="T19" fmla="*/ 889 h 995"/>
                <a:gd name="T20" fmla="*/ 202 w 800"/>
                <a:gd name="T21" fmla="*/ 848 h 995"/>
                <a:gd name="T22" fmla="*/ 186 w 800"/>
                <a:gd name="T23" fmla="*/ 792 h 995"/>
                <a:gd name="T24" fmla="*/ 88 w 800"/>
                <a:gd name="T25" fmla="*/ 650 h 995"/>
                <a:gd name="T26" fmla="*/ 87 w 800"/>
                <a:gd name="T27" fmla="*/ 650 h 995"/>
                <a:gd name="T28" fmla="*/ 87 w 800"/>
                <a:gd name="T29" fmla="*/ 650 h 995"/>
                <a:gd name="T30" fmla="*/ 0 w 800"/>
                <a:gd name="T31" fmla="*/ 400 h 995"/>
                <a:gd name="T32" fmla="*/ 400 w 800"/>
                <a:gd name="T33" fmla="*/ 0 h 995"/>
                <a:gd name="T34" fmla="*/ 800 w 800"/>
                <a:gd name="T35" fmla="*/ 40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0" h="995">
                  <a:moveTo>
                    <a:pt x="800" y="400"/>
                  </a:moveTo>
                  <a:cubicBezTo>
                    <a:pt x="800" y="495"/>
                    <a:pt x="767" y="582"/>
                    <a:pt x="712" y="650"/>
                  </a:cubicBezTo>
                  <a:cubicBezTo>
                    <a:pt x="712" y="650"/>
                    <a:pt x="712" y="650"/>
                    <a:pt x="712" y="650"/>
                  </a:cubicBezTo>
                  <a:cubicBezTo>
                    <a:pt x="712" y="650"/>
                    <a:pt x="712" y="650"/>
                    <a:pt x="712" y="650"/>
                  </a:cubicBezTo>
                  <a:cubicBezTo>
                    <a:pt x="710" y="653"/>
                    <a:pt x="657" y="724"/>
                    <a:pt x="614" y="792"/>
                  </a:cubicBezTo>
                  <a:cubicBezTo>
                    <a:pt x="603" y="808"/>
                    <a:pt x="597" y="828"/>
                    <a:pt x="597" y="848"/>
                  </a:cubicBezTo>
                  <a:cubicBezTo>
                    <a:pt x="597" y="889"/>
                    <a:pt x="597" y="889"/>
                    <a:pt x="597" y="889"/>
                  </a:cubicBezTo>
                  <a:cubicBezTo>
                    <a:pt x="597" y="948"/>
                    <a:pt x="550" y="995"/>
                    <a:pt x="492" y="995"/>
                  </a:cubicBezTo>
                  <a:cubicBezTo>
                    <a:pt x="308" y="995"/>
                    <a:pt x="308" y="995"/>
                    <a:pt x="308" y="995"/>
                  </a:cubicBezTo>
                  <a:cubicBezTo>
                    <a:pt x="249" y="995"/>
                    <a:pt x="202" y="948"/>
                    <a:pt x="202" y="889"/>
                  </a:cubicBezTo>
                  <a:cubicBezTo>
                    <a:pt x="202" y="848"/>
                    <a:pt x="202" y="848"/>
                    <a:pt x="202" y="848"/>
                  </a:cubicBezTo>
                  <a:cubicBezTo>
                    <a:pt x="202" y="828"/>
                    <a:pt x="196" y="808"/>
                    <a:pt x="186" y="792"/>
                  </a:cubicBezTo>
                  <a:cubicBezTo>
                    <a:pt x="143" y="724"/>
                    <a:pt x="90" y="654"/>
                    <a:pt x="88" y="650"/>
                  </a:cubicBezTo>
                  <a:cubicBezTo>
                    <a:pt x="88" y="650"/>
                    <a:pt x="87" y="650"/>
                    <a:pt x="87" y="650"/>
                  </a:cubicBezTo>
                  <a:cubicBezTo>
                    <a:pt x="87" y="650"/>
                    <a:pt x="87" y="650"/>
                    <a:pt x="87" y="650"/>
                  </a:cubicBezTo>
                  <a:cubicBezTo>
                    <a:pt x="32" y="582"/>
                    <a:pt x="0" y="495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1112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6554" y="5944"/>
              <a:ext cx="1289" cy="501"/>
            </a:xfrm>
            <a:custGeom>
              <a:avLst/>
              <a:gdLst>
                <a:gd name="T0" fmla="*/ 69 w 321"/>
                <a:gd name="T1" fmla="*/ 25 h 125"/>
                <a:gd name="T2" fmla="*/ 0 w 321"/>
                <a:gd name="T3" fmla="*/ 0 h 125"/>
                <a:gd name="T4" fmla="*/ 0 w 321"/>
                <a:gd name="T5" fmla="*/ 99 h 125"/>
                <a:gd name="T6" fmla="*/ 161 w 321"/>
                <a:gd name="T7" fmla="*/ 125 h 125"/>
                <a:gd name="T8" fmla="*/ 321 w 321"/>
                <a:gd name="T9" fmla="*/ 99 h 125"/>
                <a:gd name="T10" fmla="*/ 321 w 321"/>
                <a:gd name="T11" fmla="*/ 0 h 125"/>
                <a:gd name="T12" fmla="*/ 253 w 321"/>
                <a:gd name="T13" fmla="*/ 25 h 125"/>
                <a:gd name="T14" fmla="*/ 69 w 321"/>
                <a:gd name="T15" fmla="*/ 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125">
                  <a:moveTo>
                    <a:pt x="69" y="25"/>
                  </a:moveTo>
                  <a:cubicBezTo>
                    <a:pt x="43" y="25"/>
                    <a:pt x="19" y="15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58" y="125"/>
                    <a:pt x="161" y="125"/>
                  </a:cubicBezTo>
                  <a:cubicBezTo>
                    <a:pt x="264" y="125"/>
                    <a:pt x="321" y="99"/>
                    <a:pt x="321" y="99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03" y="15"/>
                    <a:pt x="279" y="25"/>
                    <a:pt x="253" y="25"/>
                  </a:cubicBezTo>
                  <a:lnTo>
                    <a:pt x="69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12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 sz="1350"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886" y="1856"/>
              <a:ext cx="748" cy="748"/>
            </a:xfrm>
            <a:prstGeom prst="ellipse">
              <a:avLst/>
            </a:prstGeom>
            <a:solidFill>
              <a:srgbClr val="344F63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1400" b="1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3</a:t>
              </a:r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762" y="1856"/>
              <a:ext cx="748" cy="748"/>
            </a:xfrm>
            <a:prstGeom prst="ellipse">
              <a:avLst/>
            </a:prstGeom>
            <a:solidFill>
              <a:srgbClr val="F26B43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1400" b="1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4</a:t>
              </a:r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138" y="3586"/>
              <a:ext cx="748" cy="748"/>
            </a:xfrm>
            <a:prstGeom prst="ellipse">
              <a:avLst/>
            </a:prstGeom>
            <a:solidFill>
              <a:srgbClr val="F26B43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1400" b="1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2</a:t>
              </a:r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8432" y="3586"/>
              <a:ext cx="748" cy="748"/>
            </a:xfrm>
            <a:prstGeom prst="ellipse">
              <a:avLst/>
            </a:prstGeom>
            <a:solidFill>
              <a:srgbClr val="344F63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1400" b="1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5</a:t>
              </a:r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886" y="5025"/>
              <a:ext cx="748" cy="748"/>
            </a:xfrm>
            <a:prstGeom prst="ellipse">
              <a:avLst/>
            </a:prstGeom>
            <a:solidFill>
              <a:srgbClr val="344F63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1400" b="1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1</a:t>
              </a:r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762" y="5025"/>
              <a:ext cx="748" cy="748"/>
            </a:xfrm>
            <a:prstGeom prst="ellipse">
              <a:avLst/>
            </a:prstGeom>
            <a:solidFill>
              <a:srgbClr val="F26B43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1400" b="1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6</a:t>
              </a:r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 flipH="1">
            <a:off x="5112385" y="3432175"/>
            <a:ext cx="2087880" cy="11245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放松时下面的手掌根部不要离开胸骨定位点，但应尽量放松，务使胸骨不受任何压力。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3639185" y="2488565"/>
            <a:ext cx="1524635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胸外按压术</a:t>
            </a:r>
            <a:endParaRPr lang="zh-CN" altLang="en-US" sz="14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按压的注意事项</a:t>
            </a:r>
            <a:endParaRPr lang="zh-CN" altLang="en-US" sz="14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 flipH="1">
            <a:off x="1731010" y="3432175"/>
            <a:ext cx="1908175" cy="86614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按压应平稳，有规则节奏地进行，要达到适当深度，不能间断。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 flipH="1">
            <a:off x="1586865" y="2739390"/>
            <a:ext cx="1727835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不能冲击式的猛压。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 flipH="1">
            <a:off x="1731010" y="1725295"/>
            <a:ext cx="1908175" cy="60769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下压及放松的时间大致相等。 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 flipH="1">
            <a:off x="5112385" y="1725295"/>
            <a:ext cx="2087880" cy="60769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按压至最低点处，应有明显的停顿。</a:t>
            </a:r>
            <a:endParaRPr lang="en-US" altLang="zh-CN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 flipH="1">
            <a:off x="5469890" y="2588895"/>
            <a:ext cx="2087880" cy="60769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垂直用力向下，不要斜向用力，不要左右摆动。 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三、触电急救的方法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心肺复苏法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997" y="1024282"/>
            <a:ext cx="900007" cy="321945"/>
          </a:xfrm>
          <a:prstGeom prst="rect">
            <a:avLst/>
          </a:prstGeom>
          <a:solidFill>
            <a:srgbClr val="071C2E"/>
          </a:solidFill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施 救</a:t>
            </a:r>
            <a:endParaRPr lang="zh-CN" altLang="en-US" sz="15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3764915" y="3675380"/>
            <a:ext cx="4248150" cy="92964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在抢救过程中，要每隔数分钟再判定一次，每次判定时间均不得超过5～7s。正在医务人员未接替抢救前，现场抢救人员不得放弃现场抢救。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543560" y="1857375"/>
            <a:ext cx="2212340" cy="2212975"/>
          </a:xfrm>
          <a:prstGeom prst="diamond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332990" y="2220595"/>
            <a:ext cx="542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332990" y="3707130"/>
            <a:ext cx="542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941320" y="2964180"/>
            <a:ext cx="542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菱形 35"/>
          <p:cNvSpPr/>
          <p:nvPr/>
        </p:nvSpPr>
        <p:spPr>
          <a:xfrm>
            <a:off x="3028950" y="1852295"/>
            <a:ext cx="735965" cy="736600"/>
          </a:xfrm>
          <a:prstGeom prst="diamond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菱形 37"/>
          <p:cNvSpPr/>
          <p:nvPr/>
        </p:nvSpPr>
        <p:spPr>
          <a:xfrm>
            <a:off x="3028950" y="3338830"/>
            <a:ext cx="735965" cy="736600"/>
          </a:xfrm>
          <a:prstGeom prst="diamond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菱形 39"/>
          <p:cNvSpPr/>
          <p:nvPr/>
        </p:nvSpPr>
        <p:spPr>
          <a:xfrm>
            <a:off x="3616325" y="2595880"/>
            <a:ext cx="735965" cy="736600"/>
          </a:xfrm>
          <a:prstGeom prst="diamond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 flipH="1">
            <a:off x="893445" y="2520315"/>
            <a:ext cx="151193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抢救过程中的再判定</a:t>
            </a:r>
            <a:endParaRPr lang="zh-CN" altLang="en-US" sz="16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 flipH="1">
            <a:off x="3216910" y="2052320"/>
            <a:ext cx="36004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en-US" altLang="zh-CN" sz="16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 flipH="1">
            <a:off x="3804285" y="2795905"/>
            <a:ext cx="36004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16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3216910" y="3538855"/>
            <a:ext cx="36004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sz="16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3764915" y="1591945"/>
            <a:ext cx="4248150" cy="65024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按压吹气1min后，应用看、听、试方法在5～7s时间内完成对伤员呼吸和心跳是否恢复的再判定。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 flipH="1">
            <a:off x="4352290" y="2334895"/>
            <a:ext cx="4248150" cy="120967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若判定颈动脉已有搏动但无呼吸，则暂停胸外按压，而在进行2次口对口人工呼吸，接着每5秒时间吹气1次（即每分钟12次）。如脉搏和呼吸均未恢复，则坚持心肺复苏法抢救。</a:t>
            </a:r>
            <a:endParaRPr lang="zh-CN" altLang="en-US" sz="1400" spc="100" dirty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249" y="1170071"/>
            <a:ext cx="3963299" cy="884705"/>
          </a:xfrm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058761" y="32761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4323" y="23042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3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1404620" y="3567430"/>
            <a:ext cx="300291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841" y="3615841"/>
            <a:ext cx="891000" cy="891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472565" y="3829685"/>
            <a:ext cx="99949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3499009" y="3656323"/>
            <a:ext cx="830047" cy="81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9365" y="450659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10" name="文本框 9"/>
          <p:cNvSpPr txBox="1"/>
          <p:nvPr/>
        </p:nvSpPr>
        <p:spPr>
          <a:xfrm>
            <a:off x="3520994" y="450590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89330" y="1247978"/>
            <a:ext cx="2637874" cy="2648179"/>
            <a:chOff x="1558" y="1796"/>
            <a:chExt cx="3449" cy="3462"/>
          </a:xfrm>
        </p:grpSpPr>
        <p:sp>
          <p:nvSpPr>
            <p:cNvPr id="37" name="椭圆 36"/>
            <p:cNvSpPr/>
            <p:nvPr/>
          </p:nvSpPr>
          <p:spPr>
            <a:xfrm>
              <a:off x="1558" y="1796"/>
              <a:ext cx="576" cy="576"/>
            </a:xfrm>
            <a:prstGeom prst="ellipse">
              <a:avLst/>
            </a:prstGeom>
            <a:gradFill flip="none" rotWithShape="1">
              <a:gsLst>
                <a:gs pos="94000">
                  <a:srgbClr val="F26B43"/>
                </a:gs>
                <a:gs pos="0">
                  <a:srgbClr val="FAA81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1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558" y="3232"/>
              <a:ext cx="576" cy="576"/>
            </a:xfrm>
            <a:prstGeom prst="ellipse">
              <a:avLst/>
            </a:prstGeom>
            <a:gradFill flip="none" rotWithShape="1">
              <a:gsLst>
                <a:gs pos="94000">
                  <a:srgbClr val="F26B43"/>
                </a:gs>
                <a:gs pos="0">
                  <a:srgbClr val="FAA81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558" y="4682"/>
              <a:ext cx="576" cy="576"/>
            </a:xfrm>
            <a:prstGeom prst="ellipse">
              <a:avLst/>
            </a:prstGeom>
            <a:gradFill flip="none" rotWithShape="1">
              <a:gsLst>
                <a:gs pos="94000">
                  <a:srgbClr val="F26B43"/>
                </a:gs>
                <a:gs pos="0">
                  <a:srgbClr val="FAA81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34" y="1823"/>
              <a:ext cx="2873" cy="5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0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触电急救的原则</a:t>
              </a:r>
              <a:endPara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34" y="3259"/>
              <a:ext cx="2872" cy="5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0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触电的几种方式</a:t>
              </a:r>
              <a:endPara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34" y="4709"/>
              <a:ext cx="2872" cy="5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0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触电急救的方法</a:t>
              </a:r>
              <a:endPara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481955" y="1679893"/>
            <a:ext cx="1872615" cy="70675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endParaRPr lang="zh-CN" altLang="en-US" sz="40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03880" y="1452563"/>
            <a:ext cx="2936240" cy="1229360"/>
            <a:chOff x="2728" y="3598"/>
            <a:chExt cx="4624" cy="1936"/>
          </a:xfrm>
        </p:grpSpPr>
        <p:sp>
          <p:nvSpPr>
            <p:cNvPr id="23" name="文本框 22"/>
            <p:cNvSpPr txBox="1"/>
            <p:nvPr/>
          </p:nvSpPr>
          <p:spPr>
            <a:xfrm>
              <a:off x="2783" y="3598"/>
              <a:ext cx="4514" cy="12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b="1" dirty="0">
                  <a:gradFill flip="none" rotWithShape="1">
                    <a:gsLst>
                      <a:gs pos="90000">
                        <a:srgbClr val="F26B43"/>
                      </a:gs>
                      <a:gs pos="0">
                        <a:srgbClr val="FAA816"/>
                      </a:gs>
                    </a:gsLst>
                    <a:lin ang="27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PART 01</a:t>
              </a:r>
              <a:endParaRPr lang="zh-CN" altLang="en-US" sz="4500" b="1" dirty="0">
                <a:gradFill flip="none" rotWithShape="1">
                  <a:gsLst>
                    <a:gs pos="90000">
                      <a:srgbClr val="F26B43"/>
                    </a:gs>
                    <a:gs pos="0">
                      <a:srgbClr val="FAA816"/>
                    </a:gs>
                  </a:gsLst>
                  <a:lin ang="27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28" y="4712"/>
              <a:ext cx="462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触电急救的原则</a:t>
              </a:r>
              <a:endParaRPr lang="zh-CN" altLang="en-US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一、触电急救的原则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7973"/>
            <a:ext cx="93535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引 题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72185" y="1332230"/>
            <a:ext cx="7199630" cy="2773680"/>
            <a:chOff x="1531" y="2203"/>
            <a:chExt cx="11338" cy="4368"/>
          </a:xfrm>
        </p:grpSpPr>
        <p:grpSp>
          <p:nvGrpSpPr>
            <p:cNvPr id="45" name="组合 44"/>
            <p:cNvGrpSpPr/>
            <p:nvPr/>
          </p:nvGrpSpPr>
          <p:grpSpPr>
            <a:xfrm>
              <a:off x="1531" y="2203"/>
              <a:ext cx="11338" cy="4368"/>
              <a:chOff x="1531" y="2203"/>
              <a:chExt cx="11338" cy="4368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531" y="6292"/>
                <a:ext cx="11339" cy="0"/>
              </a:xfrm>
              <a:prstGeom prst="line">
                <a:avLst/>
              </a:prstGeom>
              <a:ln w="19050">
                <a:solidFill>
                  <a:srgbClr val="071C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/>
              <p:cNvGrpSpPr/>
              <p:nvPr/>
            </p:nvGrpSpPr>
            <p:grpSpPr>
              <a:xfrm>
                <a:off x="2434" y="2203"/>
                <a:ext cx="4099" cy="4369"/>
                <a:chOff x="2245519" y="2186474"/>
                <a:chExt cx="2686050" cy="2861776"/>
              </a:xfrm>
            </p:grpSpPr>
            <p:sp>
              <p:nvSpPr>
                <p:cNvPr id="32" name="任意多边形 56"/>
                <p:cNvSpPr/>
                <p:nvPr/>
              </p:nvSpPr>
              <p:spPr>
                <a:xfrm>
                  <a:off x="3455194" y="4338637"/>
                  <a:ext cx="457200" cy="314325"/>
                </a:xfrm>
                <a:custGeom>
                  <a:avLst/>
                  <a:gdLst>
                    <a:gd name="connsiteX0" fmla="*/ 142875 w 457200"/>
                    <a:gd name="connsiteY0" fmla="*/ 0 h 314325"/>
                    <a:gd name="connsiteX1" fmla="*/ 0 w 457200"/>
                    <a:gd name="connsiteY1" fmla="*/ 314325 h 314325"/>
                    <a:gd name="connsiteX2" fmla="*/ 457200 w 457200"/>
                    <a:gd name="connsiteY2" fmla="*/ 66675 h 314325"/>
                    <a:gd name="connsiteX3" fmla="*/ 142875 w 457200"/>
                    <a:gd name="connsiteY3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314325">
                      <a:moveTo>
                        <a:pt x="142875" y="0"/>
                      </a:moveTo>
                      <a:lnTo>
                        <a:pt x="0" y="314325"/>
                      </a:lnTo>
                      <a:lnTo>
                        <a:pt x="457200" y="66675"/>
                      </a:lnTo>
                      <a:lnTo>
                        <a:pt x="14287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任意多边形 57"/>
                <p:cNvSpPr/>
                <p:nvPr/>
              </p:nvSpPr>
              <p:spPr>
                <a:xfrm>
                  <a:off x="2245519" y="4062413"/>
                  <a:ext cx="1676400" cy="352425"/>
                </a:xfrm>
                <a:custGeom>
                  <a:avLst/>
                  <a:gdLst>
                    <a:gd name="connsiteX0" fmla="*/ 0 w 1676400"/>
                    <a:gd name="connsiteY0" fmla="*/ 0 h 352425"/>
                    <a:gd name="connsiteX1" fmla="*/ 1508579 w 1676400"/>
                    <a:gd name="connsiteY1" fmla="*/ 0 h 352425"/>
                    <a:gd name="connsiteX2" fmla="*/ 1676400 w 1676400"/>
                    <a:gd name="connsiteY2" fmla="*/ 352425 h 352425"/>
                    <a:gd name="connsiteX3" fmla="*/ 66675 w 1676400"/>
                    <a:gd name="connsiteY3" fmla="*/ 19050 h 352425"/>
                    <a:gd name="connsiteX4" fmla="*/ 28575 w 1676400"/>
                    <a:gd name="connsiteY4" fmla="*/ 952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6400" h="352425">
                      <a:moveTo>
                        <a:pt x="0" y="0"/>
                      </a:moveTo>
                      <a:lnTo>
                        <a:pt x="1508579" y="0"/>
                      </a:lnTo>
                      <a:lnTo>
                        <a:pt x="1676400" y="352425"/>
                      </a:lnTo>
                      <a:lnTo>
                        <a:pt x="66675" y="19050"/>
                      </a:lnTo>
                      <a:cubicBezTo>
                        <a:pt x="66675" y="19050"/>
                        <a:pt x="41087" y="13375"/>
                        <a:pt x="28575" y="9525"/>
                      </a:cubicBezTo>
                      <a:close/>
                    </a:path>
                  </a:pathLst>
                </a:custGeom>
                <a:solidFill>
                  <a:srgbClr val="F26B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245519" y="2186474"/>
                  <a:ext cx="2686050" cy="1885143"/>
                </a:xfrm>
                <a:prstGeom prst="rect">
                  <a:avLst/>
                </a:prstGeom>
                <a:solidFill>
                  <a:srgbClr val="FF94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algn="ctr">
                    <a:lnSpc>
                      <a:spcPct val="150000"/>
                    </a:lnSpc>
                  </a:pPr>
                  <a:endParaRPr sz="1350" dirty="0">
                    <a:solidFill>
                      <a:schemeClr val="bg1"/>
                    </a:solidFill>
                    <a:uFillTx/>
                    <a:sym typeface="+mn-ea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3221831" y="4681537"/>
                  <a:ext cx="366713" cy="366713"/>
                </a:xfrm>
                <a:prstGeom prst="ellipse">
                  <a:avLst/>
                </a:prstGeom>
                <a:solidFill>
                  <a:srgbClr val="071C2E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A</a:t>
                  </a:r>
                  <a:endParaRPr lang="en-US" altLang="zh-CN" sz="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7869" y="2203"/>
                <a:ext cx="4099" cy="4369"/>
                <a:chOff x="7260432" y="2186474"/>
                <a:chExt cx="2686050" cy="2861776"/>
              </a:xfrm>
            </p:grpSpPr>
            <p:sp>
              <p:nvSpPr>
                <p:cNvPr id="37" name="任意多边形 61"/>
                <p:cNvSpPr/>
                <p:nvPr/>
              </p:nvSpPr>
              <p:spPr>
                <a:xfrm>
                  <a:off x="8470107" y="4338637"/>
                  <a:ext cx="457200" cy="314325"/>
                </a:xfrm>
                <a:custGeom>
                  <a:avLst/>
                  <a:gdLst>
                    <a:gd name="connsiteX0" fmla="*/ 142875 w 457200"/>
                    <a:gd name="connsiteY0" fmla="*/ 0 h 314325"/>
                    <a:gd name="connsiteX1" fmla="*/ 0 w 457200"/>
                    <a:gd name="connsiteY1" fmla="*/ 314325 h 314325"/>
                    <a:gd name="connsiteX2" fmla="*/ 457200 w 457200"/>
                    <a:gd name="connsiteY2" fmla="*/ 66675 h 314325"/>
                    <a:gd name="connsiteX3" fmla="*/ 142875 w 457200"/>
                    <a:gd name="connsiteY3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314325">
                      <a:moveTo>
                        <a:pt x="142875" y="0"/>
                      </a:moveTo>
                      <a:lnTo>
                        <a:pt x="0" y="314325"/>
                      </a:lnTo>
                      <a:lnTo>
                        <a:pt x="457200" y="66675"/>
                      </a:lnTo>
                      <a:lnTo>
                        <a:pt x="14287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任意多边形 62"/>
                <p:cNvSpPr/>
                <p:nvPr/>
              </p:nvSpPr>
              <p:spPr>
                <a:xfrm>
                  <a:off x="7260432" y="4062413"/>
                  <a:ext cx="1676400" cy="352425"/>
                </a:xfrm>
                <a:custGeom>
                  <a:avLst/>
                  <a:gdLst>
                    <a:gd name="connsiteX0" fmla="*/ 0 w 1676400"/>
                    <a:gd name="connsiteY0" fmla="*/ 0 h 352425"/>
                    <a:gd name="connsiteX1" fmla="*/ 1508579 w 1676400"/>
                    <a:gd name="connsiteY1" fmla="*/ 0 h 352425"/>
                    <a:gd name="connsiteX2" fmla="*/ 1676400 w 1676400"/>
                    <a:gd name="connsiteY2" fmla="*/ 352425 h 352425"/>
                    <a:gd name="connsiteX3" fmla="*/ 66675 w 1676400"/>
                    <a:gd name="connsiteY3" fmla="*/ 19050 h 352425"/>
                    <a:gd name="connsiteX4" fmla="*/ 28575 w 1676400"/>
                    <a:gd name="connsiteY4" fmla="*/ 952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6400" h="352425">
                      <a:moveTo>
                        <a:pt x="0" y="0"/>
                      </a:moveTo>
                      <a:lnTo>
                        <a:pt x="1508579" y="0"/>
                      </a:lnTo>
                      <a:lnTo>
                        <a:pt x="1676400" y="352425"/>
                      </a:lnTo>
                      <a:lnTo>
                        <a:pt x="66675" y="19050"/>
                      </a:lnTo>
                      <a:cubicBezTo>
                        <a:pt x="66675" y="19050"/>
                        <a:pt x="41087" y="13375"/>
                        <a:pt x="28575" y="9525"/>
                      </a:cubicBezTo>
                      <a:close/>
                    </a:path>
                  </a:pathLst>
                </a:custGeom>
                <a:solidFill>
                  <a:srgbClr val="F26B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7260432" y="2186474"/>
                  <a:ext cx="2686050" cy="1885143"/>
                </a:xfrm>
                <a:prstGeom prst="rect">
                  <a:avLst/>
                </a:prstGeom>
                <a:solidFill>
                  <a:srgbClr val="FF94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algn="ctr">
                    <a:lnSpc>
                      <a:spcPct val="150000"/>
                    </a:lnSpc>
                  </a:pPr>
                  <a:endParaRPr sz="1350" dirty="0">
                    <a:solidFill>
                      <a:schemeClr val="bg1"/>
                    </a:solidFill>
                    <a:uFillTx/>
                    <a:sym typeface="+mn-ea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8236744" y="4681537"/>
                  <a:ext cx="366713" cy="366713"/>
                </a:xfrm>
                <a:prstGeom prst="ellipse">
                  <a:avLst/>
                </a:prstGeom>
                <a:solidFill>
                  <a:srgbClr val="071C2E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B</a:t>
                  </a:r>
                  <a:endParaRPr lang="en-US" altLang="zh-CN" sz="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26" name="文本框 25"/>
            <p:cNvSpPr txBox="1"/>
            <p:nvPr/>
          </p:nvSpPr>
          <p:spPr>
            <a:xfrm>
              <a:off x="2875" y="2674"/>
              <a:ext cx="3217" cy="16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对于你来说，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时间意味着什么?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93" y="2674"/>
              <a:ext cx="3051" cy="16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对于急救而言，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时间意味着生命！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一、触电急救的原则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时间与生命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4730" y="2578735"/>
            <a:ext cx="7199630" cy="36004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1400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所以急救越快，生命就多一分存活率！！！ </a:t>
            </a:r>
            <a:endParaRPr lang="en-US" altLang="zh-CN" sz="1400" b="1" spc="1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9005" y="959485"/>
            <a:ext cx="2232025" cy="32194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500" b="1" spc="100" dirty="0">
                <a:solidFill>
                  <a:srgbClr val="071C2E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为什么说时间就是生命</a:t>
            </a:r>
            <a:endParaRPr lang="zh-CN" altLang="en-US" sz="1500" b="1" spc="100" dirty="0">
              <a:solidFill>
                <a:srgbClr val="071C2E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4775" y="1497965"/>
            <a:ext cx="182245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血液循环终止</a:t>
            </a:r>
            <a:endParaRPr lang="zh-CN" altLang="en-US" sz="14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9005" y="1771015"/>
            <a:ext cx="7286625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脑细胞由于对缺氧十分敏感，一般在循环停止后4~6分钟大脑即发生严重损害，甚至不能恢复，这时间就是生命的真实体现。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6655" y="3564255"/>
            <a:ext cx="2736215" cy="1060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9705" indent="-17970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6B4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心跳停止3秒钟：头晕。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9705" indent="-17970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6B4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心跳停止10--20秒钟：晕厥。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9705" indent="-17970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6B4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心跳停止40秒：抽搐。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14730" y="1350010"/>
            <a:ext cx="7200265" cy="0"/>
          </a:xfrm>
          <a:prstGeom prst="line">
            <a:avLst/>
          </a:prstGeom>
          <a:ln w="19050">
            <a:solidFill>
              <a:srgbClr val="071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014730" y="1471295"/>
            <a:ext cx="360045" cy="36004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5365" y="3089910"/>
            <a:ext cx="360045" cy="360045"/>
          </a:xfrm>
          <a:prstGeom prst="rect">
            <a:avLst/>
          </a:prstGeom>
          <a:solidFill>
            <a:srgbClr val="F26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5410" y="3089910"/>
            <a:ext cx="182245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b="1" spc="100" dirty="0">
                <a:solidFill>
                  <a:srgbClr val="F26B4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在常温下</a:t>
            </a:r>
            <a:endParaRPr lang="zh-CN" altLang="en-US" sz="1400" b="1" spc="100" dirty="0">
              <a:solidFill>
                <a:srgbClr val="F26B4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8620" y="3564255"/>
            <a:ext cx="3809365" cy="1060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9705" indent="-17970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6B4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心跳停止60秒：呼吸停止。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9705" indent="-17970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6B4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心跳停止4-6分钟：脑细胞开始发生损害。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9705" indent="-17970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6B4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4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心跳停止10分钟：脑细胞基本死亡。</a:t>
            </a:r>
            <a:endParaRPr lang="zh-CN" altLang="en-US" sz="14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14730" y="3553460"/>
            <a:ext cx="7199630" cy="1151890"/>
          </a:xfrm>
          <a:prstGeom prst="rect">
            <a:avLst/>
          </a:prstGeom>
          <a:noFill/>
          <a:ln w="19050">
            <a:solidFill>
              <a:srgbClr val="F26B43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344F6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zh-CN" sz="1400" b="1" spc="1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一、触电急救的原则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时间与生命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9005" y="959485"/>
            <a:ext cx="2232025" cy="32194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500" b="1" spc="100" dirty="0">
                <a:solidFill>
                  <a:srgbClr val="071C2E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为什么说时间就是生命</a:t>
            </a:r>
            <a:endParaRPr lang="zh-CN" altLang="en-US" sz="1500" b="1" spc="100" dirty="0">
              <a:solidFill>
                <a:srgbClr val="071C2E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4775" y="1497965"/>
            <a:ext cx="396494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400" b="1" spc="100" dirty="0">
                <a:solidFill>
                  <a:srgbClr val="344F6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心搏呼吸突然停止后，开始抢救时间存活率。</a:t>
            </a:r>
            <a:endParaRPr lang="zh-CN" altLang="en-US" sz="1400" b="1" spc="100" dirty="0">
              <a:solidFill>
                <a:srgbClr val="344F6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14730" y="1350010"/>
            <a:ext cx="7200265" cy="0"/>
          </a:xfrm>
          <a:prstGeom prst="line">
            <a:avLst/>
          </a:prstGeom>
          <a:ln w="19050">
            <a:solidFill>
              <a:srgbClr val="071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014730" y="1471295"/>
            <a:ext cx="360045" cy="360045"/>
          </a:xfrm>
          <a:prstGeom prst="rect">
            <a:avLst/>
          </a:prstGeom>
          <a:solidFill>
            <a:srgbClr val="34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7155" y="2435543"/>
            <a:ext cx="3270885" cy="156845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9705" indent="-17970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44F6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&lt;4min        50%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9705" indent="-17970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44F6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6~10min    4%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9705" indent="-17970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44F63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&gt;10min      存活可能性很小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4650688" y="1764533"/>
          <a:ext cx="2980502" cy="316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" r:id="rId1" imgW="3484880" imgH="3952875" progId="MSGraph.Chart.8">
                  <p:embed/>
                </p:oleObj>
              </mc:Choice>
              <mc:Fallback>
                <p:oleObj name="" r:id="rId1" imgW="3484880" imgH="3952875" progId="MSGraph.Chart.8">
                  <p:embed/>
                  <p:pic>
                    <p:nvPicPr>
                      <p:cNvPr id="0" name="Object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0688" y="1764533"/>
                        <a:ext cx="2980502" cy="316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014730" y="1934845"/>
            <a:ext cx="7199630" cy="2770505"/>
          </a:xfrm>
          <a:prstGeom prst="rect">
            <a:avLst/>
          </a:prstGeom>
          <a:noFill/>
          <a:ln w="19050">
            <a:solidFill>
              <a:srgbClr val="344F63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344F6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zh-CN" sz="1400" b="1" spc="1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39520" y="257175"/>
            <a:ext cx="2592019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一、触电急救的原则</a:t>
            </a:r>
            <a:endParaRPr lang="zh-CN" altLang="en-US" sz="20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3821846" y="394220"/>
            <a:ext cx="144641" cy="1246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3956050" y="288290"/>
            <a:ext cx="2382520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触电急救的原则</a:t>
            </a:r>
            <a:endParaRPr lang="zh-CN" altLang="en-US" sz="1600" b="1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171565" y="2855595"/>
            <a:ext cx="1619250" cy="1604645"/>
            <a:chOff x="10000" y="3961"/>
            <a:chExt cx="1600" cy="1585"/>
          </a:xfrm>
        </p:grpSpPr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10000" y="3961"/>
              <a:ext cx="1311" cy="1309"/>
            </a:xfrm>
            <a:prstGeom prst="ellipse">
              <a:avLst/>
            </a:prstGeom>
            <a:solidFill>
              <a:srgbClr val="F26B43"/>
            </a:solidFill>
            <a:ln>
              <a:noFill/>
            </a:ln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坚 持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10673" y="4615"/>
              <a:ext cx="927" cy="931"/>
            </a:xfrm>
            <a:custGeom>
              <a:avLst/>
              <a:gdLst>
                <a:gd name="T0" fmla="*/ 0 w 184"/>
                <a:gd name="T1" fmla="*/ 185 h 185"/>
                <a:gd name="T2" fmla="*/ 184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0" y="185"/>
                  </a:moveTo>
                  <a:cubicBezTo>
                    <a:pt x="102" y="185"/>
                    <a:pt x="184" y="102"/>
                    <a:pt x="184" y="0"/>
                  </a:cubicBezTo>
                </a:path>
              </a:pathLst>
            </a:custGeom>
            <a:noFill/>
            <a:ln w="6350" cap="flat" cmpd="sng">
              <a:solidFill>
                <a:srgbClr val="F26B43"/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977515" y="2855595"/>
            <a:ext cx="1597025" cy="1604645"/>
            <a:chOff x="5207" y="3961"/>
            <a:chExt cx="1578" cy="1585"/>
          </a:xfrm>
        </p:grpSpPr>
        <p:sp>
          <p:nvSpPr>
            <p:cNvPr id="48" name="Oval 16"/>
            <p:cNvSpPr>
              <a:spLocks noChangeArrowheads="1"/>
            </p:cNvSpPr>
            <p:nvPr/>
          </p:nvSpPr>
          <p:spPr bwMode="auto">
            <a:xfrm>
              <a:off x="5207" y="3961"/>
              <a:ext cx="1309" cy="1309"/>
            </a:xfrm>
            <a:prstGeom prst="ellipse">
              <a:avLst/>
            </a:prstGeom>
            <a:solidFill>
              <a:srgbClr val="F26B43"/>
            </a:solidFill>
            <a:ln>
              <a:noFill/>
            </a:ln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就 地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5854" y="4615"/>
              <a:ext cx="931" cy="931"/>
            </a:xfrm>
            <a:custGeom>
              <a:avLst/>
              <a:gdLst>
                <a:gd name="T0" fmla="*/ 0 w 185"/>
                <a:gd name="T1" fmla="*/ 185 h 185"/>
                <a:gd name="T2" fmla="*/ 185 w 185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85">
                  <a:moveTo>
                    <a:pt x="0" y="185"/>
                  </a:moveTo>
                  <a:cubicBezTo>
                    <a:pt x="102" y="185"/>
                    <a:pt x="185" y="102"/>
                    <a:pt x="185" y="0"/>
                  </a:cubicBezTo>
                </a:path>
              </a:pathLst>
            </a:custGeom>
            <a:noFill/>
            <a:ln w="6350" cap="flat" cmpd="sng">
              <a:solidFill>
                <a:srgbClr val="F26B43"/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75175" y="1248410"/>
            <a:ext cx="1596390" cy="1607185"/>
            <a:chOff x="7594" y="1996"/>
            <a:chExt cx="1577" cy="1588"/>
          </a:xfrm>
        </p:grpSpPr>
        <p:sp>
          <p:nvSpPr>
            <p:cNvPr id="52" name="Oval 14"/>
            <p:cNvSpPr>
              <a:spLocks noChangeArrowheads="1"/>
            </p:cNvSpPr>
            <p:nvPr/>
          </p:nvSpPr>
          <p:spPr bwMode="auto">
            <a:xfrm>
              <a:off x="7594" y="2273"/>
              <a:ext cx="1304" cy="1311"/>
            </a:xfrm>
            <a:prstGeom prst="ellipse">
              <a:avLst/>
            </a:prstGeom>
            <a:solidFill>
              <a:srgbClr val="344F63"/>
            </a:solidFill>
            <a:ln>
              <a:noFill/>
            </a:ln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准 确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8246" y="1996"/>
              <a:ext cx="925" cy="931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1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344F63"/>
              </a:solidFill>
              <a:prstDash val="dash"/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353185" y="1248410"/>
            <a:ext cx="1624330" cy="1607185"/>
            <a:chOff x="2798" y="2011"/>
            <a:chExt cx="1605" cy="1588"/>
          </a:xfrm>
        </p:grpSpPr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798" y="2288"/>
              <a:ext cx="1309" cy="1311"/>
            </a:xfrm>
            <a:prstGeom prst="ellipse">
              <a:avLst/>
            </a:prstGeom>
            <a:solidFill>
              <a:srgbClr val="344F63"/>
            </a:solidFill>
            <a:ln>
              <a:noFill/>
            </a:ln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迅 速</a:t>
              </a: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3478" y="2011"/>
              <a:ext cx="925" cy="931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2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344F63"/>
              </a:solidFill>
              <a:prstDash val="dash"/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b="1" spc="1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7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77.xml><?xml version="1.0" encoding="utf-8"?>
<p:tagLst xmlns:p="http://schemas.openxmlformats.org/presentationml/2006/main">
  <p:tag name="commondata" val="eyJoZGlkIjoiZTVlNmE2ZmI1ZjYwNzY0MzcxMzc3ZmQ0YThkN2JhMW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bofety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3539</Words>
  <Application>WPS 演示</Application>
  <PresentationFormat>全屏显示(16:9)</PresentationFormat>
  <Paragraphs>547</Paragraphs>
  <Slides>39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Wingdings</vt:lpstr>
      <vt:lpstr>Arial Unicode MS</vt:lpstr>
      <vt:lpstr>等线</vt:lpstr>
      <vt:lpstr>黑体</vt:lpstr>
      <vt:lpstr>Verdana</vt:lpstr>
      <vt:lpstr>Calibri</vt:lpstr>
      <vt:lpstr>楷体</vt:lpstr>
      <vt:lpstr>汉仪旗黑-85S</vt:lpstr>
      <vt:lpstr>bofety</vt:lpstr>
      <vt:lpstr>免费资料关注公众号: 安全生产管理</vt:lpstr>
      <vt:lpstr>MSGraph.Chart.8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海量安全资料加入知识星球:安全精品资料库；海量安全资料加入知识星球:安全精品资料库海量安全资料加入知识星球:安全精品资料库</dc:description>
  <dc:subject>海量安全资料加入知识星球:安全精品资料库</dc:subject>
  <cp:category>微信公众号:安全生产管理</cp:category>
  <cp:lastModifiedBy>little fairy</cp:lastModifiedBy>
  <cp:revision>5</cp:revision>
  <dcterms:created xsi:type="dcterms:W3CDTF">2017-08-18T03:02:00Z</dcterms:created>
  <dcterms:modified xsi:type="dcterms:W3CDTF">2024-05-08T05:25:25Z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0CB8E0EBFF884857B43E4B10C412430C_13</vt:lpwstr>
  </property>
</Properties>
</file>