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Lst>
  <p:notesMasterIdLst>
    <p:notesMasterId r:id="rId6"/>
  </p:notesMasterIdLst>
  <p:sldIdLst>
    <p:sldId id="256" r:id="rId5"/>
    <p:sldId id="530" r:id="rId7"/>
    <p:sldId id="475" r:id="rId8"/>
    <p:sldId id="436" r:id="rId9"/>
    <p:sldId id="415" r:id="rId10"/>
    <p:sldId id="448" r:id="rId11"/>
    <p:sldId id="449" r:id="rId12"/>
    <p:sldId id="451" r:id="rId13"/>
    <p:sldId id="420" r:id="rId14"/>
    <p:sldId id="450" r:id="rId15"/>
    <p:sldId id="421" r:id="rId16"/>
    <p:sldId id="422" r:id="rId17"/>
    <p:sldId id="423" r:id="rId18"/>
    <p:sldId id="437" r:id="rId19"/>
    <p:sldId id="476" r:id="rId20"/>
    <p:sldId id="479" r:id="rId21"/>
    <p:sldId id="480" r:id="rId22"/>
    <p:sldId id="481" r:id="rId23"/>
    <p:sldId id="482" r:id="rId24"/>
    <p:sldId id="483" r:id="rId25"/>
    <p:sldId id="484" r:id="rId26"/>
    <p:sldId id="485" r:id="rId27"/>
    <p:sldId id="426" r:id="rId28"/>
    <p:sldId id="435" r:id="rId29"/>
    <p:sldId id="429" r:id="rId30"/>
    <p:sldId id="432" r:id="rId31"/>
    <p:sldId id="433" r:id="rId32"/>
    <p:sldId id="487" r:id="rId33"/>
    <p:sldId id="486" r:id="rId34"/>
    <p:sldId id="347" r:id="rId35"/>
    <p:sldId id="455" r:id="rId36"/>
    <p:sldId id="340" r:id="rId37"/>
    <p:sldId id="342" r:id="rId38"/>
    <p:sldId id="456" r:id="rId39"/>
    <p:sldId id="304" r:id="rId40"/>
    <p:sldId id="345" r:id="rId41"/>
    <p:sldId id="440" r:id="rId42"/>
    <p:sldId id="473" r:id="rId43"/>
    <p:sldId id="458" r:id="rId44"/>
    <p:sldId id="459" r:id="rId45"/>
    <p:sldId id="465" r:id="rId46"/>
    <p:sldId id="464" r:id="rId47"/>
    <p:sldId id="463" r:id="rId48"/>
    <p:sldId id="461" r:id="rId49"/>
    <p:sldId id="462" r:id="rId50"/>
    <p:sldId id="460" r:id="rId51"/>
    <p:sldId id="466" r:id="rId52"/>
    <p:sldId id="467" r:id="rId53"/>
    <p:sldId id="445" r:id="rId54"/>
    <p:sldId id="468" r:id="rId55"/>
    <p:sldId id="469" r:id="rId56"/>
    <p:sldId id="470" r:id="rId57"/>
    <p:sldId id="471" r:id="rId58"/>
    <p:sldId id="472" r:id="rId59"/>
    <p:sldId id="365" r:id="rId60"/>
    <p:sldId id="377" r:id="rId61"/>
    <p:sldId id="532" r:id="rId62"/>
  </p:sldIdLst>
  <p:sldSz cx="9144000" cy="6858000" type="screen4x3"/>
  <p:notesSz cx="6858000" cy="9144000"/>
  <p:custDataLst>
    <p:tags r:id="rId67"/>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p:restoredTop sz="94660"/>
  </p:normalViewPr>
  <p:slideViewPr>
    <p:cSldViewPr showGuides="1">
      <p:cViewPr>
        <p:scale>
          <a:sx n="70" d="100"/>
          <a:sy n="70" d="100"/>
        </p:scale>
        <p:origin x="-1668" y="-408"/>
      </p:cViewPr>
      <p:guideLst>
        <p:guide orient="horz" pos="2160"/>
        <p:guide pos="2880"/>
      </p:guideLst>
    </p:cSldViewPr>
  </p:slideViewPr>
  <p:notesTextViewPr>
    <p:cViewPr>
      <p:scale>
        <a:sx n="1" d="1"/>
        <a:sy n="1" d="1"/>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7" Type="http://schemas.openxmlformats.org/officeDocument/2006/relationships/tags" Target="tags/tag19.xml"/><Relationship Id="rId66" Type="http://schemas.openxmlformats.org/officeDocument/2006/relationships/commentAuthors" Target="commentAuthors.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09AF8A-1CBF-436A-89BE-4C1A734186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357B023B-B165-4724-A474-94F50663C3A9}">
      <dgm:prSet phldrT="[文本]" custT="1"/>
      <dgm:spPr/>
      <dgm:t>
        <a:bodyPr/>
        <a:lstStyle/>
        <a:p>
          <a:r>
            <a:rPr lang="zh-CN" altLang="en-US" sz="2000" b="1" dirty="0">
              <a:solidFill>
                <a:schemeClr val="bg2">
                  <a:lumMod val="50000"/>
                </a:schemeClr>
              </a:solidFill>
              <a:latin typeface="Candara" panose="020E0502030303020204"/>
              <a:ea typeface="华文新魏"/>
              <a:cs typeface="+mj-cs"/>
            </a:rPr>
            <a:t>预防与预警</a:t>
          </a:r>
          <a:endParaRPr lang="zh-CN" altLang="en-US" sz="2000" b="1" dirty="0">
            <a:solidFill>
              <a:schemeClr val="bg2">
                <a:lumMod val="50000"/>
              </a:schemeClr>
            </a:solidFill>
          </a:endParaRPr>
        </a:p>
      </dgm:t>
    </dgm:pt>
    <dgm:pt modelId="{3DAD84C7-D37C-4481-B2F3-EC5FB9D3D5CC}" cxnId="{4DC28241-BD45-4F55-BA7A-9642627FE62C}" type="parTrans">
      <dgm:prSet/>
      <dgm:spPr/>
      <dgm:t>
        <a:bodyPr/>
        <a:lstStyle/>
        <a:p>
          <a:endParaRPr lang="zh-CN" altLang="en-US" sz="2000" b="1"/>
        </a:p>
      </dgm:t>
    </dgm:pt>
    <dgm:pt modelId="{2DA08279-E9BC-4076-828D-7ADEED36615E}" cxnId="{4DC28241-BD45-4F55-BA7A-9642627FE62C}" type="sibTrans">
      <dgm:prSet/>
      <dgm:spPr/>
      <dgm:t>
        <a:bodyPr/>
        <a:lstStyle/>
        <a:p>
          <a:endParaRPr lang="zh-CN" altLang="en-US" sz="2000" b="1"/>
        </a:p>
      </dgm:t>
    </dgm:pt>
    <dgm:pt modelId="{52355D88-8813-4A0F-A5AB-95AD81C7265E}">
      <dgm:prSet phldrT="[文本]" custT="1"/>
      <dgm:spPr/>
      <dgm:t>
        <a:bodyPr/>
        <a:lstStyle/>
        <a:p>
          <a:r>
            <a:rPr lang="en-US" altLang="zh-CN" sz="2000" b="1" dirty="0"/>
            <a:t>3.1</a:t>
          </a:r>
          <a:r>
            <a:rPr lang="zh-CN" altLang="en-US" sz="2000" b="1" dirty="0"/>
            <a:t>预防</a:t>
          </a:r>
        </a:p>
      </dgm:t>
    </dgm:pt>
    <dgm:pt modelId="{3437A57C-EAFE-429F-B5B2-5B5903618DB0}" cxnId="{F917CCB9-1FC3-4C55-99B9-9480F7BE6F57}" type="parTrans">
      <dgm:prSet/>
      <dgm:spPr/>
      <dgm:t>
        <a:bodyPr/>
        <a:lstStyle/>
        <a:p>
          <a:endParaRPr lang="zh-CN" altLang="en-US" sz="2000" b="1"/>
        </a:p>
      </dgm:t>
    </dgm:pt>
    <dgm:pt modelId="{DC420AAF-D9C6-456F-B596-30AE95C15CB3}" cxnId="{F917CCB9-1FC3-4C55-99B9-9480F7BE6F57}" type="sibTrans">
      <dgm:prSet/>
      <dgm:spPr/>
      <dgm:t>
        <a:bodyPr/>
        <a:lstStyle/>
        <a:p>
          <a:endParaRPr lang="zh-CN" altLang="en-US" sz="2000" b="1"/>
        </a:p>
      </dgm:t>
    </dgm:pt>
    <dgm:pt modelId="{DE745ECA-4F3E-48A2-A9A3-D486D2F3F1EA}">
      <dgm:prSet phldrT="[文本]" custT="1"/>
      <dgm:spPr/>
      <dgm:t>
        <a:bodyPr/>
        <a:lstStyle/>
        <a:p>
          <a:r>
            <a:rPr lang="en-US" altLang="zh-CN" sz="2000" b="1" dirty="0"/>
            <a:t>3.2</a:t>
          </a:r>
          <a:r>
            <a:rPr lang="zh-CN" altLang="en-US" sz="2000" b="1" dirty="0"/>
            <a:t>预警</a:t>
          </a:r>
        </a:p>
      </dgm:t>
    </dgm:pt>
    <dgm:pt modelId="{9AF7C4FB-B04A-4E3D-B45F-62102366FD0D}" cxnId="{50424DF1-C564-49E8-85FF-4F51BB4EA8C1}" type="parTrans">
      <dgm:prSet/>
      <dgm:spPr/>
      <dgm:t>
        <a:bodyPr/>
        <a:lstStyle/>
        <a:p>
          <a:endParaRPr lang="zh-CN" altLang="en-US" sz="2000" b="1"/>
        </a:p>
      </dgm:t>
    </dgm:pt>
    <dgm:pt modelId="{56BAEA56-1BFF-43F2-8784-A8B294F17F21}" cxnId="{50424DF1-C564-49E8-85FF-4F51BB4EA8C1}" type="sibTrans">
      <dgm:prSet/>
      <dgm:spPr/>
      <dgm:t>
        <a:bodyPr/>
        <a:lstStyle/>
        <a:p>
          <a:endParaRPr lang="zh-CN" altLang="en-US" sz="2000" b="1"/>
        </a:p>
      </dgm:t>
    </dgm:pt>
    <dgm:pt modelId="{699938A6-037A-4297-A06F-4C34AEFE039B}">
      <dgm:prSet phldrT="[文本]" custT="1"/>
      <dgm:spPr/>
      <dgm:t>
        <a:bodyPr/>
        <a:lstStyle/>
        <a:p>
          <a:r>
            <a:rPr lang="zh-CN" altLang="en-US" sz="2000" b="1" dirty="0"/>
            <a:t>预警条件</a:t>
          </a:r>
        </a:p>
      </dgm:t>
    </dgm:pt>
    <dgm:pt modelId="{84AB7303-4A51-4A71-B512-5FF2B4B90D96}" cxnId="{2C8132A0-C3F7-43D0-B357-A6A41FB0283D}" type="parTrans">
      <dgm:prSet/>
      <dgm:spPr/>
      <dgm:t>
        <a:bodyPr/>
        <a:lstStyle/>
        <a:p>
          <a:endParaRPr lang="zh-CN" altLang="en-US" sz="2000" b="1"/>
        </a:p>
      </dgm:t>
    </dgm:pt>
    <dgm:pt modelId="{9386253C-68C8-44B1-B477-1CC066FDE144}" cxnId="{2C8132A0-C3F7-43D0-B357-A6A41FB0283D}" type="sibTrans">
      <dgm:prSet/>
      <dgm:spPr/>
      <dgm:t>
        <a:bodyPr/>
        <a:lstStyle/>
        <a:p>
          <a:endParaRPr lang="zh-CN" altLang="en-US" sz="2000" b="1"/>
        </a:p>
      </dgm:t>
    </dgm:pt>
    <dgm:pt modelId="{D61CC55C-4158-44CE-9AF9-DED6B6BCAF92}">
      <dgm:prSet custT="1"/>
      <dgm:spPr/>
      <dgm:t>
        <a:bodyPr/>
        <a:lstStyle/>
        <a:p>
          <a:r>
            <a:rPr lang="zh-CN" altLang="en-US" sz="2000" b="1" dirty="0"/>
            <a:t>预警措施</a:t>
          </a:r>
        </a:p>
      </dgm:t>
    </dgm:pt>
    <dgm:pt modelId="{6B5326E1-F1BA-42D8-966F-E4EC5E1502F6}" cxnId="{4D00231F-9F68-4FD1-84E9-64DD4F17F0E2}" type="parTrans">
      <dgm:prSet/>
      <dgm:spPr/>
      <dgm:t>
        <a:bodyPr/>
        <a:lstStyle/>
        <a:p>
          <a:endParaRPr lang="zh-CN" altLang="en-US" sz="2000" b="1"/>
        </a:p>
      </dgm:t>
    </dgm:pt>
    <dgm:pt modelId="{EDE8F5BD-683C-43A1-9F90-D3DA31891D7C}" cxnId="{4D00231F-9F68-4FD1-84E9-64DD4F17F0E2}" type="sibTrans">
      <dgm:prSet/>
      <dgm:spPr/>
      <dgm:t>
        <a:bodyPr/>
        <a:lstStyle/>
        <a:p>
          <a:endParaRPr lang="zh-CN" altLang="en-US" sz="2000" b="1"/>
        </a:p>
      </dgm:t>
    </dgm:pt>
    <dgm:pt modelId="{43B61761-76A3-4114-9499-335411D76361}">
      <dgm:prSet custT="1"/>
      <dgm:spPr/>
      <dgm:t>
        <a:bodyPr/>
        <a:lstStyle/>
        <a:p>
          <a:r>
            <a:rPr lang="zh-CN" altLang="en-US" sz="2000" b="1"/>
            <a:t>预警解除</a:t>
          </a:r>
        </a:p>
      </dgm:t>
    </dgm:pt>
    <dgm:pt modelId="{8F174CC8-6D19-4A8F-88B3-1295EE3A0DC2}" cxnId="{99E67C05-BE60-4AEC-BBD5-87D902CC2CB1}" type="parTrans">
      <dgm:prSet/>
      <dgm:spPr/>
      <dgm:t>
        <a:bodyPr/>
        <a:lstStyle/>
        <a:p>
          <a:endParaRPr lang="zh-CN" altLang="en-US" sz="2000" b="1"/>
        </a:p>
      </dgm:t>
    </dgm:pt>
    <dgm:pt modelId="{BEF471F9-CCA0-4BE9-BFB9-3459BF120F71}" cxnId="{99E67C05-BE60-4AEC-BBD5-87D902CC2CB1}" type="sibTrans">
      <dgm:prSet/>
      <dgm:spPr/>
      <dgm:t>
        <a:bodyPr/>
        <a:lstStyle/>
        <a:p>
          <a:endParaRPr lang="zh-CN" altLang="en-US" sz="2000" b="1"/>
        </a:p>
      </dgm:t>
    </dgm:pt>
    <dgm:pt modelId="{FF859B84-47C7-475F-9C39-E5A1A91E16D5}">
      <dgm:prSet phldrT="[文本]" custT="1"/>
      <dgm:spPr/>
      <dgm:t>
        <a:bodyPr/>
        <a:lstStyle/>
        <a:p>
          <a:r>
            <a:rPr lang="zh-CN" altLang="en-US" sz="2000" b="1" dirty="0"/>
            <a:t>预防措施落实情况</a:t>
          </a:r>
        </a:p>
      </dgm:t>
    </dgm:pt>
    <dgm:pt modelId="{1DA64529-0345-4D3E-AFB4-FC4729CB07CC}" cxnId="{991F4394-5C16-4281-B9DB-71504A6B73C8}" type="sibTrans">
      <dgm:prSet/>
      <dgm:spPr/>
      <dgm:t>
        <a:bodyPr/>
        <a:lstStyle/>
        <a:p>
          <a:endParaRPr lang="zh-CN" altLang="en-US" sz="2000" b="1"/>
        </a:p>
      </dgm:t>
    </dgm:pt>
    <dgm:pt modelId="{B78088D6-64CD-41DF-BA5E-62FCCD508198}" cxnId="{991F4394-5C16-4281-B9DB-71504A6B73C8}" type="parTrans">
      <dgm:prSet/>
      <dgm:spPr/>
      <dgm:t>
        <a:bodyPr/>
        <a:lstStyle/>
        <a:p>
          <a:endParaRPr lang="zh-CN" altLang="en-US" sz="2000" b="1"/>
        </a:p>
      </dgm:t>
    </dgm:pt>
    <dgm:pt modelId="{2DE996CD-6EFE-43D8-9DB1-1488AD4E0D92}" type="pres">
      <dgm:prSet presAssocID="{4409AF8A-1CBF-436A-89BE-4C1A73418600}" presName="hierChild1" presStyleCnt="0">
        <dgm:presLayoutVars>
          <dgm:chPref val="1"/>
          <dgm:dir/>
          <dgm:animOne val="branch"/>
          <dgm:animLvl val="lvl"/>
          <dgm:resizeHandles/>
        </dgm:presLayoutVars>
      </dgm:prSet>
      <dgm:spPr/>
    </dgm:pt>
    <dgm:pt modelId="{D2C8ACF3-7325-4B2E-8FBC-521225795411}" type="pres">
      <dgm:prSet presAssocID="{357B023B-B165-4724-A474-94F50663C3A9}" presName="hierRoot1" presStyleCnt="0"/>
      <dgm:spPr/>
    </dgm:pt>
    <dgm:pt modelId="{ADAF8474-3B7A-4456-BC92-1F3C8448B8D0}" type="pres">
      <dgm:prSet presAssocID="{357B023B-B165-4724-A474-94F50663C3A9}" presName="composite" presStyleCnt="0"/>
      <dgm:spPr/>
    </dgm:pt>
    <dgm:pt modelId="{EDB5A923-26CA-4642-BD9F-6172039E5B18}" type="pres">
      <dgm:prSet presAssocID="{357B023B-B165-4724-A474-94F50663C3A9}" presName="background" presStyleLbl="node0" presStyleIdx="0" presStyleCnt="1"/>
      <dgm:spPr/>
    </dgm:pt>
    <dgm:pt modelId="{566DF34B-67E3-4BA3-A9E5-7EA18069895B}" type="pres">
      <dgm:prSet presAssocID="{357B023B-B165-4724-A474-94F50663C3A9}" presName="text" presStyleLbl="fgAcc0" presStyleIdx="0" presStyleCnt="1" custScaleX="209764">
        <dgm:presLayoutVars>
          <dgm:chPref val="3"/>
        </dgm:presLayoutVars>
      </dgm:prSet>
      <dgm:spPr/>
    </dgm:pt>
    <dgm:pt modelId="{565BEFD4-C97C-418F-9B1C-B787F1925EDE}" type="pres">
      <dgm:prSet presAssocID="{357B023B-B165-4724-A474-94F50663C3A9}" presName="hierChild2" presStyleCnt="0"/>
      <dgm:spPr/>
    </dgm:pt>
    <dgm:pt modelId="{E12C6CEE-EB75-4627-8D60-AF24D283AAC3}" type="pres">
      <dgm:prSet presAssocID="{3437A57C-EAFE-429F-B5B2-5B5903618DB0}" presName="Name10" presStyleLbl="parChTrans1D2" presStyleIdx="0" presStyleCnt="2"/>
      <dgm:spPr/>
    </dgm:pt>
    <dgm:pt modelId="{586DBB1A-0EF9-4EFF-A5DA-B05CD17CADF5}" type="pres">
      <dgm:prSet presAssocID="{52355D88-8813-4A0F-A5AB-95AD81C7265E}" presName="hierRoot2" presStyleCnt="0"/>
      <dgm:spPr/>
    </dgm:pt>
    <dgm:pt modelId="{0F3D50B8-4FE3-4104-BC28-2AE998A9D260}" type="pres">
      <dgm:prSet presAssocID="{52355D88-8813-4A0F-A5AB-95AD81C7265E}" presName="composite2" presStyleCnt="0"/>
      <dgm:spPr/>
    </dgm:pt>
    <dgm:pt modelId="{3FD9051E-6ACA-4135-94E0-FAEB479329F7}" type="pres">
      <dgm:prSet presAssocID="{52355D88-8813-4A0F-A5AB-95AD81C7265E}" presName="background2" presStyleLbl="node2" presStyleIdx="0" presStyleCnt="2"/>
      <dgm:spPr/>
    </dgm:pt>
    <dgm:pt modelId="{87B70D34-8C55-4156-A194-2D7B79C73865}" type="pres">
      <dgm:prSet presAssocID="{52355D88-8813-4A0F-A5AB-95AD81C7265E}" presName="text2" presStyleLbl="fgAcc2" presStyleIdx="0" presStyleCnt="2">
        <dgm:presLayoutVars>
          <dgm:chPref val="3"/>
        </dgm:presLayoutVars>
      </dgm:prSet>
      <dgm:spPr/>
    </dgm:pt>
    <dgm:pt modelId="{84387D4F-D9FD-4B75-A86C-BDB0C44EDFDA}" type="pres">
      <dgm:prSet presAssocID="{52355D88-8813-4A0F-A5AB-95AD81C7265E}" presName="hierChild3" presStyleCnt="0"/>
      <dgm:spPr/>
    </dgm:pt>
    <dgm:pt modelId="{0C98022F-885B-46EA-A1CD-80526648BFE7}" type="pres">
      <dgm:prSet presAssocID="{B78088D6-64CD-41DF-BA5E-62FCCD508198}" presName="Name17" presStyleLbl="parChTrans1D3" presStyleIdx="0" presStyleCnt="4"/>
      <dgm:spPr/>
    </dgm:pt>
    <dgm:pt modelId="{8D4B27C9-AF3D-42C9-A64E-A3426136C1CE}" type="pres">
      <dgm:prSet presAssocID="{FF859B84-47C7-475F-9C39-E5A1A91E16D5}" presName="hierRoot3" presStyleCnt="0"/>
      <dgm:spPr/>
    </dgm:pt>
    <dgm:pt modelId="{FC9A6B37-C212-4A0C-94BD-BCD358AAF219}" type="pres">
      <dgm:prSet presAssocID="{FF859B84-47C7-475F-9C39-E5A1A91E16D5}" presName="composite3" presStyleCnt="0"/>
      <dgm:spPr/>
    </dgm:pt>
    <dgm:pt modelId="{D73E7953-FD34-49AD-86D0-37E56F5E5166}" type="pres">
      <dgm:prSet presAssocID="{FF859B84-47C7-475F-9C39-E5A1A91E16D5}" presName="background3" presStyleLbl="node3" presStyleIdx="0" presStyleCnt="4"/>
      <dgm:spPr/>
    </dgm:pt>
    <dgm:pt modelId="{6E4228E8-628F-4D71-98B7-ACC0EBAF84C7}" type="pres">
      <dgm:prSet presAssocID="{FF859B84-47C7-475F-9C39-E5A1A91E16D5}" presName="text3" presStyleLbl="fgAcc3" presStyleIdx="0" presStyleCnt="4">
        <dgm:presLayoutVars>
          <dgm:chPref val="3"/>
        </dgm:presLayoutVars>
      </dgm:prSet>
      <dgm:spPr/>
    </dgm:pt>
    <dgm:pt modelId="{DEC13842-8BCC-443E-B491-4FAE41B722B6}" type="pres">
      <dgm:prSet presAssocID="{FF859B84-47C7-475F-9C39-E5A1A91E16D5}" presName="hierChild4" presStyleCnt="0"/>
      <dgm:spPr/>
    </dgm:pt>
    <dgm:pt modelId="{CE495736-D6F1-495B-A75A-6BC82E8CB04E}" type="pres">
      <dgm:prSet presAssocID="{9AF7C4FB-B04A-4E3D-B45F-62102366FD0D}" presName="Name10" presStyleLbl="parChTrans1D2" presStyleIdx="1" presStyleCnt="2"/>
      <dgm:spPr/>
    </dgm:pt>
    <dgm:pt modelId="{26994F48-4E09-4C37-84D5-2AD2A43242D1}" type="pres">
      <dgm:prSet presAssocID="{DE745ECA-4F3E-48A2-A9A3-D486D2F3F1EA}" presName="hierRoot2" presStyleCnt="0"/>
      <dgm:spPr/>
    </dgm:pt>
    <dgm:pt modelId="{6B121B64-FB19-4951-8A8B-675A72B995AA}" type="pres">
      <dgm:prSet presAssocID="{DE745ECA-4F3E-48A2-A9A3-D486D2F3F1EA}" presName="composite2" presStyleCnt="0"/>
      <dgm:spPr/>
    </dgm:pt>
    <dgm:pt modelId="{29C403ED-FB9E-434E-AB9D-5B40983A5629}" type="pres">
      <dgm:prSet presAssocID="{DE745ECA-4F3E-48A2-A9A3-D486D2F3F1EA}" presName="background2" presStyleLbl="node2" presStyleIdx="1" presStyleCnt="2"/>
      <dgm:spPr/>
    </dgm:pt>
    <dgm:pt modelId="{5B591A20-3B11-4708-B317-65064E486915}" type="pres">
      <dgm:prSet presAssocID="{DE745ECA-4F3E-48A2-A9A3-D486D2F3F1EA}" presName="text2" presStyleLbl="fgAcc2" presStyleIdx="1" presStyleCnt="2">
        <dgm:presLayoutVars>
          <dgm:chPref val="3"/>
        </dgm:presLayoutVars>
      </dgm:prSet>
      <dgm:spPr/>
    </dgm:pt>
    <dgm:pt modelId="{CE1A41E7-E634-433D-8A48-EDF0327E642F}" type="pres">
      <dgm:prSet presAssocID="{DE745ECA-4F3E-48A2-A9A3-D486D2F3F1EA}" presName="hierChild3" presStyleCnt="0"/>
      <dgm:spPr/>
    </dgm:pt>
    <dgm:pt modelId="{9618D095-85E2-4BE1-98DF-8A836E039018}" type="pres">
      <dgm:prSet presAssocID="{84AB7303-4A51-4A71-B512-5FF2B4B90D96}" presName="Name17" presStyleLbl="parChTrans1D3" presStyleIdx="1" presStyleCnt="4"/>
      <dgm:spPr/>
    </dgm:pt>
    <dgm:pt modelId="{324F9D22-7972-4DEA-80CC-C4878AE164F0}" type="pres">
      <dgm:prSet presAssocID="{699938A6-037A-4297-A06F-4C34AEFE039B}" presName="hierRoot3" presStyleCnt="0"/>
      <dgm:spPr/>
    </dgm:pt>
    <dgm:pt modelId="{1A7D468A-257C-4266-8A02-797A130DD9F2}" type="pres">
      <dgm:prSet presAssocID="{699938A6-037A-4297-A06F-4C34AEFE039B}" presName="composite3" presStyleCnt="0"/>
      <dgm:spPr/>
    </dgm:pt>
    <dgm:pt modelId="{4BC4CEF8-C6BE-484C-A8D4-0A2066AAE4AD}" type="pres">
      <dgm:prSet presAssocID="{699938A6-037A-4297-A06F-4C34AEFE039B}" presName="background3" presStyleLbl="node3" presStyleIdx="1" presStyleCnt="4"/>
      <dgm:spPr/>
    </dgm:pt>
    <dgm:pt modelId="{CFDAA6B8-BBC2-4BD8-B3B7-04C30E326698}" type="pres">
      <dgm:prSet presAssocID="{699938A6-037A-4297-A06F-4C34AEFE039B}" presName="text3" presStyleLbl="fgAcc3" presStyleIdx="1" presStyleCnt="4">
        <dgm:presLayoutVars>
          <dgm:chPref val="3"/>
        </dgm:presLayoutVars>
      </dgm:prSet>
      <dgm:spPr/>
    </dgm:pt>
    <dgm:pt modelId="{62A85FDC-34FB-4A55-87E7-F8643E415C5E}" type="pres">
      <dgm:prSet presAssocID="{699938A6-037A-4297-A06F-4C34AEFE039B}" presName="hierChild4" presStyleCnt="0"/>
      <dgm:spPr/>
    </dgm:pt>
    <dgm:pt modelId="{1C73BAC2-32DD-45DF-82B8-C35313439F3B}" type="pres">
      <dgm:prSet presAssocID="{6B5326E1-F1BA-42D8-966F-E4EC5E1502F6}" presName="Name17" presStyleLbl="parChTrans1D3" presStyleIdx="2" presStyleCnt="4"/>
      <dgm:spPr/>
    </dgm:pt>
    <dgm:pt modelId="{E0184CAA-994C-485E-BE8C-0961E05D617E}" type="pres">
      <dgm:prSet presAssocID="{D61CC55C-4158-44CE-9AF9-DED6B6BCAF92}" presName="hierRoot3" presStyleCnt="0"/>
      <dgm:spPr/>
    </dgm:pt>
    <dgm:pt modelId="{0E5C102C-E5DF-44DB-8674-426E6FCC0DAA}" type="pres">
      <dgm:prSet presAssocID="{D61CC55C-4158-44CE-9AF9-DED6B6BCAF92}" presName="composite3" presStyleCnt="0"/>
      <dgm:spPr/>
    </dgm:pt>
    <dgm:pt modelId="{D454DBF8-915D-41B6-B797-CDF72373BE18}" type="pres">
      <dgm:prSet presAssocID="{D61CC55C-4158-44CE-9AF9-DED6B6BCAF92}" presName="background3" presStyleLbl="node3" presStyleIdx="2" presStyleCnt="4"/>
      <dgm:spPr/>
    </dgm:pt>
    <dgm:pt modelId="{AD90F28F-839C-4C06-A2D4-987E8DA8BAAD}" type="pres">
      <dgm:prSet presAssocID="{D61CC55C-4158-44CE-9AF9-DED6B6BCAF92}" presName="text3" presStyleLbl="fgAcc3" presStyleIdx="2" presStyleCnt="4">
        <dgm:presLayoutVars>
          <dgm:chPref val="3"/>
        </dgm:presLayoutVars>
      </dgm:prSet>
      <dgm:spPr/>
    </dgm:pt>
    <dgm:pt modelId="{7627D93A-4669-463F-81DD-BA2C5A2BAD75}" type="pres">
      <dgm:prSet presAssocID="{D61CC55C-4158-44CE-9AF9-DED6B6BCAF92}" presName="hierChild4" presStyleCnt="0"/>
      <dgm:spPr/>
    </dgm:pt>
    <dgm:pt modelId="{693A16E7-131D-45A0-ADA1-1C6F81F5DC3D}" type="pres">
      <dgm:prSet presAssocID="{8F174CC8-6D19-4A8F-88B3-1295EE3A0DC2}" presName="Name17" presStyleLbl="parChTrans1D3" presStyleIdx="3" presStyleCnt="4"/>
      <dgm:spPr/>
    </dgm:pt>
    <dgm:pt modelId="{F057BADA-5EBE-4B37-ABE6-EC62BA4A9632}" type="pres">
      <dgm:prSet presAssocID="{43B61761-76A3-4114-9499-335411D76361}" presName="hierRoot3" presStyleCnt="0"/>
      <dgm:spPr/>
    </dgm:pt>
    <dgm:pt modelId="{DFD6422D-79CF-41D9-AF65-A89972DC9AB9}" type="pres">
      <dgm:prSet presAssocID="{43B61761-76A3-4114-9499-335411D76361}" presName="composite3" presStyleCnt="0"/>
      <dgm:spPr/>
    </dgm:pt>
    <dgm:pt modelId="{C869F0D2-13BD-4FAE-A984-66BCEEBA29F9}" type="pres">
      <dgm:prSet presAssocID="{43B61761-76A3-4114-9499-335411D76361}" presName="background3" presStyleLbl="node3" presStyleIdx="3" presStyleCnt="4"/>
      <dgm:spPr/>
    </dgm:pt>
    <dgm:pt modelId="{5CA22159-B97D-4245-B95C-B2283659D251}" type="pres">
      <dgm:prSet presAssocID="{43B61761-76A3-4114-9499-335411D76361}" presName="text3" presStyleLbl="fgAcc3" presStyleIdx="3" presStyleCnt="4">
        <dgm:presLayoutVars>
          <dgm:chPref val="3"/>
        </dgm:presLayoutVars>
      </dgm:prSet>
      <dgm:spPr/>
    </dgm:pt>
    <dgm:pt modelId="{F414B39B-5AF0-45BB-B5F0-A483D1A9DDE7}" type="pres">
      <dgm:prSet presAssocID="{43B61761-76A3-4114-9499-335411D76361}" presName="hierChild4" presStyleCnt="0"/>
      <dgm:spPr/>
    </dgm:pt>
  </dgm:ptLst>
  <dgm:cxnLst>
    <dgm:cxn modelId="{C0474000-4675-4733-B53F-2075DEFDFCD9}" type="presOf" srcId="{FF859B84-47C7-475F-9C39-E5A1A91E16D5}" destId="{6E4228E8-628F-4D71-98B7-ACC0EBAF84C7}" srcOrd="0" destOrd="0" presId="urn:microsoft.com/office/officeart/2005/8/layout/hierarchy1"/>
    <dgm:cxn modelId="{99E67C05-BE60-4AEC-BBD5-87D902CC2CB1}" srcId="{DE745ECA-4F3E-48A2-A9A3-D486D2F3F1EA}" destId="{43B61761-76A3-4114-9499-335411D76361}" srcOrd="2" destOrd="0" parTransId="{8F174CC8-6D19-4A8F-88B3-1295EE3A0DC2}" sibTransId="{BEF471F9-CCA0-4BE9-BFB9-3459BF120F71}"/>
    <dgm:cxn modelId="{4D00231F-9F68-4FD1-84E9-64DD4F17F0E2}" srcId="{DE745ECA-4F3E-48A2-A9A3-D486D2F3F1EA}" destId="{D61CC55C-4158-44CE-9AF9-DED6B6BCAF92}" srcOrd="1" destOrd="0" parTransId="{6B5326E1-F1BA-42D8-966F-E4EC5E1502F6}" sibTransId="{EDE8F5BD-683C-43A1-9F90-D3DA31891D7C}"/>
    <dgm:cxn modelId="{01E1CE25-918A-4495-9357-0CE52F2545FD}" type="presOf" srcId="{D61CC55C-4158-44CE-9AF9-DED6B6BCAF92}" destId="{AD90F28F-839C-4C06-A2D4-987E8DA8BAAD}" srcOrd="0" destOrd="0" presId="urn:microsoft.com/office/officeart/2005/8/layout/hierarchy1"/>
    <dgm:cxn modelId="{23D5C42B-3E04-41C8-9D6E-317D350F5BB7}" type="presOf" srcId="{B78088D6-64CD-41DF-BA5E-62FCCD508198}" destId="{0C98022F-885B-46EA-A1CD-80526648BFE7}" srcOrd="0" destOrd="0" presId="urn:microsoft.com/office/officeart/2005/8/layout/hierarchy1"/>
    <dgm:cxn modelId="{4DC28241-BD45-4F55-BA7A-9642627FE62C}" srcId="{4409AF8A-1CBF-436A-89BE-4C1A73418600}" destId="{357B023B-B165-4724-A474-94F50663C3A9}" srcOrd="0" destOrd="0" parTransId="{3DAD84C7-D37C-4481-B2F3-EC5FB9D3D5CC}" sibTransId="{2DA08279-E9BC-4076-828D-7ADEED36615E}"/>
    <dgm:cxn modelId="{CB292469-E131-4C3D-8999-C8CEE219DAE6}" type="presOf" srcId="{84AB7303-4A51-4A71-B512-5FF2B4B90D96}" destId="{9618D095-85E2-4BE1-98DF-8A836E039018}" srcOrd="0" destOrd="0" presId="urn:microsoft.com/office/officeart/2005/8/layout/hierarchy1"/>
    <dgm:cxn modelId="{BABD496C-19A4-4C73-B7E1-0AE05015EE51}" type="presOf" srcId="{DE745ECA-4F3E-48A2-A9A3-D486D2F3F1EA}" destId="{5B591A20-3B11-4708-B317-65064E486915}" srcOrd="0" destOrd="0" presId="urn:microsoft.com/office/officeart/2005/8/layout/hierarchy1"/>
    <dgm:cxn modelId="{991F4394-5C16-4281-B9DB-71504A6B73C8}" srcId="{52355D88-8813-4A0F-A5AB-95AD81C7265E}" destId="{FF859B84-47C7-475F-9C39-E5A1A91E16D5}" srcOrd="0" destOrd="0" parTransId="{B78088D6-64CD-41DF-BA5E-62FCCD508198}" sibTransId="{1DA64529-0345-4D3E-AFB4-FC4729CB07CC}"/>
    <dgm:cxn modelId="{BA97BD94-352F-41D4-87B7-63BA41C53B8B}" type="presOf" srcId="{9AF7C4FB-B04A-4E3D-B45F-62102366FD0D}" destId="{CE495736-D6F1-495B-A75A-6BC82E8CB04E}" srcOrd="0" destOrd="0" presId="urn:microsoft.com/office/officeart/2005/8/layout/hierarchy1"/>
    <dgm:cxn modelId="{351ADE94-61FE-4C47-BBA0-4E72BA90EA4A}" type="presOf" srcId="{6B5326E1-F1BA-42D8-966F-E4EC5E1502F6}" destId="{1C73BAC2-32DD-45DF-82B8-C35313439F3B}" srcOrd="0" destOrd="0" presId="urn:microsoft.com/office/officeart/2005/8/layout/hierarchy1"/>
    <dgm:cxn modelId="{2C8132A0-C3F7-43D0-B357-A6A41FB0283D}" srcId="{DE745ECA-4F3E-48A2-A9A3-D486D2F3F1EA}" destId="{699938A6-037A-4297-A06F-4C34AEFE039B}" srcOrd="0" destOrd="0" parTransId="{84AB7303-4A51-4A71-B512-5FF2B4B90D96}" sibTransId="{9386253C-68C8-44B1-B477-1CC066FDE144}"/>
    <dgm:cxn modelId="{0D1424A2-96F7-49CB-BE4A-9289FE9B296A}" type="presOf" srcId="{8F174CC8-6D19-4A8F-88B3-1295EE3A0DC2}" destId="{693A16E7-131D-45A0-ADA1-1C6F81F5DC3D}" srcOrd="0" destOrd="0" presId="urn:microsoft.com/office/officeart/2005/8/layout/hierarchy1"/>
    <dgm:cxn modelId="{DC3862AD-F9A2-424D-8B0D-1C5437FE408B}" type="presOf" srcId="{4409AF8A-1CBF-436A-89BE-4C1A73418600}" destId="{2DE996CD-6EFE-43D8-9DB1-1488AD4E0D92}" srcOrd="0" destOrd="0" presId="urn:microsoft.com/office/officeart/2005/8/layout/hierarchy1"/>
    <dgm:cxn modelId="{D1B75AB9-0118-48F5-84F7-631BF038FDA8}" type="presOf" srcId="{3437A57C-EAFE-429F-B5B2-5B5903618DB0}" destId="{E12C6CEE-EB75-4627-8D60-AF24D283AAC3}" srcOrd="0" destOrd="0" presId="urn:microsoft.com/office/officeart/2005/8/layout/hierarchy1"/>
    <dgm:cxn modelId="{F917CCB9-1FC3-4C55-99B9-9480F7BE6F57}" srcId="{357B023B-B165-4724-A474-94F50663C3A9}" destId="{52355D88-8813-4A0F-A5AB-95AD81C7265E}" srcOrd="0" destOrd="0" parTransId="{3437A57C-EAFE-429F-B5B2-5B5903618DB0}" sibTransId="{DC420AAF-D9C6-456F-B596-30AE95C15CB3}"/>
    <dgm:cxn modelId="{7E850ED9-A435-4AF2-B2EC-74B3A129562E}" type="presOf" srcId="{52355D88-8813-4A0F-A5AB-95AD81C7265E}" destId="{87B70D34-8C55-4156-A194-2D7B79C73865}" srcOrd="0" destOrd="0" presId="urn:microsoft.com/office/officeart/2005/8/layout/hierarchy1"/>
    <dgm:cxn modelId="{619E4FE4-C76D-4972-A346-C02810568F52}" type="presOf" srcId="{699938A6-037A-4297-A06F-4C34AEFE039B}" destId="{CFDAA6B8-BBC2-4BD8-B3B7-04C30E326698}" srcOrd="0" destOrd="0" presId="urn:microsoft.com/office/officeart/2005/8/layout/hierarchy1"/>
    <dgm:cxn modelId="{8531B7E7-893A-45DE-8E2C-1305C97CFB67}" type="presOf" srcId="{43B61761-76A3-4114-9499-335411D76361}" destId="{5CA22159-B97D-4245-B95C-B2283659D251}" srcOrd="0" destOrd="0" presId="urn:microsoft.com/office/officeart/2005/8/layout/hierarchy1"/>
    <dgm:cxn modelId="{38AF45EE-E388-486B-A46E-6910A962CB7D}" type="presOf" srcId="{357B023B-B165-4724-A474-94F50663C3A9}" destId="{566DF34B-67E3-4BA3-A9E5-7EA18069895B}" srcOrd="0" destOrd="0" presId="urn:microsoft.com/office/officeart/2005/8/layout/hierarchy1"/>
    <dgm:cxn modelId="{50424DF1-C564-49E8-85FF-4F51BB4EA8C1}" srcId="{357B023B-B165-4724-A474-94F50663C3A9}" destId="{DE745ECA-4F3E-48A2-A9A3-D486D2F3F1EA}" srcOrd="1" destOrd="0" parTransId="{9AF7C4FB-B04A-4E3D-B45F-62102366FD0D}" sibTransId="{56BAEA56-1BFF-43F2-8784-A8B294F17F21}"/>
    <dgm:cxn modelId="{8D69941D-3ACD-4BBE-966B-88059C3E1404}" type="presParOf" srcId="{2DE996CD-6EFE-43D8-9DB1-1488AD4E0D92}" destId="{D2C8ACF3-7325-4B2E-8FBC-521225795411}" srcOrd="0" destOrd="0" presId="urn:microsoft.com/office/officeart/2005/8/layout/hierarchy1"/>
    <dgm:cxn modelId="{641FB31F-194A-454D-BFE5-4A43761AFEDA}" type="presParOf" srcId="{D2C8ACF3-7325-4B2E-8FBC-521225795411}" destId="{ADAF8474-3B7A-4456-BC92-1F3C8448B8D0}" srcOrd="0" destOrd="0" presId="urn:microsoft.com/office/officeart/2005/8/layout/hierarchy1"/>
    <dgm:cxn modelId="{2C28A8A6-EB64-4217-9115-D653E7A27F7E}" type="presParOf" srcId="{ADAF8474-3B7A-4456-BC92-1F3C8448B8D0}" destId="{EDB5A923-26CA-4642-BD9F-6172039E5B18}" srcOrd="0" destOrd="0" presId="urn:microsoft.com/office/officeart/2005/8/layout/hierarchy1"/>
    <dgm:cxn modelId="{9D301FB5-2B85-4ED6-926A-0966CE66B66D}" type="presParOf" srcId="{ADAF8474-3B7A-4456-BC92-1F3C8448B8D0}" destId="{566DF34B-67E3-4BA3-A9E5-7EA18069895B}" srcOrd="1" destOrd="0" presId="urn:microsoft.com/office/officeart/2005/8/layout/hierarchy1"/>
    <dgm:cxn modelId="{0CEFEAA9-A469-465B-AE8E-FD0037DD4AC9}" type="presParOf" srcId="{D2C8ACF3-7325-4B2E-8FBC-521225795411}" destId="{565BEFD4-C97C-418F-9B1C-B787F1925EDE}" srcOrd="1" destOrd="0" presId="urn:microsoft.com/office/officeart/2005/8/layout/hierarchy1"/>
    <dgm:cxn modelId="{0D96C9BF-714C-47C6-9050-0297376470C1}" type="presParOf" srcId="{565BEFD4-C97C-418F-9B1C-B787F1925EDE}" destId="{E12C6CEE-EB75-4627-8D60-AF24D283AAC3}" srcOrd="0" destOrd="0" presId="urn:microsoft.com/office/officeart/2005/8/layout/hierarchy1"/>
    <dgm:cxn modelId="{58FBB583-79EA-4B54-B431-5B40B06B4BD4}" type="presParOf" srcId="{565BEFD4-C97C-418F-9B1C-B787F1925EDE}" destId="{586DBB1A-0EF9-4EFF-A5DA-B05CD17CADF5}" srcOrd="1" destOrd="0" presId="urn:microsoft.com/office/officeart/2005/8/layout/hierarchy1"/>
    <dgm:cxn modelId="{2F51BA0B-0DDB-40B0-9D9F-04153DB8F247}" type="presParOf" srcId="{586DBB1A-0EF9-4EFF-A5DA-B05CD17CADF5}" destId="{0F3D50B8-4FE3-4104-BC28-2AE998A9D260}" srcOrd="0" destOrd="0" presId="urn:microsoft.com/office/officeart/2005/8/layout/hierarchy1"/>
    <dgm:cxn modelId="{B6CD2D31-6EE4-458C-8D4E-7968E71FF5BD}" type="presParOf" srcId="{0F3D50B8-4FE3-4104-BC28-2AE998A9D260}" destId="{3FD9051E-6ACA-4135-94E0-FAEB479329F7}" srcOrd="0" destOrd="0" presId="urn:microsoft.com/office/officeart/2005/8/layout/hierarchy1"/>
    <dgm:cxn modelId="{D1FE9787-F248-49BD-98AD-95FB9B37E5BD}" type="presParOf" srcId="{0F3D50B8-4FE3-4104-BC28-2AE998A9D260}" destId="{87B70D34-8C55-4156-A194-2D7B79C73865}" srcOrd="1" destOrd="0" presId="urn:microsoft.com/office/officeart/2005/8/layout/hierarchy1"/>
    <dgm:cxn modelId="{09F01FA5-4C9D-4114-A78B-DA77E52A3EF7}" type="presParOf" srcId="{586DBB1A-0EF9-4EFF-A5DA-B05CD17CADF5}" destId="{84387D4F-D9FD-4B75-A86C-BDB0C44EDFDA}" srcOrd="1" destOrd="0" presId="urn:microsoft.com/office/officeart/2005/8/layout/hierarchy1"/>
    <dgm:cxn modelId="{B6EC5773-582C-4787-9209-9377403BA774}" type="presParOf" srcId="{84387D4F-D9FD-4B75-A86C-BDB0C44EDFDA}" destId="{0C98022F-885B-46EA-A1CD-80526648BFE7}" srcOrd="0" destOrd="0" presId="urn:microsoft.com/office/officeart/2005/8/layout/hierarchy1"/>
    <dgm:cxn modelId="{43B04E82-8F68-4F44-AB13-3A4FADE07AA1}" type="presParOf" srcId="{84387D4F-D9FD-4B75-A86C-BDB0C44EDFDA}" destId="{8D4B27C9-AF3D-42C9-A64E-A3426136C1CE}" srcOrd="1" destOrd="0" presId="urn:microsoft.com/office/officeart/2005/8/layout/hierarchy1"/>
    <dgm:cxn modelId="{B564AF41-DE9F-45D8-9C85-88AEA5EC4D0A}" type="presParOf" srcId="{8D4B27C9-AF3D-42C9-A64E-A3426136C1CE}" destId="{FC9A6B37-C212-4A0C-94BD-BCD358AAF219}" srcOrd="0" destOrd="0" presId="urn:microsoft.com/office/officeart/2005/8/layout/hierarchy1"/>
    <dgm:cxn modelId="{8FE758F2-9131-4B85-9898-4647D8B02419}" type="presParOf" srcId="{FC9A6B37-C212-4A0C-94BD-BCD358AAF219}" destId="{D73E7953-FD34-49AD-86D0-37E56F5E5166}" srcOrd="0" destOrd="0" presId="urn:microsoft.com/office/officeart/2005/8/layout/hierarchy1"/>
    <dgm:cxn modelId="{23876FD3-0291-4872-93F4-ABCEC7A9076B}" type="presParOf" srcId="{FC9A6B37-C212-4A0C-94BD-BCD358AAF219}" destId="{6E4228E8-628F-4D71-98B7-ACC0EBAF84C7}" srcOrd="1" destOrd="0" presId="urn:microsoft.com/office/officeart/2005/8/layout/hierarchy1"/>
    <dgm:cxn modelId="{B1F2F95C-4249-47DB-9983-A212AC494890}" type="presParOf" srcId="{8D4B27C9-AF3D-42C9-A64E-A3426136C1CE}" destId="{DEC13842-8BCC-443E-B491-4FAE41B722B6}" srcOrd="1" destOrd="0" presId="urn:microsoft.com/office/officeart/2005/8/layout/hierarchy1"/>
    <dgm:cxn modelId="{9D0C7C03-63F9-4E81-93AD-281572555C57}" type="presParOf" srcId="{565BEFD4-C97C-418F-9B1C-B787F1925EDE}" destId="{CE495736-D6F1-495B-A75A-6BC82E8CB04E}" srcOrd="2" destOrd="0" presId="urn:microsoft.com/office/officeart/2005/8/layout/hierarchy1"/>
    <dgm:cxn modelId="{87616A4C-A5C5-48EF-ABCC-3BF181433D29}" type="presParOf" srcId="{565BEFD4-C97C-418F-9B1C-B787F1925EDE}" destId="{26994F48-4E09-4C37-84D5-2AD2A43242D1}" srcOrd="3" destOrd="0" presId="urn:microsoft.com/office/officeart/2005/8/layout/hierarchy1"/>
    <dgm:cxn modelId="{FEEFC026-1E5B-48CB-913B-DA9DC815E035}" type="presParOf" srcId="{26994F48-4E09-4C37-84D5-2AD2A43242D1}" destId="{6B121B64-FB19-4951-8A8B-675A72B995AA}" srcOrd="0" destOrd="0" presId="urn:microsoft.com/office/officeart/2005/8/layout/hierarchy1"/>
    <dgm:cxn modelId="{48B5FFCF-6A51-448D-B741-504A3E982F93}" type="presParOf" srcId="{6B121B64-FB19-4951-8A8B-675A72B995AA}" destId="{29C403ED-FB9E-434E-AB9D-5B40983A5629}" srcOrd="0" destOrd="0" presId="urn:microsoft.com/office/officeart/2005/8/layout/hierarchy1"/>
    <dgm:cxn modelId="{2E8020D2-5869-4B75-A2D0-398AF4C04A3D}" type="presParOf" srcId="{6B121B64-FB19-4951-8A8B-675A72B995AA}" destId="{5B591A20-3B11-4708-B317-65064E486915}" srcOrd="1" destOrd="0" presId="urn:microsoft.com/office/officeart/2005/8/layout/hierarchy1"/>
    <dgm:cxn modelId="{C7B47344-A2B0-419F-B933-A58942648EB3}" type="presParOf" srcId="{26994F48-4E09-4C37-84D5-2AD2A43242D1}" destId="{CE1A41E7-E634-433D-8A48-EDF0327E642F}" srcOrd="1" destOrd="0" presId="urn:microsoft.com/office/officeart/2005/8/layout/hierarchy1"/>
    <dgm:cxn modelId="{96CC866F-076F-406F-8231-CBF0E4C9608F}" type="presParOf" srcId="{CE1A41E7-E634-433D-8A48-EDF0327E642F}" destId="{9618D095-85E2-4BE1-98DF-8A836E039018}" srcOrd="0" destOrd="0" presId="urn:microsoft.com/office/officeart/2005/8/layout/hierarchy1"/>
    <dgm:cxn modelId="{BD1B8E88-8736-416C-A3C2-9D7FEE150EB1}" type="presParOf" srcId="{CE1A41E7-E634-433D-8A48-EDF0327E642F}" destId="{324F9D22-7972-4DEA-80CC-C4878AE164F0}" srcOrd="1" destOrd="0" presId="urn:microsoft.com/office/officeart/2005/8/layout/hierarchy1"/>
    <dgm:cxn modelId="{E05B01D3-1428-4A14-8F2F-FB419D546E88}" type="presParOf" srcId="{324F9D22-7972-4DEA-80CC-C4878AE164F0}" destId="{1A7D468A-257C-4266-8A02-797A130DD9F2}" srcOrd="0" destOrd="0" presId="urn:microsoft.com/office/officeart/2005/8/layout/hierarchy1"/>
    <dgm:cxn modelId="{A37A50A9-4D7C-4E01-AAB5-360097B4B79C}" type="presParOf" srcId="{1A7D468A-257C-4266-8A02-797A130DD9F2}" destId="{4BC4CEF8-C6BE-484C-A8D4-0A2066AAE4AD}" srcOrd="0" destOrd="0" presId="urn:microsoft.com/office/officeart/2005/8/layout/hierarchy1"/>
    <dgm:cxn modelId="{2CFDAB13-8BC2-42D9-8BA3-65AECF02C7F2}" type="presParOf" srcId="{1A7D468A-257C-4266-8A02-797A130DD9F2}" destId="{CFDAA6B8-BBC2-4BD8-B3B7-04C30E326698}" srcOrd="1" destOrd="0" presId="urn:microsoft.com/office/officeart/2005/8/layout/hierarchy1"/>
    <dgm:cxn modelId="{78B32CF3-8068-4DA0-AAA3-973856127963}" type="presParOf" srcId="{324F9D22-7972-4DEA-80CC-C4878AE164F0}" destId="{62A85FDC-34FB-4A55-87E7-F8643E415C5E}" srcOrd="1" destOrd="0" presId="urn:microsoft.com/office/officeart/2005/8/layout/hierarchy1"/>
    <dgm:cxn modelId="{20D9428E-825F-4667-8803-400D26393B3A}" type="presParOf" srcId="{CE1A41E7-E634-433D-8A48-EDF0327E642F}" destId="{1C73BAC2-32DD-45DF-82B8-C35313439F3B}" srcOrd="2" destOrd="0" presId="urn:microsoft.com/office/officeart/2005/8/layout/hierarchy1"/>
    <dgm:cxn modelId="{80EDEF86-FA36-455A-8C7A-5C1E1ED5A3B7}" type="presParOf" srcId="{CE1A41E7-E634-433D-8A48-EDF0327E642F}" destId="{E0184CAA-994C-485E-BE8C-0961E05D617E}" srcOrd="3" destOrd="0" presId="urn:microsoft.com/office/officeart/2005/8/layout/hierarchy1"/>
    <dgm:cxn modelId="{76F20EF8-A1A7-4ABE-BABC-F93DEDAB7F89}" type="presParOf" srcId="{E0184CAA-994C-485E-BE8C-0961E05D617E}" destId="{0E5C102C-E5DF-44DB-8674-426E6FCC0DAA}" srcOrd="0" destOrd="0" presId="urn:microsoft.com/office/officeart/2005/8/layout/hierarchy1"/>
    <dgm:cxn modelId="{C6C95FCC-03DF-4125-93A5-DFECC7B567FD}" type="presParOf" srcId="{0E5C102C-E5DF-44DB-8674-426E6FCC0DAA}" destId="{D454DBF8-915D-41B6-B797-CDF72373BE18}" srcOrd="0" destOrd="0" presId="urn:microsoft.com/office/officeart/2005/8/layout/hierarchy1"/>
    <dgm:cxn modelId="{CE6FC3D6-5EE9-49C8-BD58-0C38CBD10C1D}" type="presParOf" srcId="{0E5C102C-E5DF-44DB-8674-426E6FCC0DAA}" destId="{AD90F28F-839C-4C06-A2D4-987E8DA8BAAD}" srcOrd="1" destOrd="0" presId="urn:microsoft.com/office/officeart/2005/8/layout/hierarchy1"/>
    <dgm:cxn modelId="{8F0D37B4-9DA7-44FE-8F48-93A4A720F844}" type="presParOf" srcId="{E0184CAA-994C-485E-BE8C-0961E05D617E}" destId="{7627D93A-4669-463F-81DD-BA2C5A2BAD75}" srcOrd="1" destOrd="0" presId="urn:microsoft.com/office/officeart/2005/8/layout/hierarchy1"/>
    <dgm:cxn modelId="{F0AD2D37-8C67-4563-A447-456C35326C8F}" type="presParOf" srcId="{CE1A41E7-E634-433D-8A48-EDF0327E642F}" destId="{693A16E7-131D-45A0-ADA1-1C6F81F5DC3D}" srcOrd="4" destOrd="0" presId="urn:microsoft.com/office/officeart/2005/8/layout/hierarchy1"/>
    <dgm:cxn modelId="{DE9C1DEB-928C-4F0D-BFFE-9DA70B1A4263}" type="presParOf" srcId="{CE1A41E7-E634-433D-8A48-EDF0327E642F}" destId="{F057BADA-5EBE-4B37-ABE6-EC62BA4A9632}" srcOrd="5" destOrd="0" presId="urn:microsoft.com/office/officeart/2005/8/layout/hierarchy1"/>
    <dgm:cxn modelId="{FBB8CD2A-F3BB-4985-94C0-7730CF657CE5}" type="presParOf" srcId="{F057BADA-5EBE-4B37-ABE6-EC62BA4A9632}" destId="{DFD6422D-79CF-41D9-AF65-A89972DC9AB9}" srcOrd="0" destOrd="0" presId="urn:microsoft.com/office/officeart/2005/8/layout/hierarchy1"/>
    <dgm:cxn modelId="{E756EB46-CF87-4781-9FD3-B7EB1A55E55D}" type="presParOf" srcId="{DFD6422D-79CF-41D9-AF65-A89972DC9AB9}" destId="{C869F0D2-13BD-4FAE-A984-66BCEEBA29F9}" srcOrd="0" destOrd="0" presId="urn:microsoft.com/office/officeart/2005/8/layout/hierarchy1"/>
    <dgm:cxn modelId="{77B0A84F-88E8-4481-9DEB-5479C4570101}" type="presParOf" srcId="{DFD6422D-79CF-41D9-AF65-A89972DC9AB9}" destId="{5CA22159-B97D-4245-B95C-B2283659D251}" srcOrd="1" destOrd="0" presId="urn:microsoft.com/office/officeart/2005/8/layout/hierarchy1"/>
    <dgm:cxn modelId="{4B52F36A-0841-4A07-A0B7-598B599182D1}" type="presParOf" srcId="{F057BADA-5EBE-4B37-ABE6-EC62BA4A9632}" destId="{F414B39B-5AF0-45BB-B5F0-A483D1A9DDE7}"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0036A-49A6-448E-8B3B-1A08EA9EBA4A}" type="doc">
      <dgm:prSet loTypeId="urn:diagrams.loki3.com/BracketList+Icon" loCatId="list" qsTypeId="urn:microsoft.com/office/officeart/2005/8/quickstyle/3d9" qsCatId="3D" csTypeId="urn:microsoft.com/office/officeart/2005/8/colors/accent1_2" csCatId="accent1" phldr="1"/>
      <dgm:spPr/>
      <dgm:t>
        <a:bodyPr/>
        <a:lstStyle/>
        <a:p>
          <a:endParaRPr lang="zh-CN" altLang="en-US"/>
        </a:p>
      </dgm:t>
    </dgm:pt>
    <dgm:pt modelId="{31E782C3-F24E-4AFF-9FEC-AAD998920238}">
      <dgm:prSet phldrT="[文本]" custT="1"/>
      <dgm:spPr/>
      <dgm:t>
        <a:bodyPr/>
        <a:lstStyle/>
        <a:p>
          <a:r>
            <a:rPr lang="en-US" altLang="zh-CN" sz="3200" dirty="0"/>
            <a:t>6.1</a:t>
          </a:r>
          <a:endParaRPr lang="zh-CN" altLang="en-US" sz="3200" dirty="0"/>
        </a:p>
      </dgm:t>
    </dgm:pt>
    <dgm:pt modelId="{95E6F815-CDC6-4D02-9900-7F82A3358CDC}" cxnId="{F7E946A8-E4DC-4BD9-BDEC-D344AAD48EE0}" type="parTrans">
      <dgm:prSet/>
      <dgm:spPr/>
      <dgm:t>
        <a:bodyPr/>
        <a:lstStyle/>
        <a:p>
          <a:endParaRPr lang="zh-CN" altLang="en-US" sz="3200"/>
        </a:p>
      </dgm:t>
    </dgm:pt>
    <dgm:pt modelId="{E862A7F0-47BB-4F63-BF1A-20690CCB9C8C}" cxnId="{F7E946A8-E4DC-4BD9-BDEC-D344AAD48EE0}" type="sibTrans">
      <dgm:prSet/>
      <dgm:spPr/>
      <dgm:t>
        <a:bodyPr/>
        <a:lstStyle/>
        <a:p>
          <a:endParaRPr lang="zh-CN" altLang="en-US" sz="3200"/>
        </a:p>
      </dgm:t>
    </dgm:pt>
    <dgm:pt modelId="{82E49536-CF0F-4048-9CE7-1796E89A1538}">
      <dgm:prSet phldrT="[文本]" custT="1"/>
      <dgm:spPr/>
      <dgm:t>
        <a:bodyPr/>
        <a:lstStyle/>
        <a:p>
          <a:r>
            <a:rPr lang="zh-CN" altLang="en-US" sz="3200" dirty="0"/>
            <a:t>善后处置</a:t>
          </a:r>
        </a:p>
      </dgm:t>
    </dgm:pt>
    <dgm:pt modelId="{C210A34E-8E23-4FCF-8C7F-6A6B0C7AFF37}" cxnId="{EA6D795B-05E5-4AF3-8D26-8A41784946D9}" type="parTrans">
      <dgm:prSet/>
      <dgm:spPr/>
      <dgm:t>
        <a:bodyPr/>
        <a:lstStyle/>
        <a:p>
          <a:endParaRPr lang="zh-CN" altLang="en-US" sz="3200"/>
        </a:p>
      </dgm:t>
    </dgm:pt>
    <dgm:pt modelId="{4F42D898-DDE1-47BA-B2E0-9709E2DCD1F3}" cxnId="{EA6D795B-05E5-4AF3-8D26-8A41784946D9}" type="sibTrans">
      <dgm:prSet/>
      <dgm:spPr/>
      <dgm:t>
        <a:bodyPr/>
        <a:lstStyle/>
        <a:p>
          <a:endParaRPr lang="zh-CN" altLang="en-US" sz="3200"/>
        </a:p>
      </dgm:t>
    </dgm:pt>
    <dgm:pt modelId="{FF77FD7A-977B-4814-B321-220675A5A31B}">
      <dgm:prSet phldrT="[文本]" custT="1"/>
      <dgm:spPr/>
      <dgm:t>
        <a:bodyPr/>
        <a:lstStyle/>
        <a:p>
          <a:r>
            <a:rPr lang="en-US" altLang="zh-CN" sz="3200" dirty="0"/>
            <a:t>6.2</a:t>
          </a:r>
          <a:endParaRPr lang="zh-CN" altLang="en-US" sz="3200" dirty="0"/>
        </a:p>
      </dgm:t>
    </dgm:pt>
    <dgm:pt modelId="{320BE0BD-4730-479F-B7FA-1A1CBA34385C}" cxnId="{849525E1-6605-4397-8608-DB3EA95B0106}" type="parTrans">
      <dgm:prSet/>
      <dgm:spPr/>
      <dgm:t>
        <a:bodyPr/>
        <a:lstStyle/>
        <a:p>
          <a:endParaRPr lang="zh-CN" altLang="en-US" sz="3200"/>
        </a:p>
      </dgm:t>
    </dgm:pt>
    <dgm:pt modelId="{2833013A-8828-4592-A2BE-FCD8C40ECA11}" cxnId="{849525E1-6605-4397-8608-DB3EA95B0106}" type="sibTrans">
      <dgm:prSet/>
      <dgm:spPr/>
      <dgm:t>
        <a:bodyPr/>
        <a:lstStyle/>
        <a:p>
          <a:endParaRPr lang="zh-CN" altLang="en-US" sz="3200"/>
        </a:p>
      </dgm:t>
    </dgm:pt>
    <dgm:pt modelId="{12750C18-639F-4C92-88BD-6279503979DB}">
      <dgm:prSet phldrT="[文本]" custT="1"/>
      <dgm:spPr/>
      <dgm:t>
        <a:bodyPr/>
        <a:lstStyle/>
        <a:p>
          <a:r>
            <a:rPr lang="zh-CN" altLang="en-US" sz="3200" b="1" dirty="0"/>
            <a:t>评估与总结</a:t>
          </a:r>
          <a:endParaRPr lang="zh-CN" altLang="en-US" sz="3200" dirty="0"/>
        </a:p>
      </dgm:t>
    </dgm:pt>
    <dgm:pt modelId="{F01CD423-A2EE-4163-9AFD-0BC371266955}" cxnId="{370E411B-77CB-4639-8DE3-39BF97F7B87D}" type="parTrans">
      <dgm:prSet/>
      <dgm:spPr/>
      <dgm:t>
        <a:bodyPr/>
        <a:lstStyle/>
        <a:p>
          <a:endParaRPr lang="zh-CN" altLang="en-US" sz="3200"/>
        </a:p>
      </dgm:t>
    </dgm:pt>
    <dgm:pt modelId="{C24310FD-5341-41A4-BE90-C98A105AD19A}" cxnId="{370E411B-77CB-4639-8DE3-39BF97F7B87D}" type="sibTrans">
      <dgm:prSet/>
      <dgm:spPr/>
      <dgm:t>
        <a:bodyPr/>
        <a:lstStyle/>
        <a:p>
          <a:endParaRPr lang="zh-CN" altLang="en-US" sz="3200"/>
        </a:p>
      </dgm:t>
    </dgm:pt>
    <dgm:pt modelId="{C733B365-2AFD-472B-8514-0E3A4E3353B0}" type="pres">
      <dgm:prSet presAssocID="{CFE0036A-49A6-448E-8B3B-1A08EA9EBA4A}" presName="Name0" presStyleCnt="0">
        <dgm:presLayoutVars>
          <dgm:dir/>
          <dgm:animLvl val="lvl"/>
          <dgm:resizeHandles val="exact"/>
        </dgm:presLayoutVars>
      </dgm:prSet>
      <dgm:spPr/>
    </dgm:pt>
    <dgm:pt modelId="{8F1A8838-6486-4AF8-8895-619480341695}" type="pres">
      <dgm:prSet presAssocID="{31E782C3-F24E-4AFF-9FEC-AAD998920238}" presName="linNode" presStyleCnt="0"/>
      <dgm:spPr/>
    </dgm:pt>
    <dgm:pt modelId="{AE28F7F4-6D81-4E75-9D56-92C12C90006D}" type="pres">
      <dgm:prSet presAssocID="{31E782C3-F24E-4AFF-9FEC-AAD998920238}" presName="parTx" presStyleLbl="revTx" presStyleIdx="0" presStyleCnt="2">
        <dgm:presLayoutVars>
          <dgm:chMax val="1"/>
          <dgm:bulletEnabled val="1"/>
        </dgm:presLayoutVars>
      </dgm:prSet>
      <dgm:spPr/>
    </dgm:pt>
    <dgm:pt modelId="{8AD55E47-AA53-410B-901A-57C2EE5B9E51}" type="pres">
      <dgm:prSet presAssocID="{31E782C3-F24E-4AFF-9FEC-AAD998920238}" presName="bracket" presStyleLbl="parChTrans1D1" presStyleIdx="0" presStyleCnt="2"/>
      <dgm:spPr/>
    </dgm:pt>
    <dgm:pt modelId="{D0DBC866-E8D8-4D73-B324-3B4E291879E6}" type="pres">
      <dgm:prSet presAssocID="{31E782C3-F24E-4AFF-9FEC-AAD998920238}" presName="spH" presStyleCnt="0"/>
      <dgm:spPr/>
    </dgm:pt>
    <dgm:pt modelId="{FF4AB849-3F9F-427D-BE17-216164BFF23F}" type="pres">
      <dgm:prSet presAssocID="{31E782C3-F24E-4AFF-9FEC-AAD998920238}" presName="desTx" presStyleLbl="node1" presStyleIdx="0" presStyleCnt="2">
        <dgm:presLayoutVars>
          <dgm:bulletEnabled val="1"/>
        </dgm:presLayoutVars>
      </dgm:prSet>
      <dgm:spPr/>
    </dgm:pt>
    <dgm:pt modelId="{3DE3AA2A-5C25-421E-AC59-979F144A2B49}" type="pres">
      <dgm:prSet presAssocID="{E862A7F0-47BB-4F63-BF1A-20690CCB9C8C}" presName="spV" presStyleCnt="0"/>
      <dgm:spPr/>
    </dgm:pt>
    <dgm:pt modelId="{52844811-08B9-4DD0-9315-2A7C6FEF6FB9}" type="pres">
      <dgm:prSet presAssocID="{FF77FD7A-977B-4814-B321-220675A5A31B}" presName="linNode" presStyleCnt="0"/>
      <dgm:spPr/>
    </dgm:pt>
    <dgm:pt modelId="{583C8485-E069-4A1B-8733-F24861F1ED0C}" type="pres">
      <dgm:prSet presAssocID="{FF77FD7A-977B-4814-B321-220675A5A31B}" presName="parTx" presStyleLbl="revTx" presStyleIdx="1" presStyleCnt="2">
        <dgm:presLayoutVars>
          <dgm:chMax val="1"/>
          <dgm:bulletEnabled val="1"/>
        </dgm:presLayoutVars>
      </dgm:prSet>
      <dgm:spPr/>
    </dgm:pt>
    <dgm:pt modelId="{61678DE3-E115-4D50-B845-1C204135769F}" type="pres">
      <dgm:prSet presAssocID="{FF77FD7A-977B-4814-B321-220675A5A31B}" presName="bracket" presStyleLbl="parChTrans1D1" presStyleIdx="1" presStyleCnt="2"/>
      <dgm:spPr/>
    </dgm:pt>
    <dgm:pt modelId="{2457B00A-A812-4E2A-8DDD-7B8F6C04DB51}" type="pres">
      <dgm:prSet presAssocID="{FF77FD7A-977B-4814-B321-220675A5A31B}" presName="spH" presStyleCnt="0"/>
      <dgm:spPr/>
    </dgm:pt>
    <dgm:pt modelId="{BEC51E1A-DC71-403A-B817-677BAEAA5B54}" type="pres">
      <dgm:prSet presAssocID="{FF77FD7A-977B-4814-B321-220675A5A31B}" presName="desTx" presStyleLbl="node1" presStyleIdx="1" presStyleCnt="2">
        <dgm:presLayoutVars>
          <dgm:bulletEnabled val="1"/>
        </dgm:presLayoutVars>
      </dgm:prSet>
      <dgm:spPr/>
    </dgm:pt>
  </dgm:ptLst>
  <dgm:cxnLst>
    <dgm:cxn modelId="{370E411B-77CB-4639-8DE3-39BF97F7B87D}" srcId="{FF77FD7A-977B-4814-B321-220675A5A31B}" destId="{12750C18-639F-4C92-88BD-6279503979DB}" srcOrd="0" destOrd="0" parTransId="{F01CD423-A2EE-4163-9AFD-0BC371266955}" sibTransId="{C24310FD-5341-41A4-BE90-C98A105AD19A}"/>
    <dgm:cxn modelId="{D524D436-D95D-4130-B38C-E6E60DC50580}" type="presOf" srcId="{12750C18-639F-4C92-88BD-6279503979DB}" destId="{BEC51E1A-DC71-403A-B817-677BAEAA5B54}" srcOrd="0" destOrd="0" presId="urn:diagrams.loki3.com/BracketList+Icon"/>
    <dgm:cxn modelId="{EA6D795B-05E5-4AF3-8D26-8A41784946D9}" srcId="{31E782C3-F24E-4AFF-9FEC-AAD998920238}" destId="{82E49536-CF0F-4048-9CE7-1796E89A1538}" srcOrd="0" destOrd="0" parTransId="{C210A34E-8E23-4FCF-8C7F-6A6B0C7AFF37}" sibTransId="{4F42D898-DDE1-47BA-B2E0-9709E2DCD1F3}"/>
    <dgm:cxn modelId="{55385D83-6CB3-4486-B6CB-A8268EC61962}" type="presOf" srcId="{FF77FD7A-977B-4814-B321-220675A5A31B}" destId="{583C8485-E069-4A1B-8733-F24861F1ED0C}" srcOrd="0" destOrd="0" presId="urn:diagrams.loki3.com/BracketList+Icon"/>
    <dgm:cxn modelId="{4F50DD98-5D31-49FC-B433-D4F3E25EFEFE}" type="presOf" srcId="{CFE0036A-49A6-448E-8B3B-1A08EA9EBA4A}" destId="{C733B365-2AFD-472B-8514-0E3A4E3353B0}" srcOrd="0" destOrd="0" presId="urn:diagrams.loki3.com/BracketList+Icon"/>
    <dgm:cxn modelId="{F7E946A8-E4DC-4BD9-BDEC-D344AAD48EE0}" srcId="{CFE0036A-49A6-448E-8B3B-1A08EA9EBA4A}" destId="{31E782C3-F24E-4AFF-9FEC-AAD998920238}" srcOrd="0" destOrd="0" parTransId="{95E6F815-CDC6-4D02-9900-7F82A3358CDC}" sibTransId="{E862A7F0-47BB-4F63-BF1A-20690CCB9C8C}"/>
    <dgm:cxn modelId="{E79E9FBA-CA53-4A7F-AA43-F922C4AA730D}" type="presOf" srcId="{82E49536-CF0F-4048-9CE7-1796E89A1538}" destId="{FF4AB849-3F9F-427D-BE17-216164BFF23F}" srcOrd="0" destOrd="0" presId="urn:diagrams.loki3.com/BracketList+Icon"/>
    <dgm:cxn modelId="{849525E1-6605-4397-8608-DB3EA95B0106}" srcId="{CFE0036A-49A6-448E-8B3B-1A08EA9EBA4A}" destId="{FF77FD7A-977B-4814-B321-220675A5A31B}" srcOrd="1" destOrd="0" parTransId="{320BE0BD-4730-479F-B7FA-1A1CBA34385C}" sibTransId="{2833013A-8828-4592-A2BE-FCD8C40ECA11}"/>
    <dgm:cxn modelId="{170E44FA-A888-49A2-BEE7-C517591E9B69}" type="presOf" srcId="{31E782C3-F24E-4AFF-9FEC-AAD998920238}" destId="{AE28F7F4-6D81-4E75-9D56-92C12C90006D}" srcOrd="0" destOrd="0" presId="urn:diagrams.loki3.com/BracketList+Icon"/>
    <dgm:cxn modelId="{D79610FB-04D5-4E4F-8131-D623EF9EFF83}" type="presParOf" srcId="{C733B365-2AFD-472B-8514-0E3A4E3353B0}" destId="{8F1A8838-6486-4AF8-8895-619480341695}" srcOrd="0" destOrd="0" presId="urn:diagrams.loki3.com/BracketList+Icon"/>
    <dgm:cxn modelId="{D5AB8C08-78FB-4182-9039-43E2B0951E4F}" type="presParOf" srcId="{8F1A8838-6486-4AF8-8895-619480341695}" destId="{AE28F7F4-6D81-4E75-9D56-92C12C90006D}" srcOrd="0" destOrd="0" presId="urn:diagrams.loki3.com/BracketList+Icon"/>
    <dgm:cxn modelId="{443CA88D-F724-4B3E-AAA3-18A72551289D}" type="presParOf" srcId="{8F1A8838-6486-4AF8-8895-619480341695}" destId="{8AD55E47-AA53-410B-901A-57C2EE5B9E51}" srcOrd="1" destOrd="0" presId="urn:diagrams.loki3.com/BracketList+Icon"/>
    <dgm:cxn modelId="{FC039BCD-7A7B-4BAA-A925-768DC560DF4A}" type="presParOf" srcId="{8F1A8838-6486-4AF8-8895-619480341695}" destId="{D0DBC866-E8D8-4D73-B324-3B4E291879E6}" srcOrd="2" destOrd="0" presId="urn:diagrams.loki3.com/BracketList+Icon"/>
    <dgm:cxn modelId="{4B75BD94-304B-491C-9614-47FD0734B99E}" type="presParOf" srcId="{8F1A8838-6486-4AF8-8895-619480341695}" destId="{FF4AB849-3F9F-427D-BE17-216164BFF23F}" srcOrd="3" destOrd="0" presId="urn:diagrams.loki3.com/BracketList+Icon"/>
    <dgm:cxn modelId="{D83F592F-8042-4FDE-999A-0B1C66B5F5EC}" type="presParOf" srcId="{C733B365-2AFD-472B-8514-0E3A4E3353B0}" destId="{3DE3AA2A-5C25-421E-AC59-979F144A2B49}" srcOrd="1" destOrd="0" presId="urn:diagrams.loki3.com/BracketList+Icon"/>
    <dgm:cxn modelId="{1DFF44B6-EC90-4BE0-84A7-EDEF6D51214E}" type="presParOf" srcId="{C733B365-2AFD-472B-8514-0E3A4E3353B0}" destId="{52844811-08B9-4DD0-9315-2A7C6FEF6FB9}" srcOrd="2" destOrd="0" presId="urn:diagrams.loki3.com/BracketList+Icon"/>
    <dgm:cxn modelId="{157F3836-3F72-467B-9B83-98E5A2A0A2C8}" type="presParOf" srcId="{52844811-08B9-4DD0-9315-2A7C6FEF6FB9}" destId="{583C8485-E069-4A1B-8733-F24861F1ED0C}" srcOrd="0" destOrd="0" presId="urn:diagrams.loki3.com/BracketList+Icon"/>
    <dgm:cxn modelId="{233D6950-80C7-4D70-B52D-D5AD54465850}" type="presParOf" srcId="{52844811-08B9-4DD0-9315-2A7C6FEF6FB9}" destId="{61678DE3-E115-4D50-B845-1C204135769F}" srcOrd="1" destOrd="0" presId="urn:diagrams.loki3.com/BracketList+Icon"/>
    <dgm:cxn modelId="{3AC74DA2-0A3C-4319-8A10-5DD811305FFE}" type="presParOf" srcId="{52844811-08B9-4DD0-9315-2A7C6FEF6FB9}" destId="{2457B00A-A812-4E2A-8DDD-7B8F6C04DB51}" srcOrd="2" destOrd="0" presId="urn:diagrams.loki3.com/BracketList+Icon"/>
    <dgm:cxn modelId="{945B23F0-24FA-4BD9-8446-25B6DF8623F7}" type="presParOf" srcId="{52844811-08B9-4DD0-9315-2A7C6FEF6FB9}" destId="{BEC51E1A-DC71-403A-B817-677BAEAA5B54}" srcOrd="3" destOrd="0" presId="urn:diagrams.loki3.com/BracketList+Icon"/>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28791" cy="3744416"/>
        <a:chOff x="0" y="0"/>
        <a:chExt cx="7128791" cy="3744416"/>
      </a:xfrm>
    </dsp:grpSpPr>
    <dsp:sp modelId="{E12C6CEE-EB75-4627-8D60-AF24D283AAC3}">
      <dsp:nvSpPr>
        <dsp:cNvPr id="5" name="任意多边形 4"/>
        <dsp:cNvSpPr/>
      </dsp:nvSpPr>
      <dsp:spPr bwMode="white">
        <a:xfrm>
          <a:off x="837100" y="916853"/>
          <a:ext cx="1764720" cy="420324"/>
        </a:xfrm>
        <a:custGeom>
          <a:avLst/>
          <a:gdLst/>
          <a:ahLst/>
          <a:cxnLst/>
          <a:pathLst>
            <a:path w="2779" h="662">
              <a:moveTo>
                <a:pt x="2779" y="0"/>
              </a:moveTo>
              <a:lnTo>
                <a:pt x="2779" y="411"/>
              </a:lnTo>
              <a:lnTo>
                <a:pt x="0" y="411"/>
              </a:lnTo>
              <a:lnTo>
                <a:pt x="0" y="662"/>
              </a:lnTo>
            </a:path>
          </a:pathLst>
        </a:custGeom>
      </dsp:spPr>
      <dsp:style>
        <a:lnRef idx="2">
          <a:schemeClr val="accent1">
            <a:shade val="60000"/>
          </a:schemeClr>
        </a:lnRef>
        <a:fillRef idx="0">
          <a:schemeClr val="accent1"/>
        </a:fillRef>
        <a:effectRef idx="0">
          <a:scrgbClr r="0" g="0" b="0"/>
        </a:effectRef>
        <a:fontRef idx="minor"/>
      </dsp:style>
      <dsp:txXfrm>
        <a:off x="837100" y="916853"/>
        <a:ext cx="1764720" cy="420324"/>
      </dsp:txXfrm>
    </dsp:sp>
    <dsp:sp modelId="{0C98022F-885B-46EA-A1CD-80526648BFE7}">
      <dsp:nvSpPr>
        <dsp:cNvPr id="8" name="任意多边形 7"/>
        <dsp:cNvSpPr/>
      </dsp:nvSpPr>
      <dsp:spPr bwMode="white">
        <a:xfrm>
          <a:off x="837100" y="2254029"/>
          <a:ext cx="0" cy="420725"/>
        </a:xfrm>
        <a:custGeom>
          <a:avLst/>
          <a:gdLst/>
          <a:ahLst/>
          <a:cxnLst/>
          <a:pathLst>
            <a:path h="663">
              <a:moveTo>
                <a:pt x="0" y="0"/>
              </a:moveTo>
              <a:lnTo>
                <a:pt x="0" y="663"/>
              </a:lnTo>
            </a:path>
          </a:pathLst>
        </a:custGeom>
      </dsp:spPr>
      <dsp:style>
        <a:lnRef idx="2">
          <a:schemeClr val="accent1">
            <a:shade val="80000"/>
          </a:schemeClr>
        </a:lnRef>
        <a:fillRef idx="0">
          <a:schemeClr val="accent1"/>
        </a:fillRef>
        <a:effectRef idx="0">
          <a:scrgbClr r="0" g="0" b="0"/>
        </a:effectRef>
        <a:fontRef idx="minor"/>
      </dsp:style>
      <dsp:txXfrm>
        <a:off x="837100" y="2254029"/>
        <a:ext cx="0" cy="420725"/>
      </dsp:txXfrm>
    </dsp:sp>
    <dsp:sp modelId="{CE495736-D6F1-495B-A75A-6BC82E8CB04E}">
      <dsp:nvSpPr>
        <dsp:cNvPr id="11" name="任意多边形 10"/>
        <dsp:cNvSpPr/>
      </dsp:nvSpPr>
      <dsp:spPr bwMode="white">
        <a:xfrm>
          <a:off x="2601821" y="916853"/>
          <a:ext cx="1764720" cy="420324"/>
        </a:xfrm>
        <a:custGeom>
          <a:avLst/>
          <a:gdLst/>
          <a:ahLst/>
          <a:cxnLst/>
          <a:pathLst>
            <a:path w="2779" h="662">
              <a:moveTo>
                <a:pt x="0" y="0"/>
              </a:moveTo>
              <a:lnTo>
                <a:pt x="0" y="411"/>
              </a:lnTo>
              <a:lnTo>
                <a:pt x="2779" y="411"/>
              </a:lnTo>
              <a:lnTo>
                <a:pt x="2779" y="662"/>
              </a:lnTo>
            </a:path>
          </a:pathLst>
        </a:custGeom>
      </dsp:spPr>
      <dsp:style>
        <a:lnRef idx="2">
          <a:schemeClr val="accent1">
            <a:shade val="60000"/>
          </a:schemeClr>
        </a:lnRef>
        <a:fillRef idx="0">
          <a:schemeClr val="accent1"/>
        </a:fillRef>
        <a:effectRef idx="0">
          <a:scrgbClr r="0" g="0" b="0"/>
        </a:effectRef>
        <a:fontRef idx="minor"/>
      </dsp:style>
      <dsp:txXfrm>
        <a:off x="2601821" y="916853"/>
        <a:ext cx="1764720" cy="420324"/>
      </dsp:txXfrm>
    </dsp:sp>
    <dsp:sp modelId="{9618D095-85E2-4BE1-98DF-8A836E039018}">
      <dsp:nvSpPr>
        <dsp:cNvPr id="14" name="任意多边形 13"/>
        <dsp:cNvSpPr/>
      </dsp:nvSpPr>
      <dsp:spPr bwMode="white">
        <a:xfrm>
          <a:off x="2601821" y="2254029"/>
          <a:ext cx="1764720" cy="420725"/>
        </a:xfrm>
        <a:custGeom>
          <a:avLst/>
          <a:gdLst/>
          <a:ahLst/>
          <a:cxnLst/>
          <a:pathLst>
            <a:path w="2779" h="663">
              <a:moveTo>
                <a:pt x="2779" y="0"/>
              </a:moveTo>
              <a:lnTo>
                <a:pt x="2779" y="411"/>
              </a:lnTo>
              <a:lnTo>
                <a:pt x="0" y="411"/>
              </a:lnTo>
              <a:lnTo>
                <a:pt x="0" y="663"/>
              </a:lnTo>
            </a:path>
          </a:pathLst>
        </a:custGeom>
      </dsp:spPr>
      <dsp:style>
        <a:lnRef idx="2">
          <a:schemeClr val="accent1">
            <a:shade val="80000"/>
          </a:schemeClr>
        </a:lnRef>
        <a:fillRef idx="0">
          <a:schemeClr val="accent1"/>
        </a:fillRef>
        <a:effectRef idx="0">
          <a:scrgbClr r="0" g="0" b="0"/>
        </a:effectRef>
        <a:fontRef idx="minor"/>
      </dsp:style>
      <dsp:txXfrm>
        <a:off x="2601821" y="2254029"/>
        <a:ext cx="1764720" cy="420725"/>
      </dsp:txXfrm>
    </dsp:sp>
    <dsp:sp modelId="{1C73BAC2-32DD-45DF-82B8-C35313439F3B}">
      <dsp:nvSpPr>
        <dsp:cNvPr id="17" name="任意多边形 16"/>
        <dsp:cNvSpPr/>
      </dsp:nvSpPr>
      <dsp:spPr bwMode="white">
        <a:xfrm>
          <a:off x="4366541" y="2254029"/>
          <a:ext cx="0" cy="420725"/>
        </a:xfrm>
        <a:custGeom>
          <a:avLst/>
          <a:gdLst/>
          <a:ahLst/>
          <a:cxnLst/>
          <a:pathLst>
            <a:path h="663">
              <a:moveTo>
                <a:pt x="0" y="0"/>
              </a:moveTo>
              <a:lnTo>
                <a:pt x="0" y="663"/>
              </a:lnTo>
            </a:path>
          </a:pathLst>
        </a:custGeom>
      </dsp:spPr>
      <dsp:style>
        <a:lnRef idx="2">
          <a:schemeClr val="accent1">
            <a:shade val="80000"/>
          </a:schemeClr>
        </a:lnRef>
        <a:fillRef idx="0">
          <a:schemeClr val="accent1"/>
        </a:fillRef>
        <a:effectRef idx="0">
          <a:scrgbClr r="0" g="0" b="0"/>
        </a:effectRef>
        <a:fontRef idx="minor"/>
      </dsp:style>
      <dsp:txXfrm>
        <a:off x="4366541" y="2254029"/>
        <a:ext cx="0" cy="420725"/>
      </dsp:txXfrm>
    </dsp:sp>
    <dsp:sp modelId="{693A16E7-131D-45A0-ADA1-1C6F81F5DC3D}">
      <dsp:nvSpPr>
        <dsp:cNvPr id="20" name="任意多边形 19"/>
        <dsp:cNvSpPr/>
      </dsp:nvSpPr>
      <dsp:spPr bwMode="white">
        <a:xfrm>
          <a:off x="4366541" y="2254029"/>
          <a:ext cx="1764720" cy="420725"/>
        </a:xfrm>
        <a:custGeom>
          <a:avLst/>
          <a:gdLst/>
          <a:ahLst/>
          <a:cxnLst/>
          <a:pathLst>
            <a:path w="2779" h="663">
              <a:moveTo>
                <a:pt x="0" y="0"/>
              </a:moveTo>
              <a:lnTo>
                <a:pt x="0" y="411"/>
              </a:lnTo>
              <a:lnTo>
                <a:pt x="2779" y="411"/>
              </a:lnTo>
              <a:lnTo>
                <a:pt x="2779" y="663"/>
              </a:lnTo>
            </a:path>
          </a:pathLst>
        </a:custGeom>
      </dsp:spPr>
      <dsp:style>
        <a:lnRef idx="2">
          <a:schemeClr val="accent1">
            <a:shade val="80000"/>
          </a:schemeClr>
        </a:lnRef>
        <a:fillRef idx="0">
          <a:schemeClr val="accent1"/>
        </a:fillRef>
        <a:effectRef idx="0">
          <a:scrgbClr r="0" g="0" b="0"/>
        </a:effectRef>
        <a:fontRef idx="minor"/>
      </dsp:style>
      <dsp:txXfrm>
        <a:off x="4366541" y="2254029"/>
        <a:ext cx="1764720" cy="420725"/>
      </dsp:txXfrm>
    </dsp:sp>
    <dsp:sp modelId="{EDB5A923-26CA-4642-BD9F-6172039E5B18}">
      <dsp:nvSpPr>
        <dsp:cNvPr id="3" name="圆角矩形 2"/>
        <dsp:cNvSpPr/>
      </dsp:nvSpPr>
      <dsp:spPr bwMode="white">
        <a:xfrm>
          <a:off x="1087469" y="0"/>
          <a:ext cx="3028703"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087469" y="0"/>
        <a:ext cx="3028703" cy="916853"/>
      </dsp:txXfrm>
    </dsp:sp>
    <dsp:sp modelId="{566DF34B-67E3-4BA3-A9E5-7EA18069895B}">
      <dsp:nvSpPr>
        <dsp:cNvPr id="4" name="圆角矩形 3"/>
        <dsp:cNvSpPr/>
      </dsp:nvSpPr>
      <dsp:spPr bwMode="white">
        <a:xfrm>
          <a:off x="1247899" y="152408"/>
          <a:ext cx="3028703"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bg2">
                  <a:lumMod val="50000"/>
                </a:schemeClr>
              </a:solidFill>
              <a:latin typeface="Candara" panose="020E0502030303020204"/>
              <a:ea typeface="华文新魏"/>
              <a:cs typeface="+mj-cs"/>
            </a:rPr>
            <a:t>预防与预警</a:t>
          </a:r>
          <a:endParaRPr lang="zh-CN" altLang="en-US" sz="2000" b="1" dirty="0">
            <a:solidFill>
              <a:schemeClr val="bg2">
                <a:lumMod val="50000"/>
              </a:schemeClr>
            </a:solidFill>
          </a:endParaRPr>
        </a:p>
      </dsp:txBody>
      <dsp:txXfrm>
        <a:off x="1247899" y="152408"/>
        <a:ext cx="3028703" cy="916853"/>
      </dsp:txXfrm>
    </dsp:sp>
    <dsp:sp modelId="{3FD9051E-6ACA-4135-94E0-FAEB479329F7}">
      <dsp:nvSpPr>
        <dsp:cNvPr id="6" name="圆角矩形 5"/>
        <dsp:cNvSpPr/>
      </dsp:nvSpPr>
      <dsp:spPr bwMode="white">
        <a:xfrm>
          <a:off x="115169" y="1337177"/>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5169" y="1337177"/>
        <a:ext cx="1443862" cy="916853"/>
      </dsp:txXfrm>
    </dsp:sp>
    <dsp:sp modelId="{87B70D34-8C55-4156-A194-2D7B79C73865}">
      <dsp:nvSpPr>
        <dsp:cNvPr id="7" name="圆角矩形 6"/>
        <dsp:cNvSpPr/>
      </dsp:nvSpPr>
      <dsp:spPr bwMode="white">
        <a:xfrm>
          <a:off x="275598" y="1489585"/>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solidFill>
                <a:schemeClr val="dk1"/>
              </a:solidFill>
            </a:rPr>
            <a:t>3.1</a:t>
          </a:r>
          <a:r>
            <a:rPr lang="zh-CN" altLang="en-US" sz="2000" b="1" dirty="0">
              <a:solidFill>
                <a:schemeClr val="dk1"/>
              </a:solidFill>
            </a:rPr>
            <a:t>预防</a:t>
          </a:r>
          <a:endParaRPr>
            <a:solidFill>
              <a:schemeClr val="dk1"/>
            </a:solidFill>
          </a:endParaRPr>
        </a:p>
      </dsp:txBody>
      <dsp:txXfrm>
        <a:off x="275598" y="1489585"/>
        <a:ext cx="1443862" cy="916853"/>
      </dsp:txXfrm>
    </dsp:sp>
    <dsp:sp modelId="{D73E7953-FD34-49AD-86D0-37E56F5E5166}">
      <dsp:nvSpPr>
        <dsp:cNvPr id="9" name="圆角矩形 8"/>
        <dsp:cNvSpPr/>
      </dsp:nvSpPr>
      <dsp:spPr bwMode="white">
        <a:xfrm>
          <a:off x="115169" y="2674755"/>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15169" y="2674755"/>
        <a:ext cx="1443862" cy="916853"/>
      </dsp:txXfrm>
    </dsp:sp>
    <dsp:sp modelId="{6E4228E8-628F-4D71-98B7-ACC0EBAF84C7}">
      <dsp:nvSpPr>
        <dsp:cNvPr id="10" name="圆角矩形 9"/>
        <dsp:cNvSpPr/>
      </dsp:nvSpPr>
      <dsp:spPr bwMode="white">
        <a:xfrm>
          <a:off x="275598" y="2827162"/>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预防措施落实情况</a:t>
          </a:r>
          <a:endParaRPr>
            <a:solidFill>
              <a:schemeClr val="dk1"/>
            </a:solidFill>
          </a:endParaRPr>
        </a:p>
      </dsp:txBody>
      <dsp:txXfrm>
        <a:off x="275598" y="2827162"/>
        <a:ext cx="1443862" cy="916853"/>
      </dsp:txXfrm>
    </dsp:sp>
    <dsp:sp modelId="{29C403ED-FB9E-434E-AB9D-5B40983A5629}">
      <dsp:nvSpPr>
        <dsp:cNvPr id="12" name="圆角矩形 11"/>
        <dsp:cNvSpPr/>
      </dsp:nvSpPr>
      <dsp:spPr bwMode="white">
        <a:xfrm>
          <a:off x="3644610" y="1337177"/>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44610" y="1337177"/>
        <a:ext cx="1443862" cy="916853"/>
      </dsp:txXfrm>
    </dsp:sp>
    <dsp:sp modelId="{5B591A20-3B11-4708-B317-65064E486915}">
      <dsp:nvSpPr>
        <dsp:cNvPr id="13" name="圆角矩形 12"/>
        <dsp:cNvSpPr/>
      </dsp:nvSpPr>
      <dsp:spPr bwMode="white">
        <a:xfrm>
          <a:off x="3805039" y="1489585"/>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2000" b="1" dirty="0">
              <a:solidFill>
                <a:schemeClr val="dk1"/>
              </a:solidFill>
            </a:rPr>
            <a:t>3.2</a:t>
          </a:r>
          <a:r>
            <a:rPr lang="zh-CN" altLang="en-US" sz="2000" b="1" dirty="0">
              <a:solidFill>
                <a:schemeClr val="dk1"/>
              </a:solidFill>
            </a:rPr>
            <a:t>预警</a:t>
          </a:r>
          <a:endParaRPr>
            <a:solidFill>
              <a:schemeClr val="dk1"/>
            </a:solidFill>
          </a:endParaRPr>
        </a:p>
      </dsp:txBody>
      <dsp:txXfrm>
        <a:off x="3805039" y="1489585"/>
        <a:ext cx="1443862" cy="916853"/>
      </dsp:txXfrm>
    </dsp:sp>
    <dsp:sp modelId="{4BC4CEF8-C6BE-484C-A8D4-0A2066AAE4AD}">
      <dsp:nvSpPr>
        <dsp:cNvPr id="15" name="圆角矩形 14"/>
        <dsp:cNvSpPr/>
      </dsp:nvSpPr>
      <dsp:spPr bwMode="white">
        <a:xfrm>
          <a:off x="1879890" y="2674755"/>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1879890" y="2674755"/>
        <a:ext cx="1443862" cy="916853"/>
      </dsp:txXfrm>
    </dsp:sp>
    <dsp:sp modelId="{CFDAA6B8-BBC2-4BD8-B3B7-04C30E326698}">
      <dsp:nvSpPr>
        <dsp:cNvPr id="16" name="圆角矩形 15"/>
        <dsp:cNvSpPr/>
      </dsp:nvSpPr>
      <dsp:spPr bwMode="white">
        <a:xfrm>
          <a:off x="2040319" y="2827162"/>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预警条件</a:t>
          </a:r>
          <a:endParaRPr>
            <a:solidFill>
              <a:schemeClr val="dk1"/>
            </a:solidFill>
          </a:endParaRPr>
        </a:p>
      </dsp:txBody>
      <dsp:txXfrm>
        <a:off x="2040319" y="2827162"/>
        <a:ext cx="1443862" cy="916853"/>
      </dsp:txXfrm>
    </dsp:sp>
    <dsp:sp modelId="{D454DBF8-915D-41B6-B797-CDF72373BE18}">
      <dsp:nvSpPr>
        <dsp:cNvPr id="18" name="圆角矩形 17"/>
        <dsp:cNvSpPr/>
      </dsp:nvSpPr>
      <dsp:spPr bwMode="white">
        <a:xfrm>
          <a:off x="3644610" y="2674755"/>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3644610" y="2674755"/>
        <a:ext cx="1443862" cy="916853"/>
      </dsp:txXfrm>
    </dsp:sp>
    <dsp:sp modelId="{AD90F28F-839C-4C06-A2D4-987E8DA8BAAD}">
      <dsp:nvSpPr>
        <dsp:cNvPr id="19" name="圆角矩形 18"/>
        <dsp:cNvSpPr/>
      </dsp:nvSpPr>
      <dsp:spPr bwMode="white">
        <a:xfrm>
          <a:off x="3805039" y="2827162"/>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a:solidFill>
                <a:schemeClr val="dk1"/>
              </a:solidFill>
            </a:rPr>
            <a:t>预警措施</a:t>
          </a:r>
          <a:endParaRPr>
            <a:solidFill>
              <a:schemeClr val="dk1"/>
            </a:solidFill>
          </a:endParaRPr>
        </a:p>
      </dsp:txBody>
      <dsp:txXfrm>
        <a:off x="3805039" y="2827162"/>
        <a:ext cx="1443862" cy="916853"/>
      </dsp:txXfrm>
    </dsp:sp>
    <dsp:sp modelId="{C869F0D2-13BD-4FAE-A984-66BCEEBA29F9}">
      <dsp:nvSpPr>
        <dsp:cNvPr id="21" name="圆角矩形 20"/>
        <dsp:cNvSpPr/>
      </dsp:nvSpPr>
      <dsp:spPr bwMode="white">
        <a:xfrm>
          <a:off x="5409331" y="2674755"/>
          <a:ext cx="1443862" cy="91685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Xfrm>
        <a:off x="5409331" y="2674755"/>
        <a:ext cx="1443862" cy="916853"/>
      </dsp:txXfrm>
    </dsp:sp>
    <dsp:sp modelId="{5CA22159-B97D-4245-B95C-B2283659D251}">
      <dsp:nvSpPr>
        <dsp:cNvPr id="22" name="圆角矩形 21"/>
        <dsp:cNvSpPr/>
      </dsp:nvSpPr>
      <dsp:spPr bwMode="white">
        <a:xfrm>
          <a:off x="5569760" y="2827162"/>
          <a:ext cx="1443862" cy="916853"/>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a:solidFill>
                <a:schemeClr val="dk1"/>
              </a:solidFill>
            </a:rPr>
            <a:t>预警解除</a:t>
          </a:r>
          <a:endParaRPr>
            <a:solidFill>
              <a:schemeClr val="dk1"/>
            </a:solidFill>
          </a:endParaRPr>
        </a:p>
      </dsp:txBody>
      <dsp:txXfrm>
        <a:off x="5569760" y="2827162"/>
        <a:ext cx="1443862" cy="916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96000" cy="4064000"/>
        <a:chOff x="0" y="0"/>
        <a:chExt cx="6096000" cy="4064000"/>
      </a:xfrm>
      <a:scene3d>
        <a:camera prst="perspectiveRelaxed">
          <a:rot lat="19149996" lon="20104178" rev="1577324"/>
        </a:camera>
        <a:lightRig rig="soft" dir="t"/>
        <a:backdrop>
          <a:anchor x="0" y="0" z="-210000"/>
          <a:norm dx="0" dy="0" dz="914400"/>
          <a:up dx="0" dy="914400" dz="0"/>
        </a:backdrop>
      </a:scene3d>
    </dsp:grpSpPr>
    <dsp:sp modelId="{AE28F7F4-6D81-4E75-9D56-92C12C90006D}">
      <dsp:nvSpPr>
        <dsp:cNvPr id="3" name="矩形 2"/>
        <dsp:cNvSpPr/>
      </dsp:nvSpPr>
      <dsp:spPr bwMode="white">
        <a:xfrm>
          <a:off x="0" y="344069"/>
          <a:ext cx="1524000" cy="1287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27584" tIns="81280" rIns="227584" bIns="8128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en-US" altLang="zh-CN" sz="3200" dirty="0">
              <a:solidFill>
                <a:schemeClr val="tx1"/>
              </a:solidFill>
            </a:rPr>
            <a:t>6.1</a:t>
          </a:r>
          <a:endParaRPr lang="zh-CN" altLang="en-US" sz="3200" dirty="0">
            <a:solidFill>
              <a:schemeClr val="tx1"/>
            </a:solidFill>
          </a:endParaRPr>
        </a:p>
      </dsp:txBody>
      <dsp:txXfrm>
        <a:off x="0" y="344069"/>
        <a:ext cx="1524000" cy="1287000"/>
      </dsp:txXfrm>
    </dsp:sp>
    <dsp:sp modelId="{8AD55E47-AA53-410B-901A-57C2EE5B9E51}">
      <dsp:nvSpPr>
        <dsp:cNvPr id="4" name="左大括号 3"/>
        <dsp:cNvSpPr/>
      </dsp:nvSpPr>
      <dsp:spPr bwMode="white">
        <a:xfrm>
          <a:off x="1524000" y="344069"/>
          <a:ext cx="304800" cy="1287000"/>
        </a:xfrm>
        <a:prstGeom prst="leftBrace">
          <a:avLst>
            <a:gd name="adj1" fmla="val 35000"/>
            <a:gd name="adj2" fmla="val 50000"/>
          </a:avLst>
        </a:prstGeom>
        <a:sp3d z="-227350" prstMaterial="matte"/>
      </dsp:spPr>
      <dsp:style>
        <a:lnRef idx="2">
          <a:schemeClr val="accent1">
            <a:shade val="60000"/>
          </a:schemeClr>
        </a:lnRef>
        <a:fillRef idx="0">
          <a:schemeClr val="accent1"/>
        </a:fillRef>
        <a:effectRef idx="0">
          <a:scrgbClr r="0" g="0" b="0"/>
        </a:effectRef>
        <a:fontRef idx="minor"/>
      </dsp:style>
      <dsp:txXfrm>
        <a:off x="1524000" y="344069"/>
        <a:ext cx="304800" cy="1287000"/>
      </dsp:txXfrm>
    </dsp:sp>
    <dsp:sp modelId="{FF4AB849-3F9F-427D-BE17-216164BFF23F}">
      <dsp:nvSpPr>
        <dsp:cNvPr id="5" name="矩形 4"/>
        <dsp:cNvSpPr/>
      </dsp:nvSpPr>
      <dsp:spPr bwMode="white">
        <a:xfrm>
          <a:off x="1950720" y="344069"/>
          <a:ext cx="4145280" cy="1287000"/>
        </a:xfrm>
        <a:prstGeom prst="rect">
          <a:avLst/>
        </a:prstGeom>
        <a:sp3d extrusionH="152250" prstMaterial="matte">
          <a:bevelT w="165100" prst="coolSlant"/>
        </a:sp3d>
      </dsp:spPr>
      <dsp:style>
        <a:lnRef idx="0">
          <a:schemeClr val="lt1"/>
        </a:lnRef>
        <a:fillRef idx="1">
          <a:schemeClr val="accent1"/>
        </a:fillRef>
        <a:effectRef idx="2">
          <a:scrgbClr r="0" g="0" b="0"/>
        </a:effectRef>
        <a:fontRef idx="minor">
          <a:schemeClr val="lt1"/>
        </a:fontRef>
      </dsp:style>
      <dsp:txBody>
        <a:bodyPr lIns="121920" tIns="121920" rIns="121920" bIns="1219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200" dirty="0"/>
            <a:t>善后处置</a:t>
          </a:r>
        </a:p>
      </dsp:txBody>
      <dsp:txXfrm>
        <a:off x="1950720" y="344069"/>
        <a:ext cx="4145280" cy="1287000"/>
      </dsp:txXfrm>
    </dsp:sp>
    <dsp:sp modelId="{583C8485-E069-4A1B-8733-F24861F1ED0C}">
      <dsp:nvSpPr>
        <dsp:cNvPr id="6" name="矩形 5"/>
        <dsp:cNvSpPr/>
      </dsp:nvSpPr>
      <dsp:spPr bwMode="white">
        <a:xfrm>
          <a:off x="0" y="2432931"/>
          <a:ext cx="1524000" cy="1287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27584" tIns="81280" rIns="227584" bIns="8128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en-US" altLang="zh-CN" sz="3200" dirty="0">
              <a:solidFill>
                <a:schemeClr val="tx1"/>
              </a:solidFill>
            </a:rPr>
            <a:t>6.2</a:t>
          </a:r>
          <a:endParaRPr lang="zh-CN" altLang="en-US" sz="3200" dirty="0">
            <a:solidFill>
              <a:schemeClr val="tx1"/>
            </a:solidFill>
          </a:endParaRPr>
        </a:p>
      </dsp:txBody>
      <dsp:txXfrm>
        <a:off x="0" y="2432931"/>
        <a:ext cx="1524000" cy="1287000"/>
      </dsp:txXfrm>
    </dsp:sp>
    <dsp:sp modelId="{61678DE3-E115-4D50-B845-1C204135769F}">
      <dsp:nvSpPr>
        <dsp:cNvPr id="7" name="左大括号 6"/>
        <dsp:cNvSpPr/>
      </dsp:nvSpPr>
      <dsp:spPr bwMode="white">
        <a:xfrm>
          <a:off x="1524000" y="2432931"/>
          <a:ext cx="304800" cy="1287000"/>
        </a:xfrm>
        <a:prstGeom prst="leftBrace">
          <a:avLst>
            <a:gd name="adj1" fmla="val 35000"/>
            <a:gd name="adj2" fmla="val 50000"/>
          </a:avLst>
        </a:prstGeom>
        <a:sp3d z="-227350" prstMaterial="matte"/>
      </dsp:spPr>
      <dsp:style>
        <a:lnRef idx="2">
          <a:schemeClr val="accent1">
            <a:shade val="60000"/>
          </a:schemeClr>
        </a:lnRef>
        <a:fillRef idx="0">
          <a:schemeClr val="accent1"/>
        </a:fillRef>
        <a:effectRef idx="0">
          <a:scrgbClr r="0" g="0" b="0"/>
        </a:effectRef>
        <a:fontRef idx="minor"/>
      </dsp:style>
      <dsp:txXfrm>
        <a:off x="1524000" y="2432931"/>
        <a:ext cx="304800" cy="1287000"/>
      </dsp:txXfrm>
    </dsp:sp>
    <dsp:sp modelId="{BEC51E1A-DC71-403A-B817-677BAEAA5B54}">
      <dsp:nvSpPr>
        <dsp:cNvPr id="8" name="矩形 7"/>
        <dsp:cNvSpPr/>
      </dsp:nvSpPr>
      <dsp:spPr bwMode="white">
        <a:xfrm>
          <a:off x="1950720" y="2432931"/>
          <a:ext cx="4145280" cy="1287000"/>
        </a:xfrm>
        <a:prstGeom prst="rect">
          <a:avLst/>
        </a:prstGeom>
        <a:sp3d extrusionH="152250" prstMaterial="matte">
          <a:bevelT w="165100" prst="coolSlant"/>
        </a:sp3d>
      </dsp:spPr>
      <dsp:style>
        <a:lnRef idx="0">
          <a:schemeClr val="lt1"/>
        </a:lnRef>
        <a:fillRef idx="1">
          <a:schemeClr val="accent1"/>
        </a:fillRef>
        <a:effectRef idx="2">
          <a:scrgbClr r="0" g="0" b="0"/>
        </a:effectRef>
        <a:fontRef idx="minor">
          <a:schemeClr val="lt1"/>
        </a:fontRef>
      </dsp:style>
      <dsp:txBody>
        <a:bodyPr lIns="121920" tIns="121920" rIns="121920" bIns="12192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3200" b="1" dirty="0"/>
            <a:t>评估与总结</a:t>
          </a:r>
          <a:endParaRPr lang="zh-CN" altLang="en-US" sz="3200" dirty="0"/>
        </a:p>
      </dsp:txBody>
      <dsp:txXfrm>
        <a:off x="1950720" y="2432931"/>
        <a:ext cx="4145280" cy="1287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垂直括号列表"/>
  <dgm:desc val="用于显示分组的信息块。适合于大量的 2 级文本。"/>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type="leftBrace" r:blip="" rot="180">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revTx">
    <dgm:scene3d>
      <a:camera prst="orthographicFront"/>
      <a:lightRig rig="threePt" dir="t"/>
    </dgm:scene3d>
    <dgm:txPr>
      <a:sp3d extrusionH="28000" prstMaterial="matte"/>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37E0BE2C-A212-43D8-9134-22696436FAAD}"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B3E694B-A47C-4D6B-A967-FAF7BCAC436E}" type="slidenum">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nvPr>
        </p:nvSpPr>
        <p:spPr>
          <a:ln>
            <a:solidFill>
              <a:srgbClr val="000000">
                <a:alpha val="100000"/>
              </a:srgbClr>
            </a:solidFill>
            <a:miter lim="800000"/>
          </a:ln>
        </p:spPr>
      </p:sp>
      <p:sp>
        <p:nvSpPr>
          <p:cNvPr id="2662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662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xfrm>
            <a:off x="1143000" y="684213"/>
            <a:ext cx="4572000" cy="3430587"/>
          </a:xfrm>
          <a:ln>
            <a:solidFill>
              <a:srgbClr val="000000">
                <a:alpha val="100000"/>
              </a:srgbClr>
            </a:solidFill>
            <a:miter lim="800000"/>
          </a:ln>
        </p:spPr>
      </p:sp>
      <p:sp>
        <p:nvSpPr>
          <p:cNvPr id="41987" name="备注占位符 2"/>
          <p:cNvSpPr>
            <a:spLocks noGrp="1"/>
          </p:cNvSpPr>
          <p:nvPr>
            <p:ph type="body" idx="1"/>
          </p:nvPr>
        </p:nvSpPr>
        <p:spPr>
          <a:xfrm>
            <a:off x="684213" y="4343400"/>
            <a:ext cx="5486400" cy="4114800"/>
          </a:xfrm>
          <a:noFill/>
          <a:ln>
            <a:noFill/>
          </a:ln>
        </p:spPr>
        <p:txBody>
          <a:bodyPr wrap="square" lIns="91440" tIns="45720" rIns="91440" bIns="45720" anchor="ctr" anchorCtr="0"/>
          <a:p>
            <a:pPr lvl="0"/>
            <a:r>
              <a:rPr lang="en-US" altLang="zh-CN" b="1" dirty="0">
                <a:latin typeface="Arial" panose="020B0604020202020204" pitchFamily="34" charset="0"/>
              </a:rPr>
              <a:t>2009</a:t>
            </a:r>
            <a:r>
              <a:rPr lang="zh-CN" altLang="en-US" b="1" dirty="0">
                <a:latin typeface="Arial" panose="020B0604020202020204" pitchFamily="34" charset="0"/>
              </a:rPr>
              <a:t>年</a:t>
            </a:r>
            <a:r>
              <a:rPr lang="en-US" altLang="zh-CN" b="1" dirty="0">
                <a:latin typeface="Arial" panose="020B0604020202020204" pitchFamily="34" charset="0"/>
              </a:rPr>
              <a:t>6</a:t>
            </a:r>
            <a:r>
              <a:rPr lang="zh-CN" altLang="en-US" b="1" dirty="0">
                <a:latin typeface="Arial" panose="020B0604020202020204" pitchFamily="34" charset="0"/>
              </a:rPr>
              <a:t>月，江苏省东海县响水亿达化工有限公司，在生产医药中间体过程中产生有毒化学废弃物</a:t>
            </a:r>
            <a:r>
              <a:rPr lang="en-US" altLang="zh-CN" b="1" dirty="0">
                <a:latin typeface="Arial" panose="020B0604020202020204" pitchFamily="34" charset="0"/>
              </a:rPr>
              <a:t>(</a:t>
            </a:r>
            <a:r>
              <a:rPr lang="zh-CN" altLang="en-US" b="1" dirty="0">
                <a:latin typeface="Arial" panose="020B0604020202020204" pitchFamily="34" charset="0"/>
              </a:rPr>
              <a:t>所合成分为二硫化碳、二硫代乙酸等，其中二硫化碳属极易燃、易爆化学品，常温下呈液态，是损害神经和血管的毒物</a:t>
            </a:r>
            <a:r>
              <a:rPr lang="en-US" altLang="zh-CN" b="1" dirty="0">
                <a:latin typeface="Arial" panose="020B0604020202020204" pitchFamily="34" charset="0"/>
              </a:rPr>
              <a:t>)</a:t>
            </a:r>
            <a:r>
              <a:rPr lang="zh-CN" altLang="en-US" b="1" dirty="0">
                <a:latin typeface="Arial" panose="020B0604020202020204" pitchFamily="34" charset="0"/>
              </a:rPr>
              <a:t>。</a:t>
            </a:r>
            <a:endParaRPr lang="en-US" altLang="zh-CN" b="1" dirty="0">
              <a:latin typeface="Arial" panose="020B0604020202020204" pitchFamily="34" charset="0"/>
            </a:endParaRPr>
          </a:p>
          <a:p>
            <a:pPr lvl="0"/>
            <a:r>
              <a:rPr lang="en-US" altLang="zh-CN" b="1" dirty="0">
                <a:latin typeface="Arial" panose="020B0604020202020204" pitchFamily="34" charset="0"/>
              </a:rPr>
              <a:t>2007</a:t>
            </a:r>
            <a:r>
              <a:rPr lang="zh-CN" altLang="en-US" b="1" dirty="0">
                <a:latin typeface="Arial" panose="020B0604020202020204" pitchFamily="34" charset="0"/>
              </a:rPr>
              <a:t>年</a:t>
            </a:r>
            <a:r>
              <a:rPr lang="en-US" altLang="zh-CN" b="1" dirty="0">
                <a:latin typeface="Arial" panose="020B0604020202020204" pitchFamily="34" charset="0"/>
              </a:rPr>
              <a:t>11</a:t>
            </a:r>
            <a:r>
              <a:rPr lang="zh-CN" altLang="en-US" b="1" dirty="0">
                <a:latin typeface="Arial" panose="020B0604020202020204" pitchFamily="34" charset="0"/>
              </a:rPr>
              <a:t>月底至</a:t>
            </a:r>
            <a:r>
              <a:rPr lang="en-US" altLang="zh-CN" b="1" dirty="0">
                <a:latin typeface="Arial" panose="020B0604020202020204" pitchFamily="34" charset="0"/>
              </a:rPr>
              <a:t>2009</a:t>
            </a:r>
            <a:r>
              <a:rPr lang="zh-CN" altLang="en-US" b="1" dirty="0">
                <a:latin typeface="Arial" panose="020B0604020202020204" pitchFamily="34" charset="0"/>
              </a:rPr>
              <a:t>年</a:t>
            </a:r>
            <a:r>
              <a:rPr lang="en-US" altLang="zh-CN" b="1" dirty="0">
                <a:latin typeface="Arial" panose="020B0604020202020204" pitchFamily="34" charset="0"/>
              </a:rPr>
              <a:t>2</a:t>
            </a:r>
            <a:r>
              <a:rPr lang="zh-CN" altLang="en-US" b="1" dirty="0">
                <a:latin typeface="Arial" panose="020B0604020202020204" pitchFamily="34" charset="0"/>
              </a:rPr>
              <a:t>月</a:t>
            </a:r>
            <a:r>
              <a:rPr lang="en-US" altLang="zh-CN" b="1" dirty="0">
                <a:latin typeface="Arial" panose="020B0604020202020204" pitchFamily="34" charset="0"/>
              </a:rPr>
              <a:t>16</a:t>
            </a:r>
            <a:r>
              <a:rPr lang="zh-CN" altLang="en-US" b="1" dirty="0">
                <a:latin typeface="Arial" panose="020B0604020202020204" pitchFamily="34" charset="0"/>
              </a:rPr>
              <a:t>日期间，原盐城市标新化工有限公司董事长胡文标、生产厂长兼车间主任丁月生，在明知标新化工有限公司为环保部门规定的废水不外排企业，明知在“氯代醚酮”生产过程中所产生的钾盐废水含有有毒有害物质的情况下，仍然将大量钾盐废水排入到公司北侧的五支河 内，任其流进盐城市区水源蟒蛇河，污染市区城西、越河两个自来水厂取水口。</a:t>
            </a:r>
            <a:endParaRPr lang="zh-CN" altLang="en-US" dirty="0">
              <a:latin typeface="Arial" panose="020B0604020202020204" pitchFamily="34" charset="0"/>
            </a:endParaRPr>
          </a:p>
          <a:p>
            <a:pPr lvl="0"/>
            <a:r>
              <a:rPr lang="zh-CN" altLang="en-US" dirty="0">
                <a:latin typeface="Arial" panose="020B0604020202020204" pitchFamily="34" charset="0"/>
              </a:rPr>
              <a:t>湖北襄樊楚源集团每天生产的</a:t>
            </a:r>
            <a:r>
              <a:rPr lang="en-US" altLang="zh-CN" dirty="0">
                <a:latin typeface="Arial" panose="020B0604020202020204" pitchFamily="34" charset="0"/>
              </a:rPr>
              <a:t>200</a:t>
            </a:r>
            <a:r>
              <a:rPr lang="zh-CN" altLang="en-US" dirty="0">
                <a:latin typeface="Arial" panose="020B0604020202020204" pitchFamily="34" charset="0"/>
              </a:rPr>
              <a:t>吨的高浓度</a:t>
            </a:r>
            <a:r>
              <a:rPr lang="en-US" altLang="zh-CN" dirty="0">
                <a:latin typeface="Arial" panose="020B0604020202020204" pitchFamily="34" charset="0"/>
              </a:rPr>
              <a:t>H</a:t>
            </a:r>
            <a:r>
              <a:rPr lang="zh-CN" altLang="en-US" dirty="0">
                <a:latin typeface="Arial" panose="020B0604020202020204" pitchFamily="34" charset="0"/>
              </a:rPr>
              <a:t>酸水由于部分废水中有机物和无机盐及氨氮含量过高，对生化系统微生物产生抑制作用，国内处理技术相对滞后。</a:t>
            </a:r>
            <a:endParaRPr lang="en-US" altLang="zh-CN" dirty="0">
              <a:latin typeface="Arial" panose="020B0604020202020204" pitchFamily="34" charset="0"/>
            </a:endParaRPr>
          </a:p>
          <a:p>
            <a:pPr lvl="0"/>
            <a:r>
              <a:rPr lang="zh-CN" altLang="en-US" dirty="0">
                <a:solidFill>
                  <a:srgbClr val="FF6600"/>
                </a:solidFill>
                <a:latin typeface="楷体_GB2312"/>
                <a:ea typeface="楷体_GB2312"/>
              </a:rPr>
              <a:t>江西赣江污染事件 ：</a:t>
            </a:r>
            <a:r>
              <a:rPr lang="en-US" altLang="zh-CN" dirty="0">
                <a:solidFill>
                  <a:srgbClr val="FF6600"/>
                </a:solidFill>
                <a:latin typeface="楷体_GB2312"/>
                <a:ea typeface="楷体_GB2312"/>
              </a:rPr>
              <a:t>2010 20</a:t>
            </a:r>
            <a:r>
              <a:rPr lang="zh-CN" altLang="en-US" dirty="0">
                <a:solidFill>
                  <a:srgbClr val="FF6600"/>
                </a:solidFill>
                <a:latin typeface="楷体_GB2312"/>
                <a:ea typeface="楷体_GB2312"/>
              </a:rPr>
              <a:t>吨浓盐酸</a:t>
            </a:r>
            <a:endParaRPr lang="en-US" altLang="zh-CN" dirty="0">
              <a:solidFill>
                <a:srgbClr val="FF6600"/>
              </a:solidFill>
              <a:latin typeface="楷体_GB2312"/>
              <a:ea typeface="楷体_GB2312"/>
            </a:endParaRPr>
          </a:p>
          <a:p>
            <a:pPr lvl="0"/>
            <a:r>
              <a:rPr lang="zh-CN" altLang="en-US" dirty="0">
                <a:solidFill>
                  <a:srgbClr val="FF3300"/>
                </a:solidFill>
                <a:latin typeface="楷体_GB2312"/>
                <a:ea typeface="楷体_GB2312"/>
              </a:rPr>
              <a:t>广西红水河水质污染事件：灰坝</a:t>
            </a:r>
            <a:r>
              <a:rPr lang="en-US" altLang="zh-CN" dirty="0">
                <a:solidFill>
                  <a:srgbClr val="FF3300"/>
                </a:solidFill>
                <a:latin typeface="楷体_GB2312"/>
                <a:ea typeface="楷体_GB2312"/>
              </a:rPr>
              <a:t>30</a:t>
            </a:r>
            <a:r>
              <a:rPr lang="zh-CN" altLang="en-US" dirty="0">
                <a:solidFill>
                  <a:srgbClr val="FF3300"/>
                </a:solidFill>
                <a:latin typeface="楷体_GB2312"/>
                <a:ea typeface="楷体_GB2312"/>
              </a:rPr>
              <a:t>万</a:t>
            </a:r>
            <a:r>
              <a:rPr lang="en-US" altLang="zh-CN" dirty="0">
                <a:solidFill>
                  <a:srgbClr val="FF3300"/>
                </a:solidFill>
                <a:latin typeface="楷体_GB2312"/>
                <a:ea typeface="楷体_GB2312"/>
              </a:rPr>
              <a:t>m3</a:t>
            </a:r>
            <a:r>
              <a:rPr lang="zh-CN" altLang="en-US" dirty="0">
                <a:solidFill>
                  <a:srgbClr val="FF3300"/>
                </a:solidFill>
                <a:latin typeface="楷体_GB2312"/>
                <a:ea typeface="楷体_GB2312"/>
              </a:rPr>
              <a:t>灰水含</a:t>
            </a:r>
            <a:r>
              <a:rPr lang="en-US" altLang="zh-CN" dirty="0">
                <a:solidFill>
                  <a:srgbClr val="FF3300"/>
                </a:solidFill>
                <a:latin typeface="楷体_GB2312"/>
                <a:ea typeface="楷体_GB2312"/>
              </a:rPr>
              <a:t>ss</a:t>
            </a:r>
            <a:r>
              <a:rPr lang="zh-CN" altLang="en-US" dirty="0">
                <a:solidFill>
                  <a:srgbClr val="FF3300"/>
                </a:solidFill>
                <a:latin typeface="楷体_GB2312"/>
                <a:ea typeface="楷体_GB2312"/>
              </a:rPr>
              <a:t>、</a:t>
            </a:r>
            <a:r>
              <a:rPr lang="en-US" altLang="zh-CN" dirty="0">
                <a:solidFill>
                  <a:srgbClr val="FF3300"/>
                </a:solidFill>
                <a:latin typeface="楷体_GB2312"/>
                <a:ea typeface="楷体_GB2312"/>
              </a:rPr>
              <a:t>COD</a:t>
            </a:r>
            <a:r>
              <a:rPr lang="zh-CN" altLang="en-US" dirty="0">
                <a:solidFill>
                  <a:srgbClr val="FF3300"/>
                </a:solidFill>
                <a:latin typeface="楷体_GB2312"/>
                <a:ea typeface="楷体_GB2312"/>
              </a:rPr>
              <a:t>、铅镉</a:t>
            </a:r>
            <a:endParaRPr lang="en-US" altLang="zh-CN" dirty="0">
              <a:solidFill>
                <a:srgbClr val="FF3300"/>
              </a:solidFill>
              <a:latin typeface="楷体_GB2312"/>
              <a:ea typeface="楷体_GB2312"/>
            </a:endParaRPr>
          </a:p>
          <a:p>
            <a:pPr lvl="0"/>
            <a:r>
              <a:rPr lang="zh-CN" altLang="en-US" dirty="0">
                <a:solidFill>
                  <a:srgbClr val="FF3300"/>
                </a:solidFill>
                <a:latin typeface="楷体_GB2312"/>
                <a:ea typeface="楷体_GB2312"/>
              </a:rPr>
              <a:t>贵阳电厂：二氧化硫</a:t>
            </a:r>
            <a:endParaRPr lang="zh-CN" altLang="en-US" dirty="0">
              <a:solidFill>
                <a:srgbClr val="FF6600"/>
              </a:solidFill>
              <a:latin typeface="楷体_GB2312"/>
              <a:ea typeface="楷体_GB2312"/>
            </a:endParaRPr>
          </a:p>
          <a:p>
            <a:pPr lvl="0"/>
            <a:endParaRPr lang="zh-CN" altLang="en-US" dirty="0">
              <a:latin typeface="Arial" panose="020B0604020202020204" pitchFamily="34" charset="0"/>
            </a:endParaRPr>
          </a:p>
          <a:p>
            <a:pPr lvl="0"/>
            <a:endParaRPr lang="zh-CN" altLang="en-US" dirty="0">
              <a:latin typeface="Arial" panose="020B0604020202020204" pitchFamily="34" charset="0"/>
            </a:endParaRPr>
          </a:p>
        </p:txBody>
      </p:sp>
      <p:sp>
        <p:nvSpPr>
          <p:cNvPr id="41988"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xfrm>
            <a:off x="1143000" y="684213"/>
            <a:ext cx="4572000" cy="3430587"/>
          </a:xfrm>
          <a:ln>
            <a:solidFill>
              <a:srgbClr val="000000">
                <a:alpha val="100000"/>
              </a:srgbClr>
            </a:solidFill>
            <a:miter lim="800000"/>
          </a:ln>
        </p:spPr>
      </p:sp>
      <p:sp>
        <p:nvSpPr>
          <p:cNvPr id="47107" name="备注占位符 2"/>
          <p:cNvSpPr>
            <a:spLocks noGrp="1"/>
          </p:cNvSpPr>
          <p:nvPr>
            <p:ph type="body" idx="1"/>
          </p:nvPr>
        </p:nvSpPr>
        <p:spPr>
          <a:xfrm>
            <a:off x="684213" y="4343400"/>
            <a:ext cx="5486400" cy="4114800"/>
          </a:xfrm>
          <a:noFill/>
          <a:ln>
            <a:noFill/>
          </a:ln>
        </p:spPr>
        <p:txBody>
          <a:bodyPr wrap="square" lIns="91440" tIns="45720" rIns="91440" bIns="45720" anchor="ctr" anchorCtr="0"/>
          <a:p>
            <a:pPr lvl="0"/>
            <a:endParaRPr lang="zh-CN" altLang="en-US" dirty="0">
              <a:latin typeface="Arial" panose="020B0604020202020204" pitchFamily="34" charset="0"/>
            </a:endParaRPr>
          </a:p>
        </p:txBody>
      </p:sp>
      <p:sp>
        <p:nvSpPr>
          <p:cNvPr id="47108" name="灯片编号占位符 3"/>
          <p:cNvSpPr txBox="1">
            <a:spLocks noGrp="1"/>
          </p:cNvSpP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userDrawn="1"/>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099" name="Group 9"/>
          <p:cNvGrpSpPr>
            <a:grpSpLocks noChangeAspect="1"/>
          </p:cNvGrpSpPr>
          <p:nvPr userDrawn="1"/>
        </p:nvGrpSpPr>
        <p:grpSpPr>
          <a:xfrm>
            <a:off x="211138" y="5354638"/>
            <a:ext cx="8723312" cy="1330325"/>
            <a:chOff x="-3905250" y="4294188"/>
            <a:chExt cx="13011150" cy="1892300"/>
          </a:xfrm>
        </p:grpSpPr>
        <p:sp>
          <p:nvSpPr>
            <p:cNvPr id="4105"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4106"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4107"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4108"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4109"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48CF782-8DCF-45E9-8338-C75AEBCB735A}"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E544F1F-4C20-4E12-9DE1-97FCEE81D91E}"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591" y="404336"/>
            <a:ext cx="898096" cy="453553"/>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Group 14"/>
          <p:cNvGrpSpPr>
            <a:grpSpLocks noChangeAspect="1"/>
          </p:cNvGrpSpPr>
          <p:nvPr/>
        </p:nvGrpSpPr>
        <p:grpSpPr>
          <a:xfrm>
            <a:off x="211138" y="714375"/>
            <a:ext cx="8723312" cy="1331913"/>
            <a:chOff x="-3905250" y="4294188"/>
            <a:chExt cx="13011150" cy="1892300"/>
          </a:xfrm>
        </p:grpSpPr>
        <p:sp>
          <p:nvSpPr>
            <p:cNvPr id="13321"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3322"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3323"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3324"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3325"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FD81812-8ADE-4897-8293-CA225588D88C}"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40CD0C0-2CE7-4B6C-8F39-5A6D2B0EF5B5}"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5010" y="1076960"/>
            <a:ext cx="4347210" cy="5129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4339" name="Group 9"/>
          <p:cNvGrpSpPr>
            <a:grpSpLocks noChangeAspect="1"/>
          </p:cNvGrpSpPr>
          <p:nvPr/>
        </p:nvGrpSpPr>
        <p:grpSpPr>
          <a:xfrm>
            <a:off x="211138" y="5354638"/>
            <a:ext cx="8723312" cy="1330325"/>
            <a:chOff x="-3905250" y="4294188"/>
            <a:chExt cx="13011150" cy="1892300"/>
          </a:xfrm>
        </p:grpSpPr>
        <p:sp>
          <p:nvSpPr>
            <p:cNvPr id="14345"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4346"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4347"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4348"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4349"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59155ED-D52F-4F6B-B2DB-51250882B344}"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3D065D7-7C6D-4D32-9A6D-B1A0FE06080E}"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Title 6"/>
          <p:cNvSpPr>
            <a:spLocks noGrp="1"/>
          </p:cNvSpPr>
          <p:nvPr>
            <p:ph type="title"/>
          </p:nvPr>
        </p:nvSpPr>
        <p:spPr/>
        <p:txBody>
          <a:bodyPr/>
          <a:lstStyle/>
          <a:p>
            <a:r>
              <a:rPr lang="zh-CN" altLang="en-US"/>
              <a:t>单击此处编辑母版标题样式</a:t>
            </a:r>
            <a:endParaRPr lang="en-US"/>
          </a:p>
        </p:txBody>
      </p:sp>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3" name="日期占位符 2"/>
          <p:cNvSpPr>
            <a:spLocks noGrp="1"/>
          </p:cNvSpPr>
          <p:nvPr>
            <p:ph type="dt" sz="half"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5363" name="Group 5"/>
          <p:cNvGrpSpPr>
            <a:grpSpLocks noChangeAspect="1"/>
          </p:cNvGrpSpPr>
          <p:nvPr/>
        </p:nvGrpSpPr>
        <p:grpSpPr>
          <a:xfrm>
            <a:off x="211138" y="714375"/>
            <a:ext cx="8723312" cy="1330325"/>
            <a:chOff x="-3905251" y="4294188"/>
            <a:chExt cx="13027839" cy="1892300"/>
          </a:xfrm>
        </p:grpSpPr>
        <p:sp>
          <p:nvSpPr>
            <p:cNvPr id="15369"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5370"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5371"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5372"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5373"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518C9A2-2048-4C4A-873A-97E2F6FB895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754440A-64D2-4F1A-86FA-FF4326821A90}"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6387" name="Group 23"/>
          <p:cNvGrpSpPr>
            <a:grpSpLocks noChangeAspect="1"/>
          </p:cNvGrpSpPr>
          <p:nvPr/>
        </p:nvGrpSpPr>
        <p:grpSpPr>
          <a:xfrm>
            <a:off x="211138" y="714375"/>
            <a:ext cx="8723312" cy="1331913"/>
            <a:chOff x="-3905250" y="4294188"/>
            <a:chExt cx="13011150" cy="1892300"/>
          </a:xfrm>
        </p:grpSpPr>
        <p:sp>
          <p:nvSpPr>
            <p:cNvPr id="16393"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6394"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6395"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6396"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6397"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B97C3C7-28B1-423E-8657-87A61FC3EB73}"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823F103-F8AC-4392-A0D0-C2DB398A7E69}"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7411" name="Group 8"/>
          <p:cNvGrpSpPr>
            <a:grpSpLocks noChangeAspect="1"/>
          </p:cNvGrpSpPr>
          <p:nvPr/>
        </p:nvGrpSpPr>
        <p:grpSpPr>
          <a:xfrm>
            <a:off x="211138" y="5354638"/>
            <a:ext cx="8723312" cy="1330325"/>
            <a:chOff x="-3905250" y="4294188"/>
            <a:chExt cx="13011150" cy="1892300"/>
          </a:xfrm>
        </p:grpSpPr>
        <p:sp>
          <p:nvSpPr>
            <p:cNvPr id="17417"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7418"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7419"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7420"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7421"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3398F87-866D-4F7A-89AF-A0D0A7650FB7}"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1E09824-08A9-49EA-A228-A2D16F56BB68}"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Title 6"/>
          <p:cNvSpPr>
            <a:spLocks noGrp="1"/>
          </p:cNvSpPr>
          <p:nvPr>
            <p:ph type="title"/>
          </p:nvPr>
        </p:nvSpPr>
        <p:spPr/>
        <p:txBody>
          <a:bodyPr/>
          <a:lstStyle/>
          <a:p>
            <a:r>
              <a:rPr lang="zh-CN" altLang="en-US"/>
              <a:t>单击此处编辑母版标题样式</a:t>
            </a:r>
            <a:endParaRPr lang="en-US"/>
          </a:p>
        </p:txBody>
      </p:sp>
      <p:sp>
        <p:nvSpPr>
          <p:cNvPr id="15"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E686AE9-A62C-4547-82C4-86AACE1B35A0}"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6"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7"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75DEF47-0030-4204-8540-F2EB86F709F2}"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8435" name="Group 14"/>
          <p:cNvGrpSpPr>
            <a:grpSpLocks noChangeAspect="1"/>
          </p:cNvGrpSpPr>
          <p:nvPr/>
        </p:nvGrpSpPr>
        <p:grpSpPr>
          <a:xfrm>
            <a:off x="211138" y="714375"/>
            <a:ext cx="8723312" cy="1331913"/>
            <a:chOff x="-3905250" y="4294188"/>
            <a:chExt cx="13011150" cy="1892300"/>
          </a:xfrm>
        </p:grpSpPr>
        <p:sp>
          <p:nvSpPr>
            <p:cNvPr id="18441"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8442"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8443"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8444"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8445"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2E1C83C-7392-4A63-93AE-AAD775B6F404}"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265D18A-3FFF-4BB6-8214-CB75D6515098}"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19459" name="Group 9"/>
          <p:cNvGrpSpPr>
            <a:grpSpLocks noChangeAspect="1"/>
          </p:cNvGrpSpPr>
          <p:nvPr/>
        </p:nvGrpSpPr>
        <p:grpSpPr>
          <a:xfrm>
            <a:off x="211138" y="5354638"/>
            <a:ext cx="8723312" cy="1330325"/>
            <a:chOff x="-3905250" y="4294188"/>
            <a:chExt cx="13011150" cy="1892300"/>
          </a:xfrm>
        </p:grpSpPr>
        <p:sp>
          <p:nvSpPr>
            <p:cNvPr id="19465"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9466"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9467"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9468"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9469"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CA2B753-ACD5-4D15-9E83-09BB8EF66F69}"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E5C0D5C-B6B1-492A-9F90-72903391153C}"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Title 6"/>
          <p:cNvSpPr>
            <a:spLocks noGrp="1"/>
          </p:cNvSpPr>
          <p:nvPr>
            <p:ph type="title"/>
          </p:nvPr>
        </p:nvSpPr>
        <p:spPr/>
        <p:txBody>
          <a:bodyPr/>
          <a:lstStyle/>
          <a:p>
            <a:r>
              <a:rPr lang="zh-CN" altLang="en-US"/>
              <a:t>单击此处编辑母版标题样式</a:t>
            </a:r>
            <a:endParaRPr lang="en-US"/>
          </a:p>
        </p:txBody>
      </p:sp>
      <p:sp>
        <p:nvSpPr>
          <p:cNvPr id="2" name="日期占位符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3" name="日期占位符 2"/>
          <p:cNvSpPr>
            <a:spLocks noGrp="1"/>
          </p:cNvSpPr>
          <p:nvPr>
            <p:ph type="dt" sz="half" idx="15"/>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7"/>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日期占位符 6"/>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0483" name="Group 5"/>
          <p:cNvGrpSpPr>
            <a:grpSpLocks noChangeAspect="1"/>
          </p:cNvGrpSpPr>
          <p:nvPr/>
        </p:nvGrpSpPr>
        <p:grpSpPr>
          <a:xfrm>
            <a:off x="211138" y="714375"/>
            <a:ext cx="8723312" cy="1330325"/>
            <a:chOff x="-3905251" y="4294188"/>
            <a:chExt cx="13027839" cy="1892300"/>
          </a:xfrm>
        </p:grpSpPr>
        <p:sp>
          <p:nvSpPr>
            <p:cNvPr id="20489"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0490"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0491"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20492"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20493"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B1DA690-D085-4612-B72A-E1617AF96231}"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9476DBF-F34A-4FB3-A8E2-BE8E5888BA14}"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1507" name="Group 23"/>
          <p:cNvGrpSpPr>
            <a:grpSpLocks noChangeAspect="1"/>
          </p:cNvGrpSpPr>
          <p:nvPr/>
        </p:nvGrpSpPr>
        <p:grpSpPr>
          <a:xfrm>
            <a:off x="211138" y="714375"/>
            <a:ext cx="8723312" cy="1331913"/>
            <a:chOff x="-3905250" y="4294188"/>
            <a:chExt cx="13011150" cy="1892300"/>
          </a:xfrm>
        </p:grpSpPr>
        <p:sp>
          <p:nvSpPr>
            <p:cNvPr id="21513"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1514"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1515"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21516"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21517"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C80EF66-68AA-40F0-B308-A841E16AA33E}"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6991979-B928-432E-ACF2-3BE9275A7CAC}"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2531" name="Group 8"/>
          <p:cNvGrpSpPr>
            <a:grpSpLocks noChangeAspect="1"/>
          </p:cNvGrpSpPr>
          <p:nvPr/>
        </p:nvGrpSpPr>
        <p:grpSpPr>
          <a:xfrm>
            <a:off x="211138" y="5354638"/>
            <a:ext cx="8723312" cy="1330325"/>
            <a:chOff x="-3905250" y="4294188"/>
            <a:chExt cx="13011150" cy="1892300"/>
          </a:xfrm>
        </p:grpSpPr>
        <p:sp>
          <p:nvSpPr>
            <p:cNvPr id="22537"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2538"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2539"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22540"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22541"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D505FD9-730E-4F92-AEFF-87D41F70BAF2}"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1FFD688-7637-4DC1-9208-970E4D75AB43}"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5"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D3CA474-A3A2-49AF-BF7B-A3CABFEEE51F}"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6"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7"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0FAC622-A982-4AC0-9B48-8D317E5B7EC5}"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3555" name="Group 14"/>
          <p:cNvGrpSpPr>
            <a:grpSpLocks noChangeAspect="1"/>
          </p:cNvGrpSpPr>
          <p:nvPr/>
        </p:nvGrpSpPr>
        <p:grpSpPr>
          <a:xfrm>
            <a:off x="211138" y="714375"/>
            <a:ext cx="8723312" cy="1331913"/>
            <a:chOff x="-3905250" y="4294188"/>
            <a:chExt cx="13011150" cy="1892300"/>
          </a:xfrm>
        </p:grpSpPr>
        <p:sp>
          <p:nvSpPr>
            <p:cNvPr id="23561"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3562"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3563"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23564"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23565" name="Freeform 19"/>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05BB456-723D-4672-AD40-CFCB1BC897DF}"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5E606DA-4E62-4AE9-ADAE-2FBDFA55C3FD}"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15" name="Date Placeholder 3"/>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7C0984C-9876-45FA-9384-CC945BC835A6}"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6" name="Footer Placeholder 4"/>
          <p:cNvSpPr>
            <a:spLocks noGrp="1"/>
          </p:cNvSpPr>
          <p:nvPr>
            <p:ph type="ftr" sz="quarter" idx="1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7" name="Slide Number Placeholder 5"/>
          <p:cNvSpPr>
            <a:spLocks noGrp="1"/>
          </p:cNvSpPr>
          <p:nvPr>
            <p:ph type="sldNum" sz="quarter" idx="1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BB9EDF5-74C3-42EC-9047-5F10B93AE239}"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15"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E2167A8-E54A-47A9-AE14-B6F99EB97571}"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6"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7"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3E78A12-070B-4EED-A5A1-C158069B2089}"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219" name="Group 5"/>
          <p:cNvGrpSpPr>
            <a:grpSpLocks noChangeAspect="1"/>
          </p:cNvGrpSpPr>
          <p:nvPr/>
        </p:nvGrpSpPr>
        <p:grpSpPr>
          <a:xfrm>
            <a:off x="211138" y="714375"/>
            <a:ext cx="8723312" cy="1330325"/>
            <a:chOff x="-3905251" y="4294188"/>
            <a:chExt cx="13027839" cy="1892300"/>
          </a:xfrm>
        </p:grpSpPr>
        <p:sp>
          <p:nvSpPr>
            <p:cNvPr id="9225"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9226"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9227"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9228"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9229"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C41F065-758E-4847-BE1F-E42758115E27}"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7498C02-0C6F-4979-BF56-1EF8601B58B3}"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43" name="Group 23"/>
          <p:cNvGrpSpPr>
            <a:grpSpLocks noChangeAspect="1"/>
          </p:cNvGrpSpPr>
          <p:nvPr/>
        </p:nvGrpSpPr>
        <p:grpSpPr>
          <a:xfrm>
            <a:off x="211138" y="714375"/>
            <a:ext cx="8723312" cy="1331913"/>
            <a:chOff x="-3905250" y="4294188"/>
            <a:chExt cx="13011150" cy="1892300"/>
          </a:xfrm>
        </p:grpSpPr>
        <p:sp>
          <p:nvSpPr>
            <p:cNvPr id="10249" name="Freeform 14"/>
            <p:cNvSpPr/>
            <p:nvPr/>
          </p:nvSpPr>
          <p:spPr>
            <a:xfrm>
              <a:off x="4810681" y="4501687"/>
              <a:ext cx="4295219" cy="1014940"/>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0250" name="Freeform 18"/>
            <p:cNvSpPr/>
            <p:nvPr/>
          </p:nvSpPr>
          <p:spPr>
            <a:xfrm>
              <a:off x="-308538" y="4318998"/>
              <a:ext cx="8280254" cy="12089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0251" name="Freeform 22"/>
            <p:cNvSpPr/>
            <p:nvPr/>
          </p:nvSpPr>
          <p:spPr>
            <a:xfrm>
              <a:off x="4014" y="4334786"/>
              <a:ext cx="8164231" cy="1102902"/>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0252" name="Freeform 26"/>
            <p:cNvSpPr/>
            <p:nvPr/>
          </p:nvSpPr>
          <p:spPr>
            <a:xfrm>
              <a:off x="4157164" y="4316742"/>
              <a:ext cx="4939265" cy="926979"/>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0253" name="Freeform 28"/>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52B1FE5-8473-4ED4-839C-A31DC419A354}"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2680169-4D94-4CF3-AF1F-C84307C22046}"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1267" name="Group 8"/>
          <p:cNvGrpSpPr>
            <a:grpSpLocks noChangeAspect="1"/>
          </p:cNvGrpSpPr>
          <p:nvPr/>
        </p:nvGrpSpPr>
        <p:grpSpPr>
          <a:xfrm>
            <a:off x="211138" y="5354638"/>
            <a:ext cx="8723312" cy="1330325"/>
            <a:chOff x="-3905250" y="4294188"/>
            <a:chExt cx="13011150" cy="1892300"/>
          </a:xfrm>
        </p:grpSpPr>
        <p:sp>
          <p:nvSpPr>
            <p:cNvPr id="11273" name="Freeform 14"/>
            <p:cNvSpPr/>
            <p:nvPr/>
          </p:nvSpPr>
          <p:spPr>
            <a:xfrm>
              <a:off x="4810681" y="4499676"/>
              <a:ext cx="4295219"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1274" name="Freeform 18"/>
            <p:cNvSpPr/>
            <p:nvPr/>
          </p:nvSpPr>
          <p:spPr>
            <a:xfrm>
              <a:off x="-308538" y="4319027"/>
              <a:ext cx="8280254" cy="12080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1275" name="Freeform 22"/>
            <p:cNvSpPr/>
            <p:nvPr/>
          </p:nvSpPr>
          <p:spPr>
            <a:xfrm>
              <a:off x="4014" y="4334834"/>
              <a:ext cx="8164231"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1276" name="Freeform 26"/>
            <p:cNvSpPr/>
            <p:nvPr/>
          </p:nvSpPr>
          <p:spPr>
            <a:xfrm>
              <a:off x="4157164" y="4316769"/>
              <a:ext cx="4939265"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1277" name="Freeform 10"/>
            <p:cNvSpPr/>
            <p:nvPr/>
          </p:nvSpPr>
          <p:spPr>
            <a:xfrm>
              <a:off x="-3905250" y="4294188"/>
              <a:ext cx="13011150"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2874023-3C5E-4CA3-AEDB-DF3E259CEDAD}"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F2B0B84-A8FC-40B2-AA2F-5B80E0E7F341}"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5"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A1D5A9F-7395-44F0-AB31-81343AEE2186}"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6"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17"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B4E0D3D-FAFF-44F8-A31A-67CB05F6E69A}"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image" Target="../media/image1.png"/><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userDrawn="1"/>
        </p:nvGrpSpPr>
        <p:grpSpPr>
          <a:xfrm>
            <a:off x="211138" y="1679575"/>
            <a:ext cx="8723312" cy="1330325"/>
            <a:chOff x="-3905251" y="4294188"/>
            <a:chExt cx="13027839" cy="1892300"/>
          </a:xfrm>
        </p:grpSpPr>
        <p:sp>
          <p:nvSpPr>
            <p:cNvPr id="1033"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1034"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1035"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1036"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1037"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1028" name="Title Placeholder 1"/>
          <p:cNvSpPr>
            <a:spLocks noGrp="1"/>
          </p:cNvSpPr>
          <p:nvPr>
            <p:ph type="title"/>
          </p:nvPr>
        </p:nvSpPr>
        <p:spPr>
          <a:xfrm>
            <a:off x="457200" y="338138"/>
            <a:ext cx="82296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0AA2DA5-DB1D-4877-9C7D-1664D13740A6}" type="datetimeFigureOut">
              <a:rPr kumimoji="0" lang="zh-CN" altLang="en-US" sz="1000" b="0" i="0" u="none" strike="noStrike" kern="1200" cap="none" spc="0" normalizeH="0" baseline="0" noProof="0">
                <a:ln>
                  <a:noFill/>
                </a:ln>
                <a:solidFill>
                  <a:schemeClr val="tx2"/>
                </a:solidFill>
                <a:effectLst/>
                <a:uLnTx/>
                <a:uFillTx/>
                <a:latin typeface="+mn-lt"/>
                <a:ea typeface="+mn-ea"/>
                <a:cs typeface="+mn-cs"/>
              </a:rPr>
            </a:fld>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chemeClr val="tx2"/>
                </a:solidFill>
                <a:latin typeface="Candara" panose="020E0502030303020204" pitchFamily="34" charset="0"/>
                <a:ea typeface="华文楷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31FEC6B-84E8-4622-9974-B7253E4F28D0}" type="slidenum">
              <a:rPr kumimoji="0" lang="zh-CN" altLang="en-US" sz="1000" b="0" i="0" u="none" strike="noStrike" kern="1200" cap="none" spc="0" normalizeH="0" baseline="0" noProof="0" smtClean="0">
                <a:ln>
                  <a:noFill/>
                </a:ln>
                <a:solidFill>
                  <a:schemeClr val="tx2"/>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chemeClr val="tx2"/>
              </a:solidFill>
              <a:effectLst/>
              <a:uLnTx/>
              <a:uFillTx/>
              <a:latin typeface="Candara" panose="020E0502030303020204" pitchFamily="34" charset="0"/>
              <a:ea typeface="华文楷体" pitchFamily="2" charset="-122"/>
              <a:cs typeface="+mn-cs"/>
            </a:endParaRPr>
          </a:p>
        </p:txBody>
      </p:sp>
      <p:sp>
        <p:nvSpPr>
          <p:cNvPr id="1032" name="Text Placeholder 2"/>
          <p:cNvSpPr>
            <a:spLocks noGrp="1"/>
          </p:cNvSpPr>
          <p:nvPr>
            <p:ph type="body" idx="1"/>
          </p:nvPr>
        </p:nvSpPr>
        <p:spPr>
          <a:xfrm>
            <a:off x="871538" y="2674938"/>
            <a:ext cx="7408862" cy="34512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115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2051" name="Group 15"/>
          <p:cNvGrpSpPr>
            <a:grpSpLocks noChangeAspect="1"/>
          </p:cNvGrpSpPr>
          <p:nvPr userDrawn="1"/>
        </p:nvGrpSpPr>
        <p:grpSpPr>
          <a:xfrm>
            <a:off x="211138" y="1679575"/>
            <a:ext cx="8723312" cy="1330325"/>
            <a:chOff x="-3905251" y="4294188"/>
            <a:chExt cx="13027839" cy="1892300"/>
          </a:xfrm>
        </p:grpSpPr>
        <p:sp>
          <p:nvSpPr>
            <p:cNvPr id="2057"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2058"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2059"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2060"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2061"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2052" name="Title Placeholder 1"/>
          <p:cNvSpPr>
            <a:spLocks noGrp="1"/>
          </p:cNvSpPr>
          <p:nvPr>
            <p:ph type="title"/>
          </p:nvPr>
        </p:nvSpPr>
        <p:spPr>
          <a:xfrm>
            <a:off x="457200" y="338138"/>
            <a:ext cx="82296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517C2E4-7D2C-44D0-A4AB-8E5E9771ADBA}"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rgbClr val="073E87"/>
                </a:solidFill>
                <a:latin typeface="Candara" panose="020E0502030303020204" pitchFamily="34" charset="0"/>
                <a:ea typeface="华文楷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C59EB2A-1938-46D5-85F4-EE0880DB9BF2}"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
        <p:nvSpPr>
          <p:cNvPr id="2056" name="Text Placeholder 2"/>
          <p:cNvSpPr>
            <a:spLocks noGrp="1"/>
          </p:cNvSpPr>
          <p:nvPr>
            <p:ph type="body" idx="1"/>
          </p:nvPr>
        </p:nvSpPr>
        <p:spPr>
          <a:xfrm>
            <a:off x="871538" y="2674938"/>
            <a:ext cx="7408862" cy="34512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115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Rounded Rectangle 13"/>
          <p:cNvSpPr/>
          <p:nvPr userDrawn="1"/>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grpSp>
        <p:nvGrpSpPr>
          <p:cNvPr id="3075" name="Group 15"/>
          <p:cNvGrpSpPr>
            <a:grpSpLocks noChangeAspect="1"/>
          </p:cNvGrpSpPr>
          <p:nvPr userDrawn="1"/>
        </p:nvGrpSpPr>
        <p:grpSpPr>
          <a:xfrm>
            <a:off x="211138" y="1679575"/>
            <a:ext cx="8723312" cy="1330325"/>
            <a:chOff x="-3905251" y="4294188"/>
            <a:chExt cx="13027839" cy="1892300"/>
          </a:xfrm>
        </p:grpSpPr>
        <p:sp>
          <p:nvSpPr>
            <p:cNvPr id="3081" name="Freeform 14"/>
            <p:cNvSpPr/>
            <p:nvPr/>
          </p:nvSpPr>
          <p:spPr>
            <a:xfrm>
              <a:off x="4810006" y="4499677"/>
              <a:ext cx="4295986" cy="1016152"/>
            </a:xfrm>
            <a:custGeom>
              <a:avLst/>
              <a:gdLst/>
              <a:ahLst/>
              <a:cxnLst>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Lst>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p>
              <a:endParaRPr lang="zh-CN" altLang="en-US"/>
            </a:p>
          </p:txBody>
        </p:sp>
        <p:sp>
          <p:nvSpPr>
            <p:cNvPr id="3082" name="Freeform 18"/>
            <p:cNvSpPr/>
            <p:nvPr/>
          </p:nvSpPr>
          <p:spPr>
            <a:xfrm>
              <a:off x="-308667" y="4319028"/>
              <a:ext cx="8279020" cy="12080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p>
              <a:endParaRPr lang="zh-CN" altLang="en-US"/>
            </a:p>
          </p:txBody>
        </p:sp>
        <p:sp>
          <p:nvSpPr>
            <p:cNvPr id="3083" name="Freeform 22"/>
            <p:cNvSpPr/>
            <p:nvPr/>
          </p:nvSpPr>
          <p:spPr>
            <a:xfrm>
              <a:off x="4286" y="4334834"/>
              <a:ext cx="8165219" cy="1101960"/>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p:nvSpPr>
            <p:cNvPr id="3084" name="Freeform 26"/>
            <p:cNvSpPr/>
            <p:nvPr/>
          </p:nvSpPr>
          <p:spPr>
            <a:xfrm>
              <a:off x="4155651" y="4316769"/>
              <a:ext cx="4940859" cy="925827"/>
            </a:xfrm>
            <a:custGeom>
              <a:avLst/>
              <a:gdLst/>
              <a:ahLst/>
              <a:cxnLst>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p>
              <a:endParaRPr lang="zh-CN" altLang="en-US"/>
            </a:p>
          </p:txBody>
        </p:sp>
        <p:sp useBgFill="1">
          <p:nvSpPr>
            <p:cNvPr id="3085" name="Freeform 10"/>
            <p:cNvSpPr/>
            <p:nvPr/>
          </p:nvSpPr>
          <p:spPr>
            <a:xfrm>
              <a:off x="-3905251" y="4294188"/>
              <a:ext cx="13027839" cy="1892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p>
              <a:endParaRPr lang="zh-CN" altLang="en-US"/>
            </a:p>
          </p:txBody>
        </p:sp>
      </p:grpSp>
      <p:sp>
        <p:nvSpPr>
          <p:cNvPr id="3076" name="Title Placeholder 1"/>
          <p:cNvSpPr>
            <a:spLocks noGrp="1"/>
          </p:cNvSpPr>
          <p:nvPr>
            <p:ph type="title"/>
          </p:nvPr>
        </p:nvSpPr>
        <p:spPr>
          <a:xfrm>
            <a:off x="457200" y="338138"/>
            <a:ext cx="8229600" cy="1252537"/>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8482A44-1CB0-463A-99CB-B63D90522246}" type="datetimeFigureOut">
              <a:rPr kumimoji="0" lang="zh-CN" altLang="en-US" sz="1000" b="0" i="0" u="none" strike="noStrike" kern="1200" cap="none" spc="0" normalizeH="0" baseline="0" noProof="0">
                <a:ln>
                  <a:noFill/>
                </a:ln>
                <a:solidFill>
                  <a:srgbClr val="073E87"/>
                </a:solidFill>
                <a:effectLst/>
                <a:uLnTx/>
                <a:uFillTx/>
                <a:latin typeface="+mn-lt"/>
                <a:ea typeface="+mn-ea"/>
                <a:cs typeface="+mn-cs"/>
              </a:rPr>
            </a:fld>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rgbClr val="073E87"/>
                </a:solidFill>
                <a:latin typeface="Candara" panose="020E0502030303020204" pitchFamily="34" charset="0"/>
                <a:ea typeface="华文楷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25CDB16-8463-451C-BBFD-7B633F2F7155}" type="slidenum">
              <a:rPr kumimoji="0" lang="zh-CN" altLang="en-US" sz="1000" b="0" i="0" u="none" strike="noStrike" kern="1200" cap="none" spc="0" normalizeH="0" baseline="0" noProof="0" smtClean="0">
                <a:ln>
                  <a:noFill/>
                </a:ln>
                <a:solidFill>
                  <a:srgbClr val="073E87"/>
                </a:solidFill>
                <a:effectLst/>
                <a:uLnTx/>
                <a:uFillTx/>
                <a:latin typeface="Candara" panose="020E0502030303020204" pitchFamily="34" charset="0"/>
                <a:ea typeface="华文楷体" pitchFamily="2" charset="-122"/>
                <a:cs typeface="+mn-cs"/>
              </a:rPr>
            </a:fld>
            <a:endParaRPr kumimoji="0" lang="zh-CN" altLang="en-US" sz="1000" b="0" i="0" u="none" strike="noStrike" kern="1200" cap="none" spc="0" normalizeH="0" baseline="0" noProof="0">
              <a:ln>
                <a:noFill/>
              </a:ln>
              <a:solidFill>
                <a:srgbClr val="073E87"/>
              </a:solidFill>
              <a:effectLst/>
              <a:uLnTx/>
              <a:uFillTx/>
              <a:latin typeface="Candara" panose="020E0502030303020204" pitchFamily="34" charset="0"/>
              <a:ea typeface="华文楷体" pitchFamily="2" charset="-122"/>
              <a:cs typeface="+mn-cs"/>
            </a:endParaRPr>
          </a:p>
        </p:txBody>
      </p:sp>
      <p:sp>
        <p:nvSpPr>
          <p:cNvPr id="3080" name="Text Placeholder 2"/>
          <p:cNvSpPr>
            <a:spLocks noGrp="1"/>
          </p:cNvSpPr>
          <p:nvPr>
            <p:ph type="body" idx="1"/>
          </p:nvPr>
        </p:nvSpPr>
        <p:spPr>
          <a:xfrm>
            <a:off x="871538" y="2674938"/>
            <a:ext cx="7408862" cy="34512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pic>
        <p:nvPicPr>
          <p:cNvPr id="8" name="图片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11591"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png"/><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4.jpeg"/><Relationship Id="rId4" Type="http://schemas.openxmlformats.org/officeDocument/2006/relationships/tags" Target="../tags/tag16.xml"/><Relationship Id="rId3"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5" name="Text Box 7"/>
          <p:cNvSpPr txBox="1">
            <a:spLocks noChangeArrowheads="1"/>
          </p:cNvSpPr>
          <p:nvPr/>
        </p:nvSpPr>
        <p:spPr bwMode="auto">
          <a:xfrm>
            <a:off x="1187450" y="1484313"/>
            <a:ext cx="6264275" cy="392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zh-CN" altLang="en-US" sz="5400" b="1" kern="1200" cap="none" spc="0" normalizeH="0" baseline="0" noProof="0" dirty="0">
                <a:solidFill>
                  <a:srgbClr val="002060"/>
                </a:solidFill>
                <a:latin typeface="+mn-ea"/>
                <a:ea typeface="+mn-ea"/>
                <a:cs typeface="+mn-cs"/>
              </a:rPr>
              <a:t>企业突发环境事件应急预案编制</a:t>
            </a:r>
            <a:endParaRPr kumimoji="0" lang="zh-CN" altLang="en-US" sz="5400" b="1" kern="1200" cap="none" spc="0" normalizeH="0" baseline="0" noProof="0" dirty="0">
              <a:solidFill>
                <a:srgbClr val="002060"/>
              </a:solidFill>
              <a:latin typeface="+mn-ea"/>
              <a:ea typeface="+mn-ea"/>
              <a:cs typeface="+mn-cs"/>
            </a:endParaRPr>
          </a:p>
          <a:p>
            <a:pPr marR="0" algn="ctr" defTabSz="914400" eaLnBrk="1" hangingPunct="1">
              <a:spcBef>
                <a:spcPct val="50000"/>
              </a:spcBef>
              <a:buClrTx/>
              <a:buSzTx/>
              <a:buFontTx/>
              <a:buNone/>
              <a:defRPr/>
            </a:pPr>
            <a:endParaRPr kumimoji="0" lang="zh-CN" altLang="en-US" sz="5400" b="1" kern="1200" cap="none" spc="0" normalizeH="0" baseline="0" noProof="0" dirty="0">
              <a:latin typeface="Times New Roman" panose="02020603050405020304" pitchFamily="18" charset="0"/>
              <a:ea typeface="华文新魏" pitchFamily="2" charset="-122"/>
              <a:cs typeface="+mn-cs"/>
            </a:endParaRPr>
          </a:p>
          <a:p>
            <a:pPr marR="0" algn="ctr" defTabSz="914400" eaLnBrk="1" hangingPunct="1">
              <a:spcBef>
                <a:spcPct val="50000"/>
              </a:spcBef>
              <a:buClrTx/>
              <a:buSzTx/>
              <a:buFontTx/>
              <a:buNone/>
              <a:defRPr/>
            </a:pPr>
            <a:endParaRPr kumimoji="0" lang="zh-CN" altLang="en-US" sz="4000" b="1" kern="1200" cap="none" spc="0" normalizeH="0" baseline="0" noProof="0" dirty="0">
              <a:solidFill>
                <a:srgbClr val="0070C0"/>
              </a:solidFill>
              <a:latin typeface="+mn-ea"/>
              <a:ea typeface="+mn-ea"/>
              <a:cs typeface="+mn-cs"/>
            </a:endParaRPr>
          </a:p>
        </p:txBody>
      </p:sp>
      <p:sp>
        <p:nvSpPr>
          <p:cNvPr id="25605"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2" name="文本框 1" descr="7b0a2020202022776f7264617274223a20227b5c2269645c223a32353030343531362c5c227469645c223a31333439377d220a7d0a"/>
          <p:cNvSpPr txBox="1"/>
          <p:nvPr>
            <p:custDataLst>
              <p:tags r:id="rId1"/>
            </p:custDataLst>
          </p:nvPr>
        </p:nvSpPr>
        <p:spPr>
          <a:xfrm>
            <a:off x="6156484"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818984" y="47247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751320"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683656"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4818" name="矩形 1"/>
          <p:cNvSpPr/>
          <p:nvPr/>
        </p:nvSpPr>
        <p:spPr>
          <a:xfrm>
            <a:off x="323850" y="1628775"/>
            <a:ext cx="8569325" cy="1816100"/>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just" eaLnBrk="1" hangingPunct="1">
              <a:spcBef>
                <a:spcPct val="0"/>
              </a:spcBef>
              <a:buClrTx/>
              <a:buSzTx/>
              <a:buFontTx/>
              <a:buNone/>
            </a:pPr>
            <a:r>
              <a:rPr lang="zh-CN" altLang="en-US" sz="2800" b="1" dirty="0">
                <a:solidFill>
                  <a:srgbClr val="FF0000"/>
                </a:solidFill>
                <a:latin typeface="方正楷体_GBK"/>
                <a:ea typeface="方正楷体_GBK"/>
              </a:rPr>
              <a:t>环境应急预案</a:t>
            </a:r>
            <a:r>
              <a:rPr lang="zh-CN" altLang="en-US" sz="2800" dirty="0">
                <a:solidFill>
                  <a:srgbClr val="002060"/>
                </a:solidFill>
                <a:latin typeface="方正楷体_GBK"/>
                <a:ea typeface="方正楷体_GBK"/>
              </a:rPr>
              <a:t>：</a:t>
            </a:r>
            <a:r>
              <a:rPr lang="zh-CN" altLang="zh-CN" sz="2800" dirty="0">
                <a:solidFill>
                  <a:srgbClr val="002060"/>
                </a:solidFill>
                <a:latin typeface="方正楷体_GBK"/>
                <a:ea typeface="方正楷体_GBK"/>
              </a:rPr>
              <a:t>针对可能发生的</a:t>
            </a:r>
            <a:r>
              <a:rPr lang="zh-CN" altLang="en-US" sz="2800" dirty="0">
                <a:solidFill>
                  <a:srgbClr val="002060"/>
                </a:solidFill>
                <a:latin typeface="方正楷体_GBK"/>
                <a:ea typeface="方正楷体_GBK"/>
              </a:rPr>
              <a:t>突发环境</a:t>
            </a:r>
            <a:r>
              <a:rPr lang="zh-CN" altLang="zh-CN" sz="2800" dirty="0">
                <a:solidFill>
                  <a:srgbClr val="002060"/>
                </a:solidFill>
                <a:latin typeface="方正楷体_GBK"/>
                <a:ea typeface="方正楷体_GBK"/>
              </a:rPr>
              <a:t>事件，为</a:t>
            </a:r>
            <a:r>
              <a:rPr lang="zh-CN" altLang="en-US" sz="2800" dirty="0">
                <a:solidFill>
                  <a:srgbClr val="002060"/>
                </a:solidFill>
                <a:latin typeface="方正楷体_GBK"/>
                <a:ea typeface="方正楷体_GBK"/>
              </a:rPr>
              <a:t>确保</a:t>
            </a:r>
            <a:r>
              <a:rPr lang="zh-CN" altLang="zh-CN" sz="2800" dirty="0">
                <a:solidFill>
                  <a:srgbClr val="002060"/>
                </a:solidFill>
                <a:latin typeface="方正楷体_GBK"/>
                <a:ea typeface="方正楷体_GBK"/>
              </a:rPr>
              <a:t>迅速、有序、</a:t>
            </a:r>
            <a:r>
              <a:rPr lang="zh-CN" altLang="en-US" sz="2800" dirty="0">
                <a:solidFill>
                  <a:srgbClr val="002060"/>
                </a:solidFill>
                <a:latin typeface="方正楷体_GBK"/>
                <a:ea typeface="方正楷体_GBK"/>
              </a:rPr>
              <a:t>高效</a:t>
            </a:r>
            <a:r>
              <a:rPr lang="zh-CN" altLang="zh-CN" sz="2800" dirty="0">
                <a:solidFill>
                  <a:srgbClr val="002060"/>
                </a:solidFill>
                <a:latin typeface="方正楷体_GBK"/>
                <a:ea typeface="方正楷体_GBK"/>
              </a:rPr>
              <a:t>地开展应急处置、</a:t>
            </a:r>
            <a:r>
              <a:rPr lang="zh-CN" altLang="en-US" sz="2800" dirty="0">
                <a:solidFill>
                  <a:srgbClr val="002060"/>
                </a:solidFill>
                <a:latin typeface="方正楷体_GBK"/>
                <a:ea typeface="方正楷体_GBK"/>
              </a:rPr>
              <a:t>控制、减轻和消除环境危害，减少人员伤亡和经济损失而预先制定的计划和</a:t>
            </a:r>
            <a:r>
              <a:rPr lang="zh-CN" altLang="zh-CN" sz="2800" dirty="0">
                <a:solidFill>
                  <a:srgbClr val="002060"/>
                </a:solidFill>
                <a:latin typeface="方正楷体_GBK"/>
                <a:ea typeface="方正楷体_GBK"/>
              </a:rPr>
              <a:t>方案。</a:t>
            </a:r>
            <a:endParaRPr lang="en-US" altLang="zh-CN" sz="2800" dirty="0">
              <a:solidFill>
                <a:srgbClr val="002060"/>
              </a:solidFill>
              <a:latin typeface="方正楷体_GBK"/>
              <a:ea typeface="方正楷体_GBK"/>
            </a:endParaRPr>
          </a:p>
        </p:txBody>
      </p:sp>
      <p:sp>
        <p:nvSpPr>
          <p:cNvPr id="4" name="椭圆 3"/>
          <p:cNvSpPr>
            <a:spLocks noChangeArrowheads="1"/>
          </p:cNvSpPr>
          <p:nvPr/>
        </p:nvSpPr>
        <p:spPr bwMode="auto">
          <a:xfrm>
            <a:off x="3635375"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rPr>
              <a:t>事发和事中响应</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endParaRPr>
          </a:p>
        </p:txBody>
      </p:sp>
      <p:sp>
        <p:nvSpPr>
          <p:cNvPr id="5" name="椭圆 22"/>
          <p:cNvSpPr/>
          <p:nvPr/>
        </p:nvSpPr>
        <p:spPr>
          <a:xfrm>
            <a:off x="3790950"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rPr>
              <a:t>内容二</a:t>
            </a:r>
            <a:endParaRPr kumimoji="0" 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endParaRPr>
          </a:p>
        </p:txBody>
      </p:sp>
      <p:sp>
        <p:nvSpPr>
          <p:cNvPr id="6" name="椭圆 5"/>
          <p:cNvSpPr>
            <a:spLocks noChangeArrowheads="1"/>
          </p:cNvSpPr>
          <p:nvPr/>
        </p:nvSpPr>
        <p:spPr bwMode="auto">
          <a:xfrm>
            <a:off x="989013"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rPr>
              <a:t>事前准备</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endParaRPr>
          </a:p>
        </p:txBody>
      </p:sp>
      <p:sp>
        <p:nvSpPr>
          <p:cNvPr id="7" name="椭圆 22"/>
          <p:cNvSpPr/>
          <p:nvPr/>
        </p:nvSpPr>
        <p:spPr>
          <a:xfrm>
            <a:off x="1146175"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rPr>
              <a:t>内容一</a:t>
            </a:r>
            <a:endParaRPr kumimoji="0" 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endParaRPr>
          </a:p>
        </p:txBody>
      </p:sp>
      <p:sp>
        <p:nvSpPr>
          <p:cNvPr id="8" name="椭圆 7"/>
          <p:cNvSpPr>
            <a:spLocks noChangeArrowheads="1"/>
          </p:cNvSpPr>
          <p:nvPr/>
        </p:nvSpPr>
        <p:spPr bwMode="auto">
          <a:xfrm>
            <a:off x="6281738" y="4208463"/>
            <a:ext cx="1997075" cy="1998663"/>
          </a:xfrm>
          <a:prstGeom prst="ellipse">
            <a:avLst/>
          </a:prstGeom>
          <a:solidFill>
            <a:srgbClr val="FFFFFF"/>
          </a:solidFill>
          <a:ln w="158750" algn="ctr">
            <a:solidFill>
              <a:schemeClr val="accent1">
                <a:alpha val="92155"/>
              </a:schemeClr>
            </a:solidFill>
            <a:round/>
          </a:ln>
        </p:spPr>
        <p:txBody>
          <a:bodyPr lIns="0" tIns="468000" rIns="0" bIns="0"/>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rPr>
              <a:t>事后恢复</a:t>
            </a:r>
            <a:endParaRPr kumimoji="0" lang="zh-CN" altLang="en-US" sz="2400" b="1" i="0" u="none" strike="noStrike" kern="0" cap="none" spc="0" normalizeH="0" baseline="0" noProof="0" dirty="0">
              <a:ln>
                <a:noFill/>
              </a:ln>
              <a:solidFill>
                <a:srgbClr val="494949"/>
              </a:solidFill>
              <a:effectLst/>
              <a:uLnTx/>
              <a:uFillTx/>
              <a:latin typeface="+mn-ea"/>
              <a:ea typeface="+mn-ea"/>
              <a:cs typeface="Arial" panose="020B0604020202020204" pitchFamily="34" charset="0"/>
            </a:endParaRPr>
          </a:p>
        </p:txBody>
      </p:sp>
      <p:sp>
        <p:nvSpPr>
          <p:cNvPr id="9" name="椭圆 22"/>
          <p:cNvSpPr/>
          <p:nvPr/>
        </p:nvSpPr>
        <p:spPr>
          <a:xfrm>
            <a:off x="6437313" y="4297363"/>
            <a:ext cx="1692275" cy="555625"/>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2">
              <a:alpha val="75000"/>
            </a:schemeClr>
          </a:solidFill>
          <a:ln w="25400"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rPr>
              <a:t>内容三</a:t>
            </a:r>
            <a:endParaRPr kumimoji="0" lang="en-US" sz="2400" b="1" i="0" u="none" strike="noStrike" kern="0" cap="none" spc="0" normalizeH="0" baseline="0" noProof="0" dirty="0">
              <a:ln>
                <a:noFill/>
              </a:ln>
              <a:solidFill>
                <a:srgbClr val="FFFFFF"/>
              </a:solidFill>
              <a:effectLst/>
              <a:uLnTx/>
              <a:uFillTx/>
              <a:latin typeface="Bell MT" pitchFamily="18" charset="0"/>
              <a:ea typeface="微软雅黑" panose="020B0503020204020204" charset="-122"/>
              <a:cs typeface="+mn-cs"/>
            </a:endParaRPr>
          </a:p>
        </p:txBody>
      </p:sp>
      <p:sp>
        <p:nvSpPr>
          <p:cNvPr id="10" name="上弧形箭头 1"/>
          <p:cNvSpPr/>
          <p:nvPr/>
        </p:nvSpPr>
        <p:spPr>
          <a:xfrm rot="18145692">
            <a:off x="2890838" y="3856038"/>
            <a:ext cx="839788" cy="9286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上弧形箭头 1"/>
          <p:cNvSpPr/>
          <p:nvPr/>
        </p:nvSpPr>
        <p:spPr>
          <a:xfrm rot="18145692">
            <a:off x="5537994" y="3855244"/>
            <a:ext cx="838200" cy="9286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82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6"/>
          <p:cNvSpPr>
            <a:spLocks noGrp="1"/>
          </p:cNvSpPr>
          <p:nvPr>
            <p:ph type="body" idx="4294967295"/>
          </p:nvPr>
        </p:nvSpPr>
        <p:spPr>
          <a:xfrm>
            <a:off x="250825" y="1989138"/>
            <a:ext cx="8642350" cy="3887787"/>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从着眼点看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环保特性</a:t>
            </a:r>
            <a:r>
              <a:rPr lang="zh-CN" altLang="en-US" sz="3000" b="1" dirty="0">
                <a:solidFill>
                  <a:srgbClr val="002060"/>
                </a:solidFill>
                <a:latin typeface="方正楷体_GBK"/>
                <a:ea typeface="方正楷体_GBK"/>
              </a:rPr>
              <a:t>：</a:t>
            </a:r>
            <a:r>
              <a:rPr lang="zh-CN" altLang="en-US" sz="3000" dirty="0">
                <a:solidFill>
                  <a:srgbClr val="002060"/>
                </a:solidFill>
                <a:latin typeface="方正楷体_GBK"/>
                <a:ea typeface="方正楷体_GBK"/>
              </a:rPr>
              <a:t>环境应急预案是针对突发环境事件预先制定的应急方案，在确保群众生命健康的基础上，侧重于及时控制环境污染源、迅速消减事件对生态环境造成的影响以及事后的环境恢复，因此预案的适用范围、实施主体、资源准备、行动程序都带有明显的环境保护特性</a:t>
            </a:r>
            <a:r>
              <a:rPr lang="zh-CN" altLang="en-US" sz="3200" dirty="0">
                <a:solidFill>
                  <a:srgbClr val="002060"/>
                </a:solidFill>
                <a:latin typeface="方正楷体_GBK"/>
                <a:ea typeface="方正楷体_GBK"/>
              </a:rPr>
              <a:t>。</a:t>
            </a:r>
            <a:endParaRPr lang="zh-CN" altLang="en-US" sz="3200" dirty="0">
              <a:solidFill>
                <a:srgbClr val="002060"/>
              </a:solidFill>
              <a:latin typeface="方正楷体_GBK"/>
              <a:ea typeface="方正楷体_GBK"/>
            </a:endParaRPr>
          </a:p>
        </p:txBody>
      </p:sp>
      <p:sp>
        <p:nvSpPr>
          <p:cNvPr id="5" name="Rectangle 2"/>
          <p:cNvSpPr txBox="1"/>
          <p:nvPr/>
        </p:nvSpPr>
        <p:spPr bwMode="auto">
          <a:xfrm>
            <a:off x="617538" y="1212850"/>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rPr>
              <a:t>环境应急预案的特点一</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endParaRPr>
          </a:p>
        </p:txBody>
      </p:sp>
      <p:sp>
        <p:nvSpPr>
          <p:cNvPr id="35845"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a:spLocks noGrp="1"/>
          </p:cNvSpPr>
          <p:nvPr>
            <p:ph type="body" idx="4294967295"/>
          </p:nvPr>
        </p:nvSpPr>
        <p:spPr>
          <a:xfrm>
            <a:off x="250825" y="1844675"/>
            <a:ext cx="8642350" cy="4897438"/>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从保护对象看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重点保护性</a:t>
            </a:r>
            <a:r>
              <a:rPr lang="zh-CN" altLang="en-US" sz="3000" dirty="0">
                <a:solidFill>
                  <a:srgbClr val="002060"/>
                </a:solidFill>
                <a:latin typeface="方正楷体_GBK"/>
                <a:ea typeface="方正楷体_GBK"/>
              </a:rPr>
              <a:t>：任何应急行动都应贯彻“以人为本”理念，突发环境事件在对周边环境造成影响的同时必然对相关人群造成威胁，环境应急预案首要关注的对象是突发环境事件可能影响的人群安全，因此在突发环境事件中，可能影响大量人群饮水安全的饮用水源地，人口密集的学校、医院、社区等居民集中区，均应成为重点保护目标，纳入到环境应急预案的敏感目标中。</a:t>
            </a:r>
            <a:endParaRPr lang="zh-CN" altLang="en-US" sz="3000" dirty="0">
              <a:solidFill>
                <a:srgbClr val="002060"/>
              </a:solidFill>
              <a:latin typeface="方正楷体_GBK"/>
              <a:ea typeface="方正楷体_GBK"/>
            </a:endParaRPr>
          </a:p>
        </p:txBody>
      </p:sp>
      <p:sp>
        <p:nvSpPr>
          <p:cNvPr id="8" name="Rectangle 2"/>
          <p:cNvSpPr txBox="1"/>
          <p:nvPr/>
        </p:nvSpPr>
        <p:spPr bwMode="auto">
          <a:xfrm>
            <a:off x="501650" y="1212850"/>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rPr>
              <a:t>环境应急预案的特点二</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endParaRPr>
          </a:p>
        </p:txBody>
      </p:sp>
      <p:sp>
        <p:nvSpPr>
          <p:cNvPr id="36869"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6"/>
          <p:cNvSpPr>
            <a:spLocks noGrp="1"/>
          </p:cNvSpPr>
          <p:nvPr>
            <p:ph type="body" idx="4294967295"/>
          </p:nvPr>
        </p:nvSpPr>
        <p:spPr>
          <a:xfrm>
            <a:off x="250825" y="1844675"/>
            <a:ext cx="8642350" cy="4248150"/>
          </a:xfrm>
          <a:ln/>
        </p:spPr>
        <p:txBody>
          <a:bodyPr vert="horz" wrap="square" lIns="91440" tIns="45720" rIns="91440" bIns="45720" anchor="t" anchorCtr="0"/>
          <a:p>
            <a:pPr algn="just">
              <a:lnSpc>
                <a:spcPts val="4000"/>
              </a:lnSpc>
            </a:pPr>
            <a:r>
              <a:rPr lang="zh-CN" altLang="en-US" sz="3000" b="1" dirty="0">
                <a:solidFill>
                  <a:srgbClr val="FF0000"/>
                </a:solidFill>
                <a:latin typeface="方正楷体_GBK"/>
                <a:ea typeface="方正楷体_GBK"/>
              </a:rPr>
              <a:t>从实施看</a:t>
            </a:r>
            <a:r>
              <a:rPr lang="en-US" altLang="zh-CN" sz="3000" b="1" dirty="0">
                <a:solidFill>
                  <a:srgbClr val="FF0000"/>
                </a:solidFill>
                <a:latin typeface="方正楷体_GBK"/>
                <a:ea typeface="方正楷体_GBK"/>
              </a:rPr>
              <a:t>——</a:t>
            </a:r>
            <a:r>
              <a:rPr lang="zh-CN" altLang="en-US" sz="3000" b="1" dirty="0">
                <a:solidFill>
                  <a:srgbClr val="FF0000"/>
                </a:solidFill>
                <a:latin typeface="方正楷体_GBK"/>
                <a:ea typeface="方正楷体_GBK"/>
              </a:rPr>
              <a:t>关联性</a:t>
            </a:r>
            <a:r>
              <a:rPr lang="zh-CN" altLang="en-US" sz="3000" dirty="0">
                <a:solidFill>
                  <a:srgbClr val="002060"/>
                </a:solidFill>
                <a:latin typeface="方正楷体_GBK"/>
                <a:ea typeface="方正楷体_GBK"/>
              </a:rPr>
              <a:t>：根据突发环境事件的诱因，许多突发环境事件是由安全生产事故、交通事故等次生、衍生的，环境应急预案内容中应考虑到环保部门与相关部门的协调联动，预案内容应与相关事件预案的内容相衔接，保证措施的有的放矢与协调一致，提升应急处置的效率，优化处置效果。</a:t>
            </a:r>
            <a:endParaRPr lang="zh-CN" altLang="en-US" sz="3000" dirty="0">
              <a:solidFill>
                <a:srgbClr val="002060"/>
              </a:solidFill>
              <a:latin typeface="方正楷体_GBK"/>
              <a:ea typeface="方正楷体_GBK"/>
            </a:endParaRPr>
          </a:p>
        </p:txBody>
      </p:sp>
      <p:sp>
        <p:nvSpPr>
          <p:cNvPr id="5" name="Rectangle 2"/>
          <p:cNvSpPr txBox="1"/>
          <p:nvPr/>
        </p:nvSpPr>
        <p:spPr bwMode="auto">
          <a:xfrm>
            <a:off x="323850" y="1052513"/>
            <a:ext cx="4826000" cy="720725"/>
          </a:xfrm>
          <a:prstGeom prst="rect">
            <a:avLst/>
          </a:prstGeom>
          <a:noFill/>
          <a:ln>
            <a:noFill/>
          </a:ln>
        </p:spPr>
        <p:txBody>
          <a:bodyPr anchor="ctr"/>
          <a:lstStyle>
            <a:lvl1pPr eaLnBrk="0" hangingPunct="0">
              <a:defRPr>
                <a:solidFill>
                  <a:schemeClr val="tx1"/>
                </a:solidFill>
                <a:latin typeface="Times New Roman" panose="02020603050405020304" pitchFamily="18" charset="0"/>
                <a:ea typeface="宋体" panose="02010600030101010101" pitchFamily="2" charset="-122"/>
              </a:defRPr>
            </a:lvl1pPr>
            <a:lvl2pPr marL="742950" indent="-285750" eaLnBrk="0" hangingPunct="0">
              <a:defRPr>
                <a:solidFill>
                  <a:schemeClr val="tx1"/>
                </a:solidFill>
                <a:latin typeface="Times New Roman" panose="02020603050405020304" pitchFamily="18" charset="0"/>
                <a:ea typeface="宋体" panose="02010600030101010101" pitchFamily="2" charset="-122"/>
              </a:defRPr>
            </a:lvl2pPr>
            <a:lvl3pPr marL="1143000" indent="-228600" eaLnBrk="0" hangingPunct="0">
              <a:defRPr>
                <a:solidFill>
                  <a:schemeClr val="tx1"/>
                </a:solidFill>
                <a:latin typeface="Times New Roman" panose="02020603050405020304" pitchFamily="18" charset="0"/>
                <a:ea typeface="宋体" panose="02010600030101010101" pitchFamily="2" charset="-122"/>
              </a:defRPr>
            </a:lvl3pPr>
            <a:lvl4pPr marL="1600200" indent="-228600" eaLnBrk="0" hangingPunct="0">
              <a:defRPr>
                <a:solidFill>
                  <a:schemeClr val="tx1"/>
                </a:solidFill>
                <a:latin typeface="Times New Roman" panose="02020603050405020304" pitchFamily="18" charset="0"/>
                <a:ea typeface="宋体" panose="02010600030101010101" pitchFamily="2" charset="-122"/>
              </a:defRPr>
            </a:lvl4pPr>
            <a:lvl5pPr marL="2057400" indent="-228600" eaLnBrk="0" hangingPunct="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2060"/>
                </a:solidFill>
                <a:effectLst/>
                <a:uLnTx/>
                <a:uFillTx/>
                <a:latin typeface="+mn-ea"/>
                <a:ea typeface="+mn-ea"/>
                <a:cs typeface="+mn-cs"/>
              </a:rPr>
              <a:t>环境应急预案的特点三</a:t>
            </a:r>
            <a:endParaRPr kumimoji="0" lang="zh-CN" altLang="en-US" sz="3600" b="1" i="0" u="none" strike="noStrike" kern="1200" cap="none" spc="0" normalizeH="0" baseline="0" noProof="0" dirty="0">
              <a:ln>
                <a:noFill/>
              </a:ln>
              <a:solidFill>
                <a:srgbClr val="002060"/>
              </a:solidFill>
              <a:effectLst/>
              <a:uLnTx/>
              <a:uFillTx/>
              <a:latin typeface="+mn-ea"/>
              <a:ea typeface="+mn-ea"/>
              <a:cs typeface="+mn-cs"/>
            </a:endParaRPr>
          </a:p>
        </p:txBody>
      </p:sp>
      <p:sp>
        <p:nvSpPr>
          <p:cNvPr id="3789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4"/>
          <p:cNvSpPr>
            <a:spLocks noGrp="1"/>
          </p:cNvSpPr>
          <p:nvPr>
            <p:ph type="ctrTitle"/>
          </p:nvPr>
        </p:nvSpPr>
        <p:spPr>
          <a:xfrm>
            <a:off x="684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Times New Roman" panose="02020603050405020304" pitchFamily="18" charset="0"/>
              </a:rPr>
              <a:t>第二部分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250825" y="2924175"/>
            <a:ext cx="8713788" cy="17526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环境应急预案编制的必要性</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grpSp>
        <p:nvGrpSpPr>
          <p:cNvPr id="38916" name="组合 3"/>
          <p:cNvGrpSpPr/>
          <p:nvPr/>
        </p:nvGrpSpPr>
        <p:grpSpPr>
          <a:xfrm>
            <a:off x="325438" y="5848350"/>
            <a:ext cx="3751262" cy="368300"/>
            <a:chOff x="326013" y="5847557"/>
            <a:chExt cx="3751456" cy="369331"/>
          </a:xfrm>
        </p:grpSpPr>
        <p:pic>
          <p:nvPicPr>
            <p:cNvPr id="5" name="Picture 4" descr="C:\Users\Will\Desktop\201004280126277874.jp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26013" y="5875489"/>
              <a:ext cx="331874" cy="331874"/>
            </a:xfrm>
            <a:prstGeom prst="rect">
              <a:avLst/>
            </a:prstGeom>
            <a:noFill/>
          </p:spPr>
        </p:pic>
        <p:sp>
          <p:nvSpPr>
            <p:cNvPr id="6" name="矩形 5"/>
            <p:cNvSpPr/>
            <p:nvPr/>
          </p:nvSpPr>
          <p:spPr>
            <a:xfrm>
              <a:off x="538875" y="5847557"/>
              <a:ext cx="3538594" cy="369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rPr>
                <a:t>江苏省环境应急与事故调查中心</a:t>
              </a:r>
              <a:endPar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endParaRPr>
            </a:p>
          </p:txBody>
        </p:sp>
      </p:grpSp>
      <p:sp>
        <p:nvSpPr>
          <p:cNvPr id="3891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1"/>
          <p:cNvSpPr>
            <a:spLocks noGrp="1"/>
          </p:cNvSpPr>
          <p:nvPr>
            <p:ph idx="1"/>
          </p:nvPr>
        </p:nvSpPr>
        <p:spPr>
          <a:ln/>
        </p:spPr>
        <p:txBody>
          <a:bodyPr vert="horz" wrap="square" lIns="91440" tIns="45720" rIns="91440" bIns="45720" anchor="t" anchorCtr="0"/>
          <a:p>
            <a:endParaRPr lang="zh-CN" altLang="en-US" dirty="0"/>
          </a:p>
        </p:txBody>
      </p:sp>
      <p:sp>
        <p:nvSpPr>
          <p:cNvPr id="39939" name="标题 2"/>
          <p:cNvSpPr>
            <a:spLocks noGrp="1"/>
          </p:cNvSpPr>
          <p:nvPr>
            <p:ph type="title"/>
          </p:nvPr>
        </p:nvSpPr>
        <p:spPr>
          <a:ln/>
        </p:spPr>
        <p:txBody>
          <a:bodyPr vert="horz" wrap="square" lIns="91440" tIns="45720" rIns="91440" bIns="45720" anchor="ctr" anchorCtr="0"/>
          <a:p>
            <a:endParaRPr lang="zh-CN" altLang="en-US" dirty="0"/>
          </a:p>
        </p:txBody>
      </p:sp>
      <p:sp>
        <p:nvSpPr>
          <p:cNvPr id="4" name="Rectangle 6"/>
          <p:cNvSpPr txBox="1"/>
          <p:nvPr/>
        </p:nvSpPr>
        <p:spPr bwMode="auto">
          <a:xfrm>
            <a:off x="250825" y="1844675"/>
            <a:ext cx="86423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rPr>
              <a:t>严峻的环境安全形势</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rPr>
              <a:t>政府和法律的要求</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0" marR="0" lvl="0" indent="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None/>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rPr>
              <a:t>企业发展的内在需求</a:t>
            </a: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endParaRPr kumimoji="0" lang="en-US" altLang="zh-CN"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endParaRPr>
          </a:p>
          <a:p>
            <a:pPr marL="273050" marR="0" lvl="0" indent="-273050" algn="just" defTabSz="914400" rtl="0" eaLnBrk="0" fontAlgn="base" latinLnBrk="0" hangingPunct="0">
              <a:lnSpc>
                <a:spcPts val="4000"/>
              </a:lnSpc>
              <a:spcBef>
                <a:spcPct val="20000"/>
              </a:spcBef>
              <a:spcAft>
                <a:spcPct val="0"/>
              </a:spcAft>
              <a:buClr>
                <a:schemeClr val="accent1"/>
              </a:buClr>
              <a:buSzPct val="100000"/>
              <a:buFont typeface="Symbol" panose="05050102010706020507" pitchFamily="18" charset="2"/>
              <a:buChar char=""/>
              <a:defRPr/>
            </a:pPr>
            <a:r>
              <a:rPr kumimoji="0" lang="zh-CN" altLang="en-US" sz="30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rPr>
              <a:t>应急预案本身的作用</a:t>
            </a:r>
            <a:endParaRPr kumimoji="0" lang="zh-CN" altLang="en-US" sz="3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39941"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灯片编号占位符 3"/>
          <p:cNvSpPr txBox="1">
            <a:spLocks noGrp="1"/>
          </p:cNvSpPr>
          <p:nvPr/>
        </p:nvSpPr>
        <p:spPr>
          <a:xfrm>
            <a:off x="6553200" y="6356350"/>
            <a:ext cx="2133600" cy="365125"/>
          </a:xfrm>
          <a:prstGeom prst="rect">
            <a:avLst/>
          </a:prstGeom>
          <a:noFill/>
          <a:ln w="9525">
            <a:noFill/>
          </a:ln>
        </p:spPr>
        <p:txBody>
          <a:bodyPr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r" eaLnBrk="1" hangingPunct="1">
              <a:spcBef>
                <a:spcPct val="0"/>
              </a:spcBef>
              <a:buClrTx/>
              <a:buSzTx/>
              <a:buFontTx/>
              <a:buNone/>
            </a:pPr>
            <a:fld id="{9A0DB2DC-4C9A-4742-B13C-FB6460FD3503}" type="slidenum">
              <a:rPr lang="zh-CN" altLang="en-US" sz="1600" dirty="0">
                <a:solidFill>
                  <a:srgbClr val="898989"/>
                </a:solidFill>
                <a:latin typeface="Times New Roman" panose="02020603050405020304" pitchFamily="18" charset="0"/>
                <a:ea typeface="宋体" panose="02010600030101010101" pitchFamily="2" charset="-122"/>
              </a:rPr>
            </a:fld>
            <a:endParaRPr lang="zh-CN" altLang="en-US" sz="1600" dirty="0">
              <a:solidFill>
                <a:srgbClr val="898989"/>
              </a:solidFill>
              <a:latin typeface="Times New Roman" panose="02020603050405020304" pitchFamily="18" charset="0"/>
              <a:ea typeface="宋体" panose="02010600030101010101" pitchFamily="2" charset="-122"/>
            </a:endParaRPr>
          </a:p>
        </p:txBody>
      </p:sp>
      <p:pic>
        <p:nvPicPr>
          <p:cNvPr id="40963" name="Picture 3" descr="中国政区图"/>
          <p:cNvPicPr>
            <a:picLocks noChangeAspect="1"/>
          </p:cNvPicPr>
          <p:nvPr/>
        </p:nvPicPr>
        <p:blipFill>
          <a:blip r:embed="rId1">
            <a:grayscl/>
          </a:blip>
          <a:stretch>
            <a:fillRect/>
          </a:stretch>
        </p:blipFill>
        <p:spPr>
          <a:xfrm>
            <a:off x="0" y="-603250"/>
            <a:ext cx="8172450" cy="6907213"/>
          </a:xfrm>
          <a:prstGeom prst="rect">
            <a:avLst/>
          </a:prstGeom>
          <a:solidFill>
            <a:schemeClr val="folHlink"/>
          </a:solidFill>
          <a:ln w="9525">
            <a:noFill/>
          </a:ln>
        </p:spPr>
      </p:pic>
      <p:grpSp>
        <p:nvGrpSpPr>
          <p:cNvPr id="2" name="Group 4"/>
          <p:cNvGrpSpPr/>
          <p:nvPr/>
        </p:nvGrpSpPr>
        <p:grpSpPr>
          <a:xfrm>
            <a:off x="6156325" y="1484313"/>
            <a:ext cx="2305050" cy="865187"/>
            <a:chOff x="3878" y="890"/>
            <a:chExt cx="1452" cy="545"/>
          </a:xfrm>
        </p:grpSpPr>
        <p:sp>
          <p:nvSpPr>
            <p:cNvPr id="41015" name="Oval 5"/>
            <p:cNvSpPr/>
            <p:nvPr/>
          </p:nvSpPr>
          <p:spPr>
            <a:xfrm>
              <a:off x="3878" y="1344"/>
              <a:ext cx="91" cy="91"/>
            </a:xfrm>
            <a:prstGeom prst="ellipse">
              <a:avLst/>
            </a:prstGeom>
            <a:solidFill>
              <a:schemeClr val="tx2">
                <a:alpha val="52156"/>
              </a:scheme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16" name="AutoShape 6"/>
            <p:cNvSpPr/>
            <p:nvPr/>
          </p:nvSpPr>
          <p:spPr>
            <a:xfrm>
              <a:off x="3878" y="890"/>
              <a:ext cx="1452" cy="317"/>
            </a:xfrm>
            <a:prstGeom prst="wedgeRoundRectCallout">
              <a:avLst>
                <a:gd name="adj1" fmla="val -43181"/>
                <a:gd name="adj2" fmla="val 86593"/>
                <a:gd name="adj3" fmla="val 16667"/>
              </a:avLst>
            </a:prstGeom>
            <a:solidFill>
              <a:schemeClr val="tx2"/>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000" dirty="0">
                  <a:solidFill>
                    <a:schemeClr val="bg1"/>
                  </a:solidFill>
                  <a:latin typeface="楷体_GB2312"/>
                  <a:ea typeface="宋体" panose="02010600030101010101" pitchFamily="2" charset="-122"/>
                </a:rPr>
                <a:t>松花江水污染事故</a:t>
              </a:r>
              <a:endParaRPr lang="zh-CN" altLang="en-US" sz="2000" dirty="0">
                <a:solidFill>
                  <a:schemeClr val="bg1"/>
                </a:solidFill>
                <a:latin typeface="楷体_GB2312"/>
                <a:ea typeface="宋体" panose="02010600030101010101" pitchFamily="2" charset="-122"/>
              </a:endParaRPr>
            </a:p>
          </p:txBody>
        </p:sp>
      </p:grpSp>
      <p:grpSp>
        <p:nvGrpSpPr>
          <p:cNvPr id="3" name="Group 7"/>
          <p:cNvGrpSpPr/>
          <p:nvPr/>
        </p:nvGrpSpPr>
        <p:grpSpPr>
          <a:xfrm>
            <a:off x="5651500" y="2133600"/>
            <a:ext cx="3230563" cy="792163"/>
            <a:chOff x="3787" y="1344"/>
            <a:chExt cx="1808" cy="499"/>
          </a:xfrm>
        </p:grpSpPr>
        <p:sp>
          <p:nvSpPr>
            <p:cNvPr id="41013" name="Oval 8"/>
            <p:cNvSpPr/>
            <p:nvPr/>
          </p:nvSpPr>
          <p:spPr>
            <a:xfrm>
              <a:off x="3787" y="1752"/>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14" name="AutoShape 9"/>
            <p:cNvSpPr/>
            <p:nvPr/>
          </p:nvSpPr>
          <p:spPr>
            <a:xfrm>
              <a:off x="4105" y="1344"/>
              <a:ext cx="1490" cy="317"/>
            </a:xfrm>
            <a:prstGeom prst="wedgeRoundRectCallout">
              <a:avLst>
                <a:gd name="adj1" fmla="val -65907"/>
                <a:gd name="adj2" fmla="val 8406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000" dirty="0">
                  <a:solidFill>
                    <a:srgbClr val="FF6600"/>
                  </a:solidFill>
                  <a:latin typeface="楷体_GB2312"/>
                  <a:ea typeface="宋体" panose="02010600030101010101" pitchFamily="2" charset="-122"/>
                </a:rPr>
                <a:t>辽宁浑河酚污染事件</a:t>
              </a:r>
              <a:endParaRPr lang="zh-CN" altLang="en-US" sz="2000" dirty="0">
                <a:solidFill>
                  <a:srgbClr val="FF6600"/>
                </a:solidFill>
                <a:latin typeface="楷体_GB2312"/>
                <a:ea typeface="宋体" panose="02010600030101010101" pitchFamily="2" charset="-122"/>
              </a:endParaRPr>
            </a:p>
          </p:txBody>
        </p:sp>
      </p:grpSp>
      <p:grpSp>
        <p:nvGrpSpPr>
          <p:cNvPr id="5" name="Group 10"/>
          <p:cNvGrpSpPr/>
          <p:nvPr/>
        </p:nvGrpSpPr>
        <p:grpSpPr>
          <a:xfrm>
            <a:off x="5794375" y="3429000"/>
            <a:ext cx="3349625" cy="792163"/>
            <a:chOff x="3697" y="2205"/>
            <a:chExt cx="1950" cy="409"/>
          </a:xfrm>
        </p:grpSpPr>
        <p:sp>
          <p:nvSpPr>
            <p:cNvPr id="41011" name="Oval 11"/>
            <p:cNvSpPr/>
            <p:nvPr/>
          </p:nvSpPr>
          <p:spPr>
            <a:xfrm>
              <a:off x="3697" y="2523"/>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12" name="AutoShape 12"/>
            <p:cNvSpPr/>
            <p:nvPr/>
          </p:nvSpPr>
          <p:spPr>
            <a:xfrm>
              <a:off x="4014" y="2205"/>
              <a:ext cx="1633" cy="409"/>
            </a:xfrm>
            <a:prstGeom prst="wedgeRoundRectCallout">
              <a:avLst>
                <a:gd name="adj1" fmla="val -66167"/>
                <a:gd name="adj2" fmla="val 57861"/>
                <a:gd name="adj3" fmla="val 16667"/>
              </a:avLst>
            </a:prstGeom>
            <a:solidFill>
              <a:srgbClr val="0000FF"/>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000" dirty="0">
                  <a:solidFill>
                    <a:srgbClr val="C7DCF3"/>
                  </a:solidFill>
                  <a:latin typeface="楷体_GB2312"/>
                  <a:ea typeface="宋体" panose="02010600030101010101" pitchFamily="2" charset="-122"/>
                </a:rPr>
                <a:t>江苏淮安液氯泄漏事件</a:t>
              </a:r>
              <a:endParaRPr lang="en-US" altLang="zh-CN" sz="2000" dirty="0">
                <a:solidFill>
                  <a:srgbClr val="C7DCF3"/>
                </a:solidFill>
                <a:latin typeface="Times New Roman" panose="02020603050405020304" pitchFamily="18" charset="0"/>
                <a:ea typeface="宋体" panose="02010600030101010101" pitchFamily="2" charset="-122"/>
              </a:endParaRPr>
            </a:p>
            <a:p>
              <a:pPr marL="0" lvl="0" indent="0" algn="ctr" eaLnBrk="1" hangingPunct="1">
                <a:spcBef>
                  <a:spcPct val="0"/>
                </a:spcBef>
                <a:buClrTx/>
                <a:buSzTx/>
                <a:buFontTx/>
                <a:buNone/>
              </a:pPr>
              <a:r>
                <a:rPr lang="zh-CN" altLang="en-US" sz="2000" dirty="0">
                  <a:solidFill>
                    <a:srgbClr val="C7DCF3"/>
                  </a:solidFill>
                  <a:latin typeface="Times New Roman" panose="02020603050405020304" pitchFamily="18" charset="0"/>
                  <a:ea typeface="宋体" panose="02010600030101010101" pitchFamily="2" charset="-122"/>
                </a:rPr>
                <a:t>江苏盐城市水污染事件</a:t>
              </a:r>
              <a:endParaRPr lang="zh-CN" altLang="en-US" sz="2000" dirty="0">
                <a:solidFill>
                  <a:srgbClr val="C7DCF3"/>
                </a:solidFill>
                <a:latin typeface="楷体_GB2312"/>
                <a:ea typeface="宋体" panose="02010600030101010101" pitchFamily="2" charset="-122"/>
              </a:endParaRPr>
            </a:p>
          </p:txBody>
        </p:sp>
      </p:grpSp>
      <p:grpSp>
        <p:nvGrpSpPr>
          <p:cNvPr id="6" name="Group 13"/>
          <p:cNvGrpSpPr/>
          <p:nvPr/>
        </p:nvGrpSpPr>
        <p:grpSpPr>
          <a:xfrm>
            <a:off x="5508625" y="4795838"/>
            <a:ext cx="3240088" cy="504825"/>
            <a:chOff x="3470" y="2976"/>
            <a:chExt cx="2041" cy="318"/>
          </a:xfrm>
        </p:grpSpPr>
        <p:sp>
          <p:nvSpPr>
            <p:cNvPr id="41009" name="Oval 14"/>
            <p:cNvSpPr/>
            <p:nvPr/>
          </p:nvSpPr>
          <p:spPr>
            <a:xfrm>
              <a:off x="3470" y="2977"/>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10" name="AutoShape 15"/>
            <p:cNvSpPr/>
            <p:nvPr/>
          </p:nvSpPr>
          <p:spPr>
            <a:xfrm>
              <a:off x="4105" y="2976"/>
              <a:ext cx="1406" cy="318"/>
            </a:xfrm>
            <a:prstGeom prst="wedgeRoundRectCallout">
              <a:avLst>
                <a:gd name="adj1" fmla="val -90116"/>
                <a:gd name="adj2" fmla="val -3175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江西赣江污染事件</a:t>
              </a:r>
              <a:r>
                <a:rPr lang="zh-CN" altLang="en-US" sz="3200" dirty="0">
                  <a:solidFill>
                    <a:srgbClr val="FF6600"/>
                  </a:solidFill>
                  <a:latin typeface="楷体_GB2312"/>
                  <a:ea typeface="宋体" panose="02010600030101010101" pitchFamily="2" charset="-122"/>
                </a:rPr>
                <a:t> </a:t>
              </a:r>
              <a:endParaRPr lang="zh-CN" altLang="en-US" sz="3200" dirty="0">
                <a:solidFill>
                  <a:srgbClr val="FF6600"/>
                </a:solidFill>
                <a:latin typeface="楷体_GB2312"/>
                <a:ea typeface="宋体" panose="02010600030101010101" pitchFamily="2" charset="-122"/>
              </a:endParaRPr>
            </a:p>
          </p:txBody>
        </p:sp>
      </p:grpSp>
      <p:grpSp>
        <p:nvGrpSpPr>
          <p:cNvPr id="7" name="Group 16"/>
          <p:cNvGrpSpPr/>
          <p:nvPr/>
        </p:nvGrpSpPr>
        <p:grpSpPr>
          <a:xfrm>
            <a:off x="5292725" y="5300663"/>
            <a:ext cx="2994025" cy="1295400"/>
            <a:chOff x="3334" y="3339"/>
            <a:chExt cx="1886" cy="816"/>
          </a:xfrm>
        </p:grpSpPr>
        <p:sp>
          <p:nvSpPr>
            <p:cNvPr id="41007" name="Oval 17"/>
            <p:cNvSpPr/>
            <p:nvPr/>
          </p:nvSpPr>
          <p:spPr>
            <a:xfrm>
              <a:off x="3334" y="3339"/>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08" name="AutoShape 18"/>
            <p:cNvSpPr/>
            <p:nvPr/>
          </p:nvSpPr>
          <p:spPr>
            <a:xfrm>
              <a:off x="3600" y="3915"/>
              <a:ext cx="1620" cy="240"/>
            </a:xfrm>
            <a:prstGeom prst="wedgeRoundRectCallout">
              <a:avLst>
                <a:gd name="adj1" fmla="val -60579"/>
                <a:gd name="adj2" fmla="val -247190"/>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广东北江镉污染事件</a:t>
              </a:r>
              <a:r>
                <a:rPr lang="zh-CN" altLang="en-US" sz="3200" dirty="0">
                  <a:solidFill>
                    <a:srgbClr val="FF6600"/>
                  </a:solidFill>
                  <a:latin typeface="楷体_GB2312"/>
                  <a:ea typeface="宋体" panose="02010600030101010101" pitchFamily="2" charset="-122"/>
                </a:rPr>
                <a:t> </a:t>
              </a:r>
              <a:endParaRPr lang="zh-CN" altLang="en-US" sz="3200" dirty="0">
                <a:solidFill>
                  <a:srgbClr val="FF6600"/>
                </a:solidFill>
                <a:latin typeface="楷体_GB2312"/>
                <a:ea typeface="宋体" panose="02010600030101010101" pitchFamily="2" charset="-122"/>
              </a:endParaRPr>
            </a:p>
          </p:txBody>
        </p:sp>
      </p:grpSp>
      <p:grpSp>
        <p:nvGrpSpPr>
          <p:cNvPr id="8" name="Group 19"/>
          <p:cNvGrpSpPr/>
          <p:nvPr/>
        </p:nvGrpSpPr>
        <p:grpSpPr>
          <a:xfrm>
            <a:off x="0" y="5357813"/>
            <a:ext cx="4222750" cy="857250"/>
            <a:chOff x="1186" y="3339"/>
            <a:chExt cx="1876" cy="540"/>
          </a:xfrm>
        </p:grpSpPr>
        <p:sp>
          <p:nvSpPr>
            <p:cNvPr id="41005" name="Oval 20"/>
            <p:cNvSpPr/>
            <p:nvPr/>
          </p:nvSpPr>
          <p:spPr>
            <a:xfrm>
              <a:off x="2971" y="3339"/>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06" name="AutoShape 21"/>
            <p:cNvSpPr/>
            <p:nvPr/>
          </p:nvSpPr>
          <p:spPr>
            <a:xfrm>
              <a:off x="1186" y="3654"/>
              <a:ext cx="1270" cy="225"/>
            </a:xfrm>
            <a:prstGeom prst="wedgeRoundRectCallout">
              <a:avLst>
                <a:gd name="adj1" fmla="val 94801"/>
                <a:gd name="adj2" fmla="val -163241"/>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3300"/>
                  </a:solidFill>
                  <a:latin typeface="Times New Roman" panose="02020603050405020304" pitchFamily="18" charset="0"/>
                  <a:ea typeface="宋体" panose="02010600030101010101" pitchFamily="2" charset="-122"/>
                </a:rPr>
                <a:t>云南阳宗海砷化物水污染</a:t>
              </a:r>
              <a:endParaRPr lang="zh-CN" altLang="en-US" sz="1800" dirty="0">
                <a:solidFill>
                  <a:srgbClr val="FF3300"/>
                </a:solidFill>
                <a:latin typeface="楷体_GB2312"/>
                <a:ea typeface="宋体" panose="02010600030101010101" pitchFamily="2" charset="-122"/>
              </a:endParaRPr>
            </a:p>
          </p:txBody>
        </p:sp>
      </p:grpSp>
      <p:grpSp>
        <p:nvGrpSpPr>
          <p:cNvPr id="9" name="Group 22"/>
          <p:cNvGrpSpPr/>
          <p:nvPr/>
        </p:nvGrpSpPr>
        <p:grpSpPr>
          <a:xfrm>
            <a:off x="1979613" y="4941888"/>
            <a:ext cx="2665412" cy="862012"/>
            <a:chOff x="1247" y="3113"/>
            <a:chExt cx="1679" cy="543"/>
          </a:xfrm>
        </p:grpSpPr>
        <p:sp>
          <p:nvSpPr>
            <p:cNvPr id="41003" name="Oval 23"/>
            <p:cNvSpPr/>
            <p:nvPr/>
          </p:nvSpPr>
          <p:spPr>
            <a:xfrm>
              <a:off x="2835" y="3113"/>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04" name="AutoShape 24"/>
            <p:cNvSpPr/>
            <p:nvPr/>
          </p:nvSpPr>
          <p:spPr>
            <a:xfrm>
              <a:off x="1247" y="3339"/>
              <a:ext cx="1452" cy="317"/>
            </a:xfrm>
            <a:prstGeom prst="wedgeRoundRectCallout">
              <a:avLst>
                <a:gd name="adj1" fmla="val 60880"/>
                <a:gd name="adj2" fmla="val -99843"/>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贵阳电厂污染事故</a:t>
              </a:r>
              <a:endParaRPr lang="zh-CN" altLang="en-US" sz="1800" dirty="0">
                <a:solidFill>
                  <a:srgbClr val="FF6600"/>
                </a:solidFill>
                <a:latin typeface="楷体_GB2312"/>
                <a:ea typeface="宋体" panose="02010600030101010101" pitchFamily="2" charset="-122"/>
              </a:endParaRPr>
            </a:p>
          </p:txBody>
        </p:sp>
      </p:grpSp>
      <p:grpSp>
        <p:nvGrpSpPr>
          <p:cNvPr id="10" name="Group 25"/>
          <p:cNvGrpSpPr/>
          <p:nvPr/>
        </p:nvGrpSpPr>
        <p:grpSpPr>
          <a:xfrm>
            <a:off x="4859338" y="4868863"/>
            <a:ext cx="4067175" cy="1008062"/>
            <a:chOff x="3198" y="3022"/>
            <a:chExt cx="2223" cy="725"/>
          </a:xfrm>
        </p:grpSpPr>
        <p:sp>
          <p:nvSpPr>
            <p:cNvPr id="41001" name="Oval 26"/>
            <p:cNvSpPr/>
            <p:nvPr/>
          </p:nvSpPr>
          <p:spPr>
            <a:xfrm>
              <a:off x="3198" y="3022"/>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02" name="AutoShape 27"/>
            <p:cNvSpPr/>
            <p:nvPr/>
          </p:nvSpPr>
          <p:spPr>
            <a:xfrm>
              <a:off x="3969" y="3430"/>
              <a:ext cx="1452" cy="317"/>
            </a:xfrm>
            <a:prstGeom prst="wedgeRoundRectCallout">
              <a:avLst>
                <a:gd name="adj1" fmla="val -98759"/>
                <a:gd name="adj2" fmla="val -156310"/>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3300"/>
                  </a:solidFill>
                  <a:latin typeface="楷体_GB2312"/>
                  <a:ea typeface="宋体" panose="02010600030101010101" pitchFamily="2" charset="-122"/>
                </a:rPr>
                <a:t>湖南湘江镉污染事件</a:t>
              </a:r>
              <a:endParaRPr lang="en-US" altLang="zh-CN" sz="1800" dirty="0">
                <a:solidFill>
                  <a:srgbClr val="FF3300"/>
                </a:solidFill>
                <a:latin typeface="楷体_GB2312"/>
                <a:ea typeface="宋体" panose="02010600030101010101" pitchFamily="2" charset="-122"/>
              </a:endParaRPr>
            </a:p>
            <a:p>
              <a:pPr marL="0" lvl="0" indent="0" algn="ctr" eaLnBrk="1" hangingPunct="1">
                <a:spcBef>
                  <a:spcPct val="0"/>
                </a:spcBef>
                <a:buClrTx/>
                <a:buSzTx/>
                <a:buFont typeface="Wingdings" panose="05000000000000000000" pitchFamily="2" charset="2"/>
                <a:buNone/>
              </a:pPr>
              <a:r>
                <a:rPr lang="zh-CN" altLang="en-US" sz="1800" dirty="0">
                  <a:solidFill>
                    <a:srgbClr val="FF3300"/>
                  </a:solidFill>
                  <a:latin typeface="Times New Roman" panose="02020603050405020304" pitchFamily="18" charset="0"/>
                  <a:ea typeface="宋体" panose="02010600030101010101" pitchFamily="2" charset="-122"/>
                </a:rPr>
                <a:t>湖南省浏阳镉污染事</a:t>
              </a:r>
              <a:endParaRPr lang="zh-CN" altLang="en-US" sz="1800" dirty="0">
                <a:solidFill>
                  <a:srgbClr val="FF3300"/>
                </a:solidFill>
                <a:latin typeface="Times New Roman" panose="02020603050405020304" pitchFamily="18" charset="0"/>
                <a:ea typeface="宋体" panose="02010600030101010101" pitchFamily="2" charset="-122"/>
              </a:endParaRPr>
            </a:p>
          </p:txBody>
        </p:sp>
      </p:grpSp>
      <p:grpSp>
        <p:nvGrpSpPr>
          <p:cNvPr id="11" name="Group 28"/>
          <p:cNvGrpSpPr/>
          <p:nvPr/>
        </p:nvGrpSpPr>
        <p:grpSpPr>
          <a:xfrm>
            <a:off x="1285875" y="2500313"/>
            <a:ext cx="3024188" cy="1576387"/>
            <a:chOff x="839" y="1706"/>
            <a:chExt cx="1905" cy="772"/>
          </a:xfrm>
        </p:grpSpPr>
        <p:sp>
          <p:nvSpPr>
            <p:cNvPr id="40999" name="Oval 29"/>
            <p:cNvSpPr/>
            <p:nvPr/>
          </p:nvSpPr>
          <p:spPr>
            <a:xfrm>
              <a:off x="2653" y="2387"/>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1000" name="AutoShape 30"/>
            <p:cNvSpPr/>
            <p:nvPr/>
          </p:nvSpPr>
          <p:spPr>
            <a:xfrm>
              <a:off x="839" y="1706"/>
              <a:ext cx="1588" cy="317"/>
            </a:xfrm>
            <a:prstGeom prst="wedgeRoundRectCallout">
              <a:avLst>
                <a:gd name="adj1" fmla="val 65426"/>
                <a:gd name="adj2" fmla="val 174921"/>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 typeface="Wingdings" panose="05000000000000000000" pitchFamily="2" charset="2"/>
                <a:buNone/>
              </a:pPr>
              <a:r>
                <a:rPr lang="zh-CN" altLang="en-US" sz="2000" dirty="0">
                  <a:solidFill>
                    <a:srgbClr val="FF6600"/>
                  </a:solidFill>
                  <a:latin typeface="楷体_GB2312"/>
                  <a:ea typeface="宋体" panose="02010600030101010101" pitchFamily="2" charset="-122"/>
                </a:rPr>
                <a:t>甘肃血铅超标事件</a:t>
              </a:r>
              <a:endParaRPr lang="zh-CN" altLang="en-US" sz="2000" dirty="0">
                <a:solidFill>
                  <a:srgbClr val="FF6600"/>
                </a:solidFill>
                <a:latin typeface="楷体_GB2312"/>
                <a:ea typeface="宋体" panose="02010600030101010101" pitchFamily="2" charset="-122"/>
              </a:endParaRPr>
            </a:p>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黄河兰州段油污染事件</a:t>
              </a:r>
              <a:r>
                <a:rPr lang="zh-CN" altLang="en-US" sz="3200" dirty="0">
                  <a:solidFill>
                    <a:srgbClr val="FF6600"/>
                  </a:solidFill>
                  <a:latin typeface="楷体_GB2312"/>
                  <a:ea typeface="宋体" panose="02010600030101010101" pitchFamily="2" charset="-122"/>
                </a:rPr>
                <a:t> </a:t>
              </a:r>
              <a:endParaRPr lang="zh-CN" altLang="en-US" sz="3200" dirty="0">
                <a:solidFill>
                  <a:srgbClr val="FF6600"/>
                </a:solidFill>
                <a:latin typeface="楷体_GB2312"/>
                <a:ea typeface="宋体" panose="02010600030101010101" pitchFamily="2" charset="-122"/>
              </a:endParaRPr>
            </a:p>
          </p:txBody>
        </p:sp>
      </p:grpSp>
      <p:grpSp>
        <p:nvGrpSpPr>
          <p:cNvPr id="12" name="Group 31"/>
          <p:cNvGrpSpPr/>
          <p:nvPr/>
        </p:nvGrpSpPr>
        <p:grpSpPr>
          <a:xfrm>
            <a:off x="1908175" y="1989138"/>
            <a:ext cx="3357563" cy="1944687"/>
            <a:chOff x="1440" y="1253"/>
            <a:chExt cx="2025" cy="1225"/>
          </a:xfrm>
        </p:grpSpPr>
        <p:sp>
          <p:nvSpPr>
            <p:cNvPr id="40997" name="Oval 32"/>
            <p:cNvSpPr/>
            <p:nvPr/>
          </p:nvSpPr>
          <p:spPr>
            <a:xfrm>
              <a:off x="2835" y="2387"/>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0998" name="AutoShape 33"/>
            <p:cNvSpPr/>
            <p:nvPr/>
          </p:nvSpPr>
          <p:spPr>
            <a:xfrm>
              <a:off x="1440" y="1253"/>
              <a:ext cx="2025" cy="363"/>
            </a:xfrm>
            <a:prstGeom prst="wedgeRoundRectCallout">
              <a:avLst>
                <a:gd name="adj1" fmla="val 33977"/>
                <a:gd name="adj2" fmla="val 270324"/>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3300"/>
                  </a:solidFill>
                  <a:latin typeface="楷体_GB2312"/>
                  <a:ea typeface="宋体" panose="02010600030101010101" pitchFamily="2" charset="-122"/>
                </a:rPr>
                <a:t>凤翔血铅超标事件</a:t>
              </a:r>
              <a:endParaRPr lang="zh-CN" altLang="en-US" sz="1800" dirty="0">
                <a:solidFill>
                  <a:srgbClr val="FF3300"/>
                </a:solidFill>
                <a:latin typeface="楷体_GB2312"/>
                <a:ea typeface="宋体" panose="02010600030101010101" pitchFamily="2" charset="-122"/>
              </a:endParaRPr>
            </a:p>
            <a:p>
              <a:pPr marL="0" lvl="0" indent="0" algn="ctr" eaLnBrk="1" hangingPunct="1">
                <a:spcBef>
                  <a:spcPct val="0"/>
                </a:spcBef>
                <a:buClrTx/>
                <a:buSzTx/>
                <a:buFontTx/>
                <a:buNone/>
              </a:pPr>
              <a:r>
                <a:rPr lang="zh-CN" altLang="en-US" sz="1800" dirty="0">
                  <a:solidFill>
                    <a:srgbClr val="FF3300"/>
                  </a:solidFill>
                  <a:latin typeface="Times New Roman" panose="02020603050405020304" pitchFamily="18" charset="0"/>
                  <a:ea typeface="宋体" panose="02010600030101010101" pitchFamily="2" charset="-122"/>
                </a:rPr>
                <a:t>陕西安塞柴油泄漏水污染事件</a:t>
              </a:r>
              <a:endParaRPr lang="zh-CN" altLang="en-US" sz="1800" dirty="0">
                <a:solidFill>
                  <a:srgbClr val="FF3300"/>
                </a:solidFill>
                <a:latin typeface="楷体_GB2312"/>
                <a:ea typeface="宋体" panose="02010600030101010101" pitchFamily="2" charset="-122"/>
              </a:endParaRPr>
            </a:p>
          </p:txBody>
        </p:sp>
      </p:grpSp>
      <p:grpSp>
        <p:nvGrpSpPr>
          <p:cNvPr id="13" name="Group 34"/>
          <p:cNvGrpSpPr/>
          <p:nvPr/>
        </p:nvGrpSpPr>
        <p:grpSpPr>
          <a:xfrm>
            <a:off x="827088" y="3429000"/>
            <a:ext cx="3384550" cy="1081088"/>
            <a:chOff x="521" y="2160"/>
            <a:chExt cx="2132" cy="681"/>
          </a:xfrm>
        </p:grpSpPr>
        <p:sp>
          <p:nvSpPr>
            <p:cNvPr id="40995" name="Oval 35"/>
            <p:cNvSpPr/>
            <p:nvPr/>
          </p:nvSpPr>
          <p:spPr>
            <a:xfrm>
              <a:off x="2562" y="2750"/>
              <a:ext cx="91" cy="91"/>
            </a:xfrm>
            <a:prstGeom prst="ellipse">
              <a:avLst/>
            </a:prstGeom>
            <a:solidFill>
              <a:schemeClr val="folHlink">
                <a:alpha val="52156"/>
              </a:scheme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0996" name="AutoShape 36"/>
            <p:cNvSpPr/>
            <p:nvPr/>
          </p:nvSpPr>
          <p:spPr>
            <a:xfrm>
              <a:off x="521" y="2160"/>
              <a:ext cx="1542" cy="317"/>
            </a:xfrm>
            <a:prstGeom prst="wedgeRoundRectCallout">
              <a:avLst>
                <a:gd name="adj1" fmla="val 83269"/>
                <a:gd name="adj2" fmla="val 144954"/>
                <a:gd name="adj3" fmla="val 16667"/>
              </a:avLst>
            </a:prstGeom>
            <a:solidFill>
              <a:schemeClr val="folHlink"/>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chemeClr val="tx1"/>
                  </a:solidFill>
                  <a:latin typeface="楷体_GB2312"/>
                  <a:ea typeface="宋体" panose="02010600030101010101" pitchFamily="2" charset="-122"/>
                </a:rPr>
                <a:t>四川沱江水污染事件</a:t>
              </a:r>
              <a:r>
                <a:rPr lang="zh-CN" altLang="en-US" sz="1800" dirty="0">
                  <a:solidFill>
                    <a:srgbClr val="FF6600"/>
                  </a:solidFill>
                  <a:latin typeface="楷体_GB2312"/>
                  <a:ea typeface="宋体" panose="02010600030101010101" pitchFamily="2" charset="-122"/>
                </a:rPr>
                <a:t> </a:t>
              </a:r>
              <a:endParaRPr lang="zh-CN" altLang="en-US" sz="1800" dirty="0">
                <a:solidFill>
                  <a:srgbClr val="FF6600"/>
                </a:solidFill>
                <a:latin typeface="楷体_GB2312"/>
                <a:ea typeface="宋体" panose="02010600030101010101" pitchFamily="2" charset="-122"/>
              </a:endParaRPr>
            </a:p>
          </p:txBody>
        </p:sp>
      </p:grpSp>
      <p:grpSp>
        <p:nvGrpSpPr>
          <p:cNvPr id="14" name="Group 37"/>
          <p:cNvGrpSpPr/>
          <p:nvPr/>
        </p:nvGrpSpPr>
        <p:grpSpPr>
          <a:xfrm>
            <a:off x="395288" y="4149725"/>
            <a:ext cx="4249737" cy="503238"/>
            <a:chOff x="249" y="2614"/>
            <a:chExt cx="2677" cy="317"/>
          </a:xfrm>
        </p:grpSpPr>
        <p:sp>
          <p:nvSpPr>
            <p:cNvPr id="40993" name="Oval 38"/>
            <p:cNvSpPr/>
            <p:nvPr/>
          </p:nvSpPr>
          <p:spPr>
            <a:xfrm>
              <a:off x="2835" y="2840"/>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0994" name="AutoShape 39"/>
            <p:cNvSpPr/>
            <p:nvPr/>
          </p:nvSpPr>
          <p:spPr>
            <a:xfrm>
              <a:off x="249" y="2614"/>
              <a:ext cx="1679" cy="317"/>
            </a:xfrm>
            <a:prstGeom prst="wedgeRoundRectCallout">
              <a:avLst>
                <a:gd name="adj1" fmla="val 101815"/>
                <a:gd name="adj2" fmla="val 35806"/>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重庆开县特大井喷事故</a:t>
              </a:r>
              <a:r>
                <a:rPr lang="zh-CN" altLang="en-US" sz="3200" dirty="0">
                  <a:solidFill>
                    <a:srgbClr val="FF6600"/>
                  </a:solidFill>
                  <a:latin typeface="楷体_GB2312"/>
                  <a:ea typeface="宋体" panose="02010600030101010101" pitchFamily="2" charset="-122"/>
                </a:rPr>
                <a:t> </a:t>
              </a:r>
              <a:endParaRPr lang="zh-CN" altLang="en-US" sz="3200" dirty="0">
                <a:solidFill>
                  <a:srgbClr val="FF6600"/>
                </a:solidFill>
                <a:latin typeface="楷体_GB2312"/>
                <a:ea typeface="宋体" panose="02010600030101010101" pitchFamily="2" charset="-122"/>
              </a:endParaRPr>
            </a:p>
          </p:txBody>
        </p:sp>
      </p:grpSp>
      <p:grpSp>
        <p:nvGrpSpPr>
          <p:cNvPr id="15" name="Group 40"/>
          <p:cNvGrpSpPr/>
          <p:nvPr/>
        </p:nvGrpSpPr>
        <p:grpSpPr>
          <a:xfrm>
            <a:off x="179388" y="4724400"/>
            <a:ext cx="4537075" cy="503238"/>
            <a:chOff x="113" y="2976"/>
            <a:chExt cx="2858" cy="317"/>
          </a:xfrm>
        </p:grpSpPr>
        <p:sp>
          <p:nvSpPr>
            <p:cNvPr id="40991" name="AutoShape 41"/>
            <p:cNvSpPr/>
            <p:nvPr/>
          </p:nvSpPr>
          <p:spPr>
            <a:xfrm>
              <a:off x="113" y="2976"/>
              <a:ext cx="1951" cy="317"/>
            </a:xfrm>
            <a:prstGeom prst="wedgeRoundRectCallout">
              <a:avLst>
                <a:gd name="adj1" fmla="val 90903"/>
                <a:gd name="adj2" fmla="val -45269"/>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重庆化工厂氯气泄漏事故</a:t>
              </a:r>
              <a:endParaRPr lang="zh-CN" altLang="en-US" sz="1800" dirty="0">
                <a:solidFill>
                  <a:srgbClr val="FF6600"/>
                </a:solidFill>
                <a:latin typeface="楷体_GB2312"/>
                <a:ea typeface="宋体" panose="02010600030101010101" pitchFamily="2" charset="-122"/>
              </a:endParaRPr>
            </a:p>
          </p:txBody>
        </p:sp>
        <p:sp>
          <p:nvSpPr>
            <p:cNvPr id="40992" name="Oval 42"/>
            <p:cNvSpPr/>
            <p:nvPr/>
          </p:nvSpPr>
          <p:spPr>
            <a:xfrm>
              <a:off x="2880" y="2976"/>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grpSp>
      <p:grpSp>
        <p:nvGrpSpPr>
          <p:cNvPr id="16" name="Group 43"/>
          <p:cNvGrpSpPr/>
          <p:nvPr/>
        </p:nvGrpSpPr>
        <p:grpSpPr>
          <a:xfrm>
            <a:off x="5219700" y="2924175"/>
            <a:ext cx="3182938" cy="1154113"/>
            <a:chOff x="3288" y="1842"/>
            <a:chExt cx="2005" cy="727"/>
          </a:xfrm>
        </p:grpSpPr>
        <p:sp>
          <p:nvSpPr>
            <p:cNvPr id="40989" name="Oval 44"/>
            <p:cNvSpPr/>
            <p:nvPr/>
          </p:nvSpPr>
          <p:spPr>
            <a:xfrm>
              <a:off x="3288" y="2478"/>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0990" name="AutoShape 45"/>
            <p:cNvSpPr/>
            <p:nvPr/>
          </p:nvSpPr>
          <p:spPr>
            <a:xfrm>
              <a:off x="3334" y="1842"/>
              <a:ext cx="1959" cy="318"/>
            </a:xfrm>
            <a:prstGeom prst="wedgeRoundRectCallout">
              <a:avLst>
                <a:gd name="adj1" fmla="val -48213"/>
                <a:gd name="adj2" fmla="val 151889"/>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河南柴油泄漏污染黄河事件</a:t>
              </a:r>
              <a:endParaRPr lang="zh-CN" altLang="en-US" sz="1800" dirty="0">
                <a:solidFill>
                  <a:srgbClr val="FF6600"/>
                </a:solidFill>
                <a:latin typeface="楷体_GB2312"/>
                <a:ea typeface="宋体" panose="02010600030101010101" pitchFamily="2" charset="-122"/>
              </a:endParaRPr>
            </a:p>
          </p:txBody>
        </p:sp>
      </p:grpSp>
      <p:grpSp>
        <p:nvGrpSpPr>
          <p:cNvPr id="17" name="Group 46"/>
          <p:cNvGrpSpPr/>
          <p:nvPr/>
        </p:nvGrpSpPr>
        <p:grpSpPr>
          <a:xfrm>
            <a:off x="3636963" y="1214438"/>
            <a:ext cx="2578100" cy="2520950"/>
            <a:chOff x="2336" y="754"/>
            <a:chExt cx="1624" cy="1588"/>
          </a:xfrm>
        </p:grpSpPr>
        <p:sp>
          <p:nvSpPr>
            <p:cNvPr id="40987" name="AutoShape 47"/>
            <p:cNvSpPr/>
            <p:nvPr/>
          </p:nvSpPr>
          <p:spPr>
            <a:xfrm>
              <a:off x="2336" y="754"/>
              <a:ext cx="1624" cy="363"/>
            </a:xfrm>
            <a:prstGeom prst="wedgeRoundRectCallout">
              <a:avLst>
                <a:gd name="adj1" fmla="val 9130"/>
                <a:gd name="adj2" fmla="val 361296"/>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太原苯泄漏污染事件</a:t>
              </a:r>
              <a:endParaRPr lang="zh-CN" altLang="en-US" sz="1800" dirty="0">
                <a:solidFill>
                  <a:srgbClr val="FF6600"/>
                </a:solidFill>
                <a:latin typeface="楷体_GB2312"/>
                <a:ea typeface="宋体" panose="02010600030101010101" pitchFamily="2" charset="-122"/>
              </a:endParaRPr>
            </a:p>
          </p:txBody>
        </p:sp>
        <p:sp>
          <p:nvSpPr>
            <p:cNvPr id="40988" name="Oval 48"/>
            <p:cNvSpPr/>
            <p:nvPr/>
          </p:nvSpPr>
          <p:spPr>
            <a:xfrm>
              <a:off x="3152" y="2251"/>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grpSp>
      <p:grpSp>
        <p:nvGrpSpPr>
          <p:cNvPr id="18" name="Group 49"/>
          <p:cNvGrpSpPr/>
          <p:nvPr/>
        </p:nvGrpSpPr>
        <p:grpSpPr>
          <a:xfrm>
            <a:off x="5076825" y="4221163"/>
            <a:ext cx="3384550" cy="504825"/>
            <a:chOff x="3198" y="2593"/>
            <a:chExt cx="2132" cy="318"/>
          </a:xfrm>
        </p:grpSpPr>
        <p:sp>
          <p:nvSpPr>
            <p:cNvPr id="40985" name="AutoShape 50"/>
            <p:cNvSpPr/>
            <p:nvPr/>
          </p:nvSpPr>
          <p:spPr>
            <a:xfrm>
              <a:off x="3833" y="2593"/>
              <a:ext cx="1497" cy="318"/>
            </a:xfrm>
            <a:prstGeom prst="wedgeRoundRectCallout">
              <a:avLst>
                <a:gd name="adj1" fmla="val -86875"/>
                <a:gd name="adj2" fmla="val 31759"/>
                <a:gd name="adj3" fmla="val 16667"/>
              </a:avLst>
            </a:prstGeom>
            <a:solidFill>
              <a:srgbClr val="E8E8F4"/>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6600"/>
                  </a:solidFill>
                  <a:latin typeface="楷体_GB2312"/>
                  <a:ea typeface="宋体" panose="02010600030101010101" pitchFamily="2" charset="-122"/>
                </a:rPr>
                <a:t>湖北襄樊癌症村事件</a:t>
              </a:r>
              <a:r>
                <a:rPr lang="zh-CN" altLang="en-US" sz="3200" dirty="0">
                  <a:solidFill>
                    <a:srgbClr val="FF6600"/>
                  </a:solidFill>
                  <a:latin typeface="楷体_GB2312"/>
                  <a:ea typeface="宋体" panose="02010600030101010101" pitchFamily="2" charset="-122"/>
                </a:rPr>
                <a:t> </a:t>
              </a:r>
              <a:endParaRPr lang="zh-CN" altLang="en-US" sz="3200" dirty="0">
                <a:solidFill>
                  <a:srgbClr val="FF6600"/>
                </a:solidFill>
                <a:latin typeface="楷体_GB2312"/>
                <a:ea typeface="宋体" panose="02010600030101010101" pitchFamily="2" charset="-122"/>
              </a:endParaRPr>
            </a:p>
          </p:txBody>
        </p:sp>
        <p:sp>
          <p:nvSpPr>
            <p:cNvPr id="40986" name="Oval 51"/>
            <p:cNvSpPr/>
            <p:nvPr/>
          </p:nvSpPr>
          <p:spPr>
            <a:xfrm>
              <a:off x="3198" y="2795"/>
              <a:ext cx="91" cy="91"/>
            </a:xfrm>
            <a:prstGeom prst="ellipse">
              <a:avLst/>
            </a:prstGeom>
            <a:solidFill>
              <a:srgbClr val="E8E8F4">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grpSp>
      <p:grpSp>
        <p:nvGrpSpPr>
          <p:cNvPr id="19" name="Group 19"/>
          <p:cNvGrpSpPr/>
          <p:nvPr/>
        </p:nvGrpSpPr>
        <p:grpSpPr>
          <a:xfrm>
            <a:off x="2124075" y="5445125"/>
            <a:ext cx="3365500" cy="1152525"/>
            <a:chOff x="1440" y="3339"/>
            <a:chExt cx="1939" cy="772"/>
          </a:xfrm>
        </p:grpSpPr>
        <p:sp>
          <p:nvSpPr>
            <p:cNvPr id="40983" name="Oval 20"/>
            <p:cNvSpPr/>
            <p:nvPr/>
          </p:nvSpPr>
          <p:spPr>
            <a:xfrm>
              <a:off x="2971" y="3339"/>
              <a:ext cx="91" cy="91"/>
            </a:xfrm>
            <a:prstGeom prst="ellipse">
              <a:avLst/>
            </a:prstGeom>
            <a:solidFill>
              <a:srgbClr val="FFFF99">
                <a:alpha val="52156"/>
              </a:srgbClr>
            </a:solidFill>
            <a:ln w="25400" cap="flat" cmpd="sng">
              <a:solidFill>
                <a:schemeClr val="tx2"/>
              </a:solidFill>
              <a:prstDash val="solid"/>
              <a:headEnd type="none" w="med" len="med"/>
              <a:tailEnd type="none" w="med" len="med"/>
            </a:ln>
          </p:spPr>
          <p:txBody>
            <a:bodyPr wrap="none"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zh-CN" sz="3200" dirty="0">
                <a:solidFill>
                  <a:schemeClr val="tx1"/>
                </a:solidFill>
                <a:latin typeface="Times New Roman" panose="02020603050405020304" pitchFamily="18" charset="0"/>
                <a:ea typeface="宋体" panose="02010600030101010101" pitchFamily="2" charset="-122"/>
              </a:endParaRPr>
            </a:p>
          </p:txBody>
        </p:sp>
        <p:sp>
          <p:nvSpPr>
            <p:cNvPr id="40984" name="AutoShape 21"/>
            <p:cNvSpPr/>
            <p:nvPr/>
          </p:nvSpPr>
          <p:spPr>
            <a:xfrm>
              <a:off x="1440" y="3748"/>
              <a:ext cx="1939" cy="363"/>
            </a:xfrm>
            <a:prstGeom prst="wedgeRoundRectCallout">
              <a:avLst>
                <a:gd name="adj1" fmla="val 29139"/>
                <a:gd name="adj2" fmla="val -146968"/>
                <a:gd name="adj3" fmla="val 16667"/>
              </a:avLst>
            </a:prstGeom>
            <a:solidFill>
              <a:srgbClr val="FFFF99"/>
            </a:solidFill>
            <a:ln w="25400" cap="flat" cmpd="sng">
              <a:solidFill>
                <a:schemeClr val="tx2"/>
              </a:solidFill>
              <a:prstDash val="solid"/>
              <a:miter/>
              <a:headEnd type="none" w="med" len="med"/>
              <a:tailEnd type="none" w="med" len="med"/>
            </a:ln>
          </p:spPr>
          <p:txBody>
            <a:bodyPr lIns="0" tIns="0" rIns="0" bIns="0" anchor="ctr" anchorCtr="1"/>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1800" dirty="0">
                  <a:solidFill>
                    <a:srgbClr val="FF3300"/>
                  </a:solidFill>
                  <a:latin typeface="楷体_GB2312"/>
                  <a:ea typeface="宋体" panose="02010600030101010101" pitchFamily="2" charset="-122"/>
                </a:rPr>
                <a:t>广西红水河水质污染事件</a:t>
              </a:r>
              <a:endParaRPr lang="en-US" altLang="zh-CN" sz="1800" dirty="0">
                <a:solidFill>
                  <a:srgbClr val="FF3300"/>
                </a:solidFill>
                <a:latin typeface="楷体_GB2312"/>
                <a:ea typeface="宋体" panose="02010600030101010101" pitchFamily="2" charset="-122"/>
              </a:endParaRPr>
            </a:p>
            <a:p>
              <a:pPr marL="0" lvl="0" indent="0" algn="ctr" eaLnBrk="1" hangingPunct="1">
                <a:spcBef>
                  <a:spcPct val="0"/>
                </a:spcBef>
                <a:buClrTx/>
                <a:buSzTx/>
                <a:buFont typeface="Wingdings" panose="05000000000000000000" pitchFamily="2" charset="2"/>
                <a:buNone/>
              </a:pPr>
              <a:r>
                <a:rPr lang="zh-CN" altLang="en-US" sz="1800" dirty="0">
                  <a:solidFill>
                    <a:srgbClr val="FF3300"/>
                  </a:solidFill>
                  <a:latin typeface="Times New Roman" panose="02020603050405020304" pitchFamily="18" charset="0"/>
                  <a:ea typeface="宋体" panose="02010600030101010101" pitchFamily="2" charset="-122"/>
                </a:rPr>
                <a:t>广西平果酒精废液水污染事件</a:t>
              </a:r>
              <a:r>
                <a:rPr lang="zh-CN" altLang="en-US" sz="1800" dirty="0">
                  <a:solidFill>
                    <a:srgbClr val="FF3300"/>
                  </a:solidFill>
                  <a:latin typeface="楷体_GB2312"/>
                  <a:ea typeface="宋体" panose="02010600030101010101" pitchFamily="2" charset="-122"/>
                </a:rPr>
                <a:t> </a:t>
              </a:r>
              <a:endParaRPr lang="zh-CN" altLang="en-US" sz="1800" dirty="0">
                <a:solidFill>
                  <a:srgbClr val="FF3300"/>
                </a:solidFill>
                <a:latin typeface="楷体_GB2312"/>
                <a:ea typeface="宋体" panose="02010600030101010101" pitchFamily="2" charset="-122"/>
              </a:endParaRPr>
            </a:p>
          </p:txBody>
        </p:sp>
      </p:grpSp>
      <p:sp>
        <p:nvSpPr>
          <p:cNvPr id="40981"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20" name="页脚占位符 19"/>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idx="4294967295"/>
          </p:nvPr>
        </p:nvSpPr>
        <p:spPr>
          <a:xfrm>
            <a:off x="457200" y="274638"/>
            <a:ext cx="8229600" cy="1143000"/>
          </a:xfrm>
          <a:ln/>
        </p:spPr>
        <p:txBody>
          <a:bodyPr vert="horz" wrap="square" lIns="91440" tIns="45720" rIns="91440" bIns="45720" anchor="ctr" anchorCtr="0"/>
          <a:p>
            <a:br>
              <a:rPr lang="zh-CN" altLang="en-US" sz="4000" dirty="0">
                <a:ea typeface="宋体" panose="02010600030101010101" pitchFamily="2" charset="-122"/>
              </a:rPr>
            </a:br>
            <a:endParaRPr lang="zh-CN" altLang="en-US" sz="4000" dirty="0">
              <a:ea typeface="宋体" panose="02010600030101010101" pitchFamily="2" charset="-122"/>
            </a:endParaRPr>
          </a:p>
        </p:txBody>
      </p:sp>
      <p:sp>
        <p:nvSpPr>
          <p:cNvPr id="43011" name="Rectangle 3"/>
          <p:cNvSpPr>
            <a:spLocks noGrp="1"/>
          </p:cNvSpPr>
          <p:nvPr>
            <p:ph type="body" idx="4294967295"/>
          </p:nvPr>
        </p:nvSpPr>
        <p:spPr>
          <a:xfrm>
            <a:off x="395288" y="2060575"/>
            <a:ext cx="8229600" cy="4094163"/>
          </a:xfrm>
          <a:ln/>
        </p:spPr>
        <p:txBody>
          <a:bodyPr vert="horz" wrap="square" lIns="91440" tIns="45720" rIns="91440" bIns="45720" anchor="t" anchorCtr="0"/>
          <a:p>
            <a:pPr algn="just">
              <a:lnSpc>
                <a:spcPct val="90000"/>
              </a:lnSpc>
            </a:pPr>
            <a:r>
              <a:rPr lang="en-US" altLang="zh-CN" sz="2800" dirty="0">
                <a:ea typeface="宋体" panose="02010600030101010101" pitchFamily="2" charset="-122"/>
              </a:rPr>
              <a:t>2012</a:t>
            </a:r>
            <a:r>
              <a:rPr lang="zh-CN" altLang="en-US" sz="2800" dirty="0">
                <a:ea typeface="宋体" panose="02010600030101010101" pitchFamily="2" charset="-122"/>
              </a:rPr>
              <a:t>年</a:t>
            </a:r>
            <a:r>
              <a:rPr lang="en-US" altLang="zh-CN" sz="2800" dirty="0">
                <a:ea typeface="宋体" panose="02010600030101010101" pitchFamily="2" charset="-122"/>
              </a:rPr>
              <a:t>12</a:t>
            </a:r>
            <a:r>
              <a:rPr lang="zh-CN" altLang="en-US" sz="2800" dirty="0">
                <a:ea typeface="宋体" panose="02010600030101010101" pitchFamily="2" charset="-122"/>
              </a:rPr>
              <a:t>月</a:t>
            </a:r>
            <a:r>
              <a:rPr lang="en-US" altLang="zh-CN" sz="2800" dirty="0">
                <a:ea typeface="宋体" panose="02010600030101010101" pitchFamily="2" charset="-122"/>
              </a:rPr>
              <a:t>31</a:t>
            </a:r>
            <a:r>
              <a:rPr lang="zh-CN" altLang="en-US" sz="2800" dirty="0">
                <a:ea typeface="宋体" panose="02010600030101010101" pitchFamily="2" charset="-122"/>
              </a:rPr>
              <a:t>日</a:t>
            </a:r>
            <a:r>
              <a:rPr lang="en-US" altLang="zh-CN" sz="2800" dirty="0">
                <a:ea typeface="宋体" panose="02010600030101010101" pitchFamily="2" charset="-122"/>
              </a:rPr>
              <a:t>7</a:t>
            </a:r>
            <a:r>
              <a:rPr lang="zh-CN" altLang="en-US" sz="2800" dirty="0">
                <a:ea typeface="宋体" panose="02010600030101010101" pitchFamily="2" charset="-122"/>
              </a:rPr>
              <a:t>时</a:t>
            </a:r>
            <a:r>
              <a:rPr lang="en-US" altLang="zh-CN" sz="2800" dirty="0">
                <a:ea typeface="宋体" panose="02010600030101010101" pitchFamily="2" charset="-122"/>
              </a:rPr>
              <a:t>40</a:t>
            </a:r>
            <a:r>
              <a:rPr lang="zh-CN" altLang="en-US" sz="2800" dirty="0">
                <a:ea typeface="宋体" panose="02010600030101010101" pitchFamily="2" charset="-122"/>
              </a:rPr>
              <a:t>分，位于长治市潞城市境内的山西天脊煤化工集团股份有限公司发生一起因输送软管破裂导致的苯胺泄漏事故，总量约为</a:t>
            </a:r>
            <a:r>
              <a:rPr lang="en-US" altLang="zh-CN" sz="2800" dirty="0">
                <a:ea typeface="宋体" panose="02010600030101010101" pitchFamily="2" charset="-122"/>
              </a:rPr>
              <a:t>38.7</a:t>
            </a:r>
            <a:r>
              <a:rPr lang="zh-CN" altLang="en-US" sz="2800" dirty="0">
                <a:ea typeface="宋体" panose="02010600030101010101" pitchFamily="2" charset="-122"/>
              </a:rPr>
              <a:t>吨的苯胺泄漏，其中约</a:t>
            </a:r>
            <a:r>
              <a:rPr lang="en-US" altLang="zh-CN" sz="2800" dirty="0">
                <a:ea typeface="宋体" panose="02010600030101010101" pitchFamily="2" charset="-122"/>
              </a:rPr>
              <a:t>30</a:t>
            </a:r>
            <a:r>
              <a:rPr lang="zh-CN" altLang="en-US" sz="2800" dirty="0">
                <a:ea typeface="宋体" panose="02010600030101010101" pitchFamily="2" charset="-122"/>
              </a:rPr>
              <a:t>吨苯胺被当地采取措施截留，</a:t>
            </a:r>
            <a:r>
              <a:rPr lang="en-US" altLang="zh-CN" sz="2800" dirty="0">
                <a:ea typeface="宋体" panose="02010600030101010101" pitchFamily="2" charset="-122"/>
              </a:rPr>
              <a:t>8.7</a:t>
            </a:r>
            <a:r>
              <a:rPr lang="zh-CN" altLang="en-US" sz="2800" dirty="0">
                <a:ea typeface="宋体" panose="02010600030101010101" pitchFamily="2" charset="-122"/>
              </a:rPr>
              <a:t>吨苯胺流入漳河水系。</a:t>
            </a:r>
            <a:endParaRPr lang="zh-CN" altLang="en-US" sz="2800" dirty="0">
              <a:ea typeface="宋体" panose="02010600030101010101" pitchFamily="2" charset="-122"/>
            </a:endParaRPr>
          </a:p>
          <a:p>
            <a:pPr algn="just">
              <a:lnSpc>
                <a:spcPct val="90000"/>
              </a:lnSpc>
            </a:pPr>
            <a:r>
              <a:rPr lang="zh-CN" altLang="en-US" sz="2800" dirty="0">
                <a:ea typeface="宋体" panose="02010600030101010101" pitchFamily="2" charset="-122"/>
              </a:rPr>
              <a:t>　　按照官方发布的消息，</a:t>
            </a:r>
            <a:r>
              <a:rPr lang="en-US" altLang="zh-CN" sz="2800" dirty="0">
                <a:ea typeface="宋体" panose="02010600030101010101" pitchFamily="2" charset="-122"/>
              </a:rPr>
              <a:t>31</a:t>
            </a:r>
            <a:r>
              <a:rPr lang="zh-CN" altLang="en-US" sz="2800" dirty="0">
                <a:ea typeface="宋体" panose="02010600030101010101" pitchFamily="2" charset="-122"/>
              </a:rPr>
              <a:t>日苯胺泄漏污染物，大多排入了长治潞城市的黄牛蹄水库，其余</a:t>
            </a:r>
            <a:r>
              <a:rPr lang="en-US" altLang="zh-CN" sz="2800" dirty="0">
                <a:ea typeface="宋体" panose="02010600030101010101" pitchFamily="2" charset="-122"/>
              </a:rPr>
              <a:t>8.7</a:t>
            </a:r>
            <a:r>
              <a:rPr lang="zh-CN" altLang="en-US" sz="2800" dirty="0">
                <a:ea typeface="宋体" panose="02010600030101010101" pitchFamily="2" charset="-122"/>
              </a:rPr>
              <a:t>吨顺漳河水流下。漳河水系是山西省长治市、河北省邯郸市、河南省安阳市三地的重要饮用水水源地，沿线涉及上百万人口。</a:t>
            </a:r>
            <a:endParaRPr lang="zh-CN" altLang="en-US" sz="2800" dirty="0">
              <a:ea typeface="宋体" panose="02010600030101010101" pitchFamily="2" charset="-122"/>
            </a:endParaRPr>
          </a:p>
        </p:txBody>
      </p:sp>
      <p:sp>
        <p:nvSpPr>
          <p:cNvPr id="43012" name="Rectangle 2"/>
          <p:cNvSpPr/>
          <p:nvPr/>
        </p:nvSpPr>
        <p:spPr>
          <a:xfrm>
            <a:off x="1403350" y="981075"/>
            <a:ext cx="6351588" cy="987425"/>
          </a:xfrm>
          <a:prstGeom prst="rect">
            <a:avLst/>
          </a:prstGeom>
          <a:solidFill>
            <a:srgbClr val="FFFFFF"/>
          </a:solidFill>
          <a:ln w="9525" cap="flat" cmpd="sng">
            <a:solidFill>
              <a:srgbClr val="000000"/>
            </a:solidFill>
            <a:prstDash val="solid"/>
            <a:miter/>
            <a:headEnd type="none" w="med" len="med"/>
            <a:tailEnd type="none" w="med" len="med"/>
          </a:ln>
        </p:spPr>
        <p:txBody>
          <a:bodyPr anchor="ctr" anchorCtr="0"/>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742950" lvl="0" indent="-742950" algn="ctr" eaLnBrk="1" hangingPunct="1">
              <a:spcBef>
                <a:spcPct val="0"/>
              </a:spcBef>
              <a:buClrTx/>
              <a:buSzTx/>
              <a:buFontTx/>
              <a:buNone/>
            </a:pPr>
            <a:r>
              <a:rPr lang="zh-CN" altLang="en-US" sz="4800" dirty="0">
                <a:latin typeface="Times New Roman" panose="02020603050405020304" pitchFamily="18" charset="0"/>
                <a:ea typeface="华文新魏" pitchFamily="2" charset="-122"/>
              </a:rPr>
              <a:t>山西长治苯胺泄漏事件</a:t>
            </a:r>
            <a:endParaRPr lang="zh-CN" altLang="en-US" sz="4800" dirty="0">
              <a:latin typeface="Times New Roman" panose="02020603050405020304" pitchFamily="18" charset="0"/>
              <a:ea typeface="华文新魏" pitchFamily="2" charset="-122"/>
            </a:endParaRPr>
          </a:p>
        </p:txBody>
      </p:sp>
      <p:sp>
        <p:nvSpPr>
          <p:cNvPr id="4301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body" idx="4294967295"/>
          </p:nvPr>
        </p:nvSpPr>
        <p:spPr>
          <a:xfrm>
            <a:off x="457200" y="1600200"/>
            <a:ext cx="8229600" cy="4906963"/>
          </a:xfrm>
          <a:ln/>
        </p:spPr>
        <p:txBody>
          <a:bodyPr vert="horz" wrap="square" lIns="91440" tIns="45720" rIns="91440" bIns="45720" anchor="t" anchorCtr="0"/>
          <a:p>
            <a:pPr algn="just" eaLnBrk="1" hangingPunct="1"/>
            <a:r>
              <a:rPr lang="zh-CN" altLang="en-US" b="1" dirty="0">
                <a:latin typeface="方正仿宋_GBK"/>
                <a:ea typeface="方正仿宋_GBK"/>
              </a:rPr>
              <a:t>定性：</a:t>
            </a:r>
            <a:r>
              <a:rPr lang="zh-CN" altLang="en-US" dirty="0">
                <a:latin typeface="方正仿宋_GBK"/>
                <a:ea typeface="方正仿宋_GBK"/>
              </a:rPr>
              <a:t>一起由企业安全生产责任事故引发的重大环境污染事件，事故企业、相关政府及部门对此负有责任，此次事故及事件共涉及有关责任人员</a:t>
            </a:r>
            <a:r>
              <a:rPr lang="en-US" altLang="zh-CN" dirty="0">
                <a:latin typeface="方正仿宋_GBK"/>
                <a:ea typeface="方正仿宋_GBK"/>
              </a:rPr>
              <a:t>38</a:t>
            </a:r>
            <a:r>
              <a:rPr lang="zh-CN" altLang="en-US" dirty="0">
                <a:latin typeface="方正仿宋_GBK"/>
                <a:ea typeface="方正仿宋_GBK"/>
              </a:rPr>
              <a:t>名。</a:t>
            </a:r>
            <a:r>
              <a:rPr lang="zh-CN" altLang="en-US" dirty="0">
                <a:ea typeface="宋体" panose="02010600030101010101" pitchFamily="2" charset="-122"/>
              </a:rPr>
              <a:t> </a:t>
            </a:r>
            <a:r>
              <a:rPr lang="zh-CN" altLang="en-US" dirty="0">
                <a:latin typeface="方正仿宋_GBK"/>
                <a:ea typeface="方正仿宋_GBK"/>
              </a:rPr>
              <a:t>。 </a:t>
            </a:r>
            <a:endParaRPr lang="zh-CN" altLang="en-US" dirty="0">
              <a:latin typeface="方正仿宋_GBK"/>
              <a:ea typeface="方正仿宋_GBK"/>
            </a:endParaRPr>
          </a:p>
          <a:p>
            <a:pPr algn="just" eaLnBrk="1" hangingPunct="1">
              <a:buFontTx/>
              <a:buNone/>
            </a:pPr>
            <a:r>
              <a:rPr lang="zh-CN" altLang="en-US" dirty="0">
                <a:ea typeface="宋体" panose="02010600030101010101" pitchFamily="2" charset="-122"/>
              </a:rPr>
              <a:t>   </a:t>
            </a:r>
            <a:r>
              <a:rPr lang="zh-CN" altLang="en-US" b="1" dirty="0">
                <a:latin typeface="方正仿宋_GBK"/>
                <a:ea typeface="方正仿宋_GBK"/>
              </a:rPr>
              <a:t>责任追究：</a:t>
            </a:r>
            <a:endParaRPr lang="zh-CN" altLang="en-US" b="1" dirty="0">
              <a:latin typeface="方正仿宋_GBK"/>
              <a:ea typeface="方正仿宋_GBK"/>
            </a:endParaRPr>
          </a:p>
          <a:p>
            <a:pPr algn="just" eaLnBrk="1" hangingPunct="1">
              <a:buFontTx/>
              <a:buNone/>
            </a:pPr>
            <a:r>
              <a:rPr lang="zh-CN" altLang="en-US" dirty="0">
                <a:latin typeface="方正仿宋_GBK"/>
                <a:ea typeface="方正仿宋_GBK"/>
              </a:rPr>
              <a:t>    </a:t>
            </a:r>
            <a:r>
              <a:rPr lang="en-US" altLang="zh-CN" dirty="0">
                <a:latin typeface="方正仿宋_GBK"/>
                <a:ea typeface="方正仿宋_GBK"/>
              </a:rPr>
              <a:t>——</a:t>
            </a:r>
            <a:r>
              <a:rPr lang="zh-CN" altLang="en-US" dirty="0">
                <a:latin typeface="方正仿宋_GBK"/>
                <a:ea typeface="方正仿宋_GBK"/>
              </a:rPr>
              <a:t>环保部门：对长治市环境监察支队党支部书记赵俊翼、天脊股份公司环保能源部部长皇甫守义等</a:t>
            </a:r>
            <a:r>
              <a:rPr lang="en-US" altLang="zh-CN" dirty="0">
                <a:latin typeface="方正仿宋_GBK"/>
                <a:ea typeface="方正仿宋_GBK"/>
              </a:rPr>
              <a:t>5</a:t>
            </a:r>
            <a:r>
              <a:rPr lang="zh-CN" altLang="en-US" dirty="0">
                <a:latin typeface="方正仿宋_GBK"/>
                <a:ea typeface="方正仿宋_GBK"/>
              </a:rPr>
              <a:t>人移送司法机关处理。</a:t>
            </a:r>
            <a:endParaRPr lang="zh-CN" altLang="en-US" dirty="0">
              <a:latin typeface="方正仿宋_GBK"/>
              <a:ea typeface="方正仿宋_GBK"/>
            </a:endParaRPr>
          </a:p>
          <a:p>
            <a:pPr algn="just" eaLnBrk="1" hangingPunct="1">
              <a:buFontTx/>
              <a:buNone/>
            </a:pPr>
            <a:r>
              <a:rPr lang="zh-CN" altLang="en-US" dirty="0">
                <a:latin typeface="方正仿宋_GBK"/>
                <a:ea typeface="方正仿宋_GBK"/>
              </a:rPr>
              <a:t>   </a:t>
            </a:r>
            <a:r>
              <a:rPr lang="en-US" altLang="zh-CN" dirty="0">
                <a:latin typeface="方正仿宋_GBK"/>
                <a:ea typeface="方正仿宋_GBK"/>
              </a:rPr>
              <a:t>——</a:t>
            </a:r>
            <a:r>
              <a:rPr lang="zh-CN" altLang="en-US" dirty="0">
                <a:latin typeface="方正仿宋_GBK"/>
                <a:ea typeface="方正仿宋_GBK"/>
              </a:rPr>
              <a:t>企业：对</a:t>
            </a:r>
            <a:r>
              <a:rPr lang="en-US" altLang="zh-CN" dirty="0">
                <a:latin typeface="方正仿宋_GBK"/>
                <a:ea typeface="方正仿宋_GBK"/>
              </a:rPr>
              <a:t>24</a:t>
            </a:r>
            <a:r>
              <a:rPr lang="zh-CN" altLang="en-US" dirty="0">
                <a:latin typeface="方正仿宋_GBK"/>
                <a:ea typeface="方正仿宋_GBK"/>
              </a:rPr>
              <a:t>名企业相关责任人员给予党纪政纪处分和其他处理。</a:t>
            </a:r>
            <a:endParaRPr lang="zh-CN" altLang="en-US" dirty="0">
              <a:latin typeface="方正仿宋_GBK"/>
              <a:ea typeface="方正仿宋_GBK"/>
            </a:endParaRPr>
          </a:p>
          <a:p>
            <a:pPr algn="just" eaLnBrk="1" hangingPunct="1">
              <a:buFontTx/>
              <a:buNone/>
            </a:pPr>
            <a:r>
              <a:rPr lang="zh-CN" altLang="en-US" dirty="0">
                <a:latin typeface="方正仿宋_GBK"/>
                <a:ea typeface="方正仿宋_GBK"/>
              </a:rPr>
              <a:t>   </a:t>
            </a:r>
            <a:r>
              <a:rPr lang="en-US" altLang="zh-CN" dirty="0">
                <a:latin typeface="方正仿宋_GBK"/>
                <a:ea typeface="方正仿宋_GBK"/>
              </a:rPr>
              <a:t>——</a:t>
            </a:r>
            <a:r>
              <a:rPr lang="zh-CN" altLang="en-US" dirty="0">
                <a:latin typeface="方正仿宋_GBK"/>
                <a:ea typeface="方正仿宋_GBK"/>
              </a:rPr>
              <a:t>政府：对</a:t>
            </a:r>
            <a:r>
              <a:rPr lang="en-US" altLang="zh-CN" dirty="0">
                <a:latin typeface="方正仿宋_GBK"/>
                <a:ea typeface="方正仿宋_GBK"/>
              </a:rPr>
              <a:t>9</a:t>
            </a:r>
            <a:r>
              <a:rPr lang="zh-CN" altLang="en-US" dirty="0">
                <a:latin typeface="方正仿宋_GBK"/>
                <a:ea typeface="方正仿宋_GBK"/>
              </a:rPr>
              <a:t>名政府及相关职能部门责任人员给予党纪政纪处分。长治市市长张保因对此次事故及事件负有领导责任，山西省委决定，提名不再担任长治市市长职务。 </a:t>
            </a:r>
            <a:endParaRPr lang="zh-CN" altLang="en-US" dirty="0">
              <a:latin typeface="方正仿宋_GBK"/>
              <a:ea typeface="方正仿宋_GBK"/>
            </a:endParaRPr>
          </a:p>
        </p:txBody>
      </p:sp>
      <p:sp>
        <p:nvSpPr>
          <p:cNvPr id="44035" name="WordArt 3"/>
          <p:cNvSpPr/>
          <p:nvPr/>
        </p:nvSpPr>
        <p:spPr>
          <a:xfrm>
            <a:off x="2971800" y="381000"/>
            <a:ext cx="2743200" cy="1028700"/>
          </a:xfrm>
          <a:prstGeom prst="rect">
            <a:avLst/>
          </a:prstGeom>
        </p:spPr>
        <p:txBody>
          <a:bodyPr wrap="none" fromWordArt="1">
            <a:prstTxWarp prst="textSlantUp">
              <a:avLst>
                <a:gd name="adj" fmla="val 32056"/>
              </a:avLst>
            </a:prstTxWarp>
            <a:normAutofit/>
          </a:bodyPr>
          <a:p>
            <a:pPr algn="ctr"/>
            <a:r>
              <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rPr>
              <a:t>责任追究结果</a:t>
            </a:r>
            <a:endParaRPr lang="zh-CN" altLang="en-US" sz="3600">
              <a:ln w="9525" cap="flat" cmpd="sng">
                <a:solidFill>
                  <a:srgbClr val="CC99FF"/>
                </a:solidFill>
                <a:prstDash val="soli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5000"/>
                  </a:srgbClr>
                </a:outerShdw>
              </a:effectLst>
              <a:latin typeface="宋体" panose="02010600030101010101" pitchFamily="2" charset="-122"/>
              <a:ea typeface="宋体" panose="02010600030101010101" pitchFamily="2" charset="-122"/>
            </a:endParaRPr>
          </a:p>
        </p:txBody>
      </p:sp>
      <p:sp>
        <p:nvSpPr>
          <p:cNvPr id="44036"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idx="4294967295"/>
          </p:nvPr>
        </p:nvSpPr>
        <p:spPr>
          <a:xfrm>
            <a:off x="457200" y="274638"/>
            <a:ext cx="8229600" cy="1143000"/>
          </a:xfrm>
          <a:ln/>
        </p:spPr>
        <p:txBody>
          <a:bodyPr vert="horz" wrap="square" lIns="91440" tIns="45720" rIns="91440" bIns="45720" anchor="ctr" anchorCtr="0"/>
          <a:p>
            <a:endParaRPr lang="zh-CN" altLang="en-US" dirty="0">
              <a:ea typeface="宋体" panose="02010600030101010101" pitchFamily="2" charset="-122"/>
            </a:endParaRPr>
          </a:p>
        </p:txBody>
      </p:sp>
      <p:sp>
        <p:nvSpPr>
          <p:cNvPr id="45059" name="Rectangle 3"/>
          <p:cNvSpPr>
            <a:spLocks noGrp="1"/>
          </p:cNvSpPr>
          <p:nvPr>
            <p:ph type="body" idx="4294967295"/>
          </p:nvPr>
        </p:nvSpPr>
        <p:spPr>
          <a:ln/>
        </p:spPr>
        <p:txBody>
          <a:bodyPr vert="horz" wrap="square" lIns="91440" tIns="45720" rIns="91440" bIns="45720" anchor="t" anchorCtr="0"/>
          <a:p>
            <a:endParaRPr lang="zh-CN" altLang="en-US" dirty="0">
              <a:ea typeface="宋体" panose="02010600030101010101" pitchFamily="2" charset="-122"/>
            </a:endParaRPr>
          </a:p>
        </p:txBody>
      </p:sp>
      <p:pic>
        <p:nvPicPr>
          <p:cNvPr id="45060" name="Picture 4" descr="130106366ta_2"/>
          <p:cNvPicPr>
            <a:picLocks noChangeAspect="1"/>
          </p:cNvPicPr>
          <p:nvPr/>
        </p:nvPicPr>
        <p:blipFill>
          <a:blip r:embed="rId1"/>
          <a:stretch>
            <a:fillRect/>
          </a:stretch>
        </p:blipFill>
        <p:spPr>
          <a:xfrm>
            <a:off x="539750" y="3933825"/>
            <a:ext cx="3960813" cy="2633663"/>
          </a:xfrm>
          <a:prstGeom prst="rect">
            <a:avLst/>
          </a:prstGeom>
          <a:noFill/>
          <a:ln w="9525">
            <a:noFill/>
          </a:ln>
        </p:spPr>
      </p:pic>
      <p:pic>
        <p:nvPicPr>
          <p:cNvPr id="45061" name="Picture 5" descr="W020130107441336755593"/>
          <p:cNvPicPr>
            <a:picLocks noChangeAspect="1"/>
          </p:cNvPicPr>
          <p:nvPr/>
        </p:nvPicPr>
        <p:blipFill>
          <a:blip r:embed="rId2"/>
          <a:stretch>
            <a:fillRect/>
          </a:stretch>
        </p:blipFill>
        <p:spPr>
          <a:xfrm>
            <a:off x="4787900" y="1223963"/>
            <a:ext cx="3611563" cy="5327650"/>
          </a:xfrm>
          <a:prstGeom prst="rect">
            <a:avLst/>
          </a:prstGeom>
          <a:noFill/>
          <a:ln w="9525">
            <a:noFill/>
          </a:ln>
        </p:spPr>
      </p:pic>
      <p:pic>
        <p:nvPicPr>
          <p:cNvPr id="45062" name="Picture 7" descr="W020130107441336281645"/>
          <p:cNvPicPr>
            <a:picLocks noChangeAspect="1"/>
          </p:cNvPicPr>
          <p:nvPr/>
        </p:nvPicPr>
        <p:blipFill>
          <a:blip r:embed="rId3"/>
          <a:stretch>
            <a:fillRect/>
          </a:stretch>
        </p:blipFill>
        <p:spPr>
          <a:xfrm>
            <a:off x="539750" y="1231900"/>
            <a:ext cx="3960813" cy="2641600"/>
          </a:xfrm>
          <a:prstGeom prst="rect">
            <a:avLst/>
          </a:prstGeom>
          <a:noFill/>
          <a:ln w="9525">
            <a:noFill/>
          </a:ln>
        </p:spPr>
      </p:pic>
      <p:sp>
        <p:nvSpPr>
          <p:cNvPr id="4506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7281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8" descr="b0d0e8f52dd02b63730eecdf"/>
          <p:cNvPicPr>
            <a:picLocks noChangeAspect="1"/>
          </p:cNvPicPr>
          <p:nvPr/>
        </p:nvPicPr>
        <p:blipFill>
          <a:blip r:embed="rId1"/>
          <a:stretch>
            <a:fillRect/>
          </a:stretch>
        </p:blipFill>
        <p:spPr>
          <a:xfrm>
            <a:off x="684213" y="2205038"/>
            <a:ext cx="4248150" cy="4087812"/>
          </a:xfrm>
          <a:prstGeom prst="rect">
            <a:avLst/>
          </a:prstGeom>
          <a:noFill/>
          <a:ln w="9525">
            <a:noFill/>
          </a:ln>
        </p:spPr>
      </p:pic>
      <p:sp>
        <p:nvSpPr>
          <p:cNvPr id="46083" name="Text Box 4"/>
          <p:cNvSpPr txBox="1"/>
          <p:nvPr/>
        </p:nvSpPr>
        <p:spPr>
          <a:xfrm>
            <a:off x="5867400" y="2133600"/>
            <a:ext cx="2089150" cy="39687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endParaRPr lang="zh-CN" altLang="en-US" sz="2800" dirty="0">
              <a:solidFill>
                <a:srgbClr val="FFFF00"/>
              </a:solidFill>
              <a:latin typeface="华文行楷" pitchFamily="2" charset="-122"/>
              <a:ea typeface="华文行楷" pitchFamily="2" charset="-122"/>
            </a:endParaRPr>
          </a:p>
        </p:txBody>
      </p:sp>
      <p:sp>
        <p:nvSpPr>
          <p:cNvPr id="46084" name="Text Box 5"/>
          <p:cNvSpPr txBox="1"/>
          <p:nvPr/>
        </p:nvSpPr>
        <p:spPr>
          <a:xfrm>
            <a:off x="5219700" y="2271713"/>
            <a:ext cx="3527425" cy="374967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spcBef>
                <a:spcPct val="30000"/>
              </a:spcBef>
              <a:buClrTx/>
              <a:buSzTx/>
              <a:buFontTx/>
              <a:buNone/>
            </a:pPr>
            <a:r>
              <a:rPr lang="en-US" altLang="zh-CN" sz="2000" dirty="0">
                <a:solidFill>
                  <a:schemeClr val="tx1"/>
                </a:solidFill>
                <a:latin typeface="Times New Roman" panose="02020603050405020304" pitchFamily="18" charset="0"/>
                <a:ea typeface="宋体" panose="02010600030101010101" pitchFamily="2" charset="-122"/>
              </a:rPr>
              <a:t>2010</a:t>
            </a:r>
            <a:r>
              <a:rPr lang="zh-CN" altLang="en-US" sz="2000" dirty="0">
                <a:solidFill>
                  <a:schemeClr val="tx1"/>
                </a:solidFill>
                <a:latin typeface="Times New Roman" panose="02020603050405020304" pitchFamily="18" charset="0"/>
                <a:ea typeface="宋体" panose="02010600030101010101" pitchFamily="2" charset="-122"/>
              </a:rPr>
              <a:t>年</a:t>
            </a:r>
            <a:r>
              <a:rPr lang="en-US" altLang="zh-CN" sz="2000" dirty="0">
                <a:solidFill>
                  <a:schemeClr val="tx1"/>
                </a:solidFill>
                <a:latin typeface="Times New Roman" panose="02020603050405020304" pitchFamily="18" charset="0"/>
                <a:ea typeface="宋体" panose="02010600030101010101" pitchFamily="2" charset="-122"/>
              </a:rPr>
              <a:t>7</a:t>
            </a:r>
            <a:r>
              <a:rPr lang="zh-CN" altLang="en-US" sz="2000" dirty="0">
                <a:solidFill>
                  <a:schemeClr val="tx1"/>
                </a:solidFill>
                <a:latin typeface="Times New Roman" panose="02020603050405020304" pitchFamily="18" charset="0"/>
                <a:ea typeface="宋体" panose="02010600030101010101" pitchFamily="2" charset="-122"/>
              </a:rPr>
              <a:t>月</a:t>
            </a:r>
            <a:r>
              <a:rPr lang="en-US" altLang="zh-CN" sz="2000" dirty="0">
                <a:solidFill>
                  <a:schemeClr val="tx1"/>
                </a:solidFill>
                <a:latin typeface="Times New Roman" panose="02020603050405020304" pitchFamily="18" charset="0"/>
                <a:ea typeface="宋体" panose="02010600030101010101" pitchFamily="2" charset="-122"/>
              </a:rPr>
              <a:t>16</a:t>
            </a:r>
            <a:r>
              <a:rPr lang="zh-CN" altLang="en-US" sz="2000" dirty="0">
                <a:solidFill>
                  <a:schemeClr val="tx1"/>
                </a:solidFill>
                <a:latin typeface="Times New Roman" panose="02020603050405020304" pitchFamily="18" charset="0"/>
                <a:ea typeface="宋体" panose="02010600030101010101" pitchFamily="2" charset="-122"/>
              </a:rPr>
              <a:t>日晚</a:t>
            </a:r>
            <a:r>
              <a:rPr lang="en-US" altLang="zh-CN" sz="2000" dirty="0">
                <a:solidFill>
                  <a:schemeClr val="tx1"/>
                </a:solidFill>
                <a:latin typeface="Times New Roman" panose="02020603050405020304" pitchFamily="18" charset="0"/>
                <a:ea typeface="宋体" panose="02010600030101010101" pitchFamily="2" charset="-122"/>
              </a:rPr>
              <a:t>18</a:t>
            </a:r>
            <a:r>
              <a:rPr lang="zh-CN" altLang="en-US" sz="2000" dirty="0">
                <a:solidFill>
                  <a:schemeClr val="tx1"/>
                </a:solidFill>
                <a:latin typeface="Times New Roman" panose="02020603050405020304" pitchFamily="18" charset="0"/>
                <a:ea typeface="宋体" panose="02010600030101010101" pitchFamily="2" charset="-122"/>
              </a:rPr>
              <a:t>时</a:t>
            </a:r>
            <a:r>
              <a:rPr lang="en-US" altLang="zh-CN" sz="2000" dirty="0">
                <a:solidFill>
                  <a:schemeClr val="tx1"/>
                </a:solidFill>
                <a:latin typeface="Times New Roman" panose="02020603050405020304" pitchFamily="18" charset="0"/>
                <a:ea typeface="宋体" panose="02010600030101010101" pitchFamily="2" charset="-122"/>
              </a:rPr>
              <a:t>50</a:t>
            </a:r>
            <a:r>
              <a:rPr lang="zh-CN" altLang="en-US" sz="2000" dirty="0">
                <a:solidFill>
                  <a:schemeClr val="tx1"/>
                </a:solidFill>
                <a:latin typeface="Times New Roman" panose="02020603050405020304" pitchFamily="18" charset="0"/>
                <a:ea typeface="宋体" panose="02010600030101010101" pitchFamily="2" charset="-122"/>
              </a:rPr>
              <a:t>分左右</a:t>
            </a:r>
            <a:r>
              <a:rPr lang="en-US" altLang="zh-CN" sz="2000" dirty="0">
                <a:solidFill>
                  <a:schemeClr val="tx1"/>
                </a:solidFill>
                <a:latin typeface="Times New Roman" panose="02020603050405020304" pitchFamily="18" charset="0"/>
                <a:ea typeface="宋体" panose="02010600030101010101" pitchFamily="2" charset="-122"/>
              </a:rPr>
              <a:t>, </a:t>
            </a:r>
            <a:r>
              <a:rPr lang="zh-CN" altLang="en-US" sz="2000" dirty="0">
                <a:solidFill>
                  <a:schemeClr val="tx1"/>
                </a:solidFill>
                <a:latin typeface="Times New Roman" panose="02020603050405020304" pitchFamily="18" charset="0"/>
                <a:ea typeface="宋体" panose="02010600030101010101" pitchFamily="2" charset="-122"/>
              </a:rPr>
              <a:t>位于辽宁省大连市保税区的大连中石油国际储运有限公司原油库输油管道发生爆炸，引发大火并造成大量原油泄漏，导致部分原油、管道和设备烧损，另有部分泄漏原油流入附近海域造成污染。事故造成</a:t>
            </a:r>
            <a:r>
              <a:rPr lang="en-US" altLang="zh-CN" sz="2000" dirty="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名作业人员轻伤、</a:t>
            </a:r>
            <a:r>
              <a:rPr lang="en-US" altLang="zh-CN" sz="2000" dirty="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名失踪；在灭火过程中，</a:t>
            </a:r>
            <a:r>
              <a:rPr lang="en-US" altLang="zh-CN" sz="2000" dirty="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名消防战士牺牲、</a:t>
            </a:r>
            <a:r>
              <a:rPr lang="en-US" altLang="zh-CN" sz="2000" dirty="0">
                <a:solidFill>
                  <a:schemeClr val="tx1"/>
                </a:solidFill>
                <a:latin typeface="Times New Roman" panose="02020603050405020304" pitchFamily="18" charset="0"/>
                <a:ea typeface="宋体" panose="02010600030101010101" pitchFamily="2" charset="-122"/>
              </a:rPr>
              <a:t>1</a:t>
            </a:r>
            <a:r>
              <a:rPr lang="zh-CN" altLang="en-US" sz="2000" dirty="0">
                <a:solidFill>
                  <a:schemeClr val="tx1"/>
                </a:solidFill>
                <a:latin typeface="Times New Roman" panose="02020603050405020304" pitchFamily="18" charset="0"/>
                <a:ea typeface="宋体" panose="02010600030101010101" pitchFamily="2" charset="-122"/>
              </a:rPr>
              <a:t>名受重伤，直接财产损失为</a:t>
            </a:r>
            <a:r>
              <a:rPr lang="en-US" altLang="zh-CN" sz="2000" dirty="0">
                <a:solidFill>
                  <a:schemeClr val="tx1"/>
                </a:solidFill>
                <a:latin typeface="Times New Roman" panose="02020603050405020304" pitchFamily="18" charset="0"/>
                <a:ea typeface="宋体" panose="02010600030101010101" pitchFamily="2" charset="-122"/>
              </a:rPr>
              <a:t>22330.19</a:t>
            </a:r>
            <a:r>
              <a:rPr lang="zh-CN" altLang="en-US" sz="2000" dirty="0">
                <a:solidFill>
                  <a:schemeClr val="tx1"/>
                </a:solidFill>
                <a:latin typeface="Times New Roman" panose="02020603050405020304" pitchFamily="18" charset="0"/>
                <a:ea typeface="宋体" panose="02010600030101010101" pitchFamily="2" charset="-122"/>
              </a:rPr>
              <a:t>万元。</a:t>
            </a:r>
            <a:endParaRPr lang="zh-CN" altLang="en-US" sz="2800" dirty="0">
              <a:solidFill>
                <a:schemeClr val="tx1"/>
              </a:solidFill>
              <a:latin typeface="华文行楷" pitchFamily="2" charset="-122"/>
              <a:ea typeface="华文行楷" pitchFamily="2" charset="-122"/>
            </a:endParaRPr>
          </a:p>
        </p:txBody>
      </p:sp>
      <p:sp>
        <p:nvSpPr>
          <p:cNvPr id="46085"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idx="4294967295"/>
          </p:nvPr>
        </p:nvSpPr>
        <p:spPr>
          <a:xfrm>
            <a:off x="457200" y="274638"/>
            <a:ext cx="8229600" cy="1143000"/>
          </a:xfrm>
          <a:ln/>
        </p:spPr>
        <p:txBody>
          <a:bodyPr vert="horz" wrap="square" lIns="91440" tIns="45720" rIns="91440" bIns="45720" anchor="ctr" anchorCtr="0"/>
          <a:p>
            <a:endParaRPr lang="zh-CN" altLang="en-US" dirty="0">
              <a:ea typeface="宋体" panose="02010600030101010101" pitchFamily="2" charset="-122"/>
            </a:endParaRPr>
          </a:p>
        </p:txBody>
      </p:sp>
      <p:sp>
        <p:nvSpPr>
          <p:cNvPr id="1247234" name="Rectangle 3"/>
          <p:cNvSpPr>
            <a:spLocks noGrp="1" noChangeArrowheads="1"/>
          </p:cNvSpPr>
          <p:nvPr>
            <p:ph type="body" idx="1"/>
          </p:nvPr>
        </p:nvSpPr>
        <p:spPr>
          <a:xfrm>
            <a:off x="827088" y="1773238"/>
            <a:ext cx="7653338" cy="4032250"/>
          </a:xfrm>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lstStyle/>
          <a:p>
            <a:pPr marL="273050" marR="0" lvl="0" indent="-273050" algn="l"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Char char=""/>
              <a:defRPr/>
            </a:pP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国务院认定，“７</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１６”输油管道爆炸火灾事故是一起特别重大责任事故。对大连中石油国际储运有限公司运行管理部经理刘昌东，中燃油公司市场处处长沈璠等</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14</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名责任人移送司法机关依法追究刑事责任。共给予</a:t>
            </a:r>
            <a:r>
              <a:rPr kumimoji="0" lang="en-US" altLang="zh-CN"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29</a:t>
            </a:r>
            <a:r>
              <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rPr>
              <a:t>名责任人相应的党纪、政纪处分。 </a:t>
            </a:r>
            <a:endParaRPr kumimoji="0" lang="zh-CN" altLang="en-US" sz="2400" b="0" i="0" u="none" strike="noStrike" kern="1200" cap="none" spc="0" normalizeH="0" baseline="0" noProof="0" dirty="0">
              <a:ln>
                <a:noFill/>
              </a:ln>
              <a:solidFill>
                <a:schemeClr val="dk1"/>
              </a:solidFill>
              <a:effectLst/>
              <a:uLnTx/>
              <a:uFillTx/>
              <a:latin typeface="+mn-lt"/>
              <a:ea typeface="宋体" panose="02010600030101010101" pitchFamily="2" charset="-122"/>
              <a:cs typeface="+mn-cs"/>
            </a:endParaRPr>
          </a:p>
        </p:txBody>
      </p:sp>
      <p:sp>
        <p:nvSpPr>
          <p:cNvPr id="48132"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p:cNvPicPr>
            <a:picLocks noChangeAspect="1"/>
          </p:cNvPicPr>
          <p:nvPr/>
        </p:nvPicPr>
        <p:blipFill>
          <a:blip r:embed="rId1"/>
          <a:stretch>
            <a:fillRect/>
          </a:stretch>
        </p:blipFill>
        <p:spPr>
          <a:xfrm>
            <a:off x="1187450" y="1700213"/>
            <a:ext cx="6970713" cy="4824412"/>
          </a:xfrm>
          <a:prstGeom prst="rect">
            <a:avLst/>
          </a:prstGeom>
          <a:noFill/>
          <a:ln w="9525">
            <a:noFill/>
          </a:ln>
        </p:spPr>
      </p:pic>
      <p:sp>
        <p:nvSpPr>
          <p:cNvPr id="3" name="矩形 2"/>
          <p:cNvSpPr/>
          <p:nvPr/>
        </p:nvSpPr>
        <p:spPr>
          <a:xfrm>
            <a:off x="5076825" y="476250"/>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156"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4" name="页脚占位符 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5"/>
          <p:cNvSpPr>
            <a:spLocks noGrp="1"/>
          </p:cNvSpPr>
          <p:nvPr>
            <p:ph type="body" sz="half" idx="4294967295"/>
          </p:nvPr>
        </p:nvSpPr>
        <p:spPr>
          <a:xfrm>
            <a:off x="2627313" y="1484313"/>
            <a:ext cx="6121400" cy="5040312"/>
          </a:xfrm>
          <a:ln/>
        </p:spPr>
        <p:txBody>
          <a:bodyPr vert="horz" wrap="square" lIns="91440" tIns="45720" rIns="91440" bIns="45720" anchor="t" anchorCtr="0"/>
          <a:lstStyle>
            <a:lvl1pPr lvl="0">
              <a:buClr>
                <a:schemeClr val="accent1"/>
              </a:buClr>
              <a:buSzPct val="100000"/>
              <a:buFont typeface="Symbol" panose="05050102010706020507" pitchFamily="18" charset="2"/>
              <a:defRPr sz="2000"/>
            </a:lvl1pPr>
            <a:lvl2pPr lvl="1">
              <a:buClr>
                <a:schemeClr val="accent1"/>
              </a:buClr>
              <a:buSzPct val="100000"/>
              <a:buFont typeface="Symbol" panose="05050102010706020507" pitchFamily="18" charset="2"/>
              <a:defRPr sz="2000"/>
            </a:lvl2pPr>
            <a:lvl3pPr lvl="2">
              <a:buClr>
                <a:schemeClr val="accent1"/>
              </a:buClr>
              <a:buSzPct val="100000"/>
              <a:buFont typeface="Symbol" panose="05050102010706020507" pitchFamily="18" charset="2"/>
              <a:defRPr sz="1800"/>
            </a:lvl3pPr>
            <a:lvl4pPr lvl="3">
              <a:buClr>
                <a:schemeClr val="accent1"/>
              </a:buClr>
              <a:buSzPct val="100000"/>
              <a:buFont typeface="Symbol" panose="05050102010706020507" pitchFamily="18" charset="2"/>
              <a:defRPr sz="1600"/>
            </a:lvl4pPr>
            <a:lvl5pPr lvl="4">
              <a:buClr>
                <a:schemeClr val="accent1"/>
              </a:buClr>
              <a:buSzPct val="100000"/>
              <a:buFont typeface="Symbol" panose="05050102010706020507" pitchFamily="18" charset="2"/>
              <a:defRPr sz="1400"/>
            </a:lvl5pPr>
          </a:lstStyle>
          <a:p>
            <a:pPr lvl="0" algn="just">
              <a:buNone/>
            </a:pPr>
            <a:r>
              <a:rPr lang="en-US" altLang="zh-CN" sz="2400" dirty="0">
                <a:solidFill>
                  <a:srgbClr val="FF0000"/>
                </a:solidFill>
              </a:rPr>
              <a:t>    </a:t>
            </a:r>
            <a:r>
              <a:rPr lang="zh-CN" altLang="zh-CN" sz="2400" dirty="0">
                <a:solidFill>
                  <a:srgbClr val="FF0000"/>
                </a:solidFill>
              </a:rPr>
              <a:t>第</a:t>
            </a:r>
            <a:r>
              <a:rPr lang="en-US" altLang="zh-CN" sz="2400" dirty="0">
                <a:solidFill>
                  <a:srgbClr val="FF0000"/>
                </a:solidFill>
              </a:rPr>
              <a:t>67</a:t>
            </a:r>
            <a:r>
              <a:rPr lang="zh-CN" altLang="zh-CN" sz="2400" dirty="0">
                <a:solidFill>
                  <a:srgbClr val="FF0000"/>
                </a:solidFill>
              </a:rPr>
              <a:t>条</a:t>
            </a:r>
            <a:r>
              <a:rPr lang="zh-CN" altLang="zh-CN" sz="2400" dirty="0"/>
              <a:t>，可能发生水污染事故的企业事业单位，应当制定有关水污染事故的应急方案，做好应急准备，并定期进行演练。生产、储存危险化学品的企业事业单位，应当采取措施，防止在处理安全生产事故过程中产生的可能严重污染水体的消防废水、废液直接排入水体。</a:t>
            </a:r>
            <a:endParaRPr lang="en-US" altLang="zh-CN" sz="2400" dirty="0"/>
          </a:p>
          <a:p>
            <a:pPr lvl="0" algn="just">
              <a:buNone/>
            </a:pPr>
            <a:r>
              <a:rPr lang="en-US" altLang="zh-CN" sz="2400" dirty="0"/>
              <a:t>   </a:t>
            </a:r>
            <a:r>
              <a:rPr lang="zh-CN" altLang="zh-CN" sz="2400" dirty="0">
                <a:solidFill>
                  <a:srgbClr val="FF0000"/>
                </a:solidFill>
              </a:rPr>
              <a:t>第</a:t>
            </a:r>
            <a:r>
              <a:rPr lang="en-US" altLang="zh-CN" sz="2400" dirty="0">
                <a:solidFill>
                  <a:srgbClr val="FF0000"/>
                </a:solidFill>
              </a:rPr>
              <a:t>82</a:t>
            </a:r>
            <a:r>
              <a:rPr lang="zh-CN" altLang="zh-CN" sz="2400" dirty="0">
                <a:solidFill>
                  <a:srgbClr val="FF0000"/>
                </a:solidFill>
              </a:rPr>
              <a:t>条 </a:t>
            </a:r>
            <a:r>
              <a:rPr lang="zh-CN" altLang="zh-CN" sz="2400" dirty="0"/>
              <a:t>企业事业单位有下列行为之一的，由县级以上人民政府环境保护主管部门责令改正；情节严重的，处二万元以上十万元以下的罚款：（一）不按照规定制定水污染事故的应急方案的；</a:t>
            </a:r>
            <a:endParaRPr lang="zh-CN" altLang="zh-CN" sz="2400" dirty="0"/>
          </a:p>
          <a:p>
            <a:pPr lvl="0" algn="just">
              <a:buNone/>
            </a:pPr>
            <a:endParaRPr lang="en-US" altLang="zh-CN" sz="2800" dirty="0"/>
          </a:p>
          <a:p>
            <a:pPr lvl="0" algn="just">
              <a:buNone/>
            </a:pPr>
            <a:endParaRPr lang="zh-CN" altLang="en-US" sz="2800" dirty="0">
              <a:solidFill>
                <a:schemeClr val="tx1"/>
              </a:solidFill>
              <a:latin typeface="Times New Roman" panose="02020603050405020304" pitchFamily="18" charset="0"/>
              <a:ea typeface="方正楷体_GBK"/>
            </a:endParaRPr>
          </a:p>
        </p:txBody>
      </p:sp>
      <p:pic>
        <p:nvPicPr>
          <p:cNvPr id="50180" name="Picture 5" descr="c:\users\jiny\appdata\roaming\360se6\User Data\temp\u=2378773842,1400389457&amp;fm=21&amp;gp=0.jpg"/>
          <p:cNvPicPr>
            <a:picLocks noChangeAspect="1"/>
          </p:cNvPicPr>
          <p:nvPr/>
        </p:nvPicPr>
        <p:blipFill>
          <a:blip r:embed="rId1"/>
          <a:stretch>
            <a:fillRect/>
          </a:stretch>
        </p:blipFill>
        <p:spPr>
          <a:xfrm>
            <a:off x="395288" y="1628775"/>
            <a:ext cx="1951037" cy="2879725"/>
          </a:xfrm>
          <a:prstGeom prst="rect">
            <a:avLst/>
          </a:prstGeom>
          <a:noFill/>
          <a:ln w="9525">
            <a:noFill/>
          </a:ln>
        </p:spPr>
      </p:pic>
      <p:sp>
        <p:nvSpPr>
          <p:cNvPr id="4" name="矩形 3"/>
          <p:cNvSpPr/>
          <p:nvPr/>
        </p:nvSpPr>
        <p:spPr>
          <a:xfrm>
            <a:off x="4284663" y="434975"/>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2"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284663" y="434975"/>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51204" name="Picture 4" descr="c:\users\jiny\appdata\roaming\360se6\User Data\temp\u=2366873073,467689357&amp;fm=21&amp;gp=0.jpg"/>
          <p:cNvPicPr>
            <a:picLocks noChangeAspect="1"/>
          </p:cNvPicPr>
          <p:nvPr/>
        </p:nvPicPr>
        <p:blipFill>
          <a:blip r:embed="rId1"/>
          <a:stretch>
            <a:fillRect/>
          </a:stretch>
        </p:blipFill>
        <p:spPr>
          <a:xfrm>
            <a:off x="736600" y="981075"/>
            <a:ext cx="1963738" cy="2879725"/>
          </a:xfrm>
          <a:prstGeom prst="rect">
            <a:avLst/>
          </a:prstGeom>
          <a:noFill/>
          <a:ln w="9525">
            <a:noFill/>
          </a:ln>
        </p:spPr>
      </p:pic>
      <p:sp>
        <p:nvSpPr>
          <p:cNvPr id="2" name="矩形 1"/>
          <p:cNvSpPr/>
          <p:nvPr/>
        </p:nvSpPr>
        <p:spPr>
          <a:xfrm>
            <a:off x="3203575" y="1677988"/>
            <a:ext cx="5199063" cy="1938338"/>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0" i="0" u="none" strike="noStrike" kern="1200" cap="none" spc="0" normalizeH="0" baseline="0" noProof="0" dirty="0">
                <a:ln>
                  <a:noFill/>
                </a:ln>
                <a:solidFill>
                  <a:srgbClr val="FF0000"/>
                </a:solidFill>
                <a:effectLst/>
                <a:uLnTx/>
                <a:uFillTx/>
                <a:latin typeface="+mn-lt"/>
                <a:ea typeface="+mn-ea"/>
                <a:cs typeface="+mn-cs"/>
              </a:rPr>
              <a:t>第十八条</a:t>
            </a:r>
            <a:r>
              <a:rPr kumimoji="0" lang="zh-CN" altLang="zh-CN" sz="2400" b="0" i="0" u="none" strike="noStrike" kern="1200" cap="none" spc="0" normalizeH="0" baseline="0" noProof="0" dirty="0">
                <a:ln>
                  <a:noFill/>
                </a:ln>
                <a:solidFill>
                  <a:schemeClr val="tx2"/>
                </a:solidFill>
                <a:effectLst/>
                <a:uLnTx/>
                <a:uFillTx/>
                <a:latin typeface="+mn-lt"/>
                <a:ea typeface="+mn-ea"/>
                <a:cs typeface="+mn-cs"/>
              </a:rPr>
              <a:t>，沿海可能发生重大海洋环境污染事故的单位，应当依照国家的规定，制定污染事故应急计划，并向当地环境保护行政主管部门、海洋行政主管部门备案。</a:t>
            </a:r>
            <a:endParaRPr kumimoji="0" lang="zh-CN" altLang="en-US"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51206" name="Picture 5" descr="c:\users\jiny\appdata\roaming\360se6\User Data\temp\u=951943162,1539353564&amp;fm=21&amp;gp=0.jpg"/>
          <p:cNvPicPr>
            <a:picLocks noChangeAspect="1"/>
          </p:cNvPicPr>
          <p:nvPr/>
        </p:nvPicPr>
        <p:blipFill>
          <a:blip r:embed="rId2"/>
          <a:stretch>
            <a:fillRect/>
          </a:stretch>
        </p:blipFill>
        <p:spPr>
          <a:xfrm>
            <a:off x="6156325" y="3616325"/>
            <a:ext cx="1976438" cy="2881313"/>
          </a:xfrm>
          <a:prstGeom prst="rect">
            <a:avLst/>
          </a:prstGeom>
          <a:noFill/>
          <a:ln w="9525">
            <a:noFill/>
          </a:ln>
        </p:spPr>
      </p:pic>
      <p:sp>
        <p:nvSpPr>
          <p:cNvPr id="5" name="矩形 4"/>
          <p:cNvSpPr/>
          <p:nvPr/>
        </p:nvSpPr>
        <p:spPr>
          <a:xfrm>
            <a:off x="611188" y="4076700"/>
            <a:ext cx="5616575" cy="2308225"/>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0" i="0" u="none" strike="noStrike" kern="1200" cap="none" spc="0" normalizeH="0" baseline="0" noProof="0" dirty="0">
                <a:ln>
                  <a:noFill/>
                </a:ln>
                <a:solidFill>
                  <a:srgbClr val="FF0000"/>
                </a:solidFill>
                <a:effectLst/>
                <a:uLnTx/>
                <a:uFillTx/>
                <a:latin typeface="+mn-lt"/>
                <a:ea typeface="+mn-ea"/>
                <a:cs typeface="+mn-cs"/>
              </a:rPr>
              <a:t>第六十二条</a:t>
            </a:r>
            <a:r>
              <a:rPr kumimoji="0" lang="zh-CN" altLang="zh-CN" sz="2400" b="0" i="0" u="none" strike="noStrike" kern="1200" cap="none" spc="0" normalizeH="0" baseline="0" noProof="0" dirty="0">
                <a:ln>
                  <a:noFill/>
                </a:ln>
                <a:solidFill>
                  <a:schemeClr val="tx2"/>
                </a:solidFill>
                <a:effectLst/>
                <a:uLnTx/>
                <a:uFillTx/>
                <a:latin typeface="+mn-lt"/>
                <a:ea typeface="+mn-ea"/>
                <a:cs typeface="+mn-cs"/>
              </a:rPr>
              <a:t>，产生、收集、贮存、运输、利用、处置危险废物的单位，应当制定意外事故的防范措施和应急预案，并向所在地县级以上地方人民政府环境保护行政主管部门备案；环境保护行政主管部门应当进行检查。</a:t>
            </a:r>
            <a:endParaRPr kumimoji="0" lang="zh-CN" alt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51208" name="灯片编号占位符 5"/>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7" name="页脚占位符 6"/>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Rectangle 3"/>
          <p:cNvSpPr txBox="1"/>
          <p:nvPr/>
        </p:nvSpPr>
        <p:spPr>
          <a:xfrm>
            <a:off x="758825" y="1557338"/>
            <a:ext cx="7558088" cy="2808287"/>
          </a:xfrm>
          <a:prstGeom prst="rect">
            <a:avLst/>
          </a:prstGeom>
          <a:noFill/>
          <a:ln w="9525">
            <a:noFill/>
          </a:ln>
        </p:spPr>
        <p:txBody>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zh-CN" b="1" dirty="0">
                <a:solidFill>
                  <a:srgbClr val="FF0000"/>
                </a:solidFill>
                <a:latin typeface="方正楷体_GBK"/>
                <a:ea typeface="方正楷体_GBK"/>
              </a:rPr>
              <a:t>《江苏省突发事件应急预案管理办法》</a:t>
            </a:r>
            <a:endParaRPr lang="en-US" altLang="zh-CN" b="1" dirty="0">
              <a:solidFill>
                <a:srgbClr val="FF0000"/>
              </a:solidFill>
              <a:latin typeface="方正楷体_GBK"/>
              <a:ea typeface="方正楷体_GBK"/>
            </a:endParaRPr>
          </a:p>
          <a:p>
            <a:pPr marL="0" lvl="0" indent="0" algn="ctr" eaLnBrk="1" hangingPunct="1">
              <a:spcBef>
                <a:spcPct val="0"/>
              </a:spcBef>
              <a:buClrTx/>
              <a:buSzTx/>
              <a:buFontTx/>
              <a:buNone/>
            </a:pPr>
            <a:r>
              <a:rPr lang="zh-CN" altLang="en-US" b="1" dirty="0">
                <a:solidFill>
                  <a:srgbClr val="002060"/>
                </a:solidFill>
                <a:latin typeface="方正楷体_GBK"/>
                <a:ea typeface="方正楷体_GBK"/>
              </a:rPr>
              <a:t>（</a:t>
            </a:r>
            <a:r>
              <a:rPr lang="zh-CN" altLang="zh-CN" b="1" dirty="0">
                <a:solidFill>
                  <a:srgbClr val="002060"/>
                </a:solidFill>
                <a:latin typeface="方正楷体_GBK"/>
                <a:ea typeface="方正楷体_GBK"/>
              </a:rPr>
              <a:t>苏政办发〔</a:t>
            </a:r>
            <a:r>
              <a:rPr lang="en-US" altLang="zh-CN" b="1" dirty="0">
                <a:solidFill>
                  <a:srgbClr val="002060"/>
                </a:solidFill>
                <a:latin typeface="方正楷体_GBK"/>
                <a:ea typeface="方正楷体_GBK"/>
              </a:rPr>
              <a:t>2012</a:t>
            </a:r>
            <a:r>
              <a:rPr lang="zh-CN" altLang="zh-CN" b="1" dirty="0">
                <a:solidFill>
                  <a:srgbClr val="002060"/>
                </a:solidFill>
                <a:latin typeface="方正楷体_GBK"/>
                <a:ea typeface="方正楷体_GBK"/>
              </a:rPr>
              <a:t>〕</a:t>
            </a:r>
            <a:r>
              <a:rPr lang="en-US" altLang="zh-CN" b="1" dirty="0">
                <a:solidFill>
                  <a:srgbClr val="002060"/>
                </a:solidFill>
                <a:latin typeface="方正楷体_GBK"/>
                <a:ea typeface="方正楷体_GBK"/>
              </a:rPr>
              <a:t>153</a:t>
            </a:r>
            <a:r>
              <a:rPr lang="zh-CN" altLang="zh-CN" b="1" dirty="0">
                <a:solidFill>
                  <a:srgbClr val="002060"/>
                </a:solidFill>
                <a:latin typeface="方正楷体_GBK"/>
                <a:ea typeface="方正楷体_GBK"/>
              </a:rPr>
              <a:t>号</a:t>
            </a:r>
            <a:endParaRPr lang="en-US" altLang="zh-CN" b="1" dirty="0">
              <a:solidFill>
                <a:srgbClr val="002060"/>
              </a:solidFill>
              <a:latin typeface="方正楷体_GBK"/>
              <a:ea typeface="方正楷体_GBK"/>
            </a:endParaRPr>
          </a:p>
          <a:p>
            <a:pPr marL="0" lvl="0" indent="0" eaLnBrk="1" hangingPunct="1">
              <a:spcBef>
                <a:spcPct val="0"/>
              </a:spcBef>
              <a:buClrTx/>
              <a:buSzTx/>
              <a:buFontTx/>
              <a:buNone/>
            </a:pPr>
            <a:r>
              <a:rPr lang="zh-CN" altLang="zh-CN" sz="2200" dirty="0">
                <a:solidFill>
                  <a:srgbClr val="FF0000"/>
                </a:solidFill>
              </a:rPr>
              <a:t>第七条</a:t>
            </a:r>
            <a:r>
              <a:rPr lang="zh-CN" altLang="zh-CN" sz="2200" dirty="0"/>
              <a:t>　向环境排放污染物的企业事业单位，生产、贮存、经营、使用、运输危险物品的企业事业单位，产生、收集、贮存、运输、利用、处置危险废物的企业事业单位，以及其他可能发生突发环境事件的企业事业单位，应当编制环境应急预案。</a:t>
            </a:r>
            <a:endParaRPr lang="zh-CN" altLang="en-US" sz="2200" dirty="0">
              <a:solidFill>
                <a:srgbClr val="002060"/>
              </a:solidFill>
              <a:latin typeface="方正楷体_GBK"/>
              <a:ea typeface="方正楷体_GBK"/>
            </a:endParaRPr>
          </a:p>
        </p:txBody>
      </p:sp>
      <p:sp>
        <p:nvSpPr>
          <p:cNvPr id="4" name="矩形 3"/>
          <p:cNvSpPr/>
          <p:nvPr/>
        </p:nvSpPr>
        <p:spPr>
          <a:xfrm>
            <a:off x="4284663" y="434975"/>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52229" name="Picture 4" descr="C:\Users\jiny\AppData\Roaming\Tencent\Users\824366275\QQ\WinTemp\RichOle\_{_LU]Q7U(O9K6{NBWLMAIY.png"/>
          <p:cNvPicPr>
            <a:picLocks noChangeAspect="1"/>
          </p:cNvPicPr>
          <p:nvPr/>
        </p:nvPicPr>
        <p:blipFill>
          <a:blip r:embed="rId1"/>
          <a:stretch>
            <a:fillRect/>
          </a:stretch>
        </p:blipFill>
        <p:spPr>
          <a:xfrm>
            <a:off x="2773363" y="3887788"/>
            <a:ext cx="3670300" cy="2636837"/>
          </a:xfrm>
          <a:prstGeom prst="rect">
            <a:avLst/>
          </a:prstGeom>
          <a:noFill/>
          <a:ln w="9525">
            <a:noFill/>
          </a:ln>
        </p:spPr>
      </p:pic>
      <p:sp>
        <p:nvSpPr>
          <p:cNvPr id="52230"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5" name="页脚占位符 4"/>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矩形 1"/>
          <p:cNvSpPr/>
          <p:nvPr/>
        </p:nvSpPr>
        <p:spPr>
          <a:xfrm>
            <a:off x="611188" y="1557338"/>
            <a:ext cx="7848600" cy="289242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en-US" altLang="zh-CN" b="1" dirty="0">
                <a:solidFill>
                  <a:srgbClr val="FF0000"/>
                </a:solidFill>
                <a:latin typeface="方正楷体_GBK"/>
                <a:ea typeface="方正楷体_GBK"/>
              </a:rPr>
              <a:t>《</a:t>
            </a:r>
            <a:r>
              <a:rPr lang="zh-CN" altLang="zh-CN" b="1" dirty="0">
                <a:solidFill>
                  <a:srgbClr val="FF0000"/>
                </a:solidFill>
                <a:latin typeface="方正楷体_GBK"/>
                <a:ea typeface="方正楷体_GBK"/>
              </a:rPr>
              <a:t>江苏省突发环境事件应急预案管理办法</a:t>
            </a:r>
            <a:r>
              <a:rPr lang="en-US" altLang="zh-CN" b="1" dirty="0">
                <a:solidFill>
                  <a:srgbClr val="FF0000"/>
                </a:solidFill>
                <a:latin typeface="方正楷体_GBK"/>
                <a:ea typeface="方正楷体_GBK"/>
              </a:rPr>
              <a:t>》</a:t>
            </a:r>
            <a:endParaRPr lang="zh-CN" altLang="zh-CN" b="1" dirty="0">
              <a:solidFill>
                <a:srgbClr val="FF0000"/>
              </a:solidFill>
              <a:latin typeface="方正楷体_GBK"/>
              <a:ea typeface="方正楷体_GBK"/>
            </a:endParaRPr>
          </a:p>
          <a:p>
            <a:pPr marL="0" lvl="0" indent="0" algn="ctr" eaLnBrk="1" hangingPunct="1">
              <a:spcBef>
                <a:spcPct val="0"/>
              </a:spcBef>
              <a:buClrTx/>
              <a:buSzTx/>
              <a:buFontTx/>
              <a:buNone/>
            </a:pPr>
            <a:r>
              <a:rPr lang="zh-CN" altLang="zh-CN" b="1" dirty="0">
                <a:solidFill>
                  <a:srgbClr val="002060"/>
                </a:solidFill>
                <a:latin typeface="方正楷体_GBK"/>
                <a:ea typeface="方正楷体_GBK"/>
              </a:rPr>
              <a:t>苏环规〔</a:t>
            </a:r>
            <a:r>
              <a:rPr lang="en-US" altLang="zh-CN" b="1" dirty="0">
                <a:solidFill>
                  <a:srgbClr val="002060"/>
                </a:solidFill>
                <a:latin typeface="方正楷体_GBK"/>
                <a:ea typeface="方正楷体_GBK"/>
              </a:rPr>
              <a:t>2014</a:t>
            </a:r>
            <a:r>
              <a:rPr lang="zh-CN" altLang="zh-CN" b="1" dirty="0">
                <a:solidFill>
                  <a:srgbClr val="002060"/>
                </a:solidFill>
                <a:latin typeface="方正楷体_GBK"/>
                <a:ea typeface="方正楷体_GBK"/>
              </a:rPr>
              <a:t>〕</a:t>
            </a:r>
            <a:r>
              <a:rPr lang="en-US" altLang="zh-CN" b="1" dirty="0">
                <a:solidFill>
                  <a:srgbClr val="002060"/>
                </a:solidFill>
                <a:latin typeface="方正楷体_GBK"/>
                <a:ea typeface="方正楷体_GBK"/>
              </a:rPr>
              <a:t>2</a:t>
            </a:r>
            <a:r>
              <a:rPr lang="zh-CN" altLang="zh-CN" b="1" dirty="0">
                <a:solidFill>
                  <a:srgbClr val="002060"/>
                </a:solidFill>
                <a:latin typeface="方正楷体_GBK"/>
                <a:ea typeface="方正楷体_GBK"/>
              </a:rPr>
              <a:t>号</a:t>
            </a:r>
            <a:endParaRPr lang="en-US" altLang="zh-CN" b="1" dirty="0">
              <a:solidFill>
                <a:srgbClr val="002060"/>
              </a:solidFill>
              <a:latin typeface="方正楷体_GBK"/>
              <a:ea typeface="方正楷体_GBK"/>
            </a:endParaRPr>
          </a:p>
          <a:p>
            <a:pPr marL="0" lvl="0" indent="0" algn="ctr" eaLnBrk="1" hangingPunct="1">
              <a:spcBef>
                <a:spcPct val="0"/>
              </a:spcBef>
              <a:buClrTx/>
              <a:buSzTx/>
              <a:buFontTx/>
              <a:buNone/>
            </a:pPr>
            <a:endParaRPr lang="zh-CN" altLang="zh-CN" b="1" dirty="0">
              <a:solidFill>
                <a:srgbClr val="002060"/>
              </a:solidFill>
              <a:latin typeface="方正楷体_GBK"/>
              <a:ea typeface="方正楷体_GBK"/>
            </a:endParaRPr>
          </a:p>
          <a:p>
            <a:pPr marL="0" lvl="0" indent="0" eaLnBrk="1" hangingPunct="1">
              <a:spcBef>
                <a:spcPct val="0"/>
              </a:spcBef>
              <a:buClrTx/>
              <a:buSzTx/>
              <a:buFontTx/>
              <a:buNone/>
            </a:pPr>
            <a:r>
              <a:rPr lang="zh-CN" altLang="zh-CN" sz="2200" dirty="0">
                <a:solidFill>
                  <a:srgbClr val="FF0000"/>
                </a:solidFill>
              </a:rPr>
              <a:t>第六条</a:t>
            </a:r>
            <a:r>
              <a:rPr lang="zh-CN" altLang="en-US" sz="2200" dirty="0"/>
              <a:t>：</a:t>
            </a:r>
            <a:r>
              <a:rPr lang="zh-CN" altLang="zh-CN" sz="2200" dirty="0"/>
              <a:t>各类环境风险单位应当编制环境应急预案</a:t>
            </a:r>
            <a:endParaRPr lang="en-US" altLang="zh-CN" sz="2200" dirty="0"/>
          </a:p>
          <a:p>
            <a:pPr marL="0" lvl="0" indent="0" algn="just" eaLnBrk="1" hangingPunct="1">
              <a:spcBef>
                <a:spcPct val="0"/>
              </a:spcBef>
              <a:buClrTx/>
              <a:buSzTx/>
              <a:buFontTx/>
              <a:buNone/>
            </a:pPr>
            <a:r>
              <a:rPr lang="en-US" altLang="zh-CN" sz="2200" dirty="0"/>
              <a:t>        </a:t>
            </a:r>
            <a:r>
              <a:rPr lang="zh-CN" altLang="zh-CN" sz="2200" dirty="0"/>
              <a:t>环境风险单位，指向环境排放污染物的企业事业单位以及生产、贮存、经营、使用、运输危险物品的企业事业单位和产生、收集、贮存、运输、利用、处置危险废物的企业事业单位，以及其他可能发生突发环境事件的企业事业单位。</a:t>
            </a:r>
            <a:endParaRPr lang="zh-CN" altLang="zh-CN" sz="2200" dirty="0"/>
          </a:p>
        </p:txBody>
      </p:sp>
      <p:sp>
        <p:nvSpPr>
          <p:cNvPr id="3" name="矩形 2"/>
          <p:cNvSpPr/>
          <p:nvPr/>
        </p:nvSpPr>
        <p:spPr>
          <a:xfrm>
            <a:off x="4284663" y="434975"/>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有关法律法规</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5" name="页脚占位符 4"/>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type="body" idx="4294967295"/>
          </p:nvPr>
        </p:nvSpPr>
        <p:spPr>
          <a:xfrm>
            <a:off x="684213" y="1700213"/>
            <a:ext cx="7988300" cy="4608512"/>
          </a:xfrm>
          <a:ln/>
        </p:spPr>
        <p:txBody>
          <a:bodyPr vert="horz" wrap="square" lIns="91440" tIns="45720" rIns="91440" bIns="45720" anchor="t" anchorCtr="0"/>
          <a:p>
            <a:pPr algn="just">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2010</a:t>
            </a:r>
            <a:r>
              <a:rPr lang="zh-CN" altLang="en-US" sz="2000" dirty="0">
                <a:solidFill>
                  <a:srgbClr val="002060"/>
                </a:solidFill>
                <a:latin typeface="Times New Roman" panose="02020603050405020304" pitchFamily="18" charset="0"/>
                <a:ea typeface="方正楷体_GBK"/>
              </a:rPr>
              <a:t>年环保部组织制订了（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石油化工企业环境应急预案编制指南</a:t>
            </a:r>
            <a:r>
              <a:rPr lang="en-US" altLang="zh-CN" sz="2000" dirty="0">
                <a:solidFill>
                  <a:srgbClr val="002060"/>
                </a:solidFill>
                <a:latin typeface="Times New Roman" panose="02020603050405020304" pitchFamily="18" charset="0"/>
                <a:ea typeface="方正楷体_GBK"/>
              </a:rPr>
              <a:t>》</a:t>
            </a:r>
            <a:r>
              <a:rPr lang="zh-CN" altLang="en-US" sz="2000" dirty="0">
                <a:solidFill>
                  <a:srgbClr val="002060"/>
                </a:solidFill>
                <a:latin typeface="Times New Roman" panose="02020603050405020304" pitchFamily="18" charset="0"/>
                <a:ea typeface="方正楷体_GBK"/>
              </a:rPr>
              <a:t>（环办</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2010</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10</a:t>
            </a:r>
            <a:r>
              <a:rPr lang="zh-CN" altLang="en-US" sz="2000" dirty="0">
                <a:solidFill>
                  <a:srgbClr val="002060"/>
                </a:solidFill>
                <a:latin typeface="Times New Roman" panose="02020603050405020304" pitchFamily="18" charset="0"/>
                <a:ea typeface="方正楷体_GBK"/>
              </a:rPr>
              <a:t>号）</a:t>
            </a:r>
            <a:endParaRPr lang="zh-CN" altLang="en-US" sz="2000" dirty="0">
              <a:solidFill>
                <a:srgbClr val="002060"/>
              </a:solidFill>
              <a:latin typeface="Times New Roman" panose="02020603050405020304" pitchFamily="18" charset="0"/>
              <a:ea typeface="方正楷体_GBK"/>
            </a:endParaRPr>
          </a:p>
          <a:p>
            <a:pPr algn="just">
              <a:buFont typeface="Wingdings" panose="05000000000000000000" pitchFamily="2" charset="2"/>
              <a:buChar char="ü"/>
            </a:pPr>
            <a:r>
              <a:rPr lang="zh-CN" altLang="en-US" sz="2000" dirty="0">
                <a:solidFill>
                  <a:srgbClr val="002060"/>
                </a:solidFill>
                <a:latin typeface="Times New Roman" panose="02020603050405020304" pitchFamily="18" charset="0"/>
                <a:ea typeface="方正楷体_GBK"/>
              </a:rPr>
              <a:t>原国家环境保护总局</a:t>
            </a:r>
            <a:r>
              <a:rPr lang="en-US" altLang="zh-CN" sz="2000" dirty="0">
                <a:solidFill>
                  <a:srgbClr val="002060"/>
                </a:solidFill>
                <a:latin typeface="Times New Roman" panose="02020603050405020304" pitchFamily="18" charset="0"/>
                <a:ea typeface="方正楷体_GBK"/>
              </a:rPr>
              <a:t>2007</a:t>
            </a:r>
            <a:r>
              <a:rPr lang="zh-CN" altLang="en-US" sz="2000" dirty="0">
                <a:solidFill>
                  <a:srgbClr val="002060"/>
                </a:solidFill>
                <a:latin typeface="Times New Roman" panose="02020603050405020304" pitchFamily="18" charset="0"/>
                <a:ea typeface="方正楷体_GBK"/>
              </a:rPr>
              <a:t>年第</a:t>
            </a:r>
            <a:r>
              <a:rPr lang="en-US" altLang="zh-CN" sz="2000" dirty="0">
                <a:solidFill>
                  <a:srgbClr val="002060"/>
                </a:solidFill>
                <a:latin typeface="Times New Roman" panose="02020603050405020304" pitchFamily="18" charset="0"/>
                <a:ea typeface="方正楷体_GBK"/>
              </a:rPr>
              <a:t>48</a:t>
            </a:r>
            <a:r>
              <a:rPr lang="zh-CN" altLang="en-US" sz="2000" dirty="0">
                <a:solidFill>
                  <a:srgbClr val="002060"/>
                </a:solidFill>
                <a:latin typeface="Times New Roman" panose="02020603050405020304" pitchFamily="18" charset="0"/>
                <a:ea typeface="方正楷体_GBK"/>
              </a:rPr>
              <a:t>号公告颁布了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危险废物经营单位编制应急预案指南</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2004</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4</a:t>
            </a:r>
            <a:r>
              <a:rPr lang="zh-CN" altLang="en-US" sz="2000" dirty="0">
                <a:solidFill>
                  <a:srgbClr val="002060"/>
                </a:solidFill>
                <a:latin typeface="Times New Roman" panose="02020603050405020304" pitchFamily="18" charset="0"/>
                <a:ea typeface="方正楷体_GBK"/>
              </a:rPr>
              <a:t>月，国家安全生产监督管理局下发了</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危险化学品事故应急救援预案编制导则</a:t>
            </a:r>
            <a:r>
              <a:rPr lang="en-US" altLang="zh-CN" sz="2000" dirty="0">
                <a:solidFill>
                  <a:srgbClr val="FF000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单位版</a:t>
            </a:r>
            <a:r>
              <a:rPr lang="en-US" altLang="zh-CN" sz="2000" dirty="0">
                <a:solidFill>
                  <a:srgbClr val="FF0000"/>
                </a:solidFill>
                <a:latin typeface="Times New Roman" panose="02020603050405020304" pitchFamily="18" charset="0"/>
                <a:ea typeface="方正楷体_GBK"/>
              </a:rPr>
              <a:t>)</a:t>
            </a:r>
            <a:r>
              <a:rPr lang="en-US" altLang="zh-CN" sz="2000" dirty="0">
                <a:solidFill>
                  <a:srgbClr val="002060"/>
                </a:solidFill>
                <a:latin typeface="Times New Roman" panose="02020603050405020304" pitchFamily="18" charset="0"/>
                <a:ea typeface="方正楷体_GBK"/>
              </a:rPr>
              <a:t>》</a:t>
            </a:r>
            <a:r>
              <a:rPr lang="zh-CN" altLang="en-US" sz="2000" dirty="0">
                <a:solidFill>
                  <a:srgbClr val="002060"/>
                </a:solidFill>
                <a:latin typeface="Times New Roman" panose="02020603050405020304" pitchFamily="18" charset="0"/>
                <a:ea typeface="方正楷体_GBK"/>
              </a:rPr>
              <a:t>（安监管危化字</a:t>
            </a:r>
            <a:r>
              <a:rPr lang="en-US" altLang="zh-CN" sz="2000" dirty="0">
                <a:solidFill>
                  <a:srgbClr val="002060"/>
                </a:solidFill>
                <a:ea typeface="方正楷体_GBK"/>
              </a:rPr>
              <a:t>〔 </a:t>
            </a:r>
            <a:r>
              <a:rPr lang="en-US" altLang="zh-CN" sz="2000" dirty="0">
                <a:solidFill>
                  <a:srgbClr val="002060"/>
                </a:solidFill>
                <a:latin typeface="Times New Roman" panose="02020603050405020304" pitchFamily="18" charset="0"/>
                <a:ea typeface="方正楷体_GBK"/>
              </a:rPr>
              <a:t>2004</a:t>
            </a:r>
            <a:r>
              <a:rPr lang="en-US" altLang="zh-CN" sz="2000" dirty="0">
                <a:solidFill>
                  <a:srgbClr val="002060"/>
                </a:solidFill>
                <a:ea typeface="方正楷体_GBK"/>
              </a:rPr>
              <a:t>〕</a:t>
            </a:r>
            <a:r>
              <a:rPr lang="en-US" altLang="zh-CN" sz="2000" dirty="0">
                <a:solidFill>
                  <a:srgbClr val="002060"/>
                </a:solidFill>
                <a:latin typeface="Times New Roman" panose="02020603050405020304" pitchFamily="18" charset="0"/>
                <a:ea typeface="方正楷体_GBK"/>
              </a:rPr>
              <a:t>43</a:t>
            </a:r>
            <a:r>
              <a:rPr lang="zh-CN" altLang="en-US" sz="2000" dirty="0">
                <a:solidFill>
                  <a:srgbClr val="002060"/>
                </a:solidFill>
                <a:latin typeface="Times New Roman" panose="02020603050405020304" pitchFamily="18" charset="0"/>
                <a:ea typeface="方正楷体_GBK"/>
              </a:rPr>
              <a:t>号）</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2009</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江苏省突发环境事件应急预案编制导则（试行）（企业事业单位版）</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 2009</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江苏省突发环境事件应急预案编制导则（试行）（工业园区版）</a:t>
            </a:r>
            <a:r>
              <a:rPr lang="en-US" altLang="zh-CN" sz="2000" dirty="0">
                <a:solidFill>
                  <a:srgbClr val="002060"/>
                </a:solidFill>
                <a:latin typeface="Times New Roman" panose="02020603050405020304" pitchFamily="18" charset="0"/>
                <a:ea typeface="方正楷体_GBK"/>
              </a:rPr>
              <a:t>》</a:t>
            </a:r>
            <a:endParaRPr lang="en-US" altLang="zh-CN" sz="2000" dirty="0">
              <a:solidFill>
                <a:srgbClr val="002060"/>
              </a:solidFill>
              <a:latin typeface="Times New Roman" panose="02020603050405020304" pitchFamily="18" charset="0"/>
              <a:ea typeface="方正楷体_GBK"/>
            </a:endParaRPr>
          </a:p>
          <a:p>
            <a:pPr algn="just">
              <a:buClr>
                <a:srgbClr val="31B6FD"/>
              </a:buClr>
              <a:buFont typeface="Wingdings" panose="05000000000000000000" pitchFamily="2" charset="2"/>
              <a:buChar char="ü"/>
            </a:pPr>
            <a:r>
              <a:rPr lang="en-US" altLang="zh-CN" sz="2000" dirty="0">
                <a:solidFill>
                  <a:srgbClr val="002060"/>
                </a:solidFill>
                <a:latin typeface="Times New Roman" panose="02020603050405020304" pitchFamily="18" charset="0"/>
                <a:ea typeface="方正楷体_GBK"/>
              </a:rPr>
              <a:t> 2010</a:t>
            </a:r>
            <a:r>
              <a:rPr lang="zh-CN" altLang="en-US" sz="2000" dirty="0">
                <a:solidFill>
                  <a:srgbClr val="002060"/>
                </a:solidFill>
                <a:latin typeface="Times New Roman" panose="02020603050405020304" pitchFamily="18" charset="0"/>
                <a:ea typeface="方正楷体_GBK"/>
              </a:rPr>
              <a:t>年，</a:t>
            </a:r>
            <a:r>
              <a:rPr lang="en-US" altLang="zh-CN" sz="2000" dirty="0">
                <a:solidFill>
                  <a:srgbClr val="002060"/>
                </a:solidFill>
                <a:latin typeface="Times New Roman" panose="02020603050405020304" pitchFamily="18" charset="0"/>
                <a:ea typeface="方正楷体_GBK"/>
              </a:rPr>
              <a:t>《</a:t>
            </a:r>
            <a:r>
              <a:rPr lang="zh-CN" altLang="en-US" sz="2000" dirty="0">
                <a:solidFill>
                  <a:srgbClr val="FF0000"/>
                </a:solidFill>
                <a:latin typeface="Times New Roman" panose="02020603050405020304" pitchFamily="18" charset="0"/>
                <a:ea typeface="方正楷体_GBK"/>
              </a:rPr>
              <a:t>江苏省环境保护部门突发环境事件应急预案编制导则（试行）</a:t>
            </a:r>
            <a:r>
              <a:rPr lang="en-US" altLang="zh-CN" sz="2000" dirty="0">
                <a:solidFill>
                  <a:srgbClr val="002060"/>
                </a:solidFill>
                <a:latin typeface="Times New Roman" panose="02020603050405020304" pitchFamily="18" charset="0"/>
                <a:ea typeface="方正楷体_GBK"/>
              </a:rPr>
              <a:t>》</a:t>
            </a:r>
            <a:endParaRPr lang="zh-CN" altLang="en-US" sz="2000" dirty="0">
              <a:solidFill>
                <a:srgbClr val="002060"/>
              </a:solidFill>
              <a:latin typeface="Times New Roman" panose="02020603050405020304" pitchFamily="18" charset="0"/>
              <a:ea typeface="方正楷体_GBK"/>
            </a:endParaRPr>
          </a:p>
        </p:txBody>
      </p:sp>
      <p:sp>
        <p:nvSpPr>
          <p:cNvPr id="6" name="矩形 5"/>
          <p:cNvSpPr/>
          <p:nvPr/>
        </p:nvSpPr>
        <p:spPr>
          <a:xfrm>
            <a:off x="4284663" y="434975"/>
            <a:ext cx="326231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有关技术规范</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4277"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067175" y="404813"/>
            <a:ext cx="4802188"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企业发展的内在需求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299" name="矩形 2"/>
          <p:cNvSpPr/>
          <p:nvPr/>
        </p:nvSpPr>
        <p:spPr>
          <a:xfrm>
            <a:off x="1484313" y="2151063"/>
            <a:ext cx="6183312" cy="2336800"/>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273050" lvl="0" indent="-273050" algn="just">
              <a:lnSpc>
                <a:spcPts val="3500"/>
              </a:lnSpc>
            </a:pPr>
            <a:r>
              <a:rPr lang="zh-CN" altLang="zh-CN" sz="4000" dirty="0">
                <a:latin typeface="方正楷体_GBK"/>
                <a:ea typeface="方正楷体_GBK"/>
              </a:rPr>
              <a:t>突发环境事件应急预案能够帮助企业更好的应对事件，减少对环境的污染，减轻企业的责任，减少损失。</a:t>
            </a:r>
            <a:endParaRPr lang="zh-CN" altLang="en-US" sz="4000" dirty="0">
              <a:latin typeface="方正楷体_GBK"/>
              <a:ea typeface="方正楷体_GBK"/>
            </a:endParaRPr>
          </a:p>
        </p:txBody>
      </p:sp>
      <p:sp>
        <p:nvSpPr>
          <p:cNvPr id="55300"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4" name="页脚占位符 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2"/>
          <p:cNvPicPr>
            <a:picLocks noChangeAspect="1"/>
          </p:cNvPicPr>
          <p:nvPr/>
        </p:nvPicPr>
        <p:blipFill>
          <a:blip r:embed="rId1"/>
          <a:stretch>
            <a:fillRect/>
          </a:stretch>
        </p:blipFill>
        <p:spPr>
          <a:xfrm>
            <a:off x="827088" y="1557338"/>
            <a:ext cx="7751762" cy="4248150"/>
          </a:xfrm>
          <a:prstGeom prst="rect">
            <a:avLst/>
          </a:prstGeom>
          <a:noFill/>
          <a:ln w="9525">
            <a:noFill/>
          </a:ln>
        </p:spPr>
      </p:pic>
      <p:sp>
        <p:nvSpPr>
          <p:cNvPr id="3" name="矩形 2"/>
          <p:cNvSpPr/>
          <p:nvPr/>
        </p:nvSpPr>
        <p:spPr>
          <a:xfrm>
            <a:off x="4067175" y="404813"/>
            <a:ext cx="377666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应急预案的作用</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324"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4" name="页脚占位符 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直角三角形 6"/>
          <p:cNvSpPr/>
          <p:nvPr/>
        </p:nvSpPr>
        <p:spPr>
          <a:xfrm flipH="1">
            <a:off x="684213" y="1784350"/>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8" name="直角三角形 7"/>
          <p:cNvSpPr/>
          <p:nvPr/>
        </p:nvSpPr>
        <p:spPr>
          <a:xfrm flipH="1">
            <a:off x="684213" y="2514600"/>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9" name="直角三角形 8"/>
          <p:cNvSpPr/>
          <p:nvPr/>
        </p:nvSpPr>
        <p:spPr>
          <a:xfrm flipH="1">
            <a:off x="684213" y="3243263"/>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0" name="直角三角形 9"/>
          <p:cNvSpPr/>
          <p:nvPr/>
        </p:nvSpPr>
        <p:spPr>
          <a:xfrm flipH="1">
            <a:off x="684213" y="3973513"/>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1" name="直角三角形 10"/>
          <p:cNvSpPr/>
          <p:nvPr/>
        </p:nvSpPr>
        <p:spPr>
          <a:xfrm flipH="1">
            <a:off x="684213" y="4702175"/>
            <a:ext cx="384175" cy="25717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a:ln>
                <a:noFill/>
              </a:ln>
              <a:solidFill>
                <a:schemeClr val="lt1"/>
              </a:solidFill>
              <a:effectLst/>
              <a:uLnTx/>
              <a:uFillTx/>
              <a:latin typeface="+mj-ea"/>
              <a:ea typeface="+mj-ea"/>
              <a:cs typeface="+mn-cs"/>
            </a:endParaRPr>
          </a:p>
        </p:txBody>
      </p:sp>
      <p:sp>
        <p:nvSpPr>
          <p:cNvPr id="12" name="矩形 11"/>
          <p:cNvSpPr/>
          <p:nvPr/>
        </p:nvSpPr>
        <p:spPr>
          <a:xfrm>
            <a:off x="992188" y="476250"/>
            <a:ext cx="7108825" cy="5761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720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rPr>
              <a:t>目录</a:t>
            </a:r>
            <a:endParaRPr kumimoji="0" lang="en-US" altLang="zh-CN" sz="6000" b="0"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3" name="矩形 12"/>
          <p:cNvSpPr/>
          <p:nvPr/>
        </p:nvSpPr>
        <p:spPr>
          <a:xfrm>
            <a:off x="684213" y="2041525"/>
            <a:ext cx="6442075" cy="48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rPr>
              <a:t>一、突发环境事件应急预案概念</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endParaRPr>
          </a:p>
        </p:txBody>
      </p:sp>
      <p:sp>
        <p:nvSpPr>
          <p:cNvPr id="14" name="矩形 13"/>
          <p:cNvSpPr/>
          <p:nvPr/>
        </p:nvSpPr>
        <p:spPr>
          <a:xfrm>
            <a:off x="684213" y="2771775"/>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rPr>
              <a:t>二、突发环境事件应急预案编制的必要性</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endParaRPr>
          </a:p>
        </p:txBody>
      </p:sp>
      <p:sp>
        <p:nvSpPr>
          <p:cNvPr id="15" name="矩形 14"/>
          <p:cNvSpPr/>
          <p:nvPr/>
        </p:nvSpPr>
        <p:spPr>
          <a:xfrm>
            <a:off x="684213" y="3500438"/>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rPr>
              <a:t>三、突发环境事件应急预案编制的基本要求</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endParaRPr>
          </a:p>
        </p:txBody>
      </p:sp>
      <p:sp>
        <p:nvSpPr>
          <p:cNvPr id="16" name="矩形 15"/>
          <p:cNvSpPr/>
          <p:nvPr/>
        </p:nvSpPr>
        <p:spPr>
          <a:xfrm>
            <a:off x="684213" y="4230688"/>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rPr>
              <a:t>四、突发环境事件应急预案的框架结构</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endParaRPr>
          </a:p>
        </p:txBody>
      </p:sp>
      <p:sp>
        <p:nvSpPr>
          <p:cNvPr id="17" name="矩形 16"/>
          <p:cNvSpPr/>
          <p:nvPr/>
        </p:nvSpPr>
        <p:spPr>
          <a:xfrm>
            <a:off x="684213" y="4959350"/>
            <a:ext cx="6442075" cy="484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mn-cs"/>
              </a:rPr>
              <a:t>五、突发环境事件应急预案的编制程序</a:t>
            </a:r>
            <a:endParaRPr kumimoji="0" lang="zh-CN" altLang="en-US" sz="2400" b="1" i="0" u="none" strike="noStrike" kern="1200" cap="none" spc="0" normalizeH="0" baseline="0" noProof="0" dirty="0">
              <a:ln>
                <a:noFill/>
              </a:ln>
              <a:solidFill>
                <a:srgbClr val="FFFFFF"/>
              </a:solidFill>
              <a:effectLst/>
              <a:uLnTx/>
              <a:uFillTx/>
              <a:latin typeface="+mj-ea"/>
              <a:ea typeface="+mj-ea"/>
              <a:cs typeface="+mn-cs"/>
            </a:endParaRPr>
          </a:p>
        </p:txBody>
      </p:sp>
      <p:sp>
        <p:nvSpPr>
          <p:cNvPr id="18" name="矩形 17"/>
          <p:cNvSpPr/>
          <p:nvPr/>
        </p:nvSpPr>
        <p:spPr>
          <a:xfrm>
            <a:off x="3683064" y="1380573"/>
            <a:ext cx="1731003" cy="403787"/>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FFFFFF">
                    <a:alpha val="22000"/>
                  </a:srgbClr>
                </a:solidFill>
                <a:effectLst/>
                <a:uLnTx/>
                <a:uFillTx/>
                <a:latin typeface="华文中宋" pitchFamily="2" charset="-122"/>
                <a:ea typeface="华文中宋" pitchFamily="2" charset="-122"/>
                <a:cs typeface="+mn-cs"/>
              </a:rPr>
              <a:t>CONTENTS</a:t>
            </a:r>
            <a:endParaRPr kumimoji="0" lang="zh-CN" altLang="en-US" sz="2400" b="0" i="0" u="none" strike="noStrike" kern="1200" cap="none" spc="0" normalizeH="0" baseline="0" noProof="0">
              <a:ln>
                <a:noFill/>
              </a:ln>
              <a:solidFill>
                <a:srgbClr val="FFFFFF">
                  <a:alpha val="22000"/>
                </a:srgbClr>
              </a:solidFill>
              <a:effectLst/>
              <a:uLnTx/>
              <a:uFillTx/>
              <a:latin typeface="华文中宋" pitchFamily="2" charset="-122"/>
              <a:ea typeface="华文中宋" pitchFamily="2" charset="-122"/>
              <a:cs typeface="+mn-cs"/>
            </a:endParaRPr>
          </a:p>
        </p:txBody>
      </p:sp>
      <p:sp>
        <p:nvSpPr>
          <p:cNvPr id="2766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type="body" idx="4294967295"/>
          </p:nvPr>
        </p:nvSpPr>
        <p:spPr>
          <a:xfrm>
            <a:off x="250825" y="977900"/>
            <a:ext cx="8642350" cy="4972050"/>
          </a:xfrm>
          <a:ln/>
        </p:spPr>
        <p:txBody>
          <a:bodyPr vert="horz" wrap="square" lIns="91440" tIns="45720" rIns="91440" bIns="45720" anchor="t" anchorCtr="0"/>
          <a:p>
            <a:pPr>
              <a:lnSpc>
                <a:spcPts val="3500"/>
              </a:lnSpc>
            </a:pPr>
            <a:endParaRPr lang="en-US" altLang="zh-CN" sz="2800" dirty="0">
              <a:latin typeface="方正楷体_GBK"/>
              <a:ea typeface="方正楷体_GBK"/>
            </a:endParaRPr>
          </a:p>
          <a:p>
            <a:pPr algn="just">
              <a:lnSpc>
                <a:spcPts val="3500"/>
              </a:lnSpc>
            </a:pPr>
            <a:r>
              <a:rPr lang="zh-CN" altLang="en-US" sz="2300" dirty="0">
                <a:latin typeface="方正楷体_GBK"/>
                <a:ea typeface="方正楷体_GBK"/>
              </a:rPr>
              <a:t>提供突发事件发生后应急处置的总体思路、工作原则和基本程序与方法；</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规定突发事件应急管理工作的组织指挥体系与职责，给出组织管理流程框架、应对策略选择标准以及资源调配原则；</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确定突发事件的预防和预警机制、处置程序、应急保障措施以及事后恢复与重建措施，明确在突发事件事前、事中、事后的职责与任务，以及相应的策略和资源准备等；</a:t>
            </a:r>
            <a:endParaRPr lang="en-US" altLang="zh-CN" sz="2300" dirty="0">
              <a:latin typeface="方正楷体_GBK"/>
              <a:ea typeface="方正楷体_GBK"/>
            </a:endParaRPr>
          </a:p>
          <a:p>
            <a:pPr algn="just">
              <a:lnSpc>
                <a:spcPts val="3500"/>
              </a:lnSpc>
            </a:pPr>
            <a:r>
              <a:rPr lang="zh-CN" altLang="en-US" sz="2300" dirty="0">
                <a:latin typeface="方正楷体_GBK"/>
                <a:ea typeface="方正楷体_GBK"/>
              </a:rPr>
              <a:t>指明各类应急资源的位置和获取方法，减少胡乱使用带来的处置不当或资源浪费，是突发事件的应对更具效率</a:t>
            </a:r>
            <a:endParaRPr lang="en-US" altLang="zh-CN" sz="2300" dirty="0">
              <a:latin typeface="方正楷体_GBK"/>
              <a:ea typeface="方正楷体_GBK"/>
            </a:endParaRPr>
          </a:p>
          <a:p>
            <a:pPr algn="just">
              <a:lnSpc>
                <a:spcPts val="3500"/>
              </a:lnSpc>
            </a:pPr>
            <a:endParaRPr lang="en-US" altLang="zh-CN" dirty="0">
              <a:latin typeface="方正楷体_GBK"/>
              <a:ea typeface="方正楷体_GBK"/>
            </a:endParaRPr>
          </a:p>
          <a:p>
            <a:pPr>
              <a:lnSpc>
                <a:spcPts val="3500"/>
              </a:lnSpc>
            </a:pPr>
            <a:endParaRPr lang="en-US" altLang="zh-CN" sz="2800" dirty="0">
              <a:latin typeface="方正楷体_GBK"/>
              <a:ea typeface="方正楷体_GBK"/>
            </a:endParaRPr>
          </a:p>
          <a:p>
            <a:pPr>
              <a:lnSpc>
                <a:spcPts val="3500"/>
              </a:lnSpc>
            </a:pPr>
            <a:endParaRPr lang="zh-CN" altLang="en-US" sz="1800" dirty="0">
              <a:solidFill>
                <a:schemeClr val="tx1"/>
              </a:solidFill>
              <a:latin typeface="方正楷体_GBK"/>
              <a:ea typeface="方正楷体_GBK"/>
            </a:endParaRPr>
          </a:p>
        </p:txBody>
      </p:sp>
      <p:cxnSp>
        <p:nvCxnSpPr>
          <p:cNvPr id="6" name="直接连接符 5"/>
          <p:cNvCxnSpPr/>
          <p:nvPr/>
        </p:nvCxnSpPr>
        <p:spPr bwMode="auto">
          <a:xfrm>
            <a:off x="283384" y="-585787"/>
            <a:ext cx="6304741" cy="0"/>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sp>
        <p:nvSpPr>
          <p:cNvPr id="57349"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8370" name="组合 16"/>
          <p:cNvGrpSpPr/>
          <p:nvPr/>
        </p:nvGrpSpPr>
        <p:grpSpPr>
          <a:xfrm>
            <a:off x="611188" y="1916113"/>
            <a:ext cx="7561262" cy="3532187"/>
            <a:chOff x="1259632" y="2578100"/>
            <a:chExt cx="6912768" cy="2876234"/>
          </a:xfrm>
        </p:grpSpPr>
        <p:sp>
          <p:nvSpPr>
            <p:cNvPr id="2" name="Freeform 2"/>
            <p:cNvSpPr/>
            <p:nvPr/>
          </p:nvSpPr>
          <p:spPr bwMode="blackWhite">
            <a:xfrm>
              <a:off x="4117335" y="2927126"/>
              <a:ext cx="1091413" cy="2233768"/>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0">
                  <a:schemeClr val="accent1">
                    <a:lumMod val="60000"/>
                    <a:lumOff val="40000"/>
                  </a:schemeClr>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3075" b="1" i="0" u="none" strike="noStrike" kern="1200" cap="none" spc="0" normalizeH="0" baseline="0" noProof="0">
                <a:ln>
                  <a:noFill/>
                </a:ln>
                <a:solidFill>
                  <a:schemeClr val="lt1"/>
                </a:solidFill>
                <a:effectLst/>
                <a:uLnTx/>
                <a:uFillTx/>
                <a:latin typeface="+mn-ea"/>
                <a:ea typeface="+mn-ea"/>
                <a:cs typeface="+mn-cs"/>
              </a:endParaRPr>
            </a:p>
          </p:txBody>
        </p:sp>
        <p:sp>
          <p:nvSpPr>
            <p:cNvPr id="3" name="Freeform 3"/>
            <p:cNvSpPr/>
            <p:nvPr/>
          </p:nvSpPr>
          <p:spPr bwMode="blackWhite">
            <a:xfrm>
              <a:off x="3420688" y="2578100"/>
              <a:ext cx="2571788" cy="96305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0">
                  <a:schemeClr val="accent1">
                    <a:lumMod val="40000"/>
                    <a:lumOff val="60000"/>
                  </a:schemeClr>
                </a:gs>
                <a:gs pos="100000">
                  <a:schemeClr val="accent1">
                    <a:lumMod val="60000"/>
                    <a:lumOff val="4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4" name="Oval 4"/>
            <p:cNvSpPr>
              <a:spLocks noChangeArrowheads="1"/>
            </p:cNvSpPr>
            <p:nvPr/>
          </p:nvSpPr>
          <p:spPr bwMode="blackWhite">
            <a:xfrm>
              <a:off x="4596280" y="2896102"/>
              <a:ext cx="134976" cy="129269"/>
            </a:xfrm>
            <a:prstGeom prst="ellipse">
              <a:avLst/>
            </a:prstGeom>
            <a:gradFill>
              <a:gsLst>
                <a:gs pos="0">
                  <a:schemeClr val="accent1"/>
                </a:gs>
                <a:gs pos="10000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3075" b="1" i="0" u="none" strike="noStrike" kern="1200" cap="none" spc="0" normalizeH="0" baseline="0" noProof="0">
                <a:ln>
                  <a:noFill/>
                </a:ln>
                <a:solidFill>
                  <a:schemeClr val="lt1"/>
                </a:solidFill>
                <a:effectLst/>
                <a:uLnTx/>
                <a:uFillTx/>
                <a:latin typeface="+mn-ea"/>
                <a:ea typeface="+mn-ea"/>
                <a:cs typeface="+mn-cs"/>
              </a:endParaRPr>
            </a:p>
          </p:txBody>
        </p:sp>
        <p:sp>
          <p:nvSpPr>
            <p:cNvPr id="5" name="Line 5"/>
            <p:cNvSpPr>
              <a:spLocks noChangeShapeType="1"/>
            </p:cNvSpPr>
            <p:nvPr/>
          </p:nvSpPr>
          <p:spPr bwMode="blackWhite">
            <a:xfrm>
              <a:off x="5905395" y="2698320"/>
              <a:ext cx="462980" cy="1110421"/>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6" name="Line 6"/>
            <p:cNvSpPr>
              <a:spLocks noChangeShapeType="1"/>
            </p:cNvSpPr>
            <p:nvPr/>
          </p:nvSpPr>
          <p:spPr bwMode="blackWhite">
            <a:xfrm>
              <a:off x="5896687" y="2698320"/>
              <a:ext cx="0" cy="1103957"/>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7" name="Line 7"/>
            <p:cNvSpPr>
              <a:spLocks noChangeShapeType="1"/>
            </p:cNvSpPr>
            <p:nvPr/>
          </p:nvSpPr>
          <p:spPr bwMode="blackWhite">
            <a:xfrm flipH="1">
              <a:off x="5409034" y="2702198"/>
              <a:ext cx="481847" cy="1074225"/>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8" name="Freeform 8"/>
            <p:cNvSpPr/>
            <p:nvPr/>
          </p:nvSpPr>
          <p:spPr bwMode="blackWhite">
            <a:xfrm>
              <a:off x="5350980" y="3782887"/>
              <a:ext cx="1044970" cy="3360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chemeClr val="accent2"/>
                </a:gs>
                <a:gs pos="100000">
                  <a:schemeClr val="accent2">
                    <a:lumMod val="5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ea typeface="+mn-ea"/>
                  <a:cs typeface="+mn-cs"/>
                </a:rPr>
                <a:t>体现</a:t>
              </a:r>
              <a:r>
                <a:rPr kumimoji="0" lang="en-US" altLang="zh-CN" sz="1600" b="1" i="0" u="none" strike="noStrike" kern="1200" cap="none" spc="0" normalizeH="0" baseline="0" noProof="0" dirty="0">
                  <a:ln>
                    <a:noFill/>
                  </a:ln>
                  <a:solidFill>
                    <a:srgbClr val="FFFFFF"/>
                  </a:solidFill>
                  <a:effectLst/>
                  <a:uLnTx/>
                  <a:uFillTx/>
                  <a:latin typeface="+mn-ea"/>
                  <a:ea typeface="+mn-ea"/>
                  <a:cs typeface="+mn-cs"/>
                </a:rPr>
                <a:t>2</a:t>
              </a:r>
              <a:endParaRPr kumimoji="0" lang="zh-CN" altLang="en-US" sz="1600" b="1" i="0" u="none" strike="noStrike" kern="1200" cap="none" spc="0" normalizeH="0" baseline="0" noProof="0" dirty="0">
                <a:ln>
                  <a:noFill/>
                </a:ln>
                <a:solidFill>
                  <a:srgbClr val="FFFFFF"/>
                </a:solidFill>
                <a:effectLst/>
                <a:uLnTx/>
                <a:uFillTx/>
                <a:latin typeface="+mn-ea"/>
                <a:ea typeface="+mn-ea"/>
                <a:cs typeface="+mn-cs"/>
              </a:endParaRPr>
            </a:p>
          </p:txBody>
        </p:sp>
        <p:sp>
          <p:nvSpPr>
            <p:cNvPr id="9" name="Line 9"/>
            <p:cNvSpPr>
              <a:spLocks noChangeShapeType="1"/>
            </p:cNvSpPr>
            <p:nvPr/>
          </p:nvSpPr>
          <p:spPr bwMode="blackWhite">
            <a:xfrm>
              <a:off x="3541150" y="3495910"/>
              <a:ext cx="462979" cy="1107835"/>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0" name="Line 10"/>
            <p:cNvSpPr>
              <a:spLocks noChangeShapeType="1"/>
            </p:cNvSpPr>
            <p:nvPr/>
          </p:nvSpPr>
          <p:spPr bwMode="blackWhite">
            <a:xfrm>
              <a:off x="3533893" y="3495910"/>
              <a:ext cx="0" cy="1101372"/>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1" name="Line 11"/>
            <p:cNvSpPr>
              <a:spLocks noChangeShapeType="1"/>
            </p:cNvSpPr>
            <p:nvPr/>
          </p:nvSpPr>
          <p:spPr bwMode="blackWhite">
            <a:xfrm flipH="1">
              <a:off x="3038984" y="3497202"/>
              <a:ext cx="489104" cy="1080689"/>
            </a:xfrm>
            <a:prstGeom prst="line">
              <a:avLst/>
            </a:prstGeom>
            <a:gradFill>
              <a:gsLst>
                <a:gs pos="33000">
                  <a:srgbClr val="F9F9F9"/>
                </a:gs>
                <a:gs pos="100000">
                  <a:srgbClr val="D7D7D7"/>
                </a:gs>
              </a:gsLst>
              <a:lin ang="5400000" scaled="0"/>
            </a:gradFill>
            <a:ln w="3175">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900" b="0" i="0" u="none" strike="noStrike" kern="1200" cap="none" spc="0" normalizeH="0" baseline="0" noProof="0">
                <a:ln>
                  <a:noFill/>
                </a:ln>
                <a:solidFill>
                  <a:srgbClr val="4D4D4D"/>
                </a:solidFill>
                <a:effectLst/>
                <a:uLnTx/>
                <a:uFillTx/>
                <a:latin typeface="+mn-ea"/>
                <a:ea typeface="+mn-ea"/>
                <a:cs typeface="+mn-cs"/>
              </a:endParaRPr>
            </a:p>
          </p:txBody>
        </p:sp>
        <p:sp>
          <p:nvSpPr>
            <p:cNvPr id="12" name="Freeform 12"/>
            <p:cNvSpPr/>
            <p:nvPr/>
          </p:nvSpPr>
          <p:spPr bwMode="blackWhite">
            <a:xfrm>
              <a:off x="2988186" y="4577890"/>
              <a:ext cx="1044970" cy="337392"/>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33000">
                  <a:schemeClr val="accent2"/>
                </a:gs>
                <a:gs pos="100000">
                  <a:schemeClr val="accent2">
                    <a:lumMod val="50000"/>
                  </a:schemeClr>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3600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ea"/>
                  <a:ea typeface="+mn-ea"/>
                  <a:cs typeface="+mn-cs"/>
                </a:rPr>
                <a:t>体现</a:t>
              </a:r>
              <a:r>
                <a:rPr kumimoji="0" lang="en-US" altLang="zh-CN" sz="1600" b="1" i="0" u="none" strike="noStrike" kern="1200" cap="none" spc="0" normalizeH="0" baseline="0" noProof="0" dirty="0">
                  <a:ln>
                    <a:noFill/>
                  </a:ln>
                  <a:solidFill>
                    <a:srgbClr val="FFFFFF"/>
                  </a:solidFill>
                  <a:effectLst/>
                  <a:uLnTx/>
                  <a:uFillTx/>
                  <a:latin typeface="+mn-ea"/>
                  <a:ea typeface="+mn-ea"/>
                  <a:cs typeface="+mn-cs"/>
                </a:rPr>
                <a:t>1</a:t>
              </a:r>
              <a:endParaRPr kumimoji="0" lang="zh-CN" altLang="en-US" sz="1600" b="1" i="0" u="none" strike="noStrike" kern="1200" cap="none" spc="0" normalizeH="0" baseline="0" noProof="0" dirty="0">
                <a:ln>
                  <a:noFill/>
                </a:ln>
                <a:solidFill>
                  <a:srgbClr val="FFFFFF"/>
                </a:solidFill>
                <a:effectLst/>
                <a:uLnTx/>
                <a:uFillTx/>
                <a:latin typeface="+mn-ea"/>
                <a:ea typeface="+mn-ea"/>
                <a:cs typeface="+mn-cs"/>
              </a:endParaRPr>
            </a:p>
          </p:txBody>
        </p:sp>
        <p:sp>
          <p:nvSpPr>
            <p:cNvPr id="58386" name="TextBox 98"/>
            <p:cNvSpPr txBox="1"/>
            <p:nvPr/>
          </p:nvSpPr>
          <p:spPr>
            <a:xfrm>
              <a:off x="6569630" y="3424990"/>
              <a:ext cx="1602770" cy="1401968"/>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lnSpc>
                  <a:spcPct val="130000"/>
                </a:lnSpc>
                <a:spcBef>
                  <a:spcPct val="0"/>
                </a:spcBef>
                <a:buClrTx/>
                <a:buSzTx/>
                <a:buFontTx/>
                <a:buNone/>
              </a:pPr>
              <a:r>
                <a:rPr lang="zh-CN" altLang="en-US" sz="2800" b="1" dirty="0">
                  <a:solidFill>
                    <a:srgbClr val="FF0000"/>
                  </a:solidFill>
                  <a:latin typeface="方正楷体_GBK"/>
                  <a:ea typeface="方正楷体_GBK"/>
                </a:rPr>
                <a:t>非常态应急响应的依据</a:t>
              </a:r>
              <a:endParaRPr lang="zh-CN" altLang="en-US" sz="2800" b="1" dirty="0">
                <a:solidFill>
                  <a:srgbClr val="FF0000"/>
                </a:solidFill>
                <a:latin typeface="方正楷体_GBK"/>
                <a:ea typeface="方正楷体_GBK"/>
              </a:endParaRPr>
            </a:p>
          </p:txBody>
        </p:sp>
        <p:sp>
          <p:nvSpPr>
            <p:cNvPr id="58387" name="TextBox 98"/>
            <p:cNvSpPr txBox="1"/>
            <p:nvPr/>
          </p:nvSpPr>
          <p:spPr>
            <a:xfrm>
              <a:off x="1259632" y="4010269"/>
              <a:ext cx="1544203" cy="144406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lnSpc>
                  <a:spcPct val="130000"/>
                </a:lnSpc>
                <a:spcBef>
                  <a:spcPct val="0"/>
                </a:spcBef>
                <a:buClrTx/>
                <a:buSzTx/>
                <a:buFontTx/>
                <a:buNone/>
              </a:pPr>
              <a:r>
                <a:rPr lang="zh-CN" altLang="en-US" sz="2800" b="1" dirty="0">
                  <a:solidFill>
                    <a:srgbClr val="FF0000"/>
                  </a:solidFill>
                  <a:latin typeface="方正楷体_GBK"/>
                  <a:ea typeface="方正楷体_GBK"/>
                </a:rPr>
                <a:t>常态应急管理工作的抓手</a:t>
              </a:r>
              <a:endParaRPr lang="zh-CN" altLang="en-US" sz="2800" b="1" dirty="0">
                <a:solidFill>
                  <a:srgbClr val="FF0000"/>
                </a:solidFill>
                <a:latin typeface="方正楷体_GBK"/>
                <a:ea typeface="方正楷体_GBK"/>
              </a:endParaRPr>
            </a:p>
          </p:txBody>
        </p:sp>
      </p:grpSp>
      <p:sp>
        <p:nvSpPr>
          <p:cNvPr id="15" name="矩形 14"/>
          <p:cNvSpPr/>
          <p:nvPr/>
        </p:nvSpPr>
        <p:spPr>
          <a:xfrm>
            <a:off x="4067175" y="404813"/>
            <a:ext cx="3776663" cy="7080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应急预案的作用</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373" name="灯片编号占位符 1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14" name="页脚占位符 1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4"/>
          <p:cNvSpPr>
            <a:spLocks noGrp="1"/>
          </p:cNvSpPr>
          <p:nvPr>
            <p:ph type="ctrTitle"/>
          </p:nvPr>
        </p:nvSpPr>
        <p:spPr>
          <a:xfrm>
            <a:off x="684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Times New Roman" panose="02020603050405020304" pitchFamily="18" charset="0"/>
              </a:rPr>
              <a:t>第三部分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250825" y="2924175"/>
            <a:ext cx="8713788" cy="17526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环境应急预案编制的</a:t>
            </a:r>
            <a:endParaRPr kumimoji="0" lang="en-US" altLang="zh-CN" sz="5400" b="1" i="0" u="none" strike="noStrike" kern="1200" cap="none" spc="0" normalizeH="0" baseline="0" noProof="0" dirty="0">
              <a:ln>
                <a:noFill/>
              </a:ln>
              <a:solidFill>
                <a:srgbClr val="002060"/>
              </a:solidFill>
              <a:effectLst/>
              <a:uLnTx/>
              <a:uFillTx/>
              <a:latin typeface="+mn-ea"/>
              <a:ea typeface="+mn-ea"/>
              <a:cs typeface="+mn-cs"/>
            </a:endParaRPr>
          </a:p>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基本要求</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grpSp>
        <p:nvGrpSpPr>
          <p:cNvPr id="59396" name="组合 3"/>
          <p:cNvGrpSpPr/>
          <p:nvPr/>
        </p:nvGrpSpPr>
        <p:grpSpPr>
          <a:xfrm>
            <a:off x="325438" y="5848350"/>
            <a:ext cx="3751262" cy="368300"/>
            <a:chOff x="326013" y="5847557"/>
            <a:chExt cx="3751456" cy="369331"/>
          </a:xfrm>
        </p:grpSpPr>
        <p:pic>
          <p:nvPicPr>
            <p:cNvPr id="5" name="Picture 4" descr="C:\Users\Will\Desktop\201004280126277874.jp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26013" y="5875489"/>
              <a:ext cx="331874" cy="331874"/>
            </a:xfrm>
            <a:prstGeom prst="rect">
              <a:avLst/>
            </a:prstGeom>
            <a:noFill/>
          </p:spPr>
        </p:pic>
        <p:sp>
          <p:nvSpPr>
            <p:cNvPr id="6" name="矩形 5"/>
            <p:cNvSpPr/>
            <p:nvPr/>
          </p:nvSpPr>
          <p:spPr>
            <a:xfrm>
              <a:off x="538875" y="5847557"/>
              <a:ext cx="3538594" cy="369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rPr>
                <a:t>江苏省环境应急与事故调查中心</a:t>
              </a:r>
              <a:endPar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endParaRPr>
            </a:p>
          </p:txBody>
        </p:sp>
      </p:grpSp>
      <p:sp>
        <p:nvSpPr>
          <p:cNvPr id="5939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3"/>
          <p:cNvSpPr>
            <a:spLocks noGrp="1"/>
          </p:cNvSpPr>
          <p:nvPr>
            <p:ph type="body" idx="1"/>
          </p:nvPr>
        </p:nvSpPr>
        <p:spPr>
          <a:xfrm>
            <a:off x="179388" y="1187450"/>
            <a:ext cx="8964613" cy="5410200"/>
          </a:xfrm>
        </p:spPr>
        <p:txBody>
          <a:bodyPr vert="horz" wrap="square" lIns="91440" tIns="45720" rIns="91440" bIns="45720" numCol="1" anchor="t" anchorCtr="0" compatLnSpc="1"/>
          <a:lstStyle/>
          <a:p>
            <a:pPr marL="273050" marR="0" lvl="0" indent="-273050" algn="l" defTabSz="914400" rtl="0" eaLnBrk="1" fontAlgn="base" latinLnBrk="0" hangingPunct="1">
              <a:lnSpc>
                <a:spcPts val="3000"/>
              </a:lnSpc>
              <a:spcBef>
                <a:spcPct val="0"/>
              </a:spcBef>
              <a:spcAft>
                <a:spcPct val="0"/>
              </a:spcAft>
              <a:buClrTx/>
              <a:buSzTx/>
              <a:buFont typeface="Wingdings" panose="05000000000000000000" pitchFamily="2" charset="2"/>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环境应急预案管理办法</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第</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条</a:t>
            </a:r>
            <a:endPar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1" fontAlgn="base" latinLnBrk="0" hangingPunct="1">
              <a:lnSpc>
                <a:spcPts val="3000"/>
              </a:lnSpc>
              <a:spcBef>
                <a:spcPct val="0"/>
              </a:spcBef>
              <a:spcAft>
                <a:spcPct val="0"/>
              </a:spcAft>
              <a:buClrTx/>
              <a:buSzTx/>
              <a:buFont typeface="Wingdings" panose="05000000000000000000" pitchFamily="2" charset="2"/>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江苏省应急预案管理办法</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第</a:t>
            </a: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9</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条</a:t>
            </a:r>
            <a:endPar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、符合国家相关法律、法规、规章、标准和编制指南等规定；</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、符合本地区、本部门、本单位环境应急工作实际；</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、建立在环境敏感点分析基础上，与环境风险分析和环境应急</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能力相适应；</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、人员职责明确、责任到位；</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5</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、预防措施和应急程序明确具体、操作性强；</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zh-CN"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6</a:t>
            </a:r>
            <a:r>
              <a:rPr kumimoji="0" lang="zh-CN" altLang="en-US"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、应急保障措施明确，并能满足本地区、本单位应急工作要求；</a:t>
            </a:r>
            <a:endParaRPr kumimoji="0" lang="zh-CN" altLang="en-US" sz="2200" b="0" i="0" u="none" strike="noStrike" kern="1200" cap="none" spc="-10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7</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、预案基本要素完整，附件信息正确；</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8</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、与相关应急预案相衔接。 </a:t>
            </a:r>
            <a:endPar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73050" marR="0" lvl="0" indent="-273050" algn="l" defTabSz="914400" rtl="0" eaLnBrk="0" fontAlgn="base" latinLnBrk="0" hangingPunct="0">
              <a:lnSpc>
                <a:spcPts val="3000"/>
              </a:lnSpc>
              <a:spcBef>
                <a:spcPct val="20000"/>
              </a:spcBef>
              <a:spcAft>
                <a:spcPct val="0"/>
              </a:spcAft>
              <a:buClr>
                <a:schemeClr val="accent1"/>
              </a:buClr>
              <a:buSzPct val="100000"/>
              <a:buFont typeface="Symbol" panose="05050102010706020507" pitchFamily="18" charset="2"/>
              <a:buNone/>
              <a:defRPr/>
            </a:pPr>
            <a:r>
              <a:rPr kumimoji="0" lang="en-US" altLang="zh-CN"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9</a:t>
            </a:r>
            <a:r>
              <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、文字简明，通俗易懂。</a:t>
            </a:r>
            <a:endParaRPr kumimoji="0" lang="zh-CN" alt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矩形 4"/>
          <p:cNvSpPr/>
          <p:nvPr/>
        </p:nvSpPr>
        <p:spPr>
          <a:xfrm>
            <a:off x="4067175" y="404813"/>
            <a:ext cx="3817938" cy="708025"/>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a:cs typeface="+mj-cs"/>
              </a:rPr>
              <a:t>1</a:t>
            </a: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内容要求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0421"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067175" y="404813"/>
            <a:ext cx="3817938" cy="708025"/>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a:cs typeface="+mj-cs"/>
              </a:rPr>
              <a:t>1</a:t>
            </a:r>
            <a:r>
              <a:rPr kumimoji="0" lang="zh-CN" altLang="en-US" sz="4000" b="0" i="0" u="none" strike="noStrike" kern="1200" cap="none" spc="0" normalizeH="0" baseline="0" noProof="0" dirty="0">
                <a:ln>
                  <a:noFill/>
                </a:ln>
                <a:solidFill>
                  <a:srgbClr val="FFFFFF"/>
                </a:solidFill>
                <a:effectLst/>
                <a:uLnTx/>
                <a:uFillTx/>
                <a:latin typeface="Candara" panose="020E0502030303020204"/>
                <a:ea typeface="华文新魏"/>
                <a:cs typeface="+mj-cs"/>
              </a:rPr>
              <a:t>内容要求</a:t>
            </a:r>
            <a:endParaRPr kumimoji="0" lang="zh-CN"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矩形 4"/>
          <p:cNvSpPr/>
          <p:nvPr/>
        </p:nvSpPr>
        <p:spPr>
          <a:xfrm>
            <a:off x="900113" y="1495425"/>
            <a:ext cx="7256463" cy="461963"/>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《中华人民共和国突发事件应对法》第十八条</a:t>
            </a:r>
            <a:r>
              <a:rPr kumimoji="0" lang="zh-CN" altLang="zh-CN" sz="2400" b="0" i="0" u="none" strike="noStrike" kern="1200" cap="none" spc="0" normalizeH="0" baseline="0" noProof="0" dirty="0">
                <a:ln>
                  <a:noFill/>
                </a:ln>
                <a:solidFill>
                  <a:srgbClr val="073E87"/>
                </a:solidFill>
                <a:effectLst/>
                <a:uLnTx/>
                <a:uFillTx/>
                <a:latin typeface="Candara" panose="020E0502030303020204"/>
                <a:ea typeface="华文楷体"/>
                <a:cs typeface="+mn-cs"/>
              </a:rPr>
              <a:t>　</a:t>
            </a:r>
            <a:endParaRPr kumimoji="0" lang="en-US" altLang="zh-CN" sz="2400" b="0" i="0" u="none" strike="noStrike" kern="1200" cap="none" spc="0" normalizeH="0" baseline="0" noProof="0" dirty="0">
              <a:ln>
                <a:noFill/>
              </a:ln>
              <a:solidFill>
                <a:srgbClr val="073E87"/>
              </a:solidFill>
              <a:effectLst/>
              <a:uLnTx/>
              <a:uFillTx/>
              <a:latin typeface="Candara" panose="020E0502030303020204"/>
              <a:ea typeface="华文楷体"/>
              <a:cs typeface="+mn-cs"/>
            </a:endParaRPr>
          </a:p>
        </p:txBody>
      </p:sp>
      <p:sp>
        <p:nvSpPr>
          <p:cNvPr id="6" name="矩形 5"/>
          <p:cNvSpPr/>
          <p:nvPr/>
        </p:nvSpPr>
        <p:spPr>
          <a:xfrm>
            <a:off x="3213100" y="2060575"/>
            <a:ext cx="4814888" cy="2678113"/>
          </a:xfrm>
          <a:prstGeom prst="rect">
            <a:avLst/>
          </a:prstGeom>
        </p:spPr>
        <p:txBody>
          <a:bodyPr>
            <a:spAutoFit/>
          </a:bodyPr>
          <a:lstStyle/>
          <a:p>
            <a:pPr marL="342900" marR="0" lvl="0" indent="-342900" algn="l" defTabSz="914400" rtl="0" eaLnBrk="0" fontAlgn="base" latinLnBrk="0" hangingPunct="0">
              <a:lnSpc>
                <a:spcPct val="120000"/>
              </a:lnSpc>
              <a:spcBef>
                <a:spcPct val="20000"/>
              </a:spcBef>
              <a:spcAft>
                <a:spcPct val="0"/>
              </a:spcAft>
              <a:buClr>
                <a:srgbClr val="31B6FD"/>
              </a:buClr>
              <a:buSzPct val="100000"/>
              <a:buFont typeface="Wingdings" panose="05000000000000000000" pitchFamily="2" charset="2"/>
              <a:buChar char="Ø"/>
              <a:defRPr/>
            </a:pPr>
            <a:r>
              <a:rPr kumimoji="0" lang="zh-CN" altLang="zh-CN"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应急预案应当根据本法和其他有关法律、法规的规定，针对突发事件的性质、特点和可能造成的社会危害，具体规定突发事件应急管理工作的组织指挥体系与职责和突发事件的预防与预警机制、处置程序、应急保障措施以及事后恢复与重建措施等内容。</a:t>
            </a:r>
            <a:endParaRPr kumimoji="0" lang="zh-CN" altLang="en-US"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1446" name="Picture 2"/>
          <p:cNvPicPr>
            <a:picLocks noChangeAspect="1"/>
          </p:cNvPicPr>
          <p:nvPr/>
        </p:nvPicPr>
        <p:blipFill>
          <a:blip r:embed="rId1"/>
          <a:stretch>
            <a:fillRect/>
          </a:stretch>
        </p:blipFill>
        <p:spPr>
          <a:xfrm>
            <a:off x="560388" y="2065338"/>
            <a:ext cx="2674937" cy="2673350"/>
          </a:xfrm>
          <a:prstGeom prst="rect">
            <a:avLst/>
          </a:prstGeom>
          <a:noFill/>
          <a:ln w="9525">
            <a:noFill/>
          </a:ln>
        </p:spPr>
      </p:pic>
      <p:sp>
        <p:nvSpPr>
          <p:cNvPr id="8" name="横卷形 7"/>
          <p:cNvSpPr/>
          <p:nvPr/>
        </p:nvSpPr>
        <p:spPr>
          <a:xfrm>
            <a:off x="611188" y="4508500"/>
            <a:ext cx="7618413" cy="2219325"/>
          </a:xfrm>
          <a:prstGeom prst="horizontalScroll">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just" defTabSz="914400" rtl="0" eaLnBrk="0" fontAlgn="base" latinLnBrk="0" hangingPunct="0">
              <a:lnSpc>
                <a:spcPct val="100000"/>
              </a:lnSpc>
              <a:spcBef>
                <a:spcPct val="20000"/>
              </a:spcBef>
              <a:spcAft>
                <a:spcPct val="0"/>
              </a:spcAft>
              <a:buClr>
                <a:srgbClr val="31B6FD"/>
              </a:buClr>
              <a:buSzPct val="100000"/>
              <a:buFontTx/>
              <a:buNone/>
              <a:defRPr/>
            </a:pPr>
            <a:r>
              <a:rPr kumimoji="0" lang="zh-CN" altLang="zh-CN" sz="2200" b="1" i="0" u="none" strike="noStrike" kern="1200" cap="none" spc="0" normalizeH="0" baseline="0" noProof="0" dirty="0">
                <a:ln>
                  <a:noFill/>
                </a:ln>
                <a:solidFill>
                  <a:srgbClr val="073E87"/>
                </a:solidFill>
                <a:effectLst/>
                <a:uLnTx/>
                <a:uFillTx/>
                <a:latin typeface="+mn-lt"/>
                <a:ea typeface="+mn-ea"/>
                <a:cs typeface="+mn-cs"/>
              </a:rPr>
              <a:t>因此，一个好的突发环境事件应急预案必须回答事前、事发、事中和时候怎么做，做什么，何时做，谁去做，拿什么去做等问题。预案不是万能的，但没有预案是万万不能的。</a:t>
            </a:r>
            <a:endParaRPr kumimoji="0" lang="zh-CN" altLang="en-US" sz="2200" b="1" i="0" u="none" strike="noStrike" kern="1200" cap="none" spc="0" normalizeH="0" baseline="0" noProof="0" dirty="0">
              <a:ln>
                <a:noFill/>
              </a:ln>
              <a:solidFill>
                <a:srgbClr val="073E87"/>
              </a:solidFill>
              <a:effectLst/>
              <a:uLnTx/>
              <a:uFillTx/>
              <a:latin typeface="+mn-lt"/>
              <a:ea typeface="+mn-ea"/>
              <a:cs typeface="+mn-cs"/>
            </a:endParaRPr>
          </a:p>
        </p:txBody>
      </p:sp>
      <p:sp>
        <p:nvSpPr>
          <p:cNvPr id="61448"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7" name="页脚占位符 6"/>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type="body" idx="4294967295"/>
          </p:nvPr>
        </p:nvSpPr>
        <p:spPr>
          <a:xfrm>
            <a:off x="561975" y="2033588"/>
            <a:ext cx="7934325" cy="2043112"/>
          </a:xfrm>
          <a:ln/>
        </p:spPr>
        <p:txBody>
          <a:bodyPr vert="horz" wrap="square" lIns="91440" tIns="45720" rIns="91440" bIns="45720" anchor="t" anchorCtr="0"/>
          <a:p>
            <a:pPr marL="0" indent="0">
              <a:buNone/>
            </a:pPr>
            <a:r>
              <a:rPr lang="zh-CN" altLang="zh-CN" sz="3200" b="1" u="sng" dirty="0">
                <a:solidFill>
                  <a:srgbClr val="FF0000"/>
                </a:solidFill>
                <a:latin typeface="Times New Roman" panose="02020603050405020304" pitchFamily="18" charset="0"/>
                <a:cs typeface="Times New Roman" panose="02020603050405020304" pitchFamily="18" charset="0"/>
              </a:rPr>
              <a:t>苏环规〔</a:t>
            </a:r>
            <a:r>
              <a:rPr lang="en-US" altLang="zh-CN" sz="3200" b="1" u="sng" dirty="0">
                <a:solidFill>
                  <a:srgbClr val="FF0000"/>
                </a:solidFill>
                <a:latin typeface="Times New Roman" panose="02020603050405020304" pitchFamily="18" charset="0"/>
                <a:cs typeface="Times New Roman" panose="02020603050405020304" pitchFamily="18" charset="0"/>
              </a:rPr>
              <a:t>2014</a:t>
            </a:r>
            <a:r>
              <a:rPr lang="zh-CN" altLang="zh-CN" sz="3200" b="1" u="sng" dirty="0">
                <a:solidFill>
                  <a:srgbClr val="FF0000"/>
                </a:solidFill>
                <a:latin typeface="Times New Roman" panose="02020603050405020304" pitchFamily="18" charset="0"/>
                <a:cs typeface="Times New Roman" panose="02020603050405020304" pitchFamily="18" charset="0"/>
              </a:rPr>
              <a:t>〕</a:t>
            </a:r>
            <a:r>
              <a:rPr lang="en-US" altLang="zh-CN" sz="3200" b="1" u="sng" dirty="0">
                <a:solidFill>
                  <a:srgbClr val="FF0000"/>
                </a:solidFill>
                <a:latin typeface="Times New Roman" panose="02020603050405020304" pitchFamily="18" charset="0"/>
                <a:cs typeface="Times New Roman" panose="02020603050405020304" pitchFamily="18" charset="0"/>
              </a:rPr>
              <a:t>2</a:t>
            </a:r>
            <a:r>
              <a:rPr lang="zh-CN" altLang="zh-CN" sz="3200" b="1" u="sng" dirty="0">
                <a:solidFill>
                  <a:srgbClr val="FF0000"/>
                </a:solidFill>
                <a:latin typeface="Times New Roman" panose="02020603050405020304" pitchFamily="18" charset="0"/>
                <a:cs typeface="Times New Roman" panose="02020603050405020304" pitchFamily="18" charset="0"/>
              </a:rPr>
              <a:t>号第十条</a:t>
            </a:r>
            <a:endParaRPr lang="en-US" altLang="zh-CN" sz="3200" b="1" u="sng" dirty="0">
              <a:solidFill>
                <a:srgbClr val="FF0000"/>
              </a:solidFill>
              <a:latin typeface="Times New Roman" panose="02020603050405020304" pitchFamily="18" charset="0"/>
              <a:cs typeface="Times New Roman" panose="02020603050405020304" pitchFamily="18" charset="0"/>
            </a:endParaRPr>
          </a:p>
          <a:p>
            <a:pPr marL="0" indent="0" algn="just">
              <a:lnSpc>
                <a:spcPct val="150000"/>
              </a:lnSpc>
              <a:buNone/>
            </a:pPr>
            <a:r>
              <a:rPr lang="zh-CN" altLang="zh-CN" sz="2800" b="1" dirty="0"/>
              <a:t>环境风险单位原则上要自主编制环境应急预案，也可委托相关专业技术服务机构编制预案。</a:t>
            </a:r>
            <a:r>
              <a:rPr lang="zh-CN" altLang="zh-CN" sz="2800" b="1" dirty="0">
                <a:solidFill>
                  <a:srgbClr val="FF0000"/>
                </a:solidFill>
              </a:rPr>
              <a:t>各级环保部门要加强对环境应急预案编制人员的培训</a:t>
            </a:r>
            <a:endParaRPr lang="zh-CN" altLang="zh-CN" sz="2800" b="1" dirty="0">
              <a:solidFill>
                <a:srgbClr val="FF0000"/>
              </a:solidFill>
            </a:endParaRPr>
          </a:p>
        </p:txBody>
      </p:sp>
      <p:sp>
        <p:nvSpPr>
          <p:cNvPr id="5" name="矩形 4"/>
          <p:cNvSpPr/>
          <p:nvPr/>
        </p:nvSpPr>
        <p:spPr>
          <a:xfrm>
            <a:off x="2700338" y="333375"/>
            <a:ext cx="5400675" cy="706438"/>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Candara" panose="020E0502030303020204"/>
                <a:ea typeface="华文新魏"/>
                <a:cs typeface="+mj-cs"/>
              </a:rPr>
              <a:t>2</a:t>
            </a: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a:cs typeface="+mj-cs"/>
              </a:rPr>
              <a:t>预案编制的主体要求</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69"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10"/>
          <p:cNvSpPr>
            <a:spLocks noGrp="1"/>
          </p:cNvSpPr>
          <p:nvPr>
            <p:ph type="body" sz="half" idx="4294967295"/>
          </p:nvPr>
        </p:nvSpPr>
        <p:spPr>
          <a:xfrm>
            <a:off x="142875" y="1322388"/>
            <a:ext cx="8750300" cy="5229225"/>
          </a:xfrm>
          <a:ln/>
        </p:spPr>
        <p:txBody>
          <a:bodyPr vert="horz" wrap="square" lIns="91440" tIns="45720" rIns="91440" bIns="45720" anchor="t" anchorCtr="0"/>
          <a:lstStyle>
            <a:lvl1pPr lvl="0">
              <a:buClr>
                <a:schemeClr val="accent1"/>
              </a:buClr>
              <a:buSzPct val="100000"/>
              <a:buFont typeface="Symbol" panose="05050102010706020507" pitchFamily="18" charset="2"/>
              <a:defRPr sz="2000"/>
            </a:lvl1pPr>
            <a:lvl2pPr lvl="1">
              <a:buClr>
                <a:schemeClr val="accent1"/>
              </a:buClr>
              <a:buSzPct val="100000"/>
              <a:buFont typeface="Symbol" panose="05050102010706020507" pitchFamily="18" charset="2"/>
              <a:defRPr sz="2000"/>
            </a:lvl2pPr>
            <a:lvl3pPr lvl="2">
              <a:buClr>
                <a:schemeClr val="accent1"/>
              </a:buClr>
              <a:buSzPct val="100000"/>
              <a:buFont typeface="Symbol" panose="05050102010706020507" pitchFamily="18" charset="2"/>
              <a:defRPr sz="1800"/>
            </a:lvl3pPr>
            <a:lvl4pPr lvl="3">
              <a:buClr>
                <a:schemeClr val="accent1"/>
              </a:buClr>
              <a:buSzPct val="100000"/>
              <a:buFont typeface="Symbol" panose="05050102010706020507" pitchFamily="18" charset="2"/>
              <a:defRPr sz="1600"/>
            </a:lvl4pPr>
            <a:lvl5pPr lvl="4">
              <a:buClr>
                <a:schemeClr val="accent1"/>
              </a:buClr>
              <a:buSzPct val="100000"/>
              <a:buFont typeface="Symbol" panose="05050102010706020507" pitchFamily="18" charset="2"/>
              <a:defRPr sz="1400"/>
            </a:lvl5pPr>
          </a:lstStyle>
          <a:p>
            <a:pPr lvl="0"/>
            <a:r>
              <a:rPr lang="zh-CN" altLang="en-US" sz="2800" b="1" dirty="0">
                <a:solidFill>
                  <a:srgbClr val="002060"/>
                </a:solidFill>
                <a:latin typeface="方正楷体_GBK"/>
                <a:ea typeface="方正楷体_GBK"/>
              </a:rPr>
              <a:t>企事业单位预案</a:t>
            </a:r>
            <a:endParaRPr lang="zh-CN" altLang="en-US" sz="2800" b="1" dirty="0">
              <a:solidFill>
                <a:srgbClr val="002060"/>
              </a:solidFill>
              <a:latin typeface="方正楷体_GBK"/>
              <a:ea typeface="方正楷体_GBK"/>
            </a:endParaRPr>
          </a:p>
          <a:p>
            <a:pPr lvl="0">
              <a:buNone/>
            </a:pPr>
            <a:r>
              <a:rPr lang="zh-CN" altLang="en-US" sz="2800" dirty="0">
                <a:solidFill>
                  <a:srgbClr val="002060"/>
                </a:solidFill>
                <a:latin typeface="方正楷体_GBK"/>
                <a:ea typeface="方正楷体_GBK"/>
              </a:rPr>
              <a:t>①作为基层应急预案，是企事业单位进行先期处置的重要依据和操作指南；</a:t>
            </a:r>
            <a:endParaRPr lang="en-US" altLang="zh-CN" sz="2800" dirty="0">
              <a:solidFill>
                <a:srgbClr val="002060"/>
              </a:solidFill>
              <a:latin typeface="方正楷体_GBK"/>
              <a:ea typeface="方正楷体_GBK"/>
            </a:endParaRPr>
          </a:p>
          <a:p>
            <a:pPr lvl="0">
              <a:buNone/>
            </a:pPr>
            <a:endParaRPr lang="zh-CN" altLang="en-US" sz="2800" dirty="0">
              <a:solidFill>
                <a:srgbClr val="002060"/>
              </a:solidFill>
              <a:latin typeface="方正楷体_GBK"/>
              <a:ea typeface="方正楷体_GBK"/>
            </a:endParaRPr>
          </a:p>
          <a:p>
            <a:pPr lvl="0">
              <a:buNone/>
            </a:pPr>
            <a:r>
              <a:rPr lang="zh-CN" altLang="en-US" sz="2800" dirty="0">
                <a:solidFill>
                  <a:srgbClr val="002060"/>
                </a:solidFill>
                <a:latin typeface="方正楷体_GBK"/>
                <a:ea typeface="方正楷体_GBK"/>
              </a:rPr>
              <a:t>②</a:t>
            </a:r>
            <a:r>
              <a:rPr lang="zh-CN" altLang="en-US" sz="2800" b="1" dirty="0">
                <a:solidFill>
                  <a:srgbClr val="002060"/>
                </a:solidFill>
                <a:latin typeface="方正楷体_GBK"/>
                <a:ea typeface="方正楷体_GBK"/>
              </a:rPr>
              <a:t>内容的针对性、技术性和操作性更强，</a:t>
            </a:r>
            <a:r>
              <a:rPr lang="zh-CN" altLang="en-US" sz="2800" dirty="0">
                <a:solidFill>
                  <a:srgbClr val="002060"/>
                </a:solidFill>
                <a:latin typeface="方正楷体_GBK"/>
                <a:ea typeface="方正楷体_GBK"/>
              </a:rPr>
              <a:t>内容应尽可能细化，针对每一类可能发生的突发环境事件进行分析，并细化具体的应急措施与、程序，落实具体的负责人员。预案编制后要严格、不打一丝折扣落实到位。</a:t>
            </a:r>
            <a:endParaRPr lang="zh-CN" altLang="en-US" sz="2800" dirty="0">
              <a:solidFill>
                <a:srgbClr val="002060"/>
              </a:solidFill>
              <a:latin typeface="方正楷体_GBK"/>
              <a:ea typeface="方正楷体_GBK"/>
            </a:endParaRPr>
          </a:p>
          <a:p>
            <a:pPr lvl="0">
              <a:buNone/>
            </a:pPr>
            <a:r>
              <a:rPr lang="zh-CN" altLang="en-US" sz="2800" b="1" dirty="0">
                <a:solidFill>
                  <a:srgbClr val="002060"/>
                </a:solidFill>
                <a:latin typeface="方正楷体_GBK"/>
                <a:ea typeface="方正楷体_GBK"/>
              </a:rPr>
              <a:t>   侧重于：突发环境事件发生后的应急处置。</a:t>
            </a:r>
            <a:endParaRPr lang="zh-CN" altLang="en-US" sz="2800" b="1" dirty="0">
              <a:solidFill>
                <a:srgbClr val="002060"/>
              </a:solidFill>
              <a:latin typeface="方正楷体_GBK"/>
              <a:ea typeface="方正楷体_GBK"/>
            </a:endParaRPr>
          </a:p>
          <a:p>
            <a:pPr lvl="0">
              <a:buNone/>
            </a:pPr>
            <a:r>
              <a:rPr lang="zh-CN" altLang="en-US" sz="2800" dirty="0">
                <a:solidFill>
                  <a:srgbClr val="FF0000"/>
                </a:solidFill>
                <a:latin typeface="方正楷体_GBK"/>
                <a:ea typeface="方正楷体_GBK"/>
              </a:rPr>
              <a:t>   </a:t>
            </a:r>
            <a:r>
              <a:rPr lang="zh-CN" altLang="en-US" sz="2800" b="1" dirty="0">
                <a:solidFill>
                  <a:srgbClr val="FF0000"/>
                </a:solidFill>
                <a:latin typeface="方正楷体_GBK"/>
                <a:ea typeface="方正楷体_GBK"/>
              </a:rPr>
              <a:t>注意：事件影响出厂才构成突发环境事件</a:t>
            </a:r>
            <a:r>
              <a:rPr lang="zh-CN" altLang="en-US" sz="2800" dirty="0">
                <a:solidFill>
                  <a:srgbClr val="FF0000"/>
                </a:solidFill>
                <a:latin typeface="方正楷体_GBK"/>
                <a:ea typeface="方正楷体_GBK"/>
              </a:rPr>
              <a:t>。</a:t>
            </a:r>
            <a:endParaRPr lang="zh-CN" altLang="en-US" sz="2800" dirty="0">
              <a:solidFill>
                <a:srgbClr val="FF0000"/>
              </a:solidFill>
              <a:latin typeface="方正楷体_GBK"/>
              <a:ea typeface="方正楷体_GBK"/>
            </a:endParaRPr>
          </a:p>
        </p:txBody>
      </p:sp>
      <p:sp>
        <p:nvSpPr>
          <p:cNvPr id="6" name="Rectangle 2"/>
          <p:cNvSpPr txBox="1"/>
          <p:nvPr/>
        </p:nvSpPr>
        <p:spPr bwMode="auto">
          <a:xfrm>
            <a:off x="204788" y="361950"/>
            <a:ext cx="7031038" cy="931863"/>
          </a:xfrm>
          <a:prstGeom prst="rect">
            <a:avLst/>
          </a:prstGeom>
          <a:noFill/>
          <a:ln>
            <a:noFill/>
          </a:ln>
        </p:spPr>
        <p:txBody>
          <a:bodyPr anchor="ctr"/>
          <a:lstStyle/>
          <a:p>
            <a:pPr marR="0" defTabSz="914400">
              <a:buClrTx/>
              <a:buSzTx/>
              <a:buFontTx/>
              <a:buNone/>
              <a:defRPr/>
            </a:pPr>
            <a:endParaRPr kumimoji="0" lang="zh-CN" altLang="en-US" sz="3600" b="1" kern="1200" cap="none" spc="0" normalizeH="0" baseline="0" noProof="0" dirty="0">
              <a:solidFill>
                <a:srgbClr val="FF0000"/>
              </a:solidFill>
              <a:latin typeface="+mj-lt"/>
              <a:ea typeface="+mj-ea"/>
              <a:cs typeface="+mj-cs"/>
            </a:endParaRPr>
          </a:p>
        </p:txBody>
      </p:sp>
      <p:sp>
        <p:nvSpPr>
          <p:cNvPr id="5" name="矩形 4"/>
          <p:cNvSpPr/>
          <p:nvPr/>
        </p:nvSpPr>
        <p:spPr>
          <a:xfrm>
            <a:off x="2411413" y="333375"/>
            <a:ext cx="5689600" cy="646113"/>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Candara" panose="020E0502030303020204"/>
                <a:ea typeface="华文新魏"/>
                <a:cs typeface="+mj-cs"/>
              </a:rPr>
              <a:t>3 </a:t>
            </a: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a:cs typeface="+mj-cs"/>
              </a:rPr>
              <a:t>企业预案特点和侧重点</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494"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4"/>
          <p:cNvSpPr>
            <a:spLocks noGrp="1"/>
          </p:cNvSpPr>
          <p:nvPr>
            <p:ph type="ctrTitle"/>
          </p:nvPr>
        </p:nvSpPr>
        <p:spPr>
          <a:xfrm>
            <a:off x="684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Times New Roman" panose="02020603050405020304" pitchFamily="18" charset="0"/>
              </a:rPr>
              <a:t>第四部分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250825" y="2924175"/>
            <a:ext cx="8713788" cy="17526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环境应急预案的基本框架</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grpSp>
        <p:nvGrpSpPr>
          <p:cNvPr id="64516" name="组合 3"/>
          <p:cNvGrpSpPr/>
          <p:nvPr/>
        </p:nvGrpSpPr>
        <p:grpSpPr>
          <a:xfrm>
            <a:off x="325438" y="5848350"/>
            <a:ext cx="3751262" cy="368300"/>
            <a:chOff x="326013" y="5847557"/>
            <a:chExt cx="3751456" cy="369331"/>
          </a:xfrm>
        </p:grpSpPr>
        <p:pic>
          <p:nvPicPr>
            <p:cNvPr id="5" name="Picture 4" descr="C:\Users\Will\Desktop\201004280126277874.jpg"/>
            <p:cNvPicPr>
              <a:picLocks noChangeAspect="1" noChangeArrowheads="1"/>
            </p:cNvPicPr>
            <p:nvPr/>
          </p:nvPicPr>
          <p:blipFill>
            <a:blip r:embed="rId1" cstate="print">
              <a:duotone>
                <a:schemeClr val="accent1">
                  <a:shade val="45000"/>
                  <a:satMod val="135000"/>
                </a:schemeClr>
                <a:prstClr val="white"/>
              </a:duotone>
            </a:blip>
            <a:srcRect/>
            <a:stretch>
              <a:fillRect/>
            </a:stretch>
          </p:blipFill>
          <p:spPr bwMode="auto">
            <a:xfrm>
              <a:off x="326013" y="5875489"/>
              <a:ext cx="331874" cy="331874"/>
            </a:xfrm>
            <a:prstGeom prst="rect">
              <a:avLst/>
            </a:prstGeom>
            <a:noFill/>
          </p:spPr>
        </p:pic>
        <p:sp>
          <p:nvSpPr>
            <p:cNvPr id="6" name="矩形 5"/>
            <p:cNvSpPr/>
            <p:nvPr/>
          </p:nvSpPr>
          <p:spPr>
            <a:xfrm>
              <a:off x="538875" y="5847557"/>
              <a:ext cx="3538594" cy="36933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rPr>
                <a:t>江苏省环境应急与事故调查中心</a:t>
              </a:r>
              <a:endParaRPr kumimoji="0" lang="zh-CN" altLang="en-US" sz="1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ea"/>
                <a:ea typeface="+mj-ea"/>
                <a:cs typeface="+mn-cs"/>
              </a:endParaRPr>
            </a:p>
          </p:txBody>
        </p:sp>
      </p:grpSp>
      <p:sp>
        <p:nvSpPr>
          <p:cNvPr id="6451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39" name="组合 5"/>
          <p:cNvGrpSpPr/>
          <p:nvPr/>
        </p:nvGrpSpPr>
        <p:grpSpPr>
          <a:xfrm>
            <a:off x="1619250" y="2060575"/>
            <a:ext cx="6032500" cy="3540125"/>
            <a:chOff x="1779588" y="2193925"/>
            <a:chExt cx="5481637" cy="3311525"/>
          </a:xfrm>
        </p:grpSpPr>
        <p:sp>
          <p:nvSpPr>
            <p:cNvPr id="9" name="Freeform 48"/>
            <p:cNvSpPr/>
            <p:nvPr/>
          </p:nvSpPr>
          <p:spPr bwMode="auto">
            <a:xfrm flipH="1">
              <a:off x="1779588" y="2193925"/>
              <a:ext cx="2763899" cy="1652793"/>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0" name="Freeform 49"/>
            <p:cNvSpPr/>
            <p:nvPr/>
          </p:nvSpPr>
          <p:spPr bwMode="auto">
            <a:xfrm flipH="1">
              <a:off x="1779588" y="2896325"/>
              <a:ext cx="2763899" cy="95039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1" name="Freeform 50"/>
            <p:cNvSpPr/>
            <p:nvPr/>
          </p:nvSpPr>
          <p:spPr bwMode="auto">
            <a:xfrm rot="10800000" flipH="1" flipV="1">
              <a:off x="1779588" y="3595754"/>
              <a:ext cx="2763899" cy="546476"/>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2" name="Freeform 51"/>
            <p:cNvSpPr/>
            <p:nvPr/>
          </p:nvSpPr>
          <p:spPr bwMode="auto">
            <a:xfrm flipH="1">
              <a:off x="1779588" y="3846718"/>
              <a:ext cx="2763899" cy="950393"/>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3" name="Freeform 52"/>
            <p:cNvSpPr/>
            <p:nvPr/>
          </p:nvSpPr>
          <p:spPr bwMode="auto">
            <a:xfrm flipH="1">
              <a:off x="1779588" y="3846718"/>
              <a:ext cx="2736491" cy="1652792"/>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14" name="Rectangle 58"/>
            <p:cNvSpPr>
              <a:spLocks noChangeArrowheads="1"/>
            </p:cNvSpPr>
            <p:nvPr/>
          </p:nvSpPr>
          <p:spPr bwMode="auto">
            <a:xfrm flipH="1">
              <a:off x="1779588" y="2198380"/>
              <a:ext cx="1291070" cy="54499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1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总则</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15" name="Rectangle 58"/>
            <p:cNvSpPr>
              <a:spLocks noChangeArrowheads="1"/>
            </p:cNvSpPr>
            <p:nvPr/>
          </p:nvSpPr>
          <p:spPr bwMode="auto">
            <a:xfrm flipH="1">
              <a:off x="1779588" y="2899295"/>
              <a:ext cx="1291070"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2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体系与职责</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16" name="Rectangle 58"/>
            <p:cNvSpPr>
              <a:spLocks noChangeArrowheads="1"/>
            </p:cNvSpPr>
            <p:nvPr/>
          </p:nvSpPr>
          <p:spPr bwMode="auto">
            <a:xfrm flipH="1">
              <a:off x="1779588" y="3598724"/>
              <a:ext cx="1291070" cy="5449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3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预防与预警</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17" name="Rectangle 58"/>
            <p:cNvSpPr>
              <a:spLocks noChangeArrowheads="1"/>
            </p:cNvSpPr>
            <p:nvPr/>
          </p:nvSpPr>
          <p:spPr bwMode="auto">
            <a:xfrm flipH="1">
              <a:off x="1779588" y="4262515"/>
              <a:ext cx="1291070"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4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应急处置</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18" name="Rectangle 58"/>
            <p:cNvSpPr>
              <a:spLocks noChangeArrowheads="1"/>
            </p:cNvSpPr>
            <p:nvPr/>
          </p:nvSpPr>
          <p:spPr bwMode="auto">
            <a:xfrm flipH="1">
              <a:off x="1779588" y="4961944"/>
              <a:ext cx="1291070"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5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应急终止</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19" name="Freeform 48"/>
            <p:cNvSpPr/>
            <p:nvPr/>
          </p:nvSpPr>
          <p:spPr bwMode="auto">
            <a:xfrm>
              <a:off x="4497326" y="2193925"/>
              <a:ext cx="2763899" cy="1652793"/>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9"/>
            <p:cNvSpPr/>
            <p:nvPr/>
          </p:nvSpPr>
          <p:spPr bwMode="auto">
            <a:xfrm>
              <a:off x="4497326" y="2896325"/>
              <a:ext cx="2763899" cy="95039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1" name="Freeform 50"/>
            <p:cNvSpPr/>
            <p:nvPr/>
          </p:nvSpPr>
          <p:spPr bwMode="auto">
            <a:xfrm rot="10800000" flipV="1">
              <a:off x="4497326" y="3595754"/>
              <a:ext cx="2763899" cy="546476"/>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2" name="Freeform 51"/>
            <p:cNvSpPr/>
            <p:nvPr/>
          </p:nvSpPr>
          <p:spPr bwMode="auto">
            <a:xfrm>
              <a:off x="4497326" y="3846718"/>
              <a:ext cx="2763899" cy="950393"/>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3" name="Freeform 52"/>
            <p:cNvSpPr/>
            <p:nvPr/>
          </p:nvSpPr>
          <p:spPr bwMode="auto">
            <a:xfrm>
              <a:off x="4524735" y="3846718"/>
              <a:ext cx="2736490" cy="1652792"/>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4" name="Rectangle 58"/>
            <p:cNvSpPr>
              <a:spLocks noChangeArrowheads="1"/>
            </p:cNvSpPr>
            <p:nvPr/>
          </p:nvSpPr>
          <p:spPr bwMode="auto">
            <a:xfrm>
              <a:off x="5971598" y="2198380"/>
              <a:ext cx="1289627" cy="54499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6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后期处置</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25" name="Rectangle 58"/>
            <p:cNvSpPr>
              <a:spLocks noChangeArrowheads="1"/>
            </p:cNvSpPr>
            <p:nvPr/>
          </p:nvSpPr>
          <p:spPr bwMode="auto">
            <a:xfrm>
              <a:off x="5971598" y="2899295"/>
              <a:ext cx="1289627"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7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应急保障</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26" name="Rectangle 58"/>
            <p:cNvSpPr>
              <a:spLocks noChangeArrowheads="1"/>
            </p:cNvSpPr>
            <p:nvPr/>
          </p:nvSpPr>
          <p:spPr bwMode="auto">
            <a:xfrm>
              <a:off x="5971598" y="3598724"/>
              <a:ext cx="1289627" cy="54499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8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监督管理</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27" name="Rectangle 58"/>
            <p:cNvSpPr>
              <a:spLocks noChangeArrowheads="1"/>
            </p:cNvSpPr>
            <p:nvPr/>
          </p:nvSpPr>
          <p:spPr bwMode="auto">
            <a:xfrm>
              <a:off x="5971598" y="4262515"/>
              <a:ext cx="1289627"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9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附则</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28" name="Rectangle 58"/>
            <p:cNvSpPr>
              <a:spLocks noChangeArrowheads="1"/>
            </p:cNvSpPr>
            <p:nvPr/>
          </p:nvSpPr>
          <p:spPr bwMode="auto">
            <a:xfrm>
              <a:off x="5971598" y="4961944"/>
              <a:ext cx="1289627" cy="5435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FFFFFF"/>
                  </a:solidFill>
                  <a:effectLst/>
                  <a:uLnTx/>
                  <a:uFillTx/>
                  <a:latin typeface="+mn-ea"/>
                  <a:ea typeface="+mn-ea"/>
                  <a:cs typeface="+mn-cs"/>
                </a:rPr>
                <a:t>10 </a:t>
              </a:r>
              <a:r>
                <a:rPr kumimoji="0" lang="zh-CN" altLang="en-US" sz="1800" b="1" i="0" u="none" strike="noStrike" kern="1200" cap="none" spc="0" normalizeH="0" baseline="0" noProof="0" dirty="0">
                  <a:ln>
                    <a:noFill/>
                  </a:ln>
                  <a:solidFill>
                    <a:srgbClr val="FFFFFF"/>
                  </a:solidFill>
                  <a:effectLst/>
                  <a:uLnTx/>
                  <a:uFillTx/>
                  <a:latin typeface="+mn-ea"/>
                  <a:ea typeface="+mn-ea"/>
                  <a:cs typeface="+mn-cs"/>
                </a:rPr>
                <a:t>附件</a:t>
              </a:r>
              <a:endParaRPr kumimoji="0" lang="zh-CN" altLang="en-US" sz="1800" b="1" i="0" u="none" strike="noStrike" kern="1200" cap="none" spc="0" normalizeH="0" baseline="0" noProof="0" dirty="0">
                <a:ln>
                  <a:noFill/>
                </a:ln>
                <a:solidFill>
                  <a:srgbClr val="FFFFFF"/>
                </a:solidFill>
                <a:effectLst/>
                <a:uLnTx/>
                <a:uFillTx/>
                <a:latin typeface="+mn-ea"/>
                <a:ea typeface="+mn-ea"/>
                <a:cs typeface="+mn-cs"/>
              </a:endParaRPr>
            </a:p>
          </p:txBody>
        </p:sp>
        <p:sp>
          <p:nvSpPr>
            <p:cNvPr id="29" name="椭圆 28"/>
            <p:cNvSpPr/>
            <p:nvPr/>
          </p:nvSpPr>
          <p:spPr>
            <a:xfrm>
              <a:off x="3907329" y="3251237"/>
              <a:ext cx="1236253" cy="1236996"/>
            </a:xfrm>
            <a:prstGeom prst="ellipse">
              <a:avLst/>
            </a:prstGeom>
            <a:solidFill>
              <a:schemeClr val="accent2"/>
            </a:solidFill>
            <a:ln cmpd="dbl">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mn-ea"/>
                  <a:cs typeface="+mn-cs"/>
                </a:rPr>
                <a:t>基本框架</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mn-ea"/>
                <a:cs typeface="+mn-cs"/>
              </a:endParaRPr>
            </a:p>
          </p:txBody>
        </p:sp>
      </p:grpSp>
      <p:sp>
        <p:nvSpPr>
          <p:cNvPr id="65540"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25425" y="1187450"/>
            <a:ext cx="2736850" cy="44926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zh-CN"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我们对企业突发环境事件应急预案编制要有一个基本的认识，假设事件肯定会发生，发生之后应急响应必须要根据企业的特点进行应对，要强调两个</a:t>
            </a:r>
            <a:r>
              <a:rPr kumimoji="0" lang="zh-CN" altLang="zh-CN" sz="2200" b="1" i="0" u="none" strike="noStrike" kern="1200" cap="none" spc="0" normalizeH="0" baseline="0" noProof="0" dirty="0">
                <a:ln>
                  <a:noFill/>
                </a:ln>
                <a:solidFill>
                  <a:srgbClr val="FF0000"/>
                </a:solidFill>
                <a:effectLst/>
                <a:uLnTx/>
                <a:uFillTx/>
                <a:latin typeface="方正楷体_GBK" pitchFamily="65" charset="-122"/>
                <a:ea typeface="方正楷体_GBK" pitchFamily="65" charset="-122"/>
                <a:cs typeface="+mn-cs"/>
              </a:rPr>
              <a:t>第一时间</a:t>
            </a:r>
            <a:r>
              <a:rPr kumimoji="0" lang="zh-CN" altLang="zh-CN"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（第一时间采取措施，第一时间报告情况），要能通过预案，有效的减轻或者降低事故造成的危害</a:t>
            </a:r>
            <a:r>
              <a:rPr kumimoji="0" lang="zh-CN" altLang="zh-CN" sz="2200" b="0" i="0" u="none" strike="noStrike" kern="1200" cap="none" spc="0" normalizeH="0" baseline="0" noProof="0" dirty="0">
                <a:ln>
                  <a:noFill/>
                </a:ln>
                <a:solidFill>
                  <a:schemeClr val="dk1"/>
                </a:solidFill>
                <a:effectLst/>
                <a:uLnTx/>
                <a:uFillTx/>
                <a:latin typeface="+mn-lt"/>
                <a:ea typeface="+mn-ea"/>
                <a:cs typeface="+mn-cs"/>
              </a:rPr>
              <a:t>。</a:t>
            </a:r>
            <a:endParaRPr kumimoji="0" lang="zh-CN" altLang="en-US" sz="2200" b="0" i="0" u="none" strike="noStrike" kern="1200" cap="none" spc="0" normalizeH="0" baseline="0" noProof="0" dirty="0">
              <a:ln>
                <a:noFill/>
              </a:ln>
              <a:solidFill>
                <a:schemeClr val="dk1"/>
              </a:solidFill>
              <a:effectLst/>
              <a:uLnTx/>
              <a:uFillTx/>
              <a:latin typeface="+mn-lt"/>
              <a:ea typeface="+mn-ea"/>
              <a:cs typeface="+mn-cs"/>
            </a:endParaRPr>
          </a:p>
        </p:txBody>
      </p:sp>
      <p:pic>
        <p:nvPicPr>
          <p:cNvPr id="66564" name="Picture 1" descr="C:\Users\jiny\AppData\Roaming\Tencent\Users\824366275\QQ\WinTemp\RichOle\SOI1E@$RZ(C[AB(@9[6H_AJ.png"/>
          <p:cNvPicPr>
            <a:picLocks noChangeAspect="1"/>
          </p:cNvPicPr>
          <p:nvPr/>
        </p:nvPicPr>
        <p:blipFill>
          <a:blip r:embed="rId1"/>
          <a:stretch>
            <a:fillRect/>
          </a:stretch>
        </p:blipFill>
        <p:spPr>
          <a:xfrm>
            <a:off x="3348038" y="1989138"/>
            <a:ext cx="5630862" cy="3671887"/>
          </a:xfrm>
          <a:prstGeom prst="rect">
            <a:avLst/>
          </a:prstGeom>
          <a:noFill/>
          <a:ln w="9525">
            <a:noFill/>
          </a:ln>
        </p:spPr>
      </p:pic>
      <p:sp>
        <p:nvSpPr>
          <p:cNvPr id="66565" name="矩形 2"/>
          <p:cNvSpPr/>
          <p:nvPr/>
        </p:nvSpPr>
        <p:spPr>
          <a:xfrm>
            <a:off x="3551238" y="1989138"/>
            <a:ext cx="2574925" cy="2528887"/>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273050" lvl="0" indent="-273050">
              <a:buClr>
                <a:srgbClr val="31B6FD"/>
              </a:buClr>
            </a:pPr>
            <a:r>
              <a:rPr lang="en-US" altLang="zh-CN" dirty="0">
                <a:solidFill>
                  <a:srgbClr val="073E87"/>
                </a:solidFill>
              </a:rPr>
              <a:t>1 </a:t>
            </a:r>
            <a:r>
              <a:rPr lang="zh-CN" altLang="zh-CN" b="1" dirty="0">
                <a:solidFill>
                  <a:srgbClr val="073E87"/>
                </a:solidFill>
              </a:rPr>
              <a:t>总则</a:t>
            </a:r>
            <a:endParaRPr lang="zh-CN" altLang="zh-CN" b="1" dirty="0">
              <a:solidFill>
                <a:srgbClr val="073E87"/>
              </a:solidFill>
            </a:endParaRPr>
          </a:p>
          <a:p>
            <a:pPr marL="273050" lvl="0" indent="-273050">
              <a:buClr>
                <a:srgbClr val="31B6FD"/>
              </a:buClr>
            </a:pPr>
            <a:r>
              <a:rPr lang="en-US" altLang="zh-CN" b="1" dirty="0">
                <a:solidFill>
                  <a:srgbClr val="073E87"/>
                </a:solidFill>
              </a:rPr>
              <a:t>1.1 </a:t>
            </a:r>
            <a:r>
              <a:rPr lang="zh-CN" altLang="zh-CN" b="1" dirty="0">
                <a:solidFill>
                  <a:srgbClr val="073E87"/>
                </a:solidFill>
              </a:rPr>
              <a:t>编制目的</a:t>
            </a:r>
            <a:endParaRPr lang="zh-CN" altLang="zh-CN" dirty="0">
              <a:solidFill>
                <a:srgbClr val="073E87"/>
              </a:solidFill>
            </a:endParaRPr>
          </a:p>
          <a:p>
            <a:pPr marL="273050" lvl="0" indent="-273050">
              <a:buClr>
                <a:srgbClr val="31B6FD"/>
              </a:buClr>
            </a:pPr>
            <a:r>
              <a:rPr lang="en-US" altLang="zh-CN" b="1" dirty="0">
                <a:solidFill>
                  <a:srgbClr val="073E87"/>
                </a:solidFill>
              </a:rPr>
              <a:t>1.2 </a:t>
            </a:r>
            <a:r>
              <a:rPr lang="zh-CN" altLang="zh-CN" b="1" dirty="0">
                <a:solidFill>
                  <a:srgbClr val="073E87"/>
                </a:solidFill>
              </a:rPr>
              <a:t>编制依据</a:t>
            </a:r>
            <a:endParaRPr lang="zh-CN" altLang="zh-CN" dirty="0">
              <a:solidFill>
                <a:srgbClr val="073E87"/>
              </a:solidFill>
            </a:endParaRPr>
          </a:p>
          <a:p>
            <a:pPr marL="273050" lvl="0" indent="-273050">
              <a:buClr>
                <a:srgbClr val="31B6FD"/>
              </a:buClr>
            </a:pPr>
            <a:r>
              <a:rPr lang="en-US" altLang="zh-CN" b="1" dirty="0">
                <a:solidFill>
                  <a:srgbClr val="073E87"/>
                </a:solidFill>
              </a:rPr>
              <a:t>1.3 </a:t>
            </a:r>
            <a:r>
              <a:rPr lang="zh-CN" altLang="zh-CN" b="1" dirty="0">
                <a:solidFill>
                  <a:srgbClr val="073E87"/>
                </a:solidFill>
              </a:rPr>
              <a:t>事件分级</a:t>
            </a:r>
            <a:r>
              <a:rPr lang="zh-CN" altLang="en-US" b="1" dirty="0">
                <a:solidFill>
                  <a:srgbClr val="073E87"/>
                </a:solidFill>
              </a:rPr>
              <a:t>（切实根据本单位情况）</a:t>
            </a:r>
            <a:endParaRPr lang="zh-CN" altLang="zh-CN" dirty="0">
              <a:solidFill>
                <a:srgbClr val="073E87"/>
              </a:solidFill>
            </a:endParaRPr>
          </a:p>
        </p:txBody>
      </p:sp>
      <p:sp>
        <p:nvSpPr>
          <p:cNvPr id="66566" name="矩形 3"/>
          <p:cNvSpPr/>
          <p:nvPr/>
        </p:nvSpPr>
        <p:spPr>
          <a:xfrm>
            <a:off x="6359525" y="2395538"/>
            <a:ext cx="2286000" cy="171767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273050" lvl="0" indent="-273050">
              <a:buClr>
                <a:srgbClr val="31B6FD"/>
              </a:buClr>
            </a:pPr>
            <a:r>
              <a:rPr lang="en-US" altLang="zh-CN" b="1" dirty="0">
                <a:solidFill>
                  <a:srgbClr val="073E87"/>
                </a:solidFill>
              </a:rPr>
              <a:t>1.4 </a:t>
            </a:r>
            <a:r>
              <a:rPr lang="zh-CN" altLang="zh-CN" b="1" dirty="0">
                <a:solidFill>
                  <a:srgbClr val="073E87"/>
                </a:solidFill>
              </a:rPr>
              <a:t>适用范围</a:t>
            </a:r>
            <a:endParaRPr lang="zh-CN" altLang="zh-CN" dirty="0">
              <a:solidFill>
                <a:srgbClr val="073E87"/>
              </a:solidFill>
            </a:endParaRPr>
          </a:p>
          <a:p>
            <a:pPr marL="273050" lvl="0" indent="-273050">
              <a:buClr>
                <a:srgbClr val="31B6FD"/>
              </a:buClr>
            </a:pPr>
            <a:r>
              <a:rPr lang="en-US" altLang="zh-CN" b="1" dirty="0">
                <a:solidFill>
                  <a:srgbClr val="073E87"/>
                </a:solidFill>
              </a:rPr>
              <a:t>1.5 </a:t>
            </a:r>
            <a:r>
              <a:rPr lang="zh-CN" altLang="zh-CN" b="1" dirty="0">
                <a:solidFill>
                  <a:srgbClr val="073E87"/>
                </a:solidFill>
              </a:rPr>
              <a:t>工作原则</a:t>
            </a:r>
            <a:endParaRPr lang="zh-CN" altLang="zh-CN" dirty="0">
              <a:solidFill>
                <a:srgbClr val="073E87"/>
              </a:solidFill>
            </a:endParaRPr>
          </a:p>
          <a:p>
            <a:pPr marL="273050" lvl="0" indent="-273050">
              <a:buClr>
                <a:srgbClr val="31B6FD"/>
              </a:buClr>
            </a:pPr>
            <a:r>
              <a:rPr lang="en-US" altLang="zh-CN" b="1" dirty="0">
                <a:solidFill>
                  <a:srgbClr val="073E87"/>
                </a:solidFill>
              </a:rPr>
              <a:t>1.6 </a:t>
            </a:r>
            <a:r>
              <a:rPr lang="zh-CN" altLang="zh-CN" b="1" dirty="0">
                <a:solidFill>
                  <a:srgbClr val="073E87"/>
                </a:solidFill>
              </a:rPr>
              <a:t>应急预案关系说明</a:t>
            </a:r>
            <a:endParaRPr lang="zh-CN" altLang="zh-CN" dirty="0">
              <a:solidFill>
                <a:srgbClr val="073E87"/>
              </a:solidFill>
            </a:endParaRPr>
          </a:p>
        </p:txBody>
      </p:sp>
      <p:sp>
        <p:nvSpPr>
          <p:cNvPr id="66567"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4" name="页脚占位符 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4"/>
          <p:cNvSpPr>
            <a:spLocks noGrp="1"/>
          </p:cNvSpPr>
          <p:nvPr>
            <p:ph type="ctrTitle"/>
          </p:nvPr>
        </p:nvSpPr>
        <p:spPr>
          <a:xfrm>
            <a:off x="684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Times New Roman" panose="02020603050405020304" pitchFamily="18" charset="0"/>
              </a:rPr>
              <a:t>第一部分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250825" y="2924175"/>
            <a:ext cx="8713788" cy="17526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环境应急预案相关概念</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
        <p:nvSpPr>
          <p:cNvPr id="2867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50825" y="12938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2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应急组织指挥体系与职责</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5" name="矩形 4"/>
          <p:cNvSpPr/>
          <p:nvPr/>
        </p:nvSpPr>
        <p:spPr>
          <a:xfrm rot="311838">
            <a:off x="1293813" y="2506663"/>
            <a:ext cx="3081338" cy="2262188"/>
          </a:xfrm>
          <a:prstGeom prst="rect">
            <a:avLst/>
          </a:prstGeom>
          <a:solidFill>
            <a:schemeClr val="accent1">
              <a:lumMod val="60000"/>
              <a:lumOff val="40000"/>
            </a:schemeClr>
          </a:solidFill>
          <a:ln w="3175">
            <a:noFill/>
          </a:ln>
          <a:effectLst>
            <a:outerShdw blurRad="508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tIns="90000" rIns="90000" bIns="9000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en-US" altLang="zh-CN" sz="3200" b="1" i="0" u="none" strike="noStrike" kern="1200" cap="none" spc="0" normalizeH="0" baseline="0" noProof="0" dirty="0">
                <a:ln>
                  <a:noFill/>
                </a:ln>
                <a:solidFill>
                  <a:srgbClr val="FFFFFF"/>
                </a:solidFill>
                <a:effectLst/>
                <a:uLnTx/>
                <a:uFillTx/>
                <a:latin typeface="+mn-ea"/>
                <a:ea typeface="+mn-ea"/>
                <a:cs typeface="+mn-cs"/>
              </a:rPr>
              <a:t>2.1 </a:t>
            </a:r>
            <a:r>
              <a:rPr kumimoji="1" lang="zh-CN" altLang="en-US" sz="3200" b="1" i="0" u="none" strike="noStrike" kern="1200" cap="none" spc="0" normalizeH="0" baseline="0" noProof="0" dirty="0">
                <a:ln>
                  <a:noFill/>
                </a:ln>
                <a:solidFill>
                  <a:srgbClr val="FFFFFF"/>
                </a:solidFill>
                <a:effectLst/>
                <a:uLnTx/>
                <a:uFillTx/>
                <a:latin typeface="+mn-ea"/>
                <a:ea typeface="+mn-ea"/>
                <a:cs typeface="+mn-cs"/>
              </a:rPr>
              <a:t>内部应急组织机构与职责</a:t>
            </a:r>
            <a:endParaRPr kumimoji="1" lang="zh-CN" altLang="en-US" sz="3200" b="1" i="0" u="none" strike="noStrike" kern="1200" cap="none" spc="0" normalizeH="0" baseline="0" noProof="0" dirty="0">
              <a:ln>
                <a:noFill/>
              </a:ln>
              <a:solidFill>
                <a:srgbClr val="FFFFFF"/>
              </a:solidFill>
              <a:effectLst/>
              <a:uLnTx/>
              <a:uFillTx/>
              <a:latin typeface="+mn-ea"/>
              <a:ea typeface="+mn-ea"/>
              <a:cs typeface="+mn-cs"/>
            </a:endParaRPr>
          </a:p>
        </p:txBody>
      </p:sp>
      <p:sp>
        <p:nvSpPr>
          <p:cNvPr id="6" name="矩形 5"/>
          <p:cNvSpPr/>
          <p:nvPr/>
        </p:nvSpPr>
        <p:spPr>
          <a:xfrm rot="311838">
            <a:off x="4748213" y="2506663"/>
            <a:ext cx="3081338" cy="2262188"/>
          </a:xfrm>
          <a:prstGeom prst="rect">
            <a:avLst/>
          </a:prstGeom>
          <a:solidFill>
            <a:schemeClr val="accent1">
              <a:lumMod val="60000"/>
              <a:lumOff val="40000"/>
            </a:schemeClr>
          </a:solidFill>
          <a:ln w="3175">
            <a:noFill/>
          </a:ln>
          <a:effectLst>
            <a:outerShdw blurRad="508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0" tIns="90000" rIns="90000" bIns="9000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1" lang="en-US" altLang="zh-CN" sz="3200" b="1" i="0" u="none" strike="noStrike" kern="1200" cap="none" spc="0" normalizeH="0" baseline="0" noProof="0" dirty="0">
                <a:ln>
                  <a:noFill/>
                </a:ln>
                <a:solidFill>
                  <a:srgbClr val="FFFFFF"/>
                </a:solidFill>
                <a:effectLst/>
                <a:uLnTx/>
                <a:uFillTx/>
                <a:latin typeface="+mn-ea"/>
                <a:ea typeface="+mn-ea"/>
                <a:cs typeface="+mn-cs"/>
              </a:rPr>
              <a:t>2.2 </a:t>
            </a:r>
            <a:r>
              <a:rPr kumimoji="1" lang="zh-CN" altLang="en-US" sz="3200" b="1" i="0" u="none" strike="noStrike" kern="1200" cap="none" spc="0" normalizeH="0" baseline="0" noProof="0" dirty="0">
                <a:ln>
                  <a:noFill/>
                </a:ln>
                <a:solidFill>
                  <a:srgbClr val="FFFFFF"/>
                </a:solidFill>
                <a:effectLst/>
                <a:uLnTx/>
                <a:uFillTx/>
                <a:latin typeface="+mn-ea"/>
                <a:ea typeface="+mn-ea"/>
                <a:cs typeface="+mn-cs"/>
              </a:rPr>
              <a:t>外部指挥与协调</a:t>
            </a:r>
            <a:endParaRPr kumimoji="1" lang="en-US" altLang="zh-CN" sz="3200" b="1" i="0" u="none" strike="noStrike" kern="1200" cap="none" spc="0" normalizeH="0" baseline="0" noProof="0" dirty="0">
              <a:ln>
                <a:noFill/>
              </a:ln>
              <a:solidFill>
                <a:srgbClr val="FFFFFF"/>
              </a:solidFill>
              <a:effectLst/>
              <a:uLnTx/>
              <a:uFillTx/>
              <a:latin typeface="+mn-ea"/>
              <a:ea typeface="+mn-ea"/>
              <a:cs typeface="+mn-cs"/>
            </a:endParaRPr>
          </a:p>
        </p:txBody>
      </p:sp>
      <p:sp>
        <p:nvSpPr>
          <p:cNvPr id="7" name="Freeform 6"/>
          <p:cNvSpPr/>
          <p:nvPr/>
        </p:nvSpPr>
        <p:spPr bwMode="auto">
          <a:xfrm rot="21532642">
            <a:off x="1590675" y="2271713"/>
            <a:ext cx="357188" cy="1371600"/>
          </a:xfrm>
          <a:custGeom>
            <a:avLst/>
            <a:gdLst/>
            <a:ahLst/>
            <a:cxnLst>
              <a:cxn ang="0">
                <a:pos x="1875" y="196"/>
              </a:cxn>
              <a:cxn ang="0">
                <a:pos x="1653" y="74"/>
              </a:cxn>
              <a:cxn ang="0">
                <a:pos x="1385" y="10"/>
              </a:cxn>
              <a:cxn ang="0">
                <a:pos x="1140" y="2"/>
              </a:cxn>
              <a:cxn ang="0">
                <a:pos x="855" y="43"/>
              </a:cxn>
              <a:cxn ang="0">
                <a:pos x="624" y="142"/>
              </a:cxn>
              <a:cxn ang="0">
                <a:pos x="445" y="299"/>
              </a:cxn>
              <a:cxn ang="0">
                <a:pos x="369" y="417"/>
              </a:cxn>
              <a:cxn ang="0">
                <a:pos x="309" y="569"/>
              </a:cxn>
              <a:cxn ang="0">
                <a:pos x="276" y="771"/>
              </a:cxn>
              <a:cxn ang="0">
                <a:pos x="591" y="662"/>
              </a:cxn>
              <a:cxn ang="0">
                <a:pos x="678" y="485"/>
              </a:cxn>
              <a:cxn ang="0">
                <a:pos x="767" y="402"/>
              </a:cxn>
              <a:cxn ang="0">
                <a:pos x="919" y="334"/>
              </a:cxn>
              <a:cxn ang="0">
                <a:pos x="1113" y="299"/>
              </a:cxn>
              <a:cxn ang="0">
                <a:pos x="1294" y="301"/>
              </a:cxn>
              <a:cxn ang="0">
                <a:pos x="1496" y="336"/>
              </a:cxn>
              <a:cxn ang="0">
                <a:pos x="1661" y="410"/>
              </a:cxn>
              <a:cxn ang="0">
                <a:pos x="1768" y="497"/>
              </a:cxn>
              <a:cxn ang="0">
                <a:pos x="1857" y="623"/>
              </a:cxn>
              <a:cxn ang="0">
                <a:pos x="1931" y="841"/>
              </a:cxn>
              <a:cxn ang="0">
                <a:pos x="1947" y="1027"/>
              </a:cxn>
              <a:cxn ang="0">
                <a:pos x="1918" y="7522"/>
              </a:cxn>
              <a:cxn ang="0">
                <a:pos x="1865" y="7772"/>
              </a:cxn>
              <a:cxn ang="0">
                <a:pos x="1770" y="7982"/>
              </a:cxn>
              <a:cxn ang="0">
                <a:pos x="1607" y="8172"/>
              </a:cxn>
              <a:cxn ang="0">
                <a:pos x="1416" y="8285"/>
              </a:cxn>
              <a:cxn ang="0">
                <a:pos x="1267" y="8327"/>
              </a:cxn>
              <a:cxn ang="0">
                <a:pos x="1088" y="8343"/>
              </a:cxn>
              <a:cxn ang="0">
                <a:pos x="923" y="8331"/>
              </a:cxn>
              <a:cxn ang="0">
                <a:pos x="744" y="8279"/>
              </a:cxn>
              <a:cxn ang="0">
                <a:pos x="596" y="8188"/>
              </a:cxn>
              <a:cxn ang="0">
                <a:pos x="505" y="8091"/>
              </a:cxn>
              <a:cxn ang="0">
                <a:pos x="424" y="7951"/>
              </a:cxn>
              <a:cxn ang="0">
                <a:pos x="350" y="7691"/>
              </a:cxn>
              <a:cxn ang="0">
                <a:pos x="332" y="7456"/>
              </a:cxn>
              <a:cxn ang="0">
                <a:pos x="295" y="2170"/>
              </a:cxn>
              <a:cxn ang="0">
                <a:pos x="270" y="2104"/>
              </a:cxn>
              <a:cxn ang="0">
                <a:pos x="218" y="2056"/>
              </a:cxn>
              <a:cxn ang="0">
                <a:pos x="148" y="2038"/>
              </a:cxn>
              <a:cxn ang="0">
                <a:pos x="117" y="2042"/>
              </a:cxn>
              <a:cxn ang="0">
                <a:pos x="52" y="2073"/>
              </a:cxn>
              <a:cxn ang="0">
                <a:pos x="10" y="2129"/>
              </a:cxn>
              <a:cxn ang="0">
                <a:pos x="37" y="7419"/>
              </a:cxn>
              <a:cxn ang="0">
                <a:pos x="39" y="7596"/>
              </a:cxn>
              <a:cxn ang="0">
                <a:pos x="97" y="7918"/>
              </a:cxn>
              <a:cxn ang="0">
                <a:pos x="185" y="8135"/>
              </a:cxn>
              <a:cxn ang="0">
                <a:pos x="299" y="8310"/>
              </a:cxn>
              <a:cxn ang="0">
                <a:pos x="439" y="8442"/>
              </a:cxn>
              <a:cxn ang="0">
                <a:pos x="657" y="8566"/>
              </a:cxn>
              <a:cxn ang="0">
                <a:pos x="915" y="8630"/>
              </a:cxn>
              <a:cxn ang="0">
                <a:pos x="1129" y="8640"/>
              </a:cxn>
              <a:cxn ang="0">
                <a:pos x="1393" y="8605"/>
              </a:cxn>
              <a:cxn ang="0">
                <a:pos x="1698" y="8477"/>
              </a:cxn>
              <a:cxn ang="0">
                <a:pos x="1921" y="8281"/>
              </a:cxn>
              <a:cxn ang="0">
                <a:pos x="2077" y="8044"/>
              </a:cxn>
              <a:cxn ang="0">
                <a:pos x="2170" y="7792"/>
              </a:cxn>
              <a:cxn ang="0">
                <a:pos x="2215" y="7551"/>
              </a:cxn>
              <a:cxn ang="0">
                <a:pos x="2242" y="1042"/>
              </a:cxn>
              <a:cxn ang="0">
                <a:pos x="2227" y="809"/>
              </a:cxn>
              <a:cxn ang="0">
                <a:pos x="2141" y="528"/>
              </a:cxn>
              <a:cxn ang="0">
                <a:pos x="2056" y="380"/>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276" y="771"/>
                </a:lnTo>
                <a:lnTo>
                  <a:pt x="573" y="771"/>
                </a:lnTo>
                <a:lnTo>
                  <a:pt x="573" y="771"/>
                </a:lnTo>
                <a:lnTo>
                  <a:pt x="577" y="736"/>
                </a:lnTo>
                <a:lnTo>
                  <a:pt x="583" y="699"/>
                </a:lnTo>
                <a:lnTo>
                  <a:pt x="591" y="662"/>
                </a:lnTo>
                <a:lnTo>
                  <a:pt x="602" y="625"/>
                </a:lnTo>
                <a:lnTo>
                  <a:pt x="616" y="588"/>
                </a:lnTo>
                <a:lnTo>
                  <a:pt x="633" y="553"/>
                </a:lnTo>
                <a:lnTo>
                  <a:pt x="655" y="518"/>
                </a:lnTo>
                <a:lnTo>
                  <a:pt x="678" y="485"/>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8" y="2038"/>
                </a:lnTo>
                <a:lnTo>
                  <a:pt x="146"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lnTo>
                  <a:pt x="1988" y="297"/>
                </a:lnTo>
                <a:close/>
              </a:path>
            </a:pathLst>
          </a:custGeom>
          <a:solidFill>
            <a:schemeClr val="accent1">
              <a:lumMod val="75000"/>
            </a:schemeClr>
          </a:solidFill>
          <a:ln w="9525">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sz="3200" b="1"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charset="-120"/>
              <a:cs typeface="+mn-cs"/>
            </a:endParaRPr>
          </a:p>
        </p:txBody>
      </p:sp>
      <p:sp>
        <p:nvSpPr>
          <p:cNvPr id="8" name="Freeform 6"/>
          <p:cNvSpPr/>
          <p:nvPr/>
        </p:nvSpPr>
        <p:spPr bwMode="auto">
          <a:xfrm rot="21532642">
            <a:off x="5045075" y="2271713"/>
            <a:ext cx="357188" cy="1371600"/>
          </a:xfrm>
          <a:custGeom>
            <a:avLst/>
            <a:gdLst/>
            <a:ahLst/>
            <a:cxnLst>
              <a:cxn ang="0">
                <a:pos x="1875" y="196"/>
              </a:cxn>
              <a:cxn ang="0">
                <a:pos x="1653" y="74"/>
              </a:cxn>
              <a:cxn ang="0">
                <a:pos x="1385" y="10"/>
              </a:cxn>
              <a:cxn ang="0">
                <a:pos x="1140" y="2"/>
              </a:cxn>
              <a:cxn ang="0">
                <a:pos x="855" y="43"/>
              </a:cxn>
              <a:cxn ang="0">
                <a:pos x="624" y="142"/>
              </a:cxn>
              <a:cxn ang="0">
                <a:pos x="445" y="299"/>
              </a:cxn>
              <a:cxn ang="0">
                <a:pos x="369" y="417"/>
              </a:cxn>
              <a:cxn ang="0">
                <a:pos x="309" y="569"/>
              </a:cxn>
              <a:cxn ang="0">
                <a:pos x="276" y="771"/>
              </a:cxn>
              <a:cxn ang="0">
                <a:pos x="591" y="662"/>
              </a:cxn>
              <a:cxn ang="0">
                <a:pos x="678" y="485"/>
              </a:cxn>
              <a:cxn ang="0">
                <a:pos x="767" y="402"/>
              </a:cxn>
              <a:cxn ang="0">
                <a:pos x="919" y="334"/>
              </a:cxn>
              <a:cxn ang="0">
                <a:pos x="1113" y="299"/>
              </a:cxn>
              <a:cxn ang="0">
                <a:pos x="1294" y="301"/>
              </a:cxn>
              <a:cxn ang="0">
                <a:pos x="1496" y="336"/>
              </a:cxn>
              <a:cxn ang="0">
                <a:pos x="1661" y="410"/>
              </a:cxn>
              <a:cxn ang="0">
                <a:pos x="1768" y="497"/>
              </a:cxn>
              <a:cxn ang="0">
                <a:pos x="1857" y="623"/>
              </a:cxn>
              <a:cxn ang="0">
                <a:pos x="1931" y="841"/>
              </a:cxn>
              <a:cxn ang="0">
                <a:pos x="1947" y="1027"/>
              </a:cxn>
              <a:cxn ang="0">
                <a:pos x="1918" y="7522"/>
              </a:cxn>
              <a:cxn ang="0">
                <a:pos x="1865" y="7772"/>
              </a:cxn>
              <a:cxn ang="0">
                <a:pos x="1770" y="7982"/>
              </a:cxn>
              <a:cxn ang="0">
                <a:pos x="1607" y="8172"/>
              </a:cxn>
              <a:cxn ang="0">
                <a:pos x="1416" y="8285"/>
              </a:cxn>
              <a:cxn ang="0">
                <a:pos x="1267" y="8327"/>
              </a:cxn>
              <a:cxn ang="0">
                <a:pos x="1088" y="8343"/>
              </a:cxn>
              <a:cxn ang="0">
                <a:pos x="923" y="8331"/>
              </a:cxn>
              <a:cxn ang="0">
                <a:pos x="744" y="8279"/>
              </a:cxn>
              <a:cxn ang="0">
                <a:pos x="596" y="8188"/>
              </a:cxn>
              <a:cxn ang="0">
                <a:pos x="505" y="8091"/>
              </a:cxn>
              <a:cxn ang="0">
                <a:pos x="424" y="7951"/>
              </a:cxn>
              <a:cxn ang="0">
                <a:pos x="350" y="7691"/>
              </a:cxn>
              <a:cxn ang="0">
                <a:pos x="332" y="7456"/>
              </a:cxn>
              <a:cxn ang="0">
                <a:pos x="295" y="2170"/>
              </a:cxn>
              <a:cxn ang="0">
                <a:pos x="270" y="2104"/>
              </a:cxn>
              <a:cxn ang="0">
                <a:pos x="218" y="2056"/>
              </a:cxn>
              <a:cxn ang="0">
                <a:pos x="148" y="2038"/>
              </a:cxn>
              <a:cxn ang="0">
                <a:pos x="117" y="2042"/>
              </a:cxn>
              <a:cxn ang="0">
                <a:pos x="52" y="2073"/>
              </a:cxn>
              <a:cxn ang="0">
                <a:pos x="10" y="2129"/>
              </a:cxn>
              <a:cxn ang="0">
                <a:pos x="37" y="7419"/>
              </a:cxn>
              <a:cxn ang="0">
                <a:pos x="39" y="7596"/>
              </a:cxn>
              <a:cxn ang="0">
                <a:pos x="97" y="7918"/>
              </a:cxn>
              <a:cxn ang="0">
                <a:pos x="185" y="8135"/>
              </a:cxn>
              <a:cxn ang="0">
                <a:pos x="299" y="8310"/>
              </a:cxn>
              <a:cxn ang="0">
                <a:pos x="439" y="8442"/>
              </a:cxn>
              <a:cxn ang="0">
                <a:pos x="657" y="8566"/>
              </a:cxn>
              <a:cxn ang="0">
                <a:pos x="915" y="8630"/>
              </a:cxn>
              <a:cxn ang="0">
                <a:pos x="1129" y="8640"/>
              </a:cxn>
              <a:cxn ang="0">
                <a:pos x="1393" y="8605"/>
              </a:cxn>
              <a:cxn ang="0">
                <a:pos x="1698" y="8477"/>
              </a:cxn>
              <a:cxn ang="0">
                <a:pos x="1921" y="8281"/>
              </a:cxn>
              <a:cxn ang="0">
                <a:pos x="2077" y="8044"/>
              </a:cxn>
              <a:cxn ang="0">
                <a:pos x="2170" y="7792"/>
              </a:cxn>
              <a:cxn ang="0">
                <a:pos x="2215" y="7551"/>
              </a:cxn>
              <a:cxn ang="0">
                <a:pos x="2242" y="1042"/>
              </a:cxn>
              <a:cxn ang="0">
                <a:pos x="2227" y="809"/>
              </a:cxn>
              <a:cxn ang="0">
                <a:pos x="2141" y="528"/>
              </a:cxn>
              <a:cxn ang="0">
                <a:pos x="2056" y="380"/>
              </a:cxn>
            </a:cxnLst>
            <a:rect l="0" t="0" r="r" b="b"/>
            <a:pathLst>
              <a:path w="2244" h="8640">
                <a:moveTo>
                  <a:pt x="1988" y="297"/>
                </a:moveTo>
                <a:lnTo>
                  <a:pt x="1988" y="297"/>
                </a:lnTo>
                <a:lnTo>
                  <a:pt x="1953" y="260"/>
                </a:lnTo>
                <a:lnTo>
                  <a:pt x="1914" y="227"/>
                </a:lnTo>
                <a:lnTo>
                  <a:pt x="1875" y="196"/>
                </a:lnTo>
                <a:lnTo>
                  <a:pt x="1834" y="167"/>
                </a:lnTo>
                <a:lnTo>
                  <a:pt x="1791" y="140"/>
                </a:lnTo>
                <a:lnTo>
                  <a:pt x="1747" y="116"/>
                </a:lnTo>
                <a:lnTo>
                  <a:pt x="1702" y="95"/>
                </a:lnTo>
                <a:lnTo>
                  <a:pt x="1653" y="74"/>
                </a:lnTo>
                <a:lnTo>
                  <a:pt x="1603" y="56"/>
                </a:lnTo>
                <a:lnTo>
                  <a:pt x="1550" y="43"/>
                </a:lnTo>
                <a:lnTo>
                  <a:pt x="1498" y="29"/>
                </a:lnTo>
                <a:lnTo>
                  <a:pt x="1442" y="19"/>
                </a:lnTo>
                <a:lnTo>
                  <a:pt x="1385" y="10"/>
                </a:lnTo>
                <a:lnTo>
                  <a:pt x="1327" y="4"/>
                </a:lnTo>
                <a:lnTo>
                  <a:pt x="1267" y="2"/>
                </a:lnTo>
                <a:lnTo>
                  <a:pt x="1205" y="0"/>
                </a:lnTo>
                <a:lnTo>
                  <a:pt x="1205" y="0"/>
                </a:lnTo>
                <a:lnTo>
                  <a:pt x="1140" y="2"/>
                </a:lnTo>
                <a:lnTo>
                  <a:pt x="1078" y="4"/>
                </a:lnTo>
                <a:lnTo>
                  <a:pt x="1020" y="10"/>
                </a:lnTo>
                <a:lnTo>
                  <a:pt x="964" y="19"/>
                </a:lnTo>
                <a:lnTo>
                  <a:pt x="907" y="29"/>
                </a:lnTo>
                <a:lnTo>
                  <a:pt x="855" y="43"/>
                </a:lnTo>
                <a:lnTo>
                  <a:pt x="804" y="58"/>
                </a:lnTo>
                <a:lnTo>
                  <a:pt x="756" y="76"/>
                </a:lnTo>
                <a:lnTo>
                  <a:pt x="709" y="95"/>
                </a:lnTo>
                <a:lnTo>
                  <a:pt x="664" y="118"/>
                </a:lnTo>
                <a:lnTo>
                  <a:pt x="624" y="142"/>
                </a:lnTo>
                <a:lnTo>
                  <a:pt x="583" y="169"/>
                </a:lnTo>
                <a:lnTo>
                  <a:pt x="546" y="198"/>
                </a:lnTo>
                <a:lnTo>
                  <a:pt x="511" y="229"/>
                </a:lnTo>
                <a:lnTo>
                  <a:pt x="476" y="264"/>
                </a:lnTo>
                <a:lnTo>
                  <a:pt x="445" y="299"/>
                </a:lnTo>
                <a:lnTo>
                  <a:pt x="445" y="299"/>
                </a:lnTo>
                <a:lnTo>
                  <a:pt x="424" y="328"/>
                </a:lnTo>
                <a:lnTo>
                  <a:pt x="404" y="357"/>
                </a:lnTo>
                <a:lnTo>
                  <a:pt x="387" y="386"/>
                </a:lnTo>
                <a:lnTo>
                  <a:pt x="369" y="417"/>
                </a:lnTo>
                <a:lnTo>
                  <a:pt x="354" y="446"/>
                </a:lnTo>
                <a:lnTo>
                  <a:pt x="340" y="478"/>
                </a:lnTo>
                <a:lnTo>
                  <a:pt x="328" y="507"/>
                </a:lnTo>
                <a:lnTo>
                  <a:pt x="319" y="538"/>
                </a:lnTo>
                <a:lnTo>
                  <a:pt x="309" y="569"/>
                </a:lnTo>
                <a:lnTo>
                  <a:pt x="301" y="598"/>
                </a:lnTo>
                <a:lnTo>
                  <a:pt x="289" y="658"/>
                </a:lnTo>
                <a:lnTo>
                  <a:pt x="280" y="714"/>
                </a:lnTo>
                <a:lnTo>
                  <a:pt x="276" y="771"/>
                </a:lnTo>
                <a:lnTo>
                  <a:pt x="276" y="771"/>
                </a:lnTo>
                <a:lnTo>
                  <a:pt x="573" y="771"/>
                </a:lnTo>
                <a:lnTo>
                  <a:pt x="573" y="771"/>
                </a:lnTo>
                <a:lnTo>
                  <a:pt x="577" y="736"/>
                </a:lnTo>
                <a:lnTo>
                  <a:pt x="583" y="699"/>
                </a:lnTo>
                <a:lnTo>
                  <a:pt x="591" y="662"/>
                </a:lnTo>
                <a:lnTo>
                  <a:pt x="602" y="625"/>
                </a:lnTo>
                <a:lnTo>
                  <a:pt x="616" y="588"/>
                </a:lnTo>
                <a:lnTo>
                  <a:pt x="633" y="553"/>
                </a:lnTo>
                <a:lnTo>
                  <a:pt x="655" y="518"/>
                </a:lnTo>
                <a:lnTo>
                  <a:pt x="678" y="485"/>
                </a:lnTo>
                <a:lnTo>
                  <a:pt x="678" y="485"/>
                </a:lnTo>
                <a:lnTo>
                  <a:pt x="697" y="462"/>
                </a:lnTo>
                <a:lnTo>
                  <a:pt x="719" y="441"/>
                </a:lnTo>
                <a:lnTo>
                  <a:pt x="742" y="421"/>
                </a:lnTo>
                <a:lnTo>
                  <a:pt x="767" y="402"/>
                </a:lnTo>
                <a:lnTo>
                  <a:pt x="795" y="386"/>
                </a:lnTo>
                <a:lnTo>
                  <a:pt x="824" y="371"/>
                </a:lnTo>
                <a:lnTo>
                  <a:pt x="855" y="357"/>
                </a:lnTo>
                <a:lnTo>
                  <a:pt x="886" y="344"/>
                </a:lnTo>
                <a:lnTo>
                  <a:pt x="919" y="334"/>
                </a:lnTo>
                <a:lnTo>
                  <a:pt x="956" y="324"/>
                </a:lnTo>
                <a:lnTo>
                  <a:pt x="993" y="314"/>
                </a:lnTo>
                <a:lnTo>
                  <a:pt x="1032" y="309"/>
                </a:lnTo>
                <a:lnTo>
                  <a:pt x="1072" y="303"/>
                </a:lnTo>
                <a:lnTo>
                  <a:pt x="1113" y="299"/>
                </a:lnTo>
                <a:lnTo>
                  <a:pt x="1158" y="297"/>
                </a:lnTo>
                <a:lnTo>
                  <a:pt x="1205" y="297"/>
                </a:lnTo>
                <a:lnTo>
                  <a:pt x="1205" y="297"/>
                </a:lnTo>
                <a:lnTo>
                  <a:pt x="1249" y="297"/>
                </a:lnTo>
                <a:lnTo>
                  <a:pt x="1294" y="301"/>
                </a:lnTo>
                <a:lnTo>
                  <a:pt x="1339" y="305"/>
                </a:lnTo>
                <a:lnTo>
                  <a:pt x="1379" y="309"/>
                </a:lnTo>
                <a:lnTo>
                  <a:pt x="1420" y="316"/>
                </a:lnTo>
                <a:lnTo>
                  <a:pt x="1459" y="326"/>
                </a:lnTo>
                <a:lnTo>
                  <a:pt x="1496" y="336"/>
                </a:lnTo>
                <a:lnTo>
                  <a:pt x="1533" y="347"/>
                </a:lnTo>
                <a:lnTo>
                  <a:pt x="1568" y="361"/>
                </a:lnTo>
                <a:lnTo>
                  <a:pt x="1601" y="375"/>
                </a:lnTo>
                <a:lnTo>
                  <a:pt x="1632" y="392"/>
                </a:lnTo>
                <a:lnTo>
                  <a:pt x="1661" y="410"/>
                </a:lnTo>
                <a:lnTo>
                  <a:pt x="1690" y="429"/>
                </a:lnTo>
                <a:lnTo>
                  <a:pt x="1717" y="450"/>
                </a:lnTo>
                <a:lnTo>
                  <a:pt x="1743" y="474"/>
                </a:lnTo>
                <a:lnTo>
                  <a:pt x="1768" y="497"/>
                </a:lnTo>
                <a:lnTo>
                  <a:pt x="1768" y="497"/>
                </a:lnTo>
                <a:lnTo>
                  <a:pt x="1785" y="516"/>
                </a:lnTo>
                <a:lnTo>
                  <a:pt x="1803" y="538"/>
                </a:lnTo>
                <a:lnTo>
                  <a:pt x="1817" y="559"/>
                </a:lnTo>
                <a:lnTo>
                  <a:pt x="1832" y="580"/>
                </a:lnTo>
                <a:lnTo>
                  <a:pt x="1857" y="623"/>
                </a:lnTo>
                <a:lnTo>
                  <a:pt x="1879" y="668"/>
                </a:lnTo>
                <a:lnTo>
                  <a:pt x="1896" y="712"/>
                </a:lnTo>
                <a:lnTo>
                  <a:pt x="1910" y="757"/>
                </a:lnTo>
                <a:lnTo>
                  <a:pt x="1921" y="800"/>
                </a:lnTo>
                <a:lnTo>
                  <a:pt x="1931" y="841"/>
                </a:lnTo>
                <a:lnTo>
                  <a:pt x="1937" y="879"/>
                </a:lnTo>
                <a:lnTo>
                  <a:pt x="1941" y="914"/>
                </a:lnTo>
                <a:lnTo>
                  <a:pt x="1947" y="973"/>
                </a:lnTo>
                <a:lnTo>
                  <a:pt x="1947" y="1011"/>
                </a:lnTo>
                <a:lnTo>
                  <a:pt x="1947" y="1027"/>
                </a:lnTo>
                <a:lnTo>
                  <a:pt x="1945" y="1033"/>
                </a:lnTo>
                <a:lnTo>
                  <a:pt x="1925" y="7425"/>
                </a:lnTo>
                <a:lnTo>
                  <a:pt x="1925" y="7425"/>
                </a:lnTo>
                <a:lnTo>
                  <a:pt x="1923" y="7473"/>
                </a:lnTo>
                <a:lnTo>
                  <a:pt x="1918" y="7522"/>
                </a:lnTo>
                <a:lnTo>
                  <a:pt x="1910" y="7584"/>
                </a:lnTo>
                <a:lnTo>
                  <a:pt x="1896" y="7654"/>
                </a:lnTo>
                <a:lnTo>
                  <a:pt x="1887" y="7693"/>
                </a:lnTo>
                <a:lnTo>
                  <a:pt x="1877" y="7732"/>
                </a:lnTo>
                <a:lnTo>
                  <a:pt x="1865" y="7772"/>
                </a:lnTo>
                <a:lnTo>
                  <a:pt x="1850" y="7813"/>
                </a:lnTo>
                <a:lnTo>
                  <a:pt x="1834" y="7856"/>
                </a:lnTo>
                <a:lnTo>
                  <a:pt x="1815" y="7898"/>
                </a:lnTo>
                <a:lnTo>
                  <a:pt x="1793" y="7939"/>
                </a:lnTo>
                <a:lnTo>
                  <a:pt x="1770" y="7982"/>
                </a:lnTo>
                <a:lnTo>
                  <a:pt x="1743" y="8023"/>
                </a:lnTo>
                <a:lnTo>
                  <a:pt x="1714" y="8062"/>
                </a:lnTo>
                <a:lnTo>
                  <a:pt x="1683" y="8100"/>
                </a:lnTo>
                <a:lnTo>
                  <a:pt x="1646" y="8137"/>
                </a:lnTo>
                <a:lnTo>
                  <a:pt x="1607" y="8172"/>
                </a:lnTo>
                <a:lnTo>
                  <a:pt x="1566" y="8205"/>
                </a:lnTo>
                <a:lnTo>
                  <a:pt x="1519" y="8234"/>
                </a:lnTo>
                <a:lnTo>
                  <a:pt x="1471" y="8261"/>
                </a:lnTo>
                <a:lnTo>
                  <a:pt x="1444" y="8275"/>
                </a:lnTo>
                <a:lnTo>
                  <a:pt x="1416" y="8285"/>
                </a:lnTo>
                <a:lnTo>
                  <a:pt x="1389" y="8296"/>
                </a:lnTo>
                <a:lnTo>
                  <a:pt x="1360" y="8306"/>
                </a:lnTo>
                <a:lnTo>
                  <a:pt x="1329" y="8314"/>
                </a:lnTo>
                <a:lnTo>
                  <a:pt x="1298" y="8322"/>
                </a:lnTo>
                <a:lnTo>
                  <a:pt x="1267" y="8327"/>
                </a:lnTo>
                <a:lnTo>
                  <a:pt x="1232" y="8333"/>
                </a:lnTo>
                <a:lnTo>
                  <a:pt x="1199" y="8337"/>
                </a:lnTo>
                <a:lnTo>
                  <a:pt x="1162" y="8341"/>
                </a:lnTo>
                <a:lnTo>
                  <a:pt x="1125" y="8343"/>
                </a:lnTo>
                <a:lnTo>
                  <a:pt x="1088" y="8343"/>
                </a:lnTo>
                <a:lnTo>
                  <a:pt x="1088" y="8343"/>
                </a:lnTo>
                <a:lnTo>
                  <a:pt x="1043" y="8343"/>
                </a:lnTo>
                <a:lnTo>
                  <a:pt x="1003" y="8341"/>
                </a:lnTo>
                <a:lnTo>
                  <a:pt x="962" y="8337"/>
                </a:lnTo>
                <a:lnTo>
                  <a:pt x="923" y="8331"/>
                </a:lnTo>
                <a:lnTo>
                  <a:pt x="884" y="8324"/>
                </a:lnTo>
                <a:lnTo>
                  <a:pt x="847" y="8316"/>
                </a:lnTo>
                <a:lnTo>
                  <a:pt x="812" y="8304"/>
                </a:lnTo>
                <a:lnTo>
                  <a:pt x="777" y="8293"/>
                </a:lnTo>
                <a:lnTo>
                  <a:pt x="744" y="8279"/>
                </a:lnTo>
                <a:lnTo>
                  <a:pt x="713" y="8263"/>
                </a:lnTo>
                <a:lnTo>
                  <a:pt x="682" y="8248"/>
                </a:lnTo>
                <a:lnTo>
                  <a:pt x="653" y="8230"/>
                </a:lnTo>
                <a:lnTo>
                  <a:pt x="624" y="8209"/>
                </a:lnTo>
                <a:lnTo>
                  <a:pt x="596" y="8188"/>
                </a:lnTo>
                <a:lnTo>
                  <a:pt x="571" y="8166"/>
                </a:lnTo>
                <a:lnTo>
                  <a:pt x="548" y="8141"/>
                </a:lnTo>
                <a:lnTo>
                  <a:pt x="548" y="8141"/>
                </a:lnTo>
                <a:lnTo>
                  <a:pt x="527" y="8116"/>
                </a:lnTo>
                <a:lnTo>
                  <a:pt x="505" y="8091"/>
                </a:lnTo>
                <a:lnTo>
                  <a:pt x="486" y="8063"/>
                </a:lnTo>
                <a:lnTo>
                  <a:pt x="468" y="8036"/>
                </a:lnTo>
                <a:lnTo>
                  <a:pt x="453" y="8007"/>
                </a:lnTo>
                <a:lnTo>
                  <a:pt x="437" y="7978"/>
                </a:lnTo>
                <a:lnTo>
                  <a:pt x="424" y="7951"/>
                </a:lnTo>
                <a:lnTo>
                  <a:pt x="412" y="7922"/>
                </a:lnTo>
                <a:lnTo>
                  <a:pt x="391" y="7862"/>
                </a:lnTo>
                <a:lnTo>
                  <a:pt x="373" y="7803"/>
                </a:lnTo>
                <a:lnTo>
                  <a:pt x="359" y="7747"/>
                </a:lnTo>
                <a:lnTo>
                  <a:pt x="350" y="7691"/>
                </a:lnTo>
                <a:lnTo>
                  <a:pt x="342" y="7640"/>
                </a:lnTo>
                <a:lnTo>
                  <a:pt x="336" y="7592"/>
                </a:lnTo>
                <a:lnTo>
                  <a:pt x="334" y="7549"/>
                </a:lnTo>
                <a:lnTo>
                  <a:pt x="332" y="7510"/>
                </a:lnTo>
                <a:lnTo>
                  <a:pt x="332" y="7456"/>
                </a:lnTo>
                <a:lnTo>
                  <a:pt x="332" y="7436"/>
                </a:lnTo>
                <a:lnTo>
                  <a:pt x="334" y="7429"/>
                </a:lnTo>
                <a:lnTo>
                  <a:pt x="297" y="2186"/>
                </a:lnTo>
                <a:lnTo>
                  <a:pt x="297" y="2186"/>
                </a:lnTo>
                <a:lnTo>
                  <a:pt x="295" y="2170"/>
                </a:lnTo>
                <a:lnTo>
                  <a:pt x="293" y="2157"/>
                </a:lnTo>
                <a:lnTo>
                  <a:pt x="289" y="2141"/>
                </a:lnTo>
                <a:lnTo>
                  <a:pt x="284" y="2127"/>
                </a:lnTo>
                <a:lnTo>
                  <a:pt x="278" y="2116"/>
                </a:lnTo>
                <a:lnTo>
                  <a:pt x="270" y="2104"/>
                </a:lnTo>
                <a:lnTo>
                  <a:pt x="262" y="2093"/>
                </a:lnTo>
                <a:lnTo>
                  <a:pt x="253" y="2081"/>
                </a:lnTo>
                <a:lnTo>
                  <a:pt x="241" y="2071"/>
                </a:lnTo>
                <a:lnTo>
                  <a:pt x="231" y="2063"/>
                </a:lnTo>
                <a:lnTo>
                  <a:pt x="218" y="2056"/>
                </a:lnTo>
                <a:lnTo>
                  <a:pt x="206" y="2050"/>
                </a:lnTo>
                <a:lnTo>
                  <a:pt x="192" y="2046"/>
                </a:lnTo>
                <a:lnTo>
                  <a:pt x="177" y="2042"/>
                </a:lnTo>
                <a:lnTo>
                  <a:pt x="163" y="2040"/>
                </a:lnTo>
                <a:lnTo>
                  <a:pt x="148" y="2038"/>
                </a:lnTo>
                <a:lnTo>
                  <a:pt x="148" y="2038"/>
                </a:lnTo>
                <a:lnTo>
                  <a:pt x="146" y="2038"/>
                </a:lnTo>
                <a:lnTo>
                  <a:pt x="146" y="2038"/>
                </a:lnTo>
                <a:lnTo>
                  <a:pt x="132" y="2040"/>
                </a:lnTo>
                <a:lnTo>
                  <a:pt x="117" y="2042"/>
                </a:lnTo>
                <a:lnTo>
                  <a:pt x="103" y="2046"/>
                </a:lnTo>
                <a:lnTo>
                  <a:pt x="89" y="2050"/>
                </a:lnTo>
                <a:lnTo>
                  <a:pt x="76" y="2058"/>
                </a:lnTo>
                <a:lnTo>
                  <a:pt x="64" y="2065"/>
                </a:lnTo>
                <a:lnTo>
                  <a:pt x="52" y="2073"/>
                </a:lnTo>
                <a:lnTo>
                  <a:pt x="43" y="2083"/>
                </a:lnTo>
                <a:lnTo>
                  <a:pt x="33" y="2093"/>
                </a:lnTo>
                <a:lnTo>
                  <a:pt x="23" y="2104"/>
                </a:lnTo>
                <a:lnTo>
                  <a:pt x="17" y="2118"/>
                </a:lnTo>
                <a:lnTo>
                  <a:pt x="10" y="2129"/>
                </a:lnTo>
                <a:lnTo>
                  <a:pt x="6" y="2143"/>
                </a:lnTo>
                <a:lnTo>
                  <a:pt x="2" y="2159"/>
                </a:lnTo>
                <a:lnTo>
                  <a:pt x="0" y="2172"/>
                </a:lnTo>
                <a:lnTo>
                  <a:pt x="0" y="2188"/>
                </a:lnTo>
                <a:lnTo>
                  <a:pt x="37" y="7419"/>
                </a:lnTo>
                <a:lnTo>
                  <a:pt x="37" y="7419"/>
                </a:lnTo>
                <a:lnTo>
                  <a:pt x="35" y="7466"/>
                </a:lnTo>
                <a:lnTo>
                  <a:pt x="35" y="7501"/>
                </a:lnTo>
                <a:lnTo>
                  <a:pt x="35" y="7545"/>
                </a:lnTo>
                <a:lnTo>
                  <a:pt x="39" y="7596"/>
                </a:lnTo>
                <a:lnTo>
                  <a:pt x="43" y="7652"/>
                </a:lnTo>
                <a:lnTo>
                  <a:pt x="51" y="7714"/>
                </a:lnTo>
                <a:lnTo>
                  <a:pt x="62" y="7778"/>
                </a:lnTo>
                <a:lnTo>
                  <a:pt x="78" y="7848"/>
                </a:lnTo>
                <a:lnTo>
                  <a:pt x="97" y="7918"/>
                </a:lnTo>
                <a:lnTo>
                  <a:pt x="120" y="7990"/>
                </a:lnTo>
                <a:lnTo>
                  <a:pt x="134" y="8027"/>
                </a:lnTo>
                <a:lnTo>
                  <a:pt x="150" y="8063"/>
                </a:lnTo>
                <a:lnTo>
                  <a:pt x="165" y="8100"/>
                </a:lnTo>
                <a:lnTo>
                  <a:pt x="185" y="8135"/>
                </a:lnTo>
                <a:lnTo>
                  <a:pt x="204" y="8172"/>
                </a:lnTo>
                <a:lnTo>
                  <a:pt x="225" y="8207"/>
                </a:lnTo>
                <a:lnTo>
                  <a:pt x="249" y="8242"/>
                </a:lnTo>
                <a:lnTo>
                  <a:pt x="274" y="8275"/>
                </a:lnTo>
                <a:lnTo>
                  <a:pt x="299" y="8310"/>
                </a:lnTo>
                <a:lnTo>
                  <a:pt x="328" y="8341"/>
                </a:lnTo>
                <a:lnTo>
                  <a:pt x="328" y="8341"/>
                </a:lnTo>
                <a:lnTo>
                  <a:pt x="363" y="8378"/>
                </a:lnTo>
                <a:lnTo>
                  <a:pt x="400" y="8411"/>
                </a:lnTo>
                <a:lnTo>
                  <a:pt x="439" y="8442"/>
                </a:lnTo>
                <a:lnTo>
                  <a:pt x="480" y="8471"/>
                </a:lnTo>
                <a:lnTo>
                  <a:pt x="521" y="8498"/>
                </a:lnTo>
                <a:lnTo>
                  <a:pt x="565" y="8524"/>
                </a:lnTo>
                <a:lnTo>
                  <a:pt x="610" y="8545"/>
                </a:lnTo>
                <a:lnTo>
                  <a:pt x="657" y="8566"/>
                </a:lnTo>
                <a:lnTo>
                  <a:pt x="705" y="8584"/>
                </a:lnTo>
                <a:lnTo>
                  <a:pt x="756" y="8597"/>
                </a:lnTo>
                <a:lnTo>
                  <a:pt x="806" y="8611"/>
                </a:lnTo>
                <a:lnTo>
                  <a:pt x="859" y="8623"/>
                </a:lnTo>
                <a:lnTo>
                  <a:pt x="915" y="8630"/>
                </a:lnTo>
                <a:lnTo>
                  <a:pt x="969" y="8636"/>
                </a:lnTo>
                <a:lnTo>
                  <a:pt x="1028" y="8640"/>
                </a:lnTo>
                <a:lnTo>
                  <a:pt x="1088" y="8640"/>
                </a:lnTo>
                <a:lnTo>
                  <a:pt x="1088" y="8640"/>
                </a:lnTo>
                <a:lnTo>
                  <a:pt x="1129" y="8640"/>
                </a:lnTo>
                <a:lnTo>
                  <a:pt x="1170" y="8638"/>
                </a:lnTo>
                <a:lnTo>
                  <a:pt x="1208" y="8636"/>
                </a:lnTo>
                <a:lnTo>
                  <a:pt x="1247" y="8632"/>
                </a:lnTo>
                <a:lnTo>
                  <a:pt x="1323" y="8621"/>
                </a:lnTo>
                <a:lnTo>
                  <a:pt x="1393" y="8605"/>
                </a:lnTo>
                <a:lnTo>
                  <a:pt x="1461" y="8588"/>
                </a:lnTo>
                <a:lnTo>
                  <a:pt x="1525" y="8564"/>
                </a:lnTo>
                <a:lnTo>
                  <a:pt x="1585" y="8539"/>
                </a:lnTo>
                <a:lnTo>
                  <a:pt x="1644" y="8510"/>
                </a:lnTo>
                <a:lnTo>
                  <a:pt x="1698" y="8477"/>
                </a:lnTo>
                <a:lnTo>
                  <a:pt x="1749" y="8444"/>
                </a:lnTo>
                <a:lnTo>
                  <a:pt x="1795" y="8405"/>
                </a:lnTo>
                <a:lnTo>
                  <a:pt x="1840" y="8366"/>
                </a:lnTo>
                <a:lnTo>
                  <a:pt x="1883" y="8326"/>
                </a:lnTo>
                <a:lnTo>
                  <a:pt x="1921" y="8281"/>
                </a:lnTo>
                <a:lnTo>
                  <a:pt x="1958" y="8236"/>
                </a:lnTo>
                <a:lnTo>
                  <a:pt x="1991" y="8190"/>
                </a:lnTo>
                <a:lnTo>
                  <a:pt x="2023" y="8143"/>
                </a:lnTo>
                <a:lnTo>
                  <a:pt x="2050" y="8095"/>
                </a:lnTo>
                <a:lnTo>
                  <a:pt x="2077" y="8044"/>
                </a:lnTo>
                <a:lnTo>
                  <a:pt x="2100" y="7994"/>
                </a:lnTo>
                <a:lnTo>
                  <a:pt x="2122" y="7943"/>
                </a:lnTo>
                <a:lnTo>
                  <a:pt x="2139" y="7893"/>
                </a:lnTo>
                <a:lnTo>
                  <a:pt x="2157" y="7842"/>
                </a:lnTo>
                <a:lnTo>
                  <a:pt x="2170" y="7792"/>
                </a:lnTo>
                <a:lnTo>
                  <a:pt x="2184" y="7741"/>
                </a:lnTo>
                <a:lnTo>
                  <a:pt x="2193" y="7693"/>
                </a:lnTo>
                <a:lnTo>
                  <a:pt x="2203" y="7644"/>
                </a:lnTo>
                <a:lnTo>
                  <a:pt x="2209" y="7598"/>
                </a:lnTo>
                <a:lnTo>
                  <a:pt x="2215" y="7551"/>
                </a:lnTo>
                <a:lnTo>
                  <a:pt x="2219" y="7508"/>
                </a:lnTo>
                <a:lnTo>
                  <a:pt x="2221" y="7466"/>
                </a:lnTo>
                <a:lnTo>
                  <a:pt x="2223" y="7425"/>
                </a:lnTo>
                <a:lnTo>
                  <a:pt x="2242" y="1042"/>
                </a:lnTo>
                <a:lnTo>
                  <a:pt x="2242" y="1042"/>
                </a:lnTo>
                <a:lnTo>
                  <a:pt x="2244" y="1006"/>
                </a:lnTo>
                <a:lnTo>
                  <a:pt x="2242" y="943"/>
                </a:lnTo>
                <a:lnTo>
                  <a:pt x="2240" y="903"/>
                </a:lnTo>
                <a:lnTo>
                  <a:pt x="2234" y="858"/>
                </a:lnTo>
                <a:lnTo>
                  <a:pt x="2227" y="809"/>
                </a:lnTo>
                <a:lnTo>
                  <a:pt x="2217" y="757"/>
                </a:lnTo>
                <a:lnTo>
                  <a:pt x="2203" y="703"/>
                </a:lnTo>
                <a:lnTo>
                  <a:pt x="2188" y="646"/>
                </a:lnTo>
                <a:lnTo>
                  <a:pt x="2166" y="586"/>
                </a:lnTo>
                <a:lnTo>
                  <a:pt x="2141" y="528"/>
                </a:lnTo>
                <a:lnTo>
                  <a:pt x="2127" y="499"/>
                </a:lnTo>
                <a:lnTo>
                  <a:pt x="2112" y="468"/>
                </a:lnTo>
                <a:lnTo>
                  <a:pt x="2094" y="439"/>
                </a:lnTo>
                <a:lnTo>
                  <a:pt x="2075" y="410"/>
                </a:lnTo>
                <a:lnTo>
                  <a:pt x="2056" y="380"/>
                </a:lnTo>
                <a:lnTo>
                  <a:pt x="2034" y="353"/>
                </a:lnTo>
                <a:lnTo>
                  <a:pt x="2011" y="324"/>
                </a:lnTo>
                <a:lnTo>
                  <a:pt x="1988" y="297"/>
                </a:lnTo>
                <a:lnTo>
                  <a:pt x="1988" y="297"/>
                </a:lnTo>
                <a:close/>
              </a:path>
            </a:pathLst>
          </a:custGeom>
          <a:solidFill>
            <a:schemeClr val="accent1">
              <a:lumMod val="75000"/>
            </a:schemeClr>
          </a:solidFill>
          <a:ln w="9525">
            <a:no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sz="3200" b="1"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charset="-120"/>
              <a:cs typeface="+mn-cs"/>
            </a:endParaRPr>
          </a:p>
        </p:txBody>
      </p:sp>
      <p:sp>
        <p:nvSpPr>
          <p:cNvPr id="67592"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9" name="页脚占位符 8"/>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3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预防与预警</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graphicFrame>
        <p:nvGraphicFramePr>
          <p:cNvPr id="5" name="图示 4"/>
          <p:cNvGraphicFramePr/>
          <p:nvPr/>
        </p:nvGraphicFramePr>
        <p:xfrm>
          <a:off x="899592" y="2060848"/>
          <a:ext cx="7128791" cy="37444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8613"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4</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应急处置</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4" name="任意多边形 4"/>
          <p:cNvSpPr/>
          <p:nvPr/>
        </p:nvSpPr>
        <p:spPr bwMode="auto">
          <a:xfrm>
            <a:off x="4049713" y="2457450"/>
            <a:ext cx="1052513" cy="795338"/>
          </a:xfrm>
          <a:custGeom>
            <a:avLst/>
            <a:gdLst>
              <a:gd name="T0" fmla="*/ 1161258 w 747713"/>
              <a:gd name="T1" fmla="*/ 0 h 565150"/>
              <a:gd name="T2" fmla="*/ 4620314 w 747713"/>
              <a:gd name="T3" fmla="*/ 0 h 565150"/>
              <a:gd name="T4" fmla="*/ 5818632 w 747713"/>
              <a:gd name="T5" fmla="*/ 1499193 h 565150"/>
              <a:gd name="T6" fmla="*/ 4422647 w 747713"/>
              <a:gd name="T7" fmla="*/ 4392678 h 565150"/>
              <a:gd name="T8" fmla="*/ 1581287 w 747713"/>
              <a:gd name="T9" fmla="*/ 4392678 h 565150"/>
              <a:gd name="T10" fmla="*/ 0 w 747713"/>
              <a:gd name="T11" fmla="*/ 1505358 h 565150"/>
              <a:gd name="T12" fmla="*/ 1161258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4.1</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5" name="任意多边形 18"/>
          <p:cNvSpPr/>
          <p:nvPr/>
        </p:nvSpPr>
        <p:spPr bwMode="auto">
          <a:xfrm>
            <a:off x="4900613" y="2792413"/>
            <a:ext cx="965200" cy="955675"/>
          </a:xfrm>
          <a:custGeom>
            <a:avLst/>
            <a:gdLst>
              <a:gd name="T0" fmla="*/ 311693 w 964104"/>
              <a:gd name="T1" fmla="*/ 0 h 954563"/>
              <a:gd name="T2" fmla="*/ 654869 w 964104"/>
              <a:gd name="T3" fmla="*/ 45879 h 954563"/>
              <a:gd name="T4" fmla="*/ 969596 w 964104"/>
              <a:gd name="T5" fmla="*/ 591081 h 954563"/>
              <a:gd name="T6" fmla="*/ 842081 w 964104"/>
              <a:gd name="T7" fmla="*/ 916543 h 954563"/>
              <a:gd name="T8" fmla="*/ 258526 w 964104"/>
              <a:gd name="T9" fmla="*/ 960136 h 954563"/>
              <a:gd name="T10" fmla="*/ 0 w 964104"/>
              <a:gd name="T11" fmla="*/ 512293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4.2</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6" name="任意多边形 22"/>
          <p:cNvSpPr/>
          <p:nvPr/>
        </p:nvSpPr>
        <p:spPr bwMode="auto">
          <a:xfrm>
            <a:off x="4884738" y="3816350"/>
            <a:ext cx="984250" cy="927100"/>
          </a:xfrm>
          <a:custGeom>
            <a:avLst/>
            <a:gdLst>
              <a:gd name="T0" fmla="*/ 257097 w 984222"/>
              <a:gd name="T1" fmla="*/ 0 h 926085"/>
              <a:gd name="T2" fmla="*/ 853229 w 984222"/>
              <a:gd name="T3" fmla="*/ 13820 h 926085"/>
              <a:gd name="T4" fmla="*/ 984362 w 984222"/>
              <a:gd name="T5" fmla="*/ 333892 h 926085"/>
              <a:gd name="T6" fmla="*/ 671373 w 984222"/>
              <a:gd name="T7" fmla="*/ 878904 h 926085"/>
              <a:gd name="T8" fmla="*/ 327704 w 984222"/>
              <a:gd name="T9" fmla="*/ 931170 h 926085"/>
              <a:gd name="T10" fmla="*/ 0 w 984222"/>
              <a:gd name="T11" fmla="*/ 447690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4.3</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7" name="任意多边形 27"/>
          <p:cNvSpPr/>
          <p:nvPr/>
        </p:nvSpPr>
        <p:spPr bwMode="auto">
          <a:xfrm>
            <a:off x="4049713" y="4281488"/>
            <a:ext cx="1052513" cy="795338"/>
          </a:xfrm>
          <a:custGeom>
            <a:avLst/>
            <a:gdLst>
              <a:gd name="T0" fmla="*/ 252206 w 1052835"/>
              <a:gd name="T1" fmla="*/ 0 h 795773"/>
              <a:gd name="T2" fmla="*/ 765539 w 1052835"/>
              <a:gd name="T3" fmla="*/ 0 h 795773"/>
              <a:gd name="T4" fmla="*/ 1051220 w 1052835"/>
              <a:gd name="T5" fmla="*/ 521633 h 795773"/>
              <a:gd name="T6" fmla="*/ 841424 w 1052835"/>
              <a:gd name="T7" fmla="*/ 793595 h 795773"/>
              <a:gd name="T8" fmla="*/ 216495 w 1052835"/>
              <a:gd name="T9" fmla="*/ 793595 h 795773"/>
              <a:gd name="T10" fmla="*/ 0 w 1052835"/>
              <a:gd name="T11" fmla="*/ 522746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4.4</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8" name="任意多边形 31"/>
          <p:cNvSpPr/>
          <p:nvPr/>
        </p:nvSpPr>
        <p:spPr bwMode="auto">
          <a:xfrm>
            <a:off x="3287713" y="3787775"/>
            <a:ext cx="963613" cy="954088"/>
          </a:xfrm>
          <a:custGeom>
            <a:avLst/>
            <a:gdLst>
              <a:gd name="T0" fmla="*/ 705240 w 964104"/>
              <a:gd name="T1" fmla="*/ 0 h 954564"/>
              <a:gd name="T2" fmla="*/ 961647 w 964104"/>
              <a:gd name="T3" fmla="*/ 444134 h 954564"/>
              <a:gd name="T4" fmla="*/ 652510 w 964104"/>
              <a:gd name="T5" fmla="*/ 952186 h 954564"/>
              <a:gd name="T6" fmla="*/ 312147 w 964104"/>
              <a:gd name="T7" fmla="*/ 906685 h 954564"/>
              <a:gd name="T8" fmla="*/ 0 w 964104"/>
              <a:gd name="T9" fmla="*/ 365998 h 954564"/>
              <a:gd name="T10" fmla="*/ 126468 w 964104"/>
              <a:gd name="T11" fmla="*/ 43230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4.5</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9" name="任意多边形 36"/>
          <p:cNvSpPr/>
          <p:nvPr/>
        </p:nvSpPr>
        <p:spPr bwMode="auto">
          <a:xfrm>
            <a:off x="3284538" y="2792413"/>
            <a:ext cx="982663" cy="927100"/>
          </a:xfrm>
          <a:custGeom>
            <a:avLst/>
            <a:gdLst>
              <a:gd name="T0" fmla="*/ 651380 w 984221"/>
              <a:gd name="T1" fmla="*/ 0 h 926084"/>
              <a:gd name="T2" fmla="*/ 976450 w 984221"/>
              <a:gd name="T3" fmla="*/ 483485 h 926084"/>
              <a:gd name="T4" fmla="*/ 721419 w 984221"/>
              <a:gd name="T5" fmla="*/ 931174 h 926084"/>
              <a:gd name="T6" fmla="*/ 130078 w 984221"/>
              <a:gd name="T7" fmla="*/ 917355 h 926084"/>
              <a:gd name="T8" fmla="*/ 0 w 984221"/>
              <a:gd name="T9" fmla="*/ 597282 h 926084"/>
              <a:gd name="T10" fmla="*/ 310473 w 984221"/>
              <a:gd name="T11" fmla="*/ 52266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rPr>
              <a:t>4.6</a:t>
            </a:r>
            <a:endParaRPr kumimoji="0" lang="zh-CN" altLang="en-US" sz="2400" b="0" i="0" u="none" strike="noStrike" kern="1200" cap="none" spc="0" normalizeH="0" baseline="0" noProof="0" dirty="0">
              <a:ln>
                <a:noFill/>
              </a:ln>
              <a:solidFill>
                <a:schemeClr val="bg2">
                  <a:lumMod val="50000"/>
                </a:schemeClr>
              </a:solidFill>
              <a:effectLst/>
              <a:uLnTx/>
              <a:uFillTx/>
              <a:latin typeface="Raavi" panose="020B0502040204020203" pitchFamily="34" charset="0"/>
              <a:ea typeface="微软雅黑" panose="020B0503020204020204" charset="-122"/>
              <a:cs typeface="Raavi" panose="020B0502040204020203" pitchFamily="34" charset="0"/>
            </a:endParaRPr>
          </a:p>
        </p:txBody>
      </p:sp>
      <p:sp>
        <p:nvSpPr>
          <p:cNvPr id="10" name="椭圆 9"/>
          <p:cNvSpPr/>
          <p:nvPr/>
        </p:nvSpPr>
        <p:spPr>
          <a:xfrm>
            <a:off x="3997325" y="3189288"/>
            <a:ext cx="1157288" cy="1157288"/>
          </a:xfrm>
          <a:prstGeom prst="ellipse">
            <a:avLst/>
          </a:prstGeom>
          <a:solidFill>
            <a:srgbClr val="FFFFFF"/>
          </a:solidFill>
          <a:ln w="3175">
            <a:noFill/>
          </a:ln>
        </p:spPr>
        <p:txBody>
          <a:bodyPr anchor="ct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2">
                  <a:lumMod val="50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3876675" y="1992313"/>
            <a:ext cx="1414463" cy="534988"/>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先期处置</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12" name="矩形 11"/>
          <p:cNvSpPr/>
          <p:nvPr/>
        </p:nvSpPr>
        <p:spPr>
          <a:xfrm>
            <a:off x="5735638" y="2820988"/>
            <a:ext cx="2060575" cy="534988"/>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响应分级</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13" name="矩形 12"/>
          <p:cNvSpPr/>
          <p:nvPr/>
        </p:nvSpPr>
        <p:spPr>
          <a:xfrm>
            <a:off x="5710238" y="4278313"/>
            <a:ext cx="2965450" cy="534988"/>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应急响应程序</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14" name="矩形 13"/>
          <p:cNvSpPr/>
          <p:nvPr/>
        </p:nvSpPr>
        <p:spPr>
          <a:xfrm>
            <a:off x="3876675" y="5151438"/>
            <a:ext cx="1414463" cy="534988"/>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应急处置</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15" name="矩形 14"/>
          <p:cNvSpPr/>
          <p:nvPr/>
        </p:nvSpPr>
        <p:spPr>
          <a:xfrm>
            <a:off x="333375" y="4278313"/>
            <a:ext cx="3030538" cy="979488"/>
          </a:xfrm>
          <a:prstGeom prst="rect">
            <a:avLst/>
          </a:prstGeom>
        </p:spPr>
        <p:txBody>
          <a:bodyPr>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受伤人员现场救</a:t>
            </a:r>
            <a:endParaRPr kumimoji="0" lang="en-US" altLang="zh-CN" sz="2400" b="0" i="0" u="none" strike="noStrike" kern="1200" cap="none" spc="0" normalizeH="0" baseline="0" noProof="0" dirty="0">
              <a:ln>
                <a:noFill/>
              </a:ln>
              <a:solidFill>
                <a:schemeClr val="bg2">
                  <a:lumMod val="50000"/>
                </a:schemeClr>
              </a:solidFill>
              <a:effectLst/>
              <a:uLnTx/>
              <a:uFillTx/>
              <a:latin typeface="+mn-ea"/>
              <a:ea typeface="+mn-ea"/>
              <a:cs typeface="+mn-cs"/>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护、救治与医院救治</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16" name="矩形 15"/>
          <p:cNvSpPr/>
          <p:nvPr/>
        </p:nvSpPr>
        <p:spPr>
          <a:xfrm>
            <a:off x="1354138" y="2820988"/>
            <a:ext cx="2062163" cy="979488"/>
          </a:xfrm>
          <a:prstGeom prst="rect">
            <a:avLst/>
          </a:prstGeom>
        </p:spPr>
        <p:txBody>
          <a:bodyPr>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配合有关部</a:t>
            </a:r>
            <a:endParaRPr kumimoji="0" lang="en-US" altLang="zh-CN" sz="2400" b="0" i="0" u="none" strike="noStrike" kern="1200" cap="none" spc="0" normalizeH="0" baseline="0" noProof="0" dirty="0">
              <a:ln>
                <a:noFill/>
              </a:ln>
              <a:solidFill>
                <a:schemeClr val="bg2">
                  <a:lumMod val="50000"/>
                </a:schemeClr>
              </a:solidFill>
              <a:effectLst/>
              <a:uLnTx/>
              <a:uFillTx/>
              <a:latin typeface="+mn-ea"/>
              <a:ea typeface="+mn-ea"/>
              <a:cs typeface="+mn-cs"/>
            </a:endParaRPr>
          </a:p>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rPr>
              <a:t>门应急响应</a:t>
            </a:r>
            <a:endParaRPr kumimoji="0" lang="zh-CN" altLang="en-US" sz="2400" b="0" i="0" u="none" strike="noStrike" kern="1200" cap="none" spc="0" normalizeH="0" baseline="0" noProof="0" dirty="0">
              <a:ln>
                <a:noFill/>
              </a:ln>
              <a:solidFill>
                <a:schemeClr val="bg2">
                  <a:lumMod val="50000"/>
                </a:schemeClr>
              </a:solidFill>
              <a:effectLst/>
              <a:uLnTx/>
              <a:uFillTx/>
              <a:latin typeface="+mn-ea"/>
              <a:ea typeface="+mn-ea"/>
              <a:cs typeface="+mn-cs"/>
            </a:endParaRPr>
          </a:p>
        </p:txBody>
      </p:sp>
      <p:sp>
        <p:nvSpPr>
          <p:cNvPr id="69649"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18" name="页脚占位符 17"/>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5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应急终止</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3" name="矩形 2"/>
          <p:cNvSpPr/>
          <p:nvPr/>
        </p:nvSpPr>
        <p:spPr>
          <a:xfrm>
            <a:off x="468313" y="1989138"/>
            <a:ext cx="8064500" cy="21240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明确应急终止的条件、程序。</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应急行动结束后，落实现场保护、清洁净化等工作需要的设备工具和物资，对现场中暴露的工作人员进行妥善安排。</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应急终止后，通知企业相关部门、周边社区及人员危险已解除，完成应急处理情况的上报与发布，并继续进行跟踪环境监测和评估方案。</a:t>
            </a:r>
            <a:endParaRPr kumimoji="0" lang="zh-CN" altLang="en-US" sz="22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pic>
        <p:nvPicPr>
          <p:cNvPr id="71684" name="图片 3"/>
          <p:cNvPicPr>
            <a:picLocks noChangeAspect="1"/>
          </p:cNvPicPr>
          <p:nvPr/>
        </p:nvPicPr>
        <p:blipFill>
          <a:blip r:embed="rId1"/>
          <a:stretch>
            <a:fillRect/>
          </a:stretch>
        </p:blipFill>
        <p:spPr>
          <a:xfrm>
            <a:off x="6943725" y="4365625"/>
            <a:ext cx="1376363" cy="2222500"/>
          </a:xfrm>
          <a:prstGeom prst="rect">
            <a:avLst/>
          </a:prstGeom>
          <a:noFill/>
          <a:ln w="9525">
            <a:noFill/>
          </a:ln>
        </p:spPr>
      </p:pic>
      <p:sp>
        <p:nvSpPr>
          <p:cNvPr id="71686"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6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后期处置</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graphicFrame>
        <p:nvGraphicFramePr>
          <p:cNvPr id="4" name="图示 3"/>
          <p:cNvGraphicFramePr/>
          <p:nvPr/>
        </p:nvGraphicFramePr>
        <p:xfrm>
          <a:off x="1115616" y="16288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2709" name="灯片编号占位符 4"/>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7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应急保障</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4" name="圆角矩形 3"/>
          <p:cNvSpPr/>
          <p:nvPr/>
        </p:nvSpPr>
        <p:spPr>
          <a:xfrm>
            <a:off x="922338" y="2628900"/>
            <a:ext cx="1684338"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人力资源</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p:txBody>
      </p:sp>
      <p:sp>
        <p:nvSpPr>
          <p:cNvPr id="5" name="圆角矩形 4"/>
          <p:cNvSpPr/>
          <p:nvPr/>
        </p:nvSpPr>
        <p:spPr>
          <a:xfrm>
            <a:off x="922338" y="4217988"/>
            <a:ext cx="1684338" cy="1201738"/>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交通运输</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p:txBody>
      </p:sp>
      <p:sp>
        <p:nvSpPr>
          <p:cNvPr id="6" name="圆角矩形 7"/>
          <p:cNvSpPr/>
          <p:nvPr/>
        </p:nvSpPr>
        <p:spPr>
          <a:xfrm>
            <a:off x="1293813"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7.1</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7" name="圆角矩形 7"/>
          <p:cNvSpPr/>
          <p:nvPr/>
        </p:nvSpPr>
        <p:spPr>
          <a:xfrm>
            <a:off x="1293813" y="4217988"/>
            <a:ext cx="941388"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7.5</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8" name="圆角矩形 7"/>
          <p:cNvSpPr/>
          <p:nvPr/>
        </p:nvSpPr>
        <p:spPr>
          <a:xfrm>
            <a:off x="2794000" y="2628900"/>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rPr>
              <a:t>资金保障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endParaRPr>
          </a:p>
        </p:txBody>
      </p:sp>
      <p:sp>
        <p:nvSpPr>
          <p:cNvPr id="9" name="圆角矩形 8"/>
          <p:cNvSpPr/>
          <p:nvPr/>
        </p:nvSpPr>
        <p:spPr>
          <a:xfrm>
            <a:off x="2794000" y="4217988"/>
            <a:ext cx="1684338" cy="1201738"/>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rPr>
              <a:t>通信与信息保障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endParaRPr>
          </a:p>
        </p:txBody>
      </p:sp>
      <p:sp>
        <p:nvSpPr>
          <p:cNvPr id="10" name="圆角矩形 7"/>
          <p:cNvSpPr/>
          <p:nvPr/>
        </p:nvSpPr>
        <p:spPr>
          <a:xfrm>
            <a:off x="3165475"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7.2</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11" name="圆角矩形 7"/>
          <p:cNvSpPr/>
          <p:nvPr/>
        </p:nvSpPr>
        <p:spPr>
          <a:xfrm>
            <a:off x="3165475" y="4217988"/>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7.6</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12" name="圆角矩形 11"/>
          <p:cNvSpPr/>
          <p:nvPr/>
        </p:nvSpPr>
        <p:spPr>
          <a:xfrm>
            <a:off x="4665663" y="2628900"/>
            <a:ext cx="1684338"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物资保障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p:txBody>
      </p:sp>
      <p:sp>
        <p:nvSpPr>
          <p:cNvPr id="13" name="圆角矩形 12"/>
          <p:cNvSpPr/>
          <p:nvPr/>
        </p:nvSpPr>
        <p:spPr>
          <a:xfrm>
            <a:off x="4665663" y="4217988"/>
            <a:ext cx="1684338" cy="1201738"/>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科学技术</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1">
                    <a:lumMod val="75000"/>
                  </a:schemeClr>
                </a:solidFill>
                <a:effectLst/>
                <a:uLnTx/>
                <a:uFillTx/>
                <a:latin typeface="+mn-ea"/>
                <a:ea typeface="+mn-ea"/>
                <a:cs typeface="+mn-cs"/>
              </a:rPr>
              <a:t>保障</a:t>
            </a:r>
            <a:endParaRPr kumimoji="0" lang="en-US" altLang="zh-CN" sz="2000" b="1" i="0" u="none" strike="noStrike" kern="0" cap="none" spc="0" normalizeH="0" baseline="0" noProof="0" dirty="0">
              <a:ln>
                <a:noFill/>
              </a:ln>
              <a:solidFill>
                <a:schemeClr val="accent1">
                  <a:lumMod val="75000"/>
                </a:schemeClr>
              </a:solidFill>
              <a:effectLst/>
              <a:uLnTx/>
              <a:uFillTx/>
              <a:latin typeface="+mn-ea"/>
              <a:ea typeface="+mn-ea"/>
              <a:cs typeface="+mn-cs"/>
            </a:endParaRPr>
          </a:p>
        </p:txBody>
      </p:sp>
      <p:sp>
        <p:nvSpPr>
          <p:cNvPr id="14" name="圆角矩形 7"/>
          <p:cNvSpPr/>
          <p:nvPr/>
        </p:nvSpPr>
        <p:spPr>
          <a:xfrm>
            <a:off x="5037138"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7.3</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15" name="圆角矩形 7"/>
          <p:cNvSpPr/>
          <p:nvPr/>
        </p:nvSpPr>
        <p:spPr>
          <a:xfrm>
            <a:off x="5037138" y="4217988"/>
            <a:ext cx="941388"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7.7</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16" name="圆角矩形 15"/>
          <p:cNvSpPr/>
          <p:nvPr/>
        </p:nvSpPr>
        <p:spPr>
          <a:xfrm>
            <a:off x="6537325" y="2628900"/>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rPr>
              <a:t>医疗卫生</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rPr>
              <a:t>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endParaRPr>
          </a:p>
        </p:txBody>
      </p:sp>
      <p:sp>
        <p:nvSpPr>
          <p:cNvPr id="17" name="圆角矩形 16"/>
          <p:cNvSpPr/>
          <p:nvPr/>
        </p:nvSpPr>
        <p:spPr>
          <a:xfrm>
            <a:off x="6537325" y="4217988"/>
            <a:ext cx="1684338" cy="1201738"/>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accent2">
                    <a:lumMod val="75000"/>
                  </a:schemeClr>
                </a:solidFill>
                <a:effectLst/>
                <a:uLnTx/>
                <a:uFillTx/>
                <a:latin typeface="+mn-ea"/>
                <a:ea typeface="+mn-ea"/>
                <a:cs typeface="+mn-cs"/>
              </a:rPr>
              <a:t>其他保障</a:t>
            </a:r>
            <a:endParaRPr kumimoji="0" lang="en-US" altLang="zh-CN" sz="2000" b="1" i="0" u="none" strike="noStrike" kern="0" cap="none" spc="0" normalizeH="0" baseline="0" noProof="0" dirty="0">
              <a:ln>
                <a:noFill/>
              </a:ln>
              <a:solidFill>
                <a:schemeClr val="accent2">
                  <a:lumMod val="75000"/>
                </a:schemeClr>
              </a:solidFill>
              <a:effectLst/>
              <a:uLnTx/>
              <a:uFillTx/>
              <a:latin typeface="+mn-ea"/>
              <a:ea typeface="+mn-ea"/>
              <a:cs typeface="+mn-cs"/>
            </a:endParaRPr>
          </a:p>
        </p:txBody>
      </p:sp>
      <p:sp>
        <p:nvSpPr>
          <p:cNvPr id="18" name="圆角矩形 7"/>
          <p:cNvSpPr/>
          <p:nvPr/>
        </p:nvSpPr>
        <p:spPr>
          <a:xfrm>
            <a:off x="6908800" y="3381375"/>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7.4</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19" name="圆角矩形 7"/>
          <p:cNvSpPr/>
          <p:nvPr/>
        </p:nvSpPr>
        <p:spPr>
          <a:xfrm>
            <a:off x="6908800" y="4217988"/>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rPr>
              <a:t>7.8</a:t>
            </a:r>
            <a:endParaRPr kumimoji="0" lang="en-US" sz="2000" b="1" i="0" u="none" strike="noStrike" kern="0" cap="none" spc="0" normalizeH="0" baseline="0" noProof="0" dirty="0">
              <a:ln w="18415" cmpd="sng">
                <a:noFill/>
                <a:prstDash val="solid"/>
              </a:ln>
              <a:solidFill>
                <a:srgbClr val="FFFFFF"/>
              </a:solidFill>
              <a:effectLst/>
              <a:uLnTx/>
              <a:uFillTx/>
              <a:latin typeface="Arial Rounded MT Bold" pitchFamily="34" charset="0"/>
              <a:ea typeface="微软雅黑" panose="020B0503020204020204" charset="-122"/>
              <a:cs typeface="Times New Roman" panose="02020603050405020304" pitchFamily="18" charset="0"/>
            </a:endParaRPr>
          </a:p>
        </p:txBody>
      </p:sp>
      <p:sp>
        <p:nvSpPr>
          <p:cNvPr id="73748" name="灯片编号占位符 19"/>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21" name="页脚占位符 20"/>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8</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监督管理</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cxnSp>
        <p:nvCxnSpPr>
          <p:cNvPr id="4" name="直接连接符 3"/>
          <p:cNvCxnSpPr/>
          <p:nvPr/>
        </p:nvCxnSpPr>
        <p:spPr>
          <a:xfrm>
            <a:off x="971550" y="2063750"/>
            <a:ext cx="2074863"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71550" y="2063750"/>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4"/>
          <p:cNvSpPr/>
          <p:nvPr/>
        </p:nvSpPr>
        <p:spPr>
          <a:xfrm>
            <a:off x="1112838" y="2206625"/>
            <a:ext cx="2019300" cy="1747838"/>
          </a:xfrm>
          <a:prstGeom prst="rect">
            <a:avLst/>
          </a:prstGeom>
          <a:solidFill>
            <a:schemeClr val="accent1"/>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rPr>
              <a:t>应急预案演练</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7" name="直接连接符 6"/>
          <p:cNvCxnSpPr/>
          <p:nvPr/>
        </p:nvCxnSpPr>
        <p:spPr>
          <a:xfrm>
            <a:off x="3419475" y="2908300"/>
            <a:ext cx="207645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419475" y="2908300"/>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4"/>
          <p:cNvSpPr/>
          <p:nvPr/>
        </p:nvSpPr>
        <p:spPr>
          <a:xfrm>
            <a:off x="3560763" y="3052763"/>
            <a:ext cx="2019300" cy="1746250"/>
          </a:xfrm>
          <a:prstGeom prst="rect">
            <a:avLst/>
          </a:prstGeom>
          <a:solidFill>
            <a:schemeClr val="accent2"/>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rPr>
              <a:t>宣教培训</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altLang="zh-CN" sz="3500" b="0" i="0" u="none" strike="noStrike" kern="1200" cap="none" spc="0" normalizeH="0" baseline="0" noProof="0" dirty="0">
              <a:ln>
                <a:noFill/>
              </a:ln>
              <a:solidFill>
                <a:srgbClr val="FFFFFF"/>
              </a:solidFill>
              <a:effectLst/>
              <a:uLnTx/>
              <a:uFillTx/>
              <a:latin typeface="+mn-lt"/>
              <a:ea typeface="+mn-ea"/>
              <a:cs typeface="+mn-cs"/>
            </a:endParaRPr>
          </a:p>
        </p:txBody>
      </p:sp>
      <p:cxnSp>
        <p:nvCxnSpPr>
          <p:cNvPr id="10" name="直接连接符 9"/>
          <p:cNvCxnSpPr/>
          <p:nvPr/>
        </p:nvCxnSpPr>
        <p:spPr>
          <a:xfrm>
            <a:off x="6011863" y="3844925"/>
            <a:ext cx="207645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11863" y="3844925"/>
            <a:ext cx="0" cy="107950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4"/>
          <p:cNvSpPr/>
          <p:nvPr/>
        </p:nvSpPr>
        <p:spPr>
          <a:xfrm>
            <a:off x="6153150" y="3987800"/>
            <a:ext cx="2019300" cy="1747838"/>
          </a:xfrm>
          <a:prstGeom prst="rect">
            <a:avLst/>
          </a:prstGeom>
          <a:solidFill>
            <a:schemeClr val="accent3"/>
          </a:solidFill>
          <a:ln>
            <a:noFill/>
          </a:ln>
        </p:spPr>
        <p:style>
          <a:lnRef idx="2">
            <a:schemeClr val="accent1">
              <a:shade val="50000"/>
            </a:schemeClr>
          </a:lnRef>
          <a:fillRef idx="1001">
            <a:schemeClr val="dk2"/>
          </a:fillRef>
          <a:effectRef idx="0">
            <a:schemeClr val="accent1"/>
          </a:effectRef>
          <a:fontRef idx="minor">
            <a:schemeClr val="lt1"/>
          </a:fontRef>
        </p:style>
        <p:txBody>
          <a:bodyPr lIns="36000" tIns="576000" rIns="36000" bIns="3600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3500" b="0" i="0" u="none" strike="noStrike" kern="1200" cap="none" spc="0" normalizeH="0" baseline="0" noProof="0" dirty="0">
                <a:ln>
                  <a:noFill/>
                </a:ln>
                <a:solidFill>
                  <a:srgbClr val="FFFFFF"/>
                </a:solidFill>
                <a:effectLst/>
                <a:uLnTx/>
                <a:uFillTx/>
                <a:latin typeface="+mn-lt"/>
                <a:ea typeface="+mn-ea"/>
                <a:cs typeface="+mn-cs"/>
              </a:rPr>
              <a:t>责任与奖惩</a:t>
            </a:r>
            <a:endParaRPr kumimoji="0" lang="zh-CN" altLang="en-US" sz="35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10000"/>
              </a:lnSpc>
              <a:spcBef>
                <a:spcPts val="0"/>
              </a:spcBef>
              <a:spcAft>
                <a:spcPts val="0"/>
              </a:spcAft>
              <a:buClrTx/>
              <a:buSzTx/>
              <a:buFontTx/>
              <a:buNone/>
              <a:defRPr/>
            </a:pPr>
            <a:endParaRPr kumimoji="0" lang="en-US" altLang="zh-CN" sz="3500" b="0" i="0" u="none" strike="noStrike" kern="1200" cap="none" spc="0" normalizeH="0" baseline="0" noProof="0" dirty="0">
              <a:ln>
                <a:noFill/>
              </a:ln>
              <a:solidFill>
                <a:srgbClr val="FFFFFF"/>
              </a:solidFill>
              <a:effectLst/>
              <a:uLnTx/>
              <a:uFillTx/>
              <a:latin typeface="+mn-lt"/>
              <a:ea typeface="+mn-ea"/>
              <a:cs typeface="+mn-cs"/>
            </a:endParaRPr>
          </a:p>
        </p:txBody>
      </p:sp>
      <p:sp>
        <p:nvSpPr>
          <p:cNvPr id="13" name="KSO_Shape"/>
          <p:cNvSpPr/>
          <p:nvPr/>
        </p:nvSpPr>
        <p:spPr bwMode="auto">
          <a:xfrm>
            <a:off x="3778250" y="3222625"/>
            <a:ext cx="273050" cy="301625"/>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4" name="KSO_Shape"/>
          <p:cNvSpPr/>
          <p:nvPr/>
        </p:nvSpPr>
        <p:spPr bwMode="auto">
          <a:xfrm>
            <a:off x="1335088" y="2349500"/>
            <a:ext cx="250825" cy="287338"/>
          </a:xfrm>
          <a:custGeom>
            <a:avLst/>
            <a:gdLst>
              <a:gd name="T0" fmla="*/ 333987 w 1157288"/>
              <a:gd name="T1" fmla="*/ 885791 h 1444625"/>
              <a:gd name="T2" fmla="*/ 518037 w 1157288"/>
              <a:gd name="T3" fmla="*/ 1008880 h 1444625"/>
              <a:gd name="T4" fmla="*/ 541380 w 1157288"/>
              <a:gd name="T5" fmla="*/ 973626 h 1444625"/>
              <a:gd name="T6" fmla="*/ 720643 w 1157288"/>
              <a:gd name="T7" fmla="*/ 809308 h 1444625"/>
              <a:gd name="T8" fmla="*/ 776008 w 1157288"/>
              <a:gd name="T9" fmla="*/ 713107 h 1444625"/>
              <a:gd name="T10" fmla="*/ 799650 w 1157288"/>
              <a:gd name="T11" fmla="*/ 677854 h 1444625"/>
              <a:gd name="T12" fmla="*/ 842745 w 1157288"/>
              <a:gd name="T13" fmla="*/ 677854 h 1444625"/>
              <a:gd name="T14" fmla="*/ 866686 w 1157288"/>
              <a:gd name="T15" fmla="*/ 713107 h 1444625"/>
              <a:gd name="T16" fmla="*/ 1046248 w 1157288"/>
              <a:gd name="T17" fmla="*/ 751647 h 1444625"/>
              <a:gd name="T18" fmla="*/ 1081562 w 1157288"/>
              <a:gd name="T19" fmla="*/ 759713 h 1444625"/>
              <a:gd name="T20" fmla="*/ 1099518 w 1157288"/>
              <a:gd name="T21" fmla="*/ 805724 h 1444625"/>
              <a:gd name="T22" fmla="*/ 1072883 w 1157288"/>
              <a:gd name="T23" fmla="*/ 837989 h 1444625"/>
              <a:gd name="T24" fmla="*/ 1029489 w 1157288"/>
              <a:gd name="T25" fmla="*/ 834105 h 1444625"/>
              <a:gd name="T26" fmla="*/ 1009438 w 1157288"/>
              <a:gd name="T27" fmla="*/ 796461 h 1444625"/>
              <a:gd name="T28" fmla="*/ 830175 w 1157288"/>
              <a:gd name="T29" fmla="*/ 762104 h 1444625"/>
              <a:gd name="T30" fmla="*/ 738300 w 1157288"/>
              <a:gd name="T31" fmla="*/ 825142 h 1444625"/>
              <a:gd name="T32" fmla="*/ 608117 w 1157288"/>
              <a:gd name="T33" fmla="*/ 1018141 h 1444625"/>
              <a:gd name="T34" fmla="*/ 584774 w 1157288"/>
              <a:gd name="T35" fmla="*/ 1053394 h 1444625"/>
              <a:gd name="T36" fmla="*/ 541081 w 1157288"/>
              <a:gd name="T37" fmla="*/ 1053096 h 1444625"/>
              <a:gd name="T38" fmla="*/ 494695 w 1157288"/>
              <a:gd name="T39" fmla="*/ 1201280 h 1444625"/>
              <a:gd name="T40" fmla="*/ 497089 w 1157288"/>
              <a:gd name="T41" fmla="*/ 1155571 h 1444625"/>
              <a:gd name="T42" fmla="*/ 534797 w 1157288"/>
              <a:gd name="T43" fmla="*/ 1135553 h 1444625"/>
              <a:gd name="T44" fmla="*/ 572205 w 1157288"/>
              <a:gd name="T45" fmla="*/ 1155571 h 1444625"/>
              <a:gd name="T46" fmla="*/ 576994 w 1157288"/>
              <a:gd name="T47" fmla="*/ 1197397 h 1444625"/>
              <a:gd name="T48" fmla="*/ 639241 w 1157288"/>
              <a:gd name="T49" fmla="*/ 1226376 h 1444625"/>
              <a:gd name="T50" fmla="*/ 722438 w 1157288"/>
              <a:gd name="T51" fmla="*/ 971236 h 1444625"/>
              <a:gd name="T52" fmla="*/ 722438 w 1157288"/>
              <a:gd name="T53" fmla="*/ 935684 h 1444625"/>
              <a:gd name="T54" fmla="*/ 755059 w 1157288"/>
              <a:gd name="T55" fmla="*/ 908796 h 1444625"/>
              <a:gd name="T56" fmla="*/ 796059 w 1157288"/>
              <a:gd name="T57" fmla="*/ 921343 h 1444625"/>
              <a:gd name="T58" fmla="*/ 809226 w 1157288"/>
              <a:gd name="T59" fmla="*/ 960779 h 1444625"/>
              <a:gd name="T60" fmla="*/ 908584 w 1157288"/>
              <a:gd name="T61" fmla="*/ 1043236 h 1444625"/>
              <a:gd name="T62" fmla="*/ 943000 w 1157288"/>
              <a:gd name="T63" fmla="*/ 1041744 h 1444625"/>
              <a:gd name="T64" fmla="*/ 1035474 w 1157288"/>
              <a:gd name="T65" fmla="*/ 958987 h 1444625"/>
              <a:gd name="T66" fmla="*/ 1062409 w 1157288"/>
              <a:gd name="T67" fmla="*/ 926123 h 1444625"/>
              <a:gd name="T68" fmla="*/ 1204562 w 1157288"/>
              <a:gd name="T69" fmla="*/ 802735 h 1444625"/>
              <a:gd name="T70" fmla="*/ 1125256 w 1157288"/>
              <a:gd name="T71" fmla="*/ 972729 h 1444625"/>
              <a:gd name="T72" fmla="*/ 1101912 w 1157288"/>
              <a:gd name="T73" fmla="*/ 1007983 h 1444625"/>
              <a:gd name="T74" fmla="*/ 1062409 w 1157288"/>
              <a:gd name="T75" fmla="*/ 1009776 h 1444625"/>
              <a:gd name="T76" fmla="*/ 972927 w 1157288"/>
              <a:gd name="T77" fmla="*/ 1088947 h 1444625"/>
              <a:gd name="T78" fmla="*/ 949585 w 1157288"/>
              <a:gd name="T79" fmla="*/ 1124500 h 1444625"/>
              <a:gd name="T80" fmla="*/ 906489 w 1157288"/>
              <a:gd name="T81" fmla="*/ 1124500 h 1444625"/>
              <a:gd name="T82" fmla="*/ 882548 w 1157288"/>
              <a:gd name="T83" fmla="*/ 1088947 h 1444625"/>
              <a:gd name="T84" fmla="*/ 764635 w 1157288"/>
              <a:gd name="T85" fmla="*/ 998722 h 1444625"/>
              <a:gd name="T86" fmla="*/ 684730 w 1157288"/>
              <a:gd name="T87" fmla="*/ 1276270 h 1444625"/>
              <a:gd name="T88" fmla="*/ 661387 w 1157288"/>
              <a:gd name="T89" fmla="*/ 1311524 h 1444625"/>
              <a:gd name="T90" fmla="*/ 617693 w 1157288"/>
              <a:gd name="T91" fmla="*/ 1311524 h 1444625"/>
              <a:gd name="T92" fmla="*/ 594351 w 1157288"/>
              <a:gd name="T93" fmla="*/ 1276270 h 1444625"/>
              <a:gd name="T94" fmla="*/ 547366 w 1157288"/>
              <a:gd name="T95" fmla="*/ 1224584 h 1444625"/>
              <a:gd name="T96" fmla="*/ 515942 w 1157288"/>
              <a:gd name="T97" fmla="*/ 1222195 h 1444625"/>
              <a:gd name="T98" fmla="*/ 699395 w 1157288"/>
              <a:gd name="T99" fmla="*/ 1362313 h 1444625"/>
              <a:gd name="T100" fmla="*/ 1076175 w 1157288"/>
              <a:gd name="T101" fmla="*/ 1426545 h 1444625"/>
              <a:gd name="T102" fmla="*/ 1404175 w 1157288"/>
              <a:gd name="T103" fmla="*/ 508698 h 1444625"/>
              <a:gd name="T104" fmla="*/ 1032182 w 1157288"/>
              <a:gd name="T105" fmla="*/ 485970 h 1444625"/>
              <a:gd name="T106" fmla="*/ 61350 w 1157288"/>
              <a:gd name="T107" fmla="*/ 0 h 1444625"/>
              <a:gd name="T108" fmla="*/ 1513109 w 1157288"/>
              <a:gd name="T109" fmla="*/ 1882271 h 1444625"/>
              <a:gd name="T110" fmla="*/ 61350 w 1157288"/>
              <a:gd name="T111" fmla="*/ 1905000 h 1444625"/>
              <a:gd name="T112" fmla="*/ 10475 w 1157288"/>
              <a:gd name="T113" fmla="*/ 1877786 h 1444625"/>
              <a:gd name="T114" fmla="*/ 2693 w 1157288"/>
              <a:gd name="T115" fmla="*/ 43064 h 1444625"/>
              <a:gd name="T116" fmla="*/ 43095 w 1157288"/>
              <a:gd name="T117" fmla="*/ 2691 h 14446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7288" h="1444625">
                <a:moveTo>
                  <a:pt x="223838" y="430212"/>
                </a:moveTo>
                <a:lnTo>
                  <a:pt x="253094" y="430212"/>
                </a:lnTo>
                <a:lnTo>
                  <a:pt x="253094" y="520156"/>
                </a:lnTo>
                <a:lnTo>
                  <a:pt x="303667" y="520156"/>
                </a:lnTo>
                <a:lnTo>
                  <a:pt x="303667" y="538054"/>
                </a:lnTo>
                <a:lnTo>
                  <a:pt x="253094" y="538054"/>
                </a:lnTo>
                <a:lnTo>
                  <a:pt x="253094" y="653826"/>
                </a:lnTo>
                <a:lnTo>
                  <a:pt x="303667" y="653826"/>
                </a:lnTo>
                <a:lnTo>
                  <a:pt x="303667" y="671725"/>
                </a:lnTo>
                <a:lnTo>
                  <a:pt x="253094" y="671725"/>
                </a:lnTo>
                <a:lnTo>
                  <a:pt x="253094" y="787496"/>
                </a:lnTo>
                <a:lnTo>
                  <a:pt x="303667" y="787496"/>
                </a:lnTo>
                <a:lnTo>
                  <a:pt x="303667" y="805395"/>
                </a:lnTo>
                <a:lnTo>
                  <a:pt x="253094" y="805395"/>
                </a:lnTo>
                <a:lnTo>
                  <a:pt x="253094" y="855011"/>
                </a:lnTo>
                <a:lnTo>
                  <a:pt x="393474" y="776848"/>
                </a:lnTo>
                <a:lnTo>
                  <a:pt x="392567" y="772770"/>
                </a:lnTo>
                <a:lnTo>
                  <a:pt x="392340" y="770505"/>
                </a:lnTo>
                <a:lnTo>
                  <a:pt x="392340" y="768465"/>
                </a:lnTo>
                <a:lnTo>
                  <a:pt x="392567" y="765067"/>
                </a:lnTo>
                <a:lnTo>
                  <a:pt x="393020" y="761669"/>
                </a:lnTo>
                <a:lnTo>
                  <a:pt x="393928" y="758270"/>
                </a:lnTo>
                <a:lnTo>
                  <a:pt x="394835" y="755098"/>
                </a:lnTo>
                <a:lnTo>
                  <a:pt x="396422" y="752153"/>
                </a:lnTo>
                <a:lnTo>
                  <a:pt x="398236" y="749434"/>
                </a:lnTo>
                <a:lnTo>
                  <a:pt x="400278" y="746716"/>
                </a:lnTo>
                <a:lnTo>
                  <a:pt x="402319" y="744224"/>
                </a:lnTo>
                <a:lnTo>
                  <a:pt x="404813" y="742185"/>
                </a:lnTo>
                <a:lnTo>
                  <a:pt x="407535" y="739919"/>
                </a:lnTo>
                <a:lnTo>
                  <a:pt x="410256" y="738333"/>
                </a:lnTo>
                <a:lnTo>
                  <a:pt x="413431" y="736974"/>
                </a:lnTo>
                <a:lnTo>
                  <a:pt x="416379" y="735841"/>
                </a:lnTo>
                <a:lnTo>
                  <a:pt x="419781" y="734935"/>
                </a:lnTo>
                <a:lnTo>
                  <a:pt x="423183" y="734482"/>
                </a:lnTo>
                <a:lnTo>
                  <a:pt x="426811" y="734255"/>
                </a:lnTo>
                <a:lnTo>
                  <a:pt x="430667" y="734482"/>
                </a:lnTo>
                <a:lnTo>
                  <a:pt x="434295" y="735161"/>
                </a:lnTo>
                <a:lnTo>
                  <a:pt x="437924" y="736067"/>
                </a:lnTo>
                <a:lnTo>
                  <a:pt x="441099" y="737427"/>
                </a:lnTo>
                <a:lnTo>
                  <a:pt x="546101" y="613725"/>
                </a:lnTo>
                <a:lnTo>
                  <a:pt x="592818" y="561843"/>
                </a:lnTo>
                <a:lnTo>
                  <a:pt x="591911" y="559804"/>
                </a:lnTo>
                <a:lnTo>
                  <a:pt x="591004" y="557992"/>
                </a:lnTo>
                <a:lnTo>
                  <a:pt x="590097" y="555726"/>
                </a:lnTo>
                <a:lnTo>
                  <a:pt x="589190" y="553460"/>
                </a:lnTo>
                <a:lnTo>
                  <a:pt x="588509" y="551421"/>
                </a:lnTo>
                <a:lnTo>
                  <a:pt x="588283" y="549156"/>
                </a:lnTo>
                <a:lnTo>
                  <a:pt x="587829" y="546664"/>
                </a:lnTo>
                <a:lnTo>
                  <a:pt x="587829" y="544398"/>
                </a:lnTo>
                <a:lnTo>
                  <a:pt x="588056" y="540773"/>
                </a:lnTo>
                <a:lnTo>
                  <a:pt x="588509" y="537375"/>
                </a:lnTo>
                <a:lnTo>
                  <a:pt x="589417" y="534203"/>
                </a:lnTo>
                <a:lnTo>
                  <a:pt x="590777" y="530804"/>
                </a:lnTo>
                <a:lnTo>
                  <a:pt x="592138" y="527859"/>
                </a:lnTo>
                <a:lnTo>
                  <a:pt x="593725" y="524914"/>
                </a:lnTo>
                <a:lnTo>
                  <a:pt x="595767" y="522422"/>
                </a:lnTo>
                <a:lnTo>
                  <a:pt x="598034" y="520156"/>
                </a:lnTo>
                <a:lnTo>
                  <a:pt x="600529" y="517664"/>
                </a:lnTo>
                <a:lnTo>
                  <a:pt x="603024" y="515852"/>
                </a:lnTo>
                <a:lnTo>
                  <a:pt x="605972" y="514039"/>
                </a:lnTo>
                <a:lnTo>
                  <a:pt x="608920" y="512680"/>
                </a:lnTo>
                <a:lnTo>
                  <a:pt x="612095" y="511320"/>
                </a:lnTo>
                <a:lnTo>
                  <a:pt x="615497" y="510414"/>
                </a:lnTo>
                <a:lnTo>
                  <a:pt x="618672" y="509961"/>
                </a:lnTo>
                <a:lnTo>
                  <a:pt x="622301" y="509734"/>
                </a:lnTo>
                <a:lnTo>
                  <a:pt x="625702" y="509961"/>
                </a:lnTo>
                <a:lnTo>
                  <a:pt x="629331" y="510414"/>
                </a:lnTo>
                <a:lnTo>
                  <a:pt x="632506" y="511320"/>
                </a:lnTo>
                <a:lnTo>
                  <a:pt x="635908" y="512680"/>
                </a:lnTo>
                <a:lnTo>
                  <a:pt x="638629" y="514039"/>
                </a:lnTo>
                <a:lnTo>
                  <a:pt x="641804" y="515852"/>
                </a:lnTo>
                <a:lnTo>
                  <a:pt x="644299" y="517664"/>
                </a:lnTo>
                <a:lnTo>
                  <a:pt x="646567" y="520156"/>
                </a:lnTo>
                <a:lnTo>
                  <a:pt x="649061" y="522422"/>
                </a:lnTo>
                <a:lnTo>
                  <a:pt x="650875" y="524914"/>
                </a:lnTo>
                <a:lnTo>
                  <a:pt x="652690" y="527859"/>
                </a:lnTo>
                <a:lnTo>
                  <a:pt x="654051" y="530804"/>
                </a:lnTo>
                <a:lnTo>
                  <a:pt x="655184" y="534203"/>
                </a:lnTo>
                <a:lnTo>
                  <a:pt x="655865" y="537375"/>
                </a:lnTo>
                <a:lnTo>
                  <a:pt x="656772" y="540773"/>
                </a:lnTo>
                <a:lnTo>
                  <a:pt x="656772" y="544398"/>
                </a:lnTo>
                <a:lnTo>
                  <a:pt x="656772" y="545078"/>
                </a:lnTo>
                <a:lnTo>
                  <a:pt x="770618" y="585179"/>
                </a:lnTo>
                <a:lnTo>
                  <a:pt x="773113" y="581780"/>
                </a:lnTo>
                <a:lnTo>
                  <a:pt x="776061" y="578835"/>
                </a:lnTo>
                <a:lnTo>
                  <a:pt x="779236" y="576116"/>
                </a:lnTo>
                <a:lnTo>
                  <a:pt x="782865" y="573851"/>
                </a:lnTo>
                <a:lnTo>
                  <a:pt x="786720" y="572038"/>
                </a:lnTo>
                <a:lnTo>
                  <a:pt x="790802" y="570452"/>
                </a:lnTo>
                <a:lnTo>
                  <a:pt x="792843" y="569999"/>
                </a:lnTo>
                <a:lnTo>
                  <a:pt x="794884" y="569773"/>
                </a:lnTo>
                <a:lnTo>
                  <a:pt x="797379" y="569546"/>
                </a:lnTo>
                <a:lnTo>
                  <a:pt x="799420" y="569546"/>
                </a:lnTo>
                <a:lnTo>
                  <a:pt x="802595" y="569546"/>
                </a:lnTo>
                <a:lnTo>
                  <a:pt x="805770" y="569999"/>
                </a:lnTo>
                <a:lnTo>
                  <a:pt x="808718" y="570679"/>
                </a:lnTo>
                <a:lnTo>
                  <a:pt x="811440" y="571812"/>
                </a:lnTo>
                <a:lnTo>
                  <a:pt x="814388" y="573171"/>
                </a:lnTo>
                <a:lnTo>
                  <a:pt x="816883" y="574530"/>
                </a:lnTo>
                <a:lnTo>
                  <a:pt x="819604" y="576116"/>
                </a:lnTo>
                <a:lnTo>
                  <a:pt x="821872" y="577929"/>
                </a:lnTo>
                <a:lnTo>
                  <a:pt x="900340" y="528992"/>
                </a:lnTo>
                <a:lnTo>
                  <a:pt x="910092" y="544171"/>
                </a:lnTo>
                <a:lnTo>
                  <a:pt x="831851" y="592655"/>
                </a:lnTo>
                <a:lnTo>
                  <a:pt x="832758" y="595601"/>
                </a:lnTo>
                <a:lnTo>
                  <a:pt x="833211" y="598093"/>
                </a:lnTo>
                <a:lnTo>
                  <a:pt x="833665" y="601038"/>
                </a:lnTo>
                <a:lnTo>
                  <a:pt x="833892" y="603983"/>
                </a:lnTo>
                <a:lnTo>
                  <a:pt x="833665" y="607382"/>
                </a:lnTo>
                <a:lnTo>
                  <a:pt x="833211" y="611007"/>
                </a:lnTo>
                <a:lnTo>
                  <a:pt x="832304" y="614178"/>
                </a:lnTo>
                <a:lnTo>
                  <a:pt x="831170" y="617350"/>
                </a:lnTo>
                <a:lnTo>
                  <a:pt x="829809" y="620296"/>
                </a:lnTo>
                <a:lnTo>
                  <a:pt x="827995" y="623241"/>
                </a:lnTo>
                <a:lnTo>
                  <a:pt x="825954" y="625733"/>
                </a:lnTo>
                <a:lnTo>
                  <a:pt x="823686" y="628225"/>
                </a:lnTo>
                <a:lnTo>
                  <a:pt x="821418" y="630491"/>
                </a:lnTo>
                <a:lnTo>
                  <a:pt x="818697" y="632530"/>
                </a:lnTo>
                <a:lnTo>
                  <a:pt x="815975" y="634116"/>
                </a:lnTo>
                <a:lnTo>
                  <a:pt x="813027" y="635475"/>
                </a:lnTo>
                <a:lnTo>
                  <a:pt x="809625" y="636608"/>
                </a:lnTo>
                <a:lnTo>
                  <a:pt x="806451" y="637741"/>
                </a:lnTo>
                <a:lnTo>
                  <a:pt x="802822" y="638194"/>
                </a:lnTo>
                <a:lnTo>
                  <a:pt x="799420" y="638420"/>
                </a:lnTo>
                <a:lnTo>
                  <a:pt x="795792" y="638194"/>
                </a:lnTo>
                <a:lnTo>
                  <a:pt x="792617" y="637741"/>
                </a:lnTo>
                <a:lnTo>
                  <a:pt x="789215" y="636608"/>
                </a:lnTo>
                <a:lnTo>
                  <a:pt x="786040" y="635475"/>
                </a:lnTo>
                <a:lnTo>
                  <a:pt x="783092" y="634116"/>
                </a:lnTo>
                <a:lnTo>
                  <a:pt x="780143" y="632530"/>
                </a:lnTo>
                <a:lnTo>
                  <a:pt x="777649" y="630491"/>
                </a:lnTo>
                <a:lnTo>
                  <a:pt x="775154" y="628225"/>
                </a:lnTo>
                <a:lnTo>
                  <a:pt x="772886" y="625733"/>
                </a:lnTo>
                <a:lnTo>
                  <a:pt x="770845" y="623241"/>
                </a:lnTo>
                <a:lnTo>
                  <a:pt x="769258" y="620296"/>
                </a:lnTo>
                <a:lnTo>
                  <a:pt x="767897" y="617350"/>
                </a:lnTo>
                <a:lnTo>
                  <a:pt x="766536" y="614178"/>
                </a:lnTo>
                <a:lnTo>
                  <a:pt x="765629" y="611007"/>
                </a:lnTo>
                <a:lnTo>
                  <a:pt x="765175" y="607382"/>
                </a:lnTo>
                <a:lnTo>
                  <a:pt x="764949" y="603983"/>
                </a:lnTo>
                <a:lnTo>
                  <a:pt x="765175" y="602397"/>
                </a:lnTo>
                <a:lnTo>
                  <a:pt x="651556" y="562296"/>
                </a:lnTo>
                <a:lnTo>
                  <a:pt x="649061" y="565921"/>
                </a:lnTo>
                <a:lnTo>
                  <a:pt x="646113" y="569093"/>
                </a:lnTo>
                <a:lnTo>
                  <a:pt x="642938" y="571812"/>
                </a:lnTo>
                <a:lnTo>
                  <a:pt x="639309" y="574304"/>
                </a:lnTo>
                <a:lnTo>
                  <a:pt x="635454" y="576116"/>
                </a:lnTo>
                <a:lnTo>
                  <a:pt x="633186" y="576796"/>
                </a:lnTo>
                <a:lnTo>
                  <a:pt x="631145" y="577476"/>
                </a:lnTo>
                <a:lnTo>
                  <a:pt x="629104" y="577929"/>
                </a:lnTo>
                <a:lnTo>
                  <a:pt x="627063" y="578155"/>
                </a:lnTo>
                <a:lnTo>
                  <a:pt x="624568" y="578609"/>
                </a:lnTo>
                <a:lnTo>
                  <a:pt x="622301" y="578835"/>
                </a:lnTo>
                <a:lnTo>
                  <a:pt x="620259" y="578609"/>
                </a:lnTo>
                <a:lnTo>
                  <a:pt x="617765" y="578155"/>
                </a:lnTo>
                <a:lnTo>
                  <a:pt x="615724" y="577929"/>
                </a:lnTo>
                <a:lnTo>
                  <a:pt x="613683" y="577476"/>
                </a:lnTo>
                <a:lnTo>
                  <a:pt x="609601" y="576116"/>
                </a:lnTo>
                <a:lnTo>
                  <a:pt x="605972" y="574304"/>
                </a:lnTo>
                <a:lnTo>
                  <a:pt x="559481" y="625733"/>
                </a:lnTo>
                <a:lnTo>
                  <a:pt x="454706" y="748755"/>
                </a:lnTo>
                <a:lnTo>
                  <a:pt x="456293" y="750794"/>
                </a:lnTo>
                <a:lnTo>
                  <a:pt x="457427" y="753059"/>
                </a:lnTo>
                <a:lnTo>
                  <a:pt x="458561" y="755325"/>
                </a:lnTo>
                <a:lnTo>
                  <a:pt x="459468" y="758044"/>
                </a:lnTo>
                <a:lnTo>
                  <a:pt x="460149" y="760536"/>
                </a:lnTo>
                <a:lnTo>
                  <a:pt x="460602" y="763028"/>
                </a:lnTo>
                <a:lnTo>
                  <a:pt x="461056" y="765747"/>
                </a:lnTo>
                <a:lnTo>
                  <a:pt x="461056" y="768465"/>
                </a:lnTo>
                <a:lnTo>
                  <a:pt x="460829" y="772090"/>
                </a:lnTo>
                <a:lnTo>
                  <a:pt x="460375" y="775489"/>
                </a:lnTo>
                <a:lnTo>
                  <a:pt x="459695" y="778887"/>
                </a:lnTo>
                <a:lnTo>
                  <a:pt x="458561" y="781833"/>
                </a:lnTo>
                <a:lnTo>
                  <a:pt x="456974" y="784778"/>
                </a:lnTo>
                <a:lnTo>
                  <a:pt x="455159" y="787723"/>
                </a:lnTo>
                <a:lnTo>
                  <a:pt x="453345" y="790442"/>
                </a:lnTo>
                <a:lnTo>
                  <a:pt x="451077" y="792707"/>
                </a:lnTo>
                <a:lnTo>
                  <a:pt x="448583" y="795200"/>
                </a:lnTo>
                <a:lnTo>
                  <a:pt x="445861" y="797012"/>
                </a:lnTo>
                <a:lnTo>
                  <a:pt x="443140" y="798824"/>
                </a:lnTo>
                <a:lnTo>
                  <a:pt x="439965" y="800184"/>
                </a:lnTo>
                <a:lnTo>
                  <a:pt x="437017" y="801543"/>
                </a:lnTo>
                <a:lnTo>
                  <a:pt x="433615" y="802223"/>
                </a:lnTo>
                <a:lnTo>
                  <a:pt x="430213" y="802903"/>
                </a:lnTo>
                <a:lnTo>
                  <a:pt x="426811" y="802903"/>
                </a:lnTo>
                <a:lnTo>
                  <a:pt x="423183" y="802903"/>
                </a:lnTo>
                <a:lnTo>
                  <a:pt x="419781" y="802223"/>
                </a:lnTo>
                <a:lnTo>
                  <a:pt x="416379" y="801317"/>
                </a:lnTo>
                <a:lnTo>
                  <a:pt x="413204" y="799957"/>
                </a:lnTo>
                <a:lnTo>
                  <a:pt x="410029" y="798598"/>
                </a:lnTo>
                <a:lnTo>
                  <a:pt x="407308" y="796785"/>
                </a:lnTo>
                <a:lnTo>
                  <a:pt x="404586" y="794973"/>
                </a:lnTo>
                <a:lnTo>
                  <a:pt x="402092" y="792481"/>
                </a:lnTo>
                <a:lnTo>
                  <a:pt x="253094" y="875402"/>
                </a:lnTo>
                <a:lnTo>
                  <a:pt x="253094" y="920940"/>
                </a:lnTo>
                <a:lnTo>
                  <a:pt x="303667" y="920940"/>
                </a:lnTo>
                <a:lnTo>
                  <a:pt x="303667" y="938838"/>
                </a:lnTo>
                <a:lnTo>
                  <a:pt x="253094" y="938838"/>
                </a:lnTo>
                <a:lnTo>
                  <a:pt x="253094" y="1020853"/>
                </a:lnTo>
                <a:lnTo>
                  <a:pt x="374878" y="910971"/>
                </a:lnTo>
                <a:lnTo>
                  <a:pt x="373063" y="907573"/>
                </a:lnTo>
                <a:lnTo>
                  <a:pt x="371929" y="903495"/>
                </a:lnTo>
                <a:lnTo>
                  <a:pt x="371022" y="899643"/>
                </a:lnTo>
                <a:lnTo>
                  <a:pt x="370795" y="895565"/>
                </a:lnTo>
                <a:lnTo>
                  <a:pt x="371022" y="892167"/>
                </a:lnTo>
                <a:lnTo>
                  <a:pt x="371476" y="888542"/>
                </a:lnTo>
                <a:lnTo>
                  <a:pt x="372383" y="885370"/>
                </a:lnTo>
                <a:lnTo>
                  <a:pt x="373517" y="882198"/>
                </a:lnTo>
                <a:lnTo>
                  <a:pt x="375104" y="879027"/>
                </a:lnTo>
                <a:lnTo>
                  <a:pt x="376692" y="876308"/>
                </a:lnTo>
                <a:lnTo>
                  <a:pt x="378733" y="873589"/>
                </a:lnTo>
                <a:lnTo>
                  <a:pt x="380774" y="871324"/>
                </a:lnTo>
                <a:lnTo>
                  <a:pt x="383495" y="869058"/>
                </a:lnTo>
                <a:lnTo>
                  <a:pt x="385990" y="867245"/>
                </a:lnTo>
                <a:lnTo>
                  <a:pt x="388711" y="865206"/>
                </a:lnTo>
                <a:lnTo>
                  <a:pt x="391886" y="863847"/>
                </a:lnTo>
                <a:lnTo>
                  <a:pt x="394835" y="862714"/>
                </a:lnTo>
                <a:lnTo>
                  <a:pt x="398463" y="861808"/>
                </a:lnTo>
                <a:lnTo>
                  <a:pt x="401638" y="861355"/>
                </a:lnTo>
                <a:lnTo>
                  <a:pt x="405267" y="861128"/>
                </a:lnTo>
                <a:lnTo>
                  <a:pt x="408669" y="861355"/>
                </a:lnTo>
                <a:lnTo>
                  <a:pt x="412297" y="861808"/>
                </a:lnTo>
                <a:lnTo>
                  <a:pt x="415472" y="862714"/>
                </a:lnTo>
                <a:lnTo>
                  <a:pt x="418647" y="863847"/>
                </a:lnTo>
                <a:lnTo>
                  <a:pt x="421595" y="865206"/>
                </a:lnTo>
                <a:lnTo>
                  <a:pt x="424544" y="867245"/>
                </a:lnTo>
                <a:lnTo>
                  <a:pt x="427265" y="869058"/>
                </a:lnTo>
                <a:lnTo>
                  <a:pt x="429533" y="871324"/>
                </a:lnTo>
                <a:lnTo>
                  <a:pt x="431801" y="873589"/>
                </a:lnTo>
                <a:lnTo>
                  <a:pt x="433615" y="876308"/>
                </a:lnTo>
                <a:lnTo>
                  <a:pt x="435656" y="879027"/>
                </a:lnTo>
                <a:lnTo>
                  <a:pt x="437017" y="882198"/>
                </a:lnTo>
                <a:lnTo>
                  <a:pt x="438151" y="885370"/>
                </a:lnTo>
                <a:lnTo>
                  <a:pt x="438831" y="888542"/>
                </a:lnTo>
                <a:lnTo>
                  <a:pt x="439511" y="892167"/>
                </a:lnTo>
                <a:lnTo>
                  <a:pt x="439511" y="895565"/>
                </a:lnTo>
                <a:lnTo>
                  <a:pt x="439511" y="897831"/>
                </a:lnTo>
                <a:lnTo>
                  <a:pt x="439284" y="899870"/>
                </a:lnTo>
                <a:lnTo>
                  <a:pt x="438604" y="904175"/>
                </a:lnTo>
                <a:lnTo>
                  <a:pt x="437244" y="908026"/>
                </a:lnTo>
                <a:lnTo>
                  <a:pt x="435656" y="911651"/>
                </a:lnTo>
                <a:lnTo>
                  <a:pt x="463097" y="937705"/>
                </a:lnTo>
                <a:lnTo>
                  <a:pt x="465592" y="935893"/>
                </a:lnTo>
                <a:lnTo>
                  <a:pt x="467859" y="934534"/>
                </a:lnTo>
                <a:lnTo>
                  <a:pt x="470354" y="932948"/>
                </a:lnTo>
                <a:lnTo>
                  <a:pt x="473075" y="932041"/>
                </a:lnTo>
                <a:lnTo>
                  <a:pt x="475797" y="931135"/>
                </a:lnTo>
                <a:lnTo>
                  <a:pt x="478745" y="930456"/>
                </a:lnTo>
                <a:lnTo>
                  <a:pt x="481467" y="930002"/>
                </a:lnTo>
                <a:lnTo>
                  <a:pt x="484415" y="930002"/>
                </a:lnTo>
                <a:lnTo>
                  <a:pt x="487590" y="930229"/>
                </a:lnTo>
                <a:lnTo>
                  <a:pt x="490084" y="930456"/>
                </a:lnTo>
                <a:lnTo>
                  <a:pt x="561975" y="752606"/>
                </a:lnTo>
                <a:lnTo>
                  <a:pt x="558120" y="750341"/>
                </a:lnTo>
                <a:lnTo>
                  <a:pt x="554945" y="747169"/>
                </a:lnTo>
                <a:lnTo>
                  <a:pt x="551770" y="743997"/>
                </a:lnTo>
                <a:lnTo>
                  <a:pt x="550636" y="742411"/>
                </a:lnTo>
                <a:lnTo>
                  <a:pt x="549502" y="740372"/>
                </a:lnTo>
                <a:lnTo>
                  <a:pt x="548368" y="738333"/>
                </a:lnTo>
                <a:lnTo>
                  <a:pt x="547461" y="736521"/>
                </a:lnTo>
                <a:lnTo>
                  <a:pt x="546781" y="734482"/>
                </a:lnTo>
                <a:lnTo>
                  <a:pt x="546101" y="732216"/>
                </a:lnTo>
                <a:lnTo>
                  <a:pt x="545420" y="729950"/>
                </a:lnTo>
                <a:lnTo>
                  <a:pt x="544967" y="727911"/>
                </a:lnTo>
                <a:lnTo>
                  <a:pt x="544740" y="725419"/>
                </a:lnTo>
                <a:lnTo>
                  <a:pt x="544513" y="722927"/>
                </a:lnTo>
                <a:lnTo>
                  <a:pt x="544740" y="719529"/>
                </a:lnTo>
                <a:lnTo>
                  <a:pt x="545420" y="716130"/>
                </a:lnTo>
                <a:lnTo>
                  <a:pt x="546327" y="712958"/>
                </a:lnTo>
                <a:lnTo>
                  <a:pt x="547461" y="709560"/>
                </a:lnTo>
                <a:lnTo>
                  <a:pt x="548822" y="706615"/>
                </a:lnTo>
                <a:lnTo>
                  <a:pt x="550409" y="703669"/>
                </a:lnTo>
                <a:lnTo>
                  <a:pt x="552677" y="701177"/>
                </a:lnTo>
                <a:lnTo>
                  <a:pt x="554718" y="698685"/>
                </a:lnTo>
                <a:lnTo>
                  <a:pt x="557213" y="696420"/>
                </a:lnTo>
                <a:lnTo>
                  <a:pt x="559708" y="694381"/>
                </a:lnTo>
                <a:lnTo>
                  <a:pt x="562656" y="692795"/>
                </a:lnTo>
                <a:lnTo>
                  <a:pt x="565604" y="691435"/>
                </a:lnTo>
                <a:lnTo>
                  <a:pt x="569006" y="690302"/>
                </a:lnTo>
                <a:lnTo>
                  <a:pt x="572181" y="689170"/>
                </a:lnTo>
                <a:lnTo>
                  <a:pt x="575583" y="688717"/>
                </a:lnTo>
                <a:lnTo>
                  <a:pt x="578984" y="688490"/>
                </a:lnTo>
                <a:lnTo>
                  <a:pt x="582613" y="688717"/>
                </a:lnTo>
                <a:lnTo>
                  <a:pt x="586015" y="689170"/>
                </a:lnTo>
                <a:lnTo>
                  <a:pt x="589190" y="690302"/>
                </a:lnTo>
                <a:lnTo>
                  <a:pt x="592592" y="691435"/>
                </a:lnTo>
                <a:lnTo>
                  <a:pt x="595540" y="692795"/>
                </a:lnTo>
                <a:lnTo>
                  <a:pt x="598488" y="694381"/>
                </a:lnTo>
                <a:lnTo>
                  <a:pt x="600983" y="696420"/>
                </a:lnTo>
                <a:lnTo>
                  <a:pt x="603251" y="698685"/>
                </a:lnTo>
                <a:lnTo>
                  <a:pt x="605745" y="701177"/>
                </a:lnTo>
                <a:lnTo>
                  <a:pt x="607559" y="703669"/>
                </a:lnTo>
                <a:lnTo>
                  <a:pt x="609374" y="706615"/>
                </a:lnTo>
                <a:lnTo>
                  <a:pt x="610734" y="709560"/>
                </a:lnTo>
                <a:lnTo>
                  <a:pt x="612095" y="712958"/>
                </a:lnTo>
                <a:lnTo>
                  <a:pt x="613002" y="716130"/>
                </a:lnTo>
                <a:lnTo>
                  <a:pt x="613456" y="719529"/>
                </a:lnTo>
                <a:lnTo>
                  <a:pt x="613683" y="722927"/>
                </a:lnTo>
                <a:lnTo>
                  <a:pt x="613456" y="725646"/>
                </a:lnTo>
                <a:lnTo>
                  <a:pt x="613229" y="728591"/>
                </a:lnTo>
                <a:lnTo>
                  <a:pt x="612549" y="731083"/>
                </a:lnTo>
                <a:lnTo>
                  <a:pt x="611642" y="733575"/>
                </a:lnTo>
                <a:lnTo>
                  <a:pt x="610734" y="736294"/>
                </a:lnTo>
                <a:lnTo>
                  <a:pt x="609601" y="738560"/>
                </a:lnTo>
                <a:lnTo>
                  <a:pt x="608467" y="740825"/>
                </a:lnTo>
                <a:lnTo>
                  <a:pt x="607106" y="743091"/>
                </a:lnTo>
                <a:lnTo>
                  <a:pt x="681265" y="796106"/>
                </a:lnTo>
                <a:lnTo>
                  <a:pt x="683306" y="794293"/>
                </a:lnTo>
                <a:lnTo>
                  <a:pt x="685801" y="792481"/>
                </a:lnTo>
                <a:lnTo>
                  <a:pt x="688522" y="791121"/>
                </a:lnTo>
                <a:lnTo>
                  <a:pt x="691243" y="789989"/>
                </a:lnTo>
                <a:lnTo>
                  <a:pt x="694192" y="789082"/>
                </a:lnTo>
                <a:lnTo>
                  <a:pt x="696913" y="788403"/>
                </a:lnTo>
                <a:lnTo>
                  <a:pt x="699861" y="788176"/>
                </a:lnTo>
                <a:lnTo>
                  <a:pt x="703263" y="787950"/>
                </a:lnTo>
                <a:lnTo>
                  <a:pt x="705531" y="787950"/>
                </a:lnTo>
                <a:lnTo>
                  <a:pt x="707799" y="788176"/>
                </a:lnTo>
                <a:lnTo>
                  <a:pt x="710293" y="788629"/>
                </a:lnTo>
                <a:lnTo>
                  <a:pt x="712334" y="789309"/>
                </a:lnTo>
                <a:lnTo>
                  <a:pt x="714602" y="789989"/>
                </a:lnTo>
                <a:lnTo>
                  <a:pt x="716870" y="790668"/>
                </a:lnTo>
                <a:lnTo>
                  <a:pt x="718911" y="791801"/>
                </a:lnTo>
                <a:lnTo>
                  <a:pt x="720725" y="792707"/>
                </a:lnTo>
                <a:lnTo>
                  <a:pt x="786720" y="747622"/>
                </a:lnTo>
                <a:lnTo>
                  <a:pt x="785586" y="744450"/>
                </a:lnTo>
                <a:lnTo>
                  <a:pt x="784679" y="741278"/>
                </a:lnTo>
                <a:lnTo>
                  <a:pt x="784225" y="737653"/>
                </a:lnTo>
                <a:lnTo>
                  <a:pt x="783999" y="734255"/>
                </a:lnTo>
                <a:lnTo>
                  <a:pt x="784225" y="730630"/>
                </a:lnTo>
                <a:lnTo>
                  <a:pt x="784679" y="727232"/>
                </a:lnTo>
                <a:lnTo>
                  <a:pt x="785586" y="723833"/>
                </a:lnTo>
                <a:lnTo>
                  <a:pt x="786720" y="720888"/>
                </a:lnTo>
                <a:lnTo>
                  <a:pt x="788081" y="717716"/>
                </a:lnTo>
                <a:lnTo>
                  <a:pt x="789668" y="714997"/>
                </a:lnTo>
                <a:lnTo>
                  <a:pt x="791936" y="712279"/>
                </a:lnTo>
                <a:lnTo>
                  <a:pt x="793977" y="709787"/>
                </a:lnTo>
                <a:lnTo>
                  <a:pt x="796472" y="707521"/>
                </a:lnTo>
                <a:lnTo>
                  <a:pt x="799193" y="705708"/>
                </a:lnTo>
                <a:lnTo>
                  <a:pt x="801915" y="703896"/>
                </a:lnTo>
                <a:lnTo>
                  <a:pt x="805090" y="702310"/>
                </a:lnTo>
                <a:lnTo>
                  <a:pt x="808265" y="701177"/>
                </a:lnTo>
                <a:lnTo>
                  <a:pt x="811440" y="700498"/>
                </a:lnTo>
                <a:lnTo>
                  <a:pt x="814842" y="700045"/>
                </a:lnTo>
                <a:lnTo>
                  <a:pt x="818243" y="699818"/>
                </a:lnTo>
                <a:lnTo>
                  <a:pt x="822099" y="700045"/>
                </a:lnTo>
                <a:lnTo>
                  <a:pt x="825274" y="700498"/>
                </a:lnTo>
                <a:lnTo>
                  <a:pt x="828675" y="701404"/>
                </a:lnTo>
                <a:lnTo>
                  <a:pt x="831851" y="702537"/>
                </a:lnTo>
                <a:lnTo>
                  <a:pt x="897618" y="598999"/>
                </a:lnTo>
                <a:lnTo>
                  <a:pt x="912813" y="608741"/>
                </a:lnTo>
                <a:lnTo>
                  <a:pt x="845684" y="713412"/>
                </a:lnTo>
                <a:lnTo>
                  <a:pt x="847272" y="715451"/>
                </a:lnTo>
                <a:lnTo>
                  <a:pt x="848633" y="717716"/>
                </a:lnTo>
                <a:lnTo>
                  <a:pt x="849993" y="720435"/>
                </a:lnTo>
                <a:lnTo>
                  <a:pt x="850901" y="722927"/>
                </a:lnTo>
                <a:lnTo>
                  <a:pt x="851808" y="725646"/>
                </a:lnTo>
                <a:lnTo>
                  <a:pt x="852261" y="728364"/>
                </a:lnTo>
                <a:lnTo>
                  <a:pt x="852715" y="731310"/>
                </a:lnTo>
                <a:lnTo>
                  <a:pt x="852942" y="734255"/>
                </a:lnTo>
                <a:lnTo>
                  <a:pt x="852715" y="737653"/>
                </a:lnTo>
                <a:lnTo>
                  <a:pt x="852261" y="741278"/>
                </a:lnTo>
                <a:lnTo>
                  <a:pt x="851354" y="744450"/>
                </a:lnTo>
                <a:lnTo>
                  <a:pt x="850220" y="747395"/>
                </a:lnTo>
                <a:lnTo>
                  <a:pt x="848633" y="750567"/>
                </a:lnTo>
                <a:lnTo>
                  <a:pt x="846818" y="753286"/>
                </a:lnTo>
                <a:lnTo>
                  <a:pt x="845004" y="756231"/>
                </a:lnTo>
                <a:lnTo>
                  <a:pt x="842963" y="758497"/>
                </a:lnTo>
                <a:lnTo>
                  <a:pt x="840242" y="760762"/>
                </a:lnTo>
                <a:lnTo>
                  <a:pt x="837747" y="762575"/>
                </a:lnTo>
                <a:lnTo>
                  <a:pt x="835025" y="764387"/>
                </a:lnTo>
                <a:lnTo>
                  <a:pt x="831851" y="765973"/>
                </a:lnTo>
                <a:lnTo>
                  <a:pt x="828675" y="767106"/>
                </a:lnTo>
                <a:lnTo>
                  <a:pt x="825274" y="767786"/>
                </a:lnTo>
                <a:lnTo>
                  <a:pt x="821872" y="768239"/>
                </a:lnTo>
                <a:lnTo>
                  <a:pt x="818243" y="768465"/>
                </a:lnTo>
                <a:lnTo>
                  <a:pt x="815522" y="768465"/>
                </a:lnTo>
                <a:lnTo>
                  <a:pt x="812801" y="768012"/>
                </a:lnTo>
                <a:lnTo>
                  <a:pt x="810079" y="767559"/>
                </a:lnTo>
                <a:lnTo>
                  <a:pt x="807584" y="766653"/>
                </a:lnTo>
                <a:lnTo>
                  <a:pt x="805090" y="765747"/>
                </a:lnTo>
                <a:lnTo>
                  <a:pt x="802595" y="764614"/>
                </a:lnTo>
                <a:lnTo>
                  <a:pt x="800327" y="763028"/>
                </a:lnTo>
                <a:lnTo>
                  <a:pt x="798059" y="761669"/>
                </a:lnTo>
                <a:lnTo>
                  <a:pt x="733425" y="806074"/>
                </a:lnTo>
                <a:lnTo>
                  <a:pt x="735013" y="809926"/>
                </a:lnTo>
                <a:lnTo>
                  <a:pt x="736374" y="813777"/>
                </a:lnTo>
                <a:lnTo>
                  <a:pt x="737281" y="818082"/>
                </a:lnTo>
                <a:lnTo>
                  <a:pt x="737508" y="820121"/>
                </a:lnTo>
                <a:lnTo>
                  <a:pt x="737508" y="822160"/>
                </a:lnTo>
                <a:lnTo>
                  <a:pt x="737281" y="825785"/>
                </a:lnTo>
                <a:lnTo>
                  <a:pt x="736827" y="829183"/>
                </a:lnTo>
                <a:lnTo>
                  <a:pt x="735920" y="832582"/>
                </a:lnTo>
                <a:lnTo>
                  <a:pt x="734786" y="835527"/>
                </a:lnTo>
                <a:lnTo>
                  <a:pt x="733425" y="838699"/>
                </a:lnTo>
                <a:lnTo>
                  <a:pt x="731838" y="841418"/>
                </a:lnTo>
                <a:lnTo>
                  <a:pt x="729570" y="844136"/>
                </a:lnTo>
                <a:lnTo>
                  <a:pt x="727529" y="846629"/>
                </a:lnTo>
                <a:lnTo>
                  <a:pt x="725034" y="848894"/>
                </a:lnTo>
                <a:lnTo>
                  <a:pt x="722313" y="850707"/>
                </a:lnTo>
                <a:lnTo>
                  <a:pt x="719592" y="852746"/>
                </a:lnTo>
                <a:lnTo>
                  <a:pt x="716643" y="854105"/>
                </a:lnTo>
                <a:lnTo>
                  <a:pt x="713242" y="855238"/>
                </a:lnTo>
                <a:lnTo>
                  <a:pt x="710067" y="855917"/>
                </a:lnTo>
                <a:lnTo>
                  <a:pt x="706665" y="856597"/>
                </a:lnTo>
                <a:lnTo>
                  <a:pt x="703263" y="856597"/>
                </a:lnTo>
                <a:lnTo>
                  <a:pt x="699634" y="856597"/>
                </a:lnTo>
                <a:lnTo>
                  <a:pt x="696233" y="855917"/>
                </a:lnTo>
                <a:lnTo>
                  <a:pt x="692831" y="855238"/>
                </a:lnTo>
                <a:lnTo>
                  <a:pt x="689656" y="854105"/>
                </a:lnTo>
                <a:lnTo>
                  <a:pt x="686934" y="852746"/>
                </a:lnTo>
                <a:lnTo>
                  <a:pt x="683759" y="850707"/>
                </a:lnTo>
                <a:lnTo>
                  <a:pt x="681265" y="848894"/>
                </a:lnTo>
                <a:lnTo>
                  <a:pt x="678997" y="846629"/>
                </a:lnTo>
                <a:lnTo>
                  <a:pt x="676502" y="844136"/>
                </a:lnTo>
                <a:lnTo>
                  <a:pt x="674688" y="841418"/>
                </a:lnTo>
                <a:lnTo>
                  <a:pt x="672874" y="838699"/>
                </a:lnTo>
                <a:lnTo>
                  <a:pt x="671513" y="835527"/>
                </a:lnTo>
                <a:lnTo>
                  <a:pt x="670152" y="832582"/>
                </a:lnTo>
                <a:lnTo>
                  <a:pt x="669472" y="829183"/>
                </a:lnTo>
                <a:lnTo>
                  <a:pt x="668792" y="825785"/>
                </a:lnTo>
                <a:lnTo>
                  <a:pt x="668792" y="822160"/>
                </a:lnTo>
                <a:lnTo>
                  <a:pt x="668792" y="819215"/>
                </a:lnTo>
                <a:lnTo>
                  <a:pt x="669245" y="816496"/>
                </a:lnTo>
                <a:lnTo>
                  <a:pt x="669925" y="813551"/>
                </a:lnTo>
                <a:lnTo>
                  <a:pt x="670833" y="810832"/>
                </a:lnTo>
                <a:lnTo>
                  <a:pt x="592592" y="754645"/>
                </a:lnTo>
                <a:lnTo>
                  <a:pt x="589190" y="755778"/>
                </a:lnTo>
                <a:lnTo>
                  <a:pt x="586242" y="756684"/>
                </a:lnTo>
                <a:lnTo>
                  <a:pt x="582840" y="757364"/>
                </a:lnTo>
                <a:lnTo>
                  <a:pt x="579438" y="757364"/>
                </a:lnTo>
                <a:lnTo>
                  <a:pt x="506413" y="937932"/>
                </a:lnTo>
                <a:lnTo>
                  <a:pt x="509361" y="940424"/>
                </a:lnTo>
                <a:lnTo>
                  <a:pt x="511629" y="943369"/>
                </a:lnTo>
                <a:lnTo>
                  <a:pt x="513670" y="946315"/>
                </a:lnTo>
                <a:lnTo>
                  <a:pt x="515711" y="949713"/>
                </a:lnTo>
                <a:lnTo>
                  <a:pt x="517072" y="953112"/>
                </a:lnTo>
                <a:lnTo>
                  <a:pt x="518206" y="956736"/>
                </a:lnTo>
                <a:lnTo>
                  <a:pt x="518886" y="960361"/>
                </a:lnTo>
                <a:lnTo>
                  <a:pt x="519113" y="964440"/>
                </a:lnTo>
                <a:lnTo>
                  <a:pt x="518886" y="967838"/>
                </a:lnTo>
                <a:lnTo>
                  <a:pt x="518433" y="971463"/>
                </a:lnTo>
                <a:lnTo>
                  <a:pt x="517525" y="974635"/>
                </a:lnTo>
                <a:lnTo>
                  <a:pt x="516392" y="977580"/>
                </a:lnTo>
                <a:lnTo>
                  <a:pt x="514804" y="980752"/>
                </a:lnTo>
                <a:lnTo>
                  <a:pt x="512990" y="983471"/>
                </a:lnTo>
                <a:lnTo>
                  <a:pt x="511175" y="986416"/>
                </a:lnTo>
                <a:lnTo>
                  <a:pt x="508908" y="988681"/>
                </a:lnTo>
                <a:lnTo>
                  <a:pt x="506413" y="990947"/>
                </a:lnTo>
                <a:lnTo>
                  <a:pt x="503918" y="992986"/>
                </a:lnTo>
                <a:lnTo>
                  <a:pt x="501197" y="994572"/>
                </a:lnTo>
                <a:lnTo>
                  <a:pt x="498022" y="996158"/>
                </a:lnTo>
                <a:lnTo>
                  <a:pt x="494847" y="997291"/>
                </a:lnTo>
                <a:lnTo>
                  <a:pt x="491445" y="997970"/>
                </a:lnTo>
                <a:lnTo>
                  <a:pt x="488043" y="998423"/>
                </a:lnTo>
                <a:lnTo>
                  <a:pt x="484415" y="998650"/>
                </a:lnTo>
                <a:lnTo>
                  <a:pt x="481013" y="998423"/>
                </a:lnTo>
                <a:lnTo>
                  <a:pt x="477611" y="997970"/>
                </a:lnTo>
                <a:lnTo>
                  <a:pt x="474436" y="997291"/>
                </a:lnTo>
                <a:lnTo>
                  <a:pt x="471261" y="996158"/>
                </a:lnTo>
                <a:lnTo>
                  <a:pt x="468086" y="994572"/>
                </a:lnTo>
                <a:lnTo>
                  <a:pt x="465365" y="992986"/>
                </a:lnTo>
                <a:lnTo>
                  <a:pt x="462643" y="990947"/>
                </a:lnTo>
                <a:lnTo>
                  <a:pt x="460149" y="988681"/>
                </a:lnTo>
                <a:lnTo>
                  <a:pt x="458108" y="986416"/>
                </a:lnTo>
                <a:lnTo>
                  <a:pt x="455840" y="983471"/>
                </a:lnTo>
                <a:lnTo>
                  <a:pt x="454252" y="980752"/>
                </a:lnTo>
                <a:lnTo>
                  <a:pt x="452892" y="977580"/>
                </a:lnTo>
                <a:lnTo>
                  <a:pt x="451758" y="974635"/>
                </a:lnTo>
                <a:lnTo>
                  <a:pt x="450851" y="971463"/>
                </a:lnTo>
                <a:lnTo>
                  <a:pt x="450397" y="967838"/>
                </a:lnTo>
                <a:lnTo>
                  <a:pt x="450170" y="964440"/>
                </a:lnTo>
                <a:lnTo>
                  <a:pt x="450397" y="961041"/>
                </a:lnTo>
                <a:lnTo>
                  <a:pt x="450851" y="958096"/>
                </a:lnTo>
                <a:lnTo>
                  <a:pt x="451531" y="954924"/>
                </a:lnTo>
                <a:lnTo>
                  <a:pt x="452438" y="952205"/>
                </a:lnTo>
                <a:lnTo>
                  <a:pt x="423183" y="924792"/>
                </a:lnTo>
                <a:lnTo>
                  <a:pt x="421369" y="925924"/>
                </a:lnTo>
                <a:lnTo>
                  <a:pt x="419328" y="927057"/>
                </a:lnTo>
                <a:lnTo>
                  <a:pt x="416833" y="927963"/>
                </a:lnTo>
                <a:lnTo>
                  <a:pt x="414792" y="928643"/>
                </a:lnTo>
                <a:lnTo>
                  <a:pt x="412524" y="929096"/>
                </a:lnTo>
                <a:lnTo>
                  <a:pt x="410029" y="929549"/>
                </a:lnTo>
                <a:lnTo>
                  <a:pt x="407761" y="929776"/>
                </a:lnTo>
                <a:lnTo>
                  <a:pt x="405267" y="930002"/>
                </a:lnTo>
                <a:lnTo>
                  <a:pt x="402545" y="929776"/>
                </a:lnTo>
                <a:lnTo>
                  <a:pt x="400278" y="929549"/>
                </a:lnTo>
                <a:lnTo>
                  <a:pt x="397783" y="929096"/>
                </a:lnTo>
                <a:lnTo>
                  <a:pt x="395288" y="928643"/>
                </a:lnTo>
                <a:lnTo>
                  <a:pt x="393020" y="927737"/>
                </a:lnTo>
                <a:lnTo>
                  <a:pt x="390979" y="926831"/>
                </a:lnTo>
                <a:lnTo>
                  <a:pt x="388711" y="925698"/>
                </a:lnTo>
                <a:lnTo>
                  <a:pt x="386670" y="924338"/>
                </a:lnTo>
                <a:lnTo>
                  <a:pt x="253094" y="1045321"/>
                </a:lnTo>
                <a:lnTo>
                  <a:pt x="253094" y="1081797"/>
                </a:lnTo>
                <a:lnTo>
                  <a:pt x="396195" y="1081797"/>
                </a:lnTo>
                <a:lnTo>
                  <a:pt x="396195" y="1033087"/>
                </a:lnTo>
                <a:lnTo>
                  <a:pt x="414338" y="1033087"/>
                </a:lnTo>
                <a:lnTo>
                  <a:pt x="414338" y="1081797"/>
                </a:lnTo>
                <a:lnTo>
                  <a:pt x="529999" y="1081797"/>
                </a:lnTo>
                <a:lnTo>
                  <a:pt x="529999" y="1033087"/>
                </a:lnTo>
                <a:lnTo>
                  <a:pt x="547915" y="1033087"/>
                </a:lnTo>
                <a:lnTo>
                  <a:pt x="547915" y="1081797"/>
                </a:lnTo>
                <a:lnTo>
                  <a:pt x="663575" y="1081797"/>
                </a:lnTo>
                <a:lnTo>
                  <a:pt x="663575" y="1033087"/>
                </a:lnTo>
                <a:lnTo>
                  <a:pt x="681718" y="1033087"/>
                </a:lnTo>
                <a:lnTo>
                  <a:pt x="681718" y="1081797"/>
                </a:lnTo>
                <a:lnTo>
                  <a:pt x="797606" y="1081797"/>
                </a:lnTo>
                <a:lnTo>
                  <a:pt x="797606" y="1033087"/>
                </a:lnTo>
                <a:lnTo>
                  <a:pt x="815522" y="1033087"/>
                </a:lnTo>
                <a:lnTo>
                  <a:pt x="815522" y="1081797"/>
                </a:lnTo>
                <a:lnTo>
                  <a:pt x="905329" y="1081797"/>
                </a:lnTo>
                <a:lnTo>
                  <a:pt x="905329" y="1111250"/>
                </a:lnTo>
                <a:lnTo>
                  <a:pt x="253094" y="1111250"/>
                </a:lnTo>
                <a:lnTo>
                  <a:pt x="223838" y="1111250"/>
                </a:lnTo>
                <a:lnTo>
                  <a:pt x="223838" y="1081797"/>
                </a:lnTo>
                <a:lnTo>
                  <a:pt x="223838" y="430212"/>
                </a:lnTo>
                <a:close/>
                <a:moveTo>
                  <a:pt x="93436" y="93209"/>
                </a:moveTo>
                <a:lnTo>
                  <a:pt x="93436" y="1351189"/>
                </a:lnTo>
                <a:lnTo>
                  <a:pt x="1064079" y="1351189"/>
                </a:lnTo>
                <a:lnTo>
                  <a:pt x="1064079" y="385763"/>
                </a:lnTo>
                <a:lnTo>
                  <a:pt x="818016" y="385763"/>
                </a:lnTo>
                <a:lnTo>
                  <a:pt x="813481" y="385536"/>
                </a:lnTo>
                <a:lnTo>
                  <a:pt x="808718" y="384629"/>
                </a:lnTo>
                <a:lnTo>
                  <a:pt x="804409" y="383495"/>
                </a:lnTo>
                <a:lnTo>
                  <a:pt x="799874" y="381907"/>
                </a:lnTo>
                <a:lnTo>
                  <a:pt x="795791" y="380093"/>
                </a:lnTo>
                <a:lnTo>
                  <a:pt x="792163" y="377825"/>
                </a:lnTo>
                <a:lnTo>
                  <a:pt x="788307" y="374877"/>
                </a:lnTo>
                <a:lnTo>
                  <a:pt x="785133" y="372155"/>
                </a:lnTo>
                <a:lnTo>
                  <a:pt x="782184" y="368527"/>
                </a:lnTo>
                <a:lnTo>
                  <a:pt x="779463" y="365125"/>
                </a:lnTo>
                <a:lnTo>
                  <a:pt x="777195" y="361270"/>
                </a:lnTo>
                <a:lnTo>
                  <a:pt x="775154" y="357188"/>
                </a:lnTo>
                <a:lnTo>
                  <a:pt x="773566" y="352879"/>
                </a:lnTo>
                <a:lnTo>
                  <a:pt x="772433" y="348570"/>
                </a:lnTo>
                <a:lnTo>
                  <a:pt x="771752" y="343807"/>
                </a:lnTo>
                <a:lnTo>
                  <a:pt x="771525" y="339045"/>
                </a:lnTo>
                <a:lnTo>
                  <a:pt x="771525" y="93209"/>
                </a:lnTo>
                <a:lnTo>
                  <a:pt x="93436" y="93209"/>
                </a:lnTo>
                <a:close/>
                <a:moveTo>
                  <a:pt x="46491" y="0"/>
                </a:moveTo>
                <a:lnTo>
                  <a:pt x="771525" y="0"/>
                </a:lnTo>
                <a:lnTo>
                  <a:pt x="1157288" y="385763"/>
                </a:lnTo>
                <a:lnTo>
                  <a:pt x="1157288" y="1397907"/>
                </a:lnTo>
                <a:lnTo>
                  <a:pt x="1157061" y="1402670"/>
                </a:lnTo>
                <a:lnTo>
                  <a:pt x="1156381" y="1407432"/>
                </a:lnTo>
                <a:lnTo>
                  <a:pt x="1155247" y="1411741"/>
                </a:lnTo>
                <a:lnTo>
                  <a:pt x="1153659" y="1416050"/>
                </a:lnTo>
                <a:lnTo>
                  <a:pt x="1151618" y="1420132"/>
                </a:lnTo>
                <a:lnTo>
                  <a:pt x="1149351" y="1423988"/>
                </a:lnTo>
                <a:lnTo>
                  <a:pt x="1146629" y="1427389"/>
                </a:lnTo>
                <a:lnTo>
                  <a:pt x="1143454" y="1430791"/>
                </a:lnTo>
                <a:lnTo>
                  <a:pt x="1140279" y="1433739"/>
                </a:lnTo>
                <a:lnTo>
                  <a:pt x="1136651" y="1436688"/>
                </a:lnTo>
                <a:lnTo>
                  <a:pt x="1132795" y="1438955"/>
                </a:lnTo>
                <a:lnTo>
                  <a:pt x="1128713" y="1440770"/>
                </a:lnTo>
                <a:lnTo>
                  <a:pt x="1124631" y="1442357"/>
                </a:lnTo>
                <a:lnTo>
                  <a:pt x="1120095" y="1443491"/>
                </a:lnTo>
                <a:lnTo>
                  <a:pt x="1115333" y="1444398"/>
                </a:lnTo>
                <a:lnTo>
                  <a:pt x="1110570" y="1444625"/>
                </a:lnTo>
                <a:lnTo>
                  <a:pt x="46491" y="1444625"/>
                </a:lnTo>
                <a:lnTo>
                  <a:pt x="41956" y="1444398"/>
                </a:lnTo>
                <a:lnTo>
                  <a:pt x="37193" y="1443491"/>
                </a:lnTo>
                <a:lnTo>
                  <a:pt x="32657" y="1442357"/>
                </a:lnTo>
                <a:lnTo>
                  <a:pt x="28575" y="1440770"/>
                </a:lnTo>
                <a:lnTo>
                  <a:pt x="24493" y="1438955"/>
                </a:lnTo>
                <a:lnTo>
                  <a:pt x="20638" y="1436688"/>
                </a:lnTo>
                <a:lnTo>
                  <a:pt x="17009" y="1433739"/>
                </a:lnTo>
                <a:lnTo>
                  <a:pt x="13834" y="1430791"/>
                </a:lnTo>
                <a:lnTo>
                  <a:pt x="10659" y="1427389"/>
                </a:lnTo>
                <a:lnTo>
                  <a:pt x="7938" y="1423988"/>
                </a:lnTo>
                <a:lnTo>
                  <a:pt x="5670" y="1420132"/>
                </a:lnTo>
                <a:lnTo>
                  <a:pt x="3856" y="1416050"/>
                </a:lnTo>
                <a:lnTo>
                  <a:pt x="2041" y="1411741"/>
                </a:lnTo>
                <a:lnTo>
                  <a:pt x="907" y="1407432"/>
                </a:lnTo>
                <a:lnTo>
                  <a:pt x="227" y="1402670"/>
                </a:lnTo>
                <a:lnTo>
                  <a:pt x="0" y="1397907"/>
                </a:lnTo>
                <a:lnTo>
                  <a:pt x="0" y="46491"/>
                </a:lnTo>
                <a:lnTo>
                  <a:pt x="227" y="41729"/>
                </a:lnTo>
                <a:lnTo>
                  <a:pt x="907" y="37193"/>
                </a:lnTo>
                <a:lnTo>
                  <a:pt x="2041" y="32657"/>
                </a:lnTo>
                <a:lnTo>
                  <a:pt x="3856" y="28348"/>
                </a:lnTo>
                <a:lnTo>
                  <a:pt x="5670" y="24266"/>
                </a:lnTo>
                <a:lnTo>
                  <a:pt x="7938" y="20411"/>
                </a:lnTo>
                <a:lnTo>
                  <a:pt x="10659" y="17009"/>
                </a:lnTo>
                <a:lnTo>
                  <a:pt x="13834" y="13607"/>
                </a:lnTo>
                <a:lnTo>
                  <a:pt x="17009" y="10659"/>
                </a:lnTo>
                <a:lnTo>
                  <a:pt x="20638" y="7938"/>
                </a:lnTo>
                <a:lnTo>
                  <a:pt x="24493" y="5443"/>
                </a:lnTo>
                <a:lnTo>
                  <a:pt x="28575" y="3629"/>
                </a:lnTo>
                <a:lnTo>
                  <a:pt x="32657" y="2041"/>
                </a:lnTo>
                <a:lnTo>
                  <a:pt x="37193" y="907"/>
                </a:lnTo>
                <a:lnTo>
                  <a:pt x="41956" y="227"/>
                </a:lnTo>
                <a:lnTo>
                  <a:pt x="46491"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15" name="KSO_Shape"/>
          <p:cNvSpPr/>
          <p:nvPr/>
        </p:nvSpPr>
        <p:spPr bwMode="auto">
          <a:xfrm>
            <a:off x="6359525" y="4137025"/>
            <a:ext cx="252413" cy="306388"/>
          </a:xfrm>
          <a:custGeom>
            <a:avLst/>
            <a:gdLst>
              <a:gd name="T0" fmla="*/ 1224924 w 2376488"/>
              <a:gd name="T1" fmla="*/ 2761395 h 3225800"/>
              <a:gd name="T2" fmla="*/ 1200514 w 2376488"/>
              <a:gd name="T3" fmla="*/ 2844137 h 3225800"/>
              <a:gd name="T4" fmla="*/ 434302 w 2376488"/>
              <a:gd name="T5" fmla="*/ 2840318 h 3225800"/>
              <a:gd name="T6" fmla="*/ 417817 w 2376488"/>
              <a:gd name="T7" fmla="*/ 2755348 h 3225800"/>
              <a:gd name="T8" fmla="*/ 1946947 w 2376488"/>
              <a:gd name="T9" fmla="*/ 2276790 h 3225800"/>
              <a:gd name="T10" fmla="*/ 2007871 w 2376488"/>
              <a:gd name="T11" fmla="*/ 2336867 h 3225800"/>
              <a:gd name="T12" fmla="*/ 1960274 w 2376488"/>
              <a:gd name="T13" fmla="*/ 2408268 h 3225800"/>
              <a:gd name="T14" fmla="*/ 421315 w 2376488"/>
              <a:gd name="T15" fmla="*/ 2381532 h 3225800"/>
              <a:gd name="T16" fmla="*/ 429565 w 2376488"/>
              <a:gd name="T17" fmla="*/ 2296291 h 3225800"/>
              <a:gd name="T18" fmla="*/ 1966620 w 2376488"/>
              <a:gd name="T19" fmla="*/ 1981797 h 3225800"/>
              <a:gd name="T20" fmla="*/ 2006602 w 2376488"/>
              <a:gd name="T21" fmla="*/ 2057463 h 3225800"/>
              <a:gd name="T22" fmla="*/ 1940284 w 2376488"/>
              <a:gd name="T23" fmla="*/ 2111375 h 3225800"/>
              <a:gd name="T24" fmla="*/ 412748 w 2376488"/>
              <a:gd name="T25" fmla="*/ 2064084 h 3225800"/>
              <a:gd name="T26" fmla="*/ 445431 w 2376488"/>
              <a:gd name="T27" fmla="*/ 1984634 h 3225800"/>
              <a:gd name="T28" fmla="*/ 1983438 w 2376488"/>
              <a:gd name="T29" fmla="*/ 1691813 h 3225800"/>
              <a:gd name="T30" fmla="*/ 1999621 w 2376488"/>
              <a:gd name="T31" fmla="*/ 1776110 h 3225800"/>
              <a:gd name="T32" fmla="*/ 464152 w 2376488"/>
              <a:gd name="T33" fmla="*/ 1809766 h 3225800"/>
              <a:gd name="T34" fmla="*/ 409575 w 2376488"/>
              <a:gd name="T35" fmla="*/ 1743712 h 3225800"/>
              <a:gd name="T36" fmla="*/ 464152 w 2376488"/>
              <a:gd name="T37" fmla="*/ 1677973 h 3225800"/>
              <a:gd name="T38" fmla="*/ 839503 w 2376488"/>
              <a:gd name="T39" fmla="*/ 1405929 h 3225800"/>
              <a:gd name="T40" fmla="*/ 831271 w 2376488"/>
              <a:gd name="T41" fmla="*/ 1491484 h 3225800"/>
              <a:gd name="T42" fmla="*/ 445349 w 2376488"/>
              <a:gd name="T43" fmla="*/ 1503122 h 3225800"/>
              <a:gd name="T44" fmla="*/ 412741 w 2376488"/>
              <a:gd name="T45" fmla="*/ 1423858 h 3225800"/>
              <a:gd name="T46" fmla="*/ 1305682 w 2376488"/>
              <a:gd name="T47" fmla="*/ 909637 h 3225800"/>
              <a:gd name="T48" fmla="*/ 1477663 w 2376488"/>
              <a:gd name="T49" fmla="*/ 930614 h 3225800"/>
              <a:gd name="T50" fmla="*/ 1610543 w 2376488"/>
              <a:gd name="T51" fmla="*/ 964305 h 3225800"/>
              <a:gd name="T52" fmla="*/ 1857547 w 2376488"/>
              <a:gd name="T53" fmla="*/ 995452 h 3225800"/>
              <a:gd name="T54" fmla="*/ 1953551 w 2376488"/>
              <a:gd name="T55" fmla="*/ 1129896 h 3225800"/>
              <a:gd name="T56" fmla="*/ 1951644 w 2376488"/>
              <a:gd name="T57" fmla="*/ 1484281 h 3225800"/>
              <a:gd name="T58" fmla="*/ 1772351 w 2376488"/>
              <a:gd name="T59" fmla="*/ 1229696 h 3225800"/>
              <a:gd name="T60" fmla="*/ 1346691 w 2376488"/>
              <a:gd name="T61" fmla="*/ 1512886 h 3225800"/>
              <a:gd name="T62" fmla="*/ 1134337 w 2376488"/>
              <a:gd name="T63" fmla="*/ 1276735 h 3225800"/>
              <a:gd name="T64" fmla="*/ 953455 w 2376488"/>
              <a:gd name="T65" fmla="*/ 1247177 h 3225800"/>
              <a:gd name="T66" fmla="*/ 985244 w 2376488"/>
              <a:gd name="T67" fmla="*/ 1088260 h 3225800"/>
              <a:gd name="T68" fmla="*/ 1137516 w 2376488"/>
              <a:gd name="T69" fmla="*/ 966212 h 3225800"/>
              <a:gd name="T70" fmla="*/ 1523318 w 2376488"/>
              <a:gd name="T71" fmla="*/ 269565 h 3225800"/>
              <a:gd name="T72" fmla="*/ 1643237 w 2376488"/>
              <a:gd name="T73" fmla="*/ 362372 h 3225800"/>
              <a:gd name="T74" fmla="*/ 1694767 w 2376488"/>
              <a:gd name="T75" fmla="*/ 516202 h 3225800"/>
              <a:gd name="T76" fmla="*/ 1720850 w 2376488"/>
              <a:gd name="T77" fmla="*/ 562923 h 3225800"/>
              <a:gd name="T78" fmla="*/ 1679181 w 2376488"/>
              <a:gd name="T79" fmla="*/ 652233 h 3225800"/>
              <a:gd name="T80" fmla="*/ 1618744 w 2376488"/>
              <a:gd name="T81" fmla="*/ 782861 h 3225800"/>
              <a:gd name="T82" fmla="*/ 1514411 w 2376488"/>
              <a:gd name="T83" fmla="*/ 865815 h 3225800"/>
              <a:gd name="T84" fmla="*/ 1382405 w 2376488"/>
              <a:gd name="T85" fmla="*/ 850559 h 3225800"/>
              <a:gd name="T86" fmla="*/ 1291750 w 2376488"/>
              <a:gd name="T87" fmla="*/ 748218 h 3225800"/>
              <a:gd name="T88" fmla="*/ 1240220 w 2376488"/>
              <a:gd name="T89" fmla="*/ 647783 h 3225800"/>
              <a:gd name="T90" fmla="*/ 1206503 w 2376488"/>
              <a:gd name="T91" fmla="*/ 551481 h 3225800"/>
              <a:gd name="T92" fmla="*/ 1239266 w 2376488"/>
              <a:gd name="T93" fmla="*/ 512705 h 3225800"/>
              <a:gd name="T94" fmla="*/ 1288251 w 2376488"/>
              <a:gd name="T95" fmla="*/ 361736 h 3225800"/>
              <a:gd name="T96" fmla="*/ 1408488 w 2376488"/>
              <a:gd name="T97" fmla="*/ 269565 h 3225800"/>
              <a:gd name="T98" fmla="*/ 124794 w 2376488"/>
              <a:gd name="T99" fmla="*/ 3092133 h 3225800"/>
              <a:gd name="T100" fmla="*/ 2233594 w 2376488"/>
              <a:gd name="T101" fmla="*/ 3105468 h 3225800"/>
              <a:gd name="T102" fmla="*/ 2257092 w 2376488"/>
              <a:gd name="T103" fmla="*/ 152400 h 3225800"/>
              <a:gd name="T104" fmla="*/ 2230736 w 2376488"/>
              <a:gd name="T105" fmla="*/ 120015 h 3225800"/>
              <a:gd name="T106" fmla="*/ 2289799 w 2376488"/>
              <a:gd name="T107" fmla="*/ 15557 h 3225800"/>
              <a:gd name="T108" fmla="*/ 2360928 w 2376488"/>
              <a:gd name="T109" fmla="*/ 86677 h 3225800"/>
              <a:gd name="T110" fmla="*/ 2372995 w 2376488"/>
              <a:gd name="T111" fmla="*/ 3104198 h 3225800"/>
              <a:gd name="T112" fmla="*/ 2320918 w 2376488"/>
              <a:gd name="T113" fmla="*/ 3191193 h 3225800"/>
              <a:gd name="T114" fmla="*/ 2224068 w 2376488"/>
              <a:gd name="T115" fmla="*/ 3225800 h 3225800"/>
              <a:gd name="T116" fmla="*/ 61285 w 2376488"/>
              <a:gd name="T117" fmla="*/ 3195638 h 3225800"/>
              <a:gd name="T118" fmla="*/ 5080 w 2376488"/>
              <a:gd name="T119" fmla="*/ 3111818 h 3225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6488" h="3225800">
                <a:moveTo>
                  <a:pt x="477415" y="2719387"/>
                </a:moveTo>
                <a:lnTo>
                  <a:pt x="1162156" y="2719387"/>
                </a:lnTo>
                <a:lnTo>
                  <a:pt x="1169130" y="2720024"/>
                </a:lnTo>
                <a:lnTo>
                  <a:pt x="1175787" y="2720978"/>
                </a:lnTo>
                <a:lnTo>
                  <a:pt x="1182444" y="2722570"/>
                </a:lnTo>
                <a:lnTo>
                  <a:pt x="1188468" y="2724797"/>
                </a:lnTo>
                <a:lnTo>
                  <a:pt x="1194491" y="2727980"/>
                </a:lnTo>
                <a:lnTo>
                  <a:pt x="1200514" y="2731162"/>
                </a:lnTo>
                <a:lnTo>
                  <a:pt x="1205269" y="2735299"/>
                </a:lnTo>
                <a:lnTo>
                  <a:pt x="1210342" y="2739436"/>
                </a:lnTo>
                <a:lnTo>
                  <a:pt x="1214463" y="2744528"/>
                </a:lnTo>
                <a:lnTo>
                  <a:pt x="1218584" y="2749938"/>
                </a:lnTo>
                <a:lnTo>
                  <a:pt x="1222071" y="2755348"/>
                </a:lnTo>
                <a:lnTo>
                  <a:pt x="1224924" y="2761395"/>
                </a:lnTo>
                <a:lnTo>
                  <a:pt x="1227143" y="2767442"/>
                </a:lnTo>
                <a:lnTo>
                  <a:pt x="1228728" y="2774125"/>
                </a:lnTo>
                <a:lnTo>
                  <a:pt x="1229679" y="2780808"/>
                </a:lnTo>
                <a:lnTo>
                  <a:pt x="1230313" y="2787809"/>
                </a:lnTo>
                <a:lnTo>
                  <a:pt x="1229679" y="2794810"/>
                </a:lnTo>
                <a:lnTo>
                  <a:pt x="1228728" y="2801493"/>
                </a:lnTo>
                <a:lnTo>
                  <a:pt x="1227143" y="2808176"/>
                </a:lnTo>
                <a:lnTo>
                  <a:pt x="1224924" y="2814223"/>
                </a:lnTo>
                <a:lnTo>
                  <a:pt x="1222071" y="2820269"/>
                </a:lnTo>
                <a:lnTo>
                  <a:pt x="1218584" y="2825679"/>
                </a:lnTo>
                <a:lnTo>
                  <a:pt x="1214463" y="2831090"/>
                </a:lnTo>
                <a:lnTo>
                  <a:pt x="1210342" y="2836181"/>
                </a:lnTo>
                <a:lnTo>
                  <a:pt x="1205269" y="2840318"/>
                </a:lnTo>
                <a:lnTo>
                  <a:pt x="1200514" y="2844137"/>
                </a:lnTo>
                <a:lnTo>
                  <a:pt x="1194491" y="2847638"/>
                </a:lnTo>
                <a:lnTo>
                  <a:pt x="1188468" y="2850820"/>
                </a:lnTo>
                <a:lnTo>
                  <a:pt x="1182444" y="2853048"/>
                </a:lnTo>
                <a:lnTo>
                  <a:pt x="1175787" y="2854639"/>
                </a:lnTo>
                <a:lnTo>
                  <a:pt x="1169130" y="2855594"/>
                </a:lnTo>
                <a:lnTo>
                  <a:pt x="1162156" y="2855912"/>
                </a:lnTo>
                <a:lnTo>
                  <a:pt x="477415" y="2855912"/>
                </a:lnTo>
                <a:lnTo>
                  <a:pt x="470441" y="2855594"/>
                </a:lnTo>
                <a:lnTo>
                  <a:pt x="464100" y="2854639"/>
                </a:lnTo>
                <a:lnTo>
                  <a:pt x="457126" y="2853048"/>
                </a:lnTo>
                <a:lnTo>
                  <a:pt x="451103" y="2850820"/>
                </a:lnTo>
                <a:lnTo>
                  <a:pt x="445397" y="2847638"/>
                </a:lnTo>
                <a:lnTo>
                  <a:pt x="439374" y="2844137"/>
                </a:lnTo>
                <a:lnTo>
                  <a:pt x="434302" y="2840318"/>
                </a:lnTo>
                <a:lnTo>
                  <a:pt x="429546" y="2836181"/>
                </a:lnTo>
                <a:lnTo>
                  <a:pt x="425108" y="2831090"/>
                </a:lnTo>
                <a:lnTo>
                  <a:pt x="421304" y="2825679"/>
                </a:lnTo>
                <a:lnTo>
                  <a:pt x="417817" y="2820269"/>
                </a:lnTo>
                <a:lnTo>
                  <a:pt x="414964" y="2814223"/>
                </a:lnTo>
                <a:lnTo>
                  <a:pt x="412745" y="2808176"/>
                </a:lnTo>
                <a:lnTo>
                  <a:pt x="410843" y="2801493"/>
                </a:lnTo>
                <a:lnTo>
                  <a:pt x="409575" y="2794810"/>
                </a:lnTo>
                <a:lnTo>
                  <a:pt x="409575" y="2787809"/>
                </a:lnTo>
                <a:lnTo>
                  <a:pt x="409575" y="2780808"/>
                </a:lnTo>
                <a:lnTo>
                  <a:pt x="410843" y="2774125"/>
                </a:lnTo>
                <a:lnTo>
                  <a:pt x="412745" y="2767442"/>
                </a:lnTo>
                <a:lnTo>
                  <a:pt x="414964" y="2761395"/>
                </a:lnTo>
                <a:lnTo>
                  <a:pt x="417817" y="2755348"/>
                </a:lnTo>
                <a:lnTo>
                  <a:pt x="421304" y="2749938"/>
                </a:lnTo>
                <a:lnTo>
                  <a:pt x="425108" y="2744528"/>
                </a:lnTo>
                <a:lnTo>
                  <a:pt x="429546" y="2739436"/>
                </a:lnTo>
                <a:lnTo>
                  <a:pt x="434302" y="2735299"/>
                </a:lnTo>
                <a:lnTo>
                  <a:pt x="439374" y="2731162"/>
                </a:lnTo>
                <a:lnTo>
                  <a:pt x="445397" y="2727980"/>
                </a:lnTo>
                <a:lnTo>
                  <a:pt x="451103" y="2724797"/>
                </a:lnTo>
                <a:lnTo>
                  <a:pt x="457126" y="2722570"/>
                </a:lnTo>
                <a:lnTo>
                  <a:pt x="464100" y="2720978"/>
                </a:lnTo>
                <a:lnTo>
                  <a:pt x="470441" y="2720024"/>
                </a:lnTo>
                <a:lnTo>
                  <a:pt x="477415" y="2719387"/>
                </a:lnTo>
                <a:close/>
                <a:moveTo>
                  <a:pt x="477479" y="2276475"/>
                </a:moveTo>
                <a:lnTo>
                  <a:pt x="1940284" y="2276475"/>
                </a:lnTo>
                <a:lnTo>
                  <a:pt x="1946947" y="2276790"/>
                </a:lnTo>
                <a:lnTo>
                  <a:pt x="1953928" y="2277733"/>
                </a:lnTo>
                <a:lnTo>
                  <a:pt x="1960274" y="2279621"/>
                </a:lnTo>
                <a:lnTo>
                  <a:pt x="1966620" y="2281822"/>
                </a:lnTo>
                <a:lnTo>
                  <a:pt x="1972649" y="2284339"/>
                </a:lnTo>
                <a:lnTo>
                  <a:pt x="1978044" y="2287799"/>
                </a:lnTo>
                <a:lnTo>
                  <a:pt x="1983438" y="2291573"/>
                </a:lnTo>
                <a:lnTo>
                  <a:pt x="1988197" y="2296291"/>
                </a:lnTo>
                <a:lnTo>
                  <a:pt x="1992640" y="2300695"/>
                </a:lnTo>
                <a:lnTo>
                  <a:pt x="1996448" y="2306042"/>
                </a:lnTo>
                <a:lnTo>
                  <a:pt x="1999621" y="2311704"/>
                </a:lnTo>
                <a:lnTo>
                  <a:pt x="2002794" y="2317366"/>
                </a:lnTo>
                <a:lnTo>
                  <a:pt x="2005015" y="2323971"/>
                </a:lnTo>
                <a:lnTo>
                  <a:pt x="2006602" y="2330262"/>
                </a:lnTo>
                <a:lnTo>
                  <a:pt x="2007871" y="2336867"/>
                </a:lnTo>
                <a:lnTo>
                  <a:pt x="2008188" y="2343787"/>
                </a:lnTo>
                <a:lnTo>
                  <a:pt x="2007871" y="2350707"/>
                </a:lnTo>
                <a:lnTo>
                  <a:pt x="2006602" y="2357312"/>
                </a:lnTo>
                <a:lnTo>
                  <a:pt x="2005015" y="2363603"/>
                </a:lnTo>
                <a:lnTo>
                  <a:pt x="2002794" y="2370208"/>
                </a:lnTo>
                <a:lnTo>
                  <a:pt x="1999621" y="2375870"/>
                </a:lnTo>
                <a:lnTo>
                  <a:pt x="1996448" y="2381532"/>
                </a:lnTo>
                <a:lnTo>
                  <a:pt x="1992640" y="2386879"/>
                </a:lnTo>
                <a:lnTo>
                  <a:pt x="1988197" y="2391283"/>
                </a:lnTo>
                <a:lnTo>
                  <a:pt x="1983438" y="2395686"/>
                </a:lnTo>
                <a:lnTo>
                  <a:pt x="1978044" y="2399775"/>
                </a:lnTo>
                <a:lnTo>
                  <a:pt x="1972649" y="2402921"/>
                </a:lnTo>
                <a:lnTo>
                  <a:pt x="1966620" y="2406066"/>
                </a:lnTo>
                <a:lnTo>
                  <a:pt x="1960274" y="2408268"/>
                </a:lnTo>
                <a:lnTo>
                  <a:pt x="1953928" y="2409841"/>
                </a:lnTo>
                <a:lnTo>
                  <a:pt x="1946947" y="2411099"/>
                </a:lnTo>
                <a:lnTo>
                  <a:pt x="1940284" y="2411413"/>
                </a:lnTo>
                <a:lnTo>
                  <a:pt x="477479" y="2411413"/>
                </a:lnTo>
                <a:lnTo>
                  <a:pt x="470498" y="2411099"/>
                </a:lnTo>
                <a:lnTo>
                  <a:pt x="464152" y="2409841"/>
                </a:lnTo>
                <a:lnTo>
                  <a:pt x="457171" y="2408268"/>
                </a:lnTo>
                <a:lnTo>
                  <a:pt x="451142" y="2406066"/>
                </a:lnTo>
                <a:lnTo>
                  <a:pt x="445431" y="2402921"/>
                </a:lnTo>
                <a:lnTo>
                  <a:pt x="439402" y="2399775"/>
                </a:lnTo>
                <a:lnTo>
                  <a:pt x="434325" y="2395686"/>
                </a:lnTo>
                <a:lnTo>
                  <a:pt x="429565" y="2391283"/>
                </a:lnTo>
                <a:lnTo>
                  <a:pt x="425123" y="2386879"/>
                </a:lnTo>
                <a:lnTo>
                  <a:pt x="421315" y="2381532"/>
                </a:lnTo>
                <a:lnTo>
                  <a:pt x="417825" y="2375870"/>
                </a:lnTo>
                <a:lnTo>
                  <a:pt x="414969" y="2370208"/>
                </a:lnTo>
                <a:lnTo>
                  <a:pt x="412748" y="2363603"/>
                </a:lnTo>
                <a:lnTo>
                  <a:pt x="410844" y="2357312"/>
                </a:lnTo>
                <a:lnTo>
                  <a:pt x="409575" y="2350707"/>
                </a:lnTo>
                <a:lnTo>
                  <a:pt x="409575" y="2343787"/>
                </a:lnTo>
                <a:lnTo>
                  <a:pt x="409575" y="2336867"/>
                </a:lnTo>
                <a:lnTo>
                  <a:pt x="410844" y="2330262"/>
                </a:lnTo>
                <a:lnTo>
                  <a:pt x="412748" y="2323971"/>
                </a:lnTo>
                <a:lnTo>
                  <a:pt x="414969" y="2317366"/>
                </a:lnTo>
                <a:lnTo>
                  <a:pt x="417825" y="2311704"/>
                </a:lnTo>
                <a:lnTo>
                  <a:pt x="421315" y="2306042"/>
                </a:lnTo>
                <a:lnTo>
                  <a:pt x="425123" y="2300695"/>
                </a:lnTo>
                <a:lnTo>
                  <a:pt x="429565" y="2296291"/>
                </a:lnTo>
                <a:lnTo>
                  <a:pt x="434325" y="2291573"/>
                </a:lnTo>
                <a:lnTo>
                  <a:pt x="439402" y="2287799"/>
                </a:lnTo>
                <a:lnTo>
                  <a:pt x="445431" y="2284339"/>
                </a:lnTo>
                <a:lnTo>
                  <a:pt x="451142" y="2281822"/>
                </a:lnTo>
                <a:lnTo>
                  <a:pt x="457171" y="2279621"/>
                </a:lnTo>
                <a:lnTo>
                  <a:pt x="464152" y="2277733"/>
                </a:lnTo>
                <a:lnTo>
                  <a:pt x="470498" y="2276790"/>
                </a:lnTo>
                <a:lnTo>
                  <a:pt x="477479" y="2276475"/>
                </a:lnTo>
                <a:close/>
                <a:moveTo>
                  <a:pt x="477479" y="1976437"/>
                </a:moveTo>
                <a:lnTo>
                  <a:pt x="1940284" y="1976437"/>
                </a:lnTo>
                <a:lnTo>
                  <a:pt x="1946947" y="1977068"/>
                </a:lnTo>
                <a:lnTo>
                  <a:pt x="1953928" y="1977698"/>
                </a:lnTo>
                <a:lnTo>
                  <a:pt x="1960274" y="1979590"/>
                </a:lnTo>
                <a:lnTo>
                  <a:pt x="1966620" y="1981797"/>
                </a:lnTo>
                <a:lnTo>
                  <a:pt x="1972649" y="1984634"/>
                </a:lnTo>
                <a:lnTo>
                  <a:pt x="1978044" y="1988102"/>
                </a:lnTo>
                <a:lnTo>
                  <a:pt x="1983438" y="1991886"/>
                </a:lnTo>
                <a:lnTo>
                  <a:pt x="1988197" y="1996300"/>
                </a:lnTo>
                <a:lnTo>
                  <a:pt x="1992640" y="2001029"/>
                </a:lnTo>
                <a:lnTo>
                  <a:pt x="1996448" y="2006073"/>
                </a:lnTo>
                <a:lnTo>
                  <a:pt x="1999621" y="2011748"/>
                </a:lnTo>
                <a:lnTo>
                  <a:pt x="2002794" y="2017738"/>
                </a:lnTo>
                <a:lnTo>
                  <a:pt x="2005015" y="2024044"/>
                </a:lnTo>
                <a:lnTo>
                  <a:pt x="2006602" y="2030665"/>
                </a:lnTo>
                <a:lnTo>
                  <a:pt x="2007871" y="2036970"/>
                </a:lnTo>
                <a:lnTo>
                  <a:pt x="2008188" y="2043906"/>
                </a:lnTo>
                <a:lnTo>
                  <a:pt x="2007871" y="2051158"/>
                </a:lnTo>
                <a:lnTo>
                  <a:pt x="2006602" y="2057463"/>
                </a:lnTo>
                <a:lnTo>
                  <a:pt x="2005015" y="2064084"/>
                </a:lnTo>
                <a:lnTo>
                  <a:pt x="2002794" y="2070389"/>
                </a:lnTo>
                <a:lnTo>
                  <a:pt x="1999621" y="2076064"/>
                </a:lnTo>
                <a:lnTo>
                  <a:pt x="1996448" y="2081739"/>
                </a:lnTo>
                <a:lnTo>
                  <a:pt x="1992640" y="2087099"/>
                </a:lnTo>
                <a:lnTo>
                  <a:pt x="1988197" y="2091513"/>
                </a:lnTo>
                <a:lnTo>
                  <a:pt x="1983438" y="2096242"/>
                </a:lnTo>
                <a:lnTo>
                  <a:pt x="1978044" y="2100025"/>
                </a:lnTo>
                <a:lnTo>
                  <a:pt x="1972649" y="2103493"/>
                </a:lnTo>
                <a:lnTo>
                  <a:pt x="1966620" y="2106016"/>
                </a:lnTo>
                <a:lnTo>
                  <a:pt x="1960274" y="2108538"/>
                </a:lnTo>
                <a:lnTo>
                  <a:pt x="1953928" y="2110429"/>
                </a:lnTo>
                <a:lnTo>
                  <a:pt x="1946947" y="2111060"/>
                </a:lnTo>
                <a:lnTo>
                  <a:pt x="1940284" y="2111375"/>
                </a:lnTo>
                <a:lnTo>
                  <a:pt x="477479" y="2111375"/>
                </a:lnTo>
                <a:lnTo>
                  <a:pt x="470498" y="2111060"/>
                </a:lnTo>
                <a:lnTo>
                  <a:pt x="464152" y="2110429"/>
                </a:lnTo>
                <a:lnTo>
                  <a:pt x="457171" y="2108538"/>
                </a:lnTo>
                <a:lnTo>
                  <a:pt x="451142" y="2106016"/>
                </a:lnTo>
                <a:lnTo>
                  <a:pt x="445431" y="2103493"/>
                </a:lnTo>
                <a:lnTo>
                  <a:pt x="439402" y="2100025"/>
                </a:lnTo>
                <a:lnTo>
                  <a:pt x="434325" y="2096242"/>
                </a:lnTo>
                <a:lnTo>
                  <a:pt x="429565" y="2091513"/>
                </a:lnTo>
                <a:lnTo>
                  <a:pt x="425123" y="2087099"/>
                </a:lnTo>
                <a:lnTo>
                  <a:pt x="421315" y="2081739"/>
                </a:lnTo>
                <a:lnTo>
                  <a:pt x="417825" y="2076064"/>
                </a:lnTo>
                <a:lnTo>
                  <a:pt x="414969" y="2070389"/>
                </a:lnTo>
                <a:lnTo>
                  <a:pt x="412748" y="2064084"/>
                </a:lnTo>
                <a:lnTo>
                  <a:pt x="410844" y="2057463"/>
                </a:lnTo>
                <a:lnTo>
                  <a:pt x="409575" y="2051158"/>
                </a:lnTo>
                <a:lnTo>
                  <a:pt x="409575" y="2043906"/>
                </a:lnTo>
                <a:lnTo>
                  <a:pt x="409575" y="2036970"/>
                </a:lnTo>
                <a:lnTo>
                  <a:pt x="410844" y="2030665"/>
                </a:lnTo>
                <a:lnTo>
                  <a:pt x="412748" y="2024044"/>
                </a:lnTo>
                <a:lnTo>
                  <a:pt x="414969" y="2017738"/>
                </a:lnTo>
                <a:lnTo>
                  <a:pt x="417825" y="2011748"/>
                </a:lnTo>
                <a:lnTo>
                  <a:pt x="421315" y="2006073"/>
                </a:lnTo>
                <a:lnTo>
                  <a:pt x="425123" y="2001029"/>
                </a:lnTo>
                <a:lnTo>
                  <a:pt x="429565" y="1996300"/>
                </a:lnTo>
                <a:lnTo>
                  <a:pt x="434325" y="1991886"/>
                </a:lnTo>
                <a:lnTo>
                  <a:pt x="439402" y="1988102"/>
                </a:lnTo>
                <a:lnTo>
                  <a:pt x="445431" y="1984634"/>
                </a:lnTo>
                <a:lnTo>
                  <a:pt x="451142" y="1981797"/>
                </a:lnTo>
                <a:lnTo>
                  <a:pt x="457171" y="1979590"/>
                </a:lnTo>
                <a:lnTo>
                  <a:pt x="464152" y="1977698"/>
                </a:lnTo>
                <a:lnTo>
                  <a:pt x="470498" y="1977068"/>
                </a:lnTo>
                <a:lnTo>
                  <a:pt x="477479" y="1976437"/>
                </a:lnTo>
                <a:close/>
                <a:moveTo>
                  <a:pt x="477479" y="1676400"/>
                </a:moveTo>
                <a:lnTo>
                  <a:pt x="1940284" y="1676400"/>
                </a:lnTo>
                <a:lnTo>
                  <a:pt x="1946947" y="1676715"/>
                </a:lnTo>
                <a:lnTo>
                  <a:pt x="1953928" y="1677973"/>
                </a:lnTo>
                <a:lnTo>
                  <a:pt x="1960274" y="1679231"/>
                </a:lnTo>
                <a:lnTo>
                  <a:pt x="1966620" y="1681747"/>
                </a:lnTo>
                <a:lnTo>
                  <a:pt x="1972649" y="1684578"/>
                </a:lnTo>
                <a:lnTo>
                  <a:pt x="1978044" y="1688038"/>
                </a:lnTo>
                <a:lnTo>
                  <a:pt x="1983438" y="1691813"/>
                </a:lnTo>
                <a:lnTo>
                  <a:pt x="1988197" y="1695902"/>
                </a:lnTo>
                <a:lnTo>
                  <a:pt x="1992640" y="1700934"/>
                </a:lnTo>
                <a:lnTo>
                  <a:pt x="1996448" y="1706282"/>
                </a:lnTo>
                <a:lnTo>
                  <a:pt x="1999621" y="1711629"/>
                </a:lnTo>
                <a:lnTo>
                  <a:pt x="2002794" y="1717605"/>
                </a:lnTo>
                <a:lnTo>
                  <a:pt x="2005015" y="1723581"/>
                </a:lnTo>
                <a:lnTo>
                  <a:pt x="2006602" y="1730187"/>
                </a:lnTo>
                <a:lnTo>
                  <a:pt x="2007871" y="1736792"/>
                </a:lnTo>
                <a:lnTo>
                  <a:pt x="2008188" y="1743712"/>
                </a:lnTo>
                <a:lnTo>
                  <a:pt x="2007871" y="1750632"/>
                </a:lnTo>
                <a:lnTo>
                  <a:pt x="2006602" y="1757552"/>
                </a:lnTo>
                <a:lnTo>
                  <a:pt x="2005015" y="1763843"/>
                </a:lnTo>
                <a:lnTo>
                  <a:pt x="2002794" y="1769819"/>
                </a:lnTo>
                <a:lnTo>
                  <a:pt x="1999621" y="1776110"/>
                </a:lnTo>
                <a:lnTo>
                  <a:pt x="1996448" y="1781771"/>
                </a:lnTo>
                <a:lnTo>
                  <a:pt x="1992640" y="1786490"/>
                </a:lnTo>
                <a:lnTo>
                  <a:pt x="1988197" y="1791522"/>
                </a:lnTo>
                <a:lnTo>
                  <a:pt x="1983438" y="1795611"/>
                </a:lnTo>
                <a:lnTo>
                  <a:pt x="1978044" y="1799700"/>
                </a:lnTo>
                <a:lnTo>
                  <a:pt x="1972649" y="1803160"/>
                </a:lnTo>
                <a:lnTo>
                  <a:pt x="1966620" y="1805991"/>
                </a:lnTo>
                <a:lnTo>
                  <a:pt x="1960274" y="1808193"/>
                </a:lnTo>
                <a:lnTo>
                  <a:pt x="1953928" y="1809766"/>
                </a:lnTo>
                <a:lnTo>
                  <a:pt x="1946947" y="1810709"/>
                </a:lnTo>
                <a:lnTo>
                  <a:pt x="1940284" y="1811338"/>
                </a:lnTo>
                <a:lnTo>
                  <a:pt x="477479" y="1811338"/>
                </a:lnTo>
                <a:lnTo>
                  <a:pt x="470498" y="1810709"/>
                </a:lnTo>
                <a:lnTo>
                  <a:pt x="464152" y="1809766"/>
                </a:lnTo>
                <a:lnTo>
                  <a:pt x="457171" y="1808193"/>
                </a:lnTo>
                <a:lnTo>
                  <a:pt x="451142" y="1805991"/>
                </a:lnTo>
                <a:lnTo>
                  <a:pt x="445431" y="1803160"/>
                </a:lnTo>
                <a:lnTo>
                  <a:pt x="439402" y="1799700"/>
                </a:lnTo>
                <a:lnTo>
                  <a:pt x="434325" y="1795611"/>
                </a:lnTo>
                <a:lnTo>
                  <a:pt x="429565" y="1791522"/>
                </a:lnTo>
                <a:lnTo>
                  <a:pt x="425123" y="1786490"/>
                </a:lnTo>
                <a:lnTo>
                  <a:pt x="421315" y="1781771"/>
                </a:lnTo>
                <a:lnTo>
                  <a:pt x="417825" y="1776110"/>
                </a:lnTo>
                <a:lnTo>
                  <a:pt x="414969" y="1769819"/>
                </a:lnTo>
                <a:lnTo>
                  <a:pt x="412748" y="1763843"/>
                </a:lnTo>
                <a:lnTo>
                  <a:pt x="410844" y="1757552"/>
                </a:lnTo>
                <a:lnTo>
                  <a:pt x="409575" y="1750632"/>
                </a:lnTo>
                <a:lnTo>
                  <a:pt x="409575" y="1743712"/>
                </a:lnTo>
                <a:lnTo>
                  <a:pt x="409575" y="1736792"/>
                </a:lnTo>
                <a:lnTo>
                  <a:pt x="410844" y="1730187"/>
                </a:lnTo>
                <a:lnTo>
                  <a:pt x="412748" y="1723581"/>
                </a:lnTo>
                <a:lnTo>
                  <a:pt x="414969" y="1717605"/>
                </a:lnTo>
                <a:lnTo>
                  <a:pt x="417825" y="1711629"/>
                </a:lnTo>
                <a:lnTo>
                  <a:pt x="421315" y="1706282"/>
                </a:lnTo>
                <a:lnTo>
                  <a:pt x="425123" y="1700934"/>
                </a:lnTo>
                <a:lnTo>
                  <a:pt x="429565" y="1695902"/>
                </a:lnTo>
                <a:lnTo>
                  <a:pt x="434325" y="1691813"/>
                </a:lnTo>
                <a:lnTo>
                  <a:pt x="439402" y="1688038"/>
                </a:lnTo>
                <a:lnTo>
                  <a:pt x="445431" y="1684578"/>
                </a:lnTo>
                <a:lnTo>
                  <a:pt x="451142" y="1681747"/>
                </a:lnTo>
                <a:lnTo>
                  <a:pt x="457171" y="1679231"/>
                </a:lnTo>
                <a:lnTo>
                  <a:pt x="464152" y="1677973"/>
                </a:lnTo>
                <a:lnTo>
                  <a:pt x="470498" y="1676715"/>
                </a:lnTo>
                <a:lnTo>
                  <a:pt x="477479" y="1676400"/>
                </a:lnTo>
                <a:close/>
                <a:moveTo>
                  <a:pt x="477325" y="1376362"/>
                </a:moveTo>
                <a:lnTo>
                  <a:pt x="783466" y="1376362"/>
                </a:lnTo>
                <a:lnTo>
                  <a:pt x="790431" y="1376677"/>
                </a:lnTo>
                <a:lnTo>
                  <a:pt x="796763" y="1377935"/>
                </a:lnTo>
                <a:lnTo>
                  <a:pt x="803411" y="1379508"/>
                </a:lnTo>
                <a:lnTo>
                  <a:pt x="809743" y="1381709"/>
                </a:lnTo>
                <a:lnTo>
                  <a:pt x="815442" y="1384226"/>
                </a:lnTo>
                <a:lnTo>
                  <a:pt x="821457" y="1387686"/>
                </a:lnTo>
                <a:lnTo>
                  <a:pt x="826522" y="1392089"/>
                </a:lnTo>
                <a:lnTo>
                  <a:pt x="831271" y="1396178"/>
                </a:lnTo>
                <a:lnTo>
                  <a:pt x="835703" y="1401211"/>
                </a:lnTo>
                <a:lnTo>
                  <a:pt x="839503" y="1405929"/>
                </a:lnTo>
                <a:lnTo>
                  <a:pt x="842985" y="1411591"/>
                </a:lnTo>
                <a:lnTo>
                  <a:pt x="845834" y="1417882"/>
                </a:lnTo>
                <a:lnTo>
                  <a:pt x="848050" y="1423858"/>
                </a:lnTo>
                <a:lnTo>
                  <a:pt x="849950" y="1430149"/>
                </a:lnTo>
                <a:lnTo>
                  <a:pt x="850583" y="1437069"/>
                </a:lnTo>
                <a:lnTo>
                  <a:pt x="850900" y="1443989"/>
                </a:lnTo>
                <a:lnTo>
                  <a:pt x="850583" y="1450594"/>
                </a:lnTo>
                <a:lnTo>
                  <a:pt x="849950" y="1457514"/>
                </a:lnTo>
                <a:lnTo>
                  <a:pt x="848050" y="1463805"/>
                </a:lnTo>
                <a:lnTo>
                  <a:pt x="845834" y="1470095"/>
                </a:lnTo>
                <a:lnTo>
                  <a:pt x="842985" y="1476072"/>
                </a:lnTo>
                <a:lnTo>
                  <a:pt x="839503" y="1481419"/>
                </a:lnTo>
                <a:lnTo>
                  <a:pt x="835703" y="1486766"/>
                </a:lnTo>
                <a:lnTo>
                  <a:pt x="831271" y="1491484"/>
                </a:lnTo>
                <a:lnTo>
                  <a:pt x="826522" y="1495888"/>
                </a:lnTo>
                <a:lnTo>
                  <a:pt x="821457" y="1499662"/>
                </a:lnTo>
                <a:lnTo>
                  <a:pt x="815442" y="1503122"/>
                </a:lnTo>
                <a:lnTo>
                  <a:pt x="809743" y="1505953"/>
                </a:lnTo>
                <a:lnTo>
                  <a:pt x="803411" y="1508155"/>
                </a:lnTo>
                <a:lnTo>
                  <a:pt x="796763" y="1509728"/>
                </a:lnTo>
                <a:lnTo>
                  <a:pt x="790431" y="1510986"/>
                </a:lnTo>
                <a:lnTo>
                  <a:pt x="783466" y="1511300"/>
                </a:lnTo>
                <a:lnTo>
                  <a:pt x="477325" y="1511300"/>
                </a:lnTo>
                <a:lnTo>
                  <a:pt x="470360" y="1510986"/>
                </a:lnTo>
                <a:lnTo>
                  <a:pt x="464028" y="1509728"/>
                </a:lnTo>
                <a:lnTo>
                  <a:pt x="457063" y="1508155"/>
                </a:lnTo>
                <a:lnTo>
                  <a:pt x="451048" y="1505953"/>
                </a:lnTo>
                <a:lnTo>
                  <a:pt x="445349" y="1503122"/>
                </a:lnTo>
                <a:lnTo>
                  <a:pt x="439334" y="1499662"/>
                </a:lnTo>
                <a:lnTo>
                  <a:pt x="434269" y="1495888"/>
                </a:lnTo>
                <a:lnTo>
                  <a:pt x="429520" y="1491484"/>
                </a:lnTo>
                <a:lnTo>
                  <a:pt x="425088" y="1486766"/>
                </a:lnTo>
                <a:lnTo>
                  <a:pt x="421289" y="1481419"/>
                </a:lnTo>
                <a:lnTo>
                  <a:pt x="417806" y="1476072"/>
                </a:lnTo>
                <a:lnTo>
                  <a:pt x="414957" y="1470095"/>
                </a:lnTo>
                <a:lnTo>
                  <a:pt x="412741" y="1463805"/>
                </a:lnTo>
                <a:lnTo>
                  <a:pt x="410841" y="1457514"/>
                </a:lnTo>
                <a:lnTo>
                  <a:pt x="409575" y="1450594"/>
                </a:lnTo>
                <a:lnTo>
                  <a:pt x="409575" y="1443989"/>
                </a:lnTo>
                <a:lnTo>
                  <a:pt x="409575" y="1437069"/>
                </a:lnTo>
                <a:lnTo>
                  <a:pt x="410841" y="1430149"/>
                </a:lnTo>
                <a:lnTo>
                  <a:pt x="412741" y="1423858"/>
                </a:lnTo>
                <a:lnTo>
                  <a:pt x="414957" y="1417882"/>
                </a:lnTo>
                <a:lnTo>
                  <a:pt x="417806" y="1411591"/>
                </a:lnTo>
                <a:lnTo>
                  <a:pt x="421289" y="1405929"/>
                </a:lnTo>
                <a:lnTo>
                  <a:pt x="425088" y="1401211"/>
                </a:lnTo>
                <a:lnTo>
                  <a:pt x="429520" y="1396178"/>
                </a:lnTo>
                <a:lnTo>
                  <a:pt x="434269" y="1392089"/>
                </a:lnTo>
                <a:lnTo>
                  <a:pt x="439334" y="1387686"/>
                </a:lnTo>
                <a:lnTo>
                  <a:pt x="445349" y="1384226"/>
                </a:lnTo>
                <a:lnTo>
                  <a:pt x="451048" y="1381709"/>
                </a:lnTo>
                <a:lnTo>
                  <a:pt x="457063" y="1379508"/>
                </a:lnTo>
                <a:lnTo>
                  <a:pt x="464028" y="1377935"/>
                </a:lnTo>
                <a:lnTo>
                  <a:pt x="470360" y="1376677"/>
                </a:lnTo>
                <a:lnTo>
                  <a:pt x="477325" y="1376362"/>
                </a:lnTo>
                <a:close/>
                <a:moveTo>
                  <a:pt x="1305682" y="909637"/>
                </a:moveTo>
                <a:lnTo>
                  <a:pt x="1307590" y="922668"/>
                </a:lnTo>
                <a:lnTo>
                  <a:pt x="1310451" y="941103"/>
                </a:lnTo>
                <a:lnTo>
                  <a:pt x="1314901" y="964305"/>
                </a:lnTo>
                <a:lnTo>
                  <a:pt x="1319987" y="991956"/>
                </a:lnTo>
                <a:lnTo>
                  <a:pt x="1333021" y="1054252"/>
                </a:lnTo>
                <a:lnTo>
                  <a:pt x="1347644" y="1121315"/>
                </a:lnTo>
                <a:lnTo>
                  <a:pt x="1374665" y="1241138"/>
                </a:lnTo>
                <a:lnTo>
                  <a:pt x="1386427" y="1293898"/>
                </a:lnTo>
                <a:lnTo>
                  <a:pt x="1430933" y="1032957"/>
                </a:lnTo>
                <a:lnTo>
                  <a:pt x="1404865" y="971297"/>
                </a:lnTo>
                <a:lnTo>
                  <a:pt x="1447781" y="930614"/>
                </a:lnTo>
                <a:lnTo>
                  <a:pt x="1461133" y="930614"/>
                </a:lnTo>
                <a:lnTo>
                  <a:pt x="1463994" y="930614"/>
                </a:lnTo>
                <a:lnTo>
                  <a:pt x="1477663" y="930614"/>
                </a:lnTo>
                <a:lnTo>
                  <a:pt x="1520897" y="971297"/>
                </a:lnTo>
                <a:lnTo>
                  <a:pt x="1506909" y="1001809"/>
                </a:lnTo>
                <a:lnTo>
                  <a:pt x="1498326" y="1023422"/>
                </a:lnTo>
                <a:lnTo>
                  <a:pt x="1495147" y="1030096"/>
                </a:lnTo>
                <a:lnTo>
                  <a:pt x="1494512" y="1032957"/>
                </a:lnTo>
                <a:lnTo>
                  <a:pt x="1496419" y="1044399"/>
                </a:lnTo>
                <a:lnTo>
                  <a:pt x="1501823" y="1073957"/>
                </a:lnTo>
                <a:lnTo>
                  <a:pt x="1517082" y="1163904"/>
                </a:lnTo>
                <a:lnTo>
                  <a:pt x="1538699" y="1293898"/>
                </a:lnTo>
                <a:lnTo>
                  <a:pt x="1551097" y="1241138"/>
                </a:lnTo>
                <a:lnTo>
                  <a:pt x="1577482" y="1121315"/>
                </a:lnTo>
                <a:lnTo>
                  <a:pt x="1592105" y="1054252"/>
                </a:lnTo>
                <a:lnTo>
                  <a:pt x="1605139" y="991956"/>
                </a:lnTo>
                <a:lnTo>
                  <a:pt x="1610543" y="964305"/>
                </a:lnTo>
                <a:lnTo>
                  <a:pt x="1614676" y="941103"/>
                </a:lnTo>
                <a:lnTo>
                  <a:pt x="1618172" y="922668"/>
                </a:lnTo>
                <a:lnTo>
                  <a:pt x="1619762" y="909637"/>
                </a:lnTo>
                <a:lnTo>
                  <a:pt x="1622623" y="910273"/>
                </a:lnTo>
                <a:lnTo>
                  <a:pt x="1627074" y="911544"/>
                </a:lnTo>
                <a:lnTo>
                  <a:pt x="1650280" y="918854"/>
                </a:lnTo>
                <a:lnTo>
                  <a:pt x="1679844" y="928389"/>
                </a:lnTo>
                <a:lnTo>
                  <a:pt x="1713859" y="939831"/>
                </a:lnTo>
                <a:lnTo>
                  <a:pt x="1750099" y="952545"/>
                </a:lnTo>
                <a:lnTo>
                  <a:pt x="1787928" y="966212"/>
                </a:lnTo>
                <a:lnTo>
                  <a:pt x="1806048" y="973522"/>
                </a:lnTo>
                <a:lnTo>
                  <a:pt x="1824168" y="980832"/>
                </a:lnTo>
                <a:lnTo>
                  <a:pt x="1841334" y="988142"/>
                </a:lnTo>
                <a:lnTo>
                  <a:pt x="1857547" y="995452"/>
                </a:lnTo>
                <a:lnTo>
                  <a:pt x="1872806" y="1002763"/>
                </a:lnTo>
                <a:lnTo>
                  <a:pt x="1886475" y="1009755"/>
                </a:lnTo>
                <a:lnTo>
                  <a:pt x="1896966" y="1020561"/>
                </a:lnTo>
                <a:lnTo>
                  <a:pt x="1902688" y="1027236"/>
                </a:lnTo>
                <a:lnTo>
                  <a:pt x="1908728" y="1034546"/>
                </a:lnTo>
                <a:lnTo>
                  <a:pt x="1915086" y="1042810"/>
                </a:lnTo>
                <a:lnTo>
                  <a:pt x="1921126" y="1052027"/>
                </a:lnTo>
                <a:lnTo>
                  <a:pt x="1927484" y="1062833"/>
                </a:lnTo>
                <a:lnTo>
                  <a:pt x="1933842" y="1074593"/>
                </a:lnTo>
                <a:lnTo>
                  <a:pt x="1939882" y="1088260"/>
                </a:lnTo>
                <a:lnTo>
                  <a:pt x="1945604" y="1103198"/>
                </a:lnTo>
                <a:lnTo>
                  <a:pt x="1948147" y="1111780"/>
                </a:lnTo>
                <a:lnTo>
                  <a:pt x="1951008" y="1120679"/>
                </a:lnTo>
                <a:lnTo>
                  <a:pt x="1953551" y="1129896"/>
                </a:lnTo>
                <a:lnTo>
                  <a:pt x="1956412" y="1139431"/>
                </a:lnTo>
                <a:lnTo>
                  <a:pt x="1958637" y="1149602"/>
                </a:lnTo>
                <a:lnTo>
                  <a:pt x="1960863" y="1160408"/>
                </a:lnTo>
                <a:lnTo>
                  <a:pt x="1963088" y="1171532"/>
                </a:lnTo>
                <a:lnTo>
                  <a:pt x="1964995" y="1183292"/>
                </a:lnTo>
                <a:lnTo>
                  <a:pt x="1966903" y="1195688"/>
                </a:lnTo>
                <a:lnTo>
                  <a:pt x="1968492" y="1208719"/>
                </a:lnTo>
                <a:lnTo>
                  <a:pt x="1970082" y="1222386"/>
                </a:lnTo>
                <a:lnTo>
                  <a:pt x="1971353" y="1236688"/>
                </a:lnTo>
                <a:lnTo>
                  <a:pt x="1971989" y="1247177"/>
                </a:lnTo>
                <a:lnTo>
                  <a:pt x="1972307" y="1266883"/>
                </a:lnTo>
                <a:lnTo>
                  <a:pt x="1973260" y="1326953"/>
                </a:lnTo>
                <a:lnTo>
                  <a:pt x="1974850" y="1481738"/>
                </a:lnTo>
                <a:lnTo>
                  <a:pt x="1951644" y="1484281"/>
                </a:lnTo>
                <a:lnTo>
                  <a:pt x="1929073" y="1487459"/>
                </a:lnTo>
                <a:lnTo>
                  <a:pt x="1906503" y="1489684"/>
                </a:lnTo>
                <a:lnTo>
                  <a:pt x="1883614" y="1491909"/>
                </a:lnTo>
                <a:lnTo>
                  <a:pt x="1836884" y="1495723"/>
                </a:lnTo>
                <a:lnTo>
                  <a:pt x="1786974" y="1499537"/>
                </a:lnTo>
                <a:lnTo>
                  <a:pt x="1786339" y="1378760"/>
                </a:lnTo>
                <a:lnTo>
                  <a:pt x="1786339" y="1291991"/>
                </a:lnTo>
                <a:lnTo>
                  <a:pt x="1786021" y="1285953"/>
                </a:lnTo>
                <a:lnTo>
                  <a:pt x="1785385" y="1279914"/>
                </a:lnTo>
                <a:lnTo>
                  <a:pt x="1784431" y="1268472"/>
                </a:lnTo>
                <a:lnTo>
                  <a:pt x="1782524" y="1257665"/>
                </a:lnTo>
                <a:lnTo>
                  <a:pt x="1779663" y="1247813"/>
                </a:lnTo>
                <a:lnTo>
                  <a:pt x="1776166" y="1238595"/>
                </a:lnTo>
                <a:lnTo>
                  <a:pt x="1772351" y="1229696"/>
                </a:lnTo>
                <a:lnTo>
                  <a:pt x="1768536" y="1221115"/>
                </a:lnTo>
                <a:lnTo>
                  <a:pt x="1764404" y="1213486"/>
                </a:lnTo>
                <a:lnTo>
                  <a:pt x="1764404" y="1504622"/>
                </a:lnTo>
                <a:lnTo>
                  <a:pt x="1729118" y="1506847"/>
                </a:lnTo>
                <a:lnTo>
                  <a:pt x="1692878" y="1508754"/>
                </a:lnTo>
                <a:lnTo>
                  <a:pt x="1655366" y="1510343"/>
                </a:lnTo>
                <a:lnTo>
                  <a:pt x="1616583" y="1511933"/>
                </a:lnTo>
                <a:lnTo>
                  <a:pt x="1577800" y="1512886"/>
                </a:lnTo>
                <a:lnTo>
                  <a:pt x="1538699" y="1513840"/>
                </a:lnTo>
                <a:lnTo>
                  <a:pt x="1500552" y="1514157"/>
                </a:lnTo>
                <a:lnTo>
                  <a:pt x="1462722" y="1514475"/>
                </a:lnTo>
                <a:lnTo>
                  <a:pt x="1424575" y="1514157"/>
                </a:lnTo>
                <a:lnTo>
                  <a:pt x="1386110" y="1513840"/>
                </a:lnTo>
                <a:lnTo>
                  <a:pt x="1346691" y="1512886"/>
                </a:lnTo>
                <a:lnTo>
                  <a:pt x="1307590" y="1511933"/>
                </a:lnTo>
                <a:lnTo>
                  <a:pt x="1268489" y="1510343"/>
                </a:lnTo>
                <a:lnTo>
                  <a:pt x="1230659" y="1508754"/>
                </a:lnTo>
                <a:lnTo>
                  <a:pt x="1193783" y="1506847"/>
                </a:lnTo>
                <a:lnTo>
                  <a:pt x="1158815" y="1504622"/>
                </a:lnTo>
                <a:lnTo>
                  <a:pt x="1158815" y="1213486"/>
                </a:lnTo>
                <a:lnTo>
                  <a:pt x="1155000" y="1222068"/>
                </a:lnTo>
                <a:lnTo>
                  <a:pt x="1150867" y="1230967"/>
                </a:lnTo>
                <a:lnTo>
                  <a:pt x="1146735" y="1240185"/>
                </a:lnTo>
                <a:lnTo>
                  <a:pt x="1142284" y="1250037"/>
                </a:lnTo>
                <a:lnTo>
                  <a:pt x="1138469" y="1260208"/>
                </a:lnTo>
                <a:lnTo>
                  <a:pt x="1137198" y="1265611"/>
                </a:lnTo>
                <a:lnTo>
                  <a:pt x="1135608" y="1271014"/>
                </a:lnTo>
                <a:lnTo>
                  <a:pt x="1134337" y="1276735"/>
                </a:lnTo>
                <a:lnTo>
                  <a:pt x="1133701" y="1282774"/>
                </a:lnTo>
                <a:lnTo>
                  <a:pt x="1133065" y="1289131"/>
                </a:lnTo>
                <a:lnTo>
                  <a:pt x="1132747" y="1295170"/>
                </a:lnTo>
                <a:lnTo>
                  <a:pt x="1132429" y="1381303"/>
                </a:lnTo>
                <a:lnTo>
                  <a:pt x="1131794" y="1502715"/>
                </a:lnTo>
                <a:lnTo>
                  <a:pt x="1106680" y="1500808"/>
                </a:lnTo>
                <a:lnTo>
                  <a:pt x="1083156" y="1498584"/>
                </a:lnTo>
                <a:lnTo>
                  <a:pt x="1060585" y="1495723"/>
                </a:lnTo>
                <a:lnTo>
                  <a:pt x="1038651" y="1493180"/>
                </a:lnTo>
                <a:lnTo>
                  <a:pt x="995417" y="1487777"/>
                </a:lnTo>
                <a:lnTo>
                  <a:pt x="950912" y="1481738"/>
                </a:lnTo>
                <a:lnTo>
                  <a:pt x="952183" y="1326953"/>
                </a:lnTo>
                <a:lnTo>
                  <a:pt x="952819" y="1266883"/>
                </a:lnTo>
                <a:lnTo>
                  <a:pt x="953455" y="1247177"/>
                </a:lnTo>
                <a:lnTo>
                  <a:pt x="954091" y="1236688"/>
                </a:lnTo>
                <a:lnTo>
                  <a:pt x="955044" y="1222386"/>
                </a:lnTo>
                <a:lnTo>
                  <a:pt x="956634" y="1208719"/>
                </a:lnTo>
                <a:lnTo>
                  <a:pt x="958223" y="1195688"/>
                </a:lnTo>
                <a:lnTo>
                  <a:pt x="960131" y="1183292"/>
                </a:lnTo>
                <a:lnTo>
                  <a:pt x="962038" y="1171532"/>
                </a:lnTo>
                <a:lnTo>
                  <a:pt x="964263" y="1160408"/>
                </a:lnTo>
                <a:lnTo>
                  <a:pt x="966489" y="1149602"/>
                </a:lnTo>
                <a:lnTo>
                  <a:pt x="969032" y="1139431"/>
                </a:lnTo>
                <a:lnTo>
                  <a:pt x="971575" y="1129896"/>
                </a:lnTo>
                <a:lnTo>
                  <a:pt x="974118" y="1120679"/>
                </a:lnTo>
                <a:lnTo>
                  <a:pt x="976979" y="1111780"/>
                </a:lnTo>
                <a:lnTo>
                  <a:pt x="979522" y="1103198"/>
                </a:lnTo>
                <a:lnTo>
                  <a:pt x="985244" y="1088260"/>
                </a:lnTo>
                <a:lnTo>
                  <a:pt x="991602" y="1074593"/>
                </a:lnTo>
                <a:lnTo>
                  <a:pt x="997960" y="1062833"/>
                </a:lnTo>
                <a:lnTo>
                  <a:pt x="1004000" y="1052027"/>
                </a:lnTo>
                <a:lnTo>
                  <a:pt x="1010358" y="1042810"/>
                </a:lnTo>
                <a:lnTo>
                  <a:pt x="1016398" y="1034546"/>
                </a:lnTo>
                <a:lnTo>
                  <a:pt x="1022438" y="1027236"/>
                </a:lnTo>
                <a:lnTo>
                  <a:pt x="1028160" y="1020561"/>
                </a:lnTo>
                <a:lnTo>
                  <a:pt x="1038651" y="1009755"/>
                </a:lnTo>
                <a:lnTo>
                  <a:pt x="1052320" y="1002763"/>
                </a:lnTo>
                <a:lnTo>
                  <a:pt x="1067261" y="995452"/>
                </a:lnTo>
                <a:lnTo>
                  <a:pt x="1083792" y="988142"/>
                </a:lnTo>
                <a:lnTo>
                  <a:pt x="1100958" y="980832"/>
                </a:lnTo>
                <a:lnTo>
                  <a:pt x="1119078" y="973522"/>
                </a:lnTo>
                <a:lnTo>
                  <a:pt x="1137516" y="966212"/>
                </a:lnTo>
                <a:lnTo>
                  <a:pt x="1174709" y="952545"/>
                </a:lnTo>
                <a:lnTo>
                  <a:pt x="1211268" y="939831"/>
                </a:lnTo>
                <a:lnTo>
                  <a:pt x="1245282" y="928389"/>
                </a:lnTo>
                <a:lnTo>
                  <a:pt x="1274847" y="918854"/>
                </a:lnTo>
                <a:lnTo>
                  <a:pt x="1298371" y="911544"/>
                </a:lnTo>
                <a:lnTo>
                  <a:pt x="1302821" y="910273"/>
                </a:lnTo>
                <a:lnTo>
                  <a:pt x="1305682" y="909637"/>
                </a:lnTo>
                <a:close/>
                <a:moveTo>
                  <a:pt x="1453656" y="261937"/>
                </a:moveTo>
                <a:lnTo>
                  <a:pt x="1465744" y="261937"/>
                </a:lnTo>
                <a:lnTo>
                  <a:pt x="1477831" y="261937"/>
                </a:lnTo>
                <a:lnTo>
                  <a:pt x="1489600" y="263208"/>
                </a:lnTo>
                <a:lnTo>
                  <a:pt x="1501052" y="264798"/>
                </a:lnTo>
                <a:lnTo>
                  <a:pt x="1512185" y="267022"/>
                </a:lnTo>
                <a:lnTo>
                  <a:pt x="1523318" y="269565"/>
                </a:lnTo>
                <a:lnTo>
                  <a:pt x="1534133" y="273061"/>
                </a:lnTo>
                <a:lnTo>
                  <a:pt x="1544311" y="276875"/>
                </a:lnTo>
                <a:lnTo>
                  <a:pt x="1554490" y="281643"/>
                </a:lnTo>
                <a:lnTo>
                  <a:pt x="1564033" y="286410"/>
                </a:lnTo>
                <a:lnTo>
                  <a:pt x="1573575" y="291813"/>
                </a:lnTo>
                <a:lnTo>
                  <a:pt x="1582800" y="298170"/>
                </a:lnTo>
                <a:lnTo>
                  <a:pt x="1591388" y="304526"/>
                </a:lnTo>
                <a:lnTo>
                  <a:pt x="1599977" y="311519"/>
                </a:lnTo>
                <a:lnTo>
                  <a:pt x="1607929" y="319147"/>
                </a:lnTo>
                <a:lnTo>
                  <a:pt x="1615563" y="326775"/>
                </a:lnTo>
                <a:lnTo>
                  <a:pt x="1623197" y="335038"/>
                </a:lnTo>
                <a:lnTo>
                  <a:pt x="1630195" y="343937"/>
                </a:lnTo>
                <a:lnTo>
                  <a:pt x="1637193" y="352837"/>
                </a:lnTo>
                <a:lnTo>
                  <a:pt x="1643237" y="362372"/>
                </a:lnTo>
                <a:lnTo>
                  <a:pt x="1649280" y="372224"/>
                </a:lnTo>
                <a:lnTo>
                  <a:pt x="1654688" y="382713"/>
                </a:lnTo>
                <a:lnTo>
                  <a:pt x="1660095" y="392883"/>
                </a:lnTo>
                <a:lnTo>
                  <a:pt x="1664867" y="404007"/>
                </a:lnTo>
                <a:lnTo>
                  <a:pt x="1669320" y="415131"/>
                </a:lnTo>
                <a:lnTo>
                  <a:pt x="1673137" y="426573"/>
                </a:lnTo>
                <a:lnTo>
                  <a:pt x="1676636" y="438333"/>
                </a:lnTo>
                <a:lnTo>
                  <a:pt x="1679817" y="450411"/>
                </a:lnTo>
                <a:lnTo>
                  <a:pt x="1682361" y="462806"/>
                </a:lnTo>
                <a:lnTo>
                  <a:pt x="1684588" y="474884"/>
                </a:lnTo>
                <a:lnTo>
                  <a:pt x="1686497" y="487915"/>
                </a:lnTo>
                <a:lnTo>
                  <a:pt x="1687769" y="500628"/>
                </a:lnTo>
                <a:lnTo>
                  <a:pt x="1688405" y="513659"/>
                </a:lnTo>
                <a:lnTo>
                  <a:pt x="1694767" y="516202"/>
                </a:lnTo>
                <a:lnTo>
                  <a:pt x="1700492" y="519698"/>
                </a:lnTo>
                <a:lnTo>
                  <a:pt x="1702719" y="521605"/>
                </a:lnTo>
                <a:lnTo>
                  <a:pt x="1705264" y="523512"/>
                </a:lnTo>
                <a:lnTo>
                  <a:pt x="1707808" y="525736"/>
                </a:lnTo>
                <a:lnTo>
                  <a:pt x="1709717" y="528279"/>
                </a:lnTo>
                <a:lnTo>
                  <a:pt x="1711625" y="531140"/>
                </a:lnTo>
                <a:lnTo>
                  <a:pt x="1713534" y="534000"/>
                </a:lnTo>
                <a:lnTo>
                  <a:pt x="1714806" y="536860"/>
                </a:lnTo>
                <a:lnTo>
                  <a:pt x="1716397" y="540357"/>
                </a:lnTo>
                <a:lnTo>
                  <a:pt x="1717669" y="543853"/>
                </a:lnTo>
                <a:lnTo>
                  <a:pt x="1718623" y="547667"/>
                </a:lnTo>
                <a:lnTo>
                  <a:pt x="1719578" y="551799"/>
                </a:lnTo>
                <a:lnTo>
                  <a:pt x="1719896" y="556248"/>
                </a:lnTo>
                <a:lnTo>
                  <a:pt x="1720850" y="562923"/>
                </a:lnTo>
                <a:lnTo>
                  <a:pt x="1720850" y="570233"/>
                </a:lnTo>
                <a:lnTo>
                  <a:pt x="1719896" y="577543"/>
                </a:lnTo>
                <a:lnTo>
                  <a:pt x="1719260" y="585171"/>
                </a:lnTo>
                <a:lnTo>
                  <a:pt x="1717669" y="592481"/>
                </a:lnTo>
                <a:lnTo>
                  <a:pt x="1715442" y="599791"/>
                </a:lnTo>
                <a:lnTo>
                  <a:pt x="1712898" y="607101"/>
                </a:lnTo>
                <a:lnTo>
                  <a:pt x="1710035" y="614411"/>
                </a:lnTo>
                <a:lnTo>
                  <a:pt x="1706854" y="620768"/>
                </a:lnTo>
                <a:lnTo>
                  <a:pt x="1703037" y="627442"/>
                </a:lnTo>
                <a:lnTo>
                  <a:pt x="1699220" y="633481"/>
                </a:lnTo>
                <a:lnTo>
                  <a:pt x="1694767" y="639202"/>
                </a:lnTo>
                <a:lnTo>
                  <a:pt x="1689996" y="644287"/>
                </a:lnTo>
                <a:lnTo>
                  <a:pt x="1684588" y="648419"/>
                </a:lnTo>
                <a:lnTo>
                  <a:pt x="1679181" y="652233"/>
                </a:lnTo>
                <a:lnTo>
                  <a:pt x="1673455" y="655411"/>
                </a:lnTo>
                <a:lnTo>
                  <a:pt x="1670910" y="665900"/>
                </a:lnTo>
                <a:lnTo>
                  <a:pt x="1667729" y="676388"/>
                </a:lnTo>
                <a:lnTo>
                  <a:pt x="1664867" y="687194"/>
                </a:lnTo>
                <a:lnTo>
                  <a:pt x="1661050" y="697365"/>
                </a:lnTo>
                <a:lnTo>
                  <a:pt x="1657551" y="707853"/>
                </a:lnTo>
                <a:lnTo>
                  <a:pt x="1653097" y="717706"/>
                </a:lnTo>
                <a:lnTo>
                  <a:pt x="1648962" y="727559"/>
                </a:lnTo>
                <a:lnTo>
                  <a:pt x="1644827" y="737094"/>
                </a:lnTo>
                <a:lnTo>
                  <a:pt x="1640056" y="746947"/>
                </a:lnTo>
                <a:lnTo>
                  <a:pt x="1635284" y="756481"/>
                </a:lnTo>
                <a:lnTo>
                  <a:pt x="1629877" y="765699"/>
                </a:lnTo>
                <a:lnTo>
                  <a:pt x="1624469" y="774280"/>
                </a:lnTo>
                <a:lnTo>
                  <a:pt x="1618744" y="782861"/>
                </a:lnTo>
                <a:lnTo>
                  <a:pt x="1613018" y="791125"/>
                </a:lnTo>
                <a:lnTo>
                  <a:pt x="1606975" y="799389"/>
                </a:lnTo>
                <a:lnTo>
                  <a:pt x="1600613" y="807016"/>
                </a:lnTo>
                <a:lnTo>
                  <a:pt x="1593933" y="814327"/>
                </a:lnTo>
                <a:lnTo>
                  <a:pt x="1587253" y="821637"/>
                </a:lnTo>
                <a:lnTo>
                  <a:pt x="1579937" y="827993"/>
                </a:lnTo>
                <a:lnTo>
                  <a:pt x="1572621" y="834032"/>
                </a:lnTo>
                <a:lnTo>
                  <a:pt x="1564987" y="840389"/>
                </a:lnTo>
                <a:lnTo>
                  <a:pt x="1557353" y="845474"/>
                </a:lnTo>
                <a:lnTo>
                  <a:pt x="1549401" y="850559"/>
                </a:lnTo>
                <a:lnTo>
                  <a:pt x="1540812" y="855327"/>
                </a:lnTo>
                <a:lnTo>
                  <a:pt x="1532542" y="859141"/>
                </a:lnTo>
                <a:lnTo>
                  <a:pt x="1523636" y="862955"/>
                </a:lnTo>
                <a:lnTo>
                  <a:pt x="1514411" y="865815"/>
                </a:lnTo>
                <a:lnTo>
                  <a:pt x="1505187" y="868040"/>
                </a:lnTo>
                <a:lnTo>
                  <a:pt x="1495644" y="870583"/>
                </a:lnTo>
                <a:lnTo>
                  <a:pt x="1486101" y="872172"/>
                </a:lnTo>
                <a:lnTo>
                  <a:pt x="1475923" y="872807"/>
                </a:lnTo>
                <a:lnTo>
                  <a:pt x="1465744" y="873125"/>
                </a:lnTo>
                <a:lnTo>
                  <a:pt x="1455565" y="872807"/>
                </a:lnTo>
                <a:lnTo>
                  <a:pt x="1445386" y="872172"/>
                </a:lnTo>
                <a:lnTo>
                  <a:pt x="1435525" y="870583"/>
                </a:lnTo>
                <a:lnTo>
                  <a:pt x="1426301" y="868676"/>
                </a:lnTo>
                <a:lnTo>
                  <a:pt x="1417076" y="865815"/>
                </a:lnTo>
                <a:lnTo>
                  <a:pt x="1407852" y="862955"/>
                </a:lnTo>
                <a:lnTo>
                  <a:pt x="1399263" y="859459"/>
                </a:lnTo>
                <a:lnTo>
                  <a:pt x="1390675" y="855327"/>
                </a:lnTo>
                <a:lnTo>
                  <a:pt x="1382405" y="850559"/>
                </a:lnTo>
                <a:lnTo>
                  <a:pt x="1374771" y="846110"/>
                </a:lnTo>
                <a:lnTo>
                  <a:pt x="1366500" y="840707"/>
                </a:lnTo>
                <a:lnTo>
                  <a:pt x="1359184" y="834350"/>
                </a:lnTo>
                <a:lnTo>
                  <a:pt x="1351868" y="828311"/>
                </a:lnTo>
                <a:lnTo>
                  <a:pt x="1344871" y="821955"/>
                </a:lnTo>
                <a:lnTo>
                  <a:pt x="1337873" y="814962"/>
                </a:lnTo>
                <a:lnTo>
                  <a:pt x="1331193" y="807652"/>
                </a:lnTo>
                <a:lnTo>
                  <a:pt x="1325149" y="800024"/>
                </a:lnTo>
                <a:lnTo>
                  <a:pt x="1319105" y="792078"/>
                </a:lnTo>
                <a:lnTo>
                  <a:pt x="1313062" y="783815"/>
                </a:lnTo>
                <a:lnTo>
                  <a:pt x="1307654" y="775233"/>
                </a:lnTo>
                <a:lnTo>
                  <a:pt x="1302247" y="766334"/>
                </a:lnTo>
                <a:lnTo>
                  <a:pt x="1296840" y="757435"/>
                </a:lnTo>
                <a:lnTo>
                  <a:pt x="1291750" y="748218"/>
                </a:lnTo>
                <a:lnTo>
                  <a:pt x="1287297" y="738683"/>
                </a:lnTo>
                <a:lnTo>
                  <a:pt x="1283162" y="729148"/>
                </a:lnTo>
                <a:lnTo>
                  <a:pt x="1278709" y="719295"/>
                </a:lnTo>
                <a:lnTo>
                  <a:pt x="1274573" y="709443"/>
                </a:lnTo>
                <a:lnTo>
                  <a:pt x="1270756" y="698954"/>
                </a:lnTo>
                <a:lnTo>
                  <a:pt x="1267257" y="688466"/>
                </a:lnTo>
                <a:lnTo>
                  <a:pt x="1264395" y="678295"/>
                </a:lnTo>
                <a:lnTo>
                  <a:pt x="1261214" y="667807"/>
                </a:lnTo>
                <a:lnTo>
                  <a:pt x="1258033" y="657318"/>
                </a:lnTo>
                <a:lnTo>
                  <a:pt x="1255170" y="656047"/>
                </a:lnTo>
                <a:lnTo>
                  <a:pt x="1251989" y="654776"/>
                </a:lnTo>
                <a:lnTo>
                  <a:pt x="1248808" y="653504"/>
                </a:lnTo>
                <a:lnTo>
                  <a:pt x="1245946" y="651915"/>
                </a:lnTo>
                <a:lnTo>
                  <a:pt x="1240220" y="647783"/>
                </a:lnTo>
                <a:lnTo>
                  <a:pt x="1234812" y="642698"/>
                </a:lnTo>
                <a:lnTo>
                  <a:pt x="1229723" y="637295"/>
                </a:lnTo>
                <a:lnTo>
                  <a:pt x="1225270" y="631256"/>
                </a:lnTo>
                <a:lnTo>
                  <a:pt x="1220817" y="624582"/>
                </a:lnTo>
                <a:lnTo>
                  <a:pt x="1217000" y="617907"/>
                </a:lnTo>
                <a:lnTo>
                  <a:pt x="1214137" y="609962"/>
                </a:lnTo>
                <a:lnTo>
                  <a:pt x="1210956" y="602334"/>
                </a:lnTo>
                <a:lnTo>
                  <a:pt x="1208729" y="594706"/>
                </a:lnTo>
                <a:lnTo>
                  <a:pt x="1207139" y="587078"/>
                </a:lnTo>
                <a:lnTo>
                  <a:pt x="1205548" y="579132"/>
                </a:lnTo>
                <a:lnTo>
                  <a:pt x="1205230" y="571186"/>
                </a:lnTo>
                <a:lnTo>
                  <a:pt x="1204912" y="563558"/>
                </a:lnTo>
                <a:lnTo>
                  <a:pt x="1205548" y="556248"/>
                </a:lnTo>
                <a:lnTo>
                  <a:pt x="1206503" y="551481"/>
                </a:lnTo>
                <a:lnTo>
                  <a:pt x="1207139" y="547031"/>
                </a:lnTo>
                <a:lnTo>
                  <a:pt x="1208411" y="542581"/>
                </a:lnTo>
                <a:lnTo>
                  <a:pt x="1209684" y="538767"/>
                </a:lnTo>
                <a:lnTo>
                  <a:pt x="1211274" y="534954"/>
                </a:lnTo>
                <a:lnTo>
                  <a:pt x="1213183" y="532093"/>
                </a:lnTo>
                <a:lnTo>
                  <a:pt x="1215727" y="528915"/>
                </a:lnTo>
                <a:lnTo>
                  <a:pt x="1217954" y="525736"/>
                </a:lnTo>
                <a:lnTo>
                  <a:pt x="1220180" y="523512"/>
                </a:lnTo>
                <a:lnTo>
                  <a:pt x="1222725" y="521287"/>
                </a:lnTo>
                <a:lnTo>
                  <a:pt x="1225906" y="519062"/>
                </a:lnTo>
                <a:lnTo>
                  <a:pt x="1229087" y="517155"/>
                </a:lnTo>
                <a:lnTo>
                  <a:pt x="1232586" y="515566"/>
                </a:lnTo>
                <a:lnTo>
                  <a:pt x="1235449" y="513977"/>
                </a:lnTo>
                <a:lnTo>
                  <a:pt x="1239266" y="512705"/>
                </a:lnTo>
                <a:lnTo>
                  <a:pt x="1242765" y="511752"/>
                </a:lnTo>
                <a:lnTo>
                  <a:pt x="1244037" y="498721"/>
                </a:lnTo>
                <a:lnTo>
                  <a:pt x="1244991" y="486008"/>
                </a:lnTo>
                <a:lnTo>
                  <a:pt x="1246900" y="473294"/>
                </a:lnTo>
                <a:lnTo>
                  <a:pt x="1249445" y="461217"/>
                </a:lnTo>
                <a:lnTo>
                  <a:pt x="1251989" y="448821"/>
                </a:lnTo>
                <a:lnTo>
                  <a:pt x="1255170" y="437062"/>
                </a:lnTo>
                <a:lnTo>
                  <a:pt x="1258987" y="425302"/>
                </a:lnTo>
                <a:lnTo>
                  <a:pt x="1262804" y="413542"/>
                </a:lnTo>
                <a:lnTo>
                  <a:pt x="1266939" y="402736"/>
                </a:lnTo>
                <a:lnTo>
                  <a:pt x="1272029" y="391930"/>
                </a:lnTo>
                <a:lnTo>
                  <a:pt x="1276800" y="381441"/>
                </a:lnTo>
                <a:lnTo>
                  <a:pt x="1282526" y="371271"/>
                </a:lnTo>
                <a:lnTo>
                  <a:pt x="1288251" y="361736"/>
                </a:lnTo>
                <a:lnTo>
                  <a:pt x="1294931" y="351883"/>
                </a:lnTo>
                <a:lnTo>
                  <a:pt x="1301293" y="343302"/>
                </a:lnTo>
                <a:lnTo>
                  <a:pt x="1308609" y="334402"/>
                </a:lnTo>
                <a:lnTo>
                  <a:pt x="1315925" y="326457"/>
                </a:lnTo>
                <a:lnTo>
                  <a:pt x="1323559" y="318193"/>
                </a:lnTo>
                <a:lnTo>
                  <a:pt x="1332147" y="311201"/>
                </a:lnTo>
                <a:lnTo>
                  <a:pt x="1340417" y="304209"/>
                </a:lnTo>
                <a:lnTo>
                  <a:pt x="1349324" y="297534"/>
                </a:lnTo>
                <a:lnTo>
                  <a:pt x="1358230" y="291813"/>
                </a:lnTo>
                <a:lnTo>
                  <a:pt x="1367773" y="286092"/>
                </a:lnTo>
                <a:lnTo>
                  <a:pt x="1377315" y="281325"/>
                </a:lnTo>
                <a:lnTo>
                  <a:pt x="1387176" y="276875"/>
                </a:lnTo>
                <a:lnTo>
                  <a:pt x="1397673" y="273061"/>
                </a:lnTo>
                <a:lnTo>
                  <a:pt x="1408488" y="269565"/>
                </a:lnTo>
                <a:lnTo>
                  <a:pt x="1419303" y="267022"/>
                </a:lnTo>
                <a:lnTo>
                  <a:pt x="1430436" y="264798"/>
                </a:lnTo>
                <a:lnTo>
                  <a:pt x="1442205" y="263208"/>
                </a:lnTo>
                <a:lnTo>
                  <a:pt x="1453656" y="261937"/>
                </a:lnTo>
                <a:close/>
                <a:moveTo>
                  <a:pt x="767182" y="119062"/>
                </a:moveTo>
                <a:lnTo>
                  <a:pt x="746542" y="795338"/>
                </a:lnTo>
                <a:lnTo>
                  <a:pt x="119396" y="795338"/>
                </a:lnTo>
                <a:lnTo>
                  <a:pt x="119396" y="3073718"/>
                </a:lnTo>
                <a:lnTo>
                  <a:pt x="119396" y="3077210"/>
                </a:lnTo>
                <a:lnTo>
                  <a:pt x="119713" y="3080068"/>
                </a:lnTo>
                <a:lnTo>
                  <a:pt x="120666" y="3083560"/>
                </a:lnTo>
                <a:lnTo>
                  <a:pt x="121619" y="3086100"/>
                </a:lnTo>
                <a:lnTo>
                  <a:pt x="123206" y="3089275"/>
                </a:lnTo>
                <a:lnTo>
                  <a:pt x="124794" y="3092133"/>
                </a:lnTo>
                <a:lnTo>
                  <a:pt x="126699" y="3094673"/>
                </a:lnTo>
                <a:lnTo>
                  <a:pt x="128922" y="3096895"/>
                </a:lnTo>
                <a:lnTo>
                  <a:pt x="131780" y="3099118"/>
                </a:lnTo>
                <a:lnTo>
                  <a:pt x="134003" y="3101023"/>
                </a:lnTo>
                <a:lnTo>
                  <a:pt x="136543" y="3102610"/>
                </a:lnTo>
                <a:lnTo>
                  <a:pt x="139718" y="3104198"/>
                </a:lnTo>
                <a:lnTo>
                  <a:pt x="142894" y="3105468"/>
                </a:lnTo>
                <a:lnTo>
                  <a:pt x="145752" y="3106103"/>
                </a:lnTo>
                <a:lnTo>
                  <a:pt x="149245" y="3106420"/>
                </a:lnTo>
                <a:lnTo>
                  <a:pt x="152420" y="3106738"/>
                </a:lnTo>
                <a:lnTo>
                  <a:pt x="2224068" y="3106738"/>
                </a:lnTo>
                <a:lnTo>
                  <a:pt x="2227243" y="3106420"/>
                </a:lnTo>
                <a:lnTo>
                  <a:pt x="2230736" y="3106103"/>
                </a:lnTo>
                <a:lnTo>
                  <a:pt x="2233594" y="3105468"/>
                </a:lnTo>
                <a:lnTo>
                  <a:pt x="2236769" y="3104198"/>
                </a:lnTo>
                <a:lnTo>
                  <a:pt x="2239310" y="3102610"/>
                </a:lnTo>
                <a:lnTo>
                  <a:pt x="2242168" y="3101023"/>
                </a:lnTo>
                <a:lnTo>
                  <a:pt x="2244708" y="3099118"/>
                </a:lnTo>
                <a:lnTo>
                  <a:pt x="2247566" y="3096895"/>
                </a:lnTo>
                <a:lnTo>
                  <a:pt x="2249471" y="3094673"/>
                </a:lnTo>
                <a:lnTo>
                  <a:pt x="2251694" y="3092133"/>
                </a:lnTo>
                <a:lnTo>
                  <a:pt x="2253282" y="3089275"/>
                </a:lnTo>
                <a:lnTo>
                  <a:pt x="2254552" y="3086100"/>
                </a:lnTo>
                <a:lnTo>
                  <a:pt x="2255822" y="3083560"/>
                </a:lnTo>
                <a:lnTo>
                  <a:pt x="2256774" y="3080068"/>
                </a:lnTo>
                <a:lnTo>
                  <a:pt x="2257092" y="3077210"/>
                </a:lnTo>
                <a:lnTo>
                  <a:pt x="2257092" y="3073718"/>
                </a:lnTo>
                <a:lnTo>
                  <a:pt x="2257092" y="152400"/>
                </a:lnTo>
                <a:lnTo>
                  <a:pt x="2257092" y="148907"/>
                </a:lnTo>
                <a:lnTo>
                  <a:pt x="2256774" y="146050"/>
                </a:lnTo>
                <a:lnTo>
                  <a:pt x="2255504" y="142875"/>
                </a:lnTo>
                <a:lnTo>
                  <a:pt x="2254234" y="139700"/>
                </a:lnTo>
                <a:lnTo>
                  <a:pt x="2253282" y="136842"/>
                </a:lnTo>
                <a:lnTo>
                  <a:pt x="2251376" y="133985"/>
                </a:lnTo>
                <a:lnTo>
                  <a:pt x="2249471" y="131445"/>
                </a:lnTo>
                <a:lnTo>
                  <a:pt x="2247566" y="128905"/>
                </a:lnTo>
                <a:lnTo>
                  <a:pt x="2244708" y="126682"/>
                </a:lnTo>
                <a:lnTo>
                  <a:pt x="2242168" y="124777"/>
                </a:lnTo>
                <a:lnTo>
                  <a:pt x="2239310" y="123190"/>
                </a:lnTo>
                <a:lnTo>
                  <a:pt x="2236769" y="121920"/>
                </a:lnTo>
                <a:lnTo>
                  <a:pt x="2233594" y="120650"/>
                </a:lnTo>
                <a:lnTo>
                  <a:pt x="2230736" y="120015"/>
                </a:lnTo>
                <a:lnTo>
                  <a:pt x="2227243" y="119380"/>
                </a:lnTo>
                <a:lnTo>
                  <a:pt x="2224068" y="119062"/>
                </a:lnTo>
                <a:lnTo>
                  <a:pt x="767182" y="119062"/>
                </a:lnTo>
                <a:close/>
                <a:moveTo>
                  <a:pt x="688114" y="0"/>
                </a:moveTo>
                <a:lnTo>
                  <a:pt x="2224068" y="0"/>
                </a:lnTo>
                <a:lnTo>
                  <a:pt x="2231688" y="635"/>
                </a:lnTo>
                <a:lnTo>
                  <a:pt x="2239310" y="952"/>
                </a:lnTo>
                <a:lnTo>
                  <a:pt x="2246931" y="2222"/>
                </a:lnTo>
                <a:lnTo>
                  <a:pt x="2254552" y="3175"/>
                </a:lnTo>
                <a:lnTo>
                  <a:pt x="2261855" y="5080"/>
                </a:lnTo>
                <a:lnTo>
                  <a:pt x="2269159" y="6985"/>
                </a:lnTo>
                <a:lnTo>
                  <a:pt x="2276144" y="9207"/>
                </a:lnTo>
                <a:lnTo>
                  <a:pt x="2283130" y="12382"/>
                </a:lnTo>
                <a:lnTo>
                  <a:pt x="2289799" y="15557"/>
                </a:lnTo>
                <a:lnTo>
                  <a:pt x="2296467" y="18415"/>
                </a:lnTo>
                <a:lnTo>
                  <a:pt x="2302818" y="22225"/>
                </a:lnTo>
                <a:lnTo>
                  <a:pt x="2309169" y="26035"/>
                </a:lnTo>
                <a:lnTo>
                  <a:pt x="2315202" y="30480"/>
                </a:lnTo>
                <a:lnTo>
                  <a:pt x="2320918" y="34925"/>
                </a:lnTo>
                <a:lnTo>
                  <a:pt x="2326316" y="40005"/>
                </a:lnTo>
                <a:lnTo>
                  <a:pt x="2331714" y="44767"/>
                </a:lnTo>
                <a:lnTo>
                  <a:pt x="2336478" y="50165"/>
                </a:lnTo>
                <a:lnTo>
                  <a:pt x="2341241" y="55562"/>
                </a:lnTo>
                <a:lnTo>
                  <a:pt x="2345686" y="61277"/>
                </a:lnTo>
                <a:lnTo>
                  <a:pt x="2350132" y="67627"/>
                </a:lnTo>
                <a:lnTo>
                  <a:pt x="2354260" y="73660"/>
                </a:lnTo>
                <a:lnTo>
                  <a:pt x="2357753" y="79692"/>
                </a:lnTo>
                <a:lnTo>
                  <a:pt x="2360928" y="86677"/>
                </a:lnTo>
                <a:lnTo>
                  <a:pt x="2364104" y="93027"/>
                </a:lnTo>
                <a:lnTo>
                  <a:pt x="2366962" y="100012"/>
                </a:lnTo>
                <a:lnTo>
                  <a:pt x="2369184" y="107315"/>
                </a:lnTo>
                <a:lnTo>
                  <a:pt x="2371407" y="114617"/>
                </a:lnTo>
                <a:lnTo>
                  <a:pt x="2372995" y="121920"/>
                </a:lnTo>
                <a:lnTo>
                  <a:pt x="2374583" y="129540"/>
                </a:lnTo>
                <a:lnTo>
                  <a:pt x="2375218" y="137160"/>
                </a:lnTo>
                <a:lnTo>
                  <a:pt x="2375853" y="144780"/>
                </a:lnTo>
                <a:lnTo>
                  <a:pt x="2376488" y="152400"/>
                </a:lnTo>
                <a:lnTo>
                  <a:pt x="2376488" y="3073718"/>
                </a:lnTo>
                <a:lnTo>
                  <a:pt x="2375853" y="3081338"/>
                </a:lnTo>
                <a:lnTo>
                  <a:pt x="2375218" y="3089275"/>
                </a:lnTo>
                <a:lnTo>
                  <a:pt x="2374583" y="3096895"/>
                </a:lnTo>
                <a:lnTo>
                  <a:pt x="2372995" y="3104198"/>
                </a:lnTo>
                <a:lnTo>
                  <a:pt x="2371407" y="3111500"/>
                </a:lnTo>
                <a:lnTo>
                  <a:pt x="2369184" y="3118803"/>
                </a:lnTo>
                <a:lnTo>
                  <a:pt x="2366962" y="3126105"/>
                </a:lnTo>
                <a:lnTo>
                  <a:pt x="2364104" y="3132773"/>
                </a:lnTo>
                <a:lnTo>
                  <a:pt x="2360928" y="3139758"/>
                </a:lnTo>
                <a:lnTo>
                  <a:pt x="2357753" y="3146425"/>
                </a:lnTo>
                <a:lnTo>
                  <a:pt x="2354260" y="3152458"/>
                </a:lnTo>
                <a:lnTo>
                  <a:pt x="2350132" y="3158490"/>
                </a:lnTo>
                <a:lnTo>
                  <a:pt x="2345686" y="3164523"/>
                </a:lnTo>
                <a:lnTo>
                  <a:pt x="2341241" y="3170238"/>
                </a:lnTo>
                <a:lnTo>
                  <a:pt x="2336478" y="3176270"/>
                </a:lnTo>
                <a:lnTo>
                  <a:pt x="2331714" y="3181033"/>
                </a:lnTo>
                <a:lnTo>
                  <a:pt x="2326316" y="3186113"/>
                </a:lnTo>
                <a:lnTo>
                  <a:pt x="2320918" y="3191193"/>
                </a:lnTo>
                <a:lnTo>
                  <a:pt x="2315202" y="3195638"/>
                </a:lnTo>
                <a:lnTo>
                  <a:pt x="2309169" y="3199765"/>
                </a:lnTo>
                <a:lnTo>
                  <a:pt x="2302818" y="3203575"/>
                </a:lnTo>
                <a:lnTo>
                  <a:pt x="2296467" y="3207385"/>
                </a:lnTo>
                <a:lnTo>
                  <a:pt x="2289799" y="3210878"/>
                </a:lnTo>
                <a:lnTo>
                  <a:pt x="2283130" y="3214053"/>
                </a:lnTo>
                <a:lnTo>
                  <a:pt x="2276144" y="3216593"/>
                </a:lnTo>
                <a:lnTo>
                  <a:pt x="2269159" y="3218815"/>
                </a:lnTo>
                <a:lnTo>
                  <a:pt x="2261855" y="3221038"/>
                </a:lnTo>
                <a:lnTo>
                  <a:pt x="2254552" y="3222943"/>
                </a:lnTo>
                <a:lnTo>
                  <a:pt x="2246931" y="3223895"/>
                </a:lnTo>
                <a:lnTo>
                  <a:pt x="2239310" y="3225165"/>
                </a:lnTo>
                <a:lnTo>
                  <a:pt x="2231688" y="3225483"/>
                </a:lnTo>
                <a:lnTo>
                  <a:pt x="2224068" y="3225800"/>
                </a:lnTo>
                <a:lnTo>
                  <a:pt x="152420" y="3225800"/>
                </a:lnTo>
                <a:lnTo>
                  <a:pt x="144799" y="3225483"/>
                </a:lnTo>
                <a:lnTo>
                  <a:pt x="137178" y="3225165"/>
                </a:lnTo>
                <a:lnTo>
                  <a:pt x="129557" y="3223895"/>
                </a:lnTo>
                <a:lnTo>
                  <a:pt x="121619" y="3222943"/>
                </a:lnTo>
                <a:lnTo>
                  <a:pt x="114633" y="3221038"/>
                </a:lnTo>
                <a:lnTo>
                  <a:pt x="107329" y="3218815"/>
                </a:lnTo>
                <a:lnTo>
                  <a:pt x="100343" y="3216593"/>
                </a:lnTo>
                <a:lnTo>
                  <a:pt x="93040" y="3214053"/>
                </a:lnTo>
                <a:lnTo>
                  <a:pt x="86689" y="3210878"/>
                </a:lnTo>
                <a:lnTo>
                  <a:pt x="80020" y="3207385"/>
                </a:lnTo>
                <a:lnTo>
                  <a:pt x="73670" y="3203575"/>
                </a:lnTo>
                <a:lnTo>
                  <a:pt x="67319" y="3199765"/>
                </a:lnTo>
                <a:lnTo>
                  <a:pt x="61285" y="3195638"/>
                </a:lnTo>
                <a:lnTo>
                  <a:pt x="55570" y="3191193"/>
                </a:lnTo>
                <a:lnTo>
                  <a:pt x="50171" y="3186430"/>
                </a:lnTo>
                <a:lnTo>
                  <a:pt x="44773" y="3181033"/>
                </a:lnTo>
                <a:lnTo>
                  <a:pt x="40010" y="3176270"/>
                </a:lnTo>
                <a:lnTo>
                  <a:pt x="34929" y="3170238"/>
                </a:lnTo>
                <a:lnTo>
                  <a:pt x="30801" y="3164523"/>
                </a:lnTo>
                <a:lnTo>
                  <a:pt x="26038" y="3158808"/>
                </a:lnTo>
                <a:lnTo>
                  <a:pt x="22228" y="3152458"/>
                </a:lnTo>
                <a:lnTo>
                  <a:pt x="18735" y="3146425"/>
                </a:lnTo>
                <a:lnTo>
                  <a:pt x="15242" y="3139758"/>
                </a:lnTo>
                <a:lnTo>
                  <a:pt x="12384" y="3132773"/>
                </a:lnTo>
                <a:lnTo>
                  <a:pt x="9526" y="3126105"/>
                </a:lnTo>
                <a:lnTo>
                  <a:pt x="6986" y="3118803"/>
                </a:lnTo>
                <a:lnTo>
                  <a:pt x="5080" y="3111818"/>
                </a:lnTo>
                <a:lnTo>
                  <a:pt x="3175" y="3104198"/>
                </a:lnTo>
                <a:lnTo>
                  <a:pt x="1905" y="3096895"/>
                </a:lnTo>
                <a:lnTo>
                  <a:pt x="952" y="3089275"/>
                </a:lnTo>
                <a:lnTo>
                  <a:pt x="317" y="3081338"/>
                </a:lnTo>
                <a:lnTo>
                  <a:pt x="0" y="3073718"/>
                </a:lnTo>
                <a:lnTo>
                  <a:pt x="0" y="743268"/>
                </a:lnTo>
                <a:lnTo>
                  <a:pt x="688114"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5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74768"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17" name="页脚占位符 16"/>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9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附则</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5" name="流程图: 多文档 4"/>
          <p:cNvSpPr/>
          <p:nvPr/>
        </p:nvSpPr>
        <p:spPr>
          <a:xfrm>
            <a:off x="1042988" y="2133600"/>
            <a:ext cx="5329238" cy="338296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75781" name="矩形 2"/>
          <p:cNvSpPr/>
          <p:nvPr/>
        </p:nvSpPr>
        <p:spPr>
          <a:xfrm>
            <a:off x="1800225" y="2824163"/>
            <a:ext cx="4572000" cy="1816100"/>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457200" lvl="0" indent="-457200" eaLnBrk="1" hangingPunct="1">
              <a:spcBef>
                <a:spcPct val="0"/>
              </a:spcBef>
              <a:buClrTx/>
              <a:buSzTx/>
              <a:buFont typeface="Wingdings" panose="05000000000000000000" pitchFamily="2" charset="2"/>
              <a:buChar char="Ø"/>
            </a:pPr>
            <a:r>
              <a:rPr lang="en-US" altLang="zh-CN" sz="2800" b="1" dirty="0">
                <a:solidFill>
                  <a:schemeClr val="bg1"/>
                </a:solidFill>
                <a:latin typeface="方正楷体_GBK"/>
                <a:ea typeface="方正楷体_GBK"/>
              </a:rPr>
              <a:t>9.1 </a:t>
            </a:r>
            <a:r>
              <a:rPr lang="zh-CN" altLang="zh-CN" sz="2800" b="1" dirty="0">
                <a:solidFill>
                  <a:schemeClr val="bg1"/>
                </a:solidFill>
                <a:latin typeface="方正楷体_GBK"/>
                <a:ea typeface="方正楷体_GBK"/>
              </a:rPr>
              <a:t>名词术语</a:t>
            </a:r>
            <a:endParaRPr lang="zh-CN" altLang="zh-CN" sz="2800" b="1" dirty="0">
              <a:solidFill>
                <a:schemeClr val="bg1"/>
              </a:solidFill>
              <a:latin typeface="方正楷体_GBK"/>
              <a:ea typeface="方正楷体_GBK"/>
            </a:endParaRPr>
          </a:p>
          <a:p>
            <a:pPr marL="457200" lvl="0" indent="-457200" eaLnBrk="1" hangingPunct="1">
              <a:spcBef>
                <a:spcPct val="0"/>
              </a:spcBef>
              <a:buClrTx/>
              <a:buSzTx/>
              <a:buFont typeface="Wingdings" panose="05000000000000000000" pitchFamily="2" charset="2"/>
              <a:buChar char="Ø"/>
            </a:pPr>
            <a:r>
              <a:rPr lang="en-US" altLang="zh-CN" sz="2800" b="1" dirty="0">
                <a:solidFill>
                  <a:schemeClr val="bg1"/>
                </a:solidFill>
                <a:latin typeface="方正楷体_GBK"/>
                <a:ea typeface="方正楷体_GBK"/>
              </a:rPr>
              <a:t>9.2 </a:t>
            </a:r>
            <a:r>
              <a:rPr lang="zh-CN" altLang="zh-CN" sz="2800" b="1" dirty="0">
                <a:solidFill>
                  <a:schemeClr val="bg1"/>
                </a:solidFill>
                <a:latin typeface="方正楷体_GBK"/>
                <a:ea typeface="方正楷体_GBK"/>
              </a:rPr>
              <a:t>预案解释</a:t>
            </a:r>
            <a:endParaRPr lang="zh-CN" altLang="zh-CN" sz="2800" b="1" dirty="0">
              <a:solidFill>
                <a:schemeClr val="bg1"/>
              </a:solidFill>
              <a:latin typeface="方正楷体_GBK"/>
              <a:ea typeface="方正楷体_GBK"/>
            </a:endParaRPr>
          </a:p>
          <a:p>
            <a:pPr marL="457200" lvl="0" indent="-457200" eaLnBrk="1" hangingPunct="1">
              <a:spcBef>
                <a:spcPct val="0"/>
              </a:spcBef>
              <a:buClrTx/>
              <a:buSzTx/>
              <a:buFont typeface="Wingdings" panose="05000000000000000000" pitchFamily="2" charset="2"/>
              <a:buChar char="Ø"/>
            </a:pPr>
            <a:r>
              <a:rPr lang="en-US" altLang="zh-CN" sz="2800" b="1" dirty="0">
                <a:solidFill>
                  <a:schemeClr val="bg1"/>
                </a:solidFill>
                <a:latin typeface="方正楷体_GBK"/>
                <a:ea typeface="方正楷体_GBK"/>
              </a:rPr>
              <a:t>9.3 </a:t>
            </a:r>
            <a:r>
              <a:rPr lang="zh-CN" altLang="zh-CN" sz="2800" b="1" dirty="0">
                <a:solidFill>
                  <a:schemeClr val="bg1"/>
                </a:solidFill>
                <a:latin typeface="方正楷体_GBK"/>
                <a:ea typeface="方正楷体_GBK"/>
              </a:rPr>
              <a:t>修订情况</a:t>
            </a:r>
            <a:endParaRPr lang="zh-CN" altLang="zh-CN" sz="2800" b="1" dirty="0">
              <a:solidFill>
                <a:schemeClr val="bg1"/>
              </a:solidFill>
              <a:latin typeface="方正楷体_GBK"/>
              <a:ea typeface="方正楷体_GBK"/>
            </a:endParaRPr>
          </a:p>
          <a:p>
            <a:pPr marL="457200" lvl="0" indent="-457200" eaLnBrk="1" hangingPunct="1">
              <a:spcBef>
                <a:spcPct val="0"/>
              </a:spcBef>
              <a:buClrTx/>
              <a:buSzTx/>
              <a:buFont typeface="Wingdings" panose="05000000000000000000" pitchFamily="2" charset="2"/>
              <a:buChar char="Ø"/>
            </a:pPr>
            <a:r>
              <a:rPr lang="en-US" altLang="zh-CN" sz="2800" b="1" dirty="0">
                <a:solidFill>
                  <a:schemeClr val="bg1"/>
                </a:solidFill>
                <a:latin typeface="方正楷体_GBK"/>
                <a:ea typeface="方正楷体_GBK"/>
              </a:rPr>
              <a:t>9.4 </a:t>
            </a:r>
            <a:r>
              <a:rPr lang="zh-CN" altLang="zh-CN" sz="2800" b="1" dirty="0">
                <a:solidFill>
                  <a:schemeClr val="bg1"/>
                </a:solidFill>
                <a:latin typeface="方正楷体_GBK"/>
                <a:ea typeface="方正楷体_GBK"/>
              </a:rPr>
              <a:t>实施日期</a:t>
            </a:r>
            <a:endParaRPr lang="zh-CN" altLang="zh-CN" sz="2800" b="1" dirty="0">
              <a:solidFill>
                <a:schemeClr val="bg1"/>
              </a:solidFill>
              <a:latin typeface="方正楷体_GBK"/>
              <a:ea typeface="方正楷体_GBK"/>
            </a:endParaRPr>
          </a:p>
        </p:txBody>
      </p:sp>
      <p:sp>
        <p:nvSpPr>
          <p:cNvPr id="75782"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50825" y="1052513"/>
            <a:ext cx="6013450" cy="6461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dirty="0">
                <a:ln>
                  <a:noFill/>
                </a:ln>
                <a:solidFill>
                  <a:srgbClr val="FF0000"/>
                </a:solidFill>
                <a:effectLst/>
                <a:uLnTx/>
                <a:uFillTx/>
                <a:latin typeface="Candara" panose="020E0502030303020204"/>
                <a:ea typeface="华文新魏"/>
                <a:cs typeface="+mj-cs"/>
              </a:rPr>
              <a:t>10 </a:t>
            </a:r>
            <a:r>
              <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rPr>
              <a:t>附件</a:t>
            </a:r>
            <a:endParaRPr kumimoji="0" lang="zh-CN" altLang="en-US" sz="3600" b="0" i="0" u="none" strike="noStrike" kern="1200" cap="none" spc="0" normalizeH="0" baseline="0" noProof="0" dirty="0">
              <a:ln>
                <a:noFill/>
              </a:ln>
              <a:solidFill>
                <a:srgbClr val="FF0000"/>
              </a:solidFill>
              <a:effectLst/>
              <a:uLnTx/>
              <a:uFillTx/>
              <a:latin typeface="Candara" panose="020E0502030303020204"/>
              <a:ea typeface="华文新魏"/>
              <a:cs typeface="+mj-cs"/>
            </a:endParaRPr>
          </a:p>
        </p:txBody>
      </p:sp>
      <p:sp>
        <p:nvSpPr>
          <p:cNvPr id="4" name="矩形 3"/>
          <p:cNvSpPr/>
          <p:nvPr/>
        </p:nvSpPr>
        <p:spPr>
          <a:xfrm>
            <a:off x="468313" y="1700213"/>
            <a:ext cx="8207375" cy="4710113"/>
          </a:xfrm>
          <a:prstGeom prst="rect">
            <a:avLst/>
          </a:prstGeom>
          <a:ln w="38100"/>
        </p:spPr>
        <p:style>
          <a:lnRef idx="2">
            <a:schemeClr val="accent2"/>
          </a:lnRef>
          <a:fillRef idx="1">
            <a:schemeClr val="lt1"/>
          </a:fillRef>
          <a:effectRef idx="0">
            <a:schemeClr val="accent2"/>
          </a:effectRef>
          <a:fontRef idx="minor">
            <a:schemeClr val="dk1"/>
          </a:fontRef>
        </p:style>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10.1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突发环境事件风险评估报告</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10.2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企业内部应急人员的职责、姓名、电话清单和外部联系单位、人员及电话；</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10.3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信息接收、处理、上报等标准化格式文本；</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10.4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厂区地理位置图（标明本单位坐标及周边环境敏感点分布情况）；</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10.5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厂区平面布置图（标明主要生产设施、危险源、应急设施（备）、事故应急池分布情况）；</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10.6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雨水、污水管网图（标明事故导流沟</a:t>
            </a: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管、清静下水切换阀门及其他应急切换阀门和抽水泵的位置）；</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10.7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企业突发环境事件处置流程图；</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10.8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应急物资储备清单；</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10.9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各种制度、程序、方案等；</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10.10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预案编制人员清单，包括参与编制人员姓名、所在单位、联系电话、职务</a:t>
            </a: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职称、专业类别等；</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10.11 </a:t>
            </a:r>
            <a:r>
              <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其他。</a:t>
            </a:r>
            <a:endParaRPr kumimoji="0" lang="zh-CN" altLang="zh-CN"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pic>
        <p:nvPicPr>
          <p:cNvPr id="76805" name="Picture 2" descr="c:\users\jiny\appdata\roaming\360se6\User Data\temp\u=1836927264,4162487744&amp;fm=21&amp;gp=0.jpg"/>
          <p:cNvPicPr>
            <a:picLocks noChangeAspect="1"/>
          </p:cNvPicPr>
          <p:nvPr/>
        </p:nvPicPr>
        <p:blipFill>
          <a:blip r:embed="rId1"/>
          <a:stretch>
            <a:fillRect/>
          </a:stretch>
        </p:blipFill>
        <p:spPr>
          <a:xfrm>
            <a:off x="7793038" y="1698625"/>
            <a:ext cx="1263650" cy="1265238"/>
          </a:xfrm>
          <a:prstGeom prst="rect">
            <a:avLst/>
          </a:prstGeom>
          <a:noFill/>
          <a:ln w="9525">
            <a:noFill/>
          </a:ln>
        </p:spPr>
      </p:pic>
      <p:sp>
        <p:nvSpPr>
          <p:cNvPr id="76806" name="灯片编号占位符 4"/>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4"/>
          <p:cNvSpPr>
            <a:spLocks noGrp="1"/>
          </p:cNvSpPr>
          <p:nvPr>
            <p:ph type="ctrTitle"/>
          </p:nvPr>
        </p:nvSpPr>
        <p:spPr>
          <a:xfrm>
            <a:off x="684213" y="1484313"/>
            <a:ext cx="7772400" cy="1466850"/>
          </a:xfrm>
          <a:ln/>
        </p:spPr>
        <p:txBody>
          <a:bodyPr vert="horz" wrap="square" lIns="91440" tIns="45720" rIns="91440" bIns="45720" anchor="ctr" anchorCtr="0"/>
          <a:p>
            <a:pPr>
              <a:buClrTx/>
              <a:buSzTx/>
              <a:buFontTx/>
            </a:pPr>
            <a:r>
              <a:rPr lang="zh-CN" altLang="en-US" sz="4800" kern="1200" dirty="0">
                <a:solidFill>
                  <a:srgbClr val="002060"/>
                </a:solidFill>
                <a:latin typeface="Times New Roman" panose="02020603050405020304" pitchFamily="18" charset="0"/>
                <a:ea typeface="+mj-ea"/>
                <a:cs typeface="Times New Roman" panose="02020603050405020304" pitchFamily="18" charset="0"/>
              </a:rPr>
              <a:t>第五部分</a:t>
            </a:r>
            <a:endParaRPr lang="en-US" altLang="zh-CN" sz="4800" kern="1200" dirty="0">
              <a:solidFill>
                <a:srgbClr val="002060"/>
              </a:solidFill>
              <a:latin typeface="Times New Roman" panose="02020603050405020304" pitchFamily="18" charset="0"/>
              <a:ea typeface="Times New Roman" panose="02020603050405020304" pitchFamily="18" charset="0"/>
              <a:cs typeface="+mj-cs"/>
            </a:endParaRPr>
          </a:p>
        </p:txBody>
      </p:sp>
      <p:sp>
        <p:nvSpPr>
          <p:cNvPr id="13315" name="Rectangle 5"/>
          <p:cNvSpPr>
            <a:spLocks noGrp="1"/>
          </p:cNvSpPr>
          <p:nvPr>
            <p:ph type="subTitle" idx="1"/>
          </p:nvPr>
        </p:nvSpPr>
        <p:spPr>
          <a:xfrm>
            <a:off x="250825" y="2924175"/>
            <a:ext cx="8713788" cy="175260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5400" b="1" i="0" u="none" strike="noStrike" kern="1200" cap="none" spc="0" normalizeH="0" baseline="0" noProof="0" dirty="0">
                <a:ln>
                  <a:noFill/>
                </a:ln>
                <a:solidFill>
                  <a:srgbClr val="002060"/>
                </a:solidFill>
                <a:effectLst/>
                <a:uLnTx/>
                <a:uFillTx/>
                <a:latin typeface="+mn-ea"/>
                <a:ea typeface="+mn-ea"/>
                <a:cs typeface="+mn-cs"/>
              </a:rPr>
              <a:t>环境应急预案编制程序</a:t>
            </a:r>
            <a:endParaRPr kumimoji="0" lang="zh-CN" altLang="en-US" sz="5400" b="1" i="0" u="none" strike="noStrike" kern="1200" cap="none" spc="0" normalizeH="0" baseline="0" noProof="0" dirty="0">
              <a:ln>
                <a:noFill/>
              </a:ln>
              <a:solidFill>
                <a:srgbClr val="002060"/>
              </a:solidFill>
              <a:effectLst/>
              <a:uLnTx/>
              <a:uFillTx/>
              <a:latin typeface="+mn-ea"/>
              <a:ea typeface="+mn-ea"/>
              <a:cs typeface="+mn-cs"/>
            </a:endParaRPr>
          </a:p>
        </p:txBody>
      </p:sp>
      <p:sp>
        <p:nvSpPr>
          <p:cNvPr id="77830"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a:ln>
                  <a:noFill/>
                </a:ln>
                <a:solidFill>
                  <a:schemeClr val="tx2"/>
                </a:solidFill>
                <a:effectLst/>
                <a:uLnTx/>
                <a:uFillTx/>
                <a:latin typeface="+mn-lt"/>
                <a:ea typeface="+mn-ea"/>
                <a:cs typeface="+mn-cs"/>
              </a:rPr>
              <a:t>  </a:t>
            </a: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内容占位符 1"/>
          <p:cNvSpPr>
            <a:spLocks noGrp="1"/>
          </p:cNvSpPr>
          <p:nvPr>
            <p:ph idx="1"/>
          </p:nvPr>
        </p:nvSpPr>
        <p:spPr>
          <a:ln/>
        </p:spPr>
        <p:txBody>
          <a:bodyPr vert="horz" wrap="square" lIns="91440" tIns="45720" rIns="91440" bIns="45720" anchor="t" anchorCtr="0"/>
          <a:p>
            <a:r>
              <a:rPr lang="zh-CN" altLang="zh-CN" b="1" dirty="0">
                <a:solidFill>
                  <a:srgbClr val="FF0000"/>
                </a:solidFill>
              </a:rPr>
              <a:t>安全事故</a:t>
            </a:r>
            <a:r>
              <a:rPr lang="zh-CN" altLang="zh-CN" dirty="0"/>
              <a:t>是指生产经营单位在生产经营活动（包括与生产经营有关的活动）中突然发生的，伤害人身安全和健康，或者损坏设备设施，或者造成经济损失的，导致原生产经营活动（包括与生产经营活动有关的活动）暂时中止或永远终止的意外事件。</a:t>
            </a:r>
            <a:endParaRPr lang="zh-CN" altLang="en-US" dirty="0"/>
          </a:p>
        </p:txBody>
      </p:sp>
      <p:sp>
        <p:nvSpPr>
          <p:cNvPr id="29699" name="标题 2"/>
          <p:cNvSpPr>
            <a:spLocks noGrp="1"/>
          </p:cNvSpPr>
          <p:nvPr>
            <p:ph type="title"/>
          </p:nvPr>
        </p:nvSpPr>
        <p:spPr>
          <a:xfrm>
            <a:off x="323850" y="338138"/>
            <a:ext cx="8229600" cy="1252537"/>
          </a:xfrm>
          <a:ln/>
        </p:spPr>
        <p:txBody>
          <a:bodyPr vert="horz" wrap="square" lIns="91440" tIns="45720" rIns="91440" bIns="45720" anchor="ctr" anchorCtr="0"/>
          <a:p>
            <a:r>
              <a:rPr lang="zh-CN" altLang="en-US" dirty="0"/>
              <a:t>什么是突发环境事件应急预案</a:t>
            </a:r>
            <a:endParaRPr lang="zh-CN" altLang="en-US" dirty="0"/>
          </a:p>
        </p:txBody>
      </p:sp>
      <p:sp>
        <p:nvSpPr>
          <p:cNvPr id="29701"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8851" name="组合 4"/>
          <p:cNvGrpSpPr/>
          <p:nvPr/>
        </p:nvGrpSpPr>
        <p:grpSpPr>
          <a:xfrm>
            <a:off x="1152525" y="1784350"/>
            <a:ext cx="6121400" cy="3944938"/>
            <a:chOff x="2316487" y="3068960"/>
            <a:chExt cx="4485625" cy="3224572"/>
          </a:xfrm>
        </p:grpSpPr>
        <p:sp>
          <p:nvSpPr>
            <p:cNvPr id="6" name="Rectangle 2"/>
            <p:cNvSpPr>
              <a:spLocks noChangeArrowheads="1"/>
            </p:cNvSpPr>
            <p:nvPr/>
          </p:nvSpPr>
          <p:spPr bwMode="auto">
            <a:xfrm>
              <a:off x="2316487" y="4094075"/>
              <a:ext cx="4485625" cy="381499"/>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基本情况调查</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7" name="Text Box 12"/>
            <p:cNvSpPr txBox="1">
              <a:spLocks noChangeArrowheads="1"/>
            </p:cNvSpPr>
            <p:nvPr/>
          </p:nvSpPr>
          <p:spPr bwMode="auto">
            <a:xfrm>
              <a:off x="2352549" y="4092778"/>
              <a:ext cx="571172" cy="39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rPr>
                <a:t>02</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endParaRPr>
            </a:p>
          </p:txBody>
        </p:sp>
        <p:sp>
          <p:nvSpPr>
            <p:cNvPr id="8" name="矩形 18"/>
            <p:cNvSpPr/>
            <p:nvPr/>
          </p:nvSpPr>
          <p:spPr>
            <a:xfrm>
              <a:off x="2814890" y="3842795"/>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rPr>
                <a:t>调查</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endParaRPr>
            </a:p>
          </p:txBody>
        </p:sp>
        <p:sp>
          <p:nvSpPr>
            <p:cNvPr id="9" name="Rectangle 2"/>
            <p:cNvSpPr>
              <a:spLocks noChangeArrowheads="1"/>
            </p:cNvSpPr>
            <p:nvPr/>
          </p:nvSpPr>
          <p:spPr bwMode="auto">
            <a:xfrm>
              <a:off x="2316487" y="4867453"/>
              <a:ext cx="4485625" cy="381499"/>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环境风险评价和应急能力评估</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10" name="Text Box 12"/>
            <p:cNvSpPr txBox="1">
              <a:spLocks noChangeArrowheads="1"/>
            </p:cNvSpPr>
            <p:nvPr/>
          </p:nvSpPr>
          <p:spPr bwMode="auto">
            <a:xfrm>
              <a:off x="2352549" y="4866156"/>
              <a:ext cx="571172" cy="40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rPr>
                <a:t>03</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endParaRPr>
            </a:p>
          </p:txBody>
        </p:sp>
        <p:sp>
          <p:nvSpPr>
            <p:cNvPr id="11" name="Rectangle 2"/>
            <p:cNvSpPr>
              <a:spLocks noChangeArrowheads="1"/>
            </p:cNvSpPr>
            <p:nvPr/>
          </p:nvSpPr>
          <p:spPr bwMode="auto">
            <a:xfrm>
              <a:off x="2316487" y="5642130"/>
              <a:ext cx="4485625" cy="380201"/>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应急预案编制</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12" name="Text Box 12"/>
            <p:cNvSpPr txBox="1">
              <a:spLocks noChangeArrowheads="1"/>
            </p:cNvSpPr>
            <p:nvPr/>
          </p:nvSpPr>
          <p:spPr bwMode="auto">
            <a:xfrm>
              <a:off x="2352549" y="5640832"/>
              <a:ext cx="571172" cy="39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rPr>
                <a:t>04</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endParaRPr>
            </a:p>
          </p:txBody>
        </p:sp>
        <p:sp>
          <p:nvSpPr>
            <p:cNvPr id="13" name="矩形 20"/>
            <p:cNvSpPr/>
            <p:nvPr/>
          </p:nvSpPr>
          <p:spPr>
            <a:xfrm>
              <a:off x="2814890" y="5390467"/>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rPr>
                <a:t>编制</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endParaRPr>
            </a:p>
          </p:txBody>
        </p:sp>
        <p:sp>
          <p:nvSpPr>
            <p:cNvPr id="14" name="Rectangle 4"/>
            <p:cNvSpPr>
              <a:spLocks noChangeArrowheads="1"/>
            </p:cNvSpPr>
            <p:nvPr/>
          </p:nvSpPr>
          <p:spPr bwMode="auto">
            <a:xfrm>
              <a:off x="2316487" y="3320697"/>
              <a:ext cx="4485625" cy="380201"/>
            </a:xfrm>
            <a:prstGeom prst="rect">
              <a:avLst/>
            </a:prstGeom>
            <a:solidFill>
              <a:schemeClr val="accent1">
                <a:lumMod val="20000"/>
                <a:lumOff val="80000"/>
              </a:schemeClr>
            </a:solidFill>
            <a:ln w="3175" cap="flat" cmpd="sng" algn="ctr">
              <a:noFill/>
              <a:prstDash val="solid"/>
            </a:ln>
            <a:effectLst/>
          </p:spPr>
          <p:txBody>
            <a:bodyPr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3D3D3D"/>
                  </a:solidFill>
                  <a:effectLst/>
                  <a:uLnTx/>
                  <a:uFillTx/>
                  <a:latin typeface="+mn-ea"/>
                  <a:ea typeface="宋体" panose="02010600030101010101" pitchFamily="2" charset="-122"/>
                  <a:cs typeface="+mn-cs"/>
                </a:rPr>
                <a:t>                              </a:t>
              </a:r>
              <a:r>
                <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成立预案编制工作组</a:t>
              </a:r>
              <a:endParaRPr kumimoji="0" lang="zh-CN" altLang="en-US" sz="20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15" name="矩形 1"/>
            <p:cNvSpPr/>
            <p:nvPr/>
          </p:nvSpPr>
          <p:spPr>
            <a:xfrm>
              <a:off x="2814890" y="3068960"/>
              <a:ext cx="1403600" cy="903064"/>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chemeClr val="accent1"/>
            </a:solidFill>
            <a:ln w="3175" cap="flat" cmpd="sng" algn="ctr">
              <a:no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rPr>
                <a:t>成立小组</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endParaRPr>
            </a:p>
          </p:txBody>
        </p:sp>
        <p:sp>
          <p:nvSpPr>
            <p:cNvPr id="16" name="Text Box 12"/>
            <p:cNvSpPr txBox="1">
              <a:spLocks noChangeArrowheads="1"/>
            </p:cNvSpPr>
            <p:nvPr/>
          </p:nvSpPr>
          <p:spPr bwMode="auto">
            <a:xfrm>
              <a:off x="2367672" y="3320697"/>
              <a:ext cx="571173" cy="40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rPr>
                <a:t>01</a:t>
              </a:r>
              <a:endParaRPr kumimoji="0" lang="en-US" altLang="zh-CN" sz="2000" b="0" i="0" u="none" strike="noStrike" kern="0" cap="none" spc="0" normalizeH="0" baseline="0" noProof="0" dirty="0">
                <a:ln>
                  <a:noFill/>
                </a:ln>
                <a:solidFill>
                  <a:srgbClr val="3D3D3D"/>
                </a:solidFill>
                <a:effectLst/>
                <a:uLnTx/>
                <a:uFillTx/>
                <a:latin typeface="Impact" panose="020B0806030902050204" pitchFamily="34" charset="0"/>
                <a:ea typeface="微软雅黑" panose="020B0503020204020204" charset="-122"/>
                <a:cs typeface="+mn-cs"/>
              </a:endParaRPr>
            </a:p>
          </p:txBody>
        </p:sp>
        <p:sp>
          <p:nvSpPr>
            <p:cNvPr id="17" name="矩形 18"/>
            <p:cNvSpPr/>
            <p:nvPr/>
          </p:nvSpPr>
          <p:spPr>
            <a:xfrm>
              <a:off x="2814890" y="4597298"/>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chemeClr val="accent1"/>
            </a:solidFill>
            <a:ln w="3175" cap="flat" cmpd="sng" algn="ctr">
              <a:noFill/>
              <a:prstDash val="solid"/>
            </a:ln>
            <a:effectLst/>
          </p:spPr>
          <p:txBody>
            <a:bodyPr lIns="0" tIns="14400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rPr>
                <a:t>评估</a:t>
              </a:r>
              <a:endParaRPr kumimoji="0" lang="zh-CN" altLang="en-US" sz="2400" b="0" i="0" u="none" strike="noStrike" kern="10" cap="none" spc="0" normalizeH="0" baseline="0" noProof="0" dirty="0">
                <a:ln w="9525">
                  <a:solidFill>
                    <a:sysClr val="window" lastClr="FFFFFF"/>
                  </a:solidFill>
                  <a:round/>
                </a:ln>
                <a:solidFill>
                  <a:srgbClr val="FFFFFF"/>
                </a:solidFill>
                <a:effectLst/>
                <a:uLnTx/>
                <a:uFillTx/>
                <a:latin typeface="+mn-ea"/>
                <a:ea typeface="宋体" panose="02010600030101010101" pitchFamily="2" charset="-122"/>
                <a:cs typeface="+mn-cs"/>
              </a:endParaRPr>
            </a:p>
          </p:txBody>
        </p:sp>
      </p:grpSp>
      <p:sp>
        <p:nvSpPr>
          <p:cNvPr id="78852"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4" name="页脚占位符 3"/>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8988" y="1700213"/>
            <a:ext cx="7524750" cy="37861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成立预案编制工作组</a:t>
            </a:r>
            <a:endParaRPr kumimoji="0" lang="zh-CN"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a:t>
            </a:r>
            <a:r>
              <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成立以企业主要负责人为领导的应急预案编制工作组，针对可能发生的事件类别和应急职责，结合企业部门职能分工抽调预案编制人员。预案编制人员应来自企业相关职能部门和专业部门，包括应急指挥、环境风险评估、生产过程控制、安全、组织管理、监测、消防、工程抢险、医疗急救、防化等各方面的专业人员和企业内部、外部专家。预案编制工作组应进行职责分工，制定预案编制任务和工作计划。</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4" name="KSO_Shape"/>
          <p:cNvSpPr/>
          <p:nvPr/>
        </p:nvSpPr>
        <p:spPr bwMode="auto">
          <a:xfrm>
            <a:off x="6227763" y="5373688"/>
            <a:ext cx="1905000" cy="1374775"/>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79877" name="灯片编号占位符 4"/>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6" name="页脚占位符 5"/>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11213" y="1700213"/>
            <a:ext cx="7524750" cy="12001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基本情况调查</a:t>
            </a:r>
            <a:endPar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grpSp>
        <p:nvGrpSpPr>
          <p:cNvPr id="80900" name="组合 11"/>
          <p:cNvGrpSpPr/>
          <p:nvPr/>
        </p:nvGrpSpPr>
        <p:grpSpPr>
          <a:xfrm>
            <a:off x="900113" y="2681288"/>
            <a:ext cx="4392612" cy="2908300"/>
            <a:chOff x="899592" y="2681387"/>
            <a:chExt cx="4138612" cy="2763837"/>
          </a:xfrm>
        </p:grpSpPr>
        <p:sp>
          <p:nvSpPr>
            <p:cNvPr id="5" name="任意多边形 4"/>
            <p:cNvSpPr/>
            <p:nvPr/>
          </p:nvSpPr>
          <p:spPr>
            <a:xfrm>
              <a:off x="1750647" y="2716085"/>
              <a:ext cx="3287557" cy="838806"/>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rPr>
                <a:t>企业基本情况调查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endParaRPr>
            </a:p>
          </p:txBody>
        </p:sp>
        <p:sp>
          <p:nvSpPr>
            <p:cNvPr id="6" name="任意多边形 5"/>
            <p:cNvSpPr/>
            <p:nvPr/>
          </p:nvSpPr>
          <p:spPr>
            <a:xfrm>
              <a:off x="899592" y="2681387"/>
              <a:ext cx="1041010" cy="91273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rPr>
                <a:t>1</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任意多边形 6"/>
            <p:cNvSpPr/>
            <p:nvPr/>
          </p:nvSpPr>
          <p:spPr>
            <a:xfrm>
              <a:off x="1750647" y="3642393"/>
              <a:ext cx="3287557" cy="837298"/>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rPr>
                <a:t>企业环境污染危险源基本情况调查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endParaRPr>
            </a:p>
          </p:txBody>
        </p:sp>
        <p:sp>
          <p:nvSpPr>
            <p:cNvPr id="8" name="任意多边形 7"/>
            <p:cNvSpPr/>
            <p:nvPr/>
          </p:nvSpPr>
          <p:spPr>
            <a:xfrm>
              <a:off x="899592" y="3606186"/>
              <a:ext cx="1041010" cy="914239"/>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rPr>
                <a:t>2</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任意多边形 8"/>
            <p:cNvSpPr/>
            <p:nvPr/>
          </p:nvSpPr>
          <p:spPr>
            <a:xfrm>
              <a:off x="1750647" y="4567193"/>
              <a:ext cx="3287557" cy="838806"/>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60000" tIns="0" rIns="0" bIns="0" spcCol="1270"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rPr>
                <a:t>企业周边环境状况及环境保护目标调查</a:t>
              </a:r>
              <a:endParaRPr kumimoji="0" lang="zh-CN" altLang="en-US" sz="2200" b="0" i="0" u="none" strike="noStrike" kern="1200" cap="none" spc="0" normalizeH="0" baseline="0" noProof="0" dirty="0">
                <a:ln>
                  <a:noFill/>
                </a:ln>
                <a:solidFill>
                  <a:srgbClr val="474747"/>
                </a:solidFill>
                <a:effectLst/>
                <a:uLnTx/>
                <a:uFillTx/>
                <a:latin typeface="微软雅黑" panose="020B0503020204020204" charset="-122"/>
                <a:ea typeface="+mn-ea"/>
                <a:cs typeface="+mn-cs"/>
              </a:endParaRPr>
            </a:p>
          </p:txBody>
        </p:sp>
        <p:sp>
          <p:nvSpPr>
            <p:cNvPr id="10" name="任意多边形 9"/>
            <p:cNvSpPr/>
            <p:nvPr/>
          </p:nvSpPr>
          <p:spPr>
            <a:xfrm>
              <a:off x="899592" y="4532494"/>
              <a:ext cx="1041010" cy="91273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0" i="0" u="none" strike="noStrike" kern="1200" cap="none" spc="0" normalizeH="0" baseline="0" noProof="0" dirty="0">
                  <a:ln>
                    <a:noFill/>
                  </a:ln>
                  <a:solidFill>
                    <a:srgbClr val="FFFFFF"/>
                  </a:solidFill>
                  <a:effectLst/>
                  <a:uLnTx/>
                  <a:uFillTx/>
                  <a:latin typeface="+mn-lt"/>
                  <a:ea typeface="+mn-ea"/>
                  <a:cs typeface="+mn-cs"/>
                </a:rPr>
                <a:t>3</a:t>
              </a:r>
              <a:endParaRPr kumimoji="0" lang="zh-CN" altLang="en-US" sz="2200" b="0" i="0" u="none" strike="noStrike" kern="1200" cap="none" spc="0" normalizeH="0" baseline="0" noProof="0" dirty="0">
                <a:ln>
                  <a:noFill/>
                </a:ln>
                <a:solidFill>
                  <a:srgbClr val="FFFFFF"/>
                </a:solidFill>
                <a:effectLst/>
                <a:uLnTx/>
                <a:uFillTx/>
                <a:latin typeface="+mn-lt"/>
                <a:ea typeface="+mn-ea"/>
                <a:cs typeface="+mn-cs"/>
              </a:endParaRPr>
            </a:p>
          </p:txBody>
        </p:sp>
      </p:grpSp>
      <p:sp>
        <p:nvSpPr>
          <p:cNvPr id="11" name="矩形 10"/>
          <p:cNvSpPr/>
          <p:nvPr/>
        </p:nvSpPr>
        <p:spPr>
          <a:xfrm>
            <a:off x="5651500" y="2741613"/>
            <a:ext cx="3024188"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企业名称、详细地址。</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企业经济性质、隶属关系、从业人数。</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企业的地理位置（经纬度）。</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其他情况说明。</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endParaRPr>
          </a:p>
        </p:txBody>
      </p:sp>
      <p:sp>
        <p:nvSpPr>
          <p:cNvPr id="14" name="左大括号 13"/>
          <p:cNvSpPr/>
          <p:nvPr/>
        </p:nvSpPr>
        <p:spPr>
          <a:xfrm>
            <a:off x="5364163" y="2741613"/>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5" name="左大括号 14"/>
          <p:cNvSpPr/>
          <p:nvPr/>
        </p:nvSpPr>
        <p:spPr>
          <a:xfrm>
            <a:off x="5364163" y="3716338"/>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6" name="左大括号 15"/>
          <p:cNvSpPr/>
          <p:nvPr/>
        </p:nvSpPr>
        <p:spPr>
          <a:xfrm>
            <a:off x="5364163" y="4730750"/>
            <a:ext cx="287338" cy="8588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5651500" y="3636963"/>
            <a:ext cx="3024188" cy="1016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企业的主、副产品</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调查企业生产工艺流程</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调查企业排放污染物</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调查企业危险废物</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dk1"/>
                </a:solidFill>
                <a:effectLst/>
                <a:uLnTx/>
                <a:uFillTx/>
                <a:latin typeface="+mn-lt"/>
                <a:ea typeface="+mn-ea"/>
                <a:cs typeface="+mn-cs"/>
              </a:rPr>
              <a:t>……</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p:txBody>
      </p:sp>
      <p:sp>
        <p:nvSpPr>
          <p:cNvPr id="20" name="矩形 19"/>
          <p:cNvSpPr/>
          <p:nvPr/>
        </p:nvSpPr>
        <p:spPr>
          <a:xfrm>
            <a:off x="5651500" y="4718050"/>
            <a:ext cx="3024188" cy="10144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企业所在地的气候（气象）特征</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企业所在区域地形地貌及厂址的特殊状况</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企业所处区域地理位置图</a:t>
            </a:r>
            <a:endParaRPr kumimoji="0" lang="zh-CN" altLang="en-US"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dk1"/>
                </a:solidFill>
                <a:effectLst/>
                <a:uLnTx/>
                <a:uFillTx/>
                <a:latin typeface="+mn-lt"/>
                <a:ea typeface="+mn-ea"/>
                <a:cs typeface="+mn-cs"/>
              </a:rPr>
              <a:t>列表说明区域内各环境保护目标名称</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dk1"/>
                </a:solidFill>
                <a:effectLst/>
                <a:uLnTx/>
                <a:uFillTx/>
                <a:latin typeface="+mn-lt"/>
                <a:ea typeface="+mn-ea"/>
                <a:cs typeface="+mn-cs"/>
              </a:rPr>
              <a:t>……</a:t>
            </a:r>
            <a:endParaRPr kumimoji="0" lang="en-US" altLang="zh-CN" sz="1200" b="0" i="0" u="none" strike="noStrike" kern="1200" cap="none" spc="0" normalizeH="0" baseline="0" noProof="0" dirty="0">
              <a:ln>
                <a:noFill/>
              </a:ln>
              <a:solidFill>
                <a:schemeClr val="dk1"/>
              </a:solidFill>
              <a:effectLst/>
              <a:uLnTx/>
              <a:uFillTx/>
              <a:latin typeface="+mn-lt"/>
              <a:ea typeface="+mn-ea"/>
              <a:cs typeface="+mn-cs"/>
            </a:endParaRPr>
          </a:p>
        </p:txBody>
      </p:sp>
      <p:sp>
        <p:nvSpPr>
          <p:cNvPr id="80907" name="灯片编号占位符 3"/>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12" name="页脚占位符 11"/>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11213" y="1700213"/>
            <a:ext cx="7524750" cy="12001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环境风险评价和应急能力评估</a:t>
            </a:r>
            <a:endPar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81924" name="矩形 4"/>
          <p:cNvSpPr/>
          <p:nvPr/>
        </p:nvSpPr>
        <p:spPr>
          <a:xfrm>
            <a:off x="811213" y="2205038"/>
            <a:ext cx="7432675" cy="3786187"/>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just" eaLnBrk="1" hangingPunct="1">
              <a:spcBef>
                <a:spcPct val="0"/>
              </a:spcBef>
              <a:buClrTx/>
              <a:buSzTx/>
              <a:buFontTx/>
              <a:buNone/>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1</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明确企业存在的危险源、环境风险评价结果，以及可能发生环境污染事件的后果和波及范围。</a:t>
            </a:r>
            <a:endParaRPr lang="en-US" altLang="zh-CN" sz="2000" dirty="0">
              <a:solidFill>
                <a:srgbClr val="002060"/>
              </a:solidFill>
              <a:latin typeface="方正楷体_GBK"/>
              <a:ea typeface="方正楷体_GBK"/>
            </a:endParaRPr>
          </a:p>
          <a:p>
            <a:pPr marL="0" lvl="0" indent="0" algn="just" eaLnBrk="1" hangingPunct="1">
              <a:spcBef>
                <a:spcPct val="0"/>
              </a:spcBef>
              <a:buClrTx/>
              <a:buSzTx/>
              <a:buFontTx/>
              <a:buNone/>
            </a:pPr>
            <a:endParaRPr lang="zh-CN" altLang="zh-CN" sz="2000" dirty="0">
              <a:solidFill>
                <a:srgbClr val="002060"/>
              </a:solidFill>
              <a:latin typeface="方正楷体_GBK"/>
              <a:ea typeface="方正楷体_GBK"/>
            </a:endParaRPr>
          </a:p>
          <a:p>
            <a:pPr marL="0" lvl="0" indent="0" algn="just" eaLnBrk="1" hangingPunct="1">
              <a:spcBef>
                <a:spcPct val="0"/>
              </a:spcBef>
              <a:buClrTx/>
              <a:buSzTx/>
              <a:buFontTx/>
              <a:buNone/>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2</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对企业存在的环境污染事件风险进行识别。</a:t>
            </a:r>
            <a:endParaRPr lang="en-US" altLang="zh-CN" sz="2000" dirty="0">
              <a:solidFill>
                <a:srgbClr val="002060"/>
              </a:solidFill>
              <a:latin typeface="方正楷体_GBK"/>
              <a:ea typeface="方正楷体_GBK"/>
            </a:endParaRPr>
          </a:p>
          <a:p>
            <a:pPr marL="0" lvl="0" indent="0" algn="just" eaLnBrk="1" hangingPunct="1">
              <a:spcBef>
                <a:spcPct val="0"/>
              </a:spcBef>
              <a:buClrTx/>
              <a:buSzTx/>
              <a:buFontTx/>
              <a:buNone/>
            </a:pPr>
            <a:endParaRPr lang="zh-CN" altLang="zh-CN" sz="2000" dirty="0">
              <a:solidFill>
                <a:srgbClr val="002060"/>
              </a:solidFill>
              <a:latin typeface="方正楷体_GBK"/>
              <a:ea typeface="方正楷体_GBK"/>
            </a:endParaRPr>
          </a:p>
          <a:p>
            <a:pPr marL="0" lvl="0" indent="0" algn="just" eaLnBrk="1" hangingPunct="1">
              <a:spcBef>
                <a:spcPct val="0"/>
              </a:spcBef>
              <a:buClrTx/>
              <a:buSzTx/>
              <a:buFontTx/>
              <a:buNone/>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3</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对可能引发环境污染事件的危险目标，应分析其关键装置、要害部位以及重大环境危险源等的风险程度，作为事件分级的主要依据。</a:t>
            </a:r>
            <a:endParaRPr lang="en-US" altLang="zh-CN" sz="2000" dirty="0">
              <a:solidFill>
                <a:srgbClr val="002060"/>
              </a:solidFill>
              <a:latin typeface="方正楷体_GBK"/>
              <a:ea typeface="方正楷体_GBK"/>
            </a:endParaRPr>
          </a:p>
          <a:p>
            <a:pPr marL="0" lvl="0" indent="0" algn="just" eaLnBrk="1" hangingPunct="1">
              <a:spcBef>
                <a:spcPct val="0"/>
              </a:spcBef>
              <a:buClrTx/>
              <a:buSzTx/>
              <a:buFontTx/>
              <a:buNone/>
            </a:pPr>
            <a:endParaRPr lang="zh-CN" altLang="zh-CN" sz="2000" dirty="0">
              <a:solidFill>
                <a:srgbClr val="002060"/>
              </a:solidFill>
              <a:latin typeface="方正楷体_GBK"/>
              <a:ea typeface="方正楷体_GBK"/>
            </a:endParaRPr>
          </a:p>
          <a:p>
            <a:pPr marL="0" lvl="0" indent="0" algn="just" eaLnBrk="1" hangingPunct="1">
              <a:spcBef>
                <a:spcPct val="0"/>
              </a:spcBef>
              <a:buClrTx/>
              <a:buSzTx/>
              <a:buFontTx/>
              <a:buNone/>
            </a:pPr>
            <a:r>
              <a:rPr lang="zh-CN" altLang="en-US" sz="2000" dirty="0">
                <a:solidFill>
                  <a:srgbClr val="002060"/>
                </a:solidFill>
                <a:latin typeface="方正楷体_GBK"/>
                <a:ea typeface="方正楷体_GBK"/>
              </a:rPr>
              <a:t>（</a:t>
            </a:r>
            <a:r>
              <a:rPr lang="en-US" altLang="zh-CN" sz="2000" dirty="0">
                <a:solidFill>
                  <a:srgbClr val="002060"/>
                </a:solidFill>
                <a:latin typeface="方正楷体_GBK"/>
                <a:ea typeface="方正楷体_GBK"/>
              </a:rPr>
              <a:t>4</a:t>
            </a:r>
            <a:r>
              <a:rPr lang="zh-CN" altLang="en-US" sz="2000" dirty="0">
                <a:solidFill>
                  <a:srgbClr val="002060"/>
                </a:solidFill>
                <a:latin typeface="方正楷体_GBK"/>
                <a:ea typeface="方正楷体_GBK"/>
              </a:rPr>
              <a:t>）</a:t>
            </a:r>
            <a:r>
              <a:rPr lang="zh-CN" altLang="zh-CN" sz="2000" dirty="0">
                <a:solidFill>
                  <a:srgbClr val="002060"/>
                </a:solidFill>
                <a:latin typeface="方正楷体_GBK"/>
                <a:ea typeface="方正楷体_GBK"/>
              </a:rPr>
              <a:t>针对环境污染事件的风险程度，对企业的应急资源、处置能力以及员工的综合应急能力进行分析和评估，找出不足，并在应急保障中采取适当的强化保障措施。</a:t>
            </a:r>
            <a:endParaRPr lang="zh-CN" altLang="zh-CN" sz="2000" dirty="0">
              <a:solidFill>
                <a:srgbClr val="002060"/>
              </a:solidFill>
              <a:latin typeface="方正楷体_GBK"/>
              <a:ea typeface="方正楷体_GBK"/>
            </a:endParaRPr>
          </a:p>
        </p:txBody>
      </p:sp>
      <p:sp>
        <p:nvSpPr>
          <p:cNvPr id="81925"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5" name="页脚占位符 4"/>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811213" y="1700213"/>
            <a:ext cx="7524750" cy="8318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a:t>
            </a:r>
            <a:r>
              <a:rPr kumimoji="0"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应急预案编制</a:t>
            </a:r>
            <a:endPar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rPr>
              <a:t>       </a:t>
            </a:r>
            <a:endParaRPr kumimoji="0" lang="zh-CN" altLang="zh-CN" sz="2400" b="0" i="0" u="none" strike="noStrike" kern="1200" cap="none" spc="0" normalizeH="0" baseline="0" noProof="0" dirty="0">
              <a:ln>
                <a:noFill/>
              </a:ln>
              <a:solidFill>
                <a:srgbClr val="002060"/>
              </a:solidFill>
              <a:effectLst/>
              <a:uLnTx/>
              <a:uFillTx/>
              <a:latin typeface="方正楷体_GBK" pitchFamily="65" charset="-122"/>
              <a:ea typeface="方正楷体_GBK" pitchFamily="65" charset="-122"/>
              <a:cs typeface="+mn-cs"/>
            </a:endParaRPr>
          </a:p>
        </p:txBody>
      </p:sp>
      <p:sp>
        <p:nvSpPr>
          <p:cNvPr id="82948" name="矩形 2"/>
          <p:cNvSpPr/>
          <p:nvPr/>
        </p:nvSpPr>
        <p:spPr>
          <a:xfrm>
            <a:off x="971550" y="2276475"/>
            <a:ext cx="7453313" cy="2308225"/>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eaLnBrk="1" hangingPunct="1">
              <a:spcBef>
                <a:spcPct val="0"/>
              </a:spcBef>
              <a:buClrTx/>
              <a:buSzTx/>
              <a:buFontTx/>
              <a:buNone/>
            </a:pPr>
            <a:r>
              <a:rPr lang="en-US" altLang="zh-CN" sz="2000" dirty="0">
                <a:solidFill>
                  <a:srgbClr val="002060"/>
                </a:solidFill>
                <a:latin typeface="方正楷体_GBK"/>
                <a:ea typeface="方正楷体_GBK"/>
              </a:rPr>
              <a:t>        </a:t>
            </a:r>
            <a:r>
              <a:rPr lang="zh-CN" altLang="zh-CN" dirty="0">
                <a:solidFill>
                  <a:srgbClr val="002060"/>
                </a:solidFill>
                <a:latin typeface="方正楷体_GBK"/>
                <a:ea typeface="方正楷体_GBK"/>
              </a:rPr>
              <a:t>在以上调查分析结果的基础上，针对可能发生的环境污染事件类型和影响范围，编制应急预案。对应急机构职责、人员、技术、装备、设施（备）、物资、救援行动及其指挥与协调等方面预先做出具体安排。应急预案应充分利用社会应急资源，与地方政府预案、上级主管单位以及相关部门的预案相衔接。</a:t>
            </a:r>
            <a:endParaRPr lang="zh-CN" altLang="zh-CN" dirty="0">
              <a:solidFill>
                <a:srgbClr val="002060"/>
              </a:solidFill>
              <a:latin typeface="方正楷体_GBK"/>
              <a:ea typeface="方正楷体_GBK"/>
            </a:endParaRPr>
          </a:p>
        </p:txBody>
      </p:sp>
      <p:pic>
        <p:nvPicPr>
          <p:cNvPr id="82949" name="图片 5"/>
          <p:cNvPicPr>
            <a:picLocks noChangeAspect="1"/>
          </p:cNvPicPr>
          <p:nvPr/>
        </p:nvPicPr>
        <p:blipFill>
          <a:blip r:embed="rId1"/>
          <a:stretch>
            <a:fillRect/>
          </a:stretch>
        </p:blipFill>
        <p:spPr>
          <a:xfrm>
            <a:off x="6011863" y="4775200"/>
            <a:ext cx="2592387" cy="1787525"/>
          </a:xfrm>
          <a:prstGeom prst="rect">
            <a:avLst/>
          </a:prstGeom>
          <a:noFill/>
          <a:ln w="9525">
            <a:noFill/>
          </a:ln>
        </p:spPr>
      </p:pic>
      <p:pic>
        <p:nvPicPr>
          <p:cNvPr id="82950" name="图片 6"/>
          <p:cNvPicPr>
            <a:picLocks noChangeAspect="1"/>
          </p:cNvPicPr>
          <p:nvPr/>
        </p:nvPicPr>
        <p:blipFill>
          <a:blip r:embed="rId2"/>
          <a:stretch>
            <a:fillRect/>
          </a:stretch>
        </p:blipFill>
        <p:spPr>
          <a:xfrm>
            <a:off x="6988175" y="4835525"/>
            <a:ext cx="382588" cy="674688"/>
          </a:xfrm>
          <a:prstGeom prst="rect">
            <a:avLst/>
          </a:prstGeom>
          <a:noFill/>
          <a:ln w="9525">
            <a:noFill/>
          </a:ln>
        </p:spPr>
      </p:pic>
      <p:cxnSp>
        <p:nvCxnSpPr>
          <p:cNvPr id="9" name="直接连接符 8"/>
          <p:cNvCxnSpPr/>
          <p:nvPr/>
        </p:nvCxnSpPr>
        <p:spPr>
          <a:xfrm flipV="1">
            <a:off x="6483350" y="5373688"/>
            <a:ext cx="465138" cy="21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6523038" y="5510213"/>
            <a:ext cx="465138" cy="217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20956289">
            <a:off x="5996134" y="5070610"/>
            <a:ext cx="1944216" cy="369332"/>
          </a:xfrm>
          <a:prstGeom prst="rect">
            <a:avLst/>
          </a:prstGeom>
          <a:scene3d>
            <a:camera prst="isometricOffAxis1Top"/>
            <a:lightRig rig="threePt" dir="t"/>
          </a:scene3d>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应急预案</a:t>
            </a:r>
            <a:endParaRPr kumimoji="0" lang="zh-CN" altLang="en-US" sz="1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54" name="灯片编号占位符 2"/>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5" name="页脚占位符 4"/>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4"/>
          <p:cNvSpPr>
            <a:spLocks noGrp="1"/>
          </p:cNvSpPr>
          <p:nvPr>
            <p:ph type="body" sz="half" idx="4294967295"/>
          </p:nvPr>
        </p:nvSpPr>
        <p:spPr>
          <a:xfrm>
            <a:off x="250825" y="1557338"/>
            <a:ext cx="8569325" cy="4464050"/>
          </a:xfrm>
          <a:ln/>
        </p:spPr>
        <p:txBody>
          <a:bodyPr vert="horz" wrap="square" lIns="91440" tIns="45720" rIns="91440" bIns="45720" anchor="t" anchorCtr="0"/>
          <a:lstStyle>
            <a:lvl1pPr lvl="0">
              <a:buClr>
                <a:schemeClr val="accent1"/>
              </a:buClr>
              <a:buSzPct val="100000"/>
              <a:buFont typeface="Symbol" panose="05050102010706020507" pitchFamily="18" charset="2"/>
              <a:defRPr sz="2000"/>
            </a:lvl1pPr>
            <a:lvl2pPr lvl="1">
              <a:buClr>
                <a:schemeClr val="accent1"/>
              </a:buClr>
              <a:buSzPct val="100000"/>
              <a:buFont typeface="Symbol" panose="05050102010706020507" pitchFamily="18" charset="2"/>
              <a:defRPr sz="2000"/>
            </a:lvl2pPr>
            <a:lvl3pPr lvl="2">
              <a:buClr>
                <a:schemeClr val="accent1"/>
              </a:buClr>
              <a:buSzPct val="100000"/>
              <a:buFont typeface="Symbol" panose="05050102010706020507" pitchFamily="18" charset="2"/>
              <a:defRPr sz="1800"/>
            </a:lvl3pPr>
            <a:lvl4pPr lvl="3">
              <a:buClr>
                <a:schemeClr val="accent1"/>
              </a:buClr>
              <a:buSzPct val="100000"/>
              <a:buFont typeface="Symbol" panose="05050102010706020507" pitchFamily="18" charset="2"/>
              <a:defRPr sz="1600"/>
            </a:lvl4pPr>
            <a:lvl5pPr lvl="4">
              <a:buClr>
                <a:schemeClr val="accent1"/>
              </a:buClr>
              <a:buSzPct val="100000"/>
              <a:buFont typeface="Symbol" panose="05050102010706020507" pitchFamily="18" charset="2"/>
              <a:defRPr sz="1400"/>
            </a:lvl5pPr>
          </a:lstStyle>
          <a:p>
            <a:pPr lvl="0">
              <a:buNone/>
            </a:pPr>
            <a:r>
              <a:rPr lang="en-US" altLang="zh-CN" sz="2800" b="1" dirty="0">
                <a:latin typeface="方正楷体_GBK"/>
                <a:ea typeface="方正楷体_GBK"/>
              </a:rPr>
              <a:t>   1</a:t>
            </a:r>
            <a:r>
              <a:rPr lang="zh-CN" altLang="en-US" sz="2800" b="1" dirty="0">
                <a:latin typeface="方正楷体_GBK"/>
                <a:ea typeface="方正楷体_GBK"/>
              </a:rPr>
              <a:t>、定位不准：</a:t>
            </a:r>
            <a:r>
              <a:rPr lang="zh-CN" altLang="zh-CN" sz="2800" b="1" dirty="0">
                <a:solidFill>
                  <a:schemeClr val="tx1"/>
                </a:solidFill>
                <a:latin typeface="方正楷体_GBK"/>
                <a:ea typeface="方正楷体_GBK"/>
              </a:rPr>
              <a:t>侧重安全事故的</a:t>
            </a:r>
            <a:r>
              <a:rPr lang="zh-CN" altLang="en-US" sz="2800" b="1" dirty="0">
                <a:solidFill>
                  <a:schemeClr val="tx1"/>
                </a:solidFill>
                <a:latin typeface="方正楷体_GBK"/>
                <a:ea typeface="方正楷体_GBK"/>
              </a:rPr>
              <a:t>防范</a:t>
            </a:r>
            <a:endParaRPr lang="zh-CN" altLang="en-US" sz="2800" b="1" dirty="0">
              <a:latin typeface="方正楷体_GBK"/>
              <a:ea typeface="方正楷体_GBK"/>
            </a:endParaRPr>
          </a:p>
          <a:p>
            <a:pPr lvl="0">
              <a:buNone/>
            </a:pPr>
            <a:r>
              <a:rPr lang="zh-CN" altLang="en-US" sz="2600" dirty="0">
                <a:latin typeface="方正楷体_GBK"/>
                <a:ea typeface="方正楷体_GBK"/>
              </a:rPr>
              <a:t>           环境风险源和危险源：重大危险源从职业安全角度关注重大事故防范和对人体安全。</a:t>
            </a:r>
            <a:endParaRPr lang="zh-CN" altLang="en-US" sz="2600" dirty="0">
              <a:latin typeface="方正楷体_GBK"/>
              <a:ea typeface="方正楷体_GBK"/>
            </a:endParaRPr>
          </a:p>
          <a:p>
            <a:pPr lvl="0">
              <a:buNone/>
            </a:pPr>
            <a:r>
              <a:rPr lang="zh-CN" altLang="en-US" sz="2600" dirty="0">
                <a:latin typeface="方正楷体_GBK"/>
                <a:ea typeface="方正楷体_GBK"/>
              </a:rPr>
              <a:t>           环境风险源从生态保护角度考察重大工业事故演化成环境污染事件后，对场外人群与周边敏感环境受体所产生的危害性后果。</a:t>
            </a:r>
            <a:endParaRPr lang="zh-CN" altLang="en-US" sz="2600" dirty="0">
              <a:latin typeface="方正楷体_GBK"/>
              <a:ea typeface="方正楷体_GBK"/>
            </a:endParaRPr>
          </a:p>
          <a:p>
            <a:pPr lvl="0">
              <a:buNone/>
            </a:pPr>
            <a:r>
              <a:rPr lang="zh-CN" altLang="en-US" sz="2600" dirty="0">
                <a:solidFill>
                  <a:srgbClr val="FF3300"/>
                </a:solidFill>
                <a:latin typeface="方正楷体_GBK"/>
                <a:ea typeface="方正楷体_GBK"/>
              </a:rPr>
              <a:t>           </a:t>
            </a:r>
            <a:r>
              <a:rPr lang="zh-CN" altLang="en-US" sz="2600" dirty="0">
                <a:solidFill>
                  <a:srgbClr val="FF0000"/>
                </a:solidFill>
                <a:latin typeface="方正楷体_GBK"/>
                <a:ea typeface="方正楷体_GBK"/>
              </a:rPr>
              <a:t>对场外人群与周边敏感环境受体的危害与分析是环境风险源和重大危险源的根本。</a:t>
            </a:r>
            <a:endParaRPr lang="zh-CN" altLang="en-US" sz="2600" dirty="0">
              <a:solidFill>
                <a:srgbClr val="FF0000"/>
              </a:solidFill>
              <a:latin typeface="方正楷体_GBK"/>
              <a:ea typeface="方正楷体_GBK"/>
            </a:endParaRPr>
          </a:p>
        </p:txBody>
      </p:sp>
      <p:sp>
        <p:nvSpPr>
          <p:cNvPr id="9" name="矩形 8"/>
          <p:cNvSpPr/>
          <p:nvPr/>
        </p:nvSpPr>
        <p:spPr>
          <a:xfrm>
            <a:off x="2268538" y="406400"/>
            <a:ext cx="5688013" cy="646113"/>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a:cs typeface="+mj-cs"/>
              </a:rPr>
              <a:t>主要问题</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97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5" name="Rectangle 3"/>
          <p:cNvSpPr>
            <a:spLocks noGrp="1"/>
          </p:cNvSpPr>
          <p:nvPr>
            <p:ph type="body" idx="4294967295"/>
          </p:nvPr>
        </p:nvSpPr>
        <p:spPr>
          <a:xfrm>
            <a:off x="250825" y="1412875"/>
            <a:ext cx="8569325" cy="5832475"/>
          </a:xfrm>
          <a:ln/>
        </p:spPr>
        <p:txBody>
          <a:bodyPr vert="horz" wrap="square" lIns="91440" tIns="45720" rIns="91440" bIns="45720" anchor="t" anchorCtr="0"/>
          <a:p>
            <a:pPr>
              <a:lnSpc>
                <a:spcPct val="80000"/>
              </a:lnSpc>
              <a:buNone/>
            </a:pPr>
            <a:endParaRPr lang="en-US" altLang="zh-CN" sz="2800" dirty="0">
              <a:solidFill>
                <a:srgbClr val="002060"/>
              </a:solidFill>
              <a:latin typeface="Times New Roman" panose="02020603050405020304" pitchFamily="18" charset="0"/>
              <a:ea typeface="方正楷体_GBK"/>
            </a:endParaRPr>
          </a:p>
          <a:p>
            <a:pPr algn="just">
              <a:lnSpc>
                <a:spcPct val="80000"/>
              </a:lnSpc>
              <a:buNone/>
            </a:pPr>
            <a:r>
              <a:rPr lang="en-US" altLang="zh-CN" sz="2600" b="1" dirty="0">
                <a:latin typeface="方正楷体_GBK"/>
                <a:ea typeface="方正楷体_GBK"/>
              </a:rPr>
              <a:t>   2</a:t>
            </a:r>
            <a:r>
              <a:rPr lang="zh-CN" altLang="en-US" sz="2600" b="1" dirty="0">
                <a:latin typeface="方正楷体_GBK"/>
                <a:ea typeface="方正楷体_GBK"/>
              </a:rPr>
              <a:t>、照搬照抄，针对性不强</a:t>
            </a:r>
            <a:r>
              <a:rPr lang="zh-CN" altLang="en-US" sz="2600" dirty="0">
                <a:latin typeface="方正楷体_GBK"/>
                <a:ea typeface="方正楷体_GBK"/>
              </a:rPr>
              <a:t>：仅关注形式，定性内容多，      定量内容少，过于笼统，风险分析不准确，分级响应模糊，部门职责不够细化，应急措施不够具体</a:t>
            </a:r>
            <a:endParaRPr lang="en-US" altLang="zh-CN" sz="2600" dirty="0">
              <a:latin typeface="方正楷体_GBK"/>
              <a:ea typeface="方正楷体_GBK"/>
            </a:endParaRPr>
          </a:p>
          <a:p>
            <a:pPr algn="just">
              <a:lnSpc>
                <a:spcPct val="80000"/>
              </a:lnSpc>
              <a:buNone/>
            </a:pPr>
            <a:endParaRPr lang="zh-CN" altLang="en-US" sz="2600" dirty="0">
              <a:latin typeface="方正楷体_GBK"/>
              <a:ea typeface="方正楷体_GBK"/>
            </a:endParaRPr>
          </a:p>
          <a:p>
            <a:pPr algn="just">
              <a:lnSpc>
                <a:spcPct val="80000"/>
              </a:lnSpc>
              <a:buNone/>
            </a:pPr>
            <a:r>
              <a:rPr lang="en-US" altLang="zh-CN" sz="2600" b="1" dirty="0">
                <a:latin typeface="方正楷体_GBK"/>
                <a:ea typeface="方正楷体_GBK"/>
              </a:rPr>
              <a:t>   3</a:t>
            </a:r>
            <a:r>
              <a:rPr lang="zh-CN" altLang="en-US" sz="2600" b="1" dirty="0">
                <a:latin typeface="方正楷体_GBK"/>
                <a:ea typeface="方正楷体_GBK"/>
              </a:rPr>
              <a:t>、预案间缺乏衔接，协调性差</a:t>
            </a:r>
            <a:r>
              <a:rPr lang="zh-CN" altLang="en-US" sz="2600" dirty="0">
                <a:latin typeface="方正楷体_GBK"/>
                <a:ea typeface="方正楷体_GBK"/>
              </a:rPr>
              <a:t>：企业和环保部门的应急预案之间，在监测预警、应急响应、应急保障等环节缺乏有机衔接，有些地方甚至相互矛盾。</a:t>
            </a:r>
            <a:endParaRPr lang="en-US" altLang="zh-CN" sz="2600" dirty="0">
              <a:latin typeface="方正楷体_GBK"/>
              <a:ea typeface="方正楷体_GBK"/>
            </a:endParaRPr>
          </a:p>
          <a:p>
            <a:pPr algn="just">
              <a:lnSpc>
                <a:spcPct val="80000"/>
              </a:lnSpc>
              <a:buNone/>
            </a:pPr>
            <a:endParaRPr lang="zh-CN" altLang="en-US" sz="2600" dirty="0">
              <a:latin typeface="方正楷体_GBK"/>
              <a:ea typeface="方正楷体_GBK"/>
            </a:endParaRPr>
          </a:p>
          <a:p>
            <a:pPr algn="just">
              <a:lnSpc>
                <a:spcPct val="80000"/>
              </a:lnSpc>
              <a:buNone/>
            </a:pPr>
            <a:r>
              <a:rPr lang="en-US" altLang="zh-CN" sz="2600" b="1" dirty="0">
                <a:latin typeface="方正楷体_GBK"/>
                <a:ea typeface="方正楷体_GBK"/>
              </a:rPr>
              <a:t>   4</a:t>
            </a:r>
            <a:r>
              <a:rPr lang="zh-CN" altLang="en-US" sz="2600" b="1" dirty="0">
                <a:latin typeface="方正楷体_GBK"/>
                <a:ea typeface="方正楷体_GBK"/>
              </a:rPr>
              <a:t>、预案动态管理滞后</a:t>
            </a:r>
            <a:r>
              <a:rPr lang="zh-CN" altLang="en-US" sz="2600" dirty="0">
                <a:latin typeface="方正楷体_GBK"/>
                <a:ea typeface="方正楷体_GBK"/>
              </a:rPr>
              <a:t>：不演练、不修订、不备案</a:t>
            </a:r>
            <a:endParaRPr lang="zh-CN" altLang="en-US" sz="2600" dirty="0">
              <a:latin typeface="方正楷体_GBK"/>
              <a:ea typeface="方正楷体_GBK"/>
            </a:endParaRPr>
          </a:p>
          <a:p>
            <a:pPr>
              <a:lnSpc>
                <a:spcPct val="80000"/>
              </a:lnSpc>
              <a:buNone/>
            </a:pPr>
            <a:endParaRPr lang="zh-CN" altLang="en-US" sz="2800" dirty="0">
              <a:solidFill>
                <a:srgbClr val="002060"/>
              </a:solidFill>
              <a:latin typeface="Times New Roman" panose="02020603050405020304" pitchFamily="18" charset="0"/>
              <a:ea typeface="方正楷体_GBK"/>
            </a:endParaRPr>
          </a:p>
        </p:txBody>
      </p:sp>
      <p:sp>
        <p:nvSpPr>
          <p:cNvPr id="4" name="矩形 3"/>
          <p:cNvSpPr/>
          <p:nvPr/>
        </p:nvSpPr>
        <p:spPr>
          <a:xfrm>
            <a:off x="2268538" y="406400"/>
            <a:ext cx="5688013" cy="646113"/>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Candara" panose="020E0502030303020204"/>
                <a:ea typeface="华文新魏"/>
                <a:cs typeface="+mj-cs"/>
              </a:rPr>
              <a:t>主要问题</a:t>
            </a:r>
            <a:endParaRPr kumimoji="0" lang="zh-CN" altLang="en-US" sz="36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4997"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22036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87720" y="3968750"/>
            <a:ext cx="29413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22010" y="4231005"/>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32643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35451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3575" y="4907915"/>
            <a:ext cx="74485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cxnSp>
        <p:nvCxnSpPr>
          <p:cNvPr id="30722" name="直接连接符 15"/>
          <p:cNvCxnSpPr/>
          <p:nvPr/>
        </p:nvCxnSpPr>
        <p:spPr>
          <a:xfrm>
            <a:off x="3919538" y="1122363"/>
            <a:ext cx="0" cy="4614862"/>
          </a:xfrm>
          <a:prstGeom prst="line">
            <a:avLst/>
          </a:prstGeom>
          <a:ln w="19050" cap="flat" cmpd="sng">
            <a:solidFill>
              <a:schemeClr val="accent1"/>
            </a:solidFill>
            <a:prstDash val="solid"/>
            <a:miter/>
            <a:headEnd type="none" w="med" len="med"/>
            <a:tailEnd type="none" w="med" len="med"/>
          </a:ln>
        </p:spPr>
      </p:cxnSp>
      <p:sp>
        <p:nvSpPr>
          <p:cNvPr id="17" name="文本框 16"/>
          <p:cNvSpPr txBox="1"/>
          <p:nvPr/>
        </p:nvSpPr>
        <p:spPr>
          <a:xfrm>
            <a:off x="4416425" y="1828800"/>
            <a:ext cx="2428875" cy="523875"/>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2800" b="1" kern="0" cap="none" spc="0" normalizeH="0" baseline="0" noProof="0" dirty="0">
                <a:solidFill>
                  <a:schemeClr val="accent1"/>
                </a:solidFill>
                <a:latin typeface="Times New Roman" panose="02020603050405020304"/>
                <a:ea typeface="+mn-ea"/>
                <a:cs typeface="+mn-cs"/>
              </a:rPr>
              <a:t> 特别重大事故</a:t>
            </a:r>
            <a:endParaRPr kumimoji="0" lang="zh-CN" altLang="en-US" sz="2800" b="1" kern="0" cap="none" spc="0" normalizeH="0" baseline="0" noProof="0" dirty="0">
              <a:solidFill>
                <a:schemeClr val="accent1"/>
              </a:solidFill>
              <a:latin typeface="Times New Roman" panose="02020603050405020304"/>
              <a:ea typeface="+mn-ea"/>
              <a:cs typeface="+mn-cs"/>
            </a:endParaRPr>
          </a:p>
        </p:txBody>
      </p:sp>
      <p:sp>
        <p:nvSpPr>
          <p:cNvPr id="18" name="文本框 17"/>
          <p:cNvSpPr txBox="1"/>
          <p:nvPr/>
        </p:nvSpPr>
        <p:spPr>
          <a:xfrm>
            <a:off x="4416425" y="2746375"/>
            <a:ext cx="1711325" cy="523875"/>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2800" b="1" kern="0" cap="none" spc="0" normalizeH="0" baseline="0" noProof="0" dirty="0">
                <a:solidFill>
                  <a:schemeClr val="accent1"/>
                </a:solidFill>
                <a:latin typeface="Times New Roman" panose="02020603050405020304"/>
                <a:ea typeface="+mn-ea"/>
                <a:cs typeface="+mn-cs"/>
              </a:rPr>
              <a:t> 重大事故</a:t>
            </a:r>
            <a:endParaRPr kumimoji="0" lang="zh-CN" altLang="en-US" sz="2800" b="1" kern="0" cap="none" spc="0" normalizeH="0" baseline="0" noProof="0" dirty="0">
              <a:solidFill>
                <a:schemeClr val="accent1"/>
              </a:solidFill>
              <a:latin typeface="Times New Roman" panose="02020603050405020304"/>
              <a:ea typeface="+mn-ea"/>
              <a:cs typeface="+mn-cs"/>
            </a:endParaRPr>
          </a:p>
        </p:txBody>
      </p:sp>
      <p:sp>
        <p:nvSpPr>
          <p:cNvPr id="19" name="文本框 18"/>
          <p:cNvSpPr txBox="1"/>
          <p:nvPr/>
        </p:nvSpPr>
        <p:spPr>
          <a:xfrm>
            <a:off x="4416425" y="3663950"/>
            <a:ext cx="1711325" cy="523875"/>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2800" b="1" kern="0" cap="none" spc="0" normalizeH="0" baseline="0" noProof="0" dirty="0">
                <a:solidFill>
                  <a:schemeClr val="accent1"/>
                </a:solidFill>
                <a:latin typeface="Times New Roman" panose="02020603050405020304"/>
                <a:ea typeface="+mn-ea"/>
                <a:cs typeface="+mn-cs"/>
              </a:rPr>
              <a:t> 较大事故</a:t>
            </a:r>
            <a:endParaRPr kumimoji="0" lang="zh-CN" altLang="en-US" sz="2800" b="1" kern="0" cap="none" spc="0" normalizeH="0" baseline="0" noProof="0" dirty="0">
              <a:solidFill>
                <a:schemeClr val="accent1"/>
              </a:solidFill>
              <a:latin typeface="Times New Roman" panose="02020603050405020304"/>
              <a:ea typeface="+mn-ea"/>
              <a:cs typeface="+mn-cs"/>
            </a:endParaRPr>
          </a:p>
        </p:txBody>
      </p:sp>
      <p:sp>
        <p:nvSpPr>
          <p:cNvPr id="20" name="文本框 19"/>
          <p:cNvSpPr txBox="1"/>
          <p:nvPr/>
        </p:nvSpPr>
        <p:spPr>
          <a:xfrm>
            <a:off x="4416425" y="4581525"/>
            <a:ext cx="1711325" cy="523875"/>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sz="2800" b="1" kern="0" cap="none" spc="0" normalizeH="0" baseline="0" noProof="0" dirty="0">
                <a:solidFill>
                  <a:schemeClr val="accent1"/>
                </a:solidFill>
                <a:latin typeface="Times New Roman" panose="02020603050405020304"/>
                <a:ea typeface="+mn-ea"/>
                <a:cs typeface="+mn-cs"/>
              </a:rPr>
              <a:t> 一般事故</a:t>
            </a:r>
            <a:endParaRPr kumimoji="0" lang="zh-CN" altLang="en-US" sz="2800" b="1" kern="0" cap="none" spc="0" normalizeH="0" baseline="0" noProof="0" dirty="0">
              <a:solidFill>
                <a:schemeClr val="accent1"/>
              </a:solidFill>
              <a:latin typeface="Times New Roman" panose="02020603050405020304"/>
              <a:ea typeface="+mn-ea"/>
              <a:cs typeface="+mn-cs"/>
            </a:endParaRPr>
          </a:p>
        </p:txBody>
      </p:sp>
      <p:sp>
        <p:nvSpPr>
          <p:cNvPr id="21" name="文本框 20"/>
          <p:cNvSpPr txBox="1"/>
          <p:nvPr/>
        </p:nvSpPr>
        <p:spPr>
          <a:xfrm>
            <a:off x="2771775" y="1906588"/>
            <a:ext cx="595313" cy="3046413"/>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安</a:t>
            </a:r>
            <a:endParaRPr kumimoji="0" lang="en-US" altLang="zh-CN" b="1" kern="0" cap="none" spc="0" normalizeH="0" baseline="0" noProof="0" dirty="0">
              <a:solidFill>
                <a:schemeClr val="accent1"/>
              </a:solidFill>
              <a:latin typeface="华文中宋"/>
              <a:ea typeface="华文中宋"/>
              <a:cs typeface="+mn-cs"/>
            </a:endParaRPr>
          </a:p>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全</a:t>
            </a:r>
            <a:endParaRPr kumimoji="0" lang="en-US" altLang="zh-CN" b="1" kern="0" cap="none" spc="0" normalizeH="0" baseline="0" noProof="0" dirty="0">
              <a:solidFill>
                <a:schemeClr val="accent1"/>
              </a:solidFill>
              <a:latin typeface="华文中宋"/>
              <a:ea typeface="华文中宋"/>
              <a:cs typeface="+mn-cs"/>
            </a:endParaRPr>
          </a:p>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事</a:t>
            </a:r>
            <a:endParaRPr kumimoji="0" lang="en-US" altLang="zh-CN" b="1" kern="0" cap="none" spc="0" normalizeH="0" baseline="0" noProof="0" dirty="0">
              <a:solidFill>
                <a:schemeClr val="accent1"/>
              </a:solidFill>
              <a:latin typeface="华文中宋"/>
              <a:ea typeface="华文中宋"/>
              <a:cs typeface="+mn-cs"/>
            </a:endParaRPr>
          </a:p>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故</a:t>
            </a:r>
            <a:endParaRPr kumimoji="0" lang="en-US" altLang="zh-CN" b="1" kern="0" cap="none" spc="0" normalizeH="0" baseline="0" noProof="0" dirty="0">
              <a:solidFill>
                <a:schemeClr val="accent1"/>
              </a:solidFill>
              <a:latin typeface="华文中宋"/>
              <a:ea typeface="华文中宋"/>
              <a:cs typeface="+mn-cs"/>
            </a:endParaRPr>
          </a:p>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分</a:t>
            </a:r>
            <a:endParaRPr kumimoji="0" lang="en-US" altLang="zh-CN" b="1" kern="0" cap="none" spc="0" normalizeH="0" baseline="0" noProof="0" dirty="0">
              <a:solidFill>
                <a:schemeClr val="accent1"/>
              </a:solidFill>
              <a:latin typeface="华文中宋"/>
              <a:ea typeface="华文中宋"/>
              <a:cs typeface="+mn-cs"/>
            </a:endParaRPr>
          </a:p>
          <a:p>
            <a:pPr marR="0" defTabSz="914400" eaLnBrk="1" fontAlgn="auto" hangingPunct="1">
              <a:spcBef>
                <a:spcPts val="0"/>
              </a:spcBef>
              <a:spcAft>
                <a:spcPts val="0"/>
              </a:spcAft>
              <a:buClrTx/>
              <a:buSzTx/>
              <a:buFontTx/>
              <a:buNone/>
              <a:defRPr/>
            </a:pPr>
            <a:r>
              <a:rPr kumimoji="0" lang="zh-CN" altLang="en-US" b="1" kern="0" cap="none" spc="0" normalizeH="0" baseline="0" noProof="0" dirty="0">
                <a:solidFill>
                  <a:schemeClr val="accent1"/>
                </a:solidFill>
                <a:latin typeface="华文中宋"/>
                <a:ea typeface="华文中宋"/>
                <a:cs typeface="+mn-cs"/>
              </a:rPr>
              <a:t>级</a:t>
            </a:r>
            <a:endParaRPr kumimoji="0" lang="zh-CN" altLang="en-US" b="1" kern="0" cap="none" spc="0" normalizeH="0" baseline="0" noProof="0" dirty="0">
              <a:solidFill>
                <a:schemeClr val="accent1"/>
              </a:solidFill>
              <a:latin typeface="华文中宋"/>
              <a:ea typeface="华文中宋"/>
              <a:cs typeface="+mn-cs"/>
            </a:endParaRPr>
          </a:p>
        </p:txBody>
      </p:sp>
      <p:sp>
        <p:nvSpPr>
          <p:cNvPr id="22" name="任意多边形 21"/>
          <p:cNvSpPr/>
          <p:nvPr/>
        </p:nvSpPr>
        <p:spPr>
          <a:xfrm>
            <a:off x="3641725" y="170497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a:cs typeface="+mn-cs"/>
              </a:rPr>
              <a:t>1</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a:cs typeface="+mn-cs"/>
            </a:endParaRPr>
          </a:p>
        </p:txBody>
      </p:sp>
      <p:sp>
        <p:nvSpPr>
          <p:cNvPr id="23" name="任意多边形 22"/>
          <p:cNvSpPr/>
          <p:nvPr/>
        </p:nvSpPr>
        <p:spPr>
          <a:xfrm>
            <a:off x="3641725" y="262255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a:cs typeface="+mn-cs"/>
              </a:rPr>
              <a:t>2</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a:cs typeface="+mn-cs"/>
            </a:endParaRPr>
          </a:p>
        </p:txBody>
      </p:sp>
      <p:sp>
        <p:nvSpPr>
          <p:cNvPr id="24" name="任意多边形 23"/>
          <p:cNvSpPr/>
          <p:nvPr/>
        </p:nvSpPr>
        <p:spPr>
          <a:xfrm>
            <a:off x="3641725" y="3540125"/>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a:cs typeface="+mn-cs"/>
              </a:rPr>
              <a:t>3</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a:cs typeface="+mn-cs"/>
            </a:endParaRPr>
          </a:p>
        </p:txBody>
      </p:sp>
      <p:sp>
        <p:nvSpPr>
          <p:cNvPr id="25" name="任意多边形 24"/>
          <p:cNvSpPr/>
          <p:nvPr/>
        </p:nvSpPr>
        <p:spPr>
          <a:xfrm>
            <a:off x="3641725" y="4457700"/>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FFFFFF"/>
                </a:solidFill>
                <a:effectLst/>
                <a:uLnTx/>
                <a:uFillTx/>
                <a:latin typeface="Times New Roman" panose="02020603050405020304"/>
                <a:ea typeface="幼圆"/>
                <a:cs typeface="+mn-cs"/>
              </a:rPr>
              <a:t>4</a:t>
            </a:r>
            <a:endParaRPr kumimoji="0" lang="zh-CN" altLang="en-US" sz="3200" b="0" i="0" u="none" strike="noStrike" kern="0" cap="none" spc="0" normalizeH="0" baseline="0" noProof="0" dirty="0">
              <a:ln>
                <a:noFill/>
              </a:ln>
              <a:solidFill>
                <a:srgbClr val="FFFFFF"/>
              </a:solidFill>
              <a:effectLst/>
              <a:uLnTx/>
              <a:uFillTx/>
              <a:latin typeface="Times New Roman" panose="02020603050405020304"/>
              <a:ea typeface="幼圆"/>
              <a:cs typeface="+mn-cs"/>
            </a:endParaRPr>
          </a:p>
        </p:txBody>
      </p:sp>
      <p:sp>
        <p:nvSpPr>
          <p:cNvPr id="30733"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1746" name="内容占位符 1"/>
          <p:cNvSpPr txBox="1"/>
          <p:nvPr/>
        </p:nvSpPr>
        <p:spPr>
          <a:xfrm>
            <a:off x="900113" y="1773238"/>
            <a:ext cx="7408862" cy="3451225"/>
          </a:xfrm>
          <a:prstGeom prst="rect">
            <a:avLst/>
          </a:prstGeom>
          <a:noFill/>
          <a:ln w="9525">
            <a:noFill/>
          </a:ln>
        </p:spPr>
        <p:txBody>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273050" lvl="0" indent="-273050"/>
            <a:r>
              <a:rPr lang="zh-CN" altLang="zh-CN" dirty="0">
                <a:solidFill>
                  <a:srgbClr val="FF0000"/>
                </a:solidFill>
              </a:rPr>
              <a:t>突发环境事件</a:t>
            </a:r>
            <a:r>
              <a:rPr lang="zh-CN" altLang="zh-CN" dirty="0"/>
              <a:t>是指由于污染物排放或自然灾害、生产安全事故等因素，导致污染物或放射性物质等有毒有害物质进入大气、水体、土壤等环境介质，突然造成或可能造成环境质量下降，危及公众身体健康和财产安全，或造成生态环境破坏，或造成重大社会影响，需要采取紧急措施予以应对的事件，主要包括大气污染、水体污染、土壤污染等突发性环境污染事件和辐射污染事件。</a:t>
            </a:r>
            <a:endParaRPr lang="zh-CN" altLang="en-US" dirty="0"/>
          </a:p>
        </p:txBody>
      </p:sp>
      <p:sp>
        <p:nvSpPr>
          <p:cNvPr id="31748"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rgbClr val="073E87"/>
                </a:solidFill>
                <a:latin typeface="Candara" panose="020E0502030303020204" pitchFamily="34" charset="0"/>
                <a:ea typeface="华文楷体" pitchFamily="2" charset="-122"/>
              </a:rPr>
            </a:fld>
            <a:endParaRPr lang="zh-CN" altLang="en-US" sz="1000" dirty="0">
              <a:solidFill>
                <a:srgbClr val="073E87"/>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2770" name="组合 1"/>
          <p:cNvGrpSpPr/>
          <p:nvPr/>
        </p:nvGrpSpPr>
        <p:grpSpPr>
          <a:xfrm>
            <a:off x="684213" y="1592263"/>
            <a:ext cx="7710487" cy="4121150"/>
            <a:chOff x="317045" y="2168715"/>
            <a:chExt cx="7711339" cy="4121729"/>
          </a:xfrm>
        </p:grpSpPr>
        <p:sp>
          <p:nvSpPr>
            <p:cNvPr id="3" name="矩形 2"/>
            <p:cNvSpPr/>
            <p:nvPr/>
          </p:nvSpPr>
          <p:spPr>
            <a:xfrm>
              <a:off x="748893" y="2924471"/>
              <a:ext cx="817652" cy="716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1</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4" name="任意多边形 3"/>
            <p:cNvSpPr/>
            <p:nvPr/>
          </p:nvSpPr>
          <p:spPr>
            <a:xfrm>
              <a:off x="1688797" y="2924471"/>
              <a:ext cx="3376985" cy="716063"/>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32776" name="组合 8"/>
            <p:cNvGrpSpPr/>
            <p:nvPr/>
          </p:nvGrpSpPr>
          <p:grpSpPr>
            <a:xfrm rot="5400000">
              <a:off x="1604169" y="2968601"/>
              <a:ext cx="66675" cy="293687"/>
              <a:chOff x="1378219" y="929859"/>
              <a:chExt cx="177416" cy="553851"/>
            </a:xfrm>
          </p:grpSpPr>
          <p:sp>
            <p:nvSpPr>
              <p:cNvPr id="66" name="椭圆 65"/>
              <p:cNvSpPr/>
              <p:nvPr/>
            </p:nvSpPr>
            <p:spPr>
              <a:xfrm rot="4460462">
                <a:off x="1377410" y="1307279"/>
                <a:ext cx="17665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7" name="椭圆 66"/>
              <p:cNvSpPr/>
              <p:nvPr/>
            </p:nvSpPr>
            <p:spPr>
              <a:xfrm rot="4460462">
                <a:off x="1392382" y="915049"/>
                <a:ext cx="146713"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67" name="组合 11"/>
              <p:cNvGrpSpPr/>
              <p:nvPr/>
            </p:nvGrpSpPr>
            <p:grpSpPr>
              <a:xfrm rot="5441149">
                <a:off x="1224813" y="1132570"/>
                <a:ext cx="481266" cy="136527"/>
                <a:chOff x="4345372" y="2103010"/>
                <a:chExt cx="433994" cy="112935"/>
              </a:xfrm>
            </p:grpSpPr>
            <p:sp>
              <p:nvSpPr>
                <p:cNvPr id="69" name="椭圆 68"/>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70" name="椭圆 69"/>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71" name="矩形 70"/>
                <p:cNvSpPr/>
                <p:nvPr/>
              </p:nvSpPr>
              <p:spPr>
                <a:xfrm>
                  <a:off x="4364620" y="2135038"/>
                  <a:ext cx="361803" cy="9435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32777" name="组合 15"/>
            <p:cNvGrpSpPr/>
            <p:nvPr/>
          </p:nvGrpSpPr>
          <p:grpSpPr>
            <a:xfrm rot="5400000">
              <a:off x="1597025" y="3304356"/>
              <a:ext cx="66675" cy="292100"/>
              <a:chOff x="1378219" y="929859"/>
              <a:chExt cx="177416" cy="553851"/>
            </a:xfrm>
          </p:grpSpPr>
          <p:sp>
            <p:nvSpPr>
              <p:cNvPr id="60" name="椭圆 59"/>
              <p:cNvSpPr/>
              <p:nvPr/>
            </p:nvSpPr>
            <p:spPr>
              <a:xfrm rot="4460462">
                <a:off x="1377057" y="1336907"/>
                <a:ext cx="17761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1" name="椭圆 60"/>
              <p:cNvSpPr/>
              <p:nvPr/>
            </p:nvSpPr>
            <p:spPr>
              <a:xfrm rot="4460462">
                <a:off x="1392110" y="945556"/>
                <a:ext cx="147508"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57" name="组合 18"/>
              <p:cNvGrpSpPr/>
              <p:nvPr/>
            </p:nvGrpSpPr>
            <p:grpSpPr>
              <a:xfrm rot="5441149">
                <a:off x="1224813" y="1132570"/>
                <a:ext cx="481266" cy="136527"/>
                <a:chOff x="4345372" y="2103010"/>
                <a:chExt cx="433994" cy="112935"/>
              </a:xfrm>
            </p:grpSpPr>
            <p:sp>
              <p:nvSpPr>
                <p:cNvPr id="63" name="椭圆 62"/>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4" name="椭圆 63"/>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65" name="矩形 64"/>
                <p:cNvSpPr/>
                <p:nvPr/>
              </p:nvSpPr>
              <p:spPr>
                <a:xfrm>
                  <a:off x="4419391" y="2169042"/>
                  <a:ext cx="361055" cy="73389"/>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7" name="矩形 6"/>
            <p:cNvSpPr/>
            <p:nvPr/>
          </p:nvSpPr>
          <p:spPr>
            <a:xfrm>
              <a:off x="1574484" y="3807245"/>
              <a:ext cx="817652" cy="7160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2</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8" name="任意多边形 7"/>
            <p:cNvSpPr/>
            <p:nvPr/>
          </p:nvSpPr>
          <p:spPr>
            <a:xfrm>
              <a:off x="2514388" y="3807245"/>
              <a:ext cx="3376985" cy="716063"/>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1"/>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32780" name="组合 27"/>
            <p:cNvGrpSpPr/>
            <p:nvPr/>
          </p:nvGrpSpPr>
          <p:grpSpPr>
            <a:xfrm rot="5400000">
              <a:off x="2430462" y="3852044"/>
              <a:ext cx="65088" cy="293687"/>
              <a:chOff x="1378219" y="929859"/>
              <a:chExt cx="177416" cy="553851"/>
            </a:xfrm>
          </p:grpSpPr>
          <p:sp>
            <p:nvSpPr>
              <p:cNvPr id="54" name="椭圆 53"/>
              <p:cNvSpPr/>
              <p:nvPr/>
            </p:nvSpPr>
            <p:spPr>
              <a:xfrm rot="4460462">
                <a:off x="1377722" y="1307107"/>
                <a:ext cx="176654"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5" name="椭圆 54"/>
              <p:cNvSpPr/>
              <p:nvPr/>
            </p:nvSpPr>
            <p:spPr>
              <a:xfrm rot="4460462">
                <a:off x="1353743" y="914876"/>
                <a:ext cx="146713" cy="1774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47" name="组合 30"/>
              <p:cNvGrpSpPr/>
              <p:nvPr/>
            </p:nvGrpSpPr>
            <p:grpSpPr>
              <a:xfrm rot="5441149">
                <a:off x="1224813" y="1132570"/>
                <a:ext cx="481266" cy="136527"/>
                <a:chOff x="4345372" y="2103010"/>
                <a:chExt cx="433994" cy="112935"/>
              </a:xfrm>
            </p:grpSpPr>
            <p:sp>
              <p:nvSpPr>
                <p:cNvPr id="57" name="椭圆 56"/>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8" name="椭圆 57"/>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9" name="矩形 58"/>
                <p:cNvSpPr/>
                <p:nvPr/>
              </p:nvSpPr>
              <p:spPr>
                <a:xfrm>
                  <a:off x="4364770" y="2171777"/>
                  <a:ext cx="361803" cy="89498"/>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32781" name="组合 34"/>
            <p:cNvGrpSpPr/>
            <p:nvPr/>
          </p:nvGrpSpPr>
          <p:grpSpPr>
            <a:xfrm rot="5400000">
              <a:off x="2423319" y="4187800"/>
              <a:ext cx="65087" cy="292100"/>
              <a:chOff x="1378219" y="929859"/>
              <a:chExt cx="177416" cy="553851"/>
            </a:xfrm>
          </p:grpSpPr>
          <p:sp>
            <p:nvSpPr>
              <p:cNvPr id="48" name="椭圆 47"/>
              <p:cNvSpPr/>
              <p:nvPr/>
            </p:nvSpPr>
            <p:spPr>
              <a:xfrm rot="4460462">
                <a:off x="1377368" y="1336732"/>
                <a:ext cx="177614"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9" name="椭圆 48"/>
              <p:cNvSpPr/>
              <p:nvPr/>
            </p:nvSpPr>
            <p:spPr>
              <a:xfrm rot="4460462">
                <a:off x="1392420" y="945381"/>
                <a:ext cx="147508"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37" name="组合 37"/>
              <p:cNvGrpSpPr/>
              <p:nvPr/>
            </p:nvGrpSpPr>
            <p:grpSpPr>
              <a:xfrm rot="5441149">
                <a:off x="1224813" y="1132570"/>
                <a:ext cx="481266" cy="136527"/>
                <a:chOff x="4345372" y="2103010"/>
                <a:chExt cx="433994" cy="112935"/>
              </a:xfrm>
            </p:grpSpPr>
            <p:sp>
              <p:nvSpPr>
                <p:cNvPr id="51" name="椭圆 50"/>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2" name="椭圆 51"/>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53" name="矩形 52"/>
                <p:cNvSpPr/>
                <p:nvPr/>
              </p:nvSpPr>
              <p:spPr>
                <a:xfrm>
                  <a:off x="4419541" y="2203036"/>
                  <a:ext cx="361055" cy="75179"/>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11" name="矩形 10"/>
            <p:cNvSpPr/>
            <p:nvPr/>
          </p:nvSpPr>
          <p:spPr>
            <a:xfrm>
              <a:off x="2400075" y="4691606"/>
              <a:ext cx="817652" cy="7160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3</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12" name="任意多边形 11"/>
            <p:cNvSpPr/>
            <p:nvPr/>
          </p:nvSpPr>
          <p:spPr>
            <a:xfrm>
              <a:off x="3339979" y="4691606"/>
              <a:ext cx="3376985" cy="71606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4"/>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32784" name="组合 46"/>
            <p:cNvGrpSpPr/>
            <p:nvPr/>
          </p:nvGrpSpPr>
          <p:grpSpPr>
            <a:xfrm rot="5400000">
              <a:off x="3255963" y="4736282"/>
              <a:ext cx="65087" cy="293687"/>
              <a:chOff x="1378219" y="929859"/>
              <a:chExt cx="177416" cy="553851"/>
            </a:xfrm>
          </p:grpSpPr>
          <p:sp>
            <p:nvSpPr>
              <p:cNvPr id="42" name="椭圆 41"/>
              <p:cNvSpPr/>
              <p:nvPr/>
            </p:nvSpPr>
            <p:spPr>
              <a:xfrm rot="4460462">
                <a:off x="1378059" y="1306933"/>
                <a:ext cx="176654"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3" name="椭圆 42"/>
              <p:cNvSpPr/>
              <p:nvPr/>
            </p:nvSpPr>
            <p:spPr>
              <a:xfrm rot="4460462">
                <a:off x="1393029" y="914702"/>
                <a:ext cx="146713" cy="17744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27" name="组合 49"/>
              <p:cNvGrpSpPr/>
              <p:nvPr/>
            </p:nvGrpSpPr>
            <p:grpSpPr>
              <a:xfrm rot="5441149">
                <a:off x="1224813" y="1132570"/>
                <a:ext cx="481266" cy="136527"/>
                <a:chOff x="4345372" y="2103010"/>
                <a:chExt cx="433994" cy="112935"/>
              </a:xfrm>
            </p:grpSpPr>
            <p:sp>
              <p:nvSpPr>
                <p:cNvPr id="45" name="椭圆 44"/>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6" name="椭圆 45"/>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7" name="矩形 46"/>
                <p:cNvSpPr/>
                <p:nvPr/>
              </p:nvSpPr>
              <p:spPr>
                <a:xfrm>
                  <a:off x="4364611" y="2171502"/>
                  <a:ext cx="361803" cy="89502"/>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32785" name="组合 53"/>
            <p:cNvGrpSpPr/>
            <p:nvPr/>
          </p:nvGrpSpPr>
          <p:grpSpPr>
            <a:xfrm rot="5400000">
              <a:off x="3248025" y="5071244"/>
              <a:ext cx="66675" cy="292100"/>
              <a:chOff x="1378219" y="929859"/>
              <a:chExt cx="177416" cy="553851"/>
            </a:xfrm>
          </p:grpSpPr>
          <p:sp>
            <p:nvSpPr>
              <p:cNvPr id="36" name="椭圆 35"/>
              <p:cNvSpPr/>
              <p:nvPr/>
            </p:nvSpPr>
            <p:spPr>
              <a:xfrm rot="4460462">
                <a:off x="1377714" y="1336560"/>
                <a:ext cx="17761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7" name="椭圆 36"/>
              <p:cNvSpPr/>
              <p:nvPr/>
            </p:nvSpPr>
            <p:spPr>
              <a:xfrm rot="4460462">
                <a:off x="1392767" y="945209"/>
                <a:ext cx="147508"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17" name="组合 56"/>
              <p:cNvGrpSpPr/>
              <p:nvPr/>
            </p:nvGrpSpPr>
            <p:grpSpPr>
              <a:xfrm rot="5441149">
                <a:off x="1224813" y="1132570"/>
                <a:ext cx="481266" cy="136527"/>
                <a:chOff x="4345372" y="2103010"/>
                <a:chExt cx="433994" cy="112935"/>
              </a:xfrm>
            </p:grpSpPr>
            <p:sp>
              <p:nvSpPr>
                <p:cNvPr id="39" name="椭圆 38"/>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0" name="椭圆 39"/>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41" name="矩形 40"/>
                <p:cNvSpPr/>
                <p:nvPr/>
              </p:nvSpPr>
              <p:spPr>
                <a:xfrm>
                  <a:off x="4419073" y="2168503"/>
                  <a:ext cx="361055" cy="73387"/>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15" name="矩形 14"/>
            <p:cNvSpPr/>
            <p:nvPr/>
          </p:nvSpPr>
          <p:spPr>
            <a:xfrm>
              <a:off x="3225666" y="5574380"/>
              <a:ext cx="817652" cy="7160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4</a:t>
              </a:r>
              <a:endParaRPr kumimoji="0" lang="zh-CN" altLang="en-US" sz="2400" b="1"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16" name="任意多边形 15"/>
            <p:cNvSpPr/>
            <p:nvPr/>
          </p:nvSpPr>
          <p:spPr>
            <a:xfrm>
              <a:off x="4165570" y="5574380"/>
              <a:ext cx="3376985" cy="716064"/>
            </a:xfrm>
            <a:custGeom>
              <a:avLst/>
              <a:gdLst>
                <a:gd name="connsiteX0" fmla="*/ 173660 w 4009922"/>
                <a:gd name="connsiteY0" fmla="*/ 53464 h 850589"/>
                <a:gd name="connsiteX1" fmla="*/ 173660 w 4009922"/>
                <a:gd name="connsiteY1" fmla="*/ 797124 h 850589"/>
                <a:gd name="connsiteX2" fmla="*/ 3529010 w 4009922"/>
                <a:gd name="connsiteY2" fmla="*/ 797124 h 850589"/>
                <a:gd name="connsiteX3" fmla="*/ 3953660 w 4009922"/>
                <a:gd name="connsiteY3" fmla="*/ 456982 h 850589"/>
                <a:gd name="connsiteX4" fmla="*/ 3953660 w 4009922"/>
                <a:gd name="connsiteY4" fmla="*/ 393607 h 850589"/>
                <a:gd name="connsiteX5" fmla="*/ 3529010 w 4009922"/>
                <a:gd name="connsiteY5" fmla="*/ 53464 h 850589"/>
                <a:gd name="connsiteX6" fmla="*/ 0 w 4009922"/>
                <a:gd name="connsiteY6" fmla="*/ 0 h 850589"/>
                <a:gd name="connsiteX7" fmla="*/ 3559442 w 4009922"/>
                <a:gd name="connsiteY7" fmla="*/ 0 h 850589"/>
                <a:gd name="connsiteX8" fmla="*/ 4009922 w 4009922"/>
                <a:gd name="connsiteY8" fmla="*/ 389051 h 850589"/>
                <a:gd name="connsiteX9" fmla="*/ 4009922 w 4009922"/>
                <a:gd name="connsiteY9" fmla="*/ 461539 h 850589"/>
                <a:gd name="connsiteX10" fmla="*/ 3559442 w 4009922"/>
                <a:gd name="connsiteY10" fmla="*/ 850589 h 850589"/>
                <a:gd name="connsiteX11" fmla="*/ 0 w 4009922"/>
                <a:gd name="connsiteY11" fmla="*/ 850589 h 85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922" h="850589">
                  <a:moveTo>
                    <a:pt x="173660" y="53464"/>
                  </a:moveTo>
                  <a:lnTo>
                    <a:pt x="173660" y="797124"/>
                  </a:lnTo>
                  <a:lnTo>
                    <a:pt x="3529010" y="797124"/>
                  </a:lnTo>
                  <a:cubicBezTo>
                    <a:pt x="3763537" y="797124"/>
                    <a:pt x="3953660" y="644837"/>
                    <a:pt x="3953660" y="456982"/>
                  </a:cubicBezTo>
                  <a:lnTo>
                    <a:pt x="3953660" y="393607"/>
                  </a:lnTo>
                  <a:cubicBezTo>
                    <a:pt x="3953660" y="205752"/>
                    <a:pt x="3763537" y="53464"/>
                    <a:pt x="3529010" y="53464"/>
                  </a:cubicBezTo>
                  <a:close/>
                  <a:moveTo>
                    <a:pt x="0" y="0"/>
                  </a:moveTo>
                  <a:lnTo>
                    <a:pt x="3559442" y="0"/>
                  </a:lnTo>
                  <a:cubicBezTo>
                    <a:pt x="3808235" y="0"/>
                    <a:pt x="4009922" y="174185"/>
                    <a:pt x="4009922" y="389051"/>
                  </a:cubicBezTo>
                  <a:lnTo>
                    <a:pt x="4009922" y="461539"/>
                  </a:lnTo>
                  <a:cubicBezTo>
                    <a:pt x="4009922" y="676405"/>
                    <a:pt x="3808235" y="850589"/>
                    <a:pt x="3559442" y="850589"/>
                  </a:cubicBezTo>
                  <a:lnTo>
                    <a:pt x="0" y="850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nvGrpSpPr>
            <p:cNvPr id="32788" name="组合 65"/>
            <p:cNvGrpSpPr/>
            <p:nvPr/>
          </p:nvGrpSpPr>
          <p:grpSpPr>
            <a:xfrm rot="5400000">
              <a:off x="4080669" y="5619726"/>
              <a:ext cx="66675" cy="293687"/>
              <a:chOff x="1378219" y="929859"/>
              <a:chExt cx="177416" cy="553851"/>
            </a:xfrm>
          </p:grpSpPr>
          <p:sp>
            <p:nvSpPr>
              <p:cNvPr id="30" name="椭圆 29"/>
              <p:cNvSpPr/>
              <p:nvPr/>
            </p:nvSpPr>
            <p:spPr>
              <a:xfrm rot="4460462">
                <a:off x="1378400" y="1306762"/>
                <a:ext cx="176654"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1" name="椭圆 30"/>
              <p:cNvSpPr/>
              <p:nvPr/>
            </p:nvSpPr>
            <p:spPr>
              <a:xfrm rot="4460462">
                <a:off x="1393372" y="914532"/>
                <a:ext cx="146713" cy="1774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807" name="组合 68"/>
              <p:cNvGrpSpPr/>
              <p:nvPr/>
            </p:nvGrpSpPr>
            <p:grpSpPr>
              <a:xfrm rot="5441149">
                <a:off x="1224813" y="1132570"/>
                <a:ext cx="481266" cy="136527"/>
                <a:chOff x="4345372" y="2103010"/>
                <a:chExt cx="433994" cy="112935"/>
              </a:xfrm>
            </p:grpSpPr>
            <p:sp>
              <p:nvSpPr>
                <p:cNvPr id="33" name="椭圆 32"/>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4" name="椭圆 33"/>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35" name="矩形 34"/>
                <p:cNvSpPr/>
                <p:nvPr/>
              </p:nvSpPr>
              <p:spPr>
                <a:xfrm>
                  <a:off x="4364146" y="2134227"/>
                  <a:ext cx="361803" cy="9435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grpSp>
          <p:nvGrpSpPr>
            <p:cNvPr id="32789" name="组合 72"/>
            <p:cNvGrpSpPr/>
            <p:nvPr/>
          </p:nvGrpSpPr>
          <p:grpSpPr>
            <a:xfrm rot="5400000">
              <a:off x="4074319" y="5954688"/>
              <a:ext cx="65088" cy="292100"/>
              <a:chOff x="1378219" y="929859"/>
              <a:chExt cx="177416" cy="553851"/>
            </a:xfrm>
          </p:grpSpPr>
          <p:sp>
            <p:nvSpPr>
              <p:cNvPr id="24" name="椭圆 23"/>
              <p:cNvSpPr/>
              <p:nvPr/>
            </p:nvSpPr>
            <p:spPr>
              <a:xfrm rot="4460462">
                <a:off x="1378045" y="1336389"/>
                <a:ext cx="177614"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5" name="椭圆 24"/>
              <p:cNvSpPr/>
              <p:nvPr/>
            </p:nvSpPr>
            <p:spPr>
              <a:xfrm rot="4460462">
                <a:off x="1393098" y="945039"/>
                <a:ext cx="147508" cy="1774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nvGrpSpPr>
              <p:cNvPr id="32797" name="组合 75"/>
              <p:cNvGrpSpPr/>
              <p:nvPr/>
            </p:nvGrpSpPr>
            <p:grpSpPr>
              <a:xfrm rot="5441149">
                <a:off x="1224813" y="1132570"/>
                <a:ext cx="481266" cy="136527"/>
                <a:chOff x="4345372" y="2103010"/>
                <a:chExt cx="433994" cy="112935"/>
              </a:xfrm>
            </p:grpSpPr>
            <p:sp>
              <p:nvSpPr>
                <p:cNvPr id="27" name="椭圆 26"/>
                <p:cNvSpPr/>
                <p:nvPr/>
              </p:nvSpPr>
              <p:spPr>
                <a:xfrm>
                  <a:off x="4683477" y="2103010"/>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8" name="椭圆 27"/>
                <p:cNvSpPr/>
                <p:nvPr/>
              </p:nvSpPr>
              <p:spPr>
                <a:xfrm>
                  <a:off x="4345372" y="2108309"/>
                  <a:ext cx="95889" cy="107636"/>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sp>
              <p:nvSpPr>
                <p:cNvPr id="29" name="矩形 28"/>
                <p:cNvSpPr/>
                <p:nvPr/>
              </p:nvSpPr>
              <p:spPr>
                <a:xfrm>
                  <a:off x="4419224" y="2202480"/>
                  <a:ext cx="361055" cy="75180"/>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rgbClr val="00B0F0"/>
                    </a:solidFill>
                    <a:effectLst/>
                    <a:uLnTx/>
                    <a:uFillTx/>
                    <a:latin typeface="+mn-ea"/>
                    <a:ea typeface="+mn-ea"/>
                    <a:cs typeface="+mn-cs"/>
                  </a:endParaRPr>
                </a:p>
              </p:txBody>
            </p:sp>
          </p:grpSp>
        </p:grpSp>
        <p:sp>
          <p:nvSpPr>
            <p:cNvPr id="32790" name="文本框 1"/>
            <p:cNvSpPr txBox="1"/>
            <p:nvPr/>
          </p:nvSpPr>
          <p:spPr>
            <a:xfrm>
              <a:off x="317045" y="2168715"/>
              <a:ext cx="3951360" cy="523220"/>
            </a:xfrm>
            <a:prstGeom prst="rect">
              <a:avLst/>
            </a:prstGeom>
            <a:noFill/>
            <a:ln w="9525">
              <a:noFill/>
            </a:ln>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stStyle>
            <a:p>
              <a:pPr marL="0" lvl="0" indent="0" algn="ctr" eaLnBrk="1" hangingPunct="1">
                <a:spcBef>
                  <a:spcPct val="0"/>
                </a:spcBef>
                <a:buClrTx/>
                <a:buSzTx/>
                <a:buFontTx/>
                <a:buNone/>
              </a:pPr>
              <a:r>
                <a:rPr lang="zh-CN" altLang="en-US" sz="2800" b="1" dirty="0">
                  <a:solidFill>
                    <a:schemeClr val="accent1"/>
                  </a:solidFill>
                  <a:latin typeface="微软雅黑" panose="020B0503020204020204" charset="-122"/>
                  <a:ea typeface="微软雅黑" panose="020B0503020204020204" charset="-122"/>
                </a:rPr>
                <a:t>突发环境事件分级</a:t>
              </a:r>
              <a:endParaRPr lang="zh-CN" altLang="en-US" sz="2800" b="1" dirty="0">
                <a:solidFill>
                  <a:schemeClr val="accent1"/>
                </a:solidFill>
                <a:latin typeface="微软雅黑" panose="020B0503020204020204" charset="-122"/>
                <a:ea typeface="微软雅黑" panose="020B0503020204020204" charset="-122"/>
              </a:endParaRPr>
            </a:p>
          </p:txBody>
        </p:sp>
        <p:sp>
          <p:nvSpPr>
            <p:cNvPr id="20" name="矩形 19"/>
            <p:cNvSpPr/>
            <p:nvPr/>
          </p:nvSpPr>
          <p:spPr>
            <a:xfrm>
              <a:off x="1763417" y="3038787"/>
              <a:ext cx="3262673" cy="46202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rPr>
                <a:t>特别重大突发环境事件</a:t>
              </a: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sp>
          <p:nvSpPr>
            <p:cNvPr id="21" name="矩形 20"/>
            <p:cNvSpPr/>
            <p:nvPr/>
          </p:nvSpPr>
          <p:spPr>
            <a:xfrm>
              <a:off x="2592183" y="3894569"/>
              <a:ext cx="4572505" cy="8303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rPr>
                <a:t>重大突发环境事件</a:t>
              </a:r>
              <a:br>
                <a:rPr kumimoji="0" lang="zh-CN" altLang="en-US" sz="2400" b="1" i="0" u="none" strike="noStrike" kern="1200" cap="none" spc="0" normalizeH="0" baseline="0" noProof="0" dirty="0">
                  <a:ln>
                    <a:noFill/>
                  </a:ln>
                  <a:solidFill>
                    <a:srgbClr val="00B0F0"/>
                  </a:solidFill>
                  <a:effectLst/>
                  <a:uLnTx/>
                  <a:uFillTx/>
                  <a:latin typeface="+mn-ea"/>
                  <a:ea typeface="+mn-ea"/>
                  <a:cs typeface="+mn-cs"/>
                </a:rPr>
              </a:b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sp>
          <p:nvSpPr>
            <p:cNvPr id="22" name="矩形 21"/>
            <p:cNvSpPr/>
            <p:nvPr/>
          </p:nvSpPr>
          <p:spPr>
            <a:xfrm>
              <a:off x="3455879" y="4812273"/>
              <a:ext cx="4572505" cy="83038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rPr>
                <a:t>较大突发环境事件</a:t>
              </a:r>
              <a:br>
                <a:rPr kumimoji="0" lang="zh-CN" altLang="en-US" sz="2400" b="1" i="0" u="none" strike="noStrike" kern="1200" cap="none" spc="0" normalizeH="0" baseline="0" noProof="0" dirty="0">
                  <a:ln>
                    <a:noFill/>
                  </a:ln>
                  <a:solidFill>
                    <a:srgbClr val="00B0F0"/>
                  </a:solidFill>
                  <a:effectLst/>
                  <a:uLnTx/>
                  <a:uFillTx/>
                  <a:latin typeface="+mn-ea"/>
                  <a:ea typeface="+mn-ea"/>
                  <a:cs typeface="+mn-cs"/>
                </a:rPr>
              </a:b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sp>
          <p:nvSpPr>
            <p:cNvPr id="23" name="矩形 22"/>
            <p:cNvSpPr/>
            <p:nvPr/>
          </p:nvSpPr>
          <p:spPr>
            <a:xfrm>
              <a:off x="4268769" y="5702986"/>
              <a:ext cx="2646655" cy="46202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B0F0"/>
                  </a:solidFill>
                  <a:effectLst/>
                  <a:uLnTx/>
                  <a:uFillTx/>
                  <a:latin typeface="+mn-ea"/>
                  <a:ea typeface="+mn-ea"/>
                  <a:cs typeface="+mn-cs"/>
                </a:rPr>
                <a:t>一般突发环境事件</a:t>
              </a:r>
              <a:endParaRPr kumimoji="0" lang="zh-CN" altLang="en-US" sz="2400" b="1" i="0" u="none" strike="noStrike" kern="1200" cap="none" spc="0" normalizeH="0" baseline="0" noProof="0" dirty="0">
                <a:ln>
                  <a:noFill/>
                </a:ln>
                <a:solidFill>
                  <a:srgbClr val="00B0F0"/>
                </a:solidFill>
                <a:effectLst/>
                <a:uLnTx/>
                <a:uFillTx/>
                <a:latin typeface="+mn-ea"/>
                <a:ea typeface="+mn-ea"/>
                <a:cs typeface="+mn-cs"/>
              </a:endParaRPr>
            </a:p>
          </p:txBody>
        </p:sp>
      </p:grpSp>
      <p:sp>
        <p:nvSpPr>
          <p:cNvPr id="32772"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rgbClr val="073E87"/>
                </a:solidFill>
                <a:latin typeface="Candara" panose="020E0502030303020204" pitchFamily="34" charset="0"/>
                <a:ea typeface="华文楷体" pitchFamily="2" charset="-122"/>
              </a:rPr>
            </a:fld>
            <a:endParaRPr lang="zh-CN" altLang="en-US" sz="1000" dirty="0">
              <a:solidFill>
                <a:srgbClr val="073E87"/>
              </a:solidFill>
              <a:latin typeface="Candara" panose="020E0502030303020204" pitchFamily="34" charset="0"/>
              <a:ea typeface="华文楷体" pitchFamily="2" charset="-122"/>
            </a:endParaRPr>
          </a:p>
        </p:txBody>
      </p:sp>
      <p:sp>
        <p:nvSpPr>
          <p:cNvPr id="5" name="页脚占位符 4"/>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73E87"/>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内容占位符 1"/>
          <p:cNvSpPr>
            <a:spLocks noGrp="1"/>
          </p:cNvSpPr>
          <p:nvPr>
            <p:ph idx="1"/>
          </p:nvPr>
        </p:nvSpPr>
        <p:spPr>
          <a:xfrm>
            <a:off x="719138" y="2708275"/>
            <a:ext cx="7524750" cy="2592388"/>
          </a:xfrm>
          <a:ln/>
        </p:spPr>
        <p:txBody>
          <a:bodyPr vert="horz" wrap="square" lIns="91440" tIns="45720" rIns="91440" bIns="45720" anchor="t" anchorCtr="0"/>
          <a:p>
            <a:pPr marL="0" indent="0">
              <a:buNone/>
            </a:pPr>
            <a:r>
              <a:rPr lang="zh-CN" altLang="zh-CN" dirty="0"/>
              <a:t>企业安全生产事故和企业突发环境事件既有相似之处，也有不同之处。相似之处在于源头在企业，采取的措施也有相似之处。不同之处主要是侧重点不一样，安全生产事故侧重于生产经营活动对人身安全的伤害和设备设施的破坏，</a:t>
            </a:r>
            <a:r>
              <a:rPr lang="zh-CN" altLang="zh-CN" dirty="0">
                <a:solidFill>
                  <a:srgbClr val="FF0000"/>
                </a:solidFill>
              </a:rPr>
              <a:t>突发环境事件侧重于事故对企业外环境和人员造成的影响</a:t>
            </a:r>
            <a:r>
              <a:rPr lang="zh-CN" altLang="zh-CN" dirty="0"/>
              <a:t>。</a:t>
            </a:r>
            <a:endParaRPr lang="zh-CN" altLang="en-US" dirty="0"/>
          </a:p>
        </p:txBody>
      </p:sp>
      <p:sp>
        <p:nvSpPr>
          <p:cNvPr id="33795" name="标题 2"/>
          <p:cNvSpPr>
            <a:spLocks noGrp="1"/>
          </p:cNvSpPr>
          <p:nvPr>
            <p:ph type="title"/>
          </p:nvPr>
        </p:nvSpPr>
        <p:spPr>
          <a:xfrm>
            <a:off x="250825" y="338138"/>
            <a:ext cx="8713788" cy="1252537"/>
          </a:xfrm>
          <a:ln/>
        </p:spPr>
        <p:txBody>
          <a:bodyPr vert="horz" wrap="square" lIns="91440" tIns="45720" rIns="91440" bIns="45720" anchor="ctr" anchorCtr="0"/>
          <a:p>
            <a:r>
              <a:rPr lang="zh-CN" altLang="en-US" sz="4000" dirty="0"/>
              <a:t>安全生产事故和突发环境事件</a:t>
            </a:r>
            <a:endParaRPr lang="zh-CN" altLang="en-US" sz="4000" dirty="0"/>
          </a:p>
        </p:txBody>
      </p:sp>
      <p:sp>
        <p:nvSpPr>
          <p:cNvPr id="33797" name="灯片编号占位符 1"/>
          <p:cNvSpPr txBox="1">
            <a:spLocks noGrp="1"/>
          </p:cNvSpPr>
          <p:nvPr>
            <p:ph type="sldNum" sz="quarter" idx="4"/>
          </p:nvPr>
        </p:nvSpPr>
        <p:spPr>
          <a:noFill/>
          <a:ln>
            <a:noFill/>
          </a:ln>
        </p:spPr>
        <p:txBody>
          <a:bodyPr anchor="ctr" anchorCtr="0"/>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fld id="{9A0DB2DC-4C9A-4742-B13C-FB6460FD3503}" type="slidenum">
              <a:rPr lang="zh-CN" altLang="en-US" sz="1000" dirty="0">
                <a:solidFill>
                  <a:schemeClr val="tx2"/>
                </a:solidFill>
                <a:latin typeface="Candara" panose="020E0502030303020204" pitchFamily="34" charset="0"/>
                <a:ea typeface="华文楷体" pitchFamily="2" charset="-122"/>
              </a:rPr>
            </a:fld>
            <a:endParaRPr lang="zh-CN" altLang="en-US" sz="1000" dirty="0">
              <a:solidFill>
                <a:schemeClr val="tx2"/>
              </a:solidFill>
              <a:latin typeface="Candara" panose="020E0502030303020204" pitchFamily="34" charset="0"/>
              <a:ea typeface="华文楷体" pitchFamily="2" charset="-122"/>
            </a:endParaRPr>
          </a:p>
        </p:txBody>
      </p:sp>
      <p:sp>
        <p:nvSpPr>
          <p:cNvPr id="3" name="页脚占位符 2"/>
          <p:cNvSpPr txBox="1">
            <a:spLocks noGrp="1"/>
          </p:cNvSpPr>
          <p:nvPr>
            <p:ph type="ftr" sz="quarter" idx="3"/>
          </p:nvPr>
        </p:nvSpPr>
        <p:spPr>
          <a:noFill/>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2"/>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otalTime>0</TotalTime>
  <Words>7087</Words>
  <Application>WPS 演示</Application>
  <PresentationFormat>全屏显示(4:3)</PresentationFormat>
  <Paragraphs>685</Paragraphs>
  <Slides>57</Slides>
  <Notes>4</Notes>
  <HiddenSlides>0</HiddenSlides>
  <MMClips>0</MMClips>
  <ScaleCrop>false</ScaleCrop>
  <HeadingPairs>
    <vt:vector size="6" baseType="variant">
      <vt:variant>
        <vt:lpstr>已用的字体</vt:lpstr>
      </vt:variant>
      <vt:variant>
        <vt:i4>39</vt:i4>
      </vt:variant>
      <vt:variant>
        <vt:lpstr>主题</vt:lpstr>
      </vt:variant>
      <vt:variant>
        <vt:i4>3</vt:i4>
      </vt:variant>
      <vt:variant>
        <vt:lpstr>幻灯片标题</vt:lpstr>
      </vt:variant>
      <vt:variant>
        <vt:i4>57</vt:i4>
      </vt:variant>
    </vt:vector>
  </HeadingPairs>
  <TitlesOfParts>
    <vt:vector size="99" baseType="lpstr">
      <vt:lpstr>Arial</vt:lpstr>
      <vt:lpstr>宋体</vt:lpstr>
      <vt:lpstr>Wingdings</vt:lpstr>
      <vt:lpstr>Times New Roman</vt:lpstr>
      <vt:lpstr>Candara</vt:lpstr>
      <vt:lpstr>华文新魏</vt:lpstr>
      <vt:lpstr>华文楷体</vt:lpstr>
      <vt:lpstr>微软雅黑</vt:lpstr>
      <vt:lpstr>Symbol</vt:lpstr>
      <vt:lpstr>Calibri</vt:lpstr>
      <vt:lpstr>黑体</vt:lpstr>
      <vt:lpstr>华文中宋</vt:lpstr>
      <vt:lpstr>幼圆</vt:lpstr>
      <vt:lpstr>方正楷体_GBK</vt:lpstr>
      <vt:lpstr>Bell MT</vt:lpstr>
      <vt:lpstr>Segoe Print</vt:lpstr>
      <vt:lpstr>楷体_GB2312</vt:lpstr>
      <vt:lpstr>新宋体</vt:lpstr>
      <vt:lpstr>方正仿宋_GBK</vt:lpstr>
      <vt:lpstr>华文行楷</vt:lpstr>
      <vt:lpstr>Raavi</vt:lpstr>
      <vt:lpstr>Arial Rounded MT Bold</vt:lpstr>
      <vt:lpstr>Impact</vt:lpstr>
      <vt:lpstr>Times New Roman</vt:lpstr>
      <vt:lpstr>华文中宋</vt:lpstr>
      <vt:lpstr>幼圆</vt:lpstr>
      <vt:lpstr>Calibri</vt:lpstr>
      <vt:lpstr>Arial Unicode MS</vt:lpstr>
      <vt:lpstr>方正楷体_GBK</vt:lpstr>
      <vt:lpstr>Candara</vt:lpstr>
      <vt:lpstr>华文新魏</vt:lpstr>
      <vt:lpstr>华文楷体</vt:lpstr>
      <vt:lpstr>Arial Narrow</vt:lpstr>
      <vt:lpstr>PMingLiU</vt:lpstr>
      <vt:lpstr>Lucida Sans Unicode</vt:lpstr>
      <vt:lpstr>楷体</vt:lpstr>
      <vt:lpstr>华文楷体</vt:lpstr>
      <vt:lpstr>华文新魏</vt:lpstr>
      <vt:lpstr>汉仪旗黑-85S</vt:lpstr>
      <vt:lpstr>波形</vt:lpstr>
      <vt:lpstr>1_波形</vt:lpstr>
      <vt:lpstr>2_波形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中国科学院南京分院人事处</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吕伟</dc:creator>
  <cp:lastModifiedBy>little fairy</cp:lastModifiedBy>
  <cp:revision>369</cp:revision>
  <dcterms:created xsi:type="dcterms:W3CDTF">2011-06-18T03:27:04Z</dcterms:created>
  <dcterms:modified xsi:type="dcterms:W3CDTF">2024-05-14T06:32:55Z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3D6A07D6015A4827A45E2FC977136A96_13</vt:lpwstr>
  </property>
  <property fmtid="{D5CDD505-2E9C-101B-9397-08002B2CF9AE}" pid="3" name="KSOProductBuildVer">
    <vt:lpwstr>2052-12.1.0.16910</vt:lpwstr>
  </property>
</Properties>
</file>