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6" r:id="rId5"/>
  </p:sldMasterIdLst>
  <p:notesMasterIdLst>
    <p:notesMasterId r:id="rId46"/>
  </p:notesMasterIdLst>
  <p:sldIdLst>
    <p:sldId id="321" r:id="rId6"/>
    <p:sldId id="611" r:id="rId7"/>
    <p:sldId id="349" r:id="rId8"/>
    <p:sldId id="573" r:id="rId9"/>
    <p:sldId id="331" r:id="rId10"/>
    <p:sldId id="540" r:id="rId11"/>
    <p:sldId id="539" r:id="rId12"/>
    <p:sldId id="483" r:id="rId13"/>
    <p:sldId id="484" r:id="rId14"/>
    <p:sldId id="485" r:id="rId15"/>
    <p:sldId id="342" r:id="rId16"/>
    <p:sldId id="343" r:id="rId17"/>
    <p:sldId id="344" r:id="rId18"/>
    <p:sldId id="348" r:id="rId19"/>
    <p:sldId id="541" r:id="rId20"/>
    <p:sldId id="371" r:id="rId21"/>
    <p:sldId id="574" r:id="rId22"/>
    <p:sldId id="353" r:id="rId23"/>
    <p:sldId id="373" r:id="rId24"/>
    <p:sldId id="537" r:id="rId25"/>
    <p:sldId id="398" r:id="rId26"/>
    <p:sldId id="354" r:id="rId27"/>
    <p:sldId id="420" r:id="rId28"/>
    <p:sldId id="421" r:id="rId29"/>
    <p:sldId id="422" r:id="rId30"/>
    <p:sldId id="423" r:id="rId31"/>
    <p:sldId id="424" r:id="rId32"/>
    <p:sldId id="542" r:id="rId33"/>
    <p:sldId id="425" r:id="rId34"/>
    <p:sldId id="543" r:id="rId35"/>
    <p:sldId id="544" r:id="rId36"/>
    <p:sldId id="575" r:id="rId37"/>
    <p:sldId id="427" r:id="rId38"/>
    <p:sldId id="426" r:id="rId39"/>
    <p:sldId id="545" r:id="rId40"/>
    <p:sldId id="367" r:id="rId41"/>
    <p:sldId id="428" r:id="rId42"/>
    <p:sldId id="429" r:id="rId43"/>
    <p:sldId id="482" r:id="rId44"/>
    <p:sldId id="613" r:id="rId45"/>
  </p:sldIdLst>
  <p:sldSz cx="9144000" cy="6858000" type="screen4x3"/>
  <p:notesSz cx="6800850" cy="9931400"/>
  <p:custDataLst>
    <p:tags r:id="rId51"/>
  </p:custDataLst>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Arial" panose="020B0604020202020204" pitchFamily="34" charset="0"/>
        <a:ea typeface="华文细黑" panose="0201060004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Arial" panose="020B0604020202020204" pitchFamily="34" charset="0"/>
        <a:ea typeface="华文细黑" panose="0201060004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Arial" panose="020B0604020202020204" pitchFamily="34" charset="0"/>
        <a:ea typeface="华文细黑" panose="0201060004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Arial" panose="020B0604020202020204" pitchFamily="34" charset="0"/>
        <a:ea typeface="华文细黑" panose="0201060004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Arial" panose="020B0604020202020204" pitchFamily="34" charset="0"/>
        <a:ea typeface="华文细黑" panose="0201060004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Arial" panose="020B0604020202020204" pitchFamily="34" charset="0"/>
        <a:ea typeface="华文细黑" panose="0201060004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Arial" panose="020B0604020202020204" pitchFamily="34" charset="0"/>
        <a:ea typeface="华文细黑" panose="0201060004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Arial" panose="020B0604020202020204" pitchFamily="34" charset="0"/>
        <a:ea typeface="华文细黑" panose="0201060004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Arial" panose="020B0604020202020204" pitchFamily="34" charset="0"/>
        <a:ea typeface="华文细黑" panose="02010600040101010101" pitchFamily="2" charset="-122"/>
      </a:defRPr>
    </a:lvl9pPr>
  </p:defaultTextStyle>
  <p:extLst>
    <p:ext uri="{EFAFB233-063F-42B5-8137-9DF3F51BA10A}">
      <p15:sldGuideLst xmlns:p15="http://schemas.microsoft.com/office/powerpoint/2012/main">
        <p15:guide id="1" orient="horz" pos="2673" userDrawn="1">
          <p15:clr>
            <a:srgbClr val="A4A3A4"/>
          </p15:clr>
        </p15:guide>
        <p15:guide id="2" orient="horz" pos="3846" userDrawn="1">
          <p15:clr>
            <a:srgbClr val="A4A3A4"/>
          </p15:clr>
        </p15:guide>
        <p15:guide id="3" orient="horz" pos="120" userDrawn="1">
          <p15:clr>
            <a:srgbClr val="A4A3A4"/>
          </p15:clr>
        </p15:guide>
        <p15:guide id="4" orient="horz" pos="4000" userDrawn="1">
          <p15:clr>
            <a:srgbClr val="A4A3A4"/>
          </p15:clr>
        </p15:guide>
        <p15:guide id="5" pos="5465" userDrawn="1">
          <p15:clr>
            <a:srgbClr val="A4A3A4"/>
          </p15:clr>
        </p15:guide>
        <p15:guide id="6" pos="2880" userDrawn="1">
          <p15:clr>
            <a:srgbClr val="A4A3A4"/>
          </p15:clr>
        </p15:guide>
        <p15:guide id="7" pos="2025" userDrawn="1">
          <p15:clr>
            <a:srgbClr val="A4A3A4"/>
          </p15:clr>
        </p15:guide>
        <p15:guide id="8" pos="2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673"/>
        <p:guide orient="horz" pos="3846"/>
        <p:guide orient="horz" pos="120"/>
        <p:guide orient="horz" pos="4000"/>
        <p:guide pos="5465"/>
        <p:guide pos="2880"/>
        <p:guide pos="2025"/>
        <p:guide pos="295"/>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1" Type="http://schemas.openxmlformats.org/officeDocument/2006/relationships/tags" Target="tags/tag80.xml"/><Relationship Id="rId50" Type="http://schemas.openxmlformats.org/officeDocument/2006/relationships/commentAuthors" Target="commentAuthors.xml"/><Relationship Id="rId5" Type="http://schemas.openxmlformats.org/officeDocument/2006/relationships/slideMaster" Target="slideMasters/slideMaster4.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notesMaster" Target="notesMasters/notesMaster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5122" name="Rectangle 2"/>
          <p:cNvSpPr>
            <a:spLocks noGrp="1"/>
          </p:cNvSpPr>
          <p:nvPr>
            <p:ph type="hdr" sz="quarter"/>
          </p:nvPr>
        </p:nvSpPr>
        <p:spPr>
          <a:xfrm>
            <a:off x="0" y="0"/>
            <a:ext cx="2944813" cy="495300"/>
          </a:xfrm>
          <a:prstGeom prst="rect">
            <a:avLst/>
          </a:prstGeom>
          <a:noFill/>
          <a:ln w="9525">
            <a:noFill/>
          </a:ln>
        </p:spPr>
        <p:txBody>
          <a:bodyPr/>
          <a:p>
            <a:pPr lvl="0" eaLnBrk="1" hangingPunct="1"/>
            <a:endParaRPr lang="en-US" altLang="x-none" sz="1200" b="0" i="0" dirty="0"/>
          </a:p>
        </p:txBody>
      </p:sp>
      <p:sp>
        <p:nvSpPr>
          <p:cNvPr id="5123" name="Rectangle 3"/>
          <p:cNvSpPr>
            <a:spLocks noGrp="1"/>
          </p:cNvSpPr>
          <p:nvPr>
            <p:ph type="dt" idx="1"/>
          </p:nvPr>
        </p:nvSpPr>
        <p:spPr>
          <a:xfrm>
            <a:off x="3849688" y="0"/>
            <a:ext cx="2949575" cy="495300"/>
          </a:xfrm>
          <a:prstGeom prst="rect">
            <a:avLst/>
          </a:prstGeom>
          <a:noFill/>
          <a:ln w="9525">
            <a:noFill/>
          </a:ln>
        </p:spPr>
        <p:txBody>
          <a:bodyPr/>
          <a:p>
            <a:pPr lvl="0" algn="r" eaLnBrk="1" hangingPunct="1"/>
            <a:endParaRPr lang="en-US" altLang="x-none" sz="1200" b="0" i="0" dirty="0"/>
          </a:p>
        </p:txBody>
      </p:sp>
      <p:sp>
        <p:nvSpPr>
          <p:cNvPr id="5124" name="Rectangle 4"/>
          <p:cNvSpPr>
            <a:spLocks noGrp="1"/>
          </p:cNvSpPr>
          <p:nvPr>
            <p:ph type="sldImg" idx="2"/>
          </p:nvPr>
        </p:nvSpPr>
        <p:spPr>
          <a:xfrm>
            <a:off x="1133475" y="744538"/>
            <a:ext cx="4533900" cy="3724275"/>
          </a:xfrm>
          <a:prstGeom prst="rect">
            <a:avLst/>
          </a:prstGeom>
          <a:noFill/>
          <a:ln w="9525">
            <a:noFill/>
          </a:ln>
        </p:spPr>
      </p:sp>
      <p:sp>
        <p:nvSpPr>
          <p:cNvPr id="5125" name="Rectangle 5"/>
          <p:cNvSpPr>
            <a:spLocks noGrp="1"/>
          </p:cNvSpPr>
          <p:nvPr>
            <p:ph type="body" sz="quarter" idx="3"/>
          </p:nvPr>
        </p:nvSpPr>
        <p:spPr>
          <a:xfrm>
            <a:off x="677863" y="4714875"/>
            <a:ext cx="5440362" cy="44704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126" name="Rectangle 6"/>
          <p:cNvSpPr>
            <a:spLocks noGrp="1"/>
          </p:cNvSpPr>
          <p:nvPr>
            <p:ph type="ftr" sz="quarter" idx="4"/>
          </p:nvPr>
        </p:nvSpPr>
        <p:spPr>
          <a:xfrm>
            <a:off x="0" y="9431338"/>
            <a:ext cx="2944813" cy="498475"/>
          </a:xfrm>
          <a:prstGeom prst="rect">
            <a:avLst/>
          </a:prstGeom>
          <a:noFill/>
          <a:ln w="9525">
            <a:noFill/>
          </a:ln>
        </p:spPr>
        <p:txBody>
          <a:bodyPr anchor="b"/>
          <a:p>
            <a:pPr lvl="0" eaLnBrk="1" hangingPunct="1"/>
            <a:endParaRPr lang="en-US" altLang="x-none" sz="1200" b="0" i="0" dirty="0"/>
          </a:p>
        </p:txBody>
      </p:sp>
      <p:sp>
        <p:nvSpPr>
          <p:cNvPr id="5127" name="Rectangle 7"/>
          <p:cNvSpPr>
            <a:spLocks noGrp="1"/>
          </p:cNvSpPr>
          <p:nvPr>
            <p:ph type="sldNum" sz="quarter" idx="5"/>
          </p:nvPr>
        </p:nvSpPr>
        <p:spPr>
          <a:xfrm>
            <a:off x="3849688" y="9431338"/>
            <a:ext cx="2949575" cy="498475"/>
          </a:xfrm>
          <a:prstGeom prst="rect">
            <a:avLst/>
          </a:prstGeom>
          <a:noFill/>
          <a:ln w="9525">
            <a:noFill/>
          </a:ln>
        </p:spPr>
        <p:txBody>
          <a:bodyPr anchor="b"/>
          <a:p>
            <a:pPr lvl="0" algn="r" eaLnBrk="1" hangingPunct="1"/>
            <a:fld id="{9A0DB2DC-4C9A-4742-B13C-FB6460FD3503}" type="slidenum">
              <a:rPr lang="en-US" altLang="x-none" sz="1200" b="0" i="0" dirty="0"/>
            </a:fld>
            <a:endParaRPr lang="en-US" altLang="x-none" sz="1200" b="0" i="0" dirty="0"/>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华文细黑" panose="02010600040101010101" pitchFamily="2" charset="-122"/>
      </a:defRPr>
    </a:lvl1pPr>
    <a:lvl2pPr marL="457200" lvl="1"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华文细黑" panose="02010600040101010101" pitchFamily="2" charset="-122"/>
      </a:defRPr>
    </a:lvl2pPr>
    <a:lvl3pPr marL="914400" lvl="2"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华文细黑" panose="02010600040101010101" pitchFamily="2" charset="-122"/>
      </a:defRPr>
    </a:lvl3pPr>
    <a:lvl4pPr marL="1371600" lvl="3"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华文细黑" panose="02010600040101010101" pitchFamily="2" charset="-122"/>
      </a:defRPr>
    </a:lvl4pPr>
    <a:lvl5pPr marL="1828800" lvl="4"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华文细黑" panose="02010600040101010101" pitchFamily="2" charset="-122"/>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华文细黑" panose="02010600040101010101" pitchFamily="2" charset="-122"/>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华文细黑" panose="02010600040101010101" pitchFamily="2" charset="-122"/>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华文细黑" panose="02010600040101010101" pitchFamily="2" charset="-122"/>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华文细黑" panose="0201060004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7" Type="http://schemas.openxmlformats.org/officeDocument/2006/relationships/image" Target="../media/image4.png"/><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844" y="188913"/>
            <a:ext cx="2051844" cy="61198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188913"/>
            <a:ext cx="6036584" cy="61198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29150" y="1825625"/>
            <a:ext cx="38862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29150" y="4076700"/>
            <a:ext cx="38862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125538"/>
            <a:ext cx="4021614" cy="518318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075" y="1125538"/>
            <a:ext cx="4021614" cy="518318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844" y="188913"/>
            <a:ext cx="2051844" cy="61198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188913"/>
            <a:ext cx="6036584" cy="61198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alpha val="100000"/>
          </a:schemeClr>
        </a:solidFill>
        <a:effectLst/>
      </p:bgPr>
    </p:bg>
    <p:spTree>
      <p:nvGrpSpPr>
        <p:cNvPr id="1" name=""/>
        <p:cNvGrpSpPr/>
        <p:nvPr/>
      </p:nvGrpSpPr>
      <p:grpSpPr/>
      <p:pic>
        <p:nvPicPr>
          <p:cNvPr id="4098" name="图片 4097" descr="图片1"/>
          <p:cNvPicPr>
            <a:picLocks noChangeAspect="1"/>
          </p:cNvPicPr>
          <p:nvPr/>
        </p:nvPicPr>
        <p:blipFill>
          <a:blip r:embed="rId2"/>
          <a:stretch>
            <a:fillRect/>
          </a:stretch>
        </p:blipFill>
        <p:spPr>
          <a:xfrm>
            <a:off x="0" y="0"/>
            <a:ext cx="9144000" cy="6858000"/>
          </a:xfrm>
          <a:prstGeom prst="rect">
            <a:avLst/>
          </a:prstGeom>
          <a:noFill/>
          <a:ln w="9525">
            <a:noFill/>
          </a:ln>
        </p:spPr>
      </p:pic>
      <p:sp>
        <p:nvSpPr>
          <p:cNvPr id="4099" name="Rectangle 27"/>
          <p:cNvSpPr>
            <a:spLocks noGrp="1"/>
          </p:cNvSpPr>
          <p:nvPr>
            <p:ph type="ctrTitle"/>
          </p:nvPr>
        </p:nvSpPr>
        <p:spPr>
          <a:xfrm>
            <a:off x="468313" y="4365625"/>
            <a:ext cx="8207375" cy="887413"/>
          </a:xfrm>
          <a:prstGeom prst="rect">
            <a:avLst/>
          </a:prstGeom>
          <a:noFill/>
          <a:ln w="9525">
            <a:noFill/>
          </a:ln>
        </p:spPr>
        <p:txBody>
          <a:bodyPr anchor="ctr"/>
          <a:lstStyle>
            <a:lvl1pPr marL="0" lvl="0" indent="0" algn="r" defTabSz="914400" eaLnBrk="1" fontAlgn="base" latinLnBrk="0" hangingPunct="1">
              <a:lnSpc>
                <a:spcPct val="100000"/>
              </a:lnSpc>
              <a:spcBef>
                <a:spcPct val="0"/>
              </a:spcBef>
              <a:spcAft>
                <a:spcPct val="0"/>
              </a:spcAft>
              <a:buClr>
                <a:srgbClr val="000000"/>
              </a:buClr>
              <a:buNone/>
              <a:defRPr sz="3700" b="0" i="0" u="none" kern="1200" baseline="0">
                <a:solidFill>
                  <a:schemeClr val="tx1"/>
                </a:solidFill>
                <a:latin typeface="+mj-lt"/>
                <a:ea typeface="+mj-ea"/>
                <a:cs typeface="+mj-cs"/>
              </a:defRPr>
            </a:lvl1pPr>
          </a:lstStyle>
          <a:p>
            <a:pPr lvl="0"/>
            <a:r>
              <a:rPr lang="zh-CN" altLang="en-US"/>
              <a:t>单击此处编辑母版标题样式</a:t>
            </a:r>
            <a:endParaRPr lang="zh-CN" altLang="en-US"/>
          </a:p>
        </p:txBody>
      </p:sp>
      <p:sp>
        <p:nvSpPr>
          <p:cNvPr id="4100" name="Rectangle 31"/>
          <p:cNvSpPr>
            <a:spLocks noGrp="1"/>
          </p:cNvSpPr>
          <p:nvPr>
            <p:ph type="subTitle" idx="1" hasCustomPrompt="1"/>
          </p:nvPr>
        </p:nvSpPr>
        <p:spPr>
          <a:xfrm>
            <a:off x="468313" y="5253038"/>
            <a:ext cx="8207375" cy="407987"/>
          </a:xfrm>
          <a:prstGeom prst="rect">
            <a:avLst/>
          </a:prstGeom>
          <a:noFill/>
          <a:ln w="9525">
            <a:noFill/>
          </a:ln>
        </p:spPr>
        <p:txBody>
          <a:bodyPr anchor="t"/>
          <a:lstStyle>
            <a:lvl1pPr marL="0" lvl="0" indent="0" algn="r" defTabSz="914400" eaLnBrk="1" fontAlgn="base" latinLnBrk="0" hangingPunct="1">
              <a:lnSpc>
                <a:spcPct val="100000"/>
              </a:lnSpc>
              <a:spcBef>
                <a:spcPct val="20000"/>
              </a:spcBef>
              <a:spcAft>
                <a:spcPct val="0"/>
              </a:spcAft>
              <a:buClr>
                <a:schemeClr val="accent1"/>
              </a:buClr>
              <a:buFont typeface="Wingdings" panose="05000000000000000000" pitchFamily="2" charset="2"/>
              <a:buNone/>
              <a:defRPr sz="1800" b="1" i="0" u="none" kern="1200" baseline="0">
                <a:solidFill>
                  <a:schemeClr val="tx1"/>
                </a:solidFill>
                <a:latin typeface="+mn-lt"/>
                <a:ea typeface="+mn-ea"/>
                <a:cs typeface="+mn-cs"/>
              </a:defRPr>
            </a:lvl1pPr>
            <a:lvl2pPr marL="457200" lvl="1" indent="-457200" algn="ctr" defTabSz="914400" eaLnBrk="1" fontAlgn="base" latinLnBrk="0" hangingPunct="1">
              <a:lnSpc>
                <a:spcPct val="100000"/>
              </a:lnSpc>
              <a:spcBef>
                <a:spcPct val="20000"/>
              </a:spcBef>
              <a:spcAft>
                <a:spcPct val="0"/>
              </a:spcAft>
              <a:buClr>
                <a:schemeClr val="accent1"/>
              </a:buClr>
              <a:buFont typeface="Wingdings" panose="05000000000000000000" pitchFamily="2" charset="2"/>
              <a:buNone/>
              <a:defRPr sz="1800" b="0" i="0" u="none" kern="1200" baseline="0">
                <a:solidFill>
                  <a:schemeClr val="tx1"/>
                </a:solidFill>
                <a:latin typeface="+mn-lt"/>
                <a:ea typeface="+mn-ea"/>
                <a:cs typeface="+mn-cs"/>
              </a:defRPr>
            </a:lvl2pPr>
            <a:lvl3pPr marL="914400" lvl="2" indent="-914400" algn="ctr" defTabSz="914400" eaLnBrk="1" fontAlgn="base" latinLnBrk="0" hangingPunct="1">
              <a:lnSpc>
                <a:spcPct val="100000"/>
              </a:lnSpc>
              <a:spcBef>
                <a:spcPct val="20000"/>
              </a:spcBef>
              <a:spcAft>
                <a:spcPct val="0"/>
              </a:spcAft>
              <a:buClr>
                <a:schemeClr val="accent2"/>
              </a:buClr>
              <a:buFont typeface="Wingdings" panose="05000000000000000000" pitchFamily="2" charset="2"/>
              <a:buNone/>
              <a:defRPr sz="1600" b="0" i="0" u="none" kern="1200" baseline="0">
                <a:solidFill>
                  <a:schemeClr val="tx1"/>
                </a:solidFill>
                <a:latin typeface="+mn-lt"/>
                <a:ea typeface="+mn-ea"/>
                <a:cs typeface="+mn-cs"/>
              </a:defRPr>
            </a:lvl3pPr>
            <a:lvl4pPr marL="1371600" lvl="3" indent="-1371600" algn="ctr" defTabSz="914400" eaLnBrk="1" fontAlgn="base" latinLnBrk="0" hangingPunct="1">
              <a:lnSpc>
                <a:spcPct val="100000"/>
              </a:lnSpc>
              <a:spcBef>
                <a:spcPct val="20000"/>
              </a:spcBef>
              <a:spcAft>
                <a:spcPct val="0"/>
              </a:spcAft>
              <a:buClr>
                <a:schemeClr val="hlink"/>
              </a:buClr>
              <a:buFont typeface="Wingdings" panose="05000000000000000000" pitchFamily="2" charset="2"/>
              <a:buNone/>
              <a:defRPr sz="1400" b="0" i="0" u="none" kern="1200" baseline="0">
                <a:solidFill>
                  <a:schemeClr val="tx1"/>
                </a:solidFill>
                <a:latin typeface="+mn-lt"/>
                <a:ea typeface="+mn-ea"/>
                <a:cs typeface="+mn-cs"/>
              </a:defRPr>
            </a:lvl4pPr>
            <a:lvl5pPr marL="1828800" lvl="4" indent="-1828800" algn="ctr" defTabSz="914400" eaLnBrk="1" fontAlgn="base" latinLnBrk="0" hangingPunct="1">
              <a:lnSpc>
                <a:spcPct val="100000"/>
              </a:lnSpc>
              <a:spcBef>
                <a:spcPct val="20000"/>
              </a:spcBef>
              <a:spcAft>
                <a:spcPct val="0"/>
              </a:spcAft>
              <a:buFont typeface="Wingdings" panose="05000000000000000000" pitchFamily="2" charset="2"/>
              <a:buNone/>
              <a:defRPr sz="1800" b="0" i="0" u="none" kern="1200" baseline="0">
                <a:solidFill>
                  <a:schemeClr val="tx1"/>
                </a:solidFill>
                <a:latin typeface="+mn-lt"/>
                <a:ea typeface="+mn-ea"/>
                <a:cs typeface="+mn-cs"/>
              </a:defRPr>
            </a:lvl5pPr>
          </a:lstStyle>
          <a:p>
            <a:pPr lvl="0"/>
            <a:r>
              <a:rPr lang="zh-CN" altLang="en-US"/>
              <a:t>单击添加署名或公司信息</a:t>
            </a:r>
            <a:endParaRPr lang="zh-CN" altLang="en-US"/>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125538"/>
            <a:ext cx="4021614" cy="518318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075" y="1125538"/>
            <a:ext cx="4021614" cy="518318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844" y="188913"/>
            <a:ext cx="2051844" cy="61198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188913"/>
            <a:ext cx="6036584" cy="61198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523240" y="1299210"/>
            <a:ext cx="4618355" cy="4907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3"/>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4"/>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6"/>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7"/>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914400"/>
            <a:ext cx="7349400" cy="25704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3560400"/>
            <a:ext cx="7349400" cy="14724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4" name="图片 3" descr="15"/>
          <p:cNvPicPr>
            <a:picLocks noChangeAspect="1"/>
          </p:cNvPicPr>
          <p:nvPr userDrawn="1"/>
        </p:nvPicPr>
        <p:blipFill>
          <a:blip r:embed="rId7"/>
          <a:stretch>
            <a:fillRect/>
          </a:stretch>
        </p:blipFill>
        <p:spPr>
          <a:xfrm>
            <a:off x="1037590" y="5662930"/>
            <a:ext cx="7067550" cy="474345"/>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490400"/>
            <a:ext cx="8226900" cy="47592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3848400"/>
            <a:ext cx="5826600" cy="7668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4615200"/>
            <a:ext cx="5826600" cy="8676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501200"/>
            <a:ext cx="3882600" cy="4748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501200"/>
            <a:ext cx="3882600" cy="47484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125538"/>
            <a:ext cx="4021614" cy="518318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075" y="1125538"/>
            <a:ext cx="4021614" cy="518318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429200"/>
            <a:ext cx="40068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854000"/>
            <a:ext cx="4006800" cy="43956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421729"/>
            <a:ext cx="40068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854000"/>
            <a:ext cx="4006800" cy="43956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5" name="图片 4"/>
          <p:cNvPicPr>
            <a:picLocks noChangeAspect="1"/>
          </p:cNvPicPr>
          <p:nvPr userDrawn="1"/>
        </p:nvPicPr>
        <p:blipFill>
          <a:blip r:embed="rId5"/>
          <a:stretch>
            <a:fillRect/>
          </a:stretch>
        </p:blipFill>
        <p:spPr>
          <a:xfrm>
            <a:off x="0" y="353060"/>
            <a:ext cx="9144635" cy="5802630"/>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555200"/>
            <a:ext cx="3924808"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555200"/>
            <a:ext cx="3920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914400"/>
            <a:ext cx="783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914400"/>
            <a:ext cx="6876900" cy="5029200"/>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userDrawn="1"/>
        </p:nvPicPr>
        <p:blipFill>
          <a:blip r:embed="rId7"/>
          <a:stretch>
            <a:fillRect/>
          </a:stretch>
        </p:blipFill>
        <p:spPr>
          <a:xfrm>
            <a:off x="0" y="353060"/>
            <a:ext cx="9144635" cy="5802630"/>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774000"/>
            <a:ext cx="8229600" cy="54828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2484000"/>
            <a:ext cx="73494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3560400"/>
            <a:ext cx="7349400" cy="4716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image" Target="../media/image3.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5" Type="http://schemas.openxmlformats.org/officeDocument/2006/relationships/theme" Target="../theme/theme3.xm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8" Type="http://schemas.openxmlformats.org/officeDocument/2006/relationships/theme" Target="../theme/theme4.xml"/><Relationship Id="rId17" Type="http://schemas.openxmlformats.org/officeDocument/2006/relationships/tags" Target="../tags/tag68.xml"/><Relationship Id="rId16" Type="http://schemas.openxmlformats.org/officeDocument/2006/relationships/tags" Target="../tags/tag67.xml"/><Relationship Id="rId15" Type="http://schemas.openxmlformats.org/officeDocument/2006/relationships/tags" Target="../tags/tag66.xml"/><Relationship Id="rId14" Type="http://schemas.openxmlformats.org/officeDocument/2006/relationships/tags" Target="../tags/tag65.xml"/><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p:pic>
        <p:nvPicPr>
          <p:cNvPr id="1026" name="Picture 2" descr="图片2"/>
          <p:cNvPicPr>
            <a:picLocks noChangeAspect="1"/>
          </p:cNvPicPr>
          <p:nvPr userDrawn="1"/>
        </p:nvPicPr>
        <p:blipFill>
          <a:blip r:embed="rId13"/>
          <a:stretch>
            <a:fillRect/>
          </a:stretch>
        </p:blipFill>
        <p:spPr>
          <a:xfrm>
            <a:off x="0" y="0"/>
            <a:ext cx="9144000" cy="6858000"/>
          </a:xfrm>
          <a:prstGeom prst="rect">
            <a:avLst/>
          </a:prstGeom>
          <a:noFill/>
          <a:ln w="9525">
            <a:noFill/>
          </a:ln>
        </p:spPr>
      </p:pic>
      <p:sp>
        <p:nvSpPr>
          <p:cNvPr id="1027" name="Rectangle 31"/>
          <p:cNvSpPr>
            <a:spLocks noGrp="1"/>
          </p:cNvSpPr>
          <p:nvPr>
            <p:ph type="body" idx="1"/>
          </p:nvPr>
        </p:nvSpPr>
        <p:spPr>
          <a:xfrm>
            <a:off x="468313" y="1125538"/>
            <a:ext cx="8207375" cy="5183187"/>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p:txBody>
      </p:sp>
      <p:sp>
        <p:nvSpPr>
          <p:cNvPr id="1028" name="Rectangle 27"/>
          <p:cNvSpPr>
            <a:spLocks noGrp="1"/>
          </p:cNvSpPr>
          <p:nvPr>
            <p:ph type="title"/>
          </p:nvPr>
        </p:nvSpPr>
        <p:spPr>
          <a:xfrm>
            <a:off x="468313" y="188913"/>
            <a:ext cx="8207375" cy="592137"/>
          </a:xfrm>
          <a:prstGeom prst="rect">
            <a:avLst/>
          </a:prstGeom>
          <a:noFill/>
          <a:ln w="9525">
            <a:noFill/>
          </a:ln>
        </p:spPr>
        <p:txBody>
          <a:bodyPr anchor="ctr"/>
          <a:p>
            <a:pPr lvl="0"/>
            <a:r>
              <a:rPr lang="zh-CN" altLang="en-US"/>
              <a:t>单击此处编辑母版标题样式</a:t>
            </a:r>
            <a:endParaRPr lang="zh-CN" altLang="en-US"/>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l" defTabSz="914400" eaLnBrk="0" fontAlgn="base" latinLnBrk="0" hangingPunct="0">
        <a:lnSpc>
          <a:spcPct val="100000"/>
        </a:lnSpc>
        <a:spcBef>
          <a:spcPct val="0"/>
        </a:spcBef>
        <a:spcAft>
          <a:spcPct val="0"/>
        </a:spcAft>
        <a:buClr>
          <a:srgbClr val="000000"/>
        </a:buClr>
        <a:buNone/>
        <a:defRPr sz="2600" b="0" i="0" u="none" kern="1200" baseline="0">
          <a:solidFill>
            <a:schemeClr val="bg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0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6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4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lr>
          <a:srgbClr val="000000"/>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lr>
          <a:srgbClr val="000000"/>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lr>
          <a:srgbClr val="000000"/>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lr>
          <a:srgbClr val="000000"/>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1" i="1"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p:pic>
        <p:nvPicPr>
          <p:cNvPr id="2050" name="Picture 2" descr="图片1"/>
          <p:cNvPicPr>
            <a:picLocks noChangeAspect="1"/>
          </p:cNvPicPr>
          <p:nvPr userDrawn="1"/>
        </p:nvPicPr>
        <p:blipFill>
          <a:blip r:embed="rId12"/>
          <a:stretch>
            <a:fillRect/>
          </a:stretch>
        </p:blipFill>
        <p:spPr>
          <a:xfrm>
            <a:off x="0" y="0"/>
            <a:ext cx="9144000" cy="6858000"/>
          </a:xfrm>
          <a:prstGeom prst="rect">
            <a:avLst/>
          </a:prstGeom>
          <a:noFill/>
          <a:ln w="9525">
            <a:noFill/>
          </a:ln>
        </p:spPr>
      </p:pic>
      <p:sp>
        <p:nvSpPr>
          <p:cNvPr id="2051" name="Rectangle 31"/>
          <p:cNvSpPr>
            <a:spLocks noGrp="1"/>
          </p:cNvSpPr>
          <p:nvPr>
            <p:ph type="body" idx="1"/>
          </p:nvPr>
        </p:nvSpPr>
        <p:spPr>
          <a:xfrm>
            <a:off x="468313" y="1125538"/>
            <a:ext cx="8207375" cy="5183187"/>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p:txBody>
      </p:sp>
      <p:sp>
        <p:nvSpPr>
          <p:cNvPr id="2052" name="Rectangle 27"/>
          <p:cNvSpPr>
            <a:spLocks noGrp="1"/>
          </p:cNvSpPr>
          <p:nvPr>
            <p:ph type="title"/>
          </p:nvPr>
        </p:nvSpPr>
        <p:spPr>
          <a:xfrm>
            <a:off x="468313" y="188913"/>
            <a:ext cx="8207375" cy="592137"/>
          </a:xfrm>
          <a:prstGeom prst="rect">
            <a:avLst/>
          </a:prstGeom>
          <a:noFill/>
          <a:ln w="9525">
            <a:noFill/>
          </a:ln>
        </p:spPr>
        <p:txBody>
          <a:bodyPr anchor="ctr"/>
          <a:p>
            <a:pPr lvl="0"/>
            <a:r>
              <a:rPr lang="zh-CN" altLang="en-US"/>
              <a:t>单击此处编辑母版标题样式</a:t>
            </a:r>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marL="0" lvl="0" indent="0" algn="l" defTabSz="914400" eaLnBrk="0" fontAlgn="base" latinLnBrk="0" hangingPunct="0">
        <a:lnSpc>
          <a:spcPct val="100000"/>
        </a:lnSpc>
        <a:spcBef>
          <a:spcPct val="0"/>
        </a:spcBef>
        <a:spcAft>
          <a:spcPct val="0"/>
        </a:spcAft>
        <a:buClr>
          <a:srgbClr val="000000"/>
        </a:buClr>
        <a:buNone/>
        <a:defRPr sz="2600" b="0" i="0" u="none" kern="1200" baseline="0">
          <a:solidFill>
            <a:schemeClr val="bg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0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6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4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lr>
          <a:srgbClr val="000000"/>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lr>
          <a:srgbClr val="000000"/>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lr>
          <a:srgbClr val="000000"/>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lr>
          <a:srgbClr val="000000"/>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1" i="1"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3074" name="图片 3073" descr="图片2"/>
          <p:cNvPicPr>
            <a:picLocks noChangeAspect="1"/>
          </p:cNvPicPr>
          <p:nvPr userDrawn="1"/>
        </p:nvPicPr>
        <p:blipFill>
          <a:blip r:embed="rId13"/>
          <a:stretch>
            <a:fillRect/>
          </a:stretch>
        </p:blipFill>
        <p:spPr>
          <a:xfrm>
            <a:off x="0" y="0"/>
            <a:ext cx="9144000" cy="6858000"/>
          </a:xfrm>
          <a:prstGeom prst="rect">
            <a:avLst/>
          </a:prstGeom>
          <a:noFill/>
          <a:ln w="9525">
            <a:noFill/>
          </a:ln>
        </p:spPr>
      </p:pic>
      <p:sp>
        <p:nvSpPr>
          <p:cNvPr id="3075" name="Rectangle 31"/>
          <p:cNvSpPr>
            <a:spLocks noGrp="1"/>
          </p:cNvSpPr>
          <p:nvPr>
            <p:ph type="body" idx="1"/>
          </p:nvPr>
        </p:nvSpPr>
        <p:spPr>
          <a:xfrm>
            <a:off x="468313" y="1125538"/>
            <a:ext cx="8207375" cy="5183187"/>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p:txBody>
      </p:sp>
      <p:sp>
        <p:nvSpPr>
          <p:cNvPr id="3076" name="Rectangle 27"/>
          <p:cNvSpPr>
            <a:spLocks noGrp="1"/>
          </p:cNvSpPr>
          <p:nvPr>
            <p:ph type="title"/>
          </p:nvPr>
        </p:nvSpPr>
        <p:spPr>
          <a:xfrm>
            <a:off x="468313" y="188913"/>
            <a:ext cx="8207375" cy="592137"/>
          </a:xfrm>
          <a:prstGeom prst="rect">
            <a:avLst/>
          </a:prstGeom>
          <a:noFill/>
          <a:ln w="9525">
            <a:noFill/>
          </a:ln>
        </p:spPr>
        <p:txBody>
          <a:bodyPr vert="horz" wrap="square" anchor="ctr"/>
          <a:p>
            <a:pPr lvl="0"/>
            <a:r>
              <a:rPr lang="zh-CN" altLang="en-US"/>
              <a:t>单击此处编辑母版标题样式</a:t>
            </a:r>
            <a:endParaRPr lang="zh-CN" altLang="en-US"/>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marL="0" lvl="0" indent="0" algn="l" defTabSz="914400" eaLnBrk="1" fontAlgn="base" latinLnBrk="0" hangingPunct="1">
        <a:lnSpc>
          <a:spcPct val="100000"/>
        </a:lnSpc>
        <a:spcBef>
          <a:spcPct val="0"/>
        </a:spcBef>
        <a:spcAft>
          <a:spcPct val="0"/>
        </a:spcAft>
        <a:buClr>
          <a:srgbClr val="000000"/>
        </a:buClr>
        <a:buNone/>
        <a:defRPr sz="2600" b="0" i="0" u="none" kern="1200" baseline="0">
          <a:solidFill>
            <a:schemeClr val="bg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n"/>
        <a:defRPr sz="20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6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n"/>
        <a:defRPr sz="14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rgbClr val="000000"/>
        </a:buClr>
        <a:buFont typeface="Wingdings" panose="05000000000000000000" pitchFamily="2" charset="2"/>
        <a:buChar char="»"/>
        <a:defRPr sz="18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rgbClr val="000000"/>
        </a:buClr>
        <a:buFont typeface="Wingdings" panose="05000000000000000000" pitchFamily="2" charset="2"/>
        <a:buChar char="»"/>
        <a:defRPr sz="18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rgbClr val="000000"/>
        </a:buClr>
        <a:buFont typeface="Wingdings" panose="05000000000000000000" pitchFamily="2" charset="2"/>
        <a:buChar char="»"/>
        <a:defRPr sz="18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rgbClr val="000000"/>
        </a:buClr>
        <a:buFont typeface="Wingdings" panose="05000000000000000000" pitchFamily="2" charset="2"/>
        <a:buChar char="»"/>
        <a:defRPr sz="18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1" i="1"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2400" b="1" i="1"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608400"/>
            <a:ext cx="82269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490400"/>
            <a:ext cx="82269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6314400"/>
            <a:ext cx="2025000" cy="3168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14400"/>
            <a:ext cx="2970000" cy="3168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6314400"/>
            <a:ext cx="2025000" cy="3168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8.png"/><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4.xml"/><Relationship Id="rId4" Type="http://schemas.openxmlformats.org/officeDocument/2006/relationships/image" Target="../media/image2.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7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4.png"/><Relationship Id="rId1"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6.png"/><Relationship Id="rId1"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8.png"/><Relationship Id="rId1"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0.jpeg"/><Relationship Id="rId1"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32.jpeg"/><Relationship Id="rId2" Type="http://schemas.openxmlformats.org/officeDocument/2006/relationships/image" Target="../media/image31.emf"/><Relationship Id="rId1"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tags" Target="../tags/tag79.xml"/><Relationship Id="rId7" Type="http://schemas.openxmlformats.org/officeDocument/2006/relationships/hyperlink" Target="http://www.bofety.com/" TargetMode="External"/><Relationship Id="rId6" Type="http://schemas.openxmlformats.org/officeDocument/2006/relationships/tags" Target="../tags/tag78.xml"/><Relationship Id="rId5" Type="http://schemas.openxmlformats.org/officeDocument/2006/relationships/image" Target="../media/image35.jpeg"/><Relationship Id="rId4" Type="http://schemas.openxmlformats.org/officeDocument/2006/relationships/tags" Target="../tags/tag77.xml"/><Relationship Id="rId3" Type="http://schemas.openxmlformats.org/officeDocument/2006/relationships/image" Target="../media/image34.jpeg"/><Relationship Id="rId2" Type="http://schemas.openxmlformats.org/officeDocument/2006/relationships/tags" Target="../tags/tag76.xml"/><Relationship Id="rId1" Type="http://schemas.openxmlformats.org/officeDocument/2006/relationships/tags" Target="../tags/tag7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ctrTitle"/>
          </p:nvPr>
        </p:nvSpPr>
        <p:spPr>
          <a:xfrm>
            <a:off x="0" y="2736850"/>
            <a:ext cx="9144000" cy="1228090"/>
          </a:xfrm>
          <a:gradFill>
            <a:gsLst>
              <a:gs pos="0">
                <a:srgbClr val="E30000"/>
              </a:gs>
              <a:gs pos="100000">
                <a:srgbClr val="760303"/>
              </a:gs>
            </a:gsLst>
            <a:lin ang="5400000" scaled="0"/>
          </a:gradFill>
        </p:spPr>
        <p:txBody>
          <a:bodyPr vert="horz" wrap="square" anchor="ctr"/>
          <a:lstStyle>
            <a:lvl1pPr marL="0" lvl="0" indent="0" algn="l" defTabSz="914400" eaLnBrk="0" fontAlgn="base" latinLnBrk="0" hangingPunct="0">
              <a:lnSpc>
                <a:spcPct val="100000"/>
              </a:lnSpc>
              <a:spcBef>
                <a:spcPct val="0"/>
              </a:spcBef>
              <a:spcAft>
                <a:spcPct val="0"/>
              </a:spcAft>
              <a:buClr>
                <a:srgbClr val="000000"/>
              </a:buClr>
              <a:buNone/>
              <a:defRPr sz="2600" b="0" i="0" u="none" kern="1200" baseline="0">
                <a:solidFill>
                  <a:schemeClr val="bg1"/>
                </a:solidFill>
                <a:latin typeface="+mj-lt"/>
                <a:ea typeface="+mj-ea"/>
                <a:cs typeface="+mj-cs"/>
              </a:defRPr>
            </a:lvl1pPr>
          </a:lstStyle>
          <a:p>
            <a:pPr lvl="0" algn="ctr" eaLnBrk="1" hangingPunct="1"/>
            <a:r>
              <a:rPr lang="zh-CN" altLang="en-US" sz="8800" b="1" dirty="0">
                <a:solidFill>
                  <a:schemeClr val="bg1"/>
                </a:solidFill>
                <a:latin typeface="微软雅黑" panose="020B0503020204020204" charset="-122"/>
                <a:ea typeface="微软雅黑" panose="020B0503020204020204" charset="-122"/>
              </a:rPr>
              <a:t>地震自救常识</a:t>
            </a:r>
            <a:endParaRPr lang="zh-CN" altLang="en-US" sz="8800" b="1" dirty="0">
              <a:solidFill>
                <a:schemeClr val="bg1"/>
              </a:solidFill>
              <a:latin typeface="微软雅黑" panose="020B0503020204020204" charset="-122"/>
              <a:ea typeface="微软雅黑" panose="020B0503020204020204"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6012339" y="41488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i="0" dirty="0">
                <a:solidFill>
                  <a:schemeClr val="lt1"/>
                </a:solidFill>
                <a:effectLst/>
                <a:latin typeface="微软雅黑" panose="020B0503020204020204" charset="-122"/>
                <a:ea typeface="微软雅黑" panose="020B0503020204020204" charset="-122"/>
              </a:rPr>
              <a:t>博富特咨询</a:t>
            </a:r>
            <a:r>
              <a:rPr lang="en-US" altLang="zh-CN" sz="1800" b="1" i="0" dirty="0">
                <a:solidFill>
                  <a:schemeClr val="lt1"/>
                </a:solidFill>
                <a:effectLst/>
                <a:latin typeface="微软雅黑" panose="020B0503020204020204" charset="-122"/>
                <a:ea typeface="微软雅黑" panose="020B0503020204020204" charset="-122"/>
              </a:rPr>
              <a:t> </a:t>
            </a:r>
            <a:endParaRPr lang="en-US" altLang="zh-CN" sz="1800" b="1" i="0"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674839" y="508477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i="0">
                <a:solidFill>
                  <a:schemeClr val="dk1">
                    <a:lumMod val="85000"/>
                    <a:lumOff val="15000"/>
                  </a:schemeClr>
                </a:solidFill>
              </a:rPr>
              <a:t>全面</a:t>
            </a:r>
            <a:endParaRPr lang="zh-CN" altLang="en-US" sz="1800" b="1" i="0">
              <a:solidFill>
                <a:schemeClr val="dk1">
                  <a:lumMod val="85000"/>
                  <a:lumOff val="15000"/>
                </a:schemeClr>
              </a:solidFill>
            </a:endParaRPr>
          </a:p>
        </p:txBody>
      </p:sp>
      <p:sp>
        <p:nvSpPr>
          <p:cNvPr id="9" name="椭圆 8"/>
          <p:cNvSpPr/>
          <p:nvPr>
            <p:custDataLst>
              <p:tags r:id="rId3"/>
            </p:custDataLst>
          </p:nvPr>
        </p:nvSpPr>
        <p:spPr>
          <a:xfrm>
            <a:off x="6607175" y="50852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i="0">
                <a:solidFill>
                  <a:schemeClr val="dk1">
                    <a:lumMod val="85000"/>
                    <a:lumOff val="15000"/>
                  </a:schemeClr>
                </a:solidFill>
              </a:rPr>
              <a:t>专业</a:t>
            </a:r>
            <a:endParaRPr lang="zh-CN" altLang="en-US" sz="1800" b="1" i="0">
              <a:solidFill>
                <a:schemeClr val="dk1">
                  <a:lumMod val="85000"/>
                  <a:lumOff val="15000"/>
                </a:schemeClr>
              </a:solidFill>
            </a:endParaRPr>
          </a:p>
        </p:txBody>
      </p:sp>
      <p:sp>
        <p:nvSpPr>
          <p:cNvPr id="10" name="椭圆 9"/>
          <p:cNvSpPr/>
          <p:nvPr>
            <p:custDataLst>
              <p:tags r:id="rId4"/>
            </p:custDataLst>
          </p:nvPr>
        </p:nvSpPr>
        <p:spPr>
          <a:xfrm>
            <a:off x="7539511" y="50847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i="0">
                <a:solidFill>
                  <a:schemeClr val="dk1">
                    <a:lumMod val="85000"/>
                    <a:lumOff val="15000"/>
                  </a:schemeClr>
                </a:solidFill>
              </a:rPr>
              <a:t>实用</a:t>
            </a:r>
            <a:endParaRPr lang="zh-CN" altLang="en-US" sz="1800" b="1" i="0">
              <a:solidFill>
                <a:schemeClr val="dk1">
                  <a:lumMod val="85000"/>
                  <a:lumOff val="15000"/>
                </a:schemeClr>
              </a:solidFill>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indefinite" fill="hold">
                                          <p:stCondLst>
                                            <p:cond delay="0"/>
                                          </p:stCondLst>
                                        </p:cTn>
                                        <p:tgtEl>
                                          <p:spTgt spid="6146"/>
                                        </p:tgtEl>
                                        <p:attrNameLst>
                                          <p:attrName>style.visibility</p:attrName>
                                        </p:attrNameLst>
                                      </p:cBhvr>
                                      <p:to>
                                        <p:strVal val="visible"/>
                                      </p:to>
                                    </p:set>
                                    <p:anim calcmode="lin" valueType="num">
                                      <p:cBhvr>
                                        <p:cTn id="7" dur="2000" fill="hold"/>
                                        <p:tgtEl>
                                          <p:spTgt spid="6146"/>
                                        </p:tgtEl>
                                        <p:attrNameLst>
                                          <p:attrName>ppt_w</p:attrName>
                                        </p:attrNameLst>
                                      </p:cBhvr>
                                      <p:tavLst>
                                        <p:tav tm="0">
                                          <p:val>
                                            <p:strVal val="#ppt_w"/>
                                          </p:val>
                                        </p:tav>
                                        <p:tav tm="100000">
                                          <p:val>
                                            <p:strVal val="#ppt_w"/>
                                          </p:val>
                                        </p:tav>
                                      </p:tavLst>
                                    </p:anim>
                                    <p:anim calcmode="lin" valueType="num">
                                      <p:cBhvr>
                                        <p:cTn id="8" dur="2000" fill="hold"/>
                                        <p:tgtEl>
                                          <p:spTgt spid="6146"/>
                                        </p:tgtEl>
                                        <p:attrNameLst>
                                          <p:attrName>ppt_h</p:attrName>
                                        </p:attrNameLst>
                                      </p:cBhvr>
                                      <p:tavLst>
                                        <p:tav tm="0">
                                          <p:val>
                                            <p:strVal val="#ppt_h"/>
                                          </p:val>
                                        </p:tav>
                                        <p:tav tm="29800">
                                          <p:val>
                                            <p:strVal val="#ppt_h/2"/>
                                          </p:val>
                                        </p:tav>
                                        <p:tav tm="39800">
                                          <p:val>
                                            <p:strVal val="#ppt_h"/>
                                          </p:val>
                                        </p:tav>
                                        <p:tav tm="50000">
                                          <p:val>
                                            <p:strVal val="#ppt_h/2"/>
                                          </p:val>
                                        </p:tav>
                                        <p:tav tm="59700">
                                          <p:val>
                                            <p:strVal val="#ppt_h"/>
                                          </p:val>
                                        </p:tav>
                                        <p:tav tm="69800">
                                          <p:val>
                                            <p:strVal val="#ppt_h/2"/>
                                          </p:val>
                                        </p:tav>
                                        <p:tav tm="79900">
                                          <p:val>
                                            <p:strVal val="#ppt_h"/>
                                          </p:val>
                                        </p:tav>
                                        <p:tav tm="100000">
                                          <p:val>
                                            <p:strVal val="#ppt_h"/>
                                          </p:val>
                                        </p:tav>
                                      </p:tavLst>
                                    </p:anim>
                                    <p:anim calcmode="lin" valueType="num">
                                      <p:cBhvr>
                                        <p:cTn id="9" dur="2000" fill="hold"/>
                                        <p:tgtEl>
                                          <p:spTgt spid="6146"/>
                                        </p:tgtEl>
                                        <p:attrNameLst>
                                          <p:attrName>ppt_x</p:attrName>
                                        </p:attrNameLst>
                                      </p:cBhvr>
                                      <p:tavLst>
                                        <p:tav tm="0">
                                          <p:val>
                                            <p:strVal val="#ppt_x-.4"/>
                                          </p:val>
                                        </p:tav>
                                        <p:tav tm="100000">
                                          <p:val>
                                            <p:strVal val="#ppt_x"/>
                                          </p:val>
                                        </p:tav>
                                      </p:tavLst>
                                    </p:anim>
                                    <p:anim calcmode="lin" valueType="num">
                                      <p:cBhvr>
                                        <p:cTn id="10" dur="2000" fill="hold"/>
                                        <p:tgtEl>
                                          <p:spTgt spid="6146"/>
                                        </p:tgtEl>
                                        <p:attrNameLst>
                                          <p:attrName>ppt_y</p:attrName>
                                        </p:attrNameLst>
                                      </p:cBhvr>
                                      <p:tavLst>
                                        <p:tav tm="0">
                                          <p:val>
                                            <p:strVal val="#ppt_y-.5"/>
                                          </p:val>
                                        </p:tav>
                                        <p:tav tm="19900">
                                          <p:val>
                                            <p:strVal val="#ppt_y-.2"/>
                                          </p:val>
                                        </p:tav>
                                        <p:tav tm="29800">
                                          <p:val>
                                            <p:strVal val="#ppt_y"/>
                                          </p:val>
                                        </p:tav>
                                        <p:tav tm="39800">
                                          <p:val>
                                            <p:strVal val="#ppt_y-.15"/>
                                          </p:val>
                                        </p:tav>
                                        <p:tav tm="50000">
                                          <p:val>
                                            <p:strVal val="#ppt_y"/>
                                          </p:val>
                                        </p:tav>
                                        <p:tav tm="59700">
                                          <p:val>
                                            <p:strVal val="#ppt_y-.1"/>
                                          </p:val>
                                        </p:tav>
                                        <p:tav tm="69800">
                                          <p:val>
                                            <p:strVal val="#ppt_y"/>
                                          </p:val>
                                        </p:tav>
                                        <p:tav tm="799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 Placeholder 14337"/>
          <p:cNvSpPr>
            <a:spLocks noGrp="1"/>
          </p:cNvSpPr>
          <p:nvPr>
            <p:ph type="body" idx="1"/>
          </p:nvPr>
        </p:nvSpPr>
        <p:spPr>
          <a:xfrm>
            <a:off x="395288" y="1628775"/>
            <a:ext cx="8207375" cy="4392613"/>
          </a:xfrm>
        </p:spPr>
        <p:txBody>
          <a:bodyPr/>
          <a:p>
            <a:pPr>
              <a:buNone/>
            </a:pPr>
            <a:r>
              <a:rPr lang="zh-CN" altLang="en-US" dirty="0">
                <a:latin typeface="宋体" panose="02010600030101010101" pitchFamily="2" charset="-122"/>
                <a:ea typeface="宋体" panose="02010600030101010101" pitchFamily="2" charset="-122"/>
              </a:rPr>
              <a:t>Ⅷ度 房屋多有损坏，少数破坏路基塌方，地下管道破裂</a:t>
            </a:r>
            <a:endParaRPr lang="zh-CN" altLang="en-US" dirty="0">
              <a:latin typeface="宋体" panose="02010600030101010101" pitchFamily="2" charset="-122"/>
              <a:ea typeface="宋体" panose="02010600030101010101" pitchFamily="2" charset="-122"/>
            </a:endParaRPr>
          </a:p>
          <a:p>
            <a:pPr>
              <a:buNone/>
            </a:pPr>
            <a:r>
              <a:rPr lang="zh-CN" altLang="en-US" dirty="0">
                <a:latin typeface="宋体" panose="02010600030101010101" pitchFamily="2" charset="-122"/>
                <a:ea typeface="宋体" panose="02010600030101010101" pitchFamily="2" charset="-122"/>
                <a:sym typeface="宋体" panose="02010600030101010101" pitchFamily="2" charset="-122"/>
              </a:rPr>
              <a:t>Ⅸ</a:t>
            </a:r>
            <a:r>
              <a:rPr lang="zh-CN" altLang="en-US" dirty="0">
                <a:latin typeface="宋体" panose="02010600030101010101" pitchFamily="2" charset="-122"/>
                <a:ea typeface="宋体" panose="02010600030101010101" pitchFamily="2" charset="-122"/>
              </a:rPr>
              <a:t>度：建筑物普遍破坏－房屋大多数破坏，少数倾倒，牌坊，烟囱等崩塌，铁轨弯曲。</a:t>
            </a:r>
            <a:endParaRPr lang="zh-CN" altLang="en-US" dirty="0">
              <a:latin typeface="宋体" panose="02010600030101010101" pitchFamily="2" charset="-122"/>
              <a:ea typeface="宋体" panose="02010600030101010101" pitchFamily="2" charset="-122"/>
            </a:endParaRPr>
          </a:p>
          <a:p>
            <a:pPr>
              <a:buNone/>
            </a:pPr>
            <a:r>
              <a:rPr lang="zh-CN" altLang="en-US" dirty="0">
                <a:latin typeface="宋体" panose="02010600030101010101" pitchFamily="2" charset="-122"/>
                <a:ea typeface="宋体" panose="02010600030101010101" pitchFamily="2" charset="-122"/>
                <a:sym typeface="宋体" panose="02010600030101010101" pitchFamily="2" charset="-122"/>
              </a:rPr>
              <a:t>Ⅹ</a:t>
            </a:r>
            <a:r>
              <a:rPr lang="zh-CN" altLang="en-US" dirty="0">
                <a:latin typeface="宋体" panose="02010600030101010101" pitchFamily="2" charset="-122"/>
                <a:ea typeface="宋体" panose="02010600030101010101" pitchFamily="2" charset="-122"/>
              </a:rPr>
              <a:t>度：建筑物普遍摧毁－房屋倾倒，道路毁坏，山石大量崩塌，水面大浪扑岸。</a:t>
            </a:r>
            <a:endParaRPr lang="zh-CN" altLang="en-US" dirty="0">
              <a:latin typeface="宋体" panose="02010600030101010101" pitchFamily="2" charset="-122"/>
              <a:ea typeface="宋体" panose="02010600030101010101" pitchFamily="2" charset="-122"/>
            </a:endParaRPr>
          </a:p>
          <a:p>
            <a:pPr>
              <a:buNone/>
            </a:pPr>
            <a:r>
              <a:rPr lang="zh-CN" altLang="en-US" dirty="0">
                <a:latin typeface="宋体" panose="02010600030101010101" pitchFamily="2" charset="-122"/>
                <a:ea typeface="宋体" panose="02010600030101010101" pitchFamily="2" charset="-122"/>
                <a:sym typeface="宋体" panose="02010600030101010101" pitchFamily="2" charset="-122"/>
              </a:rPr>
              <a:t>Ⅺ</a:t>
            </a:r>
            <a:r>
              <a:rPr lang="zh-CN" altLang="en-US" dirty="0">
                <a:latin typeface="宋体" panose="02010600030101010101" pitchFamily="2" charset="-122"/>
                <a:ea typeface="宋体" panose="02010600030101010101" pitchFamily="2" charset="-122"/>
              </a:rPr>
              <a:t>度：毁灭－房屋大量倒塌，路基堤岸大段崩毁，地表产生很大变化。</a:t>
            </a:r>
            <a:endParaRPr lang="zh-CN" altLang="en-US" dirty="0">
              <a:latin typeface="宋体" panose="02010600030101010101" pitchFamily="2" charset="-122"/>
              <a:ea typeface="宋体" panose="02010600030101010101" pitchFamily="2" charset="-122"/>
            </a:endParaRPr>
          </a:p>
          <a:p>
            <a:pPr>
              <a:buNone/>
            </a:pPr>
            <a:r>
              <a:rPr lang="zh-CN" altLang="en-US" dirty="0">
                <a:latin typeface="宋体" panose="02010600030101010101" pitchFamily="2" charset="-122"/>
                <a:ea typeface="宋体" panose="02010600030101010101" pitchFamily="2" charset="-122"/>
                <a:sym typeface="宋体" panose="02010600030101010101" pitchFamily="2" charset="-122"/>
              </a:rPr>
              <a:t>Ⅻ</a:t>
            </a:r>
            <a:r>
              <a:rPr lang="zh-CN" altLang="en-US" dirty="0">
                <a:latin typeface="宋体" panose="02010600030101010101" pitchFamily="2" charset="-122"/>
                <a:ea typeface="宋体" panose="02010600030101010101" pitchFamily="2" charset="-122"/>
              </a:rPr>
              <a:t>度：山川易景－建筑物普遍毁坏，地形剧烈变化动植物遭毁灭。</a:t>
            </a:r>
            <a:endParaRPr lang="zh-CN" altLang="en-US" dirty="0">
              <a:latin typeface="宋体" panose="02010600030101010101" pitchFamily="2" charset="-122"/>
              <a:ea typeface="宋体" panose="02010600030101010101" pitchFamily="2" charset="-122"/>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8">
                                            <p:txEl>
                                              <p:charRg st="0" end="26"/>
                                            </p:txEl>
                                          </p:spTgt>
                                        </p:tgtEl>
                                        <p:attrNameLst>
                                          <p:attrName>style.visibility</p:attrName>
                                        </p:attrNameLst>
                                      </p:cBhvr>
                                      <p:to>
                                        <p:strVal val="visible"/>
                                      </p:to>
                                    </p:set>
                                    <p:animEffect transition="in" filter="wipe(left)">
                                      <p:cBhvr>
                                        <p:cTn id="7" dur="500"/>
                                        <p:tgtEl>
                                          <p:spTgt spid="14338">
                                            <p:txEl>
                                              <p:charRg st="0" end="2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8">
                                            <p:txEl>
                                              <p:charRg st="26" end="65"/>
                                            </p:txEl>
                                          </p:spTgt>
                                        </p:tgtEl>
                                        <p:attrNameLst>
                                          <p:attrName>style.visibility</p:attrName>
                                        </p:attrNameLst>
                                      </p:cBhvr>
                                      <p:to>
                                        <p:strVal val="visible"/>
                                      </p:to>
                                    </p:set>
                                    <p:animEffect transition="in" filter="wipe(left)">
                                      <p:cBhvr>
                                        <p:cTn id="12" dur="500"/>
                                        <p:tgtEl>
                                          <p:spTgt spid="14338">
                                            <p:txEl>
                                              <p:charRg st="26" end="6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8">
                                            <p:txEl>
                                              <p:charRg st="65" end="101"/>
                                            </p:txEl>
                                          </p:spTgt>
                                        </p:tgtEl>
                                        <p:attrNameLst>
                                          <p:attrName>style.visibility</p:attrName>
                                        </p:attrNameLst>
                                      </p:cBhvr>
                                      <p:to>
                                        <p:strVal val="visible"/>
                                      </p:to>
                                    </p:set>
                                    <p:animEffect transition="in" filter="wipe(left)">
                                      <p:cBhvr>
                                        <p:cTn id="17" dur="500"/>
                                        <p:tgtEl>
                                          <p:spTgt spid="14338">
                                            <p:txEl>
                                              <p:charRg st="65" end="10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38">
                                            <p:txEl>
                                              <p:charRg st="101" end="133"/>
                                            </p:txEl>
                                          </p:spTgt>
                                        </p:tgtEl>
                                        <p:attrNameLst>
                                          <p:attrName>style.visibility</p:attrName>
                                        </p:attrNameLst>
                                      </p:cBhvr>
                                      <p:to>
                                        <p:strVal val="visible"/>
                                      </p:to>
                                    </p:set>
                                    <p:animEffect transition="in" filter="wipe(left)">
                                      <p:cBhvr>
                                        <p:cTn id="22" dur="500"/>
                                        <p:tgtEl>
                                          <p:spTgt spid="14338">
                                            <p:txEl>
                                              <p:charRg st="101" end="13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338">
                                            <p:txEl>
                                              <p:charRg st="133" end="163"/>
                                            </p:txEl>
                                          </p:spTgt>
                                        </p:tgtEl>
                                        <p:attrNameLst>
                                          <p:attrName>style.visibility</p:attrName>
                                        </p:attrNameLst>
                                      </p:cBhvr>
                                      <p:to>
                                        <p:strVal val="visible"/>
                                      </p:to>
                                    </p:set>
                                    <p:animEffect transition="in" filter="wipe(left)">
                                      <p:cBhvr>
                                        <p:cTn id="27" dur="500"/>
                                        <p:tgtEl>
                                          <p:spTgt spid="14338">
                                            <p:txEl>
                                              <p:charRg st="133" end="16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p:txBody>
          <a:bodyPr vert="horz" wrap="square" anchor="ctr"/>
          <a:p>
            <a:pPr lvl="0" eaLnBrk="1" hangingPunct="1"/>
            <a:r>
              <a:rPr lang="zh-CN" altLang="en-US" dirty="0"/>
              <a:t>1.4 主震和余震</a:t>
            </a:r>
            <a:endParaRPr lang="zh-CN" altLang="en-US" dirty="0"/>
          </a:p>
        </p:txBody>
      </p:sp>
      <p:grpSp>
        <p:nvGrpSpPr>
          <p:cNvPr id="15363" name="组合 15362"/>
          <p:cNvGrpSpPr/>
          <p:nvPr/>
        </p:nvGrpSpPr>
        <p:grpSpPr>
          <a:xfrm>
            <a:off x="1357313" y="1643063"/>
            <a:ext cx="2660650" cy="3154362"/>
            <a:chOff x="0" y="0"/>
            <a:chExt cx="1676" cy="1987"/>
          </a:xfrm>
        </p:grpSpPr>
        <p:pic>
          <p:nvPicPr>
            <p:cNvPr id="15364" name="圆角矩形 12"/>
            <p:cNvPicPr/>
            <p:nvPr/>
          </p:nvPicPr>
          <p:blipFill>
            <a:blip r:embed="rId1"/>
            <a:stretch>
              <a:fillRect/>
            </a:stretch>
          </p:blipFill>
          <p:spPr>
            <a:xfrm>
              <a:off x="0" y="0"/>
              <a:ext cx="1676" cy="1987"/>
            </a:xfrm>
            <a:prstGeom prst="rect">
              <a:avLst/>
            </a:prstGeom>
            <a:noFill/>
            <a:ln w="9525">
              <a:noFill/>
            </a:ln>
          </p:spPr>
        </p:pic>
        <p:sp>
          <p:nvSpPr>
            <p:cNvPr id="15365" name="Text Box 5"/>
            <p:cNvSpPr txBox="1"/>
            <p:nvPr/>
          </p:nvSpPr>
          <p:spPr>
            <a:xfrm>
              <a:off x="45" y="90"/>
              <a:ext cx="1523" cy="1778"/>
            </a:xfrm>
            <a:prstGeom prst="rect">
              <a:avLst/>
            </a:prstGeom>
            <a:noFill/>
            <a:ln w="9525">
              <a:noFill/>
            </a:ln>
          </p:spPr>
          <p:txBody>
            <a:bodyPr anchor="ctr"/>
            <a:p>
              <a:pPr lvl="0" eaLnBrk="1" hangingPunct="1"/>
              <a:r>
                <a:rPr lang="zh-CN" altLang="en-US" sz="1600" b="0" i="0" dirty="0">
                  <a:solidFill>
                    <a:srgbClr val="222268"/>
                  </a:solidFill>
                  <a:latin typeface="宋体" panose="02010600030101010101" pitchFamily="2" charset="-122"/>
                  <a:ea typeface="宋体" panose="02010600030101010101" pitchFamily="2" charset="-122"/>
                </a:rPr>
                <a:t>主震震级高非常突出；</a:t>
              </a:r>
              <a:endParaRPr lang="en-US" altLang="x-none" sz="1600" b="0" i="0" dirty="0">
                <a:solidFill>
                  <a:srgbClr val="222268"/>
                </a:solidFill>
                <a:latin typeface="宋体" panose="02010600030101010101" pitchFamily="2" charset="-122"/>
                <a:ea typeface="宋体" panose="02010600030101010101" pitchFamily="2" charset="-122"/>
              </a:endParaRPr>
            </a:p>
            <a:p>
              <a:pPr lvl="0" eaLnBrk="1" hangingPunct="1"/>
              <a:r>
                <a:rPr lang="zh-CN" altLang="en-US" sz="1600" b="0" i="0" dirty="0">
                  <a:solidFill>
                    <a:srgbClr val="222268"/>
                  </a:solidFill>
                  <a:latin typeface="宋体" panose="02010600030101010101" pitchFamily="2" charset="-122"/>
                  <a:ea typeface="宋体" panose="02010600030101010101" pitchFamily="2" charset="-122"/>
                </a:rPr>
                <a:t>主震发生前先有一些前震出现；这种主震</a:t>
              </a:r>
              <a:r>
                <a:rPr lang="en-US" altLang="x-none" sz="1600" b="0" i="0" dirty="0">
                  <a:solidFill>
                    <a:srgbClr val="222268"/>
                  </a:solidFill>
                  <a:latin typeface="宋体" panose="02010600030101010101" pitchFamily="2" charset="-122"/>
                  <a:ea typeface="宋体" panose="02010600030101010101" pitchFamily="2" charset="-122"/>
                </a:rPr>
                <a:t>-</a:t>
              </a:r>
              <a:r>
                <a:rPr lang="zh-CN" altLang="en-US" sz="1600" b="0" i="0" dirty="0">
                  <a:solidFill>
                    <a:srgbClr val="222268"/>
                  </a:solidFill>
                  <a:latin typeface="宋体" panose="02010600030101010101" pitchFamily="2" charset="-122"/>
                  <a:ea typeface="宋体" panose="02010600030101010101" pitchFamily="2" charset="-122"/>
                </a:rPr>
                <a:t>余震型地震也叫前震</a:t>
              </a:r>
              <a:r>
                <a:rPr lang="en-US" altLang="x-none" sz="1600" b="0" i="0" dirty="0">
                  <a:solidFill>
                    <a:srgbClr val="222268"/>
                  </a:solidFill>
                  <a:latin typeface="宋体" panose="02010600030101010101" pitchFamily="2" charset="-122"/>
                  <a:ea typeface="宋体" panose="02010600030101010101" pitchFamily="2" charset="-122"/>
                </a:rPr>
                <a:t>-</a:t>
              </a:r>
              <a:r>
                <a:rPr lang="zh-CN" altLang="en-US" sz="1600" b="0" i="0" dirty="0">
                  <a:solidFill>
                    <a:srgbClr val="222268"/>
                  </a:solidFill>
                  <a:latin typeface="宋体" panose="02010600030101010101" pitchFamily="2" charset="-122"/>
                  <a:ea typeface="宋体" panose="02010600030101010101" pitchFamily="2" charset="-122"/>
                </a:rPr>
                <a:t>主震</a:t>
              </a:r>
              <a:r>
                <a:rPr lang="en-US" altLang="x-none" sz="1600" b="0" i="0" dirty="0">
                  <a:solidFill>
                    <a:srgbClr val="222268"/>
                  </a:solidFill>
                  <a:latin typeface="宋体" panose="02010600030101010101" pitchFamily="2" charset="-122"/>
                  <a:ea typeface="宋体" panose="02010600030101010101" pitchFamily="2" charset="-122"/>
                </a:rPr>
                <a:t>-</a:t>
              </a:r>
              <a:r>
                <a:rPr lang="zh-CN" altLang="en-US" sz="1600" b="0" i="0" dirty="0">
                  <a:solidFill>
                    <a:srgbClr val="222268"/>
                  </a:solidFill>
                  <a:latin typeface="宋体" panose="02010600030101010101" pitchFamily="2" charset="-122"/>
                  <a:ea typeface="宋体" panose="02010600030101010101" pitchFamily="2" charset="-122"/>
                </a:rPr>
                <a:t>余震型地震</a:t>
              </a:r>
              <a:r>
                <a:rPr lang="en-US" altLang="x-none" sz="1600" b="0" i="0" dirty="0">
                  <a:solidFill>
                    <a:srgbClr val="222268"/>
                  </a:solidFill>
                  <a:latin typeface="宋体" panose="02010600030101010101" pitchFamily="2" charset="-122"/>
                  <a:ea typeface="宋体" panose="02010600030101010101" pitchFamily="2" charset="-122"/>
                </a:rPr>
                <a:t>;</a:t>
              </a:r>
              <a:r>
                <a:rPr lang="zh-CN" altLang="en-US" sz="1600" b="0" i="0" dirty="0">
                  <a:solidFill>
                    <a:srgbClr val="222268"/>
                  </a:solidFill>
                  <a:latin typeface="宋体" panose="02010600030101010101" pitchFamily="2" charset="-122"/>
                  <a:ea typeface="宋体" panose="02010600030101010101" pitchFamily="2" charset="-122"/>
                </a:rPr>
                <a:t>最大地震所释放的能量占全序列的</a:t>
              </a:r>
              <a:r>
                <a:rPr lang="en-US" altLang="x-none" sz="1600" b="0" i="0" dirty="0">
                  <a:solidFill>
                    <a:srgbClr val="222268"/>
                  </a:solidFill>
                  <a:latin typeface="宋体" panose="02010600030101010101" pitchFamily="2" charset="-122"/>
                  <a:ea typeface="宋体" panose="02010600030101010101" pitchFamily="2" charset="-122"/>
                </a:rPr>
                <a:t>90%</a:t>
              </a:r>
              <a:r>
                <a:rPr lang="zh-CN" altLang="en-US" sz="1600" b="0" i="0" dirty="0">
                  <a:solidFill>
                    <a:srgbClr val="222268"/>
                  </a:solidFill>
                  <a:latin typeface="宋体" panose="02010600030101010101" pitchFamily="2" charset="-122"/>
                  <a:ea typeface="宋体" panose="02010600030101010101" pitchFamily="2" charset="-122"/>
                </a:rPr>
                <a:t>以上</a:t>
              </a:r>
              <a:endParaRPr lang="zh-CN" altLang="en-US" sz="1600" b="0" i="0" dirty="0">
                <a:solidFill>
                  <a:srgbClr val="222268"/>
                </a:solidFill>
                <a:latin typeface="宋体" panose="02010600030101010101" pitchFamily="2" charset="-122"/>
                <a:ea typeface="宋体" panose="02010600030101010101" pitchFamily="2" charset="-122"/>
              </a:endParaRPr>
            </a:p>
          </p:txBody>
        </p:sp>
      </p:grpSp>
      <p:grpSp>
        <p:nvGrpSpPr>
          <p:cNvPr id="15366" name="组合 15365"/>
          <p:cNvGrpSpPr/>
          <p:nvPr/>
        </p:nvGrpSpPr>
        <p:grpSpPr>
          <a:xfrm>
            <a:off x="4743450" y="1571625"/>
            <a:ext cx="2757488" cy="3225800"/>
            <a:chOff x="0" y="0"/>
            <a:chExt cx="1655" cy="1843"/>
          </a:xfrm>
        </p:grpSpPr>
        <p:pic>
          <p:nvPicPr>
            <p:cNvPr id="15367" name="圆角矩形 13"/>
            <p:cNvPicPr/>
            <p:nvPr/>
          </p:nvPicPr>
          <p:blipFill>
            <a:blip r:embed="rId2"/>
            <a:stretch>
              <a:fillRect/>
            </a:stretch>
          </p:blipFill>
          <p:spPr>
            <a:xfrm>
              <a:off x="0" y="0"/>
              <a:ext cx="1655" cy="1843"/>
            </a:xfrm>
            <a:prstGeom prst="rect">
              <a:avLst/>
            </a:prstGeom>
            <a:noFill/>
            <a:ln w="9525">
              <a:noFill/>
            </a:ln>
          </p:spPr>
        </p:pic>
        <p:sp>
          <p:nvSpPr>
            <p:cNvPr id="15368" name="Text Box 8"/>
            <p:cNvSpPr txBox="1"/>
            <p:nvPr/>
          </p:nvSpPr>
          <p:spPr>
            <a:xfrm>
              <a:off x="113" y="98"/>
              <a:ext cx="1430" cy="1622"/>
            </a:xfrm>
            <a:prstGeom prst="rect">
              <a:avLst/>
            </a:prstGeom>
            <a:noFill/>
            <a:ln w="9525">
              <a:noFill/>
            </a:ln>
          </p:spPr>
          <p:txBody>
            <a:bodyPr anchor="ctr"/>
            <a:p>
              <a:pPr lvl="0" eaLnBrk="1" hangingPunct="1"/>
              <a:r>
                <a:rPr lang="zh-CN" altLang="en-US" sz="1400" b="0" i="0" dirty="0">
                  <a:solidFill>
                    <a:srgbClr val="222268"/>
                  </a:solidFill>
                  <a:latin typeface="Arial" panose="020B0604020202020204" pitchFamily="34" charset="0"/>
                  <a:ea typeface="宋体" panose="02010600030101010101" pitchFamily="2" charset="-122"/>
                </a:rPr>
                <a:t>余震是在主震之后接连发生的小地震。余震一般在地球内部发生主震的同一地方发生。通常的情况是一次主震发生以后，紧跟着有一系列余震，其强度一般都比主震小。余震的持续时间可达几天甚至几个月</a:t>
              </a:r>
              <a:endParaRPr lang="zh-CN" altLang="en-US" sz="1400" b="0" i="0" dirty="0">
                <a:solidFill>
                  <a:srgbClr val="222268"/>
                </a:solidFill>
                <a:latin typeface="Arial" panose="020B0604020202020204" pitchFamily="34" charset="0"/>
                <a:ea typeface="宋体" panose="02010600030101010101" pitchFamily="2" charset="-122"/>
              </a:endParaRPr>
            </a:p>
          </p:txBody>
        </p:sp>
      </p:grpSp>
      <p:sp>
        <p:nvSpPr>
          <p:cNvPr id="15369" name="椭圆 14"/>
          <p:cNvSpPr/>
          <p:nvPr/>
        </p:nvSpPr>
        <p:spPr>
          <a:xfrm>
            <a:off x="1524000" y="1447800"/>
            <a:ext cx="914400" cy="914400"/>
          </a:xfrm>
          <a:prstGeom prst="ellipse">
            <a:avLst/>
          </a:prstGeom>
          <a:gradFill rotWithShape="1">
            <a:gsLst>
              <a:gs pos="0">
                <a:srgbClr val="A8A8EA">
                  <a:alpha val="100000"/>
                </a:srgbClr>
              </a:gs>
              <a:gs pos="35001">
                <a:srgbClr val="C3C3EF">
                  <a:alpha val="100000"/>
                </a:srgbClr>
              </a:gs>
              <a:gs pos="100000">
                <a:srgbClr val="E8E8FA">
                  <a:alpha val="100000"/>
                </a:srgbClr>
              </a:gs>
            </a:gsLst>
            <a:lin ang="5400000" scaled="1"/>
            <a:tileRect/>
          </a:gradFill>
          <a:ln w="9525" cap="flat" cmpd="sng">
            <a:solidFill>
              <a:srgbClr val="2F2F98"/>
            </a:solidFill>
            <a:prstDash val="solid"/>
            <a:headEnd type="none" w="med" len="med"/>
            <a:tailEnd type="none" w="med" len="med"/>
          </a:ln>
          <a:effectLst>
            <a:outerShdw dist="20000" dir="5400000" algn="ctr" rotWithShape="0">
              <a:srgbClr val="000000">
                <a:alpha val="25000"/>
              </a:srgbClr>
            </a:outerShdw>
          </a:effectLst>
        </p:spPr>
        <p:txBody>
          <a:bodyPr anchor="ctr"/>
          <a:p>
            <a:pPr lvl="0" algn="ctr" eaLnBrk="1" hangingPunct="1"/>
            <a:r>
              <a:rPr lang="zh-CN" altLang="en-US" sz="1800" b="0" dirty="0">
                <a:solidFill>
                  <a:srgbClr val="000000"/>
                </a:solidFill>
                <a:latin typeface="Arial" panose="020B0604020202020204" pitchFamily="34" charset="0"/>
                <a:ea typeface="华文细黑" panose="02010600040101010101" pitchFamily="2" charset="-122"/>
              </a:rPr>
              <a:t>主震</a:t>
            </a:r>
            <a:endParaRPr lang="zh-CN" altLang="en-US" sz="1800" b="0" dirty="0">
              <a:solidFill>
                <a:srgbClr val="000000"/>
              </a:solidFill>
              <a:latin typeface="Arial" panose="020B0604020202020204" pitchFamily="34" charset="0"/>
              <a:ea typeface="华文细黑" panose="02010600040101010101" pitchFamily="2" charset="-122"/>
            </a:endParaRPr>
          </a:p>
        </p:txBody>
      </p:sp>
      <p:sp>
        <p:nvSpPr>
          <p:cNvPr id="15370" name="椭圆 15"/>
          <p:cNvSpPr/>
          <p:nvPr/>
        </p:nvSpPr>
        <p:spPr>
          <a:xfrm>
            <a:off x="4643438" y="1357313"/>
            <a:ext cx="914400" cy="914400"/>
          </a:xfrm>
          <a:prstGeom prst="ellipse">
            <a:avLst/>
          </a:prstGeom>
          <a:gradFill rotWithShape="1">
            <a:gsLst>
              <a:gs pos="0">
                <a:srgbClr val="A8A8EA">
                  <a:alpha val="100000"/>
                </a:srgbClr>
              </a:gs>
              <a:gs pos="35001">
                <a:srgbClr val="C3C3EF">
                  <a:alpha val="100000"/>
                </a:srgbClr>
              </a:gs>
              <a:gs pos="100000">
                <a:srgbClr val="E8E8FA">
                  <a:alpha val="100000"/>
                </a:srgbClr>
              </a:gs>
            </a:gsLst>
            <a:lin ang="5400000" scaled="1"/>
            <a:tileRect/>
          </a:gradFill>
          <a:ln w="9525" cap="flat" cmpd="sng">
            <a:solidFill>
              <a:srgbClr val="2F2F98"/>
            </a:solidFill>
            <a:prstDash val="solid"/>
            <a:headEnd type="none" w="med" len="med"/>
            <a:tailEnd type="none" w="med" len="med"/>
          </a:ln>
          <a:effectLst>
            <a:outerShdw dist="20000" dir="5400000" algn="ctr" rotWithShape="0">
              <a:srgbClr val="000000">
                <a:alpha val="25000"/>
              </a:srgbClr>
            </a:outerShdw>
          </a:effectLst>
        </p:spPr>
        <p:txBody>
          <a:bodyPr anchor="ctr"/>
          <a:p>
            <a:pPr lvl="0" algn="ctr" eaLnBrk="1" hangingPunct="1"/>
            <a:r>
              <a:rPr lang="zh-CN" altLang="en-US" sz="1800" b="0" dirty="0">
                <a:solidFill>
                  <a:srgbClr val="000000"/>
                </a:solidFill>
                <a:latin typeface="Arial" panose="020B0604020202020204" pitchFamily="34" charset="0"/>
                <a:ea typeface="华文细黑" panose="02010600040101010101" pitchFamily="2" charset="-122"/>
              </a:rPr>
              <a:t>余震</a:t>
            </a:r>
            <a:endParaRPr lang="zh-CN" altLang="en-US" sz="1800" b="0" dirty="0">
              <a:solidFill>
                <a:srgbClr val="000000"/>
              </a:solidFill>
              <a:latin typeface="Arial" panose="020B0604020202020204" pitchFamily="34" charset="0"/>
              <a:ea typeface="华文细黑" panose="02010600040101010101" pitchFamily="2" charset="-122"/>
            </a:endParaRPr>
          </a:p>
        </p:txBody>
      </p:sp>
      <p:cxnSp>
        <p:nvCxnSpPr>
          <p:cNvPr id="15371" name="直接连接符 20"/>
          <p:cNvCxnSpPr/>
          <p:nvPr/>
        </p:nvCxnSpPr>
        <p:spPr>
          <a:xfrm rot="5400000">
            <a:off x="2362200" y="5029200"/>
            <a:ext cx="609600" cy="0"/>
          </a:xfrm>
          <a:prstGeom prst="line">
            <a:avLst/>
          </a:prstGeom>
          <a:ln w="38100" cap="flat" cmpd="sng">
            <a:solidFill>
              <a:srgbClr val="7F7F7F"/>
            </a:solidFill>
            <a:prstDash val="solid"/>
            <a:headEnd type="none" w="med" len="med"/>
            <a:tailEnd type="none" w="med" len="med"/>
          </a:ln>
        </p:spPr>
      </p:cxnSp>
      <p:cxnSp>
        <p:nvCxnSpPr>
          <p:cNvPr id="15372" name="直接连接符 22"/>
          <p:cNvCxnSpPr/>
          <p:nvPr/>
        </p:nvCxnSpPr>
        <p:spPr>
          <a:xfrm>
            <a:off x="2667000" y="5334000"/>
            <a:ext cx="3581400" cy="0"/>
          </a:xfrm>
          <a:prstGeom prst="line">
            <a:avLst/>
          </a:prstGeom>
          <a:ln w="38100" cap="flat" cmpd="sng">
            <a:solidFill>
              <a:srgbClr val="7F7F7F"/>
            </a:solidFill>
            <a:prstDash val="solid"/>
            <a:headEnd type="none" w="med" len="med"/>
            <a:tailEnd type="none" w="med" len="med"/>
          </a:ln>
        </p:spPr>
      </p:cxnSp>
      <p:cxnSp>
        <p:nvCxnSpPr>
          <p:cNvPr id="15373" name="直接连接符 24"/>
          <p:cNvCxnSpPr/>
          <p:nvPr/>
        </p:nvCxnSpPr>
        <p:spPr>
          <a:xfrm rot="5400000" flipH="1" flipV="1">
            <a:off x="5943600" y="5029200"/>
            <a:ext cx="609600" cy="0"/>
          </a:xfrm>
          <a:prstGeom prst="line">
            <a:avLst/>
          </a:prstGeom>
          <a:ln w="38100" cap="flat" cmpd="sng">
            <a:solidFill>
              <a:srgbClr val="7F7F7F"/>
            </a:solidFill>
            <a:prstDash val="solid"/>
            <a:headEnd type="none" w="med" len="med"/>
            <a:tailEnd type="none" w="med" len="med"/>
          </a:ln>
        </p:spPr>
      </p:cxnSp>
      <p:sp>
        <p:nvSpPr>
          <p:cNvPr id="15374" name="TextBox 25"/>
          <p:cNvSpPr txBox="1"/>
          <p:nvPr/>
        </p:nvSpPr>
        <p:spPr>
          <a:xfrm>
            <a:off x="2743200" y="5486400"/>
            <a:ext cx="3773488" cy="334963"/>
          </a:xfrm>
          <a:prstGeom prst="rect">
            <a:avLst/>
          </a:prstGeom>
          <a:noFill/>
          <a:ln w="9525">
            <a:noFill/>
          </a:ln>
        </p:spPr>
        <p:txBody>
          <a:bodyPr>
            <a:spAutoFit/>
          </a:bodyPr>
          <a:p>
            <a:pPr lvl="0" eaLnBrk="1" hangingPunct="1"/>
            <a:r>
              <a:rPr lang="zh-CN" altLang="en-US" sz="1600" b="0" i="0" dirty="0">
                <a:latin typeface="宋体" panose="02010600030101010101" pitchFamily="2" charset="-122"/>
                <a:ea typeface="宋体" panose="02010600030101010101" pitchFamily="2" charset="-122"/>
              </a:rPr>
              <a:t>主震震级和最大余震相差</a:t>
            </a:r>
            <a:r>
              <a:rPr lang="en-US" altLang="x-none" sz="1600" b="0" i="0" dirty="0">
                <a:latin typeface="宋体" panose="02010600030101010101" pitchFamily="2" charset="-122"/>
                <a:ea typeface="宋体" panose="02010600030101010101" pitchFamily="2" charset="-122"/>
              </a:rPr>
              <a:t>0.7</a:t>
            </a:r>
            <a:r>
              <a:rPr lang="zh-CN" altLang="en-US" sz="1600" b="0" i="0" dirty="0">
                <a:latin typeface="宋体" panose="02010600030101010101" pitchFamily="2" charset="-122"/>
                <a:ea typeface="宋体" panose="02010600030101010101" pitchFamily="2" charset="-122"/>
              </a:rPr>
              <a:t>～</a:t>
            </a:r>
            <a:r>
              <a:rPr lang="en-US" altLang="x-none" sz="1600" b="0" i="0" dirty="0">
                <a:latin typeface="宋体" panose="02010600030101010101" pitchFamily="2" charset="-122"/>
                <a:ea typeface="宋体" panose="02010600030101010101" pitchFamily="2" charset="-122"/>
              </a:rPr>
              <a:t>2.4</a:t>
            </a:r>
            <a:r>
              <a:rPr lang="zh-CN" altLang="en-US" sz="1600" b="0" i="0" dirty="0">
                <a:latin typeface="宋体" panose="02010600030101010101" pitchFamily="2" charset="-122"/>
                <a:ea typeface="宋体" panose="02010600030101010101" pitchFamily="2" charset="-122"/>
              </a:rPr>
              <a:t>级</a:t>
            </a:r>
            <a:endParaRPr lang="zh-CN" altLang="en-US" sz="1600" b="0" i="0" dirty="0">
              <a:latin typeface="宋体" panose="02010600030101010101" pitchFamily="2" charset="-122"/>
              <a:ea typeface="宋体" panose="02010600030101010101" pitchFamily="2" charset="-122"/>
            </a:endParaRPr>
          </a:p>
        </p:txBody>
      </p:sp>
    </p:spTree>
  </p:cSld>
  <p:clrMapOvr>
    <a:masterClrMapping/>
  </p:clrMapOvr>
  <p:transition>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p:txBody>
          <a:bodyPr vert="horz" wrap="square" anchor="ctr"/>
          <a:p>
            <a:pPr lvl="0" eaLnBrk="1" hangingPunct="1"/>
            <a:r>
              <a:rPr lang="en-US" altLang="x-none" dirty="0">
                <a:latin typeface="黑体" panose="02010609060101010101" pitchFamily="1" charset="-122"/>
              </a:rPr>
              <a:t>1.</a:t>
            </a:r>
            <a:r>
              <a:rPr lang="zh-CN" altLang="en-US" dirty="0">
                <a:latin typeface="黑体" panose="02010609060101010101" pitchFamily="1" charset="-122"/>
              </a:rPr>
              <a:t>5 地震的次生灾害</a:t>
            </a:r>
            <a:endParaRPr lang="zh-CN" altLang="en-US" dirty="0">
              <a:latin typeface="黑体" panose="02010609060101010101" pitchFamily="1" charset="-122"/>
            </a:endParaRPr>
          </a:p>
        </p:txBody>
      </p:sp>
      <p:pic>
        <p:nvPicPr>
          <p:cNvPr id="16387" name="图片 11" descr="65.jpg"/>
          <p:cNvPicPr>
            <a:picLocks noChangeAspect="1"/>
          </p:cNvPicPr>
          <p:nvPr/>
        </p:nvPicPr>
        <p:blipFill>
          <a:blip r:embed="rId1"/>
          <a:stretch>
            <a:fillRect/>
          </a:stretch>
        </p:blipFill>
        <p:spPr>
          <a:xfrm>
            <a:off x="4572000" y="1524000"/>
            <a:ext cx="3810000" cy="2419350"/>
          </a:xfrm>
          <a:prstGeom prst="rect">
            <a:avLst/>
          </a:prstGeom>
          <a:noFill/>
          <a:ln w="9525">
            <a:noFill/>
          </a:ln>
        </p:spPr>
      </p:pic>
      <p:pic>
        <p:nvPicPr>
          <p:cNvPr id="16388" name="图片 13" descr="64daf9b3f475c2a030add1ec.jpg"/>
          <p:cNvPicPr>
            <a:picLocks noChangeAspect="1"/>
          </p:cNvPicPr>
          <p:nvPr/>
        </p:nvPicPr>
        <p:blipFill>
          <a:blip r:embed="rId2"/>
          <a:stretch>
            <a:fillRect/>
          </a:stretch>
        </p:blipFill>
        <p:spPr>
          <a:xfrm>
            <a:off x="304800" y="3505200"/>
            <a:ext cx="3976688" cy="2667000"/>
          </a:xfrm>
          <a:prstGeom prst="rect">
            <a:avLst/>
          </a:prstGeom>
          <a:noFill/>
          <a:ln w="9525">
            <a:noFill/>
          </a:ln>
        </p:spPr>
      </p:pic>
      <p:sp>
        <p:nvSpPr>
          <p:cNvPr id="16389" name="TextBox 10"/>
          <p:cNvSpPr txBox="1"/>
          <p:nvPr/>
        </p:nvSpPr>
        <p:spPr>
          <a:xfrm>
            <a:off x="250825" y="1363663"/>
            <a:ext cx="4321175" cy="1920875"/>
          </a:xfrm>
          <a:prstGeom prst="rect">
            <a:avLst/>
          </a:prstGeom>
          <a:noFill/>
          <a:ln w="9525">
            <a:noFill/>
          </a:ln>
        </p:spPr>
        <p:txBody>
          <a:bodyPr wrap="square">
            <a:spAutoFit/>
          </a:bodyPr>
          <a:p>
            <a:pPr lvl="0" eaLnBrk="1" hangingPunct="1"/>
            <a:r>
              <a:rPr lang="zh-CN" altLang="en-US" sz="1600" b="0" i="0" dirty="0">
                <a:latin typeface="Arial" panose="020B0604020202020204" pitchFamily="34" charset="0"/>
                <a:ea typeface="宋体" panose="02010600030101010101" pitchFamily="2" charset="-122"/>
              </a:rPr>
              <a:t>   </a:t>
            </a:r>
            <a:r>
              <a:rPr lang="zh-CN" altLang="en-US" sz="1600" b="0" i="0" dirty="0">
                <a:latin typeface="宋体" panose="02010600030101010101" pitchFamily="2" charset="-122"/>
                <a:ea typeface="宋体" panose="02010600030101010101" pitchFamily="2" charset="-122"/>
              </a:rPr>
              <a:t> </a:t>
            </a:r>
            <a:r>
              <a:rPr lang="zh-CN" altLang="en-US" sz="2000" b="0" i="0" dirty="0">
                <a:latin typeface="宋体" panose="02010600030101010101" pitchFamily="2" charset="-122"/>
                <a:ea typeface="宋体" panose="02010600030101010101" pitchFamily="2" charset="-122"/>
                <a:sym typeface="Arial" panose="020B0604020202020204" pitchFamily="34" charset="0"/>
              </a:rPr>
              <a:t>地震灾害打破了自然界原有的平衡状态或社会正常秩序从而导致的灾害，称为地震次生灾害。如地震引起的火灾、水灾，有毒容器破坏后毒气、毒液或放射性物质等泄漏造成的灾害等。</a:t>
            </a:r>
            <a:endParaRPr lang="zh-CN" altLang="en-US" sz="2000" b="0" i="0" dirty="0">
              <a:latin typeface="宋体" panose="02010600030101010101" pitchFamily="2" charset="-122"/>
              <a:ea typeface="宋体" panose="02010600030101010101" pitchFamily="2" charset="-122"/>
              <a:sym typeface="Arial" panose="020B0604020202020204" pitchFamily="34" charset="0"/>
            </a:endParaRPr>
          </a:p>
        </p:txBody>
      </p:sp>
      <p:sp>
        <p:nvSpPr>
          <p:cNvPr id="16390" name="TextBox 14"/>
          <p:cNvSpPr txBox="1"/>
          <p:nvPr/>
        </p:nvSpPr>
        <p:spPr>
          <a:xfrm>
            <a:off x="4429125" y="4244975"/>
            <a:ext cx="3889375" cy="1920875"/>
          </a:xfrm>
          <a:prstGeom prst="rect">
            <a:avLst/>
          </a:prstGeom>
          <a:noFill/>
          <a:ln w="9525">
            <a:noFill/>
          </a:ln>
        </p:spPr>
        <p:txBody>
          <a:bodyPr wrap="square">
            <a:spAutoFit/>
          </a:bodyPr>
          <a:p>
            <a:pPr lvl="0" eaLnBrk="1" hangingPunct="1"/>
            <a:r>
              <a:rPr lang="zh-CN" altLang="en-US" sz="2000" b="0" i="0" dirty="0">
                <a:latin typeface="宋体" panose="02010600030101010101" pitchFamily="2" charset="-122"/>
                <a:ea typeface="宋体" panose="02010600030101010101" pitchFamily="2" charset="-122"/>
              </a:rPr>
              <a:t>地震造成的损失要比大火、洪水大得多，往往会使整座城市处于瘫痪，因此，一旦发生了强烈地震，很难立刻得到救援。地震时的伤亡，主要是地震引起的火灾和房屋崩塌造成的。 </a:t>
            </a:r>
            <a:endParaRPr lang="zh-CN" altLang="en-US" sz="2000" b="0" i="0" dirty="0">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ssolve">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p:txBody>
          <a:bodyPr vert="horz" wrap="square" anchor="ctr"/>
          <a:p>
            <a:pPr lvl="0" eaLnBrk="1" hangingPunct="1"/>
            <a:r>
              <a:rPr lang="en-US" altLang="x-none" dirty="0">
                <a:latin typeface="黑体" panose="02010609060101010101" pitchFamily="1" charset="-122"/>
              </a:rPr>
              <a:t>1.</a:t>
            </a:r>
            <a:r>
              <a:rPr lang="zh-CN" altLang="en-US" dirty="0">
                <a:latin typeface="黑体" panose="02010609060101010101" pitchFamily="1" charset="-122"/>
              </a:rPr>
              <a:t>6 大震的预警时间</a:t>
            </a:r>
            <a:endParaRPr lang="zh-CN" altLang="en-US" dirty="0">
              <a:latin typeface="黑体" panose="02010609060101010101" pitchFamily="1" charset="-122"/>
            </a:endParaRPr>
          </a:p>
        </p:txBody>
      </p:sp>
      <p:pic>
        <p:nvPicPr>
          <p:cNvPr id="17411" name="图示 5"/>
          <p:cNvPicPr/>
          <p:nvPr/>
        </p:nvPicPr>
        <p:blipFill>
          <a:blip r:embed="rId1"/>
          <a:stretch>
            <a:fillRect/>
          </a:stretch>
        </p:blipFill>
        <p:spPr>
          <a:xfrm>
            <a:off x="1547813" y="1628775"/>
            <a:ext cx="6108700" cy="4205288"/>
          </a:xfrm>
          <a:prstGeom prst="rect">
            <a:avLst/>
          </a:prstGeom>
          <a:noFill/>
          <a:ln w="9525">
            <a:noFill/>
          </a:ln>
        </p:spPr>
      </p:pic>
      <p:sp>
        <p:nvSpPr>
          <p:cNvPr id="17412" name="TextBox 6"/>
          <p:cNvSpPr txBox="1"/>
          <p:nvPr/>
        </p:nvSpPr>
        <p:spPr>
          <a:xfrm>
            <a:off x="900113" y="1268413"/>
            <a:ext cx="2819400" cy="1311275"/>
          </a:xfrm>
          <a:prstGeom prst="rect">
            <a:avLst/>
          </a:prstGeom>
          <a:noFill/>
          <a:ln w="9525">
            <a:noFill/>
          </a:ln>
        </p:spPr>
        <p:txBody>
          <a:bodyPr>
            <a:spAutoFit/>
          </a:bodyPr>
          <a:p>
            <a:pPr lvl="0" eaLnBrk="1" hangingPunct="1"/>
            <a:r>
              <a:rPr lang="zh-CN" altLang="en-US" sz="2000" b="0" i="0" dirty="0">
                <a:latin typeface="Arial" panose="020B0604020202020204" pitchFamily="34" charset="0"/>
                <a:ea typeface="宋体" panose="02010600030101010101" pitchFamily="2" charset="-122"/>
              </a:rPr>
              <a:t>从地震开始颠动到房屋倒塌，有一定的时间差。这个时间差就叫大震的预警时间</a:t>
            </a:r>
            <a:endParaRPr lang="zh-CN" altLang="en-US" sz="2000" b="0" i="0" dirty="0">
              <a:latin typeface="Arial" panose="020B0604020202020204" pitchFamily="34" charset="0"/>
              <a:ea typeface="宋体" panose="02010600030101010101" pitchFamily="2" charset="-122"/>
            </a:endParaRPr>
          </a:p>
        </p:txBody>
      </p:sp>
      <p:sp>
        <p:nvSpPr>
          <p:cNvPr id="17413" name="TextBox 6"/>
          <p:cNvSpPr txBox="1"/>
          <p:nvPr/>
        </p:nvSpPr>
        <p:spPr>
          <a:xfrm>
            <a:off x="1763713" y="5876925"/>
            <a:ext cx="5329237" cy="457200"/>
          </a:xfrm>
          <a:prstGeom prst="rect">
            <a:avLst/>
          </a:prstGeom>
          <a:noFill/>
          <a:ln w="9525">
            <a:noFill/>
          </a:ln>
        </p:spPr>
        <p:txBody>
          <a:bodyPr wrap="square">
            <a:spAutoFit/>
          </a:bodyPr>
          <a:p>
            <a:pPr lvl="0" eaLnBrk="1" hangingPunct="1"/>
            <a:r>
              <a:rPr lang="zh-CN" altLang="en-US" sz="2400" b="0" i="0" dirty="0">
                <a:solidFill>
                  <a:srgbClr val="FFFF00"/>
                </a:solidFill>
                <a:latin typeface="Arial" panose="020B0604020202020204" pitchFamily="34" charset="0"/>
                <a:ea typeface="黑体" panose="02010609060101010101" pitchFamily="1" charset="-122"/>
              </a:rPr>
              <a:t>地面颤动时间往往是逃生的最佳时间</a:t>
            </a:r>
            <a:endParaRPr lang="zh-CN" altLang="en-US" sz="2400" b="0" i="0" dirty="0">
              <a:solidFill>
                <a:srgbClr val="FFFF00"/>
              </a:solidFill>
              <a:latin typeface="Arial" panose="020B0604020202020204" pitchFamily="34" charset="0"/>
              <a:ea typeface="黑体" panose="02010609060101010101" pitchFamily="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indefinite" fill="hold">
                                          <p:stCondLst>
                                            <p:cond delay="0"/>
                                          </p:stCondLst>
                                        </p:cTn>
                                        <p:tgtEl>
                                          <p:spTgt spid="17410"/>
                                        </p:tgtEl>
                                        <p:attrNameLst>
                                          <p:attrName>style.visibility</p:attrName>
                                        </p:attrNameLst>
                                      </p:cBhvr>
                                      <p:to>
                                        <p:strVal val="visible"/>
                                      </p:to>
                                    </p:set>
                                    <p:animEffect transition="in" filter="fade">
                                      <p:cBhvr>
                                        <p:cTn id="7" dur="597">
                                          <p:stCondLst>
                                            <p:cond delay="0"/>
                                          </p:stCondLst>
                                        </p:cTn>
                                        <p:tgtEl>
                                          <p:spTgt spid="17410"/>
                                        </p:tgtEl>
                                      </p:cBhvr>
                                    </p:animEffect>
                                    <p:anim calcmode="lin" valueType="num">
                                      <p:cBhvr>
                                        <p:cTn id="8" dur="597" fill="hold">
                                          <p:stCondLst>
                                            <p:cond delay="0"/>
                                          </p:stCondLst>
                                        </p:cTn>
                                        <p:tgtEl>
                                          <p:spTgt spid="17410"/>
                                        </p:tgtEl>
                                        <p:attrNameLst>
                                          <p:attrName>style.rotation</p:attrName>
                                        </p:attrNameLst>
                                      </p:cBhvr>
                                      <p:tavLst>
                                        <p:tav tm="0">
                                          <p:val>
                                            <p:fltVal val="720.000000"/>
                                          </p:val>
                                        </p:tav>
                                        <p:tav tm="100000">
                                          <p:val>
                                            <p:fltVal val="0.000000"/>
                                          </p:val>
                                        </p:tav>
                                      </p:tavLst>
                                    </p:anim>
                                    <p:anim calcmode="lin" valueType="num">
                                      <p:cBhvr>
                                        <p:cTn id="9" dur="597" fill="hold">
                                          <p:stCondLst>
                                            <p:cond delay="0"/>
                                          </p:stCondLst>
                                        </p:cTn>
                                        <p:tgtEl>
                                          <p:spTgt spid="17410"/>
                                        </p:tgtEl>
                                        <p:attrNameLst>
                                          <p:attrName>ppt_h</p:attrName>
                                        </p:attrNameLst>
                                      </p:cBhvr>
                                      <p:tavLst>
                                        <p:tav tm="0">
                                          <p:val>
                                            <p:fltVal val="0.000000"/>
                                          </p:val>
                                        </p:tav>
                                        <p:tav tm="100000">
                                          <p:val>
                                            <p:strVal val="#ppt_h"/>
                                          </p:val>
                                        </p:tav>
                                      </p:tavLst>
                                    </p:anim>
                                    <p:anim calcmode="lin" valueType="num">
                                      <p:cBhvr>
                                        <p:cTn id="10" dur="597" fill="hold">
                                          <p:stCondLst>
                                            <p:cond delay="0"/>
                                          </p:stCondLst>
                                        </p:cTn>
                                        <p:tgtEl>
                                          <p:spTgt spid="17410"/>
                                        </p:tgtEl>
                                        <p:attrNameLst>
                                          <p:attrName>ppt_w</p:attrName>
                                        </p:attrNameLst>
                                      </p:cBhvr>
                                      <p:tavLst>
                                        <p:tav tm="0">
                                          <p:val>
                                            <p:fltVal val="0.00000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p:txBody>
          <a:bodyPr vert="horz" wrap="square" anchor="ctr"/>
          <a:p>
            <a:pPr lvl="0" eaLnBrk="1" hangingPunct="1"/>
            <a:r>
              <a:rPr lang="zh-CN" altLang="en-US" dirty="0"/>
              <a:t>1.7 地震前兆</a:t>
            </a:r>
            <a:endParaRPr lang="zh-CN" altLang="en-US" dirty="0"/>
          </a:p>
        </p:txBody>
      </p:sp>
      <p:graphicFrame>
        <p:nvGraphicFramePr>
          <p:cNvPr id="18435" name="表格 18434"/>
          <p:cNvGraphicFramePr/>
          <p:nvPr/>
        </p:nvGraphicFramePr>
        <p:xfrm>
          <a:off x="323850" y="1196975"/>
          <a:ext cx="8424863" cy="4983163"/>
        </p:xfrm>
        <a:graphic>
          <a:graphicData uri="http://schemas.openxmlformats.org/drawingml/2006/table">
            <a:tbl>
              <a:tblPr/>
              <a:tblGrid>
                <a:gridCol w="1035050"/>
                <a:gridCol w="1482725"/>
                <a:gridCol w="5907087"/>
              </a:tblGrid>
              <a:tr h="946150">
                <a:tc rowSpan="5">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endParaRPr lang="zh-CN" altLang="en-US" sz="1600" b="1" dirty="0">
                        <a:solidFill>
                          <a:srgbClr val="FFFFFF"/>
                        </a:solidFill>
                        <a:latin typeface="Calibri" panose="020F0502020204030204" pitchFamily="2"/>
                        <a:ea typeface="宋体" panose="02010600030101010101" pitchFamily="2" charset="-122"/>
                      </a:endParaRPr>
                    </a:p>
                    <a:p>
                      <a:pPr marL="0" lvl="0" indent="0" algn="ctr">
                        <a:buNone/>
                      </a:pPr>
                      <a:endParaRPr lang="zh-CN" altLang="en-US" sz="1600" b="1" dirty="0">
                        <a:solidFill>
                          <a:srgbClr val="FFFFFF"/>
                        </a:solidFill>
                        <a:latin typeface="Calibri" panose="020F0502020204030204" pitchFamily="2"/>
                        <a:ea typeface="宋体" panose="02010600030101010101" pitchFamily="2" charset="-122"/>
                      </a:endParaRPr>
                    </a:p>
                    <a:p>
                      <a:pPr marL="0" lvl="0" indent="0" algn="ctr">
                        <a:buNone/>
                      </a:pPr>
                      <a:endParaRPr lang="zh-CN" altLang="en-US" sz="1600" b="1" dirty="0">
                        <a:solidFill>
                          <a:srgbClr val="FFFFFF"/>
                        </a:solidFill>
                        <a:latin typeface="Calibri" panose="020F0502020204030204" pitchFamily="2"/>
                        <a:ea typeface="宋体" panose="02010600030101010101" pitchFamily="2" charset="-122"/>
                      </a:endParaRPr>
                    </a:p>
                    <a:p>
                      <a:pPr marL="0" lvl="0" indent="0" algn="ctr">
                        <a:buNone/>
                      </a:pPr>
                      <a:r>
                        <a:rPr lang="zh-CN" altLang="en-US" sz="2000" b="1" dirty="0">
                          <a:solidFill>
                            <a:srgbClr val="FFFFFF"/>
                          </a:solidFill>
                          <a:latin typeface="Calibri" panose="020F0502020204030204" pitchFamily="2"/>
                          <a:ea typeface="宋体" panose="02010600030101010101" pitchFamily="2" charset="-122"/>
                        </a:rPr>
                        <a:t>地</a:t>
                      </a:r>
                      <a:endParaRPr lang="zh-CN" altLang="en-US" sz="2000" b="1" dirty="0">
                        <a:solidFill>
                          <a:srgbClr val="FFFFFF"/>
                        </a:solidFill>
                        <a:latin typeface="Calibri" panose="020F0502020204030204" pitchFamily="2"/>
                        <a:ea typeface="宋体" panose="02010600030101010101" pitchFamily="2" charset="-122"/>
                      </a:endParaRPr>
                    </a:p>
                    <a:p>
                      <a:pPr marL="0" lvl="0" indent="0" algn="ctr">
                        <a:buNone/>
                      </a:pPr>
                      <a:endParaRPr lang="zh-CN" altLang="en-US" sz="2000" b="1" dirty="0">
                        <a:solidFill>
                          <a:srgbClr val="FFFFFF"/>
                        </a:solidFill>
                        <a:latin typeface="Calibri" panose="020F0502020204030204" pitchFamily="2"/>
                        <a:ea typeface="宋体" panose="02010600030101010101" pitchFamily="2" charset="-122"/>
                      </a:endParaRPr>
                    </a:p>
                    <a:p>
                      <a:pPr marL="0" lvl="0" indent="0" algn="ctr">
                        <a:buNone/>
                      </a:pPr>
                      <a:r>
                        <a:rPr lang="zh-CN" altLang="en-US" sz="2000" b="1" dirty="0">
                          <a:solidFill>
                            <a:srgbClr val="FFFFFF"/>
                          </a:solidFill>
                          <a:latin typeface="Calibri" panose="020F0502020204030204" pitchFamily="2"/>
                          <a:ea typeface="宋体" panose="02010600030101010101" pitchFamily="2" charset="-122"/>
                        </a:rPr>
                        <a:t>震</a:t>
                      </a:r>
                      <a:endParaRPr lang="zh-CN" altLang="en-US" sz="2000" b="1" dirty="0">
                        <a:solidFill>
                          <a:srgbClr val="FFFFFF"/>
                        </a:solidFill>
                        <a:latin typeface="Calibri" panose="020F0502020204030204" pitchFamily="2"/>
                        <a:ea typeface="宋体" panose="02010600030101010101" pitchFamily="2" charset="-122"/>
                      </a:endParaRPr>
                    </a:p>
                    <a:p>
                      <a:pPr marL="0" lvl="0" indent="0" algn="ctr">
                        <a:buNone/>
                      </a:pPr>
                      <a:endParaRPr lang="zh-CN" altLang="en-US" sz="2000" b="1" dirty="0">
                        <a:solidFill>
                          <a:srgbClr val="FFFFFF"/>
                        </a:solidFill>
                        <a:latin typeface="Calibri" panose="020F0502020204030204" pitchFamily="2"/>
                        <a:ea typeface="宋体" panose="02010600030101010101" pitchFamily="2" charset="-122"/>
                      </a:endParaRPr>
                    </a:p>
                    <a:p>
                      <a:pPr marL="0" lvl="0" indent="0" algn="ctr">
                        <a:buNone/>
                      </a:pPr>
                      <a:r>
                        <a:rPr lang="zh-CN" altLang="en-US" sz="2000" b="1" dirty="0">
                          <a:solidFill>
                            <a:srgbClr val="FFFFFF"/>
                          </a:solidFill>
                          <a:latin typeface="Calibri" panose="020F0502020204030204" pitchFamily="2"/>
                          <a:ea typeface="宋体" panose="02010600030101010101" pitchFamily="2" charset="-122"/>
                        </a:rPr>
                        <a:t>前</a:t>
                      </a:r>
                      <a:endParaRPr lang="zh-CN" altLang="en-US" sz="2000" b="1" dirty="0">
                        <a:solidFill>
                          <a:srgbClr val="FFFFFF"/>
                        </a:solidFill>
                        <a:latin typeface="Calibri" panose="020F0502020204030204" pitchFamily="2"/>
                        <a:ea typeface="宋体" panose="02010600030101010101" pitchFamily="2" charset="-122"/>
                      </a:endParaRPr>
                    </a:p>
                    <a:p>
                      <a:pPr marL="0" lvl="0" indent="0" algn="ctr">
                        <a:buNone/>
                      </a:pPr>
                      <a:endParaRPr lang="zh-CN" altLang="en-US" sz="2000" b="1" dirty="0">
                        <a:solidFill>
                          <a:srgbClr val="FFFFFF"/>
                        </a:solidFill>
                        <a:latin typeface="Calibri" panose="020F0502020204030204" pitchFamily="2"/>
                        <a:ea typeface="宋体" panose="02010600030101010101" pitchFamily="2" charset="-122"/>
                      </a:endParaRPr>
                    </a:p>
                    <a:p>
                      <a:pPr marL="0" lvl="0" indent="0" algn="ctr">
                        <a:buNone/>
                      </a:pPr>
                      <a:r>
                        <a:rPr lang="zh-CN" altLang="en-US" sz="2000" b="1" dirty="0">
                          <a:solidFill>
                            <a:srgbClr val="FFFFFF"/>
                          </a:solidFill>
                          <a:latin typeface="Calibri" panose="020F0502020204030204" pitchFamily="2"/>
                          <a:ea typeface="宋体" panose="02010600030101010101" pitchFamily="2" charset="-122"/>
                        </a:rPr>
                        <a:t>预</a:t>
                      </a:r>
                      <a:endParaRPr lang="zh-CN" altLang="en-US" sz="2000" b="1" dirty="0">
                        <a:solidFill>
                          <a:srgbClr val="FFFFFF"/>
                        </a:solidFill>
                        <a:latin typeface="Calibri" panose="020F0502020204030204" pitchFamily="2"/>
                        <a:ea typeface="宋体" panose="02010600030101010101" pitchFamily="2" charset="-122"/>
                      </a:endParaRPr>
                    </a:p>
                    <a:p>
                      <a:pPr marL="0" lvl="0" indent="0" algn="ctr">
                        <a:buNone/>
                      </a:pPr>
                      <a:endParaRPr lang="zh-CN" altLang="en-US" sz="2000" b="1" dirty="0">
                        <a:solidFill>
                          <a:srgbClr val="FFFFFF"/>
                        </a:solidFill>
                        <a:latin typeface="Calibri" panose="020F0502020204030204" pitchFamily="2"/>
                        <a:ea typeface="宋体" panose="02010600030101010101" pitchFamily="2" charset="-122"/>
                      </a:endParaRPr>
                    </a:p>
                    <a:p>
                      <a:pPr marL="0" lvl="0" indent="0" algn="ctr">
                        <a:buNone/>
                      </a:pPr>
                      <a:r>
                        <a:rPr lang="zh-CN" altLang="en-US" sz="2000" b="1" dirty="0">
                          <a:solidFill>
                            <a:srgbClr val="FFFFFF"/>
                          </a:solidFill>
                          <a:latin typeface="Calibri" panose="020F0502020204030204" pitchFamily="2"/>
                          <a:ea typeface="宋体" panose="02010600030101010101" pitchFamily="2" charset="-122"/>
                        </a:rPr>
                        <a:t>兆</a:t>
                      </a:r>
                      <a:endParaRPr lang="zh-CN" altLang="en-US" sz="2000" b="1" dirty="0">
                        <a:solidFill>
                          <a:srgbClr val="FFFFFF"/>
                        </a:solidFill>
                        <a:latin typeface="Calibri" panose="020F0502020204030204" pitchFamily="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endParaRPr lang="zh-CN" altLang="en-US" sz="1600" b="1" dirty="0">
                        <a:solidFill>
                          <a:schemeClr val="bg1"/>
                        </a:solidFill>
                        <a:latin typeface="Calibri" panose="020F0502020204030204" pitchFamily="2"/>
                        <a:ea typeface="宋体" panose="02010600030101010101" pitchFamily="2" charset="-122"/>
                      </a:endParaRPr>
                    </a:p>
                    <a:p>
                      <a:pPr marL="0" lvl="0" indent="0">
                        <a:buNone/>
                      </a:pPr>
                      <a:r>
                        <a:rPr lang="zh-CN" altLang="en-US" sz="1600" b="1" dirty="0">
                          <a:solidFill>
                            <a:schemeClr val="bg1"/>
                          </a:solidFill>
                          <a:latin typeface="Calibri" panose="020F0502020204030204" pitchFamily="2"/>
                          <a:ea typeface="宋体" panose="02010600030101010101" pitchFamily="2" charset="-122"/>
                        </a:rPr>
                        <a:t>地下水异常</a:t>
                      </a:r>
                      <a:endParaRPr lang="zh-CN" altLang="en-US" sz="1600" b="1" dirty="0">
                        <a:solidFill>
                          <a:schemeClr val="bg1"/>
                        </a:solidFill>
                        <a:latin typeface="Calibri" panose="020F0502020204030204" pitchFamily="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5F5F5F">
                        <a:alpha val="10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chemeClr val="bg1"/>
                          </a:solidFill>
                          <a:latin typeface="宋体" panose="02010600030101010101" pitchFamily="2" charset="-122"/>
                          <a:ea typeface="宋体" panose="02010600030101010101" pitchFamily="2" charset="-122"/>
                        </a:rPr>
                        <a:t>地下水 水位，水量，水质，水温等异常变化。天旱时井水水位上升，丰水季节水位反而下降。如  汶川地震前，四川16口井有5口井水位出现长、中、短期异常，并且随着发震时间的逼近，异常增多</a:t>
                      </a:r>
                      <a:endParaRPr lang="zh-CN" altLang="en-US" sz="1400" dirty="0">
                        <a:solidFill>
                          <a:schemeClr val="bg1"/>
                        </a:solidFill>
                        <a:latin typeface="宋体" panose="02010600030101010101" pitchFamily="2" charset="-12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5F5F5F">
                        <a:alpha val="100000"/>
                      </a:srgbClr>
                    </a:solidFill>
                  </a:tcPr>
                </a:tc>
              </a:tr>
              <a:tr h="1022350">
                <a:tc vMerge="1">
                  <a:tcPr>
                    <a:lnL w="12700" cap="flat" cmpd="sng">
                      <a:solidFill>
                        <a:srgbClr val="FFFFFF"/>
                      </a:solidFill>
                      <a:prstDash val="solid"/>
                      <a:headEnd type="none" w="med" len="med"/>
                      <a:tailEnd type="none" w="med" len="med"/>
                    </a:lnL>
                    <a:lnR w="38100" cap="flat" cmpd="sng">
                      <a:solidFill>
                        <a:srgbClr val="FFFFFF"/>
                      </a:solidFill>
                      <a:prstDash val="solid"/>
                      <a:headEnd type="none" w="med" len="med"/>
                      <a:tailEnd type="none" w="med" len="med"/>
                    </a:lnR>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600" b="1" dirty="0">
                          <a:solidFill>
                            <a:schemeClr val="bg1"/>
                          </a:solidFill>
                          <a:latin typeface="宋体" panose="02010600030101010101" pitchFamily="2" charset="-122"/>
                          <a:ea typeface="宋体" panose="02010600030101010101" pitchFamily="2" charset="-122"/>
                          <a:sym typeface="Arial" panose="020B0604020202020204" pitchFamily="34" charset="0"/>
                        </a:rPr>
                        <a:t> </a:t>
                      </a:r>
                      <a:endParaRPr lang="zh-CN" altLang="en-US" sz="1600" b="1" dirty="0">
                        <a:solidFill>
                          <a:schemeClr val="bg1"/>
                        </a:solidFill>
                        <a:latin typeface="宋体" panose="02010600030101010101" pitchFamily="2" charset="-122"/>
                        <a:ea typeface="宋体" panose="02010600030101010101" pitchFamily="2" charset="-122"/>
                        <a:sym typeface="Arial" panose="020B0604020202020204" pitchFamily="34" charset="0"/>
                      </a:endParaRPr>
                    </a:p>
                    <a:p>
                      <a:pPr marL="0" lvl="0" indent="0">
                        <a:buNone/>
                      </a:pPr>
                      <a:r>
                        <a:rPr lang="zh-CN" altLang="en-US" sz="1600" b="1" dirty="0">
                          <a:solidFill>
                            <a:schemeClr val="bg1"/>
                          </a:solidFill>
                          <a:latin typeface="宋体" panose="02010600030101010101" pitchFamily="2" charset="-122"/>
                          <a:ea typeface="宋体" panose="02010600030101010101" pitchFamily="2" charset="-122"/>
                          <a:sym typeface="Arial" panose="020B0604020202020204" pitchFamily="34" charset="0"/>
                        </a:rPr>
                        <a:t>动植物行为异常</a:t>
                      </a:r>
                      <a:endParaRPr lang="zh-CN" altLang="en-US" sz="1600" b="1" dirty="0">
                        <a:solidFill>
                          <a:schemeClr val="bg1"/>
                        </a:solidFill>
                        <a:latin typeface="宋体" panose="02010600030101010101" pitchFamily="2" charset="-122"/>
                        <a:ea typeface="宋体" panose="02010600030101010101" pitchFamily="2" charset="-122"/>
                        <a:sym typeface="Arial" panose="020B0604020202020204" pitchFamily="34" charset="0"/>
                      </a:endParaRPr>
                    </a:p>
                  </a:txBody>
                  <a:tcPr vert="horz" anchor="t">
                    <a:lnL w="381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alpha val="100000"/>
                      </a:schemeClr>
                    </a:solidFill>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rgbClr val="000000"/>
                          </a:solidFill>
                          <a:latin typeface="宋体" panose="02010600030101010101" pitchFamily="2" charset="-122"/>
                          <a:ea typeface="宋体" panose="02010600030101010101" pitchFamily="2" charset="-122"/>
                        </a:rPr>
                        <a:t>动物异常的现象有：惊恐反应，狗狂吠，鸟或昆虫惊飞。不肯进食，生活习惯变化。如唐山地震前,有人发现金鱼争着跳离水面，汶川地震前绵竹市大规模蟾蜍迁徙。5月10日，江苏泰州上万蟾蜍排队穿越马路。</a:t>
                      </a:r>
                      <a:endParaRPr lang="zh-CN" altLang="en-US" sz="1400" dirty="0">
                        <a:solidFill>
                          <a:srgbClr val="000000"/>
                        </a:solidFill>
                        <a:latin typeface="宋体" panose="02010600030101010101" pitchFamily="2" charset="-12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alpha val="100000"/>
                      </a:schemeClr>
                    </a:solidFill>
                  </a:tcPr>
                </a:tc>
              </a:tr>
              <a:tr h="1158875">
                <a:tc vMerge="1">
                  <a:tcPr>
                    <a:lnL w="12700" cap="flat" cmpd="sng">
                      <a:solidFill>
                        <a:srgbClr val="FFFFFF"/>
                      </a:solidFill>
                      <a:prstDash val="solid"/>
                      <a:headEnd type="none" w="med" len="med"/>
                      <a:tailEnd type="none" w="med" len="med"/>
                    </a:lnL>
                    <a:lnR w="38100" cap="flat" cmpd="sng">
                      <a:solidFill>
                        <a:srgbClr val="FFFFFF"/>
                      </a:solidFill>
                      <a:prstDash val="solid"/>
                      <a:headEnd type="none" w="med" len="med"/>
                      <a:tailEnd type="none" w="med" len="med"/>
                    </a:lnR>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endParaRPr lang="zh-CN" altLang="en-US" sz="1600" b="1" dirty="0">
                        <a:solidFill>
                          <a:schemeClr val="bg1"/>
                        </a:solidFill>
                        <a:latin typeface="Calibri" panose="020F0502020204030204" pitchFamily="2"/>
                        <a:ea typeface="宋体" panose="02010600030101010101" pitchFamily="2" charset="-122"/>
                        <a:sym typeface="Arial" panose="020B0604020202020204" pitchFamily="34" charset="0"/>
                      </a:endParaRPr>
                    </a:p>
                    <a:p>
                      <a:pPr marL="0" lvl="0" indent="0">
                        <a:buNone/>
                      </a:pPr>
                      <a:r>
                        <a:rPr lang="zh-CN" altLang="en-US" sz="1600" b="1" dirty="0">
                          <a:solidFill>
                            <a:schemeClr val="bg1"/>
                          </a:solidFill>
                          <a:latin typeface="Calibri" panose="020F0502020204030204" pitchFamily="2"/>
                          <a:ea typeface="宋体" panose="02010600030101010101" pitchFamily="2" charset="-122"/>
                          <a:sym typeface="Arial" panose="020B0604020202020204" pitchFamily="34" charset="0"/>
                        </a:rPr>
                        <a:t>电磁场异常变化</a:t>
                      </a:r>
                      <a:endParaRPr lang="zh-CN" altLang="en-US" sz="1600" b="1" dirty="0">
                        <a:solidFill>
                          <a:schemeClr val="bg1"/>
                        </a:solidFill>
                        <a:latin typeface="Calibri" panose="020F0502020204030204" pitchFamily="2"/>
                        <a:ea typeface="宋体" panose="02010600030101010101" pitchFamily="2" charset="-122"/>
                        <a:sym typeface="Arial" panose="020B0604020202020204" pitchFamily="34" charset="0"/>
                      </a:endParaRPr>
                    </a:p>
                  </a:txBody>
                  <a:tcPr vert="horz" anchor="t">
                    <a:lnL w="381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rgbClr val="000000"/>
                          </a:solidFill>
                          <a:latin typeface="宋体" panose="02010600030101010101" pitchFamily="2" charset="-122"/>
                          <a:ea typeface="宋体" panose="02010600030101010101" pitchFamily="2" charset="-122"/>
                        </a:rPr>
                        <a:t>地震前家用电器如收音机，电视机，日光灯出现异常，比如收音机失灵，日光的在震前自明。如1970年1月5日，在云南通海发生7.8级地震前，震中区有些人在收听广播电台时忽然发现收音机声量减小，声音嘈杂，特别在震前几分钟播音干脆中断。</a:t>
                      </a:r>
                      <a:endParaRPr lang="zh-CN" altLang="en-US" sz="1400" dirty="0">
                        <a:solidFill>
                          <a:srgbClr val="000000"/>
                        </a:solidFill>
                        <a:latin typeface="宋体" panose="02010600030101010101" pitchFamily="2" charset="-12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1158875">
                <a:tc vMerge="1">
                  <a:tcPr>
                    <a:lnL w="12700" cap="flat" cmpd="sng">
                      <a:solidFill>
                        <a:srgbClr val="FFFFFF"/>
                      </a:solidFill>
                      <a:prstDash val="solid"/>
                      <a:headEnd type="none" w="med" len="med"/>
                      <a:tailEnd type="none" w="med" len="med"/>
                    </a:lnL>
                    <a:lnR w="38100" cap="flat" cmpd="sng">
                      <a:solidFill>
                        <a:srgbClr val="FFFFFF"/>
                      </a:solidFill>
                      <a:prstDash val="solid"/>
                      <a:headEnd type="none" w="med" len="med"/>
                      <a:tailEnd type="none" w="med" len="med"/>
                    </a:lnR>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endParaRPr lang="zh-CN" altLang="en-US" sz="1600" b="1" dirty="0">
                        <a:solidFill>
                          <a:schemeClr val="bg1"/>
                        </a:solidFill>
                        <a:latin typeface="Calibri" panose="020F0502020204030204" pitchFamily="2"/>
                        <a:ea typeface="宋体" panose="02010600030101010101" pitchFamily="2" charset="-122"/>
                        <a:sym typeface="Arial" panose="020B0604020202020204" pitchFamily="34" charset="0"/>
                      </a:endParaRPr>
                    </a:p>
                    <a:p>
                      <a:pPr marL="0" lvl="0" indent="0">
                        <a:buNone/>
                      </a:pPr>
                      <a:r>
                        <a:rPr lang="zh-CN" altLang="en-US" sz="1600" b="1" dirty="0">
                          <a:solidFill>
                            <a:schemeClr val="bg1"/>
                          </a:solidFill>
                          <a:latin typeface="Calibri" panose="020F0502020204030204" pitchFamily="2"/>
                          <a:ea typeface="宋体" panose="02010600030101010101" pitchFamily="2" charset="-122"/>
                          <a:sym typeface="Arial" panose="020B0604020202020204" pitchFamily="34" charset="0"/>
                        </a:rPr>
                        <a:t>地光</a:t>
                      </a:r>
                      <a:endParaRPr lang="zh-CN" altLang="en-US" sz="1600" b="1" dirty="0">
                        <a:solidFill>
                          <a:schemeClr val="bg1"/>
                        </a:solidFill>
                        <a:latin typeface="Calibri" panose="020F0502020204030204" pitchFamily="2"/>
                        <a:ea typeface="宋体" panose="02010600030101010101" pitchFamily="2" charset="-122"/>
                        <a:sym typeface="Arial" panose="020B0604020202020204" pitchFamily="34" charset="0"/>
                      </a:endParaRPr>
                    </a:p>
                  </a:txBody>
                  <a:tcPr vert="horz" anchor="t">
                    <a:lnL w="381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rgbClr val="000000"/>
                          </a:solidFill>
                          <a:latin typeface="宋体" panose="02010600030101010101" pitchFamily="2" charset="-122"/>
                          <a:ea typeface="宋体" panose="02010600030101010101" pitchFamily="2" charset="-122"/>
                        </a:rPr>
                        <a:t>地光是指大地震是人们用肉眼观察到的天空发光的现象。地光出现的时间大多与地震同时，但也有在震前几小时和震后短时间内看到。如唐山地震前，一些人因故连夜进城，在城外看到了明亮的蓝白色地光，于是没人贸然进城，不出10秒钟，唐山一带山崩地裂。</a:t>
                      </a:r>
                      <a:endParaRPr lang="zh-CN" altLang="en-US" sz="1400" dirty="0">
                        <a:solidFill>
                          <a:srgbClr val="000000"/>
                        </a:solidFill>
                        <a:latin typeface="宋体" panose="02010600030101010101" pitchFamily="2" charset="-12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696913">
                <a:tc vMerge="1">
                  <a:tcPr>
                    <a:lnL w="12700" cap="flat" cmpd="sng">
                      <a:solidFill>
                        <a:srgbClr val="FFFFFF"/>
                      </a:solidFill>
                      <a:prstDash val="solid"/>
                      <a:headEnd type="none" w="med" len="med"/>
                      <a:tailEnd type="none" w="med" len="med"/>
                    </a:lnL>
                    <a:lnR w="381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800" b="1" dirty="0">
                          <a:solidFill>
                            <a:srgbClr val="000000"/>
                          </a:solidFill>
                          <a:latin typeface="Calibri" panose="020F0502020204030204" pitchFamily="2"/>
                          <a:ea typeface="宋体" panose="02010600030101010101" pitchFamily="2" charset="-122"/>
                        </a:rPr>
                        <a:t>地声</a:t>
                      </a:r>
                      <a:endParaRPr lang="zh-CN" altLang="en-US" sz="1800" b="1" dirty="0">
                        <a:solidFill>
                          <a:srgbClr val="000000"/>
                        </a:solidFill>
                        <a:latin typeface="Calibri" panose="020F0502020204030204" pitchFamily="2"/>
                        <a:ea typeface="宋体" panose="02010600030101010101" pitchFamily="2" charset="-122"/>
                      </a:endParaRPr>
                    </a:p>
                  </a:txBody>
                  <a:tcPr vert="horz" anchor="t">
                    <a:lnL w="381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400" dirty="0">
                          <a:solidFill>
                            <a:srgbClr val="000000"/>
                          </a:solidFill>
                          <a:latin typeface="Calibri" panose="020F0502020204030204" pitchFamily="2"/>
                          <a:ea typeface="宋体" panose="02010600030101010101" pitchFamily="2" charset="-122"/>
                        </a:rPr>
                        <a:t>地震前，</a:t>
                      </a:r>
                      <a:r>
                        <a:rPr lang="zh-CN" altLang="en-US" sz="1400" dirty="0">
                          <a:solidFill>
                            <a:srgbClr val="000000"/>
                          </a:solidFill>
                          <a:latin typeface="Calibri" panose="020F0502020204030204" pitchFamily="2"/>
                          <a:ea typeface="宋体" panose="02010600030101010101" pitchFamily="2" charset="-122"/>
                          <a:sym typeface="Arial" panose="020B0604020202020204" pitchFamily="34" charset="0"/>
                        </a:rPr>
                        <a:t>一小部分地震波能量传入空气变成声波而形成的声音。地声一般出现在震前几分钟、几小时、几天或更早；以临震前几分钟出现得最多。</a:t>
                      </a:r>
                      <a:endParaRPr lang="zh-CN" altLang="en-US" sz="1400" dirty="0">
                        <a:solidFill>
                          <a:srgbClr val="000000"/>
                        </a:solidFill>
                        <a:latin typeface="Calibri" panose="020F0502020204030204" pitchFamily="2"/>
                        <a:ea typeface="宋体" panose="02010600030101010101" pitchFamily="2" charset="-122"/>
                        <a:sym typeface="Arial" panose="020B0604020202020204" pitchFamily="34" charset="0"/>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bl>
          </a:graphicData>
        </a:graphic>
      </p:graphicFrame>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indefinite" fill="hold">
                                          <p:stCondLst>
                                            <p:cond delay="0"/>
                                          </p:stCondLst>
                                        </p:cTn>
                                        <p:tgtEl>
                                          <p:spTgt spid="18434"/>
                                        </p:tgtEl>
                                        <p:attrNameLst>
                                          <p:attrName>style.visibility</p:attrName>
                                        </p:attrNameLst>
                                      </p:cBhvr>
                                      <p:to>
                                        <p:strVal val="visible"/>
                                      </p:to>
                                    </p:set>
                                    <p:animEffect transition="in" filter="fade">
                                      <p:cBhvr>
                                        <p:cTn id="7" dur="799" decel="100000"/>
                                        <p:tgtEl>
                                          <p:spTgt spid="18434"/>
                                        </p:tgtEl>
                                      </p:cBhvr>
                                    </p:animEffect>
                                    <p:anim calcmode="lin" valueType="num">
                                      <p:cBhvr>
                                        <p:cTn id="8" dur="799" decel="100000" fill="hold"/>
                                        <p:tgtEl>
                                          <p:spTgt spid="18434"/>
                                        </p:tgtEl>
                                        <p:attrNameLst>
                                          <p:attrName>style.rotation</p:attrName>
                                        </p:attrNameLst>
                                      </p:cBhvr>
                                      <p:tavLst>
                                        <p:tav tm="0">
                                          <p:val>
                                            <p:fltVal val="-90.000000"/>
                                          </p:val>
                                        </p:tav>
                                        <p:tav tm="100000">
                                          <p:val>
                                            <p:fltVal val="0.000000"/>
                                          </p:val>
                                        </p:tav>
                                      </p:tavLst>
                                    </p:anim>
                                    <p:anim calcmode="lin" valueType="num">
                                      <p:cBhvr>
                                        <p:cTn id="9" dur="799" decel="100000" fill="hold"/>
                                        <p:tgtEl>
                                          <p:spTgt spid="18434"/>
                                        </p:tgtEl>
                                        <p:attrNameLst>
                                          <p:attrName>ppt_x</p:attrName>
                                        </p:attrNameLst>
                                      </p:cBhvr>
                                      <p:tavLst>
                                        <p:tav tm="0">
                                          <p:val>
                                            <p:strVal val="#ppt_x+0.4"/>
                                          </p:val>
                                        </p:tav>
                                        <p:tav tm="100000">
                                          <p:val>
                                            <p:strVal val="#ppt_x-0.05"/>
                                          </p:val>
                                        </p:tav>
                                      </p:tavLst>
                                    </p:anim>
                                    <p:anim calcmode="lin" valueType="num">
                                      <p:cBhvr>
                                        <p:cTn id="10" dur="799" decel="100000" fill="hold"/>
                                        <p:tgtEl>
                                          <p:spTgt spid="18434"/>
                                        </p:tgtEl>
                                        <p:attrNameLst>
                                          <p:attrName>ppt_y</p:attrName>
                                        </p:attrNameLst>
                                      </p:cBhvr>
                                      <p:tavLst>
                                        <p:tav tm="0">
                                          <p:val>
                                            <p:strVal val="#ppt_y-0.4"/>
                                          </p:val>
                                        </p:tav>
                                        <p:tav tm="100000">
                                          <p:val>
                                            <p:strVal val="#ppt_y+0.1"/>
                                          </p:val>
                                        </p:tav>
                                      </p:tavLst>
                                    </p:anim>
                                    <p:anim calcmode="lin" valueType="num">
                                      <p:cBhvr>
                                        <p:cTn id="11" dur="199" accel="100000" fill="hold">
                                          <p:stCondLst>
                                            <p:cond delay="799"/>
                                          </p:stCondLst>
                                        </p:cTn>
                                        <p:tgtEl>
                                          <p:spTgt spid="18434"/>
                                        </p:tgtEl>
                                        <p:attrNameLst>
                                          <p:attrName>ppt_x</p:attrName>
                                        </p:attrNameLst>
                                      </p:cBhvr>
                                      <p:tavLst>
                                        <p:tav tm="0">
                                          <p:val>
                                            <p:strVal val="#ppt_x-0.05"/>
                                          </p:val>
                                        </p:tav>
                                        <p:tav tm="100000">
                                          <p:val>
                                            <p:strVal val="#ppt_x"/>
                                          </p:val>
                                        </p:tav>
                                      </p:tavLst>
                                    </p:anim>
                                    <p:anim calcmode="lin" valueType="num">
                                      <p:cBhvr>
                                        <p:cTn id="12" dur="199" accel="100000" fill="hold">
                                          <p:stCondLst>
                                            <p:cond delay="799"/>
                                          </p:stCondLst>
                                        </p:cTn>
                                        <p:tgtEl>
                                          <p:spTgt spid="184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Content Placeholder 19457" descr="QQ截图20130526150057"/>
          <p:cNvPicPr>
            <a:picLocks noChangeAspect="1"/>
          </p:cNvPicPr>
          <p:nvPr>
            <p:ph sz="half" idx="2"/>
          </p:nvPr>
        </p:nvPicPr>
        <p:blipFill>
          <a:blip r:embed="rId1"/>
          <a:stretch>
            <a:fillRect/>
          </a:stretch>
        </p:blipFill>
        <p:spPr>
          <a:xfrm>
            <a:off x="3851275" y="2997200"/>
            <a:ext cx="5168900" cy="3816350"/>
          </a:xfrm>
        </p:spPr>
      </p:pic>
      <p:sp>
        <p:nvSpPr>
          <p:cNvPr id="19459" name="Title 19458"/>
          <p:cNvSpPr>
            <a:spLocks noGrp="1"/>
          </p:cNvSpPr>
          <p:nvPr>
            <p:ph type="title"/>
          </p:nvPr>
        </p:nvSpPr>
        <p:spPr/>
        <p:txBody>
          <a:bodyPr anchor="ctr"/>
          <a:p>
            <a:r>
              <a:rPr lang="zh-CN" altLang="en-US" dirty="0"/>
              <a:t>地光</a:t>
            </a:r>
            <a:endParaRPr lang="zh-CN" altLang="en-US" dirty="0"/>
          </a:p>
        </p:txBody>
      </p:sp>
      <p:pic>
        <p:nvPicPr>
          <p:cNvPr id="19460" name="Content Placeholder 19459" descr="QQ截图20130526145953"/>
          <p:cNvPicPr>
            <a:picLocks noChangeAspect="1"/>
          </p:cNvPicPr>
          <p:nvPr>
            <p:ph sz="half" idx="1"/>
          </p:nvPr>
        </p:nvPicPr>
        <p:blipFill>
          <a:blip r:embed="rId2"/>
          <a:stretch>
            <a:fillRect/>
          </a:stretch>
        </p:blipFill>
        <p:spPr>
          <a:xfrm>
            <a:off x="34925" y="1173163"/>
            <a:ext cx="4029075" cy="319246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标题 1"/>
          <p:cNvSpPr>
            <a:spLocks noGrp="1"/>
          </p:cNvSpPr>
          <p:nvPr>
            <p:ph type="title"/>
          </p:nvPr>
        </p:nvSpPr>
        <p:spPr/>
        <p:txBody>
          <a:bodyPr vert="horz" wrap="square" anchor="ctr"/>
          <a:p>
            <a:pPr lvl="0" eaLnBrk="1" hangingPunct="1"/>
            <a:r>
              <a:rPr lang="zh-CN" altLang="en-US" dirty="0"/>
              <a:t>1.8 近代中国地震大地震伤亡情况</a:t>
            </a:r>
            <a:endParaRPr lang="zh-CN" altLang="en-US" dirty="0"/>
          </a:p>
        </p:txBody>
      </p:sp>
      <p:pic>
        <p:nvPicPr>
          <p:cNvPr id="20483" name="Picture 5" descr="263e802f17aadb011e308979"/>
          <p:cNvPicPr>
            <a:picLocks noGrp="1" noChangeAspect="1"/>
          </p:cNvPicPr>
          <p:nvPr>
            <p:ph idx="1"/>
          </p:nvPr>
        </p:nvPicPr>
        <p:blipFill>
          <a:blip r:embed="rId1"/>
          <a:stretch>
            <a:fillRect/>
          </a:stretch>
        </p:blipFill>
        <p:spPr>
          <a:xfrm>
            <a:off x="642938" y="890588"/>
            <a:ext cx="7929562" cy="5967412"/>
          </a:xfrm>
        </p:spPr>
      </p:pic>
    </p:spTree>
  </p:cSld>
  <p:clrMapOvr>
    <a:masterClrMapping/>
  </p:clrMapOvr>
  <p:transition>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itle 21505"/>
          <p:cNvSpPr>
            <a:spLocks noGrp="1"/>
          </p:cNvSpPr>
          <p:nvPr>
            <p:ph type="ctrTitle"/>
          </p:nvPr>
        </p:nvSpPr>
        <p:spPr>
          <a:xfrm>
            <a:off x="685800" y="2130425"/>
            <a:ext cx="7772400" cy="1470025"/>
          </a:xfrm>
        </p:spPr>
        <p:txBody>
          <a:bodyPr anchor="ctr"/>
          <a:p>
            <a:pPr defTabSz="914400">
              <a:buNone/>
            </a:pPr>
            <a:r>
              <a:rPr lang="zh-CN" altLang="en-US" sz="3600" kern="1200" baseline="0" dirty="0">
                <a:latin typeface="Arial" panose="020B0604020202020204" pitchFamily="34" charset="0"/>
                <a:ea typeface="黑体" panose="02010609060101010101" pitchFamily="1" charset="-122"/>
              </a:rPr>
              <a:t>二、避震和自救常识</a:t>
            </a:r>
            <a:endParaRPr lang="zh-CN" altLang="en-US" sz="3600" kern="1200" baseline="0" dirty="0">
              <a:latin typeface="Arial" panose="020B0604020202020204" pitchFamily="34" charset="0"/>
              <a:ea typeface="黑体" panose="02010609060101010101" pitchFamily="1"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indefinite" fill="hold">
                                          <p:stCondLst>
                                            <p:cond delay="0"/>
                                          </p:stCondLst>
                                        </p:cTn>
                                        <p:tgtEl>
                                          <p:spTgt spid="21506"/>
                                        </p:tgtEl>
                                        <p:attrNameLst>
                                          <p:attrName>style.visibility</p:attrName>
                                        </p:attrNameLst>
                                      </p:cBhvr>
                                      <p:to>
                                        <p:strVal val="visible"/>
                                      </p:to>
                                    </p:set>
                                    <p:anim calcmode="lin" valueType="num">
                                      <p:cBhvr>
                                        <p:cTn id="7" dur="2000" fill="hold"/>
                                        <p:tgtEl>
                                          <p:spTgt spid="21506"/>
                                        </p:tgtEl>
                                        <p:attrNameLst>
                                          <p:attrName>ppt_w</p:attrName>
                                        </p:attrNameLst>
                                      </p:cBhvr>
                                      <p:tavLst>
                                        <p:tav tm="0">
                                          <p:val>
                                            <p:strVal val="#ppt_w*2.5"/>
                                          </p:val>
                                        </p:tav>
                                        <p:tav tm="100000">
                                          <p:val>
                                            <p:strVal val="#ppt_w"/>
                                          </p:val>
                                        </p:tav>
                                      </p:tavLst>
                                    </p:anim>
                                    <p:anim calcmode="lin" valueType="num">
                                      <p:cBhvr>
                                        <p:cTn id="8" dur="2000" fill="hold"/>
                                        <p:tgtEl>
                                          <p:spTgt spid="21506"/>
                                        </p:tgtEl>
                                        <p:attrNameLst>
                                          <p:attrName>ppt_h</p:attrName>
                                        </p:attrNameLst>
                                      </p:cBhvr>
                                      <p:tavLst>
                                        <p:tav tm="0">
                                          <p:val>
                                            <p:strVal val="#ppt_h"/>
                                          </p:val>
                                        </p:tav>
                                        <p:tav tm="100000">
                                          <p:val>
                                            <p:strVal val="#ppt_h"/>
                                          </p:val>
                                        </p:tav>
                                      </p:tavLst>
                                    </p:anim>
                                    <p:anim calcmode="lin" valueType="num">
                                      <p:cBhvr>
                                        <p:cTn id="9" dur="2000" fill="hold"/>
                                        <p:tgtEl>
                                          <p:spTgt spid="2150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150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9"/>
          <p:cNvPicPr>
            <a:picLocks noChangeAspect="1"/>
          </p:cNvPicPr>
          <p:nvPr/>
        </p:nvPicPr>
        <p:blipFill>
          <a:blip r:embed="rId1"/>
          <a:stretch>
            <a:fillRect/>
          </a:stretch>
        </p:blipFill>
        <p:spPr>
          <a:xfrm>
            <a:off x="7235825" y="5229225"/>
            <a:ext cx="1219200" cy="1219200"/>
          </a:xfrm>
          <a:prstGeom prst="rect">
            <a:avLst/>
          </a:prstGeom>
          <a:noFill/>
          <a:ln w="9525">
            <a:noFill/>
          </a:ln>
        </p:spPr>
      </p:pic>
      <p:sp>
        <p:nvSpPr>
          <p:cNvPr id="22531" name="TextBox 10"/>
          <p:cNvSpPr txBox="1"/>
          <p:nvPr/>
        </p:nvSpPr>
        <p:spPr>
          <a:xfrm>
            <a:off x="785813" y="2786063"/>
            <a:ext cx="5500687" cy="923925"/>
          </a:xfrm>
          <a:prstGeom prst="rect">
            <a:avLst/>
          </a:prstGeom>
          <a:noFill/>
          <a:ln w="9525">
            <a:noFill/>
          </a:ln>
        </p:spPr>
        <p:txBody>
          <a:bodyPr>
            <a:spAutoFit/>
          </a:bodyPr>
          <a:p>
            <a:pPr lvl="0" eaLnBrk="1" hangingPunct="1"/>
            <a:r>
              <a:rPr lang="zh-CN" altLang="en-US" sz="5400" dirty="0">
                <a:latin typeface="Arial" panose="020B0604020202020204" pitchFamily="34" charset="0"/>
                <a:ea typeface="华文细黑" panose="02010600040101010101" pitchFamily="2" charset="-122"/>
              </a:rPr>
              <a:t>地震来了怎么办</a:t>
            </a:r>
            <a:endParaRPr lang="zh-CN" altLang="en-US" sz="5400" dirty="0">
              <a:latin typeface="Arial" panose="020B0604020202020204" pitchFamily="34" charset="0"/>
              <a:ea typeface="华文细黑" panose="02010600040101010101" pitchFamily="2" charset="-122"/>
            </a:endParaRPr>
          </a:p>
        </p:txBody>
      </p:sp>
      <p:pic>
        <p:nvPicPr>
          <p:cNvPr id="22532" name="图片 22531"/>
          <p:cNvPicPr>
            <a:picLocks noChangeAspect="1"/>
          </p:cNvPicPr>
          <p:nvPr/>
        </p:nvPicPr>
        <p:blipFill>
          <a:blip r:embed="rId2"/>
          <a:stretch>
            <a:fillRect/>
          </a:stretch>
        </p:blipFill>
        <p:spPr>
          <a:xfrm>
            <a:off x="5940425" y="1989138"/>
            <a:ext cx="2438400" cy="2438400"/>
          </a:xfrm>
          <a:prstGeom prst="rect">
            <a:avLst/>
          </a:prstGeom>
          <a:noFill/>
          <a:ln w="9525">
            <a:noFill/>
          </a:ln>
        </p:spPr>
      </p:pic>
    </p:spTree>
  </p:cSld>
  <p:clrMapOvr>
    <a:masterClrMapping/>
  </p:clrMapOvr>
  <p:transition>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 Box 4"/>
          <p:cNvSpPr txBox="1"/>
          <p:nvPr/>
        </p:nvSpPr>
        <p:spPr>
          <a:xfrm>
            <a:off x="900113" y="1052513"/>
            <a:ext cx="6048375" cy="1190625"/>
          </a:xfrm>
          <a:prstGeom prst="rect">
            <a:avLst/>
          </a:prstGeom>
          <a:noFill/>
          <a:ln w="9525">
            <a:noFill/>
          </a:ln>
        </p:spPr>
        <p:txBody>
          <a:bodyPr>
            <a:spAutoFit/>
          </a:bodyPr>
          <a:p>
            <a:pPr lvl="0" eaLnBrk="1" hangingPunct="1">
              <a:spcBef>
                <a:spcPct val="50000"/>
              </a:spcBef>
            </a:pPr>
            <a:r>
              <a:rPr lang="zh-CN" altLang="en-US" sz="3600" dirty="0">
                <a:latin typeface="Arial" panose="020B0604020202020204" pitchFamily="34" charset="0"/>
                <a:ea typeface="华文细黑" panose="02010600040101010101" pitchFamily="2" charset="-122"/>
              </a:rPr>
              <a:t>当地震来了</a:t>
            </a:r>
            <a:r>
              <a:rPr lang="en-US" altLang="x-none" sz="3600" dirty="0">
                <a:latin typeface="Arial" panose="020B0604020202020204" pitchFamily="34" charset="0"/>
                <a:ea typeface="华文细黑" panose="02010600040101010101" pitchFamily="2" charset="-122"/>
              </a:rPr>
              <a:t>..</a:t>
            </a:r>
            <a:r>
              <a:rPr lang="zh-CN" altLang="en-US" sz="3600" dirty="0">
                <a:latin typeface="Arial" panose="020B0604020202020204" pitchFamily="34" charset="0"/>
                <a:ea typeface="华文细黑" panose="02010600040101010101" pitchFamily="2" charset="-122"/>
              </a:rPr>
              <a:t>人们通常第一个反应就是：</a:t>
            </a:r>
            <a:endParaRPr lang="zh-CN" altLang="en-US" sz="3600" dirty="0">
              <a:latin typeface="Arial" panose="020B0604020202020204" pitchFamily="34" charset="0"/>
              <a:ea typeface="华文细黑" panose="02010600040101010101" pitchFamily="2" charset="-122"/>
            </a:endParaRPr>
          </a:p>
        </p:txBody>
      </p:sp>
      <p:sp>
        <p:nvSpPr>
          <p:cNvPr id="23555" name="WordArt 5"/>
          <p:cNvSpPr>
            <a:spLocks noTextEdit="1"/>
          </p:cNvSpPr>
          <p:nvPr/>
        </p:nvSpPr>
        <p:spPr>
          <a:xfrm>
            <a:off x="3563938" y="2420938"/>
            <a:ext cx="3736975" cy="3297237"/>
          </a:xfrm>
          <a:prstGeom prst="rect">
            <a:avLst/>
          </a:prstGeom>
        </p:spPr>
        <p:txBody>
          <a:bodyPr wrap="none" fromWordArt="1">
            <a:prstTxWarp prst="textPlain">
              <a:avLst>
                <a:gd name="adj" fmla="val 50000"/>
              </a:avLst>
            </a:prstTxWarp>
            <a:normAutofit/>
          </a:bodyPr>
          <a:p>
            <a:pPr algn="ctr" eaLnBrk="0" hangingPunct="0"/>
            <a:r>
              <a:rPr lang="zh-CN" altLang="en-US" sz="6600" b="1" i="1" spc="1321">
                <a:gradFill rotWithShape="1">
                  <a:gsLst>
                    <a:gs pos="0">
                      <a:srgbClr val="AAAAAA"/>
                    </a:gs>
                    <a:gs pos="100000">
                      <a:srgbClr val="FFFFFF"/>
                    </a:gs>
                  </a:gsLst>
                  <a:lin ang="5400000" scaled="1"/>
                  <a:tileRect/>
                </a:gradFill>
                <a:effectLst>
                  <a:outerShdw dist="45791" dir="3378595" algn="ctr" rotWithShape="0">
                    <a:srgbClr val="4D4D4D">
                      <a:alpha val="75000"/>
                    </a:srgbClr>
                  </a:outerShdw>
                </a:effectLst>
                <a:latin typeface="隶书" panose="02010509060101010101" pitchFamily="1" charset="-122"/>
                <a:ea typeface="隶书" panose="02010509060101010101" pitchFamily="1" charset="-122"/>
              </a:rPr>
              <a:t>跑</a:t>
            </a:r>
            <a:endParaRPr lang="zh-CN" altLang="en-US" sz="6600" b="1" i="1" spc="1321">
              <a:gradFill rotWithShape="1">
                <a:gsLst>
                  <a:gs pos="0">
                    <a:srgbClr val="AAAAAA"/>
                  </a:gs>
                  <a:gs pos="100000">
                    <a:srgbClr val="FFFFFF"/>
                  </a:gs>
                </a:gsLst>
                <a:lin ang="5400000" scaled="1"/>
                <a:tileRect/>
              </a:gradFill>
              <a:effectLst>
                <a:outerShdw dist="45791" dir="3378595" algn="ctr" rotWithShape="0">
                  <a:srgbClr val="4D4D4D">
                    <a:alpha val="75000"/>
                  </a:srgbClr>
                </a:outerShdw>
              </a:effectLst>
              <a:latin typeface="隶书" panose="02010509060101010101" pitchFamily="1" charset="-122"/>
              <a:ea typeface="隶书" panose="02010509060101010101" pitchFamily="1" charset="-122"/>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nodeType="clickEffect">
                                  <p:stCondLst>
                                    <p:cond delay="0"/>
                                  </p:stCondLst>
                                  <p:childTnLst>
                                    <p:set>
                                      <p:cBhvr>
                                        <p:cTn id="12" dur="1" fill="hold">
                                          <p:stCondLst>
                                            <p:cond delay="0"/>
                                          </p:stCondLst>
                                        </p:cTn>
                                        <p:tgtEl>
                                          <p:spTgt spid="23555"/>
                                        </p:tgtEl>
                                        <p:attrNameLst>
                                          <p:attrName>style.visibility</p:attrName>
                                        </p:attrNameLst>
                                      </p:cBhvr>
                                      <p:to>
                                        <p:strVal val="visible"/>
                                      </p:to>
                                    </p:set>
                                    <p:anim from="(-#ppt_w/2)" to="(#ppt_x)" calcmode="lin" valueType="num">
                                      <p:cBhvr>
                                        <p:cTn id="13" dur="600" fill="hold">
                                          <p:stCondLst>
                                            <p:cond delay="0"/>
                                          </p:stCondLst>
                                        </p:cTn>
                                        <p:tgtEl>
                                          <p:spTgt spid="23555"/>
                                        </p:tgtEl>
                                        <p:attrNameLst>
                                          <p:attrName>ppt_x</p:attrName>
                                        </p:attrNameLst>
                                      </p:cBhvr>
                                    </p:anim>
                                    <p:anim from="0" to="-1.0" calcmode="lin" valueType="num">
                                      <p:cBhvr>
                                        <p:cTn id="14" dur="200" decel="50000" autoRev="1" fill="hold">
                                          <p:stCondLst>
                                            <p:cond delay="600"/>
                                          </p:stCondLst>
                                        </p:cTn>
                                        <p:tgtEl>
                                          <p:spTgt spid="23555"/>
                                        </p:tgtEl>
                                        <p:attrNameLst>
                                          <p:attrName>xshear</p:attrName>
                                        </p:attrNameLst>
                                      </p:cBhvr>
                                    </p:anim>
                                    <p:animScale>
                                      <p:cBhvr>
                                        <p:cTn id="15" dur="200" decel="100000" autoRev="1" fill="hold">
                                          <p:stCondLst>
                                            <p:cond delay="600"/>
                                          </p:stCondLst>
                                        </p:cTn>
                                        <p:tgtEl>
                                          <p:spTgt spid="23555"/>
                                        </p:tgtEl>
                                      </p:cBhvr>
                                      <p:from x="100000" y="100000"/>
                                      <p:to x="80000" y="100000"/>
                                    </p:animScale>
                                    <p:anim by="(#ppt_h/3+#ppt_w*0.1)" calcmode="lin" valueType="num">
                                      <p:cBhvr additive="sum">
                                        <p:cTn id="16" dur="200" decel="100000" autoRev="1" fill="hold">
                                          <p:stCondLst>
                                            <p:cond delay="600"/>
                                          </p:stCondLst>
                                        </p:cTn>
                                        <p:tgtEl>
                                          <p:spTgt spid="2355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900" y="1714500"/>
            <a:ext cx="5974715" cy="1899285"/>
          </a:xfrm>
          <a:prstGeom prst="rect">
            <a:avLst/>
          </a:prstGeom>
          <a:noFill/>
        </p:spPr>
        <p:txBody>
          <a:bodyPr wrap="square" rtlCol="0" anchor="t">
            <a:spAutoFit/>
          </a:bodyPr>
          <a:lstStyle/>
          <a:p>
            <a:pPr indent="304800" algn="just">
              <a:lnSpc>
                <a:spcPct val="140000"/>
              </a:lnSpc>
            </a:pPr>
            <a:r>
              <a:rPr lang="zh-CN" sz="1400" b="0" i="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b="0" i="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b="0" i="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b="0" i="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b="0" i="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b="0" i="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b="0" i="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 Placeholder 24577"/>
          <p:cNvSpPr>
            <a:spLocks noGrp="1"/>
          </p:cNvSpPr>
          <p:nvPr>
            <p:ph type="body" idx="1"/>
          </p:nvPr>
        </p:nvSpPr>
        <p:spPr>
          <a:xfrm>
            <a:off x="469900" y="1125538"/>
            <a:ext cx="6696075" cy="1008062"/>
          </a:xfrm>
        </p:spPr>
        <p:txBody>
          <a:bodyPr/>
          <a:p>
            <a:pPr>
              <a:buNone/>
            </a:pPr>
            <a:r>
              <a:rPr lang="zh-CN" altLang="en-US" sz="3200" dirty="0"/>
              <a:t>地震中最容易倒塌的三个地方：</a:t>
            </a:r>
            <a:endParaRPr lang="zh-CN" altLang="en-US" sz="3200" dirty="0"/>
          </a:p>
        </p:txBody>
      </p:sp>
      <p:sp>
        <p:nvSpPr>
          <p:cNvPr id="24579" name="文本框 24578"/>
          <p:cNvSpPr txBox="1"/>
          <p:nvPr/>
        </p:nvSpPr>
        <p:spPr>
          <a:xfrm>
            <a:off x="1331913" y="2655888"/>
            <a:ext cx="609600" cy="2573337"/>
          </a:xfrm>
          <a:prstGeom prst="rect">
            <a:avLst/>
          </a:prstGeom>
          <a:noFill/>
          <a:ln w="9525">
            <a:noFill/>
          </a:ln>
        </p:spPr>
        <p:txBody>
          <a:bodyPr vert="eaVert">
            <a:spAutoFit/>
          </a:bodyPr>
          <a:p>
            <a:pPr lvl="0" algn="l" eaLnBrk="1" latinLnBrk="0" hangingPunct="1"/>
            <a:r>
              <a:rPr lang="zh-CN" altLang="en-US" sz="2800" i="0" dirty="0">
                <a:latin typeface="宋体" panose="02010600030101010101" pitchFamily="2" charset="-122"/>
                <a:ea typeface="宋体" panose="02010600030101010101" pitchFamily="2" charset="-122"/>
              </a:rPr>
              <a:t>阳      台</a:t>
            </a:r>
            <a:endParaRPr lang="zh-CN" altLang="en-US" sz="2800" i="0" dirty="0">
              <a:latin typeface="宋体" panose="02010600030101010101" pitchFamily="2" charset="-122"/>
              <a:ea typeface="宋体" panose="02010600030101010101" pitchFamily="2" charset="-122"/>
            </a:endParaRPr>
          </a:p>
        </p:txBody>
      </p:sp>
      <p:sp>
        <p:nvSpPr>
          <p:cNvPr id="24580" name="文本框 24579"/>
          <p:cNvSpPr txBox="1"/>
          <p:nvPr/>
        </p:nvSpPr>
        <p:spPr>
          <a:xfrm>
            <a:off x="3851275" y="2655888"/>
            <a:ext cx="609600" cy="2573337"/>
          </a:xfrm>
          <a:prstGeom prst="rect">
            <a:avLst/>
          </a:prstGeom>
          <a:noFill/>
          <a:ln w="9525">
            <a:noFill/>
          </a:ln>
        </p:spPr>
        <p:txBody>
          <a:bodyPr vert="eaVert" wrap="square" anchor="t">
            <a:spAutoFit/>
          </a:bodyPr>
          <a:p>
            <a:pPr lvl="0" algn="l" eaLnBrk="1" latinLnBrk="0" hangingPunct="1"/>
            <a:r>
              <a:rPr lang="zh-CN" altLang="en-US" sz="2800" i="0" dirty="0">
                <a:latin typeface="宋体" panose="02010600030101010101" pitchFamily="2" charset="-122"/>
                <a:ea typeface="宋体" panose="02010600030101010101" pitchFamily="2" charset="-122"/>
              </a:rPr>
              <a:t>楼      梯     </a:t>
            </a:r>
            <a:endParaRPr lang="zh-CN" altLang="en-US" sz="2800" i="0" dirty="0">
              <a:latin typeface="宋体" panose="02010600030101010101" pitchFamily="2" charset="-122"/>
              <a:ea typeface="宋体" panose="02010600030101010101" pitchFamily="2" charset="-122"/>
            </a:endParaRPr>
          </a:p>
        </p:txBody>
      </p:sp>
      <p:sp>
        <p:nvSpPr>
          <p:cNvPr id="24581" name="文本框 24580"/>
          <p:cNvSpPr txBox="1"/>
          <p:nvPr/>
        </p:nvSpPr>
        <p:spPr>
          <a:xfrm>
            <a:off x="6403975" y="2655888"/>
            <a:ext cx="609600" cy="2573337"/>
          </a:xfrm>
          <a:prstGeom prst="rect">
            <a:avLst/>
          </a:prstGeom>
          <a:noFill/>
          <a:ln w="9525">
            <a:noFill/>
          </a:ln>
        </p:spPr>
        <p:txBody>
          <a:bodyPr vert="eaVert" wrap="square" anchor="t">
            <a:spAutoFit/>
          </a:bodyPr>
          <a:p>
            <a:pPr lvl="0" algn="l" eaLnBrk="1" latinLnBrk="0" hangingPunct="1"/>
            <a:r>
              <a:rPr lang="zh-CN" altLang="en-US" sz="2800" i="0" dirty="0">
                <a:latin typeface="宋体" panose="02010600030101010101" pitchFamily="2" charset="-122"/>
                <a:ea typeface="宋体" panose="02010600030101010101" pitchFamily="2" charset="-122"/>
              </a:rPr>
              <a:t>外  墙  角</a:t>
            </a:r>
            <a:endParaRPr lang="zh-CN" altLang="en-US" sz="2800" i="0" dirty="0">
              <a:latin typeface="宋体" panose="02010600030101010101" pitchFamily="2" charset="-122"/>
              <a:ea typeface="宋体" panose="02010600030101010101" pitchFamily="2" charset="-122"/>
            </a:endParaRPr>
          </a:p>
        </p:txBody>
      </p:sp>
      <p:sp>
        <p:nvSpPr>
          <p:cNvPr id="24582" name="文本框 24581"/>
          <p:cNvSpPr txBox="1"/>
          <p:nvPr/>
        </p:nvSpPr>
        <p:spPr>
          <a:xfrm>
            <a:off x="1331913" y="5084763"/>
            <a:ext cx="6773862" cy="457200"/>
          </a:xfrm>
          <a:prstGeom prst="rect">
            <a:avLst/>
          </a:prstGeom>
          <a:noFill/>
          <a:ln w="9525">
            <a:noFill/>
          </a:ln>
        </p:spPr>
        <p:txBody>
          <a:bodyPr wrap="square">
            <a:spAutoFit/>
          </a:bodyPr>
          <a:p>
            <a:pPr lvl="0" algn="l" eaLnBrk="1" latinLnBrk="0" hangingPunct="1"/>
            <a:r>
              <a:rPr lang="zh-CN" altLang="en-US" sz="2400" dirty="0">
                <a:latin typeface="Arial" panose="020B0604020202020204" pitchFamily="34" charset="0"/>
                <a:ea typeface="华文细黑" panose="02010600040101010101" pitchFamily="2" charset="-122"/>
              </a:rPr>
              <a:t>地震是对人员的威胁主要来自上方而不是地下。</a:t>
            </a:r>
            <a:endParaRPr lang="zh-CN" altLang="en-US" sz="2400" dirty="0">
              <a:latin typeface="Arial" panose="020B0604020202020204" pitchFamily="34" charset="0"/>
              <a:ea typeface="华文细黑" panose="02010600040101010101" pitchFamily="2" charset="-122"/>
            </a:endParaRPr>
          </a:p>
        </p:txBody>
      </p:sp>
      <p:sp>
        <p:nvSpPr>
          <p:cNvPr id="24583" name="十字星 24582"/>
          <p:cNvSpPr/>
          <p:nvPr/>
        </p:nvSpPr>
        <p:spPr>
          <a:xfrm>
            <a:off x="828675" y="5084763"/>
            <a:ext cx="503238" cy="431800"/>
          </a:xfrm>
          <a:prstGeom prst="star4">
            <a:avLst>
              <a:gd name="adj" fmla="val 125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4584" name="流程图: 决策 24583"/>
          <p:cNvSpPr/>
          <p:nvPr/>
        </p:nvSpPr>
        <p:spPr>
          <a:xfrm>
            <a:off x="1476375" y="2276475"/>
            <a:ext cx="287338" cy="288925"/>
          </a:xfrm>
          <a:prstGeom prst="flowChartDecision">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4585" name="流程图: 决策 24584"/>
          <p:cNvSpPr/>
          <p:nvPr/>
        </p:nvSpPr>
        <p:spPr>
          <a:xfrm>
            <a:off x="4027488" y="2276475"/>
            <a:ext cx="287337" cy="288925"/>
          </a:xfrm>
          <a:prstGeom prst="flowChartDecision">
            <a:avLst/>
          </a:prstGeom>
          <a:solidFill>
            <a:schemeClr val="accent1">
              <a:alpha val="100000"/>
            </a:schemeClr>
          </a:solidFill>
          <a:ln w="9525" cap="flat" cmpd="sng">
            <a:solidFill>
              <a:schemeClr val="tx1"/>
            </a:solidFill>
            <a:prstDash val="solid"/>
            <a:miter/>
            <a:headEnd type="none" w="med" len="med"/>
            <a:tailEnd type="none" w="med" len="med"/>
          </a:ln>
        </p:spPr>
        <p:txBody>
          <a:bodyPr/>
          <a:p>
            <a:endParaRPr lang="zh-CN" altLang="en-US"/>
          </a:p>
        </p:txBody>
      </p:sp>
      <p:sp>
        <p:nvSpPr>
          <p:cNvPr id="24586" name="流程图: 决策 24585"/>
          <p:cNvSpPr/>
          <p:nvPr/>
        </p:nvSpPr>
        <p:spPr>
          <a:xfrm>
            <a:off x="6518275" y="2276475"/>
            <a:ext cx="287338" cy="288925"/>
          </a:xfrm>
          <a:prstGeom prst="flowChartDecision">
            <a:avLst/>
          </a:prstGeom>
          <a:solidFill>
            <a:schemeClr val="accent1">
              <a:alpha val="100000"/>
            </a:schemeClr>
          </a:solidFill>
          <a:ln w="9525" cap="flat" cmpd="sng">
            <a:solidFill>
              <a:schemeClr val="tx1"/>
            </a:solidFill>
            <a:prstDash val="solid"/>
            <a:miter/>
            <a:headEnd type="none" w="med" len="med"/>
            <a:tailEnd type="none" w="med" len="med"/>
          </a:ln>
        </p:spPr>
        <p:txBody>
          <a:bodyPr/>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文本框 25601"/>
          <p:cNvSpPr txBox="1"/>
          <p:nvPr/>
        </p:nvSpPr>
        <p:spPr>
          <a:xfrm rot="20837640">
            <a:off x="107950" y="115888"/>
            <a:ext cx="2808288" cy="1555750"/>
          </a:xfrm>
          <a:prstGeom prst="rect">
            <a:avLst/>
          </a:prstGeom>
          <a:noFill/>
          <a:ln w="9525">
            <a:noFill/>
          </a:ln>
        </p:spPr>
        <p:txBody>
          <a:bodyPr vert="horz" wrap="square" anchor="t">
            <a:spAutoFit/>
          </a:bodyPr>
          <a:p>
            <a:pPr lvl="0" eaLnBrk="0" hangingPunct="0">
              <a:spcBef>
                <a:spcPct val="50000"/>
              </a:spcBef>
            </a:pPr>
            <a:r>
              <a:rPr lang="zh-CN" altLang="en-US" sz="9600" b="0">
                <a:solidFill>
                  <a:schemeClr val="bg2"/>
                </a:solidFill>
                <a:latin typeface="Arial" panose="020B0604020202020204" pitchFamily="34" charset="0"/>
                <a:ea typeface="华文细黑" panose="02010600040101010101" pitchFamily="2" charset="-122"/>
              </a:rPr>
              <a:t>避震</a:t>
            </a:r>
            <a:endParaRPr lang="zh-CN" altLang="en-US" sz="9600" b="0">
              <a:solidFill>
                <a:schemeClr val="bg2"/>
              </a:solidFill>
              <a:latin typeface="Arial" panose="020B0604020202020204" pitchFamily="34" charset="0"/>
              <a:ea typeface="华文细黑" panose="02010600040101010101" pitchFamily="2" charset="-122"/>
            </a:endParaRPr>
          </a:p>
        </p:txBody>
      </p:sp>
      <p:sp>
        <p:nvSpPr>
          <p:cNvPr id="25603" name="文本框 25602"/>
          <p:cNvSpPr txBox="1"/>
          <p:nvPr/>
        </p:nvSpPr>
        <p:spPr>
          <a:xfrm>
            <a:off x="900113" y="1557338"/>
            <a:ext cx="7345362" cy="4481512"/>
          </a:xfrm>
          <a:prstGeom prst="rect">
            <a:avLst/>
          </a:prstGeom>
          <a:noFill/>
          <a:ln w="9525">
            <a:noFill/>
          </a:ln>
        </p:spPr>
        <p:txBody>
          <a:bodyPr vert="horz" wrap="square" anchor="t">
            <a:spAutoFit/>
          </a:bodyPr>
          <a:p>
            <a:pPr lvl="0" eaLnBrk="0" hangingPunct="0"/>
            <a:r>
              <a:rPr lang="zh-CN" altLang="en-US" sz="2400" dirty="0">
                <a:latin typeface="Arial" panose="020B0604020202020204" pitchFamily="34" charset="0"/>
                <a:ea typeface="华文细黑" panose="02010600040101010101" pitchFamily="2" charset="-122"/>
              </a:rPr>
              <a:t>      </a:t>
            </a:r>
            <a:endParaRPr lang="zh-CN" altLang="en-US" sz="2400" dirty="0">
              <a:latin typeface="Arial" panose="020B0604020202020204" pitchFamily="34" charset="0"/>
              <a:ea typeface="华文细黑" panose="02010600040101010101" pitchFamily="2" charset="-122"/>
            </a:endParaRPr>
          </a:p>
          <a:p>
            <a:pPr lvl="0" eaLnBrk="0" hangingPunct="0"/>
            <a:r>
              <a:rPr lang="zh-CN" altLang="en-US" sz="2400" dirty="0">
                <a:latin typeface="Arial" panose="020B0604020202020204" pitchFamily="34" charset="0"/>
                <a:ea typeface="华文细黑" panose="02010600040101010101" pitchFamily="2" charset="-122"/>
              </a:rPr>
              <a:t>        </a:t>
            </a:r>
            <a:r>
              <a:rPr lang="zh-CN" altLang="en-US" sz="2400" i="0" dirty="0">
                <a:latin typeface="宋体" panose="02010600030101010101" pitchFamily="2" charset="-122"/>
                <a:ea typeface="宋体" panose="02010600030101010101" pitchFamily="2" charset="-122"/>
              </a:rPr>
              <a:t>从地震发生到房屋倒塌，一般有</a:t>
            </a:r>
            <a:r>
              <a:rPr lang="zh-CN" altLang="en-US" sz="2400" i="0" dirty="0">
                <a:solidFill>
                  <a:srgbClr val="FF0000"/>
                </a:solidFill>
                <a:latin typeface="宋体" panose="02010600030101010101" pitchFamily="2" charset="-122"/>
                <a:ea typeface="宋体" panose="02010600030101010101" pitchFamily="2" charset="-122"/>
              </a:rPr>
              <a:t>12秒钟</a:t>
            </a:r>
            <a:r>
              <a:rPr lang="zh-CN" altLang="en-US" sz="2400" i="0" dirty="0">
                <a:latin typeface="宋体" panose="02010600030101010101" pitchFamily="2" charset="-122"/>
                <a:ea typeface="宋体" panose="02010600030101010101" pitchFamily="2" charset="-122"/>
              </a:rPr>
              <a:t>左右的时间。</a:t>
            </a:r>
            <a:endParaRPr lang="zh-CN" altLang="en-US" sz="2400" i="0" dirty="0">
              <a:latin typeface="宋体" panose="02010600030101010101" pitchFamily="2" charset="-122"/>
              <a:ea typeface="宋体" panose="02010600030101010101" pitchFamily="2" charset="-122"/>
            </a:endParaRPr>
          </a:p>
          <a:p>
            <a:pPr lvl="0" eaLnBrk="0" hangingPunct="0"/>
            <a:endParaRPr lang="zh-CN" altLang="en-US" sz="2400" i="0" dirty="0">
              <a:latin typeface="宋体" panose="02010600030101010101" pitchFamily="2" charset="-122"/>
              <a:ea typeface="宋体" panose="02010600030101010101" pitchFamily="2" charset="-122"/>
            </a:endParaRPr>
          </a:p>
          <a:p>
            <a:pPr lvl="0" eaLnBrk="0" hangingPunct="0"/>
            <a:r>
              <a:rPr lang="zh-CN" altLang="en-US" sz="2400" i="0" dirty="0">
                <a:latin typeface="宋体" panose="02010600030101010101" pitchFamily="2" charset="-122"/>
                <a:ea typeface="宋体" panose="02010600030101010101" pitchFamily="2" charset="-122"/>
              </a:rPr>
              <a:t>　　 震时是跑还是躲，多数专家认为：震时就近躲避，震后迅速撤离到安全地方，是应急避震较好的办法。避震应选择室内结实、能掩护身体的物体下（旁）、易于形成</a:t>
            </a:r>
            <a:r>
              <a:rPr lang="zh-CN" altLang="en-US" sz="2400" i="0" dirty="0">
                <a:solidFill>
                  <a:srgbClr val="FF0000"/>
                </a:solidFill>
                <a:latin typeface="宋体" panose="02010600030101010101" pitchFamily="2" charset="-122"/>
                <a:ea typeface="宋体" panose="02010600030101010101" pitchFamily="2" charset="-122"/>
              </a:rPr>
              <a:t>三角空间</a:t>
            </a:r>
            <a:r>
              <a:rPr lang="zh-CN" altLang="en-US" sz="2400" i="0" dirty="0">
                <a:latin typeface="宋体" panose="02010600030101010101" pitchFamily="2" charset="-122"/>
                <a:ea typeface="宋体" panose="02010600030101010101" pitchFamily="2" charset="-122"/>
              </a:rPr>
              <a:t>的地方，开间小、有支撑的地方，室处开阔、安全的地方。</a:t>
            </a:r>
            <a:endParaRPr lang="zh-CN" altLang="en-US" sz="2400" i="0" dirty="0">
              <a:latin typeface="宋体" panose="02010600030101010101" pitchFamily="2" charset="-122"/>
              <a:ea typeface="宋体" panose="02010600030101010101" pitchFamily="2" charset="-122"/>
            </a:endParaRPr>
          </a:p>
          <a:p>
            <a:pPr lvl="0" eaLnBrk="0" hangingPunct="0"/>
            <a:endParaRPr lang="zh-CN" altLang="en-US" sz="2400" i="0" dirty="0">
              <a:latin typeface="宋体" panose="02010600030101010101" pitchFamily="2" charset="-122"/>
              <a:ea typeface="宋体" panose="02010600030101010101" pitchFamily="2" charset="-122"/>
            </a:endParaRPr>
          </a:p>
          <a:p>
            <a:pPr lvl="0" eaLnBrk="0" hangingPunct="0"/>
            <a:r>
              <a:rPr lang="zh-CN" altLang="en-US" sz="2000" dirty="0">
                <a:latin typeface="Arial" panose="020B0604020202020204" pitchFamily="34" charset="0"/>
                <a:ea typeface="华文细黑" panose="02010600040101010101" pitchFamily="2" charset="-122"/>
              </a:rPr>
              <a:t>        </a:t>
            </a:r>
            <a:r>
              <a:rPr lang="zh-CN" altLang="en-US" sz="2400" i="0" dirty="0">
                <a:latin typeface="宋体" panose="02010600030101010101" pitchFamily="2" charset="-122"/>
                <a:ea typeface="宋体" panose="02010600030101010101" pitchFamily="2" charset="-122"/>
                <a:sym typeface="Arial" panose="020B0604020202020204" pitchFamily="34" charset="0"/>
              </a:rPr>
              <a:t> 预警时间和避震空间的存在，是人们震时能够自救求生的客观基础</a:t>
            </a:r>
            <a:endParaRPr lang="zh-CN" altLang="en-US" sz="2400" i="0" dirty="0">
              <a:latin typeface="宋体" panose="02010600030101010101" pitchFamily="2" charset="-122"/>
              <a:ea typeface="宋体" panose="02010600030101010101" pitchFamily="2" charset="-122"/>
              <a:sym typeface="Arial" panose="020B0604020202020204" pitchFamily="34" charset="0"/>
            </a:endParaRPr>
          </a:p>
        </p:txBody>
      </p:sp>
    </p:spTree>
  </p:cSld>
  <p:clrMapOvr>
    <a:masterClrMapping/>
  </p:clrMapOvr>
  <p:transition spd="med">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type="title"/>
          </p:nvPr>
        </p:nvSpPr>
        <p:spPr/>
        <p:txBody>
          <a:bodyPr vert="horz" wrap="square" anchor="ctr"/>
          <a:p>
            <a:pPr lvl="0" eaLnBrk="1" hangingPunct="1"/>
            <a:r>
              <a:rPr lang="zh-CN" altLang="en-US" dirty="0">
                <a:latin typeface="黑体" panose="02010609060101010101" pitchFamily="1" charset="-122"/>
              </a:rPr>
              <a:t>地震中的“救命三角”</a:t>
            </a:r>
            <a:endParaRPr lang="zh-CN" altLang="en-US" dirty="0">
              <a:latin typeface="黑体" panose="02010609060101010101" pitchFamily="1" charset="-122"/>
            </a:endParaRPr>
          </a:p>
        </p:txBody>
      </p:sp>
      <p:pic>
        <p:nvPicPr>
          <p:cNvPr id="26627" name="Picture 13"/>
          <p:cNvPicPr/>
          <p:nvPr/>
        </p:nvPicPr>
        <p:blipFill>
          <a:blip r:embed="rId1"/>
          <a:stretch>
            <a:fillRect/>
          </a:stretch>
        </p:blipFill>
        <p:spPr>
          <a:xfrm>
            <a:off x="7380288" y="5229225"/>
            <a:ext cx="1228725" cy="1228725"/>
          </a:xfrm>
          <a:prstGeom prst="rect">
            <a:avLst/>
          </a:prstGeom>
          <a:noFill/>
          <a:ln w="9525">
            <a:noFill/>
          </a:ln>
        </p:spPr>
      </p:pic>
      <p:sp>
        <p:nvSpPr>
          <p:cNvPr id="26628" name="文本框 26627"/>
          <p:cNvSpPr txBox="1"/>
          <p:nvPr/>
        </p:nvSpPr>
        <p:spPr>
          <a:xfrm>
            <a:off x="900113" y="1773238"/>
            <a:ext cx="6480175" cy="3932237"/>
          </a:xfrm>
          <a:prstGeom prst="rect">
            <a:avLst/>
          </a:prstGeom>
          <a:noFill/>
          <a:ln w="9525">
            <a:noFill/>
          </a:ln>
        </p:spPr>
        <p:txBody>
          <a:bodyPr wrap="square">
            <a:spAutoFit/>
          </a:bodyPr>
          <a:p>
            <a:pPr lvl="0" algn="l" eaLnBrk="1" latinLnBrk="0" hangingPunct="1"/>
            <a:r>
              <a:rPr lang="zh-CN" altLang="en-US" sz="2800" dirty="0">
                <a:latin typeface="宋体" panose="02010600030101010101" pitchFamily="2" charset="-122"/>
                <a:ea typeface="宋体" panose="02010600030101010101" pitchFamily="2" charset="-122"/>
              </a:rPr>
              <a:t>当建筑物倒塌落在物体或家俱上的屋顶</a:t>
            </a:r>
            <a:endParaRPr lang="zh-CN" altLang="en-US" sz="2800" dirty="0">
              <a:latin typeface="宋体" panose="02010600030101010101" pitchFamily="2" charset="-122"/>
              <a:ea typeface="宋体" panose="02010600030101010101" pitchFamily="2" charset="-122"/>
            </a:endParaRPr>
          </a:p>
          <a:p>
            <a:pPr lvl="0" algn="l" eaLnBrk="1" latinLnBrk="0" hangingPunct="1"/>
            <a:endParaRPr lang="zh-CN" altLang="en-US" sz="2800" dirty="0">
              <a:latin typeface="宋体" panose="02010600030101010101" pitchFamily="2" charset="-122"/>
              <a:ea typeface="宋体" panose="02010600030101010101" pitchFamily="2" charset="-122"/>
            </a:endParaRPr>
          </a:p>
          <a:p>
            <a:pPr lvl="0" algn="l" eaLnBrk="1" latinLnBrk="0" hangingPunct="1"/>
            <a:r>
              <a:rPr lang="zh-CN" altLang="en-US" sz="2800" dirty="0">
                <a:latin typeface="宋体" panose="02010600030101010101" pitchFamily="2" charset="-122"/>
                <a:ea typeface="宋体" panose="02010600030101010101" pitchFamily="2" charset="-122"/>
              </a:rPr>
              <a:t>重力会撞击到这些物体，使得靠近它们</a:t>
            </a:r>
            <a:endParaRPr lang="zh-CN" altLang="en-US" sz="2800" dirty="0">
              <a:latin typeface="宋体" panose="02010600030101010101" pitchFamily="2" charset="-122"/>
              <a:ea typeface="宋体" panose="02010600030101010101" pitchFamily="2" charset="-122"/>
            </a:endParaRPr>
          </a:p>
          <a:p>
            <a:pPr lvl="0" algn="l" eaLnBrk="1" latinLnBrk="0" hangingPunct="1"/>
            <a:endParaRPr lang="zh-CN" altLang="en-US" sz="2800" dirty="0">
              <a:latin typeface="宋体" panose="02010600030101010101" pitchFamily="2" charset="-122"/>
              <a:ea typeface="宋体" panose="02010600030101010101" pitchFamily="2" charset="-122"/>
            </a:endParaRPr>
          </a:p>
          <a:p>
            <a:pPr lvl="0" algn="l" eaLnBrk="1" latinLnBrk="0" hangingPunct="1"/>
            <a:r>
              <a:rPr lang="zh-CN" altLang="en-US" sz="2800" dirty="0">
                <a:latin typeface="宋体" panose="02010600030101010101" pitchFamily="2" charset="-122"/>
                <a:ea typeface="宋体" panose="02010600030101010101" pitchFamily="2" charset="-122"/>
              </a:rPr>
              <a:t>的地方留下一个空间。这个空间就是被</a:t>
            </a:r>
            <a:endParaRPr lang="zh-CN" altLang="en-US" sz="2800" dirty="0">
              <a:latin typeface="宋体" panose="02010600030101010101" pitchFamily="2" charset="-122"/>
              <a:ea typeface="宋体" panose="02010600030101010101" pitchFamily="2" charset="-122"/>
            </a:endParaRPr>
          </a:p>
          <a:p>
            <a:pPr lvl="0" algn="l" eaLnBrk="1" latinLnBrk="0" hangingPunct="1"/>
            <a:endParaRPr lang="zh-CN" altLang="en-US" sz="2800" dirty="0">
              <a:latin typeface="宋体" panose="02010600030101010101" pitchFamily="2" charset="-122"/>
              <a:ea typeface="宋体" panose="02010600030101010101" pitchFamily="2" charset="-122"/>
            </a:endParaRPr>
          </a:p>
          <a:p>
            <a:pPr lvl="0" algn="l" eaLnBrk="1" latinLnBrk="0" hangingPunct="1"/>
            <a:r>
              <a:rPr lang="zh-CN" altLang="en-US" sz="2800" dirty="0">
                <a:latin typeface="宋体" panose="02010600030101010101" pitchFamily="2" charset="-122"/>
                <a:ea typeface="宋体" panose="02010600030101010101" pitchFamily="2" charset="-122"/>
              </a:rPr>
              <a:t>称作的-----“救命三角”。</a:t>
            </a:r>
            <a:r>
              <a:rPr lang="zh-CN" altLang="en-US" sz="2800" dirty="0">
                <a:latin typeface="Arial" panose="020B0604020202020204" pitchFamily="34" charset="0"/>
                <a:ea typeface="宋体" panose="02010600030101010101" pitchFamily="2" charset="-122"/>
              </a:rPr>
              <a:t>可称其为</a:t>
            </a:r>
            <a:endParaRPr lang="zh-CN" altLang="en-US" sz="2800" dirty="0">
              <a:latin typeface="Arial" panose="020B0604020202020204" pitchFamily="34" charset="0"/>
              <a:ea typeface="宋体" panose="02010600030101010101" pitchFamily="2" charset="-122"/>
            </a:endParaRPr>
          </a:p>
          <a:p>
            <a:pPr lvl="0" algn="l" eaLnBrk="1" latinLnBrk="0" hangingPunct="1"/>
            <a:endParaRPr lang="zh-CN" altLang="en-US" sz="2800" dirty="0">
              <a:latin typeface="Arial" panose="020B0604020202020204" pitchFamily="34" charset="0"/>
              <a:ea typeface="宋体" panose="02010600030101010101" pitchFamily="2" charset="-122"/>
            </a:endParaRPr>
          </a:p>
          <a:p>
            <a:pPr lvl="0" algn="l" eaLnBrk="1" latinLnBrk="0" hangingPunct="1"/>
            <a:r>
              <a:rPr lang="zh-CN" altLang="en-US" sz="2800" dirty="0">
                <a:latin typeface="Arial" panose="020B0604020202020204" pitchFamily="34" charset="0"/>
                <a:ea typeface="宋体" panose="02010600030101010101" pitchFamily="2" charset="-122"/>
              </a:rPr>
              <a:t>避震空间</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itle 27649"/>
          <p:cNvSpPr>
            <a:spLocks noGrp="1"/>
          </p:cNvSpPr>
          <p:nvPr>
            <p:ph type="title"/>
          </p:nvPr>
        </p:nvSpPr>
        <p:spPr/>
        <p:txBody>
          <a:bodyPr anchor="ctr"/>
          <a:p>
            <a:r>
              <a:rPr lang="zh-CN" altLang="en-US"/>
              <a:t>地震中的自救</a:t>
            </a:r>
            <a:r>
              <a:rPr lang="en-US" altLang="zh-CN"/>
              <a:t>10</a:t>
            </a:r>
            <a:r>
              <a:rPr lang="zh-CN" altLang="en-US"/>
              <a:t>项要领</a:t>
            </a:r>
            <a:endParaRPr lang="zh-CN" altLang="en-US"/>
          </a:p>
        </p:txBody>
      </p:sp>
      <p:sp>
        <p:nvSpPr>
          <p:cNvPr id="27651" name="Text Placeholder 27650"/>
          <p:cNvSpPr>
            <a:spLocks noGrp="1"/>
          </p:cNvSpPr>
          <p:nvPr>
            <p:ph type="body" sz="half" idx="1"/>
          </p:nvPr>
        </p:nvSpPr>
        <p:spPr>
          <a:xfrm>
            <a:off x="468313" y="1125538"/>
            <a:ext cx="4027487" cy="5183187"/>
          </a:xfrm>
        </p:spPr>
        <p:txBody>
          <a:bodyPr/>
          <a:p>
            <a:r>
              <a:rPr lang="zh-CN" altLang="en-US" sz="2800" kern="1200">
                <a:latin typeface="宋体" panose="02010600030101010101" pitchFamily="2" charset="-122"/>
                <a:ea typeface="宋体" panose="02010600030101010101" pitchFamily="2" charset="-122"/>
              </a:rPr>
              <a:t>当建筑物倒下时，每个只“蹲下和掩护”的人都几乎全被压死了。而那些躲到物体，如桌子，或汽车下躲避的人也总是受到了重伤或死亡。</a:t>
            </a:r>
            <a:endParaRPr lang="zh-CN" altLang="en-US" sz="2800" kern="1200">
              <a:latin typeface="宋体" panose="02010600030101010101" pitchFamily="2" charset="-122"/>
              <a:ea typeface="宋体" panose="02010600030101010101" pitchFamily="2" charset="-122"/>
            </a:endParaRPr>
          </a:p>
        </p:txBody>
      </p:sp>
      <p:pic>
        <p:nvPicPr>
          <p:cNvPr id="27652" name="Content Placeholder 27651" descr="2"/>
          <p:cNvPicPr>
            <a:picLocks noChangeAspect="1"/>
          </p:cNvPicPr>
          <p:nvPr>
            <p:ph sz="quarter" idx="2"/>
          </p:nvPr>
        </p:nvPicPr>
        <p:blipFill>
          <a:blip r:embed="rId1"/>
          <a:stretch>
            <a:fillRect/>
          </a:stretch>
        </p:blipFill>
        <p:spPr>
          <a:xfrm>
            <a:off x="4500563" y="1125538"/>
            <a:ext cx="4249737" cy="3197225"/>
          </a:xfrm>
        </p:spPr>
      </p:pic>
      <p:pic>
        <p:nvPicPr>
          <p:cNvPr id="27653" name="Content Placeholder 27652" descr="a"/>
          <p:cNvPicPr>
            <a:picLocks noChangeAspect="1"/>
          </p:cNvPicPr>
          <p:nvPr>
            <p:ph sz="quarter" idx="3"/>
          </p:nvPr>
        </p:nvPicPr>
        <p:blipFill>
          <a:blip r:embed="rId2"/>
          <a:stretch>
            <a:fillRect/>
          </a:stretch>
        </p:blipFill>
        <p:spPr>
          <a:xfrm>
            <a:off x="539750" y="4365625"/>
            <a:ext cx="5832475" cy="2232025"/>
          </a:xfrm>
        </p:spPr>
      </p:pic>
    </p:spTree>
  </p:cSld>
  <p:clrMapOvr>
    <a:masterClrMapping/>
  </p:clrMapOvr>
  <p:transition>
    <p:comb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ext Placeholder 28673"/>
          <p:cNvSpPr>
            <a:spLocks noGrp="1"/>
          </p:cNvSpPr>
          <p:nvPr>
            <p:ph type="body" sz="half" idx="1"/>
          </p:nvPr>
        </p:nvSpPr>
        <p:spPr>
          <a:xfrm>
            <a:off x="468313" y="1125538"/>
            <a:ext cx="4027487" cy="5183187"/>
          </a:xfrm>
        </p:spPr>
        <p:txBody>
          <a:bodyPr/>
          <a:p>
            <a:pPr>
              <a:buNone/>
            </a:pPr>
            <a:r>
              <a:rPr lang="zh-CN" altLang="en-US" sz="2800" kern="1200" dirty="0">
                <a:ea typeface="宋体" panose="02010600030101010101" pitchFamily="2" charset="-122"/>
              </a:rPr>
              <a:t>    猫，狗和小孩子在遇到危险的时候，会自然地蜷缩起身体。地震时，你也应这么做。这是一种安全的本能。</a:t>
            </a:r>
            <a:endParaRPr lang="zh-CN" altLang="en-US" sz="2800" kern="1200" dirty="0">
              <a:ea typeface="宋体" panose="02010600030101010101" pitchFamily="2" charset="-122"/>
            </a:endParaRPr>
          </a:p>
        </p:txBody>
      </p:sp>
      <p:pic>
        <p:nvPicPr>
          <p:cNvPr id="28675" name="Content Placeholder 28674" descr="3"/>
          <p:cNvPicPr>
            <a:picLocks noChangeAspect="1"/>
          </p:cNvPicPr>
          <p:nvPr>
            <p:ph sz="quarter" idx="2"/>
          </p:nvPr>
        </p:nvPicPr>
        <p:blipFill>
          <a:blip r:embed="rId1"/>
          <a:stretch>
            <a:fillRect/>
          </a:stretch>
        </p:blipFill>
        <p:spPr>
          <a:xfrm>
            <a:off x="1403350" y="3789363"/>
            <a:ext cx="6194425" cy="2714625"/>
          </a:xfrm>
        </p:spPr>
      </p:pic>
      <p:pic>
        <p:nvPicPr>
          <p:cNvPr id="28676" name="Content Placeholder 28675" descr="s"/>
          <p:cNvPicPr>
            <a:picLocks noChangeAspect="1"/>
          </p:cNvPicPr>
          <p:nvPr>
            <p:ph sz="quarter" idx="3"/>
          </p:nvPr>
        </p:nvPicPr>
        <p:blipFill>
          <a:blip r:embed="rId2"/>
          <a:stretch>
            <a:fillRect/>
          </a:stretch>
        </p:blipFill>
        <p:spPr>
          <a:xfrm>
            <a:off x="6011863" y="1052513"/>
            <a:ext cx="3024187" cy="2481262"/>
          </a:xfrm>
        </p:spPr>
      </p:pic>
    </p:spTree>
  </p:cSld>
  <p:clrMapOvr>
    <a:masterClrMapping/>
  </p:clrMapOvr>
  <p:transition>
    <p:check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Content Placeholder 29697" descr="untitled"/>
          <p:cNvPicPr>
            <a:picLocks noChangeAspect="1"/>
          </p:cNvPicPr>
          <p:nvPr>
            <p:ph sz="half" idx="1"/>
          </p:nvPr>
        </p:nvPicPr>
        <p:blipFill>
          <a:blip r:embed="rId1"/>
          <a:stretch>
            <a:fillRect/>
          </a:stretch>
        </p:blipFill>
        <p:spPr>
          <a:xfrm>
            <a:off x="107950" y="3332163"/>
            <a:ext cx="3743325" cy="2976562"/>
          </a:xfrm>
        </p:spPr>
      </p:pic>
      <p:sp>
        <p:nvSpPr>
          <p:cNvPr id="29699" name="文本框 29698"/>
          <p:cNvSpPr txBox="1"/>
          <p:nvPr/>
        </p:nvSpPr>
        <p:spPr>
          <a:xfrm>
            <a:off x="323850" y="1341438"/>
            <a:ext cx="3527425" cy="1616075"/>
          </a:xfrm>
          <a:prstGeom prst="rect">
            <a:avLst/>
          </a:prstGeom>
          <a:noFill/>
          <a:ln w="9525">
            <a:noFill/>
          </a:ln>
        </p:spPr>
        <p:txBody>
          <a:bodyPr wrap="square">
            <a:spAutoFit/>
          </a:bodyPr>
          <a:p>
            <a:pPr lvl="0" algn="l" eaLnBrk="1" latinLnBrk="0" hangingPunct="1"/>
            <a:r>
              <a:rPr lang="zh-CN" altLang="en-US" sz="2400" b="0">
                <a:latin typeface="宋体" panose="02010600030101010101" pitchFamily="2" charset="-122"/>
                <a:ea typeface="宋体" panose="02010600030101010101" pitchFamily="2" charset="-122"/>
              </a:rPr>
              <a:t>如晚上发生地震，而你正在床上，你只要简单地滚下床。床的周围便是一个安全的空间。</a:t>
            </a:r>
            <a:r>
              <a:rPr lang="zh-CN" altLang="en-US" sz="2800" b="0">
                <a:latin typeface="宋体" panose="02010600030101010101" pitchFamily="2" charset="-122"/>
                <a:ea typeface="宋体" panose="02010600030101010101" pitchFamily="2" charset="-122"/>
              </a:rPr>
              <a:t> </a:t>
            </a:r>
            <a:endParaRPr lang="zh-CN" altLang="en-US" sz="2800" b="0">
              <a:latin typeface="宋体" panose="02010600030101010101" pitchFamily="2" charset="-122"/>
              <a:ea typeface="宋体" panose="02010600030101010101" pitchFamily="2" charset="-122"/>
            </a:endParaRPr>
          </a:p>
        </p:txBody>
      </p:sp>
      <p:pic>
        <p:nvPicPr>
          <p:cNvPr id="29700" name="Content Placeholder 29699" descr="sss"/>
          <p:cNvPicPr>
            <a:picLocks noChangeAspect="1"/>
          </p:cNvPicPr>
          <p:nvPr>
            <p:ph sz="half" idx="2"/>
          </p:nvPr>
        </p:nvPicPr>
        <p:blipFill>
          <a:blip r:embed="rId2"/>
          <a:stretch>
            <a:fillRect/>
          </a:stretch>
        </p:blipFill>
        <p:spPr>
          <a:xfrm>
            <a:off x="3852863" y="1054100"/>
            <a:ext cx="5099050" cy="2286000"/>
          </a:xfrm>
        </p:spPr>
      </p:pic>
      <p:sp>
        <p:nvSpPr>
          <p:cNvPr id="29701" name="文本框 29700"/>
          <p:cNvSpPr txBox="1"/>
          <p:nvPr/>
        </p:nvSpPr>
        <p:spPr>
          <a:xfrm>
            <a:off x="4860925" y="3933825"/>
            <a:ext cx="3671888" cy="1920875"/>
          </a:xfrm>
          <a:prstGeom prst="rect">
            <a:avLst/>
          </a:prstGeom>
          <a:noFill/>
          <a:ln w="9525">
            <a:noFill/>
          </a:ln>
        </p:spPr>
        <p:txBody>
          <a:bodyPr wrap="square">
            <a:spAutoFit/>
          </a:bodyPr>
          <a:p>
            <a:pPr lvl="0" algn="l" eaLnBrk="1" latinLnBrk="0" hangingPunct="1"/>
            <a:r>
              <a:rPr lang="zh-CN" altLang="en-US" sz="2400" b="0">
                <a:latin typeface="Arial" panose="020B0604020202020204" pitchFamily="34" charset="0"/>
                <a:ea typeface="宋体" panose="02010600030101010101" pitchFamily="2" charset="-122"/>
              </a:rPr>
              <a:t>如地震发生，你正在看电视，不能迅速地从门或窗口逃离，那就在靠近沙发或椅子的旁边躺下，然后蜷缩起来</a:t>
            </a:r>
            <a:endParaRPr lang="zh-CN" altLang="en-US" sz="2400" b="0">
              <a:latin typeface="Arial" panose="020B0604020202020204" pitchFamily="34" charset="0"/>
              <a:ea typeface="宋体" panose="02010600030101010101" pitchFamily="2" charset="-122"/>
            </a:endParaRPr>
          </a:p>
        </p:txBody>
      </p:sp>
    </p:spTree>
  </p:cSld>
  <p:clrMapOvr>
    <a:masterClrMapping/>
  </p:clrMapOvr>
  <p:transition>
    <p:cover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 Placeholder 30721"/>
          <p:cNvSpPr>
            <a:spLocks noGrp="1"/>
          </p:cNvSpPr>
          <p:nvPr>
            <p:ph type="body" sz="half" idx="1"/>
          </p:nvPr>
        </p:nvSpPr>
        <p:spPr>
          <a:xfrm>
            <a:off x="469900" y="1125538"/>
            <a:ext cx="3814763" cy="3167062"/>
          </a:xfrm>
        </p:spPr>
        <p:txBody>
          <a:bodyPr/>
          <a:p>
            <a:r>
              <a:rPr lang="zh-CN" altLang="en-US" sz="2400" kern="1200">
                <a:latin typeface="宋体" panose="02010600030101010101" pitchFamily="2" charset="-122"/>
                <a:ea typeface="宋体" panose="02010600030101010101" pitchFamily="2" charset="-122"/>
              </a:rPr>
              <a:t>地震时，在车内的人会被路边坠落的物体砸伤简单地离开车辆，靠近车辆坐下，或躺在车边就可以了。所有被压垮的车辆旁边都有一个</a:t>
            </a:r>
            <a:r>
              <a:rPr lang="en-US" altLang="zh-CN" sz="2400" kern="1200">
                <a:latin typeface="宋体" panose="02010600030101010101" pitchFamily="2" charset="-122"/>
                <a:ea typeface="宋体" panose="02010600030101010101" pitchFamily="2" charset="-122"/>
              </a:rPr>
              <a:t>3</a:t>
            </a:r>
            <a:r>
              <a:rPr lang="zh-CN" altLang="en-US" sz="2400" kern="1200">
                <a:latin typeface="宋体" panose="02010600030101010101" pitchFamily="2" charset="-122"/>
                <a:ea typeface="宋体" panose="02010600030101010101" pitchFamily="2" charset="-122"/>
              </a:rPr>
              <a:t>英呎高的空间，除非车辆是被物体垂直落下。 </a:t>
            </a:r>
            <a:endParaRPr lang="zh-CN" altLang="en-US" sz="2400" kern="1200">
              <a:latin typeface="宋体" panose="02010600030101010101" pitchFamily="2" charset="-122"/>
              <a:ea typeface="宋体" panose="02010600030101010101" pitchFamily="2" charset="-122"/>
            </a:endParaRPr>
          </a:p>
        </p:txBody>
      </p:sp>
      <p:pic>
        <p:nvPicPr>
          <p:cNvPr id="30723" name="Content Placeholder 30722" descr="0"/>
          <p:cNvPicPr>
            <a:picLocks noChangeAspect="1"/>
          </p:cNvPicPr>
          <p:nvPr>
            <p:ph sz="quarter" idx="2"/>
          </p:nvPr>
        </p:nvPicPr>
        <p:blipFill>
          <a:blip r:embed="rId1"/>
          <a:stretch>
            <a:fillRect/>
          </a:stretch>
        </p:blipFill>
        <p:spPr>
          <a:xfrm>
            <a:off x="828675" y="4149725"/>
            <a:ext cx="6923088" cy="2581275"/>
          </a:xfrm>
        </p:spPr>
      </p:pic>
      <p:pic>
        <p:nvPicPr>
          <p:cNvPr id="30724" name="Content Placeholder 30723" descr="w"/>
          <p:cNvPicPr>
            <a:picLocks noChangeAspect="1"/>
          </p:cNvPicPr>
          <p:nvPr>
            <p:ph sz="quarter" idx="3"/>
          </p:nvPr>
        </p:nvPicPr>
        <p:blipFill>
          <a:blip r:embed="rId2"/>
          <a:stretch>
            <a:fillRect/>
          </a:stretch>
        </p:blipFill>
        <p:spPr>
          <a:xfrm>
            <a:off x="4645025" y="908050"/>
            <a:ext cx="4084638" cy="3168650"/>
          </a:xfrm>
        </p:spPr>
      </p:pic>
    </p:spTree>
  </p:cSld>
  <p:clrMapOvr>
    <a:masterClrMapping/>
  </p:clrMapOvr>
  <p:transition>
    <p:check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 Placeholder 31745"/>
          <p:cNvSpPr>
            <a:spLocks noGrp="1"/>
          </p:cNvSpPr>
          <p:nvPr>
            <p:ph type="body" idx="1"/>
          </p:nvPr>
        </p:nvSpPr>
        <p:spPr/>
        <p:txBody>
          <a:bodyPr/>
          <a:p>
            <a:pPr>
              <a:lnSpc>
                <a:spcPct val="80000"/>
              </a:lnSpc>
              <a:buNone/>
            </a:pPr>
            <a:r>
              <a:rPr lang="zh-CN" altLang="en-US" sz="2400" dirty="0"/>
              <a:t>    </a:t>
            </a:r>
            <a:r>
              <a:rPr lang="zh-CN" altLang="en-US" sz="2400" dirty="0">
                <a:latin typeface="宋体" panose="02010600030101010101" pitchFamily="2" charset="-122"/>
                <a:ea typeface="宋体" panose="02010600030101010101" pitchFamily="2" charset="-122"/>
              </a:rPr>
              <a:t>大楼倒塌时，被发现很多人在门口死亡!这是怎么回事？如你站在门框下，当门框向前或向后倒下时，你会被头顶上的屋顶砸伤。如门框向侧面倒下，你会被压在当中.</a:t>
            </a:r>
            <a:endParaRPr lang="zh-CN" altLang="en-US" sz="2400" dirty="0">
              <a:latin typeface="宋体" panose="02010600030101010101" pitchFamily="2" charset="-122"/>
              <a:ea typeface="宋体" panose="02010600030101010101" pitchFamily="2" charset="-122"/>
            </a:endParaRPr>
          </a:p>
          <a:p>
            <a:pPr>
              <a:lnSpc>
                <a:spcPct val="80000"/>
              </a:lnSpc>
            </a:pPr>
            <a:endParaRPr lang="zh-CN" altLang="en-US" sz="2400" dirty="0">
              <a:latin typeface="宋体" panose="02010600030101010101" pitchFamily="2" charset="-122"/>
              <a:ea typeface="宋体" panose="02010600030101010101" pitchFamily="2" charset="-122"/>
            </a:endParaRPr>
          </a:p>
          <a:p>
            <a:pPr>
              <a:lnSpc>
                <a:spcPct val="80000"/>
              </a:lnSpc>
              <a:buNone/>
            </a:pPr>
            <a:r>
              <a:rPr lang="zh-CN" altLang="en-US" sz="2400" dirty="0">
                <a:latin typeface="宋体" panose="02010600030101010101" pitchFamily="2" charset="-122"/>
                <a:ea typeface="宋体" panose="02010600030101010101" pitchFamily="2" charset="-122"/>
              </a:rPr>
              <a:t>  千万不要走楼梯!因楼梯与建筑物摇晃频率不同，楼梯和大楼的结构物会不断发生个别碰撞。人在楼梯上时，会被楼梯的台阶割断，会造成很恐怖的毁伤！</a:t>
            </a:r>
            <a:endParaRPr lang="zh-CN" altLang="en-US" sz="2400" dirty="0">
              <a:latin typeface="宋体" panose="02010600030101010101" pitchFamily="2" charset="-122"/>
              <a:ea typeface="宋体" panose="02010600030101010101" pitchFamily="2" charset="-122"/>
            </a:endParaRPr>
          </a:p>
          <a:p>
            <a:pPr>
              <a:lnSpc>
                <a:spcPct val="80000"/>
              </a:lnSpc>
            </a:pPr>
            <a:endParaRPr lang="zh-CN" altLang="en-US" sz="2400" dirty="0">
              <a:latin typeface="宋体" panose="02010600030101010101" pitchFamily="2" charset="-122"/>
              <a:ea typeface="宋体" panose="02010600030101010101" pitchFamily="2" charset="-122"/>
            </a:endParaRPr>
          </a:p>
          <a:p>
            <a:pPr>
              <a:lnSpc>
                <a:spcPct val="80000"/>
              </a:lnSpc>
              <a:buNone/>
            </a:pPr>
            <a:r>
              <a:rPr lang="zh-CN" altLang="en-US" sz="2400" dirty="0">
                <a:latin typeface="宋体" panose="02010600030101010101" pitchFamily="2" charset="-122"/>
                <a:ea typeface="宋体" panose="02010600030101010101" pitchFamily="2" charset="-122"/>
              </a:rPr>
              <a:t>  在报社或办公室里堆有很多报纸的地方，通常会好些，因为报纸不受挤压。你在纸堆旁可找到一个比较大的空间。</a:t>
            </a:r>
            <a:endParaRPr lang="zh-CN" altLang="en-US" sz="2400" dirty="0">
              <a:latin typeface="宋体" panose="02010600030101010101" pitchFamily="2" charset="-122"/>
              <a:ea typeface="宋体" panose="02010600030101010101" pitchFamily="2" charset="-122"/>
            </a:endParaRPr>
          </a:p>
          <a:p>
            <a:pPr>
              <a:lnSpc>
                <a:spcPct val="80000"/>
              </a:lnSpc>
            </a:pPr>
            <a:endParaRPr lang="zh-CN" altLang="en-US" sz="2400" dirty="0">
              <a:latin typeface="宋体" panose="02010600030101010101" pitchFamily="2" charset="-122"/>
              <a:ea typeface="宋体" panose="02010600030101010101" pitchFamily="2" charset="-122"/>
            </a:endParaRPr>
          </a:p>
          <a:p>
            <a:pPr>
              <a:lnSpc>
                <a:spcPct val="80000"/>
              </a:lnSpc>
              <a:buNone/>
            </a:pPr>
            <a:r>
              <a:rPr lang="zh-CN" altLang="en-US" sz="2400" dirty="0">
                <a:latin typeface="宋体" panose="02010600030101010101" pitchFamily="2" charset="-122"/>
                <a:ea typeface="宋体" panose="02010600030101010101" pitchFamily="2" charset="-122"/>
              </a:rPr>
              <a:t>  在地震中，木质建筑物最牢固。木头具有弹性，并且与地震的力量一起移动。砖块材料则会破碎成一块块更小的砖会造成人员受伤，但是，被砖块压伤的人远比被水泥压伤的人数要少得多</a:t>
            </a:r>
            <a:endParaRPr lang="zh-CN" altLang="en-US" sz="2400" dirty="0">
              <a:latin typeface="宋体" panose="02010600030101010101" pitchFamily="2" charset="-122"/>
              <a:ea typeface="宋体" panose="02010600030101010101" pitchFamily="2" charset="-122"/>
            </a:endParaRPr>
          </a:p>
        </p:txBody>
      </p:sp>
      <p:sp>
        <p:nvSpPr>
          <p:cNvPr id="31747" name="流程图: 决策 31746"/>
          <p:cNvSpPr/>
          <p:nvPr/>
        </p:nvSpPr>
        <p:spPr>
          <a:xfrm>
            <a:off x="395288" y="5157788"/>
            <a:ext cx="287337" cy="431800"/>
          </a:xfrm>
          <a:prstGeom prst="flowChartDecision">
            <a:avLst/>
          </a:prstGeom>
          <a:solidFill>
            <a:srgbClr val="FF99CC">
              <a:alpha val="100000"/>
            </a:srgbClr>
          </a:solidFill>
          <a:ln w="9525" cap="flat" cmpd="sng">
            <a:solidFill>
              <a:schemeClr val="tx1"/>
            </a:solidFill>
            <a:prstDash val="solid"/>
            <a:miter/>
            <a:headEnd type="none" w="med" len="med"/>
            <a:tailEnd type="none" w="med" len="med"/>
          </a:ln>
        </p:spPr>
        <p:txBody>
          <a:bodyPr/>
          <a:p>
            <a:endParaRPr lang="zh-CN" altLang="en-US"/>
          </a:p>
        </p:txBody>
      </p:sp>
      <p:sp>
        <p:nvSpPr>
          <p:cNvPr id="31748" name="流程图: 决策 31747"/>
          <p:cNvSpPr/>
          <p:nvPr/>
        </p:nvSpPr>
        <p:spPr>
          <a:xfrm>
            <a:off x="395288" y="3897313"/>
            <a:ext cx="287337" cy="433387"/>
          </a:xfrm>
          <a:prstGeom prst="flowChartDecision">
            <a:avLst/>
          </a:prstGeom>
          <a:solidFill>
            <a:srgbClr val="FF99CC">
              <a:alpha val="100000"/>
            </a:srgbClr>
          </a:solidFill>
          <a:ln w="9525" cap="flat" cmpd="sng">
            <a:solidFill>
              <a:schemeClr val="tx1"/>
            </a:solidFill>
            <a:prstDash val="solid"/>
            <a:miter/>
            <a:headEnd type="none" w="med" len="med"/>
            <a:tailEnd type="none" w="med" len="med"/>
          </a:ln>
        </p:spPr>
        <p:txBody>
          <a:bodyPr/>
          <a:p>
            <a:endParaRPr lang="zh-CN" altLang="en-US"/>
          </a:p>
        </p:txBody>
      </p:sp>
      <p:sp>
        <p:nvSpPr>
          <p:cNvPr id="31749" name="流程图: 决策 31748"/>
          <p:cNvSpPr/>
          <p:nvPr/>
        </p:nvSpPr>
        <p:spPr>
          <a:xfrm>
            <a:off x="395288" y="2546350"/>
            <a:ext cx="287337" cy="433388"/>
          </a:xfrm>
          <a:prstGeom prst="flowChartDecision">
            <a:avLst/>
          </a:prstGeom>
          <a:solidFill>
            <a:srgbClr val="FF99CC">
              <a:alpha val="100000"/>
            </a:srgbClr>
          </a:solidFill>
          <a:ln w="9525" cap="flat" cmpd="sng">
            <a:solidFill>
              <a:schemeClr val="tx1"/>
            </a:solidFill>
            <a:prstDash val="solid"/>
            <a:miter/>
            <a:headEnd type="none" w="med" len="med"/>
            <a:tailEnd type="none" w="med" len="med"/>
          </a:ln>
        </p:spPr>
        <p:txBody>
          <a:bodyPr/>
          <a:p>
            <a:endParaRPr lang="zh-CN" altLang="en-US"/>
          </a:p>
        </p:txBody>
      </p:sp>
      <p:sp>
        <p:nvSpPr>
          <p:cNvPr id="31750" name="流程图: 决策 31749"/>
          <p:cNvSpPr/>
          <p:nvPr/>
        </p:nvSpPr>
        <p:spPr>
          <a:xfrm>
            <a:off x="395288" y="1196975"/>
            <a:ext cx="287337" cy="431800"/>
          </a:xfrm>
          <a:prstGeom prst="flowChartDecision">
            <a:avLst/>
          </a:prstGeom>
          <a:solidFill>
            <a:srgbClr val="FF99CC">
              <a:alpha val="100000"/>
            </a:srgbClr>
          </a:solidFill>
          <a:ln w="9525" cap="flat" cmpd="sng">
            <a:solidFill>
              <a:schemeClr val="tx1"/>
            </a:solidFill>
            <a:prstDash val="solid"/>
            <a:miter/>
            <a:headEnd type="none" w="med" len="med"/>
            <a:tailEnd type="none" w="med" len="med"/>
          </a:ln>
        </p:spPr>
        <p:txBody>
          <a:bodyPr/>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746">
                                            <p:txEl>
                                              <p:charRg st="0" end="79"/>
                                            </p:txEl>
                                          </p:spTgt>
                                        </p:tgtEl>
                                        <p:attrNameLst>
                                          <p:attrName>style.visibility</p:attrName>
                                        </p:attrNameLst>
                                      </p:cBhvr>
                                      <p:to>
                                        <p:strVal val="visible"/>
                                      </p:to>
                                    </p:set>
                                    <p:animEffect transition="in" filter="randombar(horizontal)">
                                      <p:cBhvr>
                                        <p:cTn id="7" dur="500"/>
                                        <p:tgtEl>
                                          <p:spTgt spid="31746">
                                            <p:txEl>
                                              <p:charRg st="0" end="7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1746">
                                            <p:txEl>
                                              <p:charRg st="80" end="151"/>
                                            </p:txEl>
                                          </p:spTgt>
                                        </p:tgtEl>
                                        <p:attrNameLst>
                                          <p:attrName>style.visibility</p:attrName>
                                        </p:attrNameLst>
                                      </p:cBhvr>
                                      <p:to>
                                        <p:strVal val="visible"/>
                                      </p:to>
                                    </p:set>
                                    <p:animEffect transition="in" filter="randombar(horizontal)">
                                      <p:cBhvr>
                                        <p:cTn id="12" dur="500"/>
                                        <p:tgtEl>
                                          <p:spTgt spid="31746">
                                            <p:txEl>
                                              <p:charRg st="80" end="15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1746">
                                            <p:txEl>
                                              <p:charRg st="152" end="205"/>
                                            </p:txEl>
                                          </p:spTgt>
                                        </p:tgtEl>
                                        <p:attrNameLst>
                                          <p:attrName>style.visibility</p:attrName>
                                        </p:attrNameLst>
                                      </p:cBhvr>
                                      <p:to>
                                        <p:strVal val="visible"/>
                                      </p:to>
                                    </p:set>
                                    <p:animEffect transition="in" filter="randombar(horizontal)">
                                      <p:cBhvr>
                                        <p:cTn id="17" dur="500"/>
                                        <p:tgtEl>
                                          <p:spTgt spid="31746">
                                            <p:txEl>
                                              <p:charRg st="152" end="20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1746">
                                            <p:txEl>
                                              <p:charRg st="206" end="291"/>
                                            </p:txEl>
                                          </p:spTgt>
                                        </p:tgtEl>
                                        <p:attrNameLst>
                                          <p:attrName>style.visibility</p:attrName>
                                        </p:attrNameLst>
                                      </p:cBhvr>
                                      <p:to>
                                        <p:strVal val="visible"/>
                                      </p:to>
                                    </p:set>
                                    <p:animEffect transition="in" filter="randombar(horizontal)">
                                      <p:cBhvr>
                                        <p:cTn id="22" dur="500"/>
                                        <p:tgtEl>
                                          <p:spTgt spid="31746">
                                            <p:txEl>
                                              <p:charRg st="206" end="29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itle 32769"/>
          <p:cNvSpPr>
            <a:spLocks noGrp="1"/>
          </p:cNvSpPr>
          <p:nvPr>
            <p:ph type="title"/>
          </p:nvPr>
        </p:nvSpPr>
        <p:spPr/>
        <p:txBody>
          <a:bodyPr anchor="ctr"/>
          <a:p>
            <a:r>
              <a:rPr lang="zh-CN" altLang="en-US" dirty="0"/>
              <a:t>高楼避震</a:t>
            </a:r>
            <a:endParaRPr lang="zh-CN" altLang="en-US" dirty="0"/>
          </a:p>
        </p:txBody>
      </p:sp>
      <p:sp>
        <p:nvSpPr>
          <p:cNvPr id="32771" name="Text Placeholder 32770"/>
          <p:cNvSpPr>
            <a:spLocks noGrp="1"/>
          </p:cNvSpPr>
          <p:nvPr>
            <p:ph type="body" idx="1"/>
          </p:nvPr>
        </p:nvSpPr>
        <p:spPr/>
        <p:txBody>
          <a:bodyPr/>
          <a:p>
            <a:r>
              <a:rPr lang="zh-CN" altLang="en-US" dirty="0">
                <a:latin typeface="宋体" panose="02010600030101010101" pitchFamily="2" charset="-122"/>
                <a:ea typeface="宋体" panose="02010600030101010101" pitchFamily="2" charset="-122"/>
              </a:rPr>
              <a:t>高楼避震的三大策略</a:t>
            </a:r>
            <a:endParaRPr lang="zh-CN" altLang="en-US" dirty="0">
              <a:latin typeface="宋体" panose="02010600030101010101" pitchFamily="2" charset="-122"/>
              <a:ea typeface="宋体" panose="02010600030101010101" pitchFamily="2" charset="-122"/>
            </a:endParaRPr>
          </a:p>
          <a:p>
            <a:endParaRPr lang="zh-CN" altLang="en-US" dirty="0">
              <a:latin typeface="宋体" panose="02010600030101010101" pitchFamily="2" charset="-122"/>
              <a:ea typeface="宋体" panose="02010600030101010101" pitchFamily="2" charset="-122"/>
            </a:endParaRPr>
          </a:p>
          <a:p>
            <a:pPr>
              <a:buNone/>
            </a:pPr>
            <a:r>
              <a:rPr lang="zh-CN" altLang="en-US" dirty="0">
                <a:latin typeface="宋体" panose="02010600030101010101" pitchFamily="2" charset="-122"/>
                <a:ea typeface="宋体" panose="02010600030101010101" pitchFamily="2" charset="-122"/>
              </a:rPr>
              <a:t>策略一：震时保持冷静，震后走到户外。国内外许多地震实例表面，</a:t>
            </a:r>
            <a:endParaRPr lang="zh-CN" altLang="en-US" dirty="0">
              <a:latin typeface="宋体" panose="02010600030101010101" pitchFamily="2" charset="-122"/>
              <a:ea typeface="宋体" panose="02010600030101010101" pitchFamily="2" charset="-122"/>
            </a:endParaRPr>
          </a:p>
          <a:p>
            <a:pPr>
              <a:buNone/>
            </a:pPr>
            <a:r>
              <a:rPr lang="zh-CN" altLang="en-US" dirty="0">
                <a:latin typeface="宋体" panose="02010600030101010101" pitchFamily="2" charset="-122"/>
                <a:ea typeface="宋体" panose="02010600030101010101" pitchFamily="2" charset="-122"/>
              </a:rPr>
              <a:t>        在地震发生的瞬间，人们在进入或离开建筑物时，被砸死</a:t>
            </a:r>
            <a:endParaRPr lang="zh-CN" altLang="en-US" dirty="0">
              <a:latin typeface="宋体" panose="02010600030101010101" pitchFamily="2" charset="-122"/>
              <a:ea typeface="宋体" panose="02010600030101010101" pitchFamily="2" charset="-122"/>
            </a:endParaRPr>
          </a:p>
          <a:p>
            <a:pPr>
              <a:buNone/>
            </a:pPr>
            <a:r>
              <a:rPr lang="zh-CN" altLang="en-US" dirty="0">
                <a:latin typeface="宋体" panose="02010600030101010101" pitchFamily="2" charset="-122"/>
                <a:ea typeface="宋体" panose="02010600030101010101" pitchFamily="2" charset="-122"/>
              </a:rPr>
              <a:t>        砸伤的概率最大。室内避震条件好的，首先要选择室内避震</a:t>
            </a:r>
            <a:endParaRPr lang="zh-CN" altLang="en-US" dirty="0">
              <a:latin typeface="宋体" panose="02010600030101010101" pitchFamily="2" charset="-122"/>
              <a:ea typeface="宋体" panose="02010600030101010101" pitchFamily="2" charset="-122"/>
            </a:endParaRPr>
          </a:p>
          <a:p>
            <a:pPr>
              <a:buNone/>
            </a:pPr>
            <a:endParaRPr lang="zh-CN" altLang="en-US" dirty="0">
              <a:latin typeface="宋体" panose="02010600030101010101" pitchFamily="2" charset="-122"/>
              <a:ea typeface="宋体" panose="02010600030101010101" pitchFamily="2" charset="-122"/>
            </a:endParaRPr>
          </a:p>
          <a:p>
            <a:pPr>
              <a:buNone/>
            </a:pPr>
            <a:r>
              <a:rPr lang="zh-CN" altLang="en-US" dirty="0">
                <a:latin typeface="宋体" panose="02010600030101010101" pitchFamily="2" charset="-122"/>
                <a:ea typeface="宋体" panose="02010600030101010101" pitchFamily="2" charset="-122"/>
              </a:rPr>
              <a:t>策略二：选择合适的避震位置，根据建筑物布局和室内状况，寻找三</a:t>
            </a:r>
            <a:endParaRPr lang="zh-CN" altLang="en-US" dirty="0">
              <a:latin typeface="宋体" panose="02010600030101010101" pitchFamily="2" charset="-122"/>
              <a:ea typeface="宋体" panose="02010600030101010101" pitchFamily="2" charset="-122"/>
            </a:endParaRPr>
          </a:p>
          <a:p>
            <a:pPr>
              <a:buNone/>
            </a:pPr>
            <a:r>
              <a:rPr lang="zh-CN" altLang="en-US" dirty="0">
                <a:latin typeface="宋体" panose="02010600030101010101" pitchFamily="2" charset="-122"/>
                <a:ea typeface="宋体" panose="02010600030101010101" pitchFamily="2" charset="-122"/>
              </a:rPr>
              <a:t>        角空间。当躲在厨房，卫生间这个的小空间时，尽量离炉具，</a:t>
            </a:r>
            <a:endParaRPr lang="zh-CN" altLang="en-US" dirty="0">
              <a:latin typeface="宋体" panose="02010600030101010101" pitchFamily="2" charset="-122"/>
              <a:ea typeface="宋体" panose="02010600030101010101" pitchFamily="2" charset="-122"/>
            </a:endParaRPr>
          </a:p>
          <a:p>
            <a:pPr>
              <a:buNone/>
            </a:pPr>
            <a:r>
              <a:rPr lang="zh-CN" altLang="en-US" dirty="0">
                <a:latin typeface="宋体" panose="02010600030101010101" pitchFamily="2" charset="-122"/>
                <a:ea typeface="宋体" panose="02010600030101010101" pitchFamily="2" charset="-122"/>
              </a:rPr>
              <a:t>        煤气管道及易碎品远些。若厨房，卫生间处在建筑物的犄角旮</a:t>
            </a:r>
            <a:endParaRPr lang="zh-CN" altLang="en-US" dirty="0">
              <a:latin typeface="宋体" panose="02010600030101010101" pitchFamily="2" charset="-122"/>
              <a:ea typeface="宋体" panose="02010600030101010101" pitchFamily="2" charset="-122"/>
            </a:endParaRPr>
          </a:p>
          <a:p>
            <a:pPr>
              <a:buNone/>
            </a:pPr>
            <a:r>
              <a:rPr lang="zh-CN" altLang="en-US" dirty="0">
                <a:latin typeface="宋体" panose="02010600030101010101" pitchFamily="2" charset="-122"/>
                <a:ea typeface="宋体" panose="02010600030101010101" pitchFamily="2" charset="-122"/>
              </a:rPr>
              <a:t>        旯，切隔断为薄板墙时，就不要把它选择为最佳避震场所。此</a:t>
            </a:r>
            <a:endParaRPr lang="zh-CN" altLang="en-US" dirty="0">
              <a:latin typeface="宋体" panose="02010600030101010101" pitchFamily="2" charset="-122"/>
              <a:ea typeface="宋体" panose="02010600030101010101" pitchFamily="2" charset="-122"/>
            </a:endParaRPr>
          </a:p>
          <a:p>
            <a:pPr>
              <a:buNone/>
            </a:pPr>
            <a:r>
              <a:rPr lang="zh-CN" altLang="en-US" dirty="0">
                <a:latin typeface="宋体" panose="02010600030101010101" pitchFamily="2" charset="-122"/>
                <a:ea typeface="宋体" panose="02010600030101010101" pitchFamily="2" charset="-122"/>
              </a:rPr>
              <a:t>        外不要钻进柜子或箱子。</a:t>
            </a:r>
            <a:endParaRPr lang="zh-CN" altLang="en-US" dirty="0">
              <a:latin typeface="宋体" panose="02010600030101010101" pitchFamily="2" charset="-122"/>
              <a:ea typeface="宋体" panose="02010600030101010101" pitchFamily="2" charset="-122"/>
            </a:endParaRPr>
          </a:p>
          <a:p>
            <a:pPr>
              <a:buNone/>
            </a:pPr>
            <a:endParaRPr lang="zh-CN" altLang="en-US" dirty="0">
              <a:latin typeface="宋体" panose="02010600030101010101" pitchFamily="2" charset="-122"/>
              <a:ea typeface="宋体" panose="02010600030101010101" pitchFamily="2" charset="-122"/>
            </a:endParaRPr>
          </a:p>
          <a:p>
            <a:pPr>
              <a:buNone/>
            </a:pPr>
            <a:r>
              <a:rPr lang="zh-CN" altLang="en-US" dirty="0">
                <a:latin typeface="宋体" panose="02010600030101010101" pitchFamily="2" charset="-122"/>
                <a:ea typeface="宋体" panose="02010600030101010101" pitchFamily="2" charset="-122"/>
              </a:rPr>
              <a:t>策略三：进水不近火，靠外不靠内。这是确保都市震灾中获救的重要原</a:t>
            </a:r>
            <a:endParaRPr lang="zh-CN" altLang="en-US" dirty="0">
              <a:latin typeface="宋体" panose="02010600030101010101" pitchFamily="2" charset="-122"/>
              <a:ea typeface="宋体" panose="02010600030101010101" pitchFamily="2" charset="-122"/>
            </a:endParaRPr>
          </a:p>
          <a:p>
            <a:pPr>
              <a:buNone/>
            </a:pPr>
            <a:r>
              <a:rPr lang="zh-CN" altLang="en-US" dirty="0">
                <a:latin typeface="宋体" panose="02010600030101010101" pitchFamily="2" charset="-122"/>
                <a:ea typeface="宋体" panose="02010600030101010101" pitchFamily="2" charset="-122"/>
              </a:rPr>
              <a:t>        则。免费资料关注公众号:安全生产管理；尽量靠近外墙，但不  </a:t>
            </a:r>
            <a:endParaRPr lang="zh-CN" altLang="en-US" dirty="0">
              <a:latin typeface="宋体" panose="02010600030101010101" pitchFamily="2" charset="-122"/>
              <a:ea typeface="宋体" panose="02010600030101010101" pitchFamily="2" charset="-122"/>
            </a:endParaRPr>
          </a:p>
          <a:p>
            <a:pPr>
              <a:buNone/>
            </a:pPr>
            <a:r>
              <a:rPr lang="zh-CN" altLang="en-US" dirty="0">
                <a:latin typeface="宋体" panose="02010600030101010101" pitchFamily="2" charset="-122"/>
                <a:ea typeface="宋体" panose="02010600030101010101" pitchFamily="2" charset="-122"/>
              </a:rPr>
              <a:t>        可躲在窗户下面。</a:t>
            </a:r>
            <a:endParaRPr lang="zh-CN" altLang="en-US"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randombar(horizontal)">
                                      <p:cBhvr>
                                        <p:cTn id="7" dur="600">
                                          <p:stCondLst>
                                            <p:cond delay="0"/>
                                          </p:stCondLst>
                                        </p:cTn>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771">
                                            <p:txEl>
                                              <p:charRg st="0" end="10"/>
                                            </p:txEl>
                                          </p:spTgt>
                                        </p:tgtEl>
                                        <p:attrNameLst>
                                          <p:attrName>style.visibility</p:attrName>
                                        </p:attrNameLst>
                                      </p:cBhvr>
                                      <p:to>
                                        <p:strVal val="visible"/>
                                      </p:to>
                                    </p:set>
                                    <p:animEffect transition="in" filter="randombar(horizontal)">
                                      <p:cBhvr>
                                        <p:cTn id="12" dur="500"/>
                                        <p:tgtEl>
                                          <p:spTgt spid="32771">
                                            <p:txEl>
                                              <p:charRg st="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2771">
                                            <p:txEl>
                                              <p:charRg st="11" end="42"/>
                                            </p:txEl>
                                          </p:spTgt>
                                        </p:tgtEl>
                                        <p:attrNameLst>
                                          <p:attrName>style.visibility</p:attrName>
                                        </p:attrNameLst>
                                      </p:cBhvr>
                                      <p:to>
                                        <p:strVal val="visible"/>
                                      </p:to>
                                    </p:set>
                                    <p:animEffect transition="in" filter="randombar(horizontal)">
                                      <p:cBhvr>
                                        <p:cTn id="17" dur="500"/>
                                        <p:tgtEl>
                                          <p:spTgt spid="32771">
                                            <p:txEl>
                                              <p:charRg st="11" end="4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2771">
                                            <p:txEl>
                                              <p:charRg st="42" end="76"/>
                                            </p:txEl>
                                          </p:spTgt>
                                        </p:tgtEl>
                                        <p:attrNameLst>
                                          <p:attrName>style.visibility</p:attrName>
                                        </p:attrNameLst>
                                      </p:cBhvr>
                                      <p:to>
                                        <p:strVal val="visible"/>
                                      </p:to>
                                    </p:set>
                                    <p:animEffect transition="in" filter="randombar(horizontal)">
                                      <p:cBhvr>
                                        <p:cTn id="22" dur="500"/>
                                        <p:tgtEl>
                                          <p:spTgt spid="32771">
                                            <p:txEl>
                                              <p:charRg st="42" end="7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2771">
                                            <p:txEl>
                                              <p:charRg st="76" end="111"/>
                                            </p:txEl>
                                          </p:spTgt>
                                        </p:tgtEl>
                                        <p:attrNameLst>
                                          <p:attrName>style.visibility</p:attrName>
                                        </p:attrNameLst>
                                      </p:cBhvr>
                                      <p:to>
                                        <p:strVal val="visible"/>
                                      </p:to>
                                    </p:set>
                                    <p:animEffect transition="in" filter="randombar(horizontal)">
                                      <p:cBhvr>
                                        <p:cTn id="27" dur="500"/>
                                        <p:tgtEl>
                                          <p:spTgt spid="32771">
                                            <p:txEl>
                                              <p:charRg st="76" end="1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2771">
                                            <p:txEl>
                                              <p:charRg st="112" end="143"/>
                                            </p:txEl>
                                          </p:spTgt>
                                        </p:tgtEl>
                                        <p:attrNameLst>
                                          <p:attrName>style.visibility</p:attrName>
                                        </p:attrNameLst>
                                      </p:cBhvr>
                                      <p:to>
                                        <p:strVal val="visible"/>
                                      </p:to>
                                    </p:set>
                                    <p:animEffect transition="in" filter="randombar(horizontal)">
                                      <p:cBhvr>
                                        <p:cTn id="32" dur="500"/>
                                        <p:tgtEl>
                                          <p:spTgt spid="32771">
                                            <p:txEl>
                                              <p:charRg st="112" end="14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771">
                                            <p:txEl>
                                              <p:charRg st="143" end="179"/>
                                            </p:txEl>
                                          </p:spTgt>
                                        </p:tgtEl>
                                        <p:attrNameLst>
                                          <p:attrName>style.visibility</p:attrName>
                                        </p:attrNameLst>
                                      </p:cBhvr>
                                      <p:to>
                                        <p:strVal val="visible"/>
                                      </p:to>
                                    </p:set>
                                    <p:animEffect transition="in" filter="randombar(horizontal)">
                                      <p:cBhvr>
                                        <p:cTn id="37" dur="500"/>
                                        <p:tgtEl>
                                          <p:spTgt spid="32771">
                                            <p:txEl>
                                              <p:charRg st="143" end="17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2771">
                                            <p:txEl>
                                              <p:charRg st="179" end="215"/>
                                            </p:txEl>
                                          </p:spTgt>
                                        </p:tgtEl>
                                        <p:attrNameLst>
                                          <p:attrName>style.visibility</p:attrName>
                                        </p:attrNameLst>
                                      </p:cBhvr>
                                      <p:to>
                                        <p:strVal val="visible"/>
                                      </p:to>
                                    </p:set>
                                    <p:animEffect transition="in" filter="randombar(horizontal)">
                                      <p:cBhvr>
                                        <p:cTn id="42" dur="500"/>
                                        <p:tgtEl>
                                          <p:spTgt spid="32771">
                                            <p:txEl>
                                              <p:charRg st="179" end="21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2771">
                                            <p:txEl>
                                              <p:charRg st="215" end="251"/>
                                            </p:txEl>
                                          </p:spTgt>
                                        </p:tgtEl>
                                        <p:attrNameLst>
                                          <p:attrName>style.visibility</p:attrName>
                                        </p:attrNameLst>
                                      </p:cBhvr>
                                      <p:to>
                                        <p:strVal val="visible"/>
                                      </p:to>
                                    </p:set>
                                    <p:animEffect transition="in" filter="randombar(horizontal)">
                                      <p:cBhvr>
                                        <p:cTn id="47" dur="500"/>
                                        <p:tgtEl>
                                          <p:spTgt spid="32771">
                                            <p:txEl>
                                              <p:charRg st="215" end="25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2771">
                                            <p:txEl>
                                              <p:charRg st="251" end="271"/>
                                            </p:txEl>
                                          </p:spTgt>
                                        </p:tgtEl>
                                        <p:attrNameLst>
                                          <p:attrName>style.visibility</p:attrName>
                                        </p:attrNameLst>
                                      </p:cBhvr>
                                      <p:to>
                                        <p:strVal val="visible"/>
                                      </p:to>
                                    </p:set>
                                    <p:animEffect transition="in" filter="randombar(horizontal)">
                                      <p:cBhvr>
                                        <p:cTn id="52" dur="500"/>
                                        <p:tgtEl>
                                          <p:spTgt spid="32771">
                                            <p:txEl>
                                              <p:charRg st="251" end="27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2771">
                                            <p:txEl>
                                              <p:charRg st="272" end="304"/>
                                            </p:txEl>
                                          </p:spTgt>
                                        </p:tgtEl>
                                        <p:attrNameLst>
                                          <p:attrName>style.visibility</p:attrName>
                                        </p:attrNameLst>
                                      </p:cBhvr>
                                      <p:to>
                                        <p:strVal val="visible"/>
                                      </p:to>
                                    </p:set>
                                    <p:animEffect transition="in" filter="randombar(horizontal)">
                                      <p:cBhvr>
                                        <p:cTn id="57" dur="500"/>
                                        <p:tgtEl>
                                          <p:spTgt spid="32771">
                                            <p:txEl>
                                              <p:charRg st="272" end="30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2771">
                                            <p:txEl>
                                              <p:charRg st="304" end="332"/>
                                            </p:txEl>
                                          </p:spTgt>
                                        </p:tgtEl>
                                        <p:attrNameLst>
                                          <p:attrName>style.visibility</p:attrName>
                                        </p:attrNameLst>
                                      </p:cBhvr>
                                      <p:to>
                                        <p:strVal val="visible"/>
                                      </p:to>
                                    </p:set>
                                    <p:animEffect transition="in" filter="randombar(horizontal)">
                                      <p:cBhvr>
                                        <p:cTn id="62" dur="500"/>
                                        <p:tgtEl>
                                          <p:spTgt spid="32771">
                                            <p:txEl>
                                              <p:charRg st="304" end="33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ldLvl="0"/>
      <p:bldP spid="327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Text Placeholder 33793"/>
          <p:cNvSpPr>
            <a:spLocks noGrp="1"/>
          </p:cNvSpPr>
          <p:nvPr>
            <p:ph type="body" idx="1"/>
          </p:nvPr>
        </p:nvSpPr>
        <p:spPr>
          <a:xfrm>
            <a:off x="468313" y="1123950"/>
            <a:ext cx="8207375" cy="5183188"/>
          </a:xfrm>
        </p:spPr>
        <p:txBody>
          <a:bodyPr/>
          <a:p>
            <a:r>
              <a:rPr lang="zh-CN" altLang="en-US" sz="2400" dirty="0">
                <a:latin typeface="宋体" panose="02010600030101010101" pitchFamily="2" charset="-122"/>
                <a:ea typeface="宋体" panose="02010600030101010101" pitchFamily="2" charset="-122"/>
              </a:rPr>
              <a:t>在户外：要避开高大建筑物，迅速离开立交桥。远离电线高压线及化学、煤气等有毒的工厂或设施。在过桥时应紧紧抓住桥栏杆，待主震发生后即向桥头移动，正在行驶的车辆应紧急刹车。</a:t>
            </a:r>
            <a:endParaRPr lang="zh-CN" altLang="en-US" sz="2400" dirty="0">
              <a:latin typeface="宋体" panose="02010600030101010101" pitchFamily="2" charset="-122"/>
              <a:ea typeface="宋体" panose="02010600030101010101" pitchFamily="2" charset="-122"/>
            </a:endParaRPr>
          </a:p>
          <a:p>
            <a:pPr>
              <a:buNone/>
            </a:pPr>
            <a:endParaRPr lang="zh-CN" altLang="en-US" sz="2400" dirty="0">
              <a:latin typeface="宋体" panose="02010600030101010101" pitchFamily="2" charset="-122"/>
              <a:ea typeface="宋体" panose="02010600030101010101" pitchFamily="2" charset="-122"/>
            </a:endParaRPr>
          </a:p>
          <a:p>
            <a:pPr eaLnBrk="1" hangingPunct="1"/>
            <a:r>
              <a:rPr lang="zh-CN" altLang="en-US" sz="2400" dirty="0">
                <a:latin typeface="宋体" panose="02010600030101010101" pitchFamily="2" charset="-122"/>
                <a:ea typeface="宋体" panose="02010600030101010101" pitchFamily="2" charset="-122"/>
              </a:rPr>
              <a:t>在公共场所：如车站、剧院、教室、商店、候车室、地铁等场所的人员、切忌乱逃，要保持冷静，就地择物（排椅、柜架等物）躲避，伏而待定，然后听从指挥，有序撤离。</a:t>
            </a:r>
            <a:endParaRPr lang="zh-CN" altLang="en-US" sz="2400" dirty="0">
              <a:latin typeface="宋体" panose="02010600030101010101" pitchFamily="2" charset="-122"/>
              <a:ea typeface="宋体" panose="02010600030101010101" pitchFamily="2" charset="-122"/>
            </a:endParaRPr>
          </a:p>
          <a:p>
            <a:pPr eaLnBrk="1" hangingPunct="1">
              <a:buNone/>
            </a:pPr>
            <a:r>
              <a:rPr lang="zh-CN" altLang="en-US" sz="2400" dirty="0">
                <a:latin typeface="宋体" panose="02010600030101010101" pitchFamily="2" charset="-122"/>
                <a:ea typeface="宋体" panose="02010600030101010101" pitchFamily="2" charset="-122"/>
              </a:rPr>
              <a:t> </a:t>
            </a:r>
            <a:endParaRPr lang="nl-NL" altLang="en-US"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在有毒气的化工厂区域内要朝污染源的上风处跑，以免中毒。 </a:t>
            </a:r>
            <a:endParaRPr lang="zh-CN" altLang="en-US" sz="2400" dirty="0">
              <a:latin typeface="宋体" panose="02010600030101010101" pitchFamily="2" charset="-122"/>
              <a:ea typeface="宋体" panose="02010600030101010101" pitchFamily="2" charset="-122"/>
            </a:endParaRPr>
          </a:p>
        </p:txBody>
      </p:sp>
      <p:sp>
        <p:nvSpPr>
          <p:cNvPr id="33795" name="Title 33794"/>
          <p:cNvSpPr>
            <a:spLocks noGrp="1"/>
          </p:cNvSpPr>
          <p:nvPr>
            <p:ph type="title"/>
          </p:nvPr>
        </p:nvSpPr>
        <p:spPr/>
        <p:txBody>
          <a:bodyPr vert="horz" wrap="square" anchor="ctr"/>
          <a:p>
            <a:r>
              <a:rPr lang="zh-CN" altLang="en-US" dirty="0"/>
              <a:t>户外避震</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794">
                                            <p:txEl>
                                              <p:charRg st="0" end="84"/>
                                            </p:txEl>
                                          </p:spTgt>
                                        </p:tgtEl>
                                        <p:attrNameLst>
                                          <p:attrName>style.visibility</p:attrName>
                                        </p:attrNameLst>
                                      </p:cBhvr>
                                      <p:to>
                                        <p:strVal val="visible"/>
                                      </p:to>
                                    </p:set>
                                    <p:animEffect transition="in" filter="randombar(horizontal)">
                                      <p:cBhvr>
                                        <p:cTn id="7" dur="500"/>
                                        <p:tgtEl>
                                          <p:spTgt spid="33794">
                                            <p:txEl>
                                              <p:charRg st="0" end="8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3794">
                                            <p:txEl>
                                              <p:charRg st="85" end="162"/>
                                            </p:txEl>
                                          </p:spTgt>
                                        </p:tgtEl>
                                        <p:attrNameLst>
                                          <p:attrName>style.visibility</p:attrName>
                                        </p:attrNameLst>
                                      </p:cBhvr>
                                      <p:to>
                                        <p:strVal val="visible"/>
                                      </p:to>
                                    </p:set>
                                    <p:animEffect transition="in" filter="randombar(horizontal)">
                                      <p:cBhvr>
                                        <p:cTn id="12" dur="500"/>
                                        <p:tgtEl>
                                          <p:spTgt spid="33794">
                                            <p:txEl>
                                              <p:charRg st="85" end="16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3794">
                                            <p:txEl>
                                              <p:charRg st="162" end="164"/>
                                            </p:txEl>
                                          </p:spTgt>
                                        </p:tgtEl>
                                        <p:attrNameLst>
                                          <p:attrName>style.visibility</p:attrName>
                                        </p:attrNameLst>
                                      </p:cBhvr>
                                      <p:to>
                                        <p:strVal val="visible"/>
                                      </p:to>
                                    </p:set>
                                    <p:animEffect transition="in" filter="randombar(horizontal)">
                                      <p:cBhvr>
                                        <p:cTn id="17" dur="500"/>
                                        <p:tgtEl>
                                          <p:spTgt spid="33794">
                                            <p:txEl>
                                              <p:charRg st="162" end="16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3794">
                                            <p:txEl>
                                              <p:charRg st="164" end="193"/>
                                            </p:txEl>
                                          </p:spTgt>
                                        </p:tgtEl>
                                        <p:attrNameLst>
                                          <p:attrName>style.visibility</p:attrName>
                                        </p:attrNameLst>
                                      </p:cBhvr>
                                      <p:to>
                                        <p:strVal val="visible"/>
                                      </p:to>
                                    </p:set>
                                    <p:animEffect transition="in" filter="randombar(horizontal)">
                                      <p:cBhvr>
                                        <p:cTn id="22" dur="500"/>
                                        <p:tgtEl>
                                          <p:spTgt spid="33794">
                                            <p:txEl>
                                              <p:charRg st="164" end="193"/>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3795"/>
                                        </p:tgtEl>
                                        <p:attrNameLst>
                                          <p:attrName>style.visibility</p:attrName>
                                        </p:attrNameLst>
                                      </p:cBhvr>
                                      <p:to>
                                        <p:strVal val="visible"/>
                                      </p:to>
                                    </p:set>
                                    <p:animEffect transition="in" filter="randombar(horizontal)">
                                      <p:cBhvr>
                                        <p:cTn id="25" dur="600">
                                          <p:stCondLst>
                                            <p:cond delay="0"/>
                                          </p:stCondLst>
                                        </p:cTn>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P spid="33795"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p:nvPr>
        </p:nvSpPr>
        <p:spPr/>
        <p:txBody>
          <a:bodyPr vert="horz" wrap="square" anchor="ctr"/>
          <a:p>
            <a:pPr lvl="0" eaLnBrk="1" hangingPunct="1"/>
            <a:r>
              <a:rPr lang="zh-CN" altLang="en-US" dirty="0"/>
              <a:t>目 录</a:t>
            </a:r>
            <a:endParaRPr lang="zh-CN" altLang="en-US" dirty="0"/>
          </a:p>
        </p:txBody>
      </p:sp>
      <p:sp>
        <p:nvSpPr>
          <p:cNvPr id="7171" name="标题 1"/>
          <p:cNvSpPr>
            <a:spLocks noGrp="1"/>
          </p:cNvSpPr>
          <p:nvPr/>
        </p:nvSpPr>
        <p:spPr>
          <a:xfrm>
            <a:off x="457200" y="274638"/>
            <a:ext cx="8229600" cy="1143000"/>
          </a:xfrm>
          <a:prstGeom prst="rect">
            <a:avLst/>
          </a:prstGeom>
          <a:noFill/>
          <a:ln w="9525">
            <a:noFill/>
          </a:ln>
        </p:spPr>
        <p:txBody>
          <a:bodyPr anchor="ctr"/>
          <a:p>
            <a:pPr lvl="0" eaLnBrk="1" hangingPunct="1"/>
            <a:endParaRPr lang="zh-CN" altLang="en-US" sz="2600" b="0" i="0" dirty="0">
              <a:solidFill>
                <a:schemeClr val="bg1"/>
              </a:solidFill>
              <a:latin typeface="Arial" panose="020B0604020202020204" pitchFamily="34" charset="0"/>
              <a:ea typeface="黑体" panose="02010609060101010101" pitchFamily="1" charset="-122"/>
            </a:endParaRPr>
          </a:p>
        </p:txBody>
      </p:sp>
      <p:pic>
        <p:nvPicPr>
          <p:cNvPr id="7172" name="Picture 26"/>
          <p:cNvPicPr>
            <a:picLocks noChangeAspect="1"/>
          </p:cNvPicPr>
          <p:nvPr/>
        </p:nvPicPr>
        <p:blipFill>
          <a:blip r:embed="rId1"/>
          <a:stretch>
            <a:fillRect/>
          </a:stretch>
        </p:blipFill>
        <p:spPr>
          <a:xfrm>
            <a:off x="7740650" y="5157788"/>
            <a:ext cx="1258888" cy="1296987"/>
          </a:xfrm>
          <a:prstGeom prst="rect">
            <a:avLst/>
          </a:prstGeom>
          <a:noFill/>
          <a:ln w="9525">
            <a:noFill/>
          </a:ln>
        </p:spPr>
      </p:pic>
      <p:grpSp>
        <p:nvGrpSpPr>
          <p:cNvPr id="7173" name="组合 7172"/>
          <p:cNvGrpSpPr/>
          <p:nvPr/>
        </p:nvGrpSpPr>
        <p:grpSpPr>
          <a:xfrm>
            <a:off x="1763713" y="1844675"/>
            <a:ext cx="5562600" cy="4210050"/>
            <a:chOff x="0" y="0"/>
            <a:chExt cx="8760" cy="6629"/>
          </a:xfrm>
        </p:grpSpPr>
        <p:grpSp>
          <p:nvGrpSpPr>
            <p:cNvPr id="7174" name="组合 7173"/>
            <p:cNvGrpSpPr/>
            <p:nvPr/>
          </p:nvGrpSpPr>
          <p:grpSpPr>
            <a:xfrm>
              <a:off x="0" y="0"/>
              <a:ext cx="8760" cy="2058"/>
              <a:chOff x="0" y="0"/>
              <a:chExt cx="3504" cy="823"/>
            </a:xfrm>
          </p:grpSpPr>
          <p:sp>
            <p:nvSpPr>
              <p:cNvPr id="7175" name="圆角矩形 7174"/>
              <p:cNvSpPr/>
              <p:nvPr/>
            </p:nvSpPr>
            <p:spPr>
              <a:xfrm>
                <a:off x="0" y="0"/>
                <a:ext cx="3504" cy="823"/>
              </a:xfrm>
              <a:prstGeom prst="roundRect">
                <a:avLst>
                  <a:gd name="adj" fmla="val 10889"/>
                </a:avLst>
              </a:prstGeom>
              <a:gradFill rotWithShape="1">
                <a:gsLst>
                  <a:gs pos="0">
                    <a:srgbClr val="DDDDDD">
                      <a:gamma/>
                      <a:tint val="51373"/>
                      <a:invGamma/>
                      <a:alpha val="100000"/>
                    </a:srgbClr>
                  </a:gs>
                  <a:gs pos="100000">
                    <a:srgbClr val="DDDDDD">
                      <a:alpha val="100000"/>
                    </a:srgbClr>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p>
                <a:endParaRPr lang="zh-CN" altLang="en-US"/>
              </a:p>
            </p:txBody>
          </p:sp>
          <p:sp>
            <p:nvSpPr>
              <p:cNvPr id="7176" name="圆角矩形 7175"/>
              <p:cNvSpPr/>
              <p:nvPr/>
            </p:nvSpPr>
            <p:spPr>
              <a:xfrm>
                <a:off x="77" y="76"/>
                <a:ext cx="675" cy="673"/>
              </a:xfrm>
              <a:prstGeom prst="roundRect">
                <a:avLst>
                  <a:gd name="adj" fmla="val 11921"/>
                </a:avLst>
              </a:prstGeom>
              <a:gradFill rotWithShape="1">
                <a:gsLst>
                  <a:gs pos="0">
                    <a:srgbClr val="0066CC">
                      <a:alpha val="100000"/>
                    </a:srgbClr>
                  </a:gs>
                  <a:gs pos="100000">
                    <a:srgbClr val="0066CC">
                      <a:gamma/>
                      <a:shade val="69804"/>
                      <a:invGamma/>
                      <a:alpha val="100000"/>
                    </a:srgbClr>
                  </a:gs>
                </a:gsLst>
                <a:lin ang="5400000" scaled="1"/>
                <a:tileRect/>
              </a:gradFill>
              <a:ln w="38100" cap="flat" cmpd="sng">
                <a:solidFill>
                  <a:schemeClr val="tx1"/>
                </a:solidFill>
                <a:prstDash val="solid"/>
                <a:headEnd type="none" w="med" len="med"/>
                <a:tailEnd type="none" w="med" len="med"/>
              </a:ln>
            </p:spPr>
            <p:txBody>
              <a:bodyPr/>
              <a:p>
                <a:endParaRPr lang="zh-CN" altLang="en-US"/>
              </a:p>
            </p:txBody>
          </p:sp>
          <p:sp>
            <p:nvSpPr>
              <p:cNvPr id="7177" name="未知"/>
              <p:cNvSpPr/>
              <p:nvPr/>
            </p:nvSpPr>
            <p:spPr>
              <a:xfrm>
                <a:off x="119" y="119"/>
                <a:ext cx="337" cy="337"/>
              </a:xfrm>
              <a:custGeom>
                <a:avLst/>
                <a:gdLst/>
                <a:ahLst/>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alpha val="100000"/>
                    </a:srgbClr>
                  </a:gs>
                  <a:gs pos="50000">
                    <a:srgbClr val="0066CC">
                      <a:alpha val="0"/>
                    </a:srgbClr>
                  </a:gs>
                  <a:gs pos="100000">
                    <a:srgbClr val="0066CC">
                      <a:gamma/>
                      <a:tint val="54510"/>
                      <a:invGamma/>
                      <a:alpha val="100000"/>
                    </a:srgbClr>
                  </a:gs>
                </a:gsLst>
                <a:lin ang="2700000" scaled="1"/>
                <a:tileRect/>
              </a:gradFill>
              <a:ln w="9525">
                <a:noFill/>
              </a:ln>
            </p:spPr>
            <p:txBody>
              <a:bodyPr/>
              <a:p>
                <a:endParaRPr lang="zh-CN" altLang="en-US"/>
              </a:p>
            </p:txBody>
          </p:sp>
          <p:sp>
            <p:nvSpPr>
              <p:cNvPr id="7178" name="文本框 7177"/>
              <p:cNvSpPr txBox="1"/>
              <p:nvPr/>
            </p:nvSpPr>
            <p:spPr>
              <a:xfrm>
                <a:off x="137" y="260"/>
                <a:ext cx="540" cy="327"/>
              </a:xfrm>
              <a:prstGeom prst="rect">
                <a:avLst/>
              </a:prstGeom>
              <a:noFill/>
              <a:ln w="9525">
                <a:noFill/>
              </a:ln>
            </p:spPr>
            <p:txBody>
              <a:bodyPr vert="horz" wrap="none" anchor="t">
                <a:spAutoFit/>
              </a:bodyPr>
              <a:p>
                <a:pPr lvl="0" algn="ctr" eaLnBrk="0" latinLnBrk="0" hangingPunct="0"/>
                <a:r>
                  <a:rPr lang="zh-CN" altLang="en-US" sz="2800" dirty="0">
                    <a:solidFill>
                      <a:srgbClr val="FFFFFF"/>
                    </a:solidFill>
                    <a:effectLst>
                      <a:outerShdw blurRad="38100" dist="38100" dir="2700000">
                        <a:srgbClr val="000000"/>
                      </a:outerShdw>
                    </a:effectLst>
                    <a:latin typeface="Arial" panose="020B0604020202020204" pitchFamily="34" charset="0"/>
                    <a:ea typeface="宋体" panose="02010600030101010101" pitchFamily="2" charset="-122"/>
                  </a:rPr>
                  <a:t>1</a:t>
                </a:r>
                <a:endParaRPr lang="zh-CN" altLang="en-US" sz="2800" dirty="0">
                  <a:solidFill>
                    <a:srgbClr val="FFFFFF"/>
                  </a:solidFill>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7179" name="文本框 7178"/>
              <p:cNvSpPr txBox="1"/>
              <p:nvPr/>
            </p:nvSpPr>
            <p:spPr>
              <a:xfrm>
                <a:off x="844" y="127"/>
                <a:ext cx="2576" cy="596"/>
              </a:xfrm>
              <a:prstGeom prst="rect">
                <a:avLst/>
              </a:prstGeom>
              <a:noFill/>
              <a:ln w="9525">
                <a:noFill/>
              </a:ln>
            </p:spPr>
            <p:txBody>
              <a:bodyPr vert="horz" wrap="square" anchor="t">
                <a:spAutoFit/>
              </a:bodyPr>
              <a:p>
                <a:pPr lvl="0" eaLnBrk="0" latinLnBrk="0" hangingPunct="0">
                  <a:lnSpc>
                    <a:spcPct val="150000"/>
                  </a:lnSpc>
                </a:pPr>
                <a:r>
                  <a:rPr lang="zh-CN" altLang="en-US" sz="2800" b="0" i="0" dirty="0">
                    <a:solidFill>
                      <a:srgbClr val="000000"/>
                    </a:solidFill>
                    <a:latin typeface="Arial" panose="020B0604020202020204" pitchFamily="34" charset="0"/>
                    <a:ea typeface="宋体" panose="02010600030101010101" pitchFamily="2" charset="-122"/>
                  </a:rPr>
                  <a:t>地震的基础知识</a:t>
                </a:r>
                <a:endParaRPr lang="zh-CN" altLang="en-US" sz="2800" i="0" dirty="0">
                  <a:solidFill>
                    <a:srgbClr val="000000"/>
                  </a:solidFill>
                  <a:latin typeface="Arial" panose="020B0604020202020204" pitchFamily="34" charset="0"/>
                  <a:ea typeface="宋体" panose="02010600030101010101" pitchFamily="2" charset="-122"/>
                </a:endParaRPr>
              </a:p>
            </p:txBody>
          </p:sp>
        </p:grpSp>
        <p:grpSp>
          <p:nvGrpSpPr>
            <p:cNvPr id="7180" name="组合 7179"/>
            <p:cNvGrpSpPr/>
            <p:nvPr/>
          </p:nvGrpSpPr>
          <p:grpSpPr>
            <a:xfrm>
              <a:off x="0" y="2273"/>
              <a:ext cx="8760" cy="2057"/>
              <a:chOff x="0" y="0"/>
              <a:chExt cx="3504" cy="823"/>
            </a:xfrm>
          </p:grpSpPr>
          <p:sp>
            <p:nvSpPr>
              <p:cNvPr id="7181" name="圆角矩形 7180"/>
              <p:cNvSpPr/>
              <p:nvPr/>
            </p:nvSpPr>
            <p:spPr>
              <a:xfrm>
                <a:off x="0" y="0"/>
                <a:ext cx="3504" cy="823"/>
              </a:xfrm>
              <a:prstGeom prst="roundRect">
                <a:avLst>
                  <a:gd name="adj" fmla="val 10889"/>
                </a:avLst>
              </a:prstGeom>
              <a:gradFill rotWithShape="1">
                <a:gsLst>
                  <a:gs pos="0">
                    <a:srgbClr val="DDDDDD">
                      <a:gamma/>
                      <a:tint val="51373"/>
                      <a:invGamma/>
                      <a:alpha val="100000"/>
                    </a:srgbClr>
                  </a:gs>
                  <a:gs pos="100000">
                    <a:srgbClr val="DDDDDD">
                      <a:alpha val="100000"/>
                    </a:srgbClr>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p>
                <a:endParaRPr lang="zh-CN" altLang="en-US"/>
              </a:p>
            </p:txBody>
          </p:sp>
          <p:sp>
            <p:nvSpPr>
              <p:cNvPr id="7182" name="圆角矩形 7181"/>
              <p:cNvSpPr/>
              <p:nvPr/>
            </p:nvSpPr>
            <p:spPr>
              <a:xfrm>
                <a:off x="77" y="76"/>
                <a:ext cx="675" cy="673"/>
              </a:xfrm>
              <a:prstGeom prst="roundRect">
                <a:avLst>
                  <a:gd name="adj" fmla="val 11921"/>
                </a:avLst>
              </a:prstGeom>
              <a:gradFill rotWithShape="1">
                <a:gsLst>
                  <a:gs pos="0">
                    <a:srgbClr val="009999">
                      <a:alpha val="100000"/>
                    </a:srgbClr>
                  </a:gs>
                  <a:gs pos="100000">
                    <a:srgbClr val="009999">
                      <a:gamma/>
                      <a:shade val="69804"/>
                      <a:invGamma/>
                      <a:alpha val="100000"/>
                    </a:srgbClr>
                  </a:gs>
                </a:gsLst>
                <a:lin ang="5400000" scaled="1"/>
                <a:tileRect/>
              </a:gradFill>
              <a:ln w="38100" cap="flat" cmpd="sng">
                <a:solidFill>
                  <a:schemeClr val="tx1"/>
                </a:solidFill>
                <a:prstDash val="solid"/>
                <a:headEnd type="none" w="med" len="med"/>
                <a:tailEnd type="none" w="med" len="med"/>
              </a:ln>
            </p:spPr>
            <p:txBody>
              <a:bodyPr/>
              <a:p>
                <a:endParaRPr lang="zh-CN" altLang="en-US"/>
              </a:p>
            </p:txBody>
          </p:sp>
          <p:sp>
            <p:nvSpPr>
              <p:cNvPr id="7183" name="未知"/>
              <p:cNvSpPr/>
              <p:nvPr/>
            </p:nvSpPr>
            <p:spPr>
              <a:xfrm>
                <a:off x="119" y="119"/>
                <a:ext cx="337" cy="337"/>
              </a:xfrm>
              <a:custGeom>
                <a:avLst/>
                <a:gdLst/>
                <a:ahLst/>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9999">
                      <a:gamma/>
                      <a:tint val="42353"/>
                      <a:invGamma/>
                      <a:alpha val="100000"/>
                    </a:srgbClr>
                  </a:gs>
                  <a:gs pos="100000">
                    <a:srgbClr val="009999">
                      <a:alpha val="0"/>
                    </a:srgbClr>
                  </a:gs>
                </a:gsLst>
                <a:lin ang="2700000" scaled="1"/>
                <a:tileRect/>
              </a:gradFill>
              <a:ln w="9525">
                <a:noFill/>
              </a:ln>
            </p:spPr>
            <p:txBody>
              <a:bodyPr/>
              <a:p>
                <a:endParaRPr lang="zh-CN" altLang="en-US"/>
              </a:p>
            </p:txBody>
          </p:sp>
          <p:sp>
            <p:nvSpPr>
              <p:cNvPr id="7184" name="文本框 7183"/>
              <p:cNvSpPr txBox="1"/>
              <p:nvPr/>
            </p:nvSpPr>
            <p:spPr>
              <a:xfrm>
                <a:off x="137" y="261"/>
                <a:ext cx="540" cy="327"/>
              </a:xfrm>
              <a:prstGeom prst="rect">
                <a:avLst/>
              </a:prstGeom>
              <a:noFill/>
              <a:ln w="9525">
                <a:noFill/>
              </a:ln>
            </p:spPr>
            <p:txBody>
              <a:bodyPr vert="horz" wrap="none" anchor="t">
                <a:spAutoFit/>
              </a:bodyPr>
              <a:p>
                <a:pPr lvl="0" algn="ctr" eaLnBrk="0" latinLnBrk="0" hangingPunct="0"/>
                <a:r>
                  <a:rPr lang="zh-CN" altLang="en-US" sz="2800" dirty="0">
                    <a:solidFill>
                      <a:srgbClr val="FFFFFF"/>
                    </a:solidFill>
                    <a:effectLst>
                      <a:outerShdw blurRad="38100" dist="38100" dir="2700000">
                        <a:srgbClr val="000000"/>
                      </a:outerShdw>
                    </a:effectLst>
                    <a:latin typeface="Arial" panose="020B0604020202020204" pitchFamily="34" charset="0"/>
                    <a:ea typeface="宋体" panose="02010600030101010101" pitchFamily="2" charset="-122"/>
                  </a:rPr>
                  <a:t>2</a:t>
                </a:r>
                <a:endParaRPr lang="zh-CN" altLang="en-US" sz="2800" dirty="0">
                  <a:solidFill>
                    <a:srgbClr val="FFFFFF"/>
                  </a:solidFill>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7185" name="文本框 7184"/>
              <p:cNvSpPr txBox="1"/>
              <p:nvPr/>
            </p:nvSpPr>
            <p:spPr>
              <a:xfrm>
                <a:off x="844" y="112"/>
                <a:ext cx="2576" cy="634"/>
              </a:xfrm>
              <a:prstGeom prst="rect">
                <a:avLst/>
              </a:prstGeom>
              <a:noFill/>
              <a:ln w="9525">
                <a:noFill/>
              </a:ln>
            </p:spPr>
            <p:txBody>
              <a:bodyPr vert="horz" wrap="square" anchor="t">
                <a:spAutoFit/>
              </a:bodyPr>
              <a:p>
                <a:pPr lvl="0" eaLnBrk="0" latinLnBrk="0" hangingPunct="0">
                  <a:lnSpc>
                    <a:spcPct val="150000"/>
                  </a:lnSpc>
                </a:pPr>
                <a:r>
                  <a:rPr lang="zh-CN" altLang="en-US" sz="2800" b="0" i="0" dirty="0">
                    <a:solidFill>
                      <a:srgbClr val="000000"/>
                    </a:solidFill>
                    <a:latin typeface="Arial" panose="020B0604020202020204" pitchFamily="34" charset="0"/>
                    <a:ea typeface="宋体" panose="02010600030101010101" pitchFamily="2" charset="-122"/>
                  </a:rPr>
                  <a:t>避震和自救常识</a:t>
                </a:r>
                <a:endParaRPr lang="zh-CN" altLang="en-US" sz="2800" i="0" dirty="0">
                  <a:solidFill>
                    <a:srgbClr val="000000"/>
                  </a:solidFill>
                  <a:latin typeface="Arial" panose="020B0604020202020204" pitchFamily="34" charset="0"/>
                  <a:ea typeface="宋体" panose="02010600030101010101" pitchFamily="2" charset="-122"/>
                </a:endParaRPr>
              </a:p>
            </p:txBody>
          </p:sp>
        </p:grpSp>
        <p:grpSp>
          <p:nvGrpSpPr>
            <p:cNvPr id="7186" name="组合 7185"/>
            <p:cNvGrpSpPr/>
            <p:nvPr/>
          </p:nvGrpSpPr>
          <p:grpSpPr>
            <a:xfrm>
              <a:off x="0" y="4573"/>
              <a:ext cx="8760" cy="2057"/>
              <a:chOff x="0" y="0"/>
              <a:chExt cx="3504" cy="823"/>
            </a:xfrm>
          </p:grpSpPr>
          <p:sp>
            <p:nvSpPr>
              <p:cNvPr id="7187" name="圆角矩形 7186"/>
              <p:cNvSpPr/>
              <p:nvPr/>
            </p:nvSpPr>
            <p:spPr>
              <a:xfrm>
                <a:off x="0" y="0"/>
                <a:ext cx="3504" cy="823"/>
              </a:xfrm>
              <a:prstGeom prst="roundRect">
                <a:avLst>
                  <a:gd name="adj" fmla="val 10889"/>
                </a:avLst>
              </a:prstGeom>
              <a:gradFill rotWithShape="1">
                <a:gsLst>
                  <a:gs pos="0">
                    <a:srgbClr val="DDDDDD">
                      <a:gamma/>
                      <a:tint val="51373"/>
                      <a:invGamma/>
                      <a:alpha val="100000"/>
                    </a:srgbClr>
                  </a:gs>
                  <a:gs pos="100000">
                    <a:srgbClr val="DDDDDD">
                      <a:alpha val="100000"/>
                    </a:srgbClr>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p>
                <a:endParaRPr lang="zh-CN" altLang="en-US"/>
              </a:p>
            </p:txBody>
          </p:sp>
          <p:sp>
            <p:nvSpPr>
              <p:cNvPr id="7188" name="圆角矩形 7187"/>
              <p:cNvSpPr/>
              <p:nvPr/>
            </p:nvSpPr>
            <p:spPr>
              <a:xfrm>
                <a:off x="77" y="76"/>
                <a:ext cx="675" cy="673"/>
              </a:xfrm>
              <a:prstGeom prst="roundRect">
                <a:avLst>
                  <a:gd name="adj" fmla="val 11921"/>
                </a:avLst>
              </a:prstGeom>
              <a:gradFill rotWithShape="1">
                <a:gsLst>
                  <a:gs pos="0">
                    <a:srgbClr val="EC941E">
                      <a:alpha val="100000"/>
                    </a:srgbClr>
                  </a:gs>
                  <a:gs pos="100000">
                    <a:srgbClr val="EC941E">
                      <a:gamma/>
                      <a:shade val="69804"/>
                      <a:invGamma/>
                      <a:alpha val="100000"/>
                    </a:srgbClr>
                  </a:gs>
                </a:gsLst>
                <a:lin ang="5400000" scaled="1"/>
                <a:tileRect/>
              </a:gradFill>
              <a:ln w="38100" cap="flat" cmpd="sng">
                <a:solidFill>
                  <a:schemeClr val="tx1"/>
                </a:solidFill>
                <a:prstDash val="solid"/>
                <a:headEnd type="none" w="med" len="med"/>
                <a:tailEnd type="none" w="med" len="med"/>
              </a:ln>
            </p:spPr>
            <p:txBody>
              <a:bodyPr/>
              <a:p>
                <a:endParaRPr lang="zh-CN" altLang="en-US"/>
              </a:p>
            </p:txBody>
          </p:sp>
          <p:sp>
            <p:nvSpPr>
              <p:cNvPr id="7189" name="未知"/>
              <p:cNvSpPr/>
              <p:nvPr/>
            </p:nvSpPr>
            <p:spPr>
              <a:xfrm>
                <a:off x="119" y="119"/>
                <a:ext cx="337" cy="337"/>
              </a:xfrm>
              <a:custGeom>
                <a:avLst/>
                <a:gdLst/>
                <a:ahLst/>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EC941E">
                      <a:gamma/>
                      <a:tint val="48627"/>
                      <a:invGamma/>
                      <a:alpha val="100000"/>
                    </a:srgbClr>
                  </a:gs>
                  <a:gs pos="100000">
                    <a:srgbClr val="EC941E">
                      <a:alpha val="0"/>
                    </a:srgbClr>
                  </a:gs>
                </a:gsLst>
                <a:lin ang="2700000" scaled="1"/>
                <a:tileRect/>
              </a:gradFill>
              <a:ln w="9525">
                <a:noFill/>
              </a:ln>
            </p:spPr>
            <p:txBody>
              <a:bodyPr/>
              <a:p>
                <a:endParaRPr lang="zh-CN" altLang="en-US"/>
              </a:p>
            </p:txBody>
          </p:sp>
          <p:sp>
            <p:nvSpPr>
              <p:cNvPr id="7190" name="文本框 7189"/>
              <p:cNvSpPr txBox="1"/>
              <p:nvPr/>
            </p:nvSpPr>
            <p:spPr>
              <a:xfrm>
                <a:off x="137" y="260"/>
                <a:ext cx="540" cy="327"/>
              </a:xfrm>
              <a:prstGeom prst="rect">
                <a:avLst/>
              </a:prstGeom>
              <a:noFill/>
              <a:ln w="9525">
                <a:noFill/>
              </a:ln>
            </p:spPr>
            <p:txBody>
              <a:bodyPr vert="horz" wrap="none" anchor="t">
                <a:spAutoFit/>
              </a:bodyPr>
              <a:p>
                <a:pPr lvl="0" algn="ctr" eaLnBrk="0" latinLnBrk="0" hangingPunct="0"/>
                <a:r>
                  <a:rPr lang="zh-CN" altLang="en-US" sz="2800" dirty="0">
                    <a:solidFill>
                      <a:srgbClr val="FFFFFF"/>
                    </a:solidFill>
                    <a:effectLst>
                      <a:outerShdw blurRad="38100" dist="38100" dir="2700000">
                        <a:srgbClr val="000000"/>
                      </a:outerShdw>
                    </a:effectLst>
                    <a:latin typeface="Arial" panose="020B0604020202020204" pitchFamily="34" charset="0"/>
                    <a:ea typeface="宋体" panose="02010600030101010101" pitchFamily="2" charset="-122"/>
                  </a:rPr>
                  <a:t>3</a:t>
                </a:r>
                <a:endParaRPr lang="zh-CN" altLang="en-US" sz="2800" dirty="0">
                  <a:solidFill>
                    <a:srgbClr val="FFFFFF"/>
                  </a:solidFill>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7191" name="文本框 7190"/>
              <p:cNvSpPr txBox="1"/>
              <p:nvPr/>
            </p:nvSpPr>
            <p:spPr>
              <a:xfrm>
                <a:off x="844" y="112"/>
                <a:ext cx="2576" cy="634"/>
              </a:xfrm>
              <a:prstGeom prst="rect">
                <a:avLst/>
              </a:prstGeom>
              <a:noFill/>
              <a:ln w="9525">
                <a:noFill/>
              </a:ln>
            </p:spPr>
            <p:txBody>
              <a:bodyPr vert="horz" wrap="square" anchor="t">
                <a:spAutoFit/>
              </a:bodyPr>
              <a:p>
                <a:pPr lvl="0" eaLnBrk="0" latinLnBrk="0" hangingPunct="0">
                  <a:lnSpc>
                    <a:spcPct val="150000"/>
                  </a:lnSpc>
                </a:pPr>
                <a:r>
                  <a:rPr lang="zh-CN" altLang="en-US" sz="2800" b="0" i="0" dirty="0">
                    <a:solidFill>
                      <a:srgbClr val="000000"/>
                    </a:solidFill>
                    <a:latin typeface="Arial" panose="020B0604020202020204" pitchFamily="34" charset="0"/>
                    <a:ea typeface="宋体" panose="02010600030101010101" pitchFamily="2" charset="-122"/>
                  </a:rPr>
                  <a:t>震后自救相互救助</a:t>
                </a:r>
                <a:endParaRPr lang="zh-CN" altLang="en-US" sz="2800" i="0" dirty="0">
                  <a:solidFill>
                    <a:srgbClr val="000000"/>
                  </a:solidFill>
                  <a:latin typeface="Arial" panose="020B0604020202020204" pitchFamily="34" charset="0"/>
                  <a:ea typeface="宋体" panose="02010600030101010101" pitchFamily="2" charset="-122"/>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ldLvl="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itle 34817"/>
          <p:cNvSpPr>
            <a:spLocks noGrp="1"/>
          </p:cNvSpPr>
          <p:nvPr>
            <p:ph type="title"/>
          </p:nvPr>
        </p:nvSpPr>
        <p:spPr/>
        <p:txBody>
          <a:bodyPr anchor="ctr"/>
          <a:p>
            <a:r>
              <a:rPr lang="zh-CN" altLang="en-US" dirty="0"/>
              <a:t>其他地方避震</a:t>
            </a:r>
            <a:endParaRPr lang="zh-CN" altLang="en-US" dirty="0"/>
          </a:p>
        </p:txBody>
      </p:sp>
      <p:sp>
        <p:nvSpPr>
          <p:cNvPr id="34819" name="Text Placeholder 34818"/>
          <p:cNvSpPr>
            <a:spLocks noGrp="1"/>
          </p:cNvSpPr>
          <p:nvPr>
            <p:ph type="body" idx="1"/>
          </p:nvPr>
        </p:nvSpPr>
        <p:spPr/>
        <p:txBody>
          <a:bodyPr/>
          <a:p>
            <a:r>
              <a:rPr lang="zh-CN" altLang="en-US" sz="2400" dirty="0">
                <a:ea typeface="宋体" panose="02010600030101010101" pitchFamily="2" charset="-122"/>
              </a:rPr>
              <a:t>在野外应尽量避开山脚，陡崖，以防滚石和滑坡。如遇山崩，要向远离滚石前进方向的两侧跑。</a:t>
            </a:r>
            <a:endParaRPr lang="zh-CN" altLang="en-US" sz="2400" dirty="0">
              <a:ea typeface="宋体" panose="02010600030101010101" pitchFamily="2" charset="-122"/>
            </a:endParaRPr>
          </a:p>
          <a:p>
            <a:pPr>
              <a:buNone/>
            </a:pPr>
            <a:endParaRPr lang="zh-CN" altLang="en-US" sz="2400" dirty="0">
              <a:ea typeface="宋体" panose="02010600030101010101" pitchFamily="2" charset="-122"/>
            </a:endParaRPr>
          </a:p>
          <a:p>
            <a:r>
              <a:rPr lang="zh-CN" altLang="en-US" sz="2400" dirty="0">
                <a:ea typeface="宋体" panose="02010600030101010101" pitchFamily="2" charset="-122"/>
              </a:rPr>
              <a:t>避开河边，湖边，海边，以防河岸坍塌而落水，或上游水库坍塌下游涨水，或出现海啸，应迅速远离海岸线方向转移。</a:t>
            </a:r>
            <a:endParaRPr lang="zh-CN" altLang="en-US" sz="2400" dirty="0">
              <a:ea typeface="宋体" panose="02010600030101010101" pitchFamily="2" charset="-122"/>
            </a:endParaRPr>
          </a:p>
          <a:p>
            <a:endParaRPr lang="zh-CN" altLang="en-US" sz="2400" dirty="0">
              <a:ea typeface="宋体" panose="02010600030101010101" pitchFamily="2" charset="-122"/>
            </a:endParaRPr>
          </a:p>
          <a:p>
            <a:r>
              <a:rPr lang="zh-CN" altLang="en-US" sz="2400" dirty="0">
                <a:ea typeface="宋体" panose="02010600030101010101" pitchFamily="2" charset="-122"/>
              </a:rPr>
              <a:t>若地震时不要驾车进入桥梁，堤坝，隧道。一旦塌陷后果非常严重。</a:t>
            </a:r>
            <a:endParaRPr lang="zh-CN" altLang="en-US" sz="2400" dirty="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itle 35841"/>
          <p:cNvSpPr>
            <a:spLocks noGrp="1"/>
          </p:cNvSpPr>
          <p:nvPr>
            <p:ph type="title"/>
          </p:nvPr>
        </p:nvSpPr>
        <p:spPr/>
        <p:txBody>
          <a:bodyPr anchor="ctr"/>
          <a:p>
            <a:r>
              <a:rPr lang="zh-CN" altLang="en-US" dirty="0"/>
              <a:t>躲开避震自救误区</a:t>
            </a:r>
            <a:endParaRPr lang="zh-CN" altLang="en-US" dirty="0"/>
          </a:p>
        </p:txBody>
      </p:sp>
      <p:sp>
        <p:nvSpPr>
          <p:cNvPr id="35843" name="Text Placeholder 35842"/>
          <p:cNvSpPr>
            <a:spLocks noGrp="1"/>
          </p:cNvSpPr>
          <p:nvPr>
            <p:ph type="body" idx="1"/>
          </p:nvPr>
        </p:nvSpPr>
        <p:spPr/>
        <p:txBody>
          <a:bodyPr/>
          <a:p>
            <a:pPr>
              <a:buNone/>
            </a:pPr>
            <a:r>
              <a:rPr lang="zh-CN" altLang="en-US" sz="2400" dirty="0">
                <a:ea typeface="宋体" panose="02010600030101010101" pitchFamily="2" charset="-122"/>
              </a:rPr>
              <a:t>一，不要躲在桌子下或床下。</a:t>
            </a:r>
            <a:endParaRPr lang="zh-CN" altLang="en-US" sz="2400" dirty="0">
              <a:ea typeface="宋体" panose="02010600030101010101" pitchFamily="2" charset="-122"/>
            </a:endParaRPr>
          </a:p>
          <a:p>
            <a:pPr>
              <a:buNone/>
            </a:pPr>
            <a:endParaRPr lang="zh-CN" altLang="en-US" sz="2400" dirty="0">
              <a:ea typeface="宋体" panose="02010600030101010101" pitchFamily="2" charset="-122"/>
            </a:endParaRPr>
          </a:p>
          <a:p>
            <a:pPr>
              <a:buNone/>
            </a:pPr>
            <a:r>
              <a:rPr lang="zh-CN" altLang="en-US" sz="2400" dirty="0">
                <a:ea typeface="宋体" panose="02010600030101010101" pitchFamily="2" charset="-122"/>
              </a:rPr>
              <a:t>二，不要靠扶门柱或墙壁</a:t>
            </a:r>
            <a:endParaRPr lang="zh-CN" altLang="en-US" sz="2400" dirty="0">
              <a:ea typeface="宋体" panose="02010600030101010101" pitchFamily="2" charset="-122"/>
            </a:endParaRPr>
          </a:p>
          <a:p>
            <a:pPr>
              <a:buNone/>
            </a:pPr>
            <a:endParaRPr lang="zh-CN" altLang="en-US" sz="2400" dirty="0">
              <a:ea typeface="宋体" panose="02010600030101010101" pitchFamily="2" charset="-122"/>
            </a:endParaRPr>
          </a:p>
          <a:p>
            <a:pPr>
              <a:buNone/>
            </a:pPr>
            <a:r>
              <a:rPr lang="zh-CN" altLang="en-US" sz="2400" dirty="0">
                <a:ea typeface="宋体" panose="02010600030101010101" pitchFamily="2" charset="-122"/>
              </a:rPr>
              <a:t>三，不要盲目跳楼逃生</a:t>
            </a:r>
            <a:endParaRPr lang="zh-CN" altLang="en-US" sz="2400" dirty="0">
              <a:ea typeface="宋体" panose="02010600030101010101" pitchFamily="2" charset="-122"/>
            </a:endParaRPr>
          </a:p>
          <a:p>
            <a:pPr>
              <a:buNone/>
            </a:pPr>
            <a:endParaRPr lang="zh-CN" altLang="en-US" sz="2400" dirty="0">
              <a:ea typeface="宋体" panose="02010600030101010101" pitchFamily="2" charset="-122"/>
            </a:endParaRPr>
          </a:p>
          <a:p>
            <a:pPr>
              <a:buNone/>
            </a:pPr>
            <a:r>
              <a:rPr lang="zh-CN" altLang="en-US" sz="2400" dirty="0">
                <a:ea typeface="宋体" panose="02010600030101010101" pitchFamily="2" charset="-122"/>
              </a:rPr>
              <a:t>四，不要慌乱向外逃跑</a:t>
            </a:r>
            <a:endParaRPr lang="zh-CN" altLang="en-US" sz="2400" dirty="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itle 36865"/>
          <p:cNvSpPr>
            <a:spLocks noGrp="1"/>
          </p:cNvSpPr>
          <p:nvPr>
            <p:ph type="ctrTitle"/>
          </p:nvPr>
        </p:nvSpPr>
        <p:spPr>
          <a:xfrm>
            <a:off x="685800" y="2130425"/>
            <a:ext cx="7772400" cy="1470025"/>
          </a:xfrm>
        </p:spPr>
        <p:txBody>
          <a:bodyPr anchor="ctr"/>
          <a:p>
            <a:pPr defTabSz="914400">
              <a:buNone/>
            </a:pPr>
            <a:r>
              <a:rPr lang="zh-CN" altLang="en-US" sz="3600" kern="1200" baseline="0" dirty="0">
                <a:latin typeface="Arial" panose="020B0604020202020204" pitchFamily="34" charset="0"/>
                <a:ea typeface="黑体" panose="02010609060101010101" pitchFamily="1" charset="-122"/>
              </a:rPr>
              <a:t>三、</a:t>
            </a:r>
            <a:r>
              <a:rPr lang="zh-CN" altLang="en-US" sz="3600" b="1" kern="1200" baseline="0" dirty="0">
                <a:solidFill>
                  <a:srgbClr val="000000"/>
                </a:solidFill>
                <a:latin typeface="Arial" panose="020B0604020202020204" pitchFamily="34" charset="0"/>
                <a:ea typeface="宋体" panose="02010600030101010101" pitchFamily="2" charset="-122"/>
              </a:rPr>
              <a:t>震后自救相互救助</a:t>
            </a:r>
            <a:endParaRPr lang="zh-CN" altLang="en-US" sz="3600" b="1" kern="1200" baseline="0" dirty="0">
              <a:solidFill>
                <a:srgbClr val="000000"/>
              </a:solidFill>
              <a:latin typeface="Arial" panose="020B0604020202020204" pitchFamily="34" charset="0"/>
              <a:ea typeface="宋体" panose="02010600030101010101" pitchFamily="2"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indefinite" fill="hold">
                                          <p:stCondLst>
                                            <p:cond delay="0"/>
                                          </p:stCondLst>
                                        </p:cTn>
                                        <p:tgtEl>
                                          <p:spTgt spid="36866"/>
                                        </p:tgtEl>
                                        <p:attrNameLst>
                                          <p:attrName>style.visibility</p:attrName>
                                        </p:attrNameLst>
                                      </p:cBhvr>
                                      <p:to>
                                        <p:strVal val="visible"/>
                                      </p:to>
                                    </p:set>
                                    <p:anim calcmode="lin" valueType="num">
                                      <p:cBhvr>
                                        <p:cTn id="7" dur="2000" fill="hold"/>
                                        <p:tgtEl>
                                          <p:spTgt spid="36866"/>
                                        </p:tgtEl>
                                        <p:attrNameLst>
                                          <p:attrName>ppt_w</p:attrName>
                                        </p:attrNameLst>
                                      </p:cBhvr>
                                      <p:tavLst>
                                        <p:tav tm="0">
                                          <p:val>
                                            <p:strVal val="#ppt_w*2.5"/>
                                          </p:val>
                                        </p:tav>
                                        <p:tav tm="100000">
                                          <p:val>
                                            <p:strVal val="#ppt_w"/>
                                          </p:val>
                                        </p:tav>
                                      </p:tavLst>
                                    </p:anim>
                                    <p:anim calcmode="lin" valueType="num">
                                      <p:cBhvr>
                                        <p:cTn id="8" dur="2000" fill="hold"/>
                                        <p:tgtEl>
                                          <p:spTgt spid="36866"/>
                                        </p:tgtEl>
                                        <p:attrNameLst>
                                          <p:attrName>ppt_h</p:attrName>
                                        </p:attrNameLst>
                                      </p:cBhvr>
                                      <p:tavLst>
                                        <p:tav tm="0">
                                          <p:val>
                                            <p:strVal val="#ppt_h"/>
                                          </p:val>
                                        </p:tav>
                                        <p:tav tm="100000">
                                          <p:val>
                                            <p:strVal val="#ppt_h"/>
                                          </p:val>
                                        </p:tav>
                                      </p:tavLst>
                                    </p:anim>
                                    <p:anim calcmode="lin" valueType="num">
                                      <p:cBhvr>
                                        <p:cTn id="9" dur="2000" fill="hold"/>
                                        <p:tgtEl>
                                          <p:spTgt spid="3686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3686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ldLvl="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Picture 9"/>
          <p:cNvPicPr>
            <a:picLocks noChangeAspect="1"/>
          </p:cNvPicPr>
          <p:nvPr/>
        </p:nvPicPr>
        <p:blipFill>
          <a:blip r:embed="rId1"/>
          <a:stretch>
            <a:fillRect/>
          </a:stretch>
        </p:blipFill>
        <p:spPr>
          <a:xfrm>
            <a:off x="7235825" y="5229225"/>
            <a:ext cx="1219200" cy="1219200"/>
          </a:xfrm>
          <a:prstGeom prst="rect">
            <a:avLst/>
          </a:prstGeom>
          <a:noFill/>
          <a:ln w="9525">
            <a:noFill/>
          </a:ln>
        </p:spPr>
      </p:pic>
      <p:sp>
        <p:nvSpPr>
          <p:cNvPr id="37891" name="TextBox 10"/>
          <p:cNvSpPr txBox="1"/>
          <p:nvPr/>
        </p:nvSpPr>
        <p:spPr>
          <a:xfrm>
            <a:off x="785813" y="2786063"/>
            <a:ext cx="5500687" cy="914400"/>
          </a:xfrm>
          <a:prstGeom prst="rect">
            <a:avLst/>
          </a:prstGeom>
          <a:noFill/>
          <a:ln w="9525">
            <a:noFill/>
          </a:ln>
        </p:spPr>
        <p:txBody>
          <a:bodyPr>
            <a:spAutoFit/>
          </a:bodyPr>
          <a:p>
            <a:pPr lvl="0" eaLnBrk="1" hangingPunct="1"/>
            <a:r>
              <a:rPr lang="zh-CN" altLang="en-US" sz="5400" dirty="0">
                <a:latin typeface="Arial" panose="020B0604020202020204" pitchFamily="34" charset="0"/>
                <a:ea typeface="华文细黑" panose="02010600040101010101" pitchFamily="2" charset="-122"/>
              </a:rPr>
              <a:t>被困住了怎么办</a:t>
            </a:r>
            <a:endParaRPr lang="zh-CN" altLang="en-US" sz="5400" dirty="0">
              <a:latin typeface="Arial" panose="020B0604020202020204" pitchFamily="34" charset="0"/>
              <a:ea typeface="华文细黑" panose="02010600040101010101" pitchFamily="2" charset="-122"/>
            </a:endParaRPr>
          </a:p>
        </p:txBody>
      </p:sp>
      <p:pic>
        <p:nvPicPr>
          <p:cNvPr id="37892" name="图片 37891"/>
          <p:cNvPicPr>
            <a:picLocks noChangeAspect="1"/>
          </p:cNvPicPr>
          <p:nvPr/>
        </p:nvPicPr>
        <p:blipFill>
          <a:blip r:embed="rId2"/>
          <a:stretch>
            <a:fillRect/>
          </a:stretch>
        </p:blipFill>
        <p:spPr>
          <a:xfrm>
            <a:off x="5940425" y="1989138"/>
            <a:ext cx="2438400" cy="2438400"/>
          </a:xfrm>
          <a:prstGeom prst="rect">
            <a:avLst/>
          </a:prstGeom>
          <a:noFill/>
          <a:ln w="9525">
            <a:noFill/>
          </a:ln>
        </p:spPr>
      </p:pic>
    </p:spTree>
  </p:cSld>
  <p:clrMapOvr>
    <a:masterClrMapping/>
  </p:clrMapOvr>
  <p:transition>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Title 38913"/>
          <p:cNvSpPr>
            <a:spLocks noGrp="1"/>
          </p:cNvSpPr>
          <p:nvPr>
            <p:ph type="title"/>
          </p:nvPr>
        </p:nvSpPr>
        <p:spPr/>
        <p:txBody>
          <a:bodyPr anchor="ctr"/>
          <a:p>
            <a:r>
              <a:rPr lang="zh-CN" altLang="en-US" dirty="0"/>
              <a:t>如何自救</a:t>
            </a:r>
            <a:endParaRPr lang="zh-CN" altLang="en-US" dirty="0"/>
          </a:p>
        </p:txBody>
      </p:sp>
      <p:sp>
        <p:nvSpPr>
          <p:cNvPr id="38915" name="Text Placeholder 38914"/>
          <p:cNvSpPr>
            <a:spLocks noGrp="1"/>
          </p:cNvSpPr>
          <p:nvPr>
            <p:ph type="body" idx="1"/>
          </p:nvPr>
        </p:nvSpPr>
        <p:spPr/>
        <p:txBody>
          <a:bodyPr/>
          <a:p>
            <a:r>
              <a:rPr lang="zh-CN" altLang="en-US" sz="2400">
                <a:latin typeface="宋体" panose="02010600030101010101" pitchFamily="2" charset="-122"/>
                <a:ea typeface="宋体" panose="02010600030101010101" pitchFamily="2" charset="-122"/>
              </a:rPr>
              <a:t>被困时，保持头脑清醒，设法将手脚挣脱出来，消除压在身上的物体，尽快捂住口鼻，防止烟尘窒息，等待求援。</a:t>
            </a:r>
            <a:endParaRPr lang="zh-CN" altLang="en-US" sz="2400">
              <a:latin typeface="宋体" panose="02010600030101010101" pitchFamily="2" charset="-122"/>
              <a:ea typeface="宋体" panose="02010600030101010101" pitchFamily="2" charset="-122"/>
            </a:endParaRPr>
          </a:p>
          <a:p>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想方设法支撑可能坠落的重物，若无力自救脱险时，应尽量减少体力消耗，等待救援。</a:t>
            </a:r>
            <a:r>
              <a:rPr lang="zh-CN" altLang="en-US">
                <a:latin typeface="宋体" panose="02010600030101010101" pitchFamily="2" charset="-122"/>
                <a:ea typeface="宋体" panose="02010600030101010101" pitchFamily="2" charset="-122"/>
              </a:rPr>
              <a:t> </a:t>
            </a:r>
            <a:endParaRPr lang="zh-CN" altLang="en-US">
              <a:latin typeface="宋体" panose="02010600030101010101" pitchFamily="2" charset="-122"/>
              <a:ea typeface="宋体" panose="02010600030101010101" pitchFamily="2" charset="-122"/>
            </a:endParaRPr>
          </a:p>
          <a:p>
            <a:endParaRPr lang="zh-CN" altLang="en-US">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避免大声呼救，用石块或铁具等敲击物体来外界联系，保存体力，延长生命。</a:t>
            </a:r>
            <a:endParaRPr lang="zh-CN" altLang="en-US" sz="2400">
              <a:latin typeface="宋体" panose="02010600030101010101" pitchFamily="2" charset="-122"/>
              <a:ea typeface="宋体" panose="02010600030101010101" pitchFamily="2" charset="-122"/>
            </a:endParaRPr>
          </a:p>
          <a:p>
            <a:pPr>
              <a:buNone/>
            </a:pP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消除恐惧心理，相信自己有坚定的生存毅力，相信一定可以脱离险地。</a:t>
            </a:r>
            <a:endParaRPr lang="zh-CN" altLang="en-US" sz="2400">
              <a:latin typeface="宋体" panose="02010600030101010101" pitchFamily="2" charset="-122"/>
              <a:ea typeface="宋体" panose="02010600030101010101" pitchFamily="2" charset="-122"/>
            </a:endParaRPr>
          </a:p>
        </p:txBody>
      </p:sp>
    </p:spTree>
  </p:cSld>
  <p:clrMapOvr>
    <a:masterClrMapping/>
  </p:clrMapOvr>
  <p:transition>
    <p:newsfla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Title 39937"/>
          <p:cNvSpPr>
            <a:spLocks noGrp="1"/>
          </p:cNvSpPr>
          <p:nvPr>
            <p:ph type="title"/>
          </p:nvPr>
        </p:nvSpPr>
        <p:spPr/>
        <p:txBody>
          <a:bodyPr anchor="ctr"/>
          <a:p>
            <a:r>
              <a:rPr lang="zh-CN" altLang="en-US" dirty="0"/>
              <a:t>伤情的自我处理</a:t>
            </a:r>
            <a:endParaRPr lang="zh-CN" altLang="en-US" dirty="0"/>
          </a:p>
        </p:txBody>
      </p:sp>
      <p:sp>
        <p:nvSpPr>
          <p:cNvPr id="39939" name="Text Placeholder 39938"/>
          <p:cNvSpPr>
            <a:spLocks noGrp="1"/>
          </p:cNvSpPr>
          <p:nvPr>
            <p:ph type="body" idx="1"/>
          </p:nvPr>
        </p:nvSpPr>
        <p:spPr>
          <a:xfrm>
            <a:off x="469900" y="1127125"/>
            <a:ext cx="6262688" cy="431800"/>
          </a:xfrm>
        </p:spPr>
        <p:txBody>
          <a:bodyPr/>
          <a:p>
            <a:pPr>
              <a:lnSpc>
                <a:spcPct val="90000"/>
              </a:lnSpc>
              <a:buNone/>
            </a:pPr>
            <a:r>
              <a:rPr lang="zh-CN" altLang="en-US"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不要堵塞头部外伤出现的耳漏鼻漏。</a:t>
            </a:r>
            <a:endParaRPr lang="zh-CN" altLang="en-US" sz="2400" dirty="0">
              <a:latin typeface="宋体" panose="02010600030101010101" pitchFamily="2" charset="-122"/>
              <a:ea typeface="宋体" panose="02010600030101010101" pitchFamily="2" charset="-122"/>
            </a:endParaRPr>
          </a:p>
        </p:txBody>
      </p:sp>
      <p:sp>
        <p:nvSpPr>
          <p:cNvPr id="39940" name="十字形 39939"/>
          <p:cNvSpPr/>
          <p:nvPr/>
        </p:nvSpPr>
        <p:spPr>
          <a:xfrm>
            <a:off x="539750" y="1196975"/>
            <a:ext cx="288925" cy="288925"/>
          </a:xfrm>
          <a:prstGeom prst="plus">
            <a:avLst>
              <a:gd name="adj" fmla="val 250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39941" name="矩形 39940"/>
          <p:cNvSpPr>
            <a:spLocks noGrp="1"/>
          </p:cNvSpPr>
          <p:nvPr/>
        </p:nvSpPr>
        <p:spPr>
          <a:xfrm>
            <a:off x="469900" y="1908175"/>
            <a:ext cx="6262688" cy="430213"/>
          </a:xfrm>
          <a:prstGeom prst="rect">
            <a:avLst/>
          </a:prstGeom>
          <a:noFill/>
          <a:ln w="9525">
            <a:noFill/>
          </a:ln>
        </p:spPr>
        <p:txBody>
          <a:bodyPr vert="horz" wrap="square" anchor="t"/>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000" b="0" i="0" u="none" kern="1200" baseline="0">
                <a:solidFill>
                  <a:schemeClr val="tx1"/>
                </a:solidFill>
                <a:latin typeface="Arial" panose="020B0604020202020204" pitchFamily="34" charset="0"/>
                <a:ea typeface="华文细黑" panose="02010600040101010101" pitchFamily="2" charset="-122"/>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6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4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5pPr>
          </a:lstStyle>
          <a:p>
            <a:pPr lvl="0">
              <a:lnSpc>
                <a:spcPct val="90000"/>
              </a:lnSpc>
              <a:buNone/>
            </a:pPr>
            <a:r>
              <a:rPr lang="zh-CN" altLang="en-US"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锐物刺入胸部时不要拔出。</a:t>
            </a:r>
            <a:endParaRPr lang="zh-CN" altLang="en-US" sz="2400" dirty="0">
              <a:latin typeface="宋体" panose="02010600030101010101" pitchFamily="2" charset="-122"/>
              <a:ea typeface="宋体" panose="02010600030101010101" pitchFamily="2" charset="-122"/>
            </a:endParaRPr>
          </a:p>
        </p:txBody>
      </p:sp>
      <p:sp>
        <p:nvSpPr>
          <p:cNvPr id="39942" name="十字形 39941"/>
          <p:cNvSpPr/>
          <p:nvPr/>
        </p:nvSpPr>
        <p:spPr>
          <a:xfrm>
            <a:off x="539750" y="1978025"/>
            <a:ext cx="288925" cy="287338"/>
          </a:xfrm>
          <a:prstGeom prst="plus">
            <a:avLst>
              <a:gd name="adj" fmla="val 25000"/>
            </a:avLst>
          </a:prstGeom>
          <a:solidFill>
            <a:schemeClr val="accent1">
              <a:alpha val="100000"/>
            </a:schemeClr>
          </a:solidFill>
          <a:ln w="9525" cap="flat" cmpd="sng">
            <a:solidFill>
              <a:schemeClr val="tx1"/>
            </a:solidFill>
            <a:prstDash val="solid"/>
            <a:miter/>
            <a:headEnd type="none" w="med" len="med"/>
            <a:tailEnd type="none" w="med" len="med"/>
          </a:ln>
        </p:spPr>
        <p:txBody>
          <a:bodyPr/>
          <a:p>
            <a:endParaRPr lang="zh-CN" altLang="en-US"/>
          </a:p>
        </p:txBody>
      </p:sp>
      <p:sp>
        <p:nvSpPr>
          <p:cNvPr id="39943" name="矩形 39942"/>
          <p:cNvSpPr>
            <a:spLocks noGrp="1"/>
          </p:cNvSpPr>
          <p:nvPr/>
        </p:nvSpPr>
        <p:spPr>
          <a:xfrm>
            <a:off x="469900" y="2701925"/>
            <a:ext cx="6262688" cy="431800"/>
          </a:xfrm>
          <a:prstGeom prst="rect">
            <a:avLst/>
          </a:prstGeom>
          <a:noFill/>
          <a:ln w="9525">
            <a:noFill/>
          </a:ln>
        </p:spPr>
        <p:txBody>
          <a:bodyPr vert="horz" wrap="square" anchor="t"/>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000" b="0" i="0" u="none" kern="1200" baseline="0">
                <a:solidFill>
                  <a:schemeClr val="tx1"/>
                </a:solidFill>
                <a:latin typeface="Arial" panose="020B0604020202020204" pitchFamily="34" charset="0"/>
                <a:ea typeface="华文细黑" panose="02010600040101010101" pitchFamily="2" charset="-122"/>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6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4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5pPr>
          </a:lstStyle>
          <a:p>
            <a:pPr lvl="0">
              <a:lnSpc>
                <a:spcPct val="90000"/>
              </a:lnSpc>
              <a:buNone/>
            </a:pPr>
            <a:r>
              <a:rPr lang="zh-CN" altLang="en-US"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肠子外露不要往回塞不要。</a:t>
            </a:r>
            <a:endParaRPr lang="zh-CN" altLang="en-US" sz="2400" dirty="0">
              <a:latin typeface="宋体" panose="02010600030101010101" pitchFamily="2" charset="-122"/>
              <a:ea typeface="宋体" panose="02010600030101010101" pitchFamily="2" charset="-122"/>
            </a:endParaRPr>
          </a:p>
        </p:txBody>
      </p:sp>
      <p:sp>
        <p:nvSpPr>
          <p:cNvPr id="39944" name="十字形 39943"/>
          <p:cNvSpPr/>
          <p:nvPr/>
        </p:nvSpPr>
        <p:spPr>
          <a:xfrm>
            <a:off x="539750" y="2771775"/>
            <a:ext cx="288925" cy="288925"/>
          </a:xfrm>
          <a:prstGeom prst="plus">
            <a:avLst>
              <a:gd name="adj" fmla="val 25000"/>
            </a:avLst>
          </a:prstGeom>
          <a:solidFill>
            <a:schemeClr val="accent1">
              <a:alpha val="100000"/>
            </a:schemeClr>
          </a:solidFill>
          <a:ln w="9525" cap="flat" cmpd="sng">
            <a:solidFill>
              <a:schemeClr val="tx1"/>
            </a:solidFill>
            <a:prstDash val="solid"/>
            <a:miter/>
            <a:headEnd type="none" w="med" len="med"/>
            <a:tailEnd type="none" w="med" len="med"/>
          </a:ln>
        </p:spPr>
        <p:txBody>
          <a:bodyPr/>
          <a:p>
            <a:endParaRPr lang="zh-CN" altLang="en-US"/>
          </a:p>
        </p:txBody>
      </p:sp>
      <p:sp>
        <p:nvSpPr>
          <p:cNvPr id="39945" name="矩形 39944"/>
          <p:cNvSpPr>
            <a:spLocks noGrp="1"/>
          </p:cNvSpPr>
          <p:nvPr/>
        </p:nvSpPr>
        <p:spPr>
          <a:xfrm>
            <a:off x="469900" y="3482975"/>
            <a:ext cx="6262688" cy="431800"/>
          </a:xfrm>
          <a:prstGeom prst="rect">
            <a:avLst/>
          </a:prstGeom>
          <a:noFill/>
          <a:ln w="9525">
            <a:noFill/>
          </a:ln>
        </p:spPr>
        <p:txBody>
          <a:bodyPr vert="horz" wrap="square" anchor="t"/>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000" b="0" i="0" u="none" kern="1200" baseline="0">
                <a:solidFill>
                  <a:schemeClr val="tx1"/>
                </a:solidFill>
                <a:latin typeface="Arial" panose="020B0604020202020204" pitchFamily="34" charset="0"/>
                <a:ea typeface="华文细黑" panose="02010600040101010101" pitchFamily="2" charset="-122"/>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6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4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5pPr>
          </a:lstStyle>
          <a:p>
            <a:pPr lvl="0">
              <a:lnSpc>
                <a:spcPct val="90000"/>
              </a:lnSpc>
              <a:buNone/>
            </a:pPr>
            <a:r>
              <a:rPr lang="zh-CN" altLang="en-US"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不要用泥土糊皮肤破损出血处。</a:t>
            </a:r>
            <a:endParaRPr lang="zh-CN" altLang="en-US" sz="2400" dirty="0">
              <a:latin typeface="宋体" panose="02010600030101010101" pitchFamily="2" charset="-122"/>
              <a:ea typeface="宋体" panose="02010600030101010101" pitchFamily="2" charset="-122"/>
            </a:endParaRPr>
          </a:p>
        </p:txBody>
      </p:sp>
      <p:sp>
        <p:nvSpPr>
          <p:cNvPr id="39946" name="十字形 39945"/>
          <p:cNvSpPr/>
          <p:nvPr/>
        </p:nvSpPr>
        <p:spPr>
          <a:xfrm>
            <a:off x="539750" y="3552825"/>
            <a:ext cx="288925" cy="288925"/>
          </a:xfrm>
          <a:prstGeom prst="plus">
            <a:avLst>
              <a:gd name="adj" fmla="val 25000"/>
            </a:avLst>
          </a:prstGeom>
          <a:solidFill>
            <a:schemeClr val="accent1">
              <a:alpha val="100000"/>
            </a:schemeClr>
          </a:solidFill>
          <a:ln w="9525" cap="flat" cmpd="sng">
            <a:solidFill>
              <a:schemeClr val="tx1"/>
            </a:solidFill>
            <a:prstDash val="solid"/>
            <a:miter/>
            <a:headEnd type="none" w="med" len="med"/>
            <a:tailEnd type="none" w="med" len="med"/>
          </a:ln>
        </p:spPr>
        <p:txBody>
          <a:bodyPr/>
          <a:p>
            <a:endParaRPr lang="zh-CN" altLang="en-US"/>
          </a:p>
        </p:txBody>
      </p:sp>
      <p:sp>
        <p:nvSpPr>
          <p:cNvPr id="39947" name="矩形 39946"/>
          <p:cNvSpPr>
            <a:spLocks noGrp="1"/>
          </p:cNvSpPr>
          <p:nvPr/>
        </p:nvSpPr>
        <p:spPr>
          <a:xfrm>
            <a:off x="469900" y="4308475"/>
            <a:ext cx="6262688" cy="431800"/>
          </a:xfrm>
          <a:prstGeom prst="rect">
            <a:avLst/>
          </a:prstGeom>
          <a:noFill/>
          <a:ln w="9525">
            <a:noFill/>
          </a:ln>
        </p:spPr>
        <p:txBody>
          <a:bodyPr vert="horz" wrap="square" anchor="t"/>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000" b="0" i="0" u="none" kern="1200" baseline="0">
                <a:solidFill>
                  <a:schemeClr val="tx1"/>
                </a:solidFill>
                <a:latin typeface="Arial" panose="020B0604020202020204" pitchFamily="34" charset="0"/>
                <a:ea typeface="华文细黑" panose="02010600040101010101" pitchFamily="2" charset="-122"/>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6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4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5pPr>
          </a:lstStyle>
          <a:p>
            <a:pPr lvl="0">
              <a:lnSpc>
                <a:spcPct val="90000"/>
              </a:lnSpc>
              <a:buNone/>
            </a:pPr>
            <a:r>
              <a:rPr lang="zh-CN" altLang="en-US"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身体被砸后不要“轻举妄动”。</a:t>
            </a:r>
            <a:endParaRPr lang="zh-CN" altLang="en-US" sz="2400" dirty="0">
              <a:latin typeface="宋体" panose="02010600030101010101" pitchFamily="2" charset="-122"/>
              <a:ea typeface="宋体" panose="02010600030101010101" pitchFamily="2" charset="-122"/>
            </a:endParaRPr>
          </a:p>
        </p:txBody>
      </p:sp>
      <p:sp>
        <p:nvSpPr>
          <p:cNvPr id="39948" name="十字形 39947"/>
          <p:cNvSpPr/>
          <p:nvPr/>
        </p:nvSpPr>
        <p:spPr>
          <a:xfrm>
            <a:off x="539750" y="4378325"/>
            <a:ext cx="288925" cy="288925"/>
          </a:xfrm>
          <a:prstGeom prst="plus">
            <a:avLst>
              <a:gd name="adj" fmla="val 25000"/>
            </a:avLst>
          </a:prstGeom>
          <a:solidFill>
            <a:schemeClr val="accent1">
              <a:alpha val="100000"/>
            </a:schemeClr>
          </a:solidFill>
          <a:ln w="9525" cap="flat" cmpd="sng">
            <a:solidFill>
              <a:schemeClr val="tx1"/>
            </a:solidFill>
            <a:prstDash val="solid"/>
            <a:miter/>
            <a:headEnd type="none" w="med" len="med"/>
            <a:tailEnd type="none" w="med" len="med"/>
          </a:ln>
        </p:spPr>
        <p:txBody>
          <a:bodyPr/>
          <a:p>
            <a:endParaRPr lang="zh-CN" altLang="en-US"/>
          </a:p>
        </p:txBody>
      </p:sp>
      <p:sp>
        <p:nvSpPr>
          <p:cNvPr id="39949" name="矩形 39948"/>
          <p:cNvSpPr>
            <a:spLocks noGrp="1"/>
          </p:cNvSpPr>
          <p:nvPr/>
        </p:nvSpPr>
        <p:spPr>
          <a:xfrm>
            <a:off x="469900" y="5224463"/>
            <a:ext cx="6262688" cy="430212"/>
          </a:xfrm>
          <a:prstGeom prst="rect">
            <a:avLst/>
          </a:prstGeom>
          <a:noFill/>
          <a:ln w="9525">
            <a:noFill/>
          </a:ln>
        </p:spPr>
        <p:txBody>
          <a:bodyPr vert="horz" wrap="square" anchor="t"/>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000" b="0" i="0" u="none" kern="1200" baseline="0">
                <a:solidFill>
                  <a:schemeClr val="tx1"/>
                </a:solidFill>
                <a:latin typeface="Arial" panose="020B0604020202020204" pitchFamily="34" charset="0"/>
                <a:ea typeface="华文细黑" panose="02010600040101010101" pitchFamily="2" charset="-122"/>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6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4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5pPr>
          </a:lstStyle>
          <a:p>
            <a:pPr lvl="0">
              <a:lnSpc>
                <a:spcPct val="90000"/>
              </a:lnSpc>
              <a:buNone/>
            </a:pPr>
            <a:r>
              <a:rPr lang="zh-CN" altLang="en-US"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外伤大出血要及时按住动脉。</a:t>
            </a:r>
            <a:endParaRPr lang="zh-CN" altLang="en-US" sz="2400" dirty="0">
              <a:latin typeface="宋体" panose="02010600030101010101" pitchFamily="2" charset="-122"/>
              <a:ea typeface="宋体" panose="02010600030101010101" pitchFamily="2" charset="-122"/>
            </a:endParaRPr>
          </a:p>
        </p:txBody>
      </p:sp>
      <p:sp>
        <p:nvSpPr>
          <p:cNvPr id="39950" name="十字形 39949"/>
          <p:cNvSpPr/>
          <p:nvPr/>
        </p:nvSpPr>
        <p:spPr>
          <a:xfrm>
            <a:off x="539750" y="5294313"/>
            <a:ext cx="288925" cy="287337"/>
          </a:xfrm>
          <a:prstGeom prst="plus">
            <a:avLst>
              <a:gd name="adj" fmla="val 25000"/>
            </a:avLst>
          </a:prstGeom>
          <a:solidFill>
            <a:schemeClr val="accent1">
              <a:alpha val="100000"/>
            </a:schemeClr>
          </a:solidFill>
          <a:ln w="9525" cap="flat" cmpd="sng">
            <a:solidFill>
              <a:schemeClr val="tx1"/>
            </a:solidFill>
            <a:prstDash val="solid"/>
            <a:miter/>
            <a:headEnd type="none" w="med" len="med"/>
            <a:tailEnd type="none" w="med" len="med"/>
          </a:ln>
        </p:spPr>
        <p:txBody>
          <a:bodyPr/>
          <a:p>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p:cNvSpPr>
          <p:nvPr>
            <p:ph type="title"/>
          </p:nvPr>
        </p:nvSpPr>
        <p:spPr/>
        <p:txBody>
          <a:bodyPr vert="horz" wrap="square" anchor="ctr"/>
          <a:p>
            <a:pPr lvl="0" eaLnBrk="1" hangingPunct="1"/>
            <a:r>
              <a:rPr lang="zh-CN" altLang="en-US" dirty="0"/>
              <a:t> 存活率与时间的关系</a:t>
            </a:r>
            <a:endParaRPr lang="zh-CN" altLang="en-US" dirty="0"/>
          </a:p>
        </p:txBody>
      </p:sp>
      <p:graphicFrame>
        <p:nvGraphicFramePr>
          <p:cNvPr id="40963" name="图表 6"/>
          <p:cNvGraphicFramePr/>
          <p:nvPr/>
        </p:nvGraphicFramePr>
        <p:xfrm>
          <a:off x="457200" y="1219200"/>
          <a:ext cx="5715000" cy="3409950"/>
        </p:xfrm>
        <a:graphic>
          <a:graphicData uri="http://schemas.openxmlformats.org/presentationml/2006/ole">
            <mc:AlternateContent xmlns:mc="http://schemas.openxmlformats.org/markup-compatibility/2006">
              <mc:Choice xmlns:v="urn:schemas-microsoft-com:vml" Requires="v">
                <p:oleObj spid="_x0000_s3076" name="" r:id="rId1" imgW="6652895" imgH="3973195" progId="Excel.Chart.8">
                  <p:embed/>
                </p:oleObj>
              </mc:Choice>
              <mc:Fallback>
                <p:oleObj name="" r:id="rId1" imgW="6652895" imgH="3973195" progId="Excel.Chart.8">
                  <p:embed/>
                  <p:pic>
                    <p:nvPicPr>
                      <p:cNvPr id="0" name="图片 3075"/>
                      <p:cNvPicPr/>
                      <p:nvPr/>
                    </p:nvPicPr>
                    <p:blipFill>
                      <a:blip r:embed="rId2"/>
                      <a:stretch>
                        <a:fillRect/>
                      </a:stretch>
                    </p:blipFill>
                    <p:spPr>
                      <a:xfrm>
                        <a:off x="457200" y="1219200"/>
                        <a:ext cx="5715000" cy="3409950"/>
                      </a:xfrm>
                      <a:prstGeom prst="rect">
                        <a:avLst/>
                      </a:prstGeom>
                      <a:noFill/>
                      <a:ln w="6350">
                        <a:noFill/>
                        <a:miter/>
                      </a:ln>
                    </p:spPr>
                  </p:pic>
                </p:oleObj>
              </mc:Fallback>
            </mc:AlternateContent>
          </a:graphicData>
        </a:graphic>
      </p:graphicFrame>
      <p:sp>
        <p:nvSpPr>
          <p:cNvPr id="40964" name="TextBox 7"/>
          <p:cNvSpPr txBox="1"/>
          <p:nvPr/>
        </p:nvSpPr>
        <p:spPr>
          <a:xfrm>
            <a:off x="4572000" y="4953000"/>
            <a:ext cx="4191000" cy="1554163"/>
          </a:xfrm>
          <a:prstGeom prst="rect">
            <a:avLst/>
          </a:prstGeom>
          <a:noFill/>
          <a:ln w="9525">
            <a:noFill/>
          </a:ln>
        </p:spPr>
        <p:txBody>
          <a:bodyPr>
            <a:spAutoFit/>
          </a:bodyPr>
          <a:p>
            <a:pPr lvl="0" eaLnBrk="1" hangingPunct="1"/>
            <a:r>
              <a:rPr lang="zh-CN" altLang="en-US" sz="2400" b="0" i="0" dirty="0">
                <a:latin typeface="Arial" panose="020B0604020202020204" pitchFamily="34" charset="0"/>
                <a:ea typeface="宋体" panose="02010600030101010101" pitchFamily="2" charset="-122"/>
              </a:rPr>
              <a:t>被埋压人员能否得到迅速、及时抢救，对于减少震灾死亡意义重大，对埋压者来说，时间就是生命。</a:t>
            </a:r>
            <a:endParaRPr lang="zh-CN" altLang="en-US" sz="2400" b="0" i="0" dirty="0">
              <a:latin typeface="Arial" panose="020B0604020202020204" pitchFamily="34" charset="0"/>
              <a:ea typeface="宋体" panose="02010600030101010101" pitchFamily="2" charset="-122"/>
            </a:endParaRPr>
          </a:p>
        </p:txBody>
      </p:sp>
      <p:sp>
        <p:nvSpPr>
          <p:cNvPr id="40965" name="TextBox 8"/>
          <p:cNvSpPr txBox="1"/>
          <p:nvPr/>
        </p:nvSpPr>
        <p:spPr>
          <a:xfrm>
            <a:off x="1044575" y="4797425"/>
            <a:ext cx="2438400" cy="365125"/>
          </a:xfrm>
          <a:prstGeom prst="rect">
            <a:avLst/>
          </a:prstGeom>
          <a:noFill/>
          <a:ln w="9525">
            <a:noFill/>
          </a:ln>
        </p:spPr>
        <p:txBody>
          <a:bodyPr>
            <a:spAutoFit/>
          </a:bodyPr>
          <a:p>
            <a:pPr lvl="0" eaLnBrk="1" hangingPunct="1"/>
            <a:r>
              <a:rPr lang="zh-CN" altLang="en-US" sz="1800" b="0" i="0" dirty="0">
                <a:latin typeface="Arial" panose="020B0604020202020204" pitchFamily="34" charset="0"/>
                <a:ea typeface="宋体" panose="02010600030101010101" pitchFamily="2" charset="-122"/>
              </a:rPr>
              <a:t>唐山大地震统计资料</a:t>
            </a:r>
            <a:endParaRPr lang="zh-CN" altLang="en-US" sz="1800" b="0" i="0" dirty="0">
              <a:latin typeface="Arial" panose="020B0604020202020204" pitchFamily="34" charset="0"/>
              <a:ea typeface="宋体" panose="02010600030101010101" pitchFamily="2" charset="-122"/>
            </a:endParaRPr>
          </a:p>
        </p:txBody>
      </p:sp>
      <p:pic>
        <p:nvPicPr>
          <p:cNvPr id="25" name="图片 24" descr="〔微信公众号：安全生产管理〕二维码（黑白）"/>
          <p:cNvPicPr>
            <a:picLocks noChangeAspect="1"/>
          </p:cNvPicPr>
          <p:nvPr/>
        </p:nvPicPr>
        <p:blipFill>
          <a:blip r:embed="rId3"/>
          <a:stretch>
            <a:fillRect/>
          </a:stretch>
        </p:blipFill>
        <p:spPr>
          <a:xfrm>
            <a:off x="8313420" y="0"/>
            <a:ext cx="830580" cy="830580"/>
          </a:xfrm>
          <a:prstGeom prst="rect">
            <a:avLst/>
          </a:prstGeom>
        </p:spPr>
      </p:pic>
    </p:spTree>
  </p:cSld>
  <p:clrMapOvr>
    <a:masterClrMapping/>
  </p:clrMapOvr>
  <p:transition>
    <p:comb/>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Title 41985"/>
          <p:cNvSpPr>
            <a:spLocks noGrp="1"/>
          </p:cNvSpPr>
          <p:nvPr>
            <p:ph type="title"/>
          </p:nvPr>
        </p:nvSpPr>
        <p:spPr/>
        <p:txBody>
          <a:bodyPr anchor="ctr"/>
          <a:p>
            <a:r>
              <a:rPr lang="zh-CN" altLang="en-US" dirty="0"/>
              <a:t>相互救助</a:t>
            </a:r>
            <a:endParaRPr lang="zh-CN" altLang="en-US" dirty="0"/>
          </a:p>
        </p:txBody>
      </p:sp>
      <p:sp>
        <p:nvSpPr>
          <p:cNvPr id="41987" name="Text Placeholder 41986"/>
          <p:cNvSpPr>
            <a:spLocks noGrp="1"/>
          </p:cNvSpPr>
          <p:nvPr>
            <p:ph type="body" idx="1"/>
          </p:nvPr>
        </p:nvSpPr>
        <p:spPr/>
        <p:txBody>
          <a:bodyPr/>
          <a:p>
            <a:r>
              <a:rPr lang="en-US" altLang="x-none" sz="2400" dirty="0">
                <a:latin typeface="宋体" panose="02010600030101010101" pitchFamily="2" charset="-122"/>
                <a:ea typeface="宋体" panose="02010600030101010101" pitchFamily="2" charset="-122"/>
              </a:rPr>
              <a:t>1 </a:t>
            </a:r>
            <a:r>
              <a:rPr lang="zh-CN" altLang="en-US" sz="2400" dirty="0">
                <a:latin typeface="宋体" panose="02010600030101010101" pitchFamily="2" charset="-122"/>
                <a:ea typeface="宋体" panose="02010600030101010101" pitchFamily="2" charset="-122"/>
              </a:rPr>
              <a:t>注意听被困人员的呼喊、呻吟、敲击声。</a:t>
            </a:r>
            <a:endParaRPr lang="zh-CN" altLang="en-US" sz="2400" dirty="0">
              <a:latin typeface="宋体" panose="02010600030101010101" pitchFamily="2" charset="-122"/>
              <a:ea typeface="宋体" panose="02010600030101010101" pitchFamily="2" charset="-122"/>
            </a:endParaRPr>
          </a:p>
          <a:p>
            <a:endParaRPr lang="zh-CN" altLang="en-US" sz="2400" dirty="0">
              <a:latin typeface="宋体" panose="02010600030101010101" pitchFamily="2" charset="-122"/>
              <a:ea typeface="宋体" panose="02010600030101010101" pitchFamily="2" charset="-122"/>
            </a:endParaRPr>
          </a:p>
          <a:p>
            <a:pPr eaLnBrk="1" hangingPunct="1"/>
            <a:r>
              <a:rPr lang="en-US" altLang="x-none" sz="2400" dirty="0">
                <a:latin typeface="宋体" panose="02010600030101010101" pitchFamily="2" charset="-122"/>
                <a:ea typeface="宋体" panose="02010600030101010101" pitchFamily="2" charset="-122"/>
              </a:rPr>
              <a:t>2 </a:t>
            </a:r>
            <a:r>
              <a:rPr lang="zh-CN" altLang="en-US" sz="2400" dirty="0">
                <a:latin typeface="宋体" panose="02010600030101010101" pitchFamily="2" charset="-122"/>
                <a:ea typeface="宋体" panose="02010600030101010101" pitchFamily="2" charset="-122"/>
              </a:rPr>
              <a:t>根据房屋结构，确定被困人员的位置，再行抢救，以防止意外伤亡。</a:t>
            </a:r>
            <a:endParaRPr lang="zh-CN" altLang="en-US" sz="2400" dirty="0">
              <a:latin typeface="宋体" panose="02010600030101010101" pitchFamily="2" charset="-122"/>
              <a:ea typeface="宋体" panose="02010600030101010101" pitchFamily="2" charset="-122"/>
            </a:endParaRPr>
          </a:p>
          <a:p>
            <a:pPr eaLnBrk="1" hangingPunct="1"/>
            <a:endParaRPr lang="zh-CN" altLang="en-US" sz="2400" dirty="0">
              <a:latin typeface="宋体" panose="02010600030101010101" pitchFamily="2" charset="-122"/>
              <a:ea typeface="宋体" panose="02010600030101010101" pitchFamily="2" charset="-122"/>
            </a:endParaRPr>
          </a:p>
          <a:p>
            <a:pPr eaLnBrk="1" hangingPunct="1"/>
            <a:r>
              <a:rPr lang="en-US" altLang="x-none" sz="2400" dirty="0">
                <a:latin typeface="宋体" panose="02010600030101010101" pitchFamily="2" charset="-122"/>
                <a:ea typeface="宋体" panose="02010600030101010101" pitchFamily="2" charset="-122"/>
              </a:rPr>
              <a:t>3 </a:t>
            </a:r>
            <a:r>
              <a:rPr lang="zh-CN" altLang="en-US" sz="2400" dirty="0">
                <a:latin typeface="宋体" panose="02010600030101010101" pitchFamily="2" charset="-122"/>
                <a:ea typeface="宋体" panose="02010600030101010101" pitchFamily="2" charset="-122"/>
              </a:rPr>
              <a:t>先抢救建筑物边沿瓦砾中的幸存者，及时抢救那些容易获救的幸存者，以扩大互救队伍。</a:t>
            </a:r>
            <a:endParaRPr lang="zh-CN" altLang="en-US" sz="2400" dirty="0">
              <a:latin typeface="宋体" panose="02010600030101010101" pitchFamily="2" charset="-122"/>
              <a:ea typeface="宋体" panose="02010600030101010101" pitchFamily="2" charset="-122"/>
            </a:endParaRPr>
          </a:p>
          <a:p>
            <a:pPr eaLnBrk="1" hangingPunct="1"/>
            <a:endParaRPr lang="nl-NL" altLang="en-US" sz="2400" dirty="0">
              <a:latin typeface="宋体" panose="02010600030101010101" pitchFamily="2" charset="-122"/>
              <a:ea typeface="宋体" panose="02010600030101010101" pitchFamily="2" charset="-122"/>
            </a:endParaRPr>
          </a:p>
          <a:p>
            <a:pPr eaLnBrk="1" hangingPunct="1"/>
            <a:r>
              <a:rPr lang="en-US" altLang="x-none" sz="2400" dirty="0">
                <a:latin typeface="宋体" panose="02010600030101010101" pitchFamily="2" charset="-122"/>
                <a:ea typeface="宋体" panose="02010600030101010101" pitchFamily="2" charset="-122"/>
              </a:rPr>
              <a:t>4 </a:t>
            </a:r>
            <a:r>
              <a:rPr lang="zh-CN" altLang="en-US" sz="2400" dirty="0">
                <a:latin typeface="宋体" panose="02010600030101010101" pitchFamily="2" charset="-122"/>
                <a:ea typeface="宋体" panose="02010600030101010101" pitchFamily="2" charset="-122"/>
              </a:rPr>
              <a:t>外援抢救队伍应当首先抢救那些容易获救的是医院、学校、旅社、招待所等人员密集的地方。</a:t>
            </a:r>
            <a:endParaRPr lang="nl-NL" altLang="en-US" sz="2400" dirty="0">
              <a:latin typeface="宋体" panose="02010600030101010101" pitchFamily="2" charset="-122"/>
              <a:ea typeface="宋体" panose="02010600030101010101" pitchFamily="2" charset="-122"/>
            </a:endParaRPr>
          </a:p>
          <a:p>
            <a:pPr eaLnBrk="1" hangingPunct="1"/>
            <a:endParaRPr lang="zh-CN" altLang="en-US" sz="2400" dirty="0">
              <a:latin typeface="宋体" panose="02010600030101010101" pitchFamily="2" charset="-122"/>
              <a:ea typeface="宋体" panose="02010600030101010101" pitchFamily="2" charset="-122"/>
            </a:endParaRPr>
          </a:p>
          <a:p>
            <a:endParaRPr lang="nl-NL" altLang="en-US" sz="2400" dirty="0">
              <a:latin typeface="宋体" panose="02010600030101010101" pitchFamily="2" charset="-122"/>
              <a:ea typeface="宋体" panose="02010600030101010101" pitchFamily="2" charset="-122"/>
            </a:endParaRPr>
          </a:p>
        </p:txBody>
      </p:sp>
    </p:spTree>
  </p:cSld>
  <p:clrMapOvr>
    <a:masterClrMapping/>
  </p:clrMapOvr>
  <p:transition>
    <p:cover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Title 43009"/>
          <p:cNvSpPr>
            <a:spLocks noGrp="1"/>
          </p:cNvSpPr>
          <p:nvPr>
            <p:ph type="title"/>
          </p:nvPr>
        </p:nvSpPr>
        <p:spPr/>
        <p:txBody>
          <a:bodyPr anchor="ctr"/>
          <a:p>
            <a:r>
              <a:rPr lang="zh-CN" altLang="en-US" dirty="0"/>
              <a:t>相互救助</a:t>
            </a:r>
            <a:endParaRPr lang="zh-CN" altLang="en-US" dirty="0"/>
          </a:p>
        </p:txBody>
      </p:sp>
      <p:sp>
        <p:nvSpPr>
          <p:cNvPr id="43011" name="Text Placeholder 43010"/>
          <p:cNvSpPr>
            <a:spLocks noGrp="1"/>
          </p:cNvSpPr>
          <p:nvPr>
            <p:ph type="body" idx="1"/>
          </p:nvPr>
        </p:nvSpPr>
        <p:spPr/>
        <p:txBody>
          <a:bodyPr/>
          <a:p>
            <a:pPr eaLnBrk="1" hangingPunct="1">
              <a:lnSpc>
                <a:spcPct val="90000"/>
              </a:lnSpc>
            </a:pPr>
            <a:r>
              <a:rPr lang="en-US" altLang="x-none" sz="2400" dirty="0">
                <a:latin typeface="宋体" panose="02010600030101010101" pitchFamily="2" charset="-122"/>
                <a:ea typeface="宋体" panose="02010600030101010101" pitchFamily="2" charset="-122"/>
              </a:rPr>
              <a:t>5 </a:t>
            </a:r>
            <a:r>
              <a:rPr lang="zh-CN" altLang="en-US" sz="2400" dirty="0">
                <a:latin typeface="宋体" panose="02010600030101010101" pitchFamily="2" charset="-122"/>
                <a:ea typeface="宋体" panose="02010600030101010101" pitchFamily="2" charset="-122"/>
              </a:rPr>
              <a:t>救援需讲究方法。首先应使头部暴露。迅速清除口鼻内尘土，防止窒息，再行抢救，不可用利器刨挖。</a:t>
            </a:r>
            <a:endParaRPr lang="zh-CN" altLang="en-US" sz="2400" dirty="0">
              <a:latin typeface="宋体" panose="02010600030101010101" pitchFamily="2" charset="-122"/>
              <a:ea typeface="宋体" panose="02010600030101010101" pitchFamily="2" charset="-122"/>
            </a:endParaRPr>
          </a:p>
          <a:p>
            <a:pPr eaLnBrk="1" hangingPunct="1">
              <a:lnSpc>
                <a:spcPct val="90000"/>
              </a:lnSpc>
            </a:pPr>
            <a:endParaRPr lang="zh-CN" altLang="en-US" sz="2400" dirty="0">
              <a:latin typeface="宋体" panose="02010600030101010101" pitchFamily="2" charset="-122"/>
              <a:ea typeface="宋体" panose="02010600030101010101" pitchFamily="2" charset="-122"/>
            </a:endParaRPr>
          </a:p>
          <a:p>
            <a:pPr eaLnBrk="1" hangingPunct="1">
              <a:lnSpc>
                <a:spcPct val="90000"/>
              </a:lnSpc>
            </a:pPr>
            <a:r>
              <a:rPr lang="en-US" altLang="x-none" sz="2400" dirty="0">
                <a:latin typeface="宋体" panose="02010600030101010101" pitchFamily="2" charset="-122"/>
                <a:ea typeface="宋体" panose="02010600030101010101" pitchFamily="2" charset="-122"/>
              </a:rPr>
              <a:t>6 </a:t>
            </a:r>
            <a:r>
              <a:rPr lang="zh-CN" altLang="en-US" sz="2400" dirty="0">
                <a:latin typeface="宋体" panose="02010600030101010101" pitchFamily="2" charset="-122"/>
                <a:ea typeface="宋体" panose="02010600030101010101" pitchFamily="2" charset="-122"/>
              </a:rPr>
              <a:t>对于埋压废虚中时间较长的幸存者，首先应输送饮料，然后边挖边支撑，注意保护幸存者的眼睛。 </a:t>
            </a:r>
            <a:endParaRPr lang="zh-CN" altLang="en-US" sz="2400" dirty="0">
              <a:latin typeface="宋体" panose="02010600030101010101" pitchFamily="2" charset="-122"/>
              <a:ea typeface="宋体" panose="02010600030101010101" pitchFamily="2" charset="-122"/>
            </a:endParaRPr>
          </a:p>
          <a:p>
            <a:pPr eaLnBrk="1" hangingPunct="1">
              <a:lnSpc>
                <a:spcPct val="90000"/>
              </a:lnSpc>
            </a:pPr>
            <a:endParaRPr lang="nl-NL" altLang="en-US" sz="2400" dirty="0">
              <a:latin typeface="宋体" panose="02010600030101010101" pitchFamily="2" charset="-122"/>
              <a:ea typeface="宋体" panose="02010600030101010101" pitchFamily="2" charset="-122"/>
            </a:endParaRPr>
          </a:p>
          <a:p>
            <a:pPr eaLnBrk="1" hangingPunct="1">
              <a:lnSpc>
                <a:spcPct val="90000"/>
              </a:lnSpc>
            </a:pPr>
            <a:r>
              <a:rPr lang="en-US" altLang="x-none" sz="2400" dirty="0">
                <a:latin typeface="宋体" panose="02010600030101010101" pitchFamily="2" charset="-122"/>
                <a:ea typeface="宋体" panose="02010600030101010101" pitchFamily="2" charset="-122"/>
              </a:rPr>
              <a:t>7 </a:t>
            </a:r>
            <a:r>
              <a:rPr lang="zh-CN" altLang="en-US" sz="2400" dirty="0">
                <a:latin typeface="宋体" panose="02010600030101010101" pitchFamily="2" charset="-122"/>
                <a:ea typeface="宋体" panose="02010600030101010101" pitchFamily="2" charset="-122"/>
              </a:rPr>
              <a:t>对于颈椎和腰椎受伤的人，施救时切忌生拉硬抬。</a:t>
            </a:r>
            <a:endParaRPr lang="zh-CN" altLang="en-US" sz="2400" dirty="0">
              <a:latin typeface="宋体" panose="02010600030101010101" pitchFamily="2" charset="-122"/>
              <a:ea typeface="宋体" panose="02010600030101010101" pitchFamily="2" charset="-122"/>
            </a:endParaRPr>
          </a:p>
          <a:p>
            <a:pPr eaLnBrk="1" hangingPunct="1">
              <a:lnSpc>
                <a:spcPct val="90000"/>
              </a:lnSpc>
            </a:pPr>
            <a:endParaRPr lang="zh-CN" altLang="en-US" sz="2400" dirty="0">
              <a:latin typeface="宋体" panose="02010600030101010101" pitchFamily="2" charset="-122"/>
              <a:ea typeface="宋体" panose="02010600030101010101" pitchFamily="2" charset="-122"/>
            </a:endParaRPr>
          </a:p>
          <a:p>
            <a:pPr eaLnBrk="1" hangingPunct="1">
              <a:lnSpc>
                <a:spcPct val="90000"/>
              </a:lnSpc>
            </a:pPr>
            <a:r>
              <a:rPr lang="en-US" altLang="x-none" sz="2400" dirty="0">
                <a:latin typeface="宋体" panose="02010600030101010101" pitchFamily="2" charset="-122"/>
                <a:ea typeface="宋体" panose="02010600030101010101" pitchFamily="2" charset="-122"/>
              </a:rPr>
              <a:t>8 </a:t>
            </a:r>
            <a:r>
              <a:rPr lang="zh-CN" altLang="en-US" sz="2400" dirty="0">
                <a:latin typeface="宋体" panose="02010600030101010101" pitchFamily="2" charset="-122"/>
                <a:ea typeface="宋体" panose="02010600030101010101" pitchFamily="2" charset="-122"/>
              </a:rPr>
              <a:t>对于那些一息尚存的危重伤员，应尽可能在现场进行救治，然后迅速送往医</a:t>
            </a:r>
            <a:r>
              <a:rPr lang="zh-CN" altLang="en-US" sz="2400" dirty="0">
                <a:latin typeface="宋体" panose="02010600030101010101" pitchFamily="2" charset="-122"/>
                <a:ea typeface="宋体" panose="02010600030101010101" pitchFamily="2" charset="-122"/>
                <a:sym typeface="Arial" panose="020B0604020202020204" pitchFamily="34" charset="0"/>
              </a:rPr>
              <a:t>院和医疗点。</a:t>
            </a:r>
            <a:endParaRPr lang="zh-CN" altLang="en-US" sz="2400" dirty="0">
              <a:latin typeface="宋体" panose="02010600030101010101" pitchFamily="2" charset="-122"/>
              <a:ea typeface="宋体" panose="02010600030101010101" pitchFamily="2" charset="-122"/>
              <a:sym typeface="Arial" panose="020B0604020202020204" pitchFamily="34" charset="0"/>
            </a:endParaRPr>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Title 44033"/>
          <p:cNvSpPr>
            <a:spLocks noGrp="1"/>
          </p:cNvSpPr>
          <p:nvPr>
            <p:ph type="title"/>
          </p:nvPr>
        </p:nvSpPr>
        <p:spPr/>
        <p:txBody>
          <a:bodyPr anchor="ctr"/>
          <a:p>
            <a:r>
              <a:rPr lang="zh-CN" altLang="en-US" dirty="0"/>
              <a:t>地震三字经</a:t>
            </a:r>
            <a:endParaRPr lang="zh-CN" altLang="en-US" dirty="0"/>
          </a:p>
        </p:txBody>
      </p:sp>
      <p:sp>
        <p:nvSpPr>
          <p:cNvPr id="44035" name="Text Placeholder 44034"/>
          <p:cNvSpPr>
            <a:spLocks noGrp="1"/>
          </p:cNvSpPr>
          <p:nvPr>
            <p:ph type="body" sz="half" idx="1"/>
          </p:nvPr>
        </p:nvSpPr>
        <p:spPr>
          <a:xfrm>
            <a:off x="468313" y="1125538"/>
            <a:ext cx="4027487" cy="5183187"/>
          </a:xfrm>
        </p:spPr>
        <p:txBody>
          <a:bodyPr/>
          <a:p>
            <a:pPr>
              <a:buNone/>
            </a:pPr>
            <a:r>
              <a:rPr lang="zh-CN" altLang="en-US" sz="2800" kern="1200" dirty="0">
                <a:latin typeface="宋体" panose="02010600030101010101" pitchFamily="2" charset="-122"/>
                <a:ea typeface="宋体" panose="02010600030101010101" pitchFamily="2" charset="-122"/>
              </a:rPr>
              <a:t>地震来，忌外跑</a:t>
            </a:r>
            <a:endParaRPr lang="zh-CN" altLang="en-US" sz="2800" kern="1200" dirty="0">
              <a:latin typeface="宋体" panose="02010600030101010101" pitchFamily="2" charset="-122"/>
              <a:ea typeface="宋体" panose="02010600030101010101" pitchFamily="2" charset="-122"/>
            </a:endParaRPr>
          </a:p>
          <a:p>
            <a:pPr>
              <a:buNone/>
            </a:pPr>
            <a:r>
              <a:rPr lang="zh-CN" altLang="en-US" sz="2800" kern="1200" dirty="0">
                <a:latin typeface="宋体" panose="02010600030101010101" pitchFamily="2" charset="-122"/>
                <a:ea typeface="宋体" panose="02010600030101010101" pitchFamily="2" charset="-122"/>
              </a:rPr>
              <a:t>三角地，就近找;</a:t>
            </a:r>
            <a:endParaRPr lang="zh-CN" altLang="en-US" sz="2800" kern="1200" dirty="0">
              <a:latin typeface="宋体" panose="02010600030101010101" pitchFamily="2" charset="-122"/>
              <a:ea typeface="宋体" panose="02010600030101010101" pitchFamily="2" charset="-122"/>
            </a:endParaRPr>
          </a:p>
          <a:p>
            <a:pPr>
              <a:buNone/>
            </a:pPr>
            <a:r>
              <a:rPr lang="zh-CN" altLang="en-US" sz="2800" kern="1200" dirty="0">
                <a:latin typeface="宋体" panose="02010600030101010101" pitchFamily="2" charset="-122"/>
                <a:ea typeface="宋体" panose="02010600030101010101" pitchFamily="2" charset="-122"/>
              </a:rPr>
              <a:t>家首先，卫生间</a:t>
            </a:r>
            <a:endParaRPr lang="zh-CN" altLang="en-US" sz="2800" kern="1200" dirty="0">
              <a:latin typeface="宋体" panose="02010600030101010101" pitchFamily="2" charset="-122"/>
              <a:ea typeface="宋体" panose="02010600030101010101" pitchFamily="2" charset="-122"/>
            </a:endParaRPr>
          </a:p>
          <a:p>
            <a:pPr>
              <a:buNone/>
            </a:pPr>
            <a:r>
              <a:rPr lang="zh-CN" altLang="en-US" sz="2800" kern="1200" dirty="0">
                <a:latin typeface="宋体" panose="02010600030101010101" pitchFamily="2" charset="-122"/>
                <a:ea typeface="宋体" panose="02010600030101010101" pitchFamily="2" charset="-122"/>
              </a:rPr>
              <a:t>次安全，厨房间</a:t>
            </a:r>
            <a:endParaRPr lang="zh-CN" altLang="en-US" sz="2800" kern="1200" dirty="0">
              <a:latin typeface="宋体" panose="02010600030101010101" pitchFamily="2" charset="-122"/>
              <a:ea typeface="宋体" panose="02010600030101010101" pitchFamily="2" charset="-122"/>
            </a:endParaRPr>
          </a:p>
          <a:p>
            <a:pPr>
              <a:buNone/>
            </a:pPr>
            <a:r>
              <a:rPr lang="zh-CN" altLang="en-US" sz="2800" kern="1200" dirty="0">
                <a:latin typeface="宋体" panose="02010600030101010101" pitchFamily="2" charset="-122"/>
                <a:ea typeface="宋体" panose="02010600030101010101" pitchFamily="2" charset="-122"/>
              </a:rPr>
              <a:t>第三名，承重墙</a:t>
            </a:r>
            <a:endParaRPr lang="zh-CN" altLang="en-US" sz="2800" kern="1200" dirty="0">
              <a:latin typeface="宋体" panose="02010600030101010101" pitchFamily="2" charset="-122"/>
              <a:ea typeface="宋体" panose="02010600030101010101" pitchFamily="2" charset="-122"/>
            </a:endParaRPr>
          </a:p>
          <a:p>
            <a:pPr>
              <a:buNone/>
            </a:pPr>
            <a:r>
              <a:rPr lang="zh-CN" altLang="en-US" sz="2800" kern="1200" dirty="0">
                <a:latin typeface="宋体" panose="02010600030101010101" pitchFamily="2" charset="-122"/>
                <a:ea typeface="宋体" panose="02010600030101010101" pitchFamily="2" charset="-122"/>
              </a:rPr>
              <a:t>第四名，实木(铁制)床。</a:t>
            </a:r>
            <a:endParaRPr lang="zh-CN" altLang="en-US" sz="2800" kern="1200" dirty="0">
              <a:latin typeface="宋体" panose="02010600030101010101" pitchFamily="2" charset="-122"/>
              <a:ea typeface="宋体" panose="02010600030101010101" pitchFamily="2" charset="-122"/>
            </a:endParaRPr>
          </a:p>
        </p:txBody>
      </p:sp>
      <p:sp>
        <p:nvSpPr>
          <p:cNvPr id="44036" name="Text Placeholder 44035"/>
          <p:cNvSpPr>
            <a:spLocks noGrp="1"/>
          </p:cNvSpPr>
          <p:nvPr>
            <p:ph type="body" sz="half" idx="2"/>
          </p:nvPr>
        </p:nvSpPr>
        <p:spPr>
          <a:xfrm>
            <a:off x="4648200" y="1125538"/>
            <a:ext cx="4027488" cy="5183187"/>
          </a:xfrm>
        </p:spPr>
        <p:txBody>
          <a:bodyPr/>
          <a:p>
            <a:pPr>
              <a:buNone/>
            </a:pPr>
            <a:r>
              <a:rPr lang="zh-CN" altLang="en-US" sz="2800" kern="1200" dirty="0">
                <a:latin typeface="宋体" panose="02010600030101010101" pitchFamily="2" charset="-122"/>
                <a:ea typeface="宋体" panose="02010600030101010101" pitchFamily="2" charset="-122"/>
              </a:rPr>
              <a:t>办公室，君莫忘，</a:t>
            </a:r>
            <a:endParaRPr lang="zh-CN" altLang="en-US" sz="2800" kern="1200" dirty="0">
              <a:latin typeface="宋体" panose="02010600030101010101" pitchFamily="2" charset="-122"/>
              <a:ea typeface="宋体" panose="02010600030101010101" pitchFamily="2" charset="-122"/>
            </a:endParaRPr>
          </a:p>
          <a:p>
            <a:pPr>
              <a:buNone/>
            </a:pPr>
            <a:r>
              <a:rPr lang="zh-CN" altLang="en-US" sz="2800" kern="1200" dirty="0">
                <a:latin typeface="宋体" panose="02010600030101010101" pitchFamily="2" charset="-122"/>
                <a:ea typeface="宋体" panose="02010600030101010101" pitchFamily="2" charset="-122"/>
              </a:rPr>
              <a:t>最安全，电梯旁，</a:t>
            </a:r>
            <a:endParaRPr lang="zh-CN" altLang="en-US" sz="2800" kern="1200" dirty="0">
              <a:latin typeface="宋体" panose="02010600030101010101" pitchFamily="2" charset="-122"/>
              <a:ea typeface="宋体" panose="02010600030101010101" pitchFamily="2" charset="-122"/>
            </a:endParaRPr>
          </a:p>
          <a:p>
            <a:pPr>
              <a:buNone/>
            </a:pPr>
            <a:r>
              <a:rPr lang="zh-CN" altLang="en-US" sz="2800" kern="1200" dirty="0">
                <a:latin typeface="宋体" panose="02010600030101010101" pitchFamily="2" charset="-122"/>
                <a:ea typeface="宋体" panose="02010600030101010101" pitchFamily="2" charset="-122"/>
              </a:rPr>
              <a:t>混凝土，有保障；</a:t>
            </a:r>
            <a:endParaRPr lang="zh-CN" altLang="en-US" sz="2800" kern="1200" dirty="0">
              <a:latin typeface="宋体" panose="02010600030101010101" pitchFamily="2" charset="-122"/>
              <a:ea typeface="宋体" panose="02010600030101010101" pitchFamily="2" charset="-122"/>
            </a:endParaRPr>
          </a:p>
          <a:p>
            <a:pPr>
              <a:buNone/>
            </a:pPr>
            <a:r>
              <a:rPr lang="zh-CN" altLang="en-US" sz="2800" kern="1200" dirty="0">
                <a:latin typeface="宋体" panose="02010600030101010101" pitchFamily="2" charset="-122"/>
                <a:ea typeface="宋体" panose="02010600030101010101" pitchFamily="2" charset="-122"/>
              </a:rPr>
              <a:t>次安全，柱子旁，</a:t>
            </a:r>
            <a:endParaRPr lang="zh-CN" altLang="en-US" sz="2800" kern="1200" dirty="0">
              <a:latin typeface="宋体" panose="02010600030101010101" pitchFamily="2" charset="-122"/>
              <a:ea typeface="宋体" panose="02010600030101010101" pitchFamily="2" charset="-122"/>
            </a:endParaRPr>
          </a:p>
          <a:p>
            <a:pPr>
              <a:buNone/>
            </a:pPr>
            <a:r>
              <a:rPr lang="zh-CN" altLang="en-US" sz="2800" kern="1200" dirty="0">
                <a:latin typeface="宋体" panose="02010600030101010101" pitchFamily="2" charset="-122"/>
                <a:ea typeface="宋体" panose="02010600030101010101" pitchFamily="2" charset="-122"/>
              </a:rPr>
              <a:t>材质好，承重强；</a:t>
            </a:r>
            <a:endParaRPr lang="zh-CN" altLang="en-US" sz="2800" kern="1200" dirty="0">
              <a:latin typeface="宋体" panose="02010600030101010101" pitchFamily="2" charset="-122"/>
              <a:ea typeface="宋体" panose="02010600030101010101" pitchFamily="2" charset="-122"/>
            </a:endParaRPr>
          </a:p>
          <a:p>
            <a:pPr>
              <a:buNone/>
            </a:pPr>
            <a:r>
              <a:rPr lang="zh-CN" altLang="en-US" sz="2800" kern="1200" dirty="0">
                <a:latin typeface="宋体" panose="02010600030101010101" pitchFamily="2" charset="-122"/>
                <a:ea typeface="宋体" panose="02010600030101010101" pitchFamily="2" charset="-122"/>
              </a:rPr>
              <a:t>第三名，卫生间；</a:t>
            </a:r>
            <a:endParaRPr lang="zh-CN" altLang="en-US" sz="2800" kern="1200" dirty="0">
              <a:latin typeface="宋体" panose="02010600030101010101" pitchFamily="2" charset="-122"/>
              <a:ea typeface="宋体" panose="02010600030101010101" pitchFamily="2" charset="-122"/>
            </a:endParaRPr>
          </a:p>
          <a:p>
            <a:pPr>
              <a:buNone/>
            </a:pPr>
            <a:r>
              <a:rPr lang="zh-CN" altLang="en-US" sz="2800" kern="1200" dirty="0">
                <a:latin typeface="宋体" panose="02010600030101010101" pitchFamily="2" charset="-122"/>
                <a:ea typeface="宋体" panose="02010600030101010101" pitchFamily="2" charset="-122"/>
              </a:rPr>
              <a:t>第四名，桌椅旁。</a:t>
            </a:r>
            <a:endParaRPr lang="zh-CN" altLang="en-US" sz="2800" kern="1200" dirty="0">
              <a:latin typeface="宋体" panose="02010600030101010101" pitchFamily="2" charset="-122"/>
              <a:ea typeface="宋体" panose="02010600030101010101" pitchFamily="2" charset="-122"/>
            </a:endParaRPr>
          </a:p>
          <a:p>
            <a:pPr>
              <a:buNone/>
            </a:pPr>
            <a:r>
              <a:rPr lang="zh-CN" altLang="en-US" sz="2800" kern="1200" dirty="0">
                <a:latin typeface="宋体" panose="02010600030101010101" pitchFamily="2" charset="-122"/>
                <a:ea typeface="宋体" panose="02010600030101010101" pitchFamily="2" charset="-122"/>
              </a:rPr>
              <a:t>不近火，靠近水</a:t>
            </a:r>
            <a:endParaRPr lang="zh-CN" altLang="en-US" sz="2800" kern="1200" dirty="0">
              <a:latin typeface="宋体" panose="02010600030101010101" pitchFamily="2" charset="-122"/>
              <a:ea typeface="宋体" panose="02010600030101010101" pitchFamily="2" charset="-122"/>
            </a:endParaRPr>
          </a:p>
          <a:p>
            <a:pPr>
              <a:buNone/>
            </a:pPr>
            <a:r>
              <a:rPr lang="zh-CN" altLang="en-US" sz="2800" kern="1200" dirty="0">
                <a:latin typeface="宋体" panose="02010600030101010101" pitchFamily="2" charset="-122"/>
                <a:ea typeface="宋体" panose="02010600030101010101" pitchFamily="2" charset="-122"/>
              </a:rPr>
              <a:t>若被困，敲管道。</a:t>
            </a:r>
            <a:endParaRPr lang="zh-CN" altLang="en-US" sz="2800" kern="1200" dirty="0">
              <a:latin typeface="宋体" panose="02010600030101010101" pitchFamily="2" charset="-122"/>
              <a:ea typeface="宋体" panose="02010600030101010101" pitchFamily="2" charset="-122"/>
            </a:endParaRPr>
          </a:p>
          <a:p>
            <a:pPr>
              <a:buNone/>
            </a:pPr>
            <a:endParaRPr lang="zh-CN" altLang="en-US" sz="2800" kern="1200" dirty="0">
              <a:latin typeface="宋体" panose="02010600030101010101" pitchFamily="2" charset="-122"/>
              <a:ea typeface="宋体" panose="02010600030101010101" pitchFamily="2" charset="-122"/>
            </a:endParaRPr>
          </a:p>
        </p:txBody>
      </p:sp>
      <p:pic>
        <p:nvPicPr>
          <p:cNvPr id="44037" name="图片 44036"/>
          <p:cNvPicPr>
            <a:picLocks noChangeAspect="1"/>
          </p:cNvPicPr>
          <p:nvPr/>
        </p:nvPicPr>
        <p:blipFill>
          <a:blip r:embed="rId1"/>
          <a:stretch>
            <a:fillRect/>
          </a:stretch>
        </p:blipFill>
        <p:spPr>
          <a:xfrm>
            <a:off x="250825" y="5373688"/>
            <a:ext cx="1219200" cy="12192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20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5">
                                            <p:txEl>
                                              <p:charRg st="0" end="8"/>
                                            </p:txEl>
                                          </p:spTgt>
                                        </p:tgtEl>
                                        <p:attrNameLst>
                                          <p:attrName>style.visibility</p:attrName>
                                        </p:attrNameLst>
                                      </p:cBhvr>
                                      <p:to>
                                        <p:strVal val="visible"/>
                                      </p:to>
                                    </p:set>
                                    <p:animEffect transition="in" filter="fade">
                                      <p:cBhvr>
                                        <p:cTn id="12" dur="2000"/>
                                        <p:tgtEl>
                                          <p:spTgt spid="44035">
                                            <p:txEl>
                                              <p:charRg st="0"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035">
                                            <p:txEl>
                                              <p:charRg st="8" end="17"/>
                                            </p:txEl>
                                          </p:spTgt>
                                        </p:tgtEl>
                                        <p:attrNameLst>
                                          <p:attrName>style.visibility</p:attrName>
                                        </p:attrNameLst>
                                      </p:cBhvr>
                                      <p:to>
                                        <p:strVal val="visible"/>
                                      </p:to>
                                    </p:set>
                                    <p:animEffect transition="in" filter="fade">
                                      <p:cBhvr>
                                        <p:cTn id="17" dur="2000"/>
                                        <p:tgtEl>
                                          <p:spTgt spid="44035">
                                            <p:txEl>
                                              <p:charRg st="8" end="1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035">
                                            <p:txEl>
                                              <p:charRg st="17" end="25"/>
                                            </p:txEl>
                                          </p:spTgt>
                                        </p:tgtEl>
                                        <p:attrNameLst>
                                          <p:attrName>style.visibility</p:attrName>
                                        </p:attrNameLst>
                                      </p:cBhvr>
                                      <p:to>
                                        <p:strVal val="visible"/>
                                      </p:to>
                                    </p:set>
                                    <p:animEffect transition="in" filter="fade">
                                      <p:cBhvr>
                                        <p:cTn id="22" dur="2000"/>
                                        <p:tgtEl>
                                          <p:spTgt spid="44035">
                                            <p:txEl>
                                              <p:charRg st="17" end="2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035">
                                            <p:txEl>
                                              <p:charRg st="25" end="33"/>
                                            </p:txEl>
                                          </p:spTgt>
                                        </p:tgtEl>
                                        <p:attrNameLst>
                                          <p:attrName>style.visibility</p:attrName>
                                        </p:attrNameLst>
                                      </p:cBhvr>
                                      <p:to>
                                        <p:strVal val="visible"/>
                                      </p:to>
                                    </p:set>
                                    <p:animEffect transition="in" filter="fade">
                                      <p:cBhvr>
                                        <p:cTn id="27" dur="2000"/>
                                        <p:tgtEl>
                                          <p:spTgt spid="44035">
                                            <p:txEl>
                                              <p:charRg st="25" end="3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4035">
                                            <p:txEl>
                                              <p:charRg st="33" end="41"/>
                                            </p:txEl>
                                          </p:spTgt>
                                        </p:tgtEl>
                                        <p:attrNameLst>
                                          <p:attrName>style.visibility</p:attrName>
                                        </p:attrNameLst>
                                      </p:cBhvr>
                                      <p:to>
                                        <p:strVal val="visible"/>
                                      </p:to>
                                    </p:set>
                                    <p:animEffect transition="in" filter="fade">
                                      <p:cBhvr>
                                        <p:cTn id="32" dur="2000"/>
                                        <p:tgtEl>
                                          <p:spTgt spid="44035">
                                            <p:txEl>
                                              <p:charRg st="33" end="4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035">
                                            <p:txEl>
                                              <p:charRg st="41" end="54"/>
                                            </p:txEl>
                                          </p:spTgt>
                                        </p:tgtEl>
                                        <p:attrNameLst>
                                          <p:attrName>style.visibility</p:attrName>
                                        </p:attrNameLst>
                                      </p:cBhvr>
                                      <p:to>
                                        <p:strVal val="visible"/>
                                      </p:to>
                                    </p:set>
                                    <p:animEffect transition="in" filter="fade">
                                      <p:cBhvr>
                                        <p:cTn id="37" dur="2000"/>
                                        <p:tgtEl>
                                          <p:spTgt spid="44035">
                                            <p:txEl>
                                              <p:charRg st="41" end="5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4036">
                                            <p:txEl>
                                              <p:charRg st="0" end="9"/>
                                            </p:txEl>
                                          </p:spTgt>
                                        </p:tgtEl>
                                        <p:attrNameLst>
                                          <p:attrName>style.visibility</p:attrName>
                                        </p:attrNameLst>
                                      </p:cBhvr>
                                      <p:to>
                                        <p:strVal val="visible"/>
                                      </p:to>
                                    </p:set>
                                    <p:animEffect transition="in" filter="fade">
                                      <p:cBhvr>
                                        <p:cTn id="42" dur="2000"/>
                                        <p:tgtEl>
                                          <p:spTgt spid="44036">
                                            <p:txEl>
                                              <p:charRg st="0"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4036">
                                            <p:txEl>
                                              <p:charRg st="9" end="18"/>
                                            </p:txEl>
                                          </p:spTgt>
                                        </p:tgtEl>
                                        <p:attrNameLst>
                                          <p:attrName>style.visibility</p:attrName>
                                        </p:attrNameLst>
                                      </p:cBhvr>
                                      <p:to>
                                        <p:strVal val="visible"/>
                                      </p:to>
                                    </p:set>
                                    <p:animEffect transition="in" filter="fade">
                                      <p:cBhvr>
                                        <p:cTn id="47" dur="2000"/>
                                        <p:tgtEl>
                                          <p:spTgt spid="44036">
                                            <p:txEl>
                                              <p:charRg st="9" end="1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4036">
                                            <p:txEl>
                                              <p:charRg st="18" end="27"/>
                                            </p:txEl>
                                          </p:spTgt>
                                        </p:tgtEl>
                                        <p:attrNameLst>
                                          <p:attrName>style.visibility</p:attrName>
                                        </p:attrNameLst>
                                      </p:cBhvr>
                                      <p:to>
                                        <p:strVal val="visible"/>
                                      </p:to>
                                    </p:set>
                                    <p:animEffect transition="in" filter="fade">
                                      <p:cBhvr>
                                        <p:cTn id="52" dur="2000"/>
                                        <p:tgtEl>
                                          <p:spTgt spid="44036">
                                            <p:txEl>
                                              <p:charRg st="18" end="2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4036">
                                            <p:txEl>
                                              <p:charRg st="27" end="36"/>
                                            </p:txEl>
                                          </p:spTgt>
                                        </p:tgtEl>
                                        <p:attrNameLst>
                                          <p:attrName>style.visibility</p:attrName>
                                        </p:attrNameLst>
                                      </p:cBhvr>
                                      <p:to>
                                        <p:strVal val="visible"/>
                                      </p:to>
                                    </p:set>
                                    <p:animEffect transition="in" filter="fade">
                                      <p:cBhvr>
                                        <p:cTn id="57" dur="2000"/>
                                        <p:tgtEl>
                                          <p:spTgt spid="44036">
                                            <p:txEl>
                                              <p:charRg st="27" end="3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036">
                                            <p:txEl>
                                              <p:charRg st="36" end="45"/>
                                            </p:txEl>
                                          </p:spTgt>
                                        </p:tgtEl>
                                        <p:attrNameLst>
                                          <p:attrName>style.visibility</p:attrName>
                                        </p:attrNameLst>
                                      </p:cBhvr>
                                      <p:to>
                                        <p:strVal val="visible"/>
                                      </p:to>
                                    </p:set>
                                    <p:animEffect transition="in" filter="fade">
                                      <p:cBhvr>
                                        <p:cTn id="62" dur="2000"/>
                                        <p:tgtEl>
                                          <p:spTgt spid="44036">
                                            <p:txEl>
                                              <p:charRg st="36" end="4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4036">
                                            <p:txEl>
                                              <p:charRg st="45" end="54"/>
                                            </p:txEl>
                                          </p:spTgt>
                                        </p:tgtEl>
                                        <p:attrNameLst>
                                          <p:attrName>style.visibility</p:attrName>
                                        </p:attrNameLst>
                                      </p:cBhvr>
                                      <p:to>
                                        <p:strVal val="visible"/>
                                      </p:to>
                                    </p:set>
                                    <p:animEffect transition="in" filter="fade">
                                      <p:cBhvr>
                                        <p:cTn id="67" dur="2000"/>
                                        <p:tgtEl>
                                          <p:spTgt spid="44036">
                                            <p:txEl>
                                              <p:charRg st="45" end="5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4036">
                                            <p:txEl>
                                              <p:charRg st="54" end="63"/>
                                            </p:txEl>
                                          </p:spTgt>
                                        </p:tgtEl>
                                        <p:attrNameLst>
                                          <p:attrName>style.visibility</p:attrName>
                                        </p:attrNameLst>
                                      </p:cBhvr>
                                      <p:to>
                                        <p:strVal val="visible"/>
                                      </p:to>
                                    </p:set>
                                    <p:animEffect transition="in" filter="fade">
                                      <p:cBhvr>
                                        <p:cTn id="72" dur="2000"/>
                                        <p:tgtEl>
                                          <p:spTgt spid="44036">
                                            <p:txEl>
                                              <p:charRg st="54" end="6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4036">
                                            <p:txEl>
                                              <p:charRg st="63" end="71"/>
                                            </p:txEl>
                                          </p:spTgt>
                                        </p:tgtEl>
                                        <p:attrNameLst>
                                          <p:attrName>style.visibility</p:attrName>
                                        </p:attrNameLst>
                                      </p:cBhvr>
                                      <p:to>
                                        <p:strVal val="visible"/>
                                      </p:to>
                                    </p:set>
                                    <p:animEffect transition="in" filter="fade">
                                      <p:cBhvr>
                                        <p:cTn id="77" dur="2000"/>
                                        <p:tgtEl>
                                          <p:spTgt spid="44036">
                                            <p:txEl>
                                              <p:charRg st="63" end="7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4036">
                                            <p:txEl>
                                              <p:charRg st="71" end="80"/>
                                            </p:txEl>
                                          </p:spTgt>
                                        </p:tgtEl>
                                        <p:attrNameLst>
                                          <p:attrName>style.visibility</p:attrName>
                                        </p:attrNameLst>
                                      </p:cBhvr>
                                      <p:to>
                                        <p:strVal val="visible"/>
                                      </p:to>
                                    </p:set>
                                    <p:animEffect transition="in" filter="fade">
                                      <p:cBhvr>
                                        <p:cTn id="82" dur="2000"/>
                                        <p:tgtEl>
                                          <p:spTgt spid="44036">
                                            <p:txEl>
                                              <p:charRg st="71" end="8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ldLvl="0"/>
      <p:bldP spid="44035" grpId="0" build="p"/>
      <p:bldP spid="4403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itle 8193"/>
          <p:cNvSpPr>
            <a:spLocks noGrp="1"/>
          </p:cNvSpPr>
          <p:nvPr>
            <p:ph type="ctrTitle"/>
          </p:nvPr>
        </p:nvSpPr>
        <p:spPr>
          <a:xfrm>
            <a:off x="684213" y="2276475"/>
            <a:ext cx="7772400" cy="1470025"/>
          </a:xfrm>
        </p:spPr>
        <p:txBody>
          <a:bodyPr anchor="ctr"/>
          <a:p>
            <a:pPr defTabSz="914400">
              <a:buNone/>
            </a:pPr>
            <a:r>
              <a:rPr lang="zh-CN" altLang="en-US" sz="3600" kern="1200" baseline="0" dirty="0">
                <a:latin typeface="Arial" panose="020B0604020202020204" pitchFamily="34" charset="0"/>
                <a:ea typeface="黑体" panose="02010609060101010101" pitchFamily="1" charset="-122"/>
              </a:rPr>
              <a:t>一、地震的基础知识</a:t>
            </a:r>
            <a:endParaRPr lang="zh-CN" altLang="en-US" sz="3600" kern="1200" baseline="0" dirty="0">
              <a:latin typeface="Arial" panose="020B0604020202020204" pitchFamily="34" charset="0"/>
              <a:ea typeface="黑体" panose="02010609060101010101" pitchFamily="1"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indefinite" fill="hold">
                                          <p:stCondLst>
                                            <p:cond delay="0"/>
                                          </p:stCondLst>
                                        </p:cTn>
                                        <p:tgtEl>
                                          <p:spTgt spid="8194"/>
                                        </p:tgtEl>
                                        <p:attrNameLst>
                                          <p:attrName>style.visibility</p:attrName>
                                        </p:attrNameLst>
                                      </p:cBhvr>
                                      <p:to>
                                        <p:strVal val="visible"/>
                                      </p:to>
                                    </p:set>
                                    <p:anim calcmode="lin" valueType="num">
                                      <p:cBhvr>
                                        <p:cTn id="7" dur="2000" fill="hold"/>
                                        <p:tgtEl>
                                          <p:spTgt spid="8194"/>
                                        </p:tgtEl>
                                        <p:attrNameLst>
                                          <p:attrName>ppt_w</p:attrName>
                                        </p:attrNameLst>
                                      </p:cBhvr>
                                      <p:tavLst>
                                        <p:tav tm="0">
                                          <p:val>
                                            <p:strVal val="#ppt_w*2.5"/>
                                          </p:val>
                                        </p:tav>
                                        <p:tav tm="100000">
                                          <p:val>
                                            <p:strVal val="#ppt_w"/>
                                          </p:val>
                                        </p:tav>
                                      </p:tavLst>
                                    </p:anim>
                                    <p:anim calcmode="lin" valueType="num">
                                      <p:cBhvr>
                                        <p:cTn id="8" dur="2000" fill="hold"/>
                                        <p:tgtEl>
                                          <p:spTgt spid="8194"/>
                                        </p:tgtEl>
                                        <p:attrNameLst>
                                          <p:attrName>ppt_h</p:attrName>
                                        </p:attrNameLst>
                                      </p:cBhvr>
                                      <p:tavLst>
                                        <p:tav tm="0">
                                          <p:val>
                                            <p:strVal val="#ppt_h"/>
                                          </p:val>
                                        </p:tav>
                                        <p:tav tm="100000">
                                          <p:val>
                                            <p:strVal val="#ppt_h"/>
                                          </p:val>
                                        </p:tav>
                                      </p:tavLst>
                                    </p:anim>
                                    <p:anim calcmode="lin" valueType="num">
                                      <p:cBhvr>
                                        <p:cTn id="9" dur="2000" fill="hold"/>
                                        <p:tgtEl>
                                          <p:spTgt spid="819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819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ldLvl="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bg1"/>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62320" y="3968750"/>
            <a:ext cx="296672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solidFill>
                <a:schemeClr val="bg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87720" y="4231005"/>
            <a:ext cx="100584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i="0" dirty="0">
                <a:solidFill>
                  <a:schemeClr val="bg1"/>
                </a:solidFill>
                <a:latin typeface="宋体" panose="02010600030101010101" pitchFamily="2" charset="-122"/>
                <a:ea typeface="宋体" panose="02010600030101010101" pitchFamily="2" charset="-122"/>
              </a:rPr>
              <a:t>扫码关注我们</a:t>
            </a:r>
            <a:endParaRPr lang="zh-CN" altLang="en-US" sz="1050" i="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i="0" dirty="0">
                <a:solidFill>
                  <a:schemeClr val="bg1"/>
                </a:solidFill>
                <a:latin typeface="微软雅黑" panose="020B0503020204020204" charset="-122"/>
                <a:ea typeface="微软雅黑" panose="020B0503020204020204" charset="-122"/>
              </a:rPr>
              <a:t>获取第一手安全资讯</a:t>
            </a:r>
            <a:endParaRPr lang="zh-CN" altLang="en-US" sz="1050" b="1" i="0"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88175" y="4907915"/>
            <a:ext cx="770255" cy="218440"/>
          </a:xfrm>
          <a:prstGeom prst="rect">
            <a:avLst/>
          </a:prstGeom>
          <a:noFill/>
        </p:spPr>
        <p:txBody>
          <a:bodyPr wrap="square" rtlCol="0">
            <a:spAutoFit/>
          </a:bodyPr>
          <a:lstStyle/>
          <a:p>
            <a:pPr algn="ctr"/>
            <a:r>
              <a:rPr lang="zh-CN" altLang="en-US" sz="825" i="0" dirty="0">
                <a:solidFill>
                  <a:schemeClr val="bg1"/>
                </a:solidFill>
              </a:rPr>
              <a:t>微信公众号</a:t>
            </a:r>
            <a:endParaRPr lang="zh-CN" altLang="en-US" sz="825" i="0" dirty="0">
              <a:solidFill>
                <a:schemeClr val="bg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i="0" dirty="0">
                <a:solidFill>
                  <a:schemeClr val="bg1"/>
                </a:solidFill>
              </a:rPr>
              <a:t>抖音</a:t>
            </a:r>
            <a:endParaRPr lang="zh-CN" altLang="en-US" sz="825" i="0" dirty="0">
              <a:solidFill>
                <a:schemeClr val="bg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p:txBody>
          <a:bodyPr vert="horz" wrap="square" anchor="ctr"/>
          <a:p>
            <a:pPr lvl="0" eaLnBrk="1" hangingPunct="1"/>
            <a:r>
              <a:rPr lang="zh-CN" altLang="en-US" dirty="0"/>
              <a:t>1.1 什么是地震？</a:t>
            </a:r>
            <a:endParaRPr lang="zh-CN" altLang="en-US" dirty="0"/>
          </a:p>
        </p:txBody>
      </p:sp>
      <p:sp>
        <p:nvSpPr>
          <p:cNvPr id="9219" name="Rectangle 3"/>
          <p:cNvSpPr>
            <a:spLocks noGrp="1"/>
          </p:cNvSpPr>
          <p:nvPr>
            <p:ph type="body"/>
          </p:nvPr>
        </p:nvSpPr>
        <p:spPr>
          <a:xfrm>
            <a:off x="539750" y="1123950"/>
            <a:ext cx="8064500" cy="1644650"/>
          </a:xfrm>
        </p:spPr>
        <p:txBody>
          <a:bodyPr vert="horz" wrap="square" anchor="t"/>
          <a:p>
            <a:pPr lvl="0" eaLnBrk="1" hangingPunct="1">
              <a:buNone/>
            </a:pPr>
            <a:r>
              <a:rPr lang="zh-CN" altLang="en-US" sz="2400" dirty="0">
                <a:latin typeface="宋体" panose="02010600030101010101" pitchFamily="2" charset="-122"/>
              </a:rPr>
              <a:t>     </a:t>
            </a:r>
            <a:r>
              <a:rPr lang="zh-CN" altLang="en-US" sz="2400" dirty="0">
                <a:latin typeface="宋体" panose="02010600030101010101" pitchFamily="2" charset="-122"/>
                <a:ea typeface="宋体" panose="02010600030101010101" pitchFamily="2" charset="-122"/>
              </a:rPr>
              <a:t> 地震（earthquake）:又称地动、地振动，是地壳快速释放能量过程中造成振动，期间会产生地震波的一种自然现象。全球每年发生地震约五百五十万次。地震对人类生命和财产安全构成极大威胁，为群灾之首。</a:t>
            </a:r>
            <a:endParaRPr lang="zh-CN" altLang="en-US" sz="2400" dirty="0">
              <a:latin typeface="宋体" panose="02010600030101010101" pitchFamily="2" charset="-122"/>
              <a:ea typeface="宋体" panose="02010600030101010101" pitchFamily="2" charset="-122"/>
            </a:endParaRPr>
          </a:p>
        </p:txBody>
      </p:sp>
      <p:pic>
        <p:nvPicPr>
          <p:cNvPr id="9220" name="图片 4" descr="earth_column.gif"/>
          <p:cNvPicPr>
            <a:picLocks noChangeAspect="1"/>
          </p:cNvPicPr>
          <p:nvPr/>
        </p:nvPicPr>
        <p:blipFill>
          <a:blip r:embed="rId1"/>
          <a:stretch>
            <a:fillRect/>
          </a:stretch>
        </p:blipFill>
        <p:spPr>
          <a:xfrm>
            <a:off x="107950" y="3284538"/>
            <a:ext cx="4270375" cy="3238500"/>
          </a:xfrm>
          <a:prstGeom prst="rect">
            <a:avLst/>
          </a:prstGeom>
          <a:noFill/>
          <a:ln w="9525">
            <a:noFill/>
          </a:ln>
        </p:spPr>
      </p:pic>
      <p:pic>
        <p:nvPicPr>
          <p:cNvPr id="9221" name="图片 8" descr="2009826153045.jpg"/>
          <p:cNvPicPr>
            <a:picLocks noChangeAspect="1"/>
          </p:cNvPicPr>
          <p:nvPr/>
        </p:nvPicPr>
        <p:blipFill>
          <a:blip r:embed="rId2"/>
          <a:stretch>
            <a:fillRect/>
          </a:stretch>
        </p:blipFill>
        <p:spPr>
          <a:xfrm>
            <a:off x="4178300" y="3286125"/>
            <a:ext cx="4783138" cy="3238500"/>
          </a:xfrm>
          <a:prstGeom prst="rect">
            <a:avLst/>
          </a:prstGeom>
          <a:noFill/>
          <a:ln w="9525">
            <a:noFill/>
          </a:ln>
        </p:spPr>
      </p:pic>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Text Placeholder 10241" descr="地震波"/>
          <p:cNvPicPr>
            <a:picLocks noChangeAspect="1"/>
          </p:cNvPicPr>
          <p:nvPr>
            <p:ph type="body"/>
          </p:nvPr>
        </p:nvPicPr>
        <p:blipFill>
          <a:blip r:embed="rId1"/>
          <a:stretch>
            <a:fillRect/>
          </a:stretch>
        </p:blipFill>
        <p:spPr>
          <a:xfrm>
            <a:off x="34925" y="-19050"/>
            <a:ext cx="9142413" cy="6850063"/>
          </a:xfrm>
        </p:spPr>
      </p:pic>
      <p:sp>
        <p:nvSpPr>
          <p:cNvPr id="10243" name="Title 10242"/>
          <p:cNvSpPr>
            <a:spLocks noGrp="1"/>
          </p:cNvSpPr>
          <p:nvPr>
            <p:ph type="title"/>
          </p:nvPr>
        </p:nvSpPr>
        <p:spPr/>
        <p:txBody>
          <a:bodyPr anchor="ctr"/>
          <a:p>
            <a:pPr algn="ctr"/>
            <a:r>
              <a:rPr lang="zh-CN" altLang="en-US" dirty="0">
                <a:solidFill>
                  <a:schemeClr val="tx1"/>
                </a:solidFill>
              </a:rPr>
              <a:t>地震构造示意图</a:t>
            </a:r>
            <a:endParaRPr lang="zh-CN" altLang="en-US"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itle 11265"/>
          <p:cNvSpPr>
            <a:spLocks noGrp="1"/>
          </p:cNvSpPr>
          <p:nvPr>
            <p:ph type="title"/>
          </p:nvPr>
        </p:nvSpPr>
        <p:spPr/>
        <p:txBody>
          <a:bodyPr anchor="ctr"/>
          <a:p>
            <a:r>
              <a:rPr lang="zh-CN" altLang="en-US" dirty="0"/>
              <a:t>1.2地震波</a:t>
            </a:r>
            <a:endParaRPr lang="zh-CN" altLang="en-US" dirty="0"/>
          </a:p>
        </p:txBody>
      </p:sp>
      <p:graphicFrame>
        <p:nvGraphicFramePr>
          <p:cNvPr id="11267" name="Content Placeholder 11266"/>
          <p:cNvGraphicFramePr/>
          <p:nvPr>
            <p:ph sz="half" idx="1"/>
          </p:nvPr>
        </p:nvGraphicFramePr>
        <p:xfrm>
          <a:off x="395288" y="1123950"/>
          <a:ext cx="8421688" cy="4911725"/>
        </p:xfrm>
        <a:graphic>
          <a:graphicData uri="http://schemas.openxmlformats.org/drawingml/2006/table">
            <a:tbl>
              <a:tblPr/>
              <a:tblGrid>
                <a:gridCol w="1838325"/>
                <a:gridCol w="1579563"/>
                <a:gridCol w="1836737"/>
                <a:gridCol w="1677988"/>
                <a:gridCol w="1489075"/>
              </a:tblGrid>
              <a:tr h="1169988">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r>
                        <a:rPr lang="zh-CN" altLang="en-US" sz="1800" b="1" dirty="0">
                          <a:solidFill>
                            <a:schemeClr val="bg1"/>
                          </a:solidFill>
                          <a:latin typeface="Calibri" panose="020F0502020204030204" pitchFamily="2"/>
                          <a:ea typeface="宋体" panose="02010600030101010101" pitchFamily="2" charset="-122"/>
                        </a:rPr>
                        <a:t>                 </a:t>
                      </a:r>
                      <a:r>
                        <a:rPr lang="zh-CN" altLang="en-US" sz="2400" b="1" dirty="0">
                          <a:solidFill>
                            <a:schemeClr val="bg1"/>
                          </a:solidFill>
                          <a:latin typeface="Calibri" panose="020F0502020204030204" pitchFamily="2"/>
                          <a:ea typeface="宋体" panose="02010600030101010101" pitchFamily="2" charset="-122"/>
                        </a:rPr>
                        <a:t>特征</a:t>
                      </a:r>
                      <a:endParaRPr lang="zh-CN" altLang="en-US" sz="2400" b="1" dirty="0">
                        <a:solidFill>
                          <a:schemeClr val="bg1"/>
                        </a:solidFill>
                        <a:latin typeface="Calibri" panose="020F0502020204030204" pitchFamily="2"/>
                        <a:ea typeface="宋体" panose="02010600030101010101" pitchFamily="2" charset="-122"/>
                      </a:endParaRPr>
                    </a:p>
                    <a:p>
                      <a:pPr marL="0" lvl="0" indent="0">
                        <a:buNone/>
                      </a:pPr>
                      <a:r>
                        <a:rPr lang="zh-CN" altLang="en-US" sz="2400" b="1" dirty="0">
                          <a:solidFill>
                            <a:schemeClr val="bg1"/>
                          </a:solidFill>
                          <a:latin typeface="Calibri" panose="020F0502020204030204" pitchFamily="2"/>
                          <a:ea typeface="宋体" panose="02010600030101010101" pitchFamily="2" charset="-122"/>
                        </a:rPr>
                        <a:t>名称</a:t>
                      </a:r>
                      <a:endParaRPr lang="zh-CN" altLang="en-US" sz="2400" b="1" dirty="0">
                        <a:solidFill>
                          <a:schemeClr val="bg1"/>
                        </a:solidFill>
                        <a:latin typeface="Calibri" panose="020F0502020204030204" pitchFamily="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5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r>
                        <a:rPr lang="zh-CN" altLang="en-US" sz="2800" b="1" dirty="0">
                          <a:solidFill>
                            <a:schemeClr val="bg1"/>
                          </a:solidFill>
                          <a:latin typeface="Calibri" panose="020F0502020204030204" pitchFamily="2"/>
                          <a:ea typeface="宋体" panose="02010600030101010101" pitchFamily="2" charset="-122"/>
                        </a:rPr>
                        <a:t>类型</a:t>
                      </a:r>
                      <a:endParaRPr lang="zh-CN" altLang="en-US" sz="2800" b="1" dirty="0">
                        <a:solidFill>
                          <a:schemeClr val="bg1"/>
                        </a:solidFill>
                        <a:latin typeface="Calibri" panose="020F0502020204030204" pitchFamily="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5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r>
                        <a:rPr lang="zh-CN" altLang="en-US" sz="2800" b="1" dirty="0">
                          <a:solidFill>
                            <a:schemeClr val="bg1"/>
                          </a:solidFill>
                          <a:latin typeface="Calibri" panose="020F0502020204030204" pitchFamily="2"/>
                          <a:ea typeface="宋体" panose="02010600030101010101" pitchFamily="2" charset="-122"/>
                        </a:rPr>
                        <a:t>速度</a:t>
                      </a:r>
                      <a:endParaRPr lang="zh-CN" altLang="en-US" sz="2800" b="1" dirty="0">
                        <a:solidFill>
                          <a:schemeClr val="bg1"/>
                        </a:solidFill>
                        <a:latin typeface="Calibri" panose="020F0502020204030204" pitchFamily="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5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r>
                        <a:rPr lang="zh-CN" altLang="en-US" sz="2800" b="1" dirty="0">
                          <a:solidFill>
                            <a:schemeClr val="bg1"/>
                          </a:solidFill>
                          <a:latin typeface="Calibri" panose="020F0502020204030204" pitchFamily="2"/>
                          <a:ea typeface="宋体" panose="02010600030101010101" pitchFamily="2" charset="-122"/>
                        </a:rPr>
                        <a:t>特性</a:t>
                      </a:r>
                      <a:endParaRPr lang="zh-CN" altLang="en-US" sz="2800" b="1" dirty="0">
                        <a:solidFill>
                          <a:schemeClr val="bg1"/>
                        </a:solidFill>
                        <a:latin typeface="Calibri" panose="020F0502020204030204" pitchFamily="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5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r>
                        <a:rPr lang="zh-CN" altLang="en-US" sz="2800" b="1" dirty="0">
                          <a:solidFill>
                            <a:schemeClr val="bg1"/>
                          </a:solidFill>
                          <a:latin typeface="Calibri" panose="020F0502020204030204" pitchFamily="2"/>
                          <a:ea typeface="宋体" panose="02010600030101010101" pitchFamily="2" charset="-122"/>
                        </a:rPr>
                        <a:t>破坏性</a:t>
                      </a:r>
                      <a:endParaRPr lang="zh-CN" altLang="en-US" sz="2800" b="1" dirty="0">
                        <a:solidFill>
                          <a:schemeClr val="bg1"/>
                        </a:solidFill>
                        <a:latin typeface="Calibri" panose="020F0502020204030204" pitchFamily="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50000"/>
                      </a:srgbClr>
                    </a:solidFill>
                  </a:tcPr>
                </a:tc>
              </a:tr>
              <a:tr h="1014412">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r>
                        <a:rPr lang="zh-CN" altLang="en-US" sz="2800" b="1">
                          <a:solidFill>
                            <a:schemeClr val="bg1"/>
                          </a:solidFill>
                          <a:latin typeface="Calibri" panose="020F0502020204030204" pitchFamily="2"/>
                          <a:ea typeface="宋体" panose="02010600030101010101" pitchFamily="2" charset="-122"/>
                        </a:rPr>
                        <a:t>纵波</a:t>
                      </a:r>
                      <a:endParaRPr lang="zh-CN" altLang="en-US" sz="2800" b="1">
                        <a:solidFill>
                          <a:schemeClr val="bg1"/>
                        </a:solidFill>
                        <a:latin typeface="Calibri" panose="020F0502020204030204" pitchFamily="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5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r>
                        <a:rPr lang="zh-CN" altLang="en-US" sz="2000" dirty="0">
                          <a:solidFill>
                            <a:schemeClr val="bg1"/>
                          </a:solidFill>
                          <a:latin typeface="Calibri" panose="020F0502020204030204" pitchFamily="2"/>
                          <a:ea typeface="宋体" panose="02010600030101010101" pitchFamily="2" charset="-122"/>
                        </a:rPr>
                        <a:t>推进波</a:t>
                      </a:r>
                      <a:endParaRPr lang="zh-CN" altLang="en-US" sz="2000" dirty="0">
                        <a:solidFill>
                          <a:schemeClr val="bg1"/>
                        </a:solidFill>
                        <a:latin typeface="Calibri" panose="020F0502020204030204" pitchFamily="2"/>
                        <a:ea typeface="宋体" panose="02010600030101010101" pitchFamily="2" charset="-122"/>
                      </a:endParaRPr>
                    </a:p>
                    <a:p>
                      <a:pPr marL="0" lvl="0" indent="0" algn="ctr">
                        <a:buNone/>
                      </a:pPr>
                      <a:r>
                        <a:rPr lang="zh-CN" altLang="en-US" sz="2000" dirty="0">
                          <a:solidFill>
                            <a:schemeClr val="bg1"/>
                          </a:solidFill>
                          <a:latin typeface="Calibri" panose="020F0502020204030204" pitchFamily="2"/>
                          <a:ea typeface="宋体" panose="02010600030101010101" pitchFamily="2" charset="-122"/>
                        </a:rPr>
                        <a:t>（P波）</a:t>
                      </a:r>
                      <a:endParaRPr lang="zh-CN" altLang="en-US" sz="2000" dirty="0">
                        <a:solidFill>
                          <a:schemeClr val="bg1"/>
                        </a:solidFill>
                        <a:latin typeface="Calibri" panose="020F0502020204030204" pitchFamily="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5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r>
                        <a:rPr lang="zh-CN" altLang="en-US" sz="2000" dirty="0">
                          <a:solidFill>
                            <a:schemeClr val="bg1"/>
                          </a:solidFill>
                          <a:latin typeface="Calibri" panose="020F0502020204030204" pitchFamily="2"/>
                          <a:ea typeface="宋体" panose="02010600030101010101" pitchFamily="2" charset="-122"/>
                        </a:rPr>
                        <a:t>地壳中传播速度为5．5~7千米/秒</a:t>
                      </a:r>
                      <a:endParaRPr lang="zh-CN" altLang="en-US" sz="2000" dirty="0">
                        <a:solidFill>
                          <a:schemeClr val="bg1"/>
                        </a:solidFill>
                        <a:latin typeface="Calibri" panose="020F0502020204030204" pitchFamily="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5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r>
                        <a:rPr lang="zh-CN" altLang="en-US" sz="2000">
                          <a:solidFill>
                            <a:schemeClr val="bg1"/>
                          </a:solidFill>
                          <a:latin typeface="Calibri" panose="020F0502020204030204" pitchFamily="2"/>
                          <a:ea typeface="宋体" panose="02010600030101010101" pitchFamily="2" charset="-122"/>
                        </a:rPr>
                        <a:t>它使地面发生上下振动</a:t>
                      </a:r>
                      <a:endParaRPr lang="zh-CN" altLang="en-US" sz="2000">
                        <a:solidFill>
                          <a:schemeClr val="bg1"/>
                        </a:solidFill>
                        <a:latin typeface="Calibri" panose="020F0502020204030204" pitchFamily="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5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endParaRPr lang="en-US" altLang="zh-CN" sz="2000">
                        <a:solidFill>
                          <a:schemeClr val="bg1"/>
                        </a:solidFill>
                        <a:latin typeface="Calibri" panose="020F0502020204030204" pitchFamily="2"/>
                        <a:ea typeface="宋体" panose="02010600030101010101" pitchFamily="2" charset="-122"/>
                      </a:endParaRPr>
                    </a:p>
                    <a:p>
                      <a:pPr marL="0" lvl="0" indent="0" algn="ctr">
                        <a:buNone/>
                      </a:pPr>
                      <a:r>
                        <a:rPr lang="zh-CN" altLang="en-US" sz="2000">
                          <a:solidFill>
                            <a:schemeClr val="bg1"/>
                          </a:solidFill>
                          <a:latin typeface="Calibri" panose="020F0502020204030204" pitchFamily="2"/>
                          <a:ea typeface="宋体" panose="02010600030101010101" pitchFamily="2" charset="-122"/>
                        </a:rPr>
                        <a:t>破坏性较弱</a:t>
                      </a:r>
                      <a:endParaRPr lang="zh-CN" altLang="en-US" sz="2000">
                        <a:solidFill>
                          <a:schemeClr val="bg1"/>
                        </a:solidFill>
                        <a:latin typeface="Calibri" panose="020F0502020204030204" pitchFamily="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50000"/>
                      </a:srgbClr>
                    </a:solidFill>
                  </a:tcPr>
                </a:tc>
              </a:tr>
              <a:tr h="1050925">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r>
                        <a:rPr lang="zh-CN" altLang="en-US" sz="2800" b="1" dirty="0">
                          <a:solidFill>
                            <a:schemeClr val="bg1"/>
                          </a:solidFill>
                          <a:latin typeface="Calibri" panose="020F0502020204030204" pitchFamily="2"/>
                          <a:ea typeface="宋体" panose="02010600030101010101" pitchFamily="2" charset="-122"/>
                        </a:rPr>
                        <a:t>横波</a:t>
                      </a:r>
                      <a:endParaRPr lang="zh-CN" altLang="en-US" sz="2800" b="1" dirty="0">
                        <a:solidFill>
                          <a:schemeClr val="bg1"/>
                        </a:solidFill>
                        <a:latin typeface="Calibri" panose="020F0502020204030204" pitchFamily="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5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r>
                        <a:rPr lang="zh-CN" altLang="en-US" sz="2000" dirty="0">
                          <a:solidFill>
                            <a:schemeClr val="bg1"/>
                          </a:solidFill>
                          <a:latin typeface="Calibri" panose="020F0502020204030204" pitchFamily="2"/>
                          <a:ea typeface="宋体" panose="02010600030101010101" pitchFamily="2" charset="-122"/>
                        </a:rPr>
                        <a:t>剪切波</a:t>
                      </a:r>
                      <a:endParaRPr lang="zh-CN" altLang="en-US" sz="2000" dirty="0">
                        <a:solidFill>
                          <a:schemeClr val="bg1"/>
                        </a:solidFill>
                        <a:latin typeface="Calibri" panose="020F0502020204030204" pitchFamily="2"/>
                        <a:ea typeface="宋体" panose="02010600030101010101" pitchFamily="2" charset="-122"/>
                      </a:endParaRPr>
                    </a:p>
                    <a:p>
                      <a:pPr marL="0" lvl="0" indent="0" algn="ctr">
                        <a:buNone/>
                      </a:pPr>
                      <a:r>
                        <a:rPr lang="zh-CN" altLang="en-US" sz="2000" dirty="0">
                          <a:solidFill>
                            <a:schemeClr val="bg1"/>
                          </a:solidFill>
                          <a:latin typeface="Calibri" panose="020F0502020204030204" pitchFamily="2"/>
                          <a:ea typeface="宋体" panose="02010600030101010101" pitchFamily="2" charset="-122"/>
                        </a:rPr>
                        <a:t>（S波）</a:t>
                      </a:r>
                      <a:endParaRPr lang="zh-CN" altLang="en-US" sz="2000" dirty="0">
                        <a:solidFill>
                          <a:schemeClr val="bg1"/>
                        </a:solidFill>
                        <a:latin typeface="Calibri" panose="020F0502020204030204" pitchFamily="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5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r>
                        <a:rPr lang="zh-CN" altLang="en-US" sz="2000">
                          <a:solidFill>
                            <a:schemeClr val="bg1"/>
                          </a:solidFill>
                          <a:latin typeface="Calibri" panose="020F0502020204030204" pitchFamily="2"/>
                          <a:ea typeface="宋体" panose="02010600030101010101" pitchFamily="2" charset="-122"/>
                        </a:rPr>
                        <a:t>地壳中的传播速度为</a:t>
                      </a:r>
                      <a:r>
                        <a:rPr lang="en-US" altLang="zh-CN" sz="2000">
                          <a:solidFill>
                            <a:schemeClr val="bg1"/>
                          </a:solidFill>
                          <a:latin typeface="Calibri" panose="020F0502020204030204" pitchFamily="2"/>
                          <a:ea typeface="宋体" panose="02010600030101010101" pitchFamily="2" charset="-122"/>
                        </a:rPr>
                        <a:t>3.2</a:t>
                      </a:r>
                      <a:r>
                        <a:rPr lang="zh-CN" altLang="en-US" sz="2000">
                          <a:solidFill>
                            <a:schemeClr val="bg1"/>
                          </a:solidFill>
                          <a:latin typeface="Calibri" panose="020F0502020204030204" pitchFamily="2"/>
                          <a:ea typeface="宋体" panose="02010600030101010101" pitchFamily="2" charset="-122"/>
                        </a:rPr>
                        <a:t>～</a:t>
                      </a:r>
                      <a:r>
                        <a:rPr lang="en-US" altLang="zh-CN" sz="2000">
                          <a:solidFill>
                            <a:schemeClr val="bg1"/>
                          </a:solidFill>
                          <a:latin typeface="Calibri" panose="020F0502020204030204" pitchFamily="2"/>
                          <a:ea typeface="宋体" panose="02010600030101010101" pitchFamily="2" charset="-122"/>
                        </a:rPr>
                        <a:t>4.0</a:t>
                      </a:r>
                      <a:r>
                        <a:rPr lang="zh-CN" altLang="en-US" sz="2000">
                          <a:solidFill>
                            <a:schemeClr val="bg1"/>
                          </a:solidFill>
                          <a:latin typeface="Calibri" panose="020F0502020204030204" pitchFamily="2"/>
                          <a:ea typeface="宋体" panose="02010600030101010101" pitchFamily="2" charset="-122"/>
                        </a:rPr>
                        <a:t>千米</a:t>
                      </a:r>
                      <a:r>
                        <a:rPr lang="en-US" altLang="zh-CN" sz="2000">
                          <a:solidFill>
                            <a:schemeClr val="bg1"/>
                          </a:solidFill>
                          <a:latin typeface="Calibri" panose="020F0502020204030204" pitchFamily="2"/>
                          <a:ea typeface="宋体" panose="02010600030101010101" pitchFamily="2" charset="-122"/>
                        </a:rPr>
                        <a:t>/</a:t>
                      </a:r>
                      <a:r>
                        <a:rPr lang="zh-CN" altLang="en-US" sz="2000">
                          <a:solidFill>
                            <a:schemeClr val="bg1"/>
                          </a:solidFill>
                          <a:latin typeface="Calibri" panose="020F0502020204030204" pitchFamily="2"/>
                          <a:ea typeface="宋体" panose="02010600030101010101" pitchFamily="2" charset="-122"/>
                        </a:rPr>
                        <a:t>秒</a:t>
                      </a:r>
                      <a:endParaRPr lang="zh-CN" altLang="en-US" sz="2000">
                        <a:solidFill>
                          <a:schemeClr val="bg1"/>
                        </a:solidFill>
                        <a:latin typeface="Calibri" panose="020F0502020204030204" pitchFamily="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5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r>
                        <a:rPr lang="zh-CN" altLang="en-US" sz="2000">
                          <a:solidFill>
                            <a:schemeClr val="bg1"/>
                          </a:solidFill>
                          <a:latin typeface="Calibri" panose="020F0502020204030204" pitchFamily="2"/>
                          <a:ea typeface="宋体" panose="02010600030101010101" pitchFamily="2" charset="-122"/>
                        </a:rPr>
                        <a:t>它使地面发生前后、左右抖动</a:t>
                      </a:r>
                      <a:endParaRPr lang="zh-CN" altLang="en-US" sz="2000">
                        <a:solidFill>
                          <a:schemeClr val="bg1"/>
                        </a:solidFill>
                        <a:latin typeface="Calibri" panose="020F0502020204030204" pitchFamily="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5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endParaRPr lang="en-US" altLang="zh-CN" sz="2000">
                        <a:solidFill>
                          <a:schemeClr val="bg1"/>
                        </a:solidFill>
                        <a:latin typeface="Calibri" panose="020F0502020204030204" pitchFamily="2"/>
                        <a:ea typeface="宋体" panose="02010600030101010101" pitchFamily="2" charset="-122"/>
                      </a:endParaRPr>
                    </a:p>
                    <a:p>
                      <a:pPr marL="0" lvl="0" indent="0" algn="ctr">
                        <a:buNone/>
                      </a:pPr>
                      <a:r>
                        <a:rPr lang="zh-CN" altLang="en-US" sz="2000">
                          <a:solidFill>
                            <a:schemeClr val="bg1"/>
                          </a:solidFill>
                          <a:latin typeface="Calibri" panose="020F0502020204030204" pitchFamily="2"/>
                          <a:ea typeface="宋体" panose="02010600030101010101" pitchFamily="2" charset="-122"/>
                        </a:rPr>
                        <a:t>破坏性较强</a:t>
                      </a:r>
                      <a:endParaRPr lang="zh-CN" altLang="en-US" sz="2000">
                        <a:solidFill>
                          <a:schemeClr val="bg1"/>
                        </a:solidFill>
                        <a:latin typeface="Calibri" panose="020F0502020204030204" pitchFamily="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50000"/>
                      </a:srgbClr>
                    </a:solidFill>
                  </a:tcPr>
                </a:tc>
              </a:tr>
              <a:tr h="1676400">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endParaRPr lang="zh-CN" altLang="en-US" sz="2800" b="1" dirty="0">
                        <a:solidFill>
                          <a:schemeClr val="bg1"/>
                        </a:solidFill>
                        <a:latin typeface="Calibri" panose="020F0502020204030204" pitchFamily="2"/>
                        <a:ea typeface="宋体" panose="02010600030101010101" pitchFamily="2" charset="-122"/>
                      </a:endParaRPr>
                    </a:p>
                    <a:p>
                      <a:pPr marL="0" lvl="0" indent="0" algn="ctr">
                        <a:buNone/>
                      </a:pPr>
                      <a:r>
                        <a:rPr lang="zh-CN" altLang="en-US" sz="2800" b="1" dirty="0">
                          <a:solidFill>
                            <a:schemeClr val="bg1"/>
                          </a:solidFill>
                          <a:latin typeface="Calibri" panose="020F0502020204030204" pitchFamily="2"/>
                          <a:ea typeface="宋体" panose="02010600030101010101" pitchFamily="2" charset="-122"/>
                        </a:rPr>
                        <a:t>面波</a:t>
                      </a:r>
                      <a:endParaRPr lang="zh-CN" altLang="en-US" sz="2800" b="1" dirty="0">
                        <a:solidFill>
                          <a:schemeClr val="bg1"/>
                        </a:solidFill>
                        <a:latin typeface="Calibri" panose="020F0502020204030204" pitchFamily="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5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r>
                        <a:rPr lang="zh-CN" altLang="en-US" sz="2000" dirty="0">
                          <a:solidFill>
                            <a:schemeClr val="bg1"/>
                          </a:solidFill>
                          <a:latin typeface="Calibri" panose="020F0502020204030204" pitchFamily="2"/>
                          <a:ea typeface="宋体" panose="02010600030101010101" pitchFamily="2" charset="-122"/>
                        </a:rPr>
                        <a:t>纵波与横波在地表相遇后激发产生的混合波</a:t>
                      </a:r>
                      <a:endParaRPr lang="zh-CN" altLang="en-US" sz="2000" dirty="0">
                        <a:solidFill>
                          <a:schemeClr val="bg1"/>
                        </a:solidFill>
                        <a:latin typeface="Calibri" panose="020F0502020204030204" pitchFamily="2"/>
                        <a:ea typeface="宋体" panose="02010600030101010101" pitchFamily="2" charset="-122"/>
                      </a:endParaRPr>
                    </a:p>
                    <a:p>
                      <a:pPr marL="0" lvl="0" indent="0" algn="ctr">
                        <a:buNone/>
                      </a:pPr>
                      <a:r>
                        <a:rPr lang="zh-CN" altLang="en-US" sz="2000" dirty="0">
                          <a:solidFill>
                            <a:schemeClr val="bg1"/>
                          </a:solidFill>
                          <a:latin typeface="Calibri" panose="020F0502020204030204" pitchFamily="2"/>
                          <a:ea typeface="宋体" panose="02010600030101010101" pitchFamily="2" charset="-122"/>
                        </a:rPr>
                        <a:t>（L波）</a:t>
                      </a:r>
                      <a:endParaRPr lang="zh-CN" altLang="en-US" sz="2000" dirty="0">
                        <a:solidFill>
                          <a:schemeClr val="bg1"/>
                        </a:solidFill>
                        <a:latin typeface="Calibri" panose="020F0502020204030204" pitchFamily="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5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endParaRPr lang="en-US" altLang="zh-CN" sz="2000">
                        <a:solidFill>
                          <a:schemeClr val="bg1"/>
                        </a:solidFill>
                        <a:latin typeface="Calibri" panose="020F0502020204030204" pitchFamily="2"/>
                        <a:ea typeface="宋体" panose="02010600030101010101" pitchFamily="2" charset="-122"/>
                      </a:endParaRPr>
                    </a:p>
                    <a:p>
                      <a:pPr marL="0" lvl="0" indent="0" algn="ctr">
                        <a:buNone/>
                      </a:pPr>
                      <a:r>
                        <a:rPr lang="zh-CN" altLang="en-US" sz="2000">
                          <a:solidFill>
                            <a:schemeClr val="bg1"/>
                          </a:solidFill>
                          <a:latin typeface="Calibri" panose="020F0502020204030204" pitchFamily="2"/>
                          <a:ea typeface="宋体" panose="02010600030101010101" pitchFamily="2" charset="-122"/>
                        </a:rPr>
                        <a:t>只能沿地表面传播</a:t>
                      </a:r>
                      <a:endParaRPr lang="zh-CN" altLang="en-US" sz="2000">
                        <a:solidFill>
                          <a:schemeClr val="bg1"/>
                        </a:solidFill>
                        <a:latin typeface="Calibri" panose="020F0502020204030204" pitchFamily="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5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endParaRPr lang="en-US" altLang="zh-CN" sz="2000">
                        <a:solidFill>
                          <a:schemeClr val="bg1"/>
                        </a:solidFill>
                        <a:latin typeface="Calibri" panose="020F0502020204030204" pitchFamily="2"/>
                        <a:ea typeface="宋体" panose="02010600030101010101" pitchFamily="2" charset="-122"/>
                      </a:endParaRPr>
                    </a:p>
                    <a:p>
                      <a:pPr marL="0" lvl="0" indent="0" algn="ctr">
                        <a:buNone/>
                      </a:pPr>
                      <a:r>
                        <a:rPr lang="zh-CN" altLang="en-US" sz="2000">
                          <a:solidFill>
                            <a:schemeClr val="bg1"/>
                          </a:solidFill>
                          <a:latin typeface="Calibri" panose="020F0502020204030204" pitchFamily="2"/>
                          <a:ea typeface="宋体" panose="02010600030101010101" pitchFamily="2" charset="-122"/>
                        </a:rPr>
                        <a:t>其波长大、振幅强</a:t>
                      </a:r>
                      <a:endParaRPr lang="zh-CN" altLang="en-US" sz="2000">
                        <a:solidFill>
                          <a:schemeClr val="bg1"/>
                        </a:solidFill>
                        <a:latin typeface="Calibri" panose="020F0502020204030204" pitchFamily="2"/>
                        <a:ea typeface="宋体" panose="02010600030101010101" pitchFamily="2" charset="-122"/>
                      </a:endParaRPr>
                    </a:p>
                    <a:p>
                      <a:pPr marL="0" lvl="0" indent="0" algn="ctr">
                        <a:buNone/>
                      </a:pPr>
                      <a:endParaRPr lang="zh-CN" altLang="en-US" sz="2000">
                        <a:solidFill>
                          <a:schemeClr val="bg1"/>
                        </a:solidFill>
                        <a:latin typeface="Calibri" panose="020F0502020204030204" pitchFamily="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50000"/>
                      </a:srgbClr>
                    </a:solidFill>
                  </a:tcPr>
                </a:tc>
                <a:tc>
                  <a:txBody>
                    <a:bodyPr wrap="square"/>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1800" b="0" i="0" u="none" kern="1200" baseline="0">
                          <a:solidFill>
                            <a:schemeClr val="tx1"/>
                          </a:solidFill>
                          <a:latin typeface="Arial" panose="020B0604020202020204" pitchFamily="34" charset="0"/>
                          <a:ea typeface="华文细黑" panose="02010600040101010101" pitchFamily="2" charset="-122"/>
                          <a:cs typeface="+mn-cs"/>
                        </a:defRPr>
                      </a:lvl1pPr>
                      <a:lvl2pPr marL="742950" lvl="1" indent="-28575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n"/>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accent2"/>
                        </a:buClr>
                        <a:buFont typeface="Wingdings" panose="05000000000000000000" pitchFamily="2" charset="2"/>
                        <a:buChar char="n"/>
                        <a:defRPr sz="1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n"/>
                        <a:defRPr sz="12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endParaRPr lang="en-US" altLang="zh-CN" sz="2000">
                        <a:solidFill>
                          <a:schemeClr val="bg1"/>
                        </a:solidFill>
                        <a:latin typeface="Calibri" panose="020F0502020204030204" pitchFamily="2"/>
                        <a:ea typeface="宋体" panose="02010600030101010101" pitchFamily="2" charset="-122"/>
                      </a:endParaRPr>
                    </a:p>
                    <a:p>
                      <a:pPr marL="0" lvl="0" indent="0" algn="ctr">
                        <a:buNone/>
                      </a:pPr>
                      <a:r>
                        <a:rPr lang="zh-CN" altLang="en-US" sz="2000">
                          <a:solidFill>
                            <a:schemeClr val="bg1"/>
                          </a:solidFill>
                          <a:latin typeface="Calibri" panose="020F0502020204030204" pitchFamily="2"/>
                          <a:ea typeface="宋体" panose="02010600030101010101" pitchFamily="2" charset="-122"/>
                        </a:rPr>
                        <a:t>是造成建筑物强烈破坏的主要因素</a:t>
                      </a:r>
                      <a:endParaRPr lang="zh-CN" altLang="en-US" sz="2000">
                        <a:solidFill>
                          <a:schemeClr val="bg1"/>
                        </a:solidFill>
                        <a:latin typeface="Calibri" panose="020F0502020204030204" pitchFamily="2"/>
                        <a:ea typeface="宋体" panose="02010600030101010101" pitchFamily="2" charset="-122"/>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50000"/>
                      </a:srgbClr>
                    </a:solidFill>
                  </a:tcPr>
                </a:tc>
              </a:tr>
            </a:tbl>
          </a:graphicData>
        </a:graphic>
      </p:graphicFrame>
      <p:sp>
        <p:nvSpPr>
          <p:cNvPr id="11337" name="直接连接符 11336"/>
          <p:cNvSpPr/>
          <p:nvPr/>
        </p:nvSpPr>
        <p:spPr>
          <a:xfrm>
            <a:off x="468313" y="1196975"/>
            <a:ext cx="1798637" cy="1008063"/>
          </a:xfrm>
          <a:prstGeom prst="line">
            <a:avLst/>
          </a:prstGeom>
          <a:ln w="9525" cap="flat" cmpd="sng">
            <a:solidFill>
              <a:schemeClr val="tx1"/>
            </a:solidFill>
            <a:prstDash val="soli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p:tgtEl>
                                          <p:spTgt spid="11266"/>
                                        </p:tgtEl>
                                      </p:cBhvr>
                                    </p:animEffect>
                                    <p:animScale>
                                      <p:cBhvr>
                                        <p:cTn id="7" dur="250" autoRev="1" fill="hold"/>
                                        <p:tgtEl>
                                          <p:spTgt spid="1126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itle 12289"/>
          <p:cNvSpPr>
            <a:spLocks noGrp="1"/>
          </p:cNvSpPr>
          <p:nvPr>
            <p:ph type="title"/>
          </p:nvPr>
        </p:nvSpPr>
        <p:spPr/>
        <p:txBody>
          <a:bodyPr anchor="ctr"/>
          <a:p>
            <a:r>
              <a:rPr lang="zh-CN" altLang="en-US" dirty="0"/>
              <a:t>1.3地震的等级</a:t>
            </a:r>
            <a:endParaRPr lang="zh-CN" altLang="en-US" dirty="0"/>
          </a:p>
        </p:txBody>
      </p:sp>
      <p:sp>
        <p:nvSpPr>
          <p:cNvPr id="12291" name="Text Placeholder 12290"/>
          <p:cNvSpPr>
            <a:spLocks noGrp="1"/>
          </p:cNvSpPr>
          <p:nvPr>
            <p:ph type="body" idx="1"/>
          </p:nvPr>
        </p:nvSpPr>
        <p:spPr>
          <a:xfrm>
            <a:off x="468313" y="1127125"/>
            <a:ext cx="8424862" cy="1077913"/>
          </a:xfrm>
        </p:spPr>
        <p:txBody>
          <a:bodyPr/>
          <a:p>
            <a:pPr>
              <a:buNone/>
            </a:pPr>
            <a:r>
              <a:rPr lang="zh-CN" altLang="en-US" sz="2400" dirty="0">
                <a:latin typeface="宋体" panose="02010600030101010101" pitchFamily="2" charset="-122"/>
                <a:ea typeface="宋体" panose="02010600030101010101" pitchFamily="2" charset="-122"/>
              </a:rPr>
              <a:t>    地震等级是用来表示地震大小的单位，它根据地震时地面及建筑物受影响和破坏的程度(即地震烈度)进行划分。因此，谈论</a:t>
            </a:r>
            <a:r>
              <a:rPr lang="zh-CN" altLang="en-US" sz="2400" dirty="0">
                <a:solidFill>
                  <a:srgbClr val="FFFF00"/>
                </a:solidFill>
                <a:latin typeface="宋体" panose="02010600030101010101" pitchFamily="2" charset="-122"/>
                <a:ea typeface="宋体" panose="02010600030101010101" pitchFamily="2" charset="-122"/>
              </a:rPr>
              <a:t>地震等级</a:t>
            </a:r>
            <a:r>
              <a:rPr lang="zh-CN" altLang="en-US" sz="2400" dirty="0">
                <a:latin typeface="宋体" panose="02010600030101010101" pitchFamily="2" charset="-122"/>
                <a:ea typeface="宋体" panose="02010600030101010101" pitchFamily="2" charset="-122"/>
              </a:rPr>
              <a:t>就必须与</a:t>
            </a:r>
            <a:r>
              <a:rPr lang="zh-CN" altLang="en-US" sz="2400" dirty="0">
                <a:solidFill>
                  <a:srgbClr val="FFFF00"/>
                </a:solidFill>
                <a:latin typeface="宋体" panose="02010600030101010101" pitchFamily="2" charset="-122"/>
                <a:ea typeface="宋体" panose="02010600030101010101" pitchFamily="2" charset="-122"/>
              </a:rPr>
              <a:t>地震烈度</a:t>
            </a:r>
            <a:r>
              <a:rPr lang="zh-CN" altLang="en-US" sz="2400" dirty="0">
                <a:latin typeface="宋体" panose="02010600030101010101" pitchFamily="2" charset="-122"/>
                <a:ea typeface="宋体" panose="02010600030101010101" pitchFamily="2" charset="-122"/>
              </a:rPr>
              <a:t>联系在一起</a:t>
            </a:r>
            <a:endParaRPr lang="zh-CN" altLang="en-US" sz="2400" dirty="0">
              <a:latin typeface="宋体" panose="02010600030101010101" pitchFamily="2" charset="-122"/>
              <a:ea typeface="宋体" panose="02010600030101010101" pitchFamily="2" charset="-122"/>
            </a:endParaRPr>
          </a:p>
        </p:txBody>
      </p:sp>
      <p:sp>
        <p:nvSpPr>
          <p:cNvPr id="12292" name="文本框 12291"/>
          <p:cNvSpPr txBox="1"/>
          <p:nvPr/>
        </p:nvSpPr>
        <p:spPr>
          <a:xfrm>
            <a:off x="250825" y="3059113"/>
            <a:ext cx="8569325" cy="2530475"/>
          </a:xfrm>
          <a:prstGeom prst="rect">
            <a:avLst/>
          </a:prstGeom>
          <a:noFill/>
          <a:ln w="9525">
            <a:noFill/>
          </a:ln>
        </p:spPr>
        <p:txBody>
          <a:bodyPr wrap="square">
            <a:spAutoFit/>
          </a:bodyPr>
          <a:p>
            <a:pPr lvl="0" algn="l" eaLnBrk="1" latinLnBrk="0" hangingPunct="1"/>
            <a:r>
              <a:rPr lang="zh-CN" altLang="en-US" sz="2000" b="0" i="0" dirty="0">
                <a:solidFill>
                  <a:srgbClr val="FF0000"/>
                </a:solidFill>
                <a:latin typeface="宋体" panose="02010600030101010101" pitchFamily="2" charset="-122"/>
                <a:ea typeface="宋体" panose="02010600030101010101" pitchFamily="2" charset="-122"/>
              </a:rPr>
              <a:t>极微 2.0  </a:t>
            </a:r>
            <a:r>
              <a:rPr lang="zh-CN" altLang="en-US" sz="2000" b="0" i="0" dirty="0">
                <a:latin typeface="宋体" panose="02010600030101010101" pitchFamily="2" charset="-122"/>
                <a:ea typeface="宋体" panose="02010600030101010101" pitchFamily="2" charset="-122"/>
              </a:rPr>
              <a:t>以下很小，没感觉约每天 8,000次   </a:t>
            </a:r>
            <a:endParaRPr lang="zh-CN" altLang="en-US" sz="2000" b="0" i="0" dirty="0">
              <a:latin typeface="宋体" panose="02010600030101010101" pitchFamily="2" charset="-122"/>
              <a:ea typeface="宋体" panose="02010600030101010101" pitchFamily="2" charset="-122"/>
            </a:endParaRPr>
          </a:p>
          <a:p>
            <a:pPr lvl="0" algn="l" eaLnBrk="1" latinLnBrk="0" hangingPunct="1"/>
            <a:r>
              <a:rPr lang="zh-CN" altLang="en-US" sz="2000" b="0" i="0" dirty="0">
                <a:solidFill>
                  <a:srgbClr val="FF0000"/>
                </a:solidFill>
                <a:latin typeface="宋体" panose="02010600030101010101" pitchFamily="2" charset="-122"/>
                <a:ea typeface="宋体" panose="02010600030101010101" pitchFamily="2" charset="-122"/>
              </a:rPr>
              <a:t>甚微 2.0-2.9 </a:t>
            </a:r>
            <a:r>
              <a:rPr lang="zh-CN" altLang="en-US" sz="2000" b="0" i="0" dirty="0">
                <a:latin typeface="宋体" panose="02010600030101010101" pitchFamily="2" charset="-122"/>
                <a:ea typeface="宋体" panose="02010600030101010101" pitchFamily="2" charset="-122"/>
              </a:rPr>
              <a:t>人一般没感觉，设备可以记录 约每天 1,000次 </a:t>
            </a:r>
            <a:endParaRPr lang="zh-CN" altLang="en-US" sz="2000" b="0" i="0" dirty="0">
              <a:latin typeface="宋体" panose="02010600030101010101" pitchFamily="2" charset="-122"/>
              <a:ea typeface="宋体" panose="02010600030101010101" pitchFamily="2" charset="-122"/>
            </a:endParaRPr>
          </a:p>
          <a:p>
            <a:pPr lvl="0" algn="l" eaLnBrk="1" latinLnBrk="0" hangingPunct="1"/>
            <a:r>
              <a:rPr lang="zh-CN" altLang="en-US" sz="2000" b="0" i="0" dirty="0">
                <a:solidFill>
                  <a:srgbClr val="FF0000"/>
                </a:solidFill>
                <a:latin typeface="宋体" panose="02010600030101010101" pitchFamily="2" charset="-122"/>
                <a:ea typeface="宋体" panose="02010600030101010101" pitchFamily="2" charset="-122"/>
              </a:rPr>
              <a:t>微小 3.0-3.9 </a:t>
            </a:r>
            <a:r>
              <a:rPr lang="zh-CN" altLang="en-US" sz="2000" b="0" i="0" dirty="0">
                <a:latin typeface="宋体" panose="02010600030101010101" pitchFamily="2" charset="-122"/>
                <a:ea typeface="宋体" panose="02010600030101010101" pitchFamily="2" charset="-122"/>
              </a:rPr>
              <a:t>经常有感觉，但是很少会造成损失 估计每年49,000次   </a:t>
            </a:r>
            <a:endParaRPr lang="zh-CN" altLang="en-US" sz="2000" b="0" i="0" dirty="0">
              <a:latin typeface="宋体" panose="02010600030101010101" pitchFamily="2" charset="-122"/>
              <a:ea typeface="宋体" panose="02010600030101010101" pitchFamily="2" charset="-122"/>
            </a:endParaRPr>
          </a:p>
          <a:p>
            <a:pPr lvl="0" algn="l" eaLnBrk="1" latinLnBrk="0" hangingPunct="1"/>
            <a:r>
              <a:rPr lang="zh-CN" altLang="en-US" sz="2000" b="0" i="0" dirty="0">
                <a:solidFill>
                  <a:srgbClr val="FF0000"/>
                </a:solidFill>
                <a:latin typeface="宋体" panose="02010600030101010101" pitchFamily="2" charset="-122"/>
                <a:ea typeface="宋体" panose="02010600030101010101" pitchFamily="2" charset="-122"/>
              </a:rPr>
              <a:t>弱 4.0-4.9  </a:t>
            </a:r>
            <a:r>
              <a:rPr lang="zh-CN" altLang="en-US" sz="2000" b="0" i="0" dirty="0">
                <a:latin typeface="宋体" panose="02010600030101010101" pitchFamily="2" charset="-122"/>
                <a:ea typeface="宋体" panose="02010600030101010101" pitchFamily="2" charset="-122"/>
              </a:rPr>
              <a:t>室内东西摇晃出声，不太可能有大量损失。当地震强度超过4.5时，已足够让全球的地震仪监测得到。 估计每年6,200次 </a:t>
            </a:r>
            <a:endParaRPr lang="zh-CN" altLang="en-US" sz="2000" b="0" i="0" dirty="0">
              <a:latin typeface="宋体" panose="02010600030101010101" pitchFamily="2" charset="-122"/>
              <a:ea typeface="宋体" panose="02010600030101010101" pitchFamily="2" charset="-122"/>
            </a:endParaRPr>
          </a:p>
          <a:p>
            <a:pPr lvl="0" algn="l" eaLnBrk="1" latinLnBrk="0" hangingPunct="1"/>
            <a:r>
              <a:rPr lang="zh-CN" altLang="en-US" sz="2000" b="0" i="0" dirty="0">
                <a:solidFill>
                  <a:srgbClr val="FF0000"/>
                </a:solidFill>
                <a:latin typeface="宋体" panose="02010600030101010101" pitchFamily="2" charset="-122"/>
                <a:ea typeface="宋体" panose="02010600030101010101" pitchFamily="2" charset="-122"/>
              </a:rPr>
              <a:t>中 5.0-5.9  </a:t>
            </a:r>
            <a:r>
              <a:rPr lang="zh-CN" altLang="en-US" sz="2000" b="0" i="0" dirty="0">
                <a:latin typeface="宋体" panose="02010600030101010101" pitchFamily="2" charset="-122"/>
                <a:ea typeface="宋体" panose="02010600030101010101" pitchFamily="2" charset="-122"/>
              </a:rPr>
              <a:t>可在小区域内对设计/建造不佳的建筑物造成大量破坏，但对设计/建造优良的建筑物则只会有少量损害。 每年800次 </a:t>
            </a:r>
            <a:endParaRPr lang="zh-CN" altLang="en-US" sz="2000" b="0" i="0" dirty="0">
              <a:latin typeface="宋体" panose="02010600030101010101" pitchFamily="2" charset="-122"/>
              <a:ea typeface="宋体" panose="02010600030101010101" pitchFamily="2" charset="-122"/>
            </a:endParaRPr>
          </a:p>
          <a:p>
            <a:pPr lvl="0" algn="l" eaLnBrk="1" latinLnBrk="0" hangingPunct="1"/>
            <a:endParaRPr lang="zh-CN" altLang="en-US" sz="2000" b="0" i="0" dirty="0">
              <a:latin typeface="宋体" panose="02010600030101010101" pitchFamily="2" charset="-122"/>
              <a:ea typeface="宋体" panose="02010600030101010101"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2291">
                                            <p:txEl>
                                              <p:charRg st="0" end="77"/>
                                            </p:txEl>
                                          </p:spTgt>
                                        </p:tgtEl>
                                        <p:attrNameLst>
                                          <p:attrName>style.visibility</p:attrName>
                                        </p:attrNameLst>
                                      </p:cBhvr>
                                      <p:to>
                                        <p:strVal val="visible"/>
                                      </p:to>
                                    </p:set>
                                    <p:anim calcmode="lin" valueType="num">
                                      <p:cBhvr>
                                        <p:cTn id="12" dur="500" fill="hold"/>
                                        <p:tgtEl>
                                          <p:spTgt spid="12291">
                                            <p:txEl>
                                              <p:charRg st="0" end="77"/>
                                            </p:txEl>
                                          </p:spTgt>
                                        </p:tgtEl>
                                        <p:attrNameLst>
                                          <p:attrName>ppt_w</p:attrName>
                                        </p:attrNameLst>
                                      </p:cBhvr>
                                      <p:tavLst>
                                        <p:tav tm="0">
                                          <p:val>
                                            <p:fltVal val="0.000000"/>
                                          </p:val>
                                        </p:tav>
                                        <p:tav tm="100000">
                                          <p:val>
                                            <p:strVal val="#ppt_w"/>
                                          </p:val>
                                        </p:tav>
                                      </p:tavLst>
                                    </p:anim>
                                    <p:anim calcmode="lin" valueType="num">
                                      <p:cBhvr>
                                        <p:cTn id="13" dur="500" fill="hold"/>
                                        <p:tgtEl>
                                          <p:spTgt spid="12291">
                                            <p:txEl>
                                              <p:charRg st="0" end="77"/>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12292"/>
                                        </p:tgtEl>
                                        <p:attrNameLst>
                                          <p:attrName>style.visibility</p:attrName>
                                        </p:attrNameLst>
                                      </p:cBhvr>
                                      <p:to>
                                        <p:strVal val="visible"/>
                                      </p:to>
                                    </p:set>
                                    <p:animEffect transition="in" filter="fade">
                                      <p:cBhvr>
                                        <p:cTn id="18" dur="1000"/>
                                        <p:tgtEl>
                                          <p:spTgt spid="12292"/>
                                        </p:tgtEl>
                                      </p:cBhvr>
                                    </p:animEffect>
                                    <p:anim calcmode="lin" valueType="num">
                                      <p:cBhvr>
                                        <p:cTn id="19" dur="1000" fill="hold"/>
                                        <p:tgtEl>
                                          <p:spTgt spid="12292"/>
                                        </p:tgtEl>
                                        <p:attrNameLst>
                                          <p:attrName>ppt_x</p:attrName>
                                        </p:attrNameLst>
                                      </p:cBhvr>
                                      <p:tavLst>
                                        <p:tav tm="0">
                                          <p:val>
                                            <p:strVal val="#ppt_x"/>
                                          </p:val>
                                        </p:tav>
                                        <p:tav tm="100000">
                                          <p:val>
                                            <p:strVal val="#ppt_x"/>
                                          </p:val>
                                        </p:tav>
                                      </p:tavLst>
                                    </p:anim>
                                    <p:anim calcmode="lin" valueType="num">
                                      <p:cBhvr>
                                        <p:cTn id="20" dur="900" decel="100000" fill="hold"/>
                                        <p:tgtEl>
                                          <p:spTgt spid="12292"/>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229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ldLvl="0"/>
      <p:bldP spid="12291" grpId="0" build="p"/>
      <p:bldP spid="12292"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 Placeholder 13313"/>
          <p:cNvSpPr>
            <a:spLocks noGrp="1"/>
          </p:cNvSpPr>
          <p:nvPr>
            <p:ph type="body" idx="1"/>
          </p:nvPr>
        </p:nvSpPr>
        <p:spPr/>
        <p:txBody>
          <a:bodyPr/>
          <a:p>
            <a:pPr eaLnBrk="1" hangingPunct="1">
              <a:buNone/>
            </a:pPr>
            <a:r>
              <a:rPr lang="zh-CN" altLang="en-US">
                <a:solidFill>
                  <a:srgbClr val="FF0000"/>
                </a:solidFill>
                <a:latin typeface="宋体" panose="02010600030101010101" pitchFamily="2" charset="-122"/>
                <a:ea typeface="宋体" panose="02010600030101010101" pitchFamily="2" charset="-122"/>
              </a:rPr>
              <a:t>强 </a:t>
            </a:r>
            <a:r>
              <a:rPr lang="en-US" altLang="zh-CN">
                <a:solidFill>
                  <a:srgbClr val="FF0000"/>
                </a:solidFill>
                <a:latin typeface="宋体" panose="02010600030101010101" pitchFamily="2" charset="-122"/>
                <a:ea typeface="宋体" panose="02010600030101010101" pitchFamily="2" charset="-122"/>
              </a:rPr>
              <a:t>6.0-6.9 </a:t>
            </a:r>
            <a:r>
              <a:rPr lang="zh-CN" altLang="en-US">
                <a:latin typeface="宋体" panose="02010600030101010101" pitchFamily="2" charset="-122"/>
                <a:ea typeface="宋体" panose="02010600030101010101" pitchFamily="2" charset="-122"/>
              </a:rPr>
              <a:t>可摧毁方圆</a:t>
            </a:r>
            <a:r>
              <a:rPr lang="en-US" altLang="zh-CN">
                <a:latin typeface="宋体" panose="02010600030101010101" pitchFamily="2" charset="-122"/>
                <a:ea typeface="宋体" panose="02010600030101010101" pitchFamily="2" charset="-122"/>
              </a:rPr>
              <a:t>100</a:t>
            </a:r>
            <a:r>
              <a:rPr lang="zh-CN" altLang="en-US">
                <a:latin typeface="宋体" panose="02010600030101010101" pitchFamily="2" charset="-122"/>
                <a:ea typeface="宋体" panose="02010600030101010101" pitchFamily="2" charset="-122"/>
              </a:rPr>
              <a:t>英里以内的居住区。 每年</a:t>
            </a:r>
            <a:r>
              <a:rPr lang="en-US" altLang="zh-CN">
                <a:latin typeface="宋体" panose="02010600030101010101" pitchFamily="2" charset="-122"/>
                <a:ea typeface="宋体" panose="02010600030101010101" pitchFamily="2" charset="-122"/>
              </a:rPr>
              <a:t>120</a:t>
            </a:r>
            <a:r>
              <a:rPr lang="zh-CN" altLang="en-US">
                <a:latin typeface="宋体" panose="02010600030101010101" pitchFamily="2" charset="-122"/>
                <a:ea typeface="宋体" panose="02010600030101010101" pitchFamily="2" charset="-122"/>
              </a:rPr>
              <a:t>次 </a:t>
            </a:r>
            <a:endParaRPr lang="zh-CN" altLang="en-US">
              <a:latin typeface="宋体" panose="02010600030101010101" pitchFamily="2" charset="-122"/>
              <a:ea typeface="宋体" panose="02010600030101010101" pitchFamily="2" charset="-122"/>
            </a:endParaRPr>
          </a:p>
          <a:p>
            <a:pPr eaLnBrk="1" hangingPunct="1">
              <a:buNone/>
            </a:pPr>
            <a:r>
              <a:rPr lang="zh-CN" altLang="en-US">
                <a:solidFill>
                  <a:srgbClr val="FF0000"/>
                </a:solidFill>
                <a:latin typeface="宋体" panose="02010600030101010101" pitchFamily="2" charset="-122"/>
                <a:ea typeface="宋体" panose="02010600030101010101" pitchFamily="2" charset="-122"/>
              </a:rPr>
              <a:t>甚强 </a:t>
            </a:r>
            <a:r>
              <a:rPr lang="en-US" altLang="zh-CN">
                <a:solidFill>
                  <a:srgbClr val="FF0000"/>
                </a:solidFill>
                <a:latin typeface="宋体" panose="02010600030101010101" pitchFamily="2" charset="-122"/>
                <a:ea typeface="宋体" panose="02010600030101010101" pitchFamily="2" charset="-122"/>
              </a:rPr>
              <a:t>7.0-7.9 </a:t>
            </a:r>
            <a:r>
              <a:rPr lang="zh-CN" altLang="en-US">
                <a:latin typeface="宋体" panose="02010600030101010101" pitchFamily="2" charset="-122"/>
                <a:ea typeface="宋体" panose="02010600030101010101" pitchFamily="2" charset="-122"/>
              </a:rPr>
              <a:t>可对更大的区域造成严重破坏。 每年</a:t>
            </a:r>
            <a:r>
              <a:rPr lang="en-US" altLang="zh-CN">
                <a:latin typeface="宋体" panose="02010600030101010101" pitchFamily="2" charset="-122"/>
                <a:ea typeface="宋体" panose="02010600030101010101" pitchFamily="2" charset="-122"/>
              </a:rPr>
              <a:t>18</a:t>
            </a:r>
            <a:r>
              <a:rPr lang="zh-CN" altLang="en-US">
                <a:latin typeface="宋体" panose="02010600030101010101" pitchFamily="2" charset="-122"/>
                <a:ea typeface="宋体" panose="02010600030101010101" pitchFamily="2" charset="-122"/>
              </a:rPr>
              <a:t>次 </a:t>
            </a:r>
            <a:endParaRPr lang="zh-CN" altLang="en-US">
              <a:latin typeface="宋体" panose="02010600030101010101" pitchFamily="2" charset="-122"/>
              <a:ea typeface="宋体" panose="02010600030101010101" pitchFamily="2" charset="-122"/>
            </a:endParaRPr>
          </a:p>
          <a:p>
            <a:pPr eaLnBrk="1" hangingPunct="1">
              <a:buNone/>
            </a:pPr>
            <a:r>
              <a:rPr lang="zh-CN" altLang="en-US">
                <a:solidFill>
                  <a:srgbClr val="FF0000"/>
                </a:solidFill>
                <a:latin typeface="宋体" panose="02010600030101010101" pitchFamily="2" charset="-122"/>
                <a:ea typeface="宋体" panose="02010600030101010101" pitchFamily="2" charset="-122"/>
              </a:rPr>
              <a:t>极强 </a:t>
            </a:r>
            <a:r>
              <a:rPr lang="en-US" altLang="zh-CN">
                <a:solidFill>
                  <a:srgbClr val="FF0000"/>
                </a:solidFill>
                <a:latin typeface="宋体" panose="02010600030101010101" pitchFamily="2" charset="-122"/>
                <a:ea typeface="宋体" panose="02010600030101010101" pitchFamily="2" charset="-122"/>
              </a:rPr>
              <a:t>8.0-8.9 </a:t>
            </a:r>
            <a:r>
              <a:rPr lang="zh-CN" altLang="en-US">
                <a:latin typeface="宋体" panose="02010600030101010101" pitchFamily="2" charset="-122"/>
                <a:ea typeface="宋体" panose="02010600030101010101" pitchFamily="2" charset="-122"/>
              </a:rPr>
              <a:t>可摧毁方圆数百英里的区域。 每年</a:t>
            </a:r>
            <a:r>
              <a:rPr lang="en-US" altLang="zh-CN">
                <a:latin typeface="宋体" panose="02010600030101010101" pitchFamily="2" charset="-122"/>
                <a:ea typeface="宋体" panose="02010600030101010101" pitchFamily="2" charset="-122"/>
              </a:rPr>
              <a:t>1</a:t>
            </a:r>
            <a:r>
              <a:rPr lang="zh-CN" altLang="en-US">
                <a:latin typeface="宋体" panose="02010600030101010101" pitchFamily="2" charset="-122"/>
                <a:ea typeface="宋体" panose="02010600030101010101" pitchFamily="2" charset="-122"/>
              </a:rPr>
              <a:t>次 </a:t>
            </a:r>
            <a:endParaRPr lang="zh-CN" altLang="en-US">
              <a:latin typeface="宋体" panose="02010600030101010101" pitchFamily="2" charset="-122"/>
              <a:ea typeface="宋体" panose="02010600030101010101" pitchFamily="2" charset="-122"/>
            </a:endParaRPr>
          </a:p>
          <a:p>
            <a:pPr eaLnBrk="1" hangingPunct="1">
              <a:buNone/>
            </a:pPr>
            <a:r>
              <a:rPr lang="zh-CN" altLang="en-US">
                <a:solidFill>
                  <a:srgbClr val="FF0000"/>
                </a:solidFill>
                <a:latin typeface="宋体" panose="02010600030101010101" pitchFamily="2" charset="-122"/>
                <a:ea typeface="宋体" panose="02010600030101010101" pitchFamily="2" charset="-122"/>
              </a:rPr>
              <a:t>超强 </a:t>
            </a:r>
            <a:r>
              <a:rPr lang="en-US" altLang="zh-CN">
                <a:solidFill>
                  <a:srgbClr val="FF0000"/>
                </a:solidFill>
                <a:latin typeface="宋体" panose="02010600030101010101" pitchFamily="2" charset="-122"/>
                <a:ea typeface="宋体" panose="02010600030101010101" pitchFamily="2" charset="-122"/>
              </a:rPr>
              <a:t>9.0</a:t>
            </a:r>
            <a:r>
              <a:rPr lang="zh-CN" altLang="en-US">
                <a:latin typeface="宋体" panose="02010600030101010101" pitchFamily="2" charset="-122"/>
                <a:ea typeface="宋体" panose="02010600030101010101" pitchFamily="2" charset="-122"/>
              </a:rPr>
              <a:t>及其以上 每</a:t>
            </a:r>
            <a:r>
              <a:rPr lang="en-US" altLang="zh-CN">
                <a:latin typeface="宋体" panose="02010600030101010101" pitchFamily="2" charset="-122"/>
                <a:ea typeface="宋体" panose="02010600030101010101" pitchFamily="2" charset="-122"/>
              </a:rPr>
              <a:t>20</a:t>
            </a:r>
            <a:r>
              <a:rPr lang="zh-CN" altLang="en-US">
                <a:latin typeface="宋体" panose="02010600030101010101" pitchFamily="2" charset="-122"/>
                <a:ea typeface="宋体" panose="02010600030101010101" pitchFamily="2" charset="-122"/>
              </a:rPr>
              <a:t>年</a:t>
            </a:r>
            <a:r>
              <a:rPr lang="en-US" altLang="zh-CN">
                <a:latin typeface="宋体" panose="02010600030101010101" pitchFamily="2" charset="-122"/>
                <a:ea typeface="宋体" panose="02010600030101010101" pitchFamily="2" charset="-122"/>
              </a:rPr>
              <a:t>1</a:t>
            </a:r>
            <a:r>
              <a:rPr lang="zh-CN" altLang="en-US">
                <a:latin typeface="宋体" panose="02010600030101010101" pitchFamily="2" charset="-122"/>
                <a:ea typeface="宋体" panose="02010600030101010101" pitchFamily="2" charset="-122"/>
              </a:rPr>
              <a:t>次 </a:t>
            </a:r>
            <a:endParaRPr lang="zh-CN" altLang="en-US">
              <a:latin typeface="宋体" panose="02010600030101010101" pitchFamily="2" charset="-122"/>
              <a:ea typeface="宋体" panose="02010600030101010101" pitchFamily="2" charset="-122"/>
            </a:endParaRPr>
          </a:p>
          <a:p>
            <a:pPr eaLnBrk="1" hangingPunct="1">
              <a:buNone/>
            </a:pPr>
            <a:endParaRPr lang="zh-CN" altLang="en-US">
              <a:latin typeface="宋体" panose="02010600030101010101" pitchFamily="2" charset="-122"/>
              <a:ea typeface="宋体" panose="02010600030101010101" pitchFamily="2" charset="-122"/>
            </a:endParaRPr>
          </a:p>
          <a:p>
            <a:pPr eaLnBrk="1" hangingPunct="1">
              <a:buNone/>
            </a:pPr>
            <a:r>
              <a:rPr lang="zh-CN" altLang="en-US">
                <a:latin typeface="宋体" panose="02010600030101010101" pitchFamily="2" charset="-122"/>
                <a:ea typeface="宋体" panose="02010600030101010101" pitchFamily="2" charset="-122"/>
              </a:rPr>
              <a:t>烈   度  现  象     </a:t>
            </a:r>
            <a:endParaRPr lang="zh-CN" altLang="en-US">
              <a:latin typeface="宋体" panose="02010600030101010101" pitchFamily="2" charset="-122"/>
              <a:ea typeface="宋体" panose="02010600030101010101" pitchFamily="2" charset="-122"/>
            </a:endParaRPr>
          </a:p>
          <a:p>
            <a:pPr eaLnBrk="1" hangingPunct="1">
              <a:buNone/>
            </a:pPr>
            <a:r>
              <a:rPr lang="en-US" altLang="zh-CN">
                <a:latin typeface="宋体" panose="02010600030101010101" pitchFamily="2" charset="-122"/>
                <a:ea typeface="宋体" panose="02010600030101010101" pitchFamily="2" charset="-122"/>
              </a:rPr>
              <a:t>Ⅰ</a:t>
            </a:r>
            <a:r>
              <a:rPr lang="zh-CN" altLang="en-US">
                <a:latin typeface="宋体" panose="02010600030101010101" pitchFamily="2" charset="-122"/>
                <a:ea typeface="宋体" panose="02010600030101010101" pitchFamily="2" charset="-122"/>
              </a:rPr>
              <a:t>度 无感，仅仪器能记录到     </a:t>
            </a:r>
            <a:endParaRPr lang="zh-CN" altLang="en-US">
              <a:latin typeface="宋体" panose="02010600030101010101" pitchFamily="2" charset="-122"/>
              <a:ea typeface="宋体" panose="02010600030101010101" pitchFamily="2" charset="-122"/>
            </a:endParaRPr>
          </a:p>
          <a:p>
            <a:pPr eaLnBrk="1" hangingPunct="1">
              <a:buNone/>
            </a:pPr>
            <a:r>
              <a:rPr lang="en-US" altLang="zh-CN">
                <a:latin typeface="宋体" panose="02010600030101010101" pitchFamily="2" charset="-122"/>
                <a:ea typeface="宋体" panose="02010600030101010101" pitchFamily="2" charset="-122"/>
              </a:rPr>
              <a:t>Ⅱ</a:t>
            </a:r>
            <a:r>
              <a:rPr lang="zh-CN" altLang="en-US">
                <a:latin typeface="宋体" panose="02010600030101010101" pitchFamily="2" charset="-122"/>
                <a:ea typeface="宋体" panose="02010600030101010101" pitchFamily="2" charset="-122"/>
              </a:rPr>
              <a:t>度 个别敏感的人在完全静止中有感     </a:t>
            </a:r>
            <a:endParaRPr lang="zh-CN" altLang="en-US">
              <a:latin typeface="宋体" panose="02010600030101010101" pitchFamily="2" charset="-122"/>
              <a:ea typeface="宋体" panose="02010600030101010101" pitchFamily="2" charset="-122"/>
            </a:endParaRPr>
          </a:p>
          <a:p>
            <a:pPr eaLnBrk="1" hangingPunct="1">
              <a:buNone/>
            </a:pPr>
            <a:r>
              <a:rPr lang="en-US" altLang="zh-CN">
                <a:latin typeface="宋体" panose="02010600030101010101" pitchFamily="2" charset="-122"/>
                <a:ea typeface="宋体" panose="02010600030101010101" pitchFamily="2" charset="-122"/>
              </a:rPr>
              <a:t>Ⅲ</a:t>
            </a:r>
            <a:r>
              <a:rPr lang="zh-CN" altLang="en-US">
                <a:latin typeface="宋体" panose="02010600030101010101" pitchFamily="2" charset="-122"/>
                <a:ea typeface="宋体" panose="02010600030101010101" pitchFamily="2" charset="-122"/>
              </a:rPr>
              <a:t>度 室内少数人在静止中有感，悬挂物轻微摆动     </a:t>
            </a:r>
            <a:endParaRPr lang="zh-CN" altLang="en-US">
              <a:latin typeface="宋体" panose="02010600030101010101" pitchFamily="2" charset="-122"/>
              <a:ea typeface="宋体" panose="02010600030101010101" pitchFamily="2" charset="-122"/>
            </a:endParaRPr>
          </a:p>
          <a:p>
            <a:pPr eaLnBrk="1" hangingPunct="1">
              <a:buNone/>
            </a:pPr>
            <a:r>
              <a:rPr lang="en-US" altLang="zh-CN">
                <a:latin typeface="宋体" panose="02010600030101010101" pitchFamily="2" charset="-122"/>
                <a:ea typeface="宋体" panose="02010600030101010101" pitchFamily="2" charset="-122"/>
              </a:rPr>
              <a:t>Ⅳ</a:t>
            </a:r>
            <a:r>
              <a:rPr lang="zh-CN" altLang="en-US">
                <a:latin typeface="宋体" panose="02010600030101010101" pitchFamily="2" charset="-122"/>
                <a:ea typeface="宋体" panose="02010600030101010101" pitchFamily="2" charset="-122"/>
              </a:rPr>
              <a:t>度 室内大多数人，室外少数人有感，悬挂物摆动，不稳器皿作响     </a:t>
            </a:r>
            <a:endParaRPr lang="zh-CN" altLang="en-US">
              <a:latin typeface="宋体" panose="02010600030101010101" pitchFamily="2" charset="-122"/>
              <a:ea typeface="宋体" panose="02010600030101010101" pitchFamily="2" charset="-122"/>
            </a:endParaRPr>
          </a:p>
          <a:p>
            <a:pPr eaLnBrk="1" hangingPunct="1">
              <a:buNone/>
            </a:pPr>
            <a:r>
              <a:rPr lang="en-US" altLang="zh-CN">
                <a:latin typeface="宋体" panose="02010600030101010101" pitchFamily="2" charset="-122"/>
                <a:ea typeface="宋体" panose="02010600030101010101" pitchFamily="2" charset="-122"/>
              </a:rPr>
              <a:t>Ⅴ</a:t>
            </a:r>
            <a:r>
              <a:rPr lang="zh-CN" altLang="en-US">
                <a:latin typeface="宋体" panose="02010600030101010101" pitchFamily="2" charset="-122"/>
                <a:ea typeface="宋体" panose="02010600030101010101" pitchFamily="2" charset="-122"/>
              </a:rPr>
              <a:t>度 室外大多数人有感，家畜不宁，门窗作响，墙壁表面出现裂纹  </a:t>
            </a:r>
            <a:endParaRPr lang="zh-CN" altLang="en-US">
              <a:latin typeface="宋体" panose="02010600030101010101" pitchFamily="2" charset="-122"/>
              <a:ea typeface="宋体" panose="02010600030101010101" pitchFamily="2" charset="-122"/>
            </a:endParaRPr>
          </a:p>
          <a:p>
            <a:pPr eaLnBrk="1" hangingPunct="1">
              <a:buNone/>
            </a:pPr>
            <a:r>
              <a:rPr lang="en-US" altLang="zh-CN">
                <a:latin typeface="宋体" panose="02010600030101010101" pitchFamily="2" charset="-122"/>
                <a:ea typeface="宋体" panose="02010600030101010101" pitchFamily="2" charset="-122"/>
              </a:rPr>
              <a:t>Ⅵ</a:t>
            </a:r>
            <a:r>
              <a:rPr lang="zh-CN" altLang="en-US">
                <a:latin typeface="宋体" panose="02010600030101010101" pitchFamily="2" charset="-122"/>
                <a:ea typeface="宋体" panose="02010600030101010101" pitchFamily="2" charset="-122"/>
              </a:rPr>
              <a:t>度 人站立不稳，家畜外逃，器皿翻落，简陋棚舍损坏，陡坎滑坡  </a:t>
            </a:r>
            <a:endParaRPr lang="zh-CN" altLang="en-US">
              <a:latin typeface="宋体" panose="02010600030101010101" pitchFamily="2" charset="-122"/>
              <a:ea typeface="宋体" panose="02010600030101010101" pitchFamily="2" charset="-122"/>
            </a:endParaRPr>
          </a:p>
          <a:p>
            <a:pPr eaLnBrk="1" hangingPunct="1">
              <a:buNone/>
            </a:pPr>
            <a:r>
              <a:rPr lang="en-US" altLang="zh-CN">
                <a:latin typeface="宋体" panose="02010600030101010101" pitchFamily="2" charset="-122"/>
                <a:ea typeface="宋体" panose="02010600030101010101" pitchFamily="2" charset="-122"/>
              </a:rPr>
              <a:t>Ⅶ</a:t>
            </a:r>
            <a:r>
              <a:rPr lang="zh-CN" altLang="en-US">
                <a:latin typeface="宋体" panose="02010600030101010101" pitchFamily="2" charset="-122"/>
                <a:ea typeface="宋体" panose="02010600030101010101" pitchFamily="2" charset="-122"/>
              </a:rPr>
              <a:t>度 房屋轻微损坏，牌坊、烟囱损坏，地表出现裂缝及喷沙冒水    </a:t>
            </a:r>
            <a:endParaRPr lang="zh-CN" altLang="en-US">
              <a:latin typeface="宋体" panose="02010600030101010101" pitchFamily="2" charset="-122"/>
              <a:ea typeface="宋体" panose="02010600030101010101" pitchFamily="2" charset="-122"/>
            </a:endParaRPr>
          </a:p>
          <a:p>
            <a:pPr eaLnBrk="1" hangingPunct="1">
              <a:buNone/>
            </a:pPr>
            <a:r>
              <a:rPr lang="en-US" altLang="zh-CN">
                <a:latin typeface="宋体" panose="02010600030101010101" pitchFamily="2" charset="-122"/>
                <a:ea typeface="宋体" panose="02010600030101010101" pitchFamily="2" charset="-122"/>
              </a:rPr>
              <a:t>Ⅷ</a:t>
            </a:r>
            <a:r>
              <a:rPr lang="zh-CN" altLang="en-US">
                <a:latin typeface="宋体" panose="02010600030101010101" pitchFamily="2" charset="-122"/>
                <a:ea typeface="宋体" panose="02010600030101010101" pitchFamily="2" charset="-122"/>
              </a:rPr>
              <a:t>度 房屋多有损坏，少数破坏路基塌方，地下管道破裂</a:t>
            </a:r>
            <a:endParaRPr lang="zh-CN" altLang="en-US">
              <a:latin typeface="宋体" panose="02010600030101010101" pitchFamily="2" charset="-122"/>
              <a:ea typeface="宋体" panose="02010600030101010101" pitchFamily="2" charset="-122"/>
            </a:endParaRPr>
          </a:p>
          <a:p>
            <a:endParaRPr lang="zh-CN" altLang="en-US" sz="1800">
              <a:latin typeface="宋体" panose="02010600030101010101" pitchFamily="2" charset="-122"/>
              <a:ea typeface="宋体" panose="02010600030101010101" pitchFamily="2"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4">
                                            <p:txEl>
                                              <p:charRg st="0" end="36"/>
                                            </p:txEl>
                                          </p:spTgt>
                                        </p:tgtEl>
                                        <p:attrNameLst>
                                          <p:attrName>style.visibility</p:attrName>
                                        </p:attrNameLst>
                                      </p:cBhvr>
                                      <p:to>
                                        <p:strVal val="visible"/>
                                      </p:to>
                                    </p:set>
                                    <p:animEffect transition="in" filter="wipe(left)">
                                      <p:cBhvr>
                                        <p:cTn id="7" dur="500"/>
                                        <p:tgtEl>
                                          <p:spTgt spid="13314">
                                            <p:txEl>
                                              <p:charRg st="0" end="3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4">
                                            <p:txEl>
                                              <p:charRg st="36" end="69"/>
                                            </p:txEl>
                                          </p:spTgt>
                                        </p:tgtEl>
                                        <p:attrNameLst>
                                          <p:attrName>style.visibility</p:attrName>
                                        </p:attrNameLst>
                                      </p:cBhvr>
                                      <p:to>
                                        <p:strVal val="visible"/>
                                      </p:to>
                                    </p:set>
                                    <p:animEffect transition="in" filter="wipe(left)">
                                      <p:cBhvr>
                                        <p:cTn id="12" dur="500"/>
                                        <p:tgtEl>
                                          <p:spTgt spid="13314">
                                            <p:txEl>
                                              <p:charRg st="36" end="6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4">
                                            <p:txEl>
                                              <p:charRg st="69" end="100"/>
                                            </p:txEl>
                                          </p:spTgt>
                                        </p:tgtEl>
                                        <p:attrNameLst>
                                          <p:attrName>style.visibility</p:attrName>
                                        </p:attrNameLst>
                                      </p:cBhvr>
                                      <p:to>
                                        <p:strVal val="visible"/>
                                      </p:to>
                                    </p:set>
                                    <p:animEffect transition="in" filter="wipe(left)">
                                      <p:cBhvr>
                                        <p:cTn id="17" dur="500"/>
                                        <p:tgtEl>
                                          <p:spTgt spid="13314">
                                            <p:txEl>
                                              <p:charRg st="69" end="10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314">
                                            <p:txEl>
                                              <p:charRg st="100" end="119"/>
                                            </p:txEl>
                                          </p:spTgt>
                                        </p:tgtEl>
                                        <p:attrNameLst>
                                          <p:attrName>style.visibility</p:attrName>
                                        </p:attrNameLst>
                                      </p:cBhvr>
                                      <p:to>
                                        <p:strVal val="visible"/>
                                      </p:to>
                                    </p:set>
                                    <p:animEffect transition="in" filter="wipe(left)">
                                      <p:cBhvr>
                                        <p:cTn id="22" dur="500"/>
                                        <p:tgtEl>
                                          <p:spTgt spid="13314">
                                            <p:txEl>
                                              <p:charRg st="100" end="11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314">
                                            <p:txEl>
                                              <p:charRg st="120" end="137"/>
                                            </p:txEl>
                                          </p:spTgt>
                                        </p:tgtEl>
                                        <p:attrNameLst>
                                          <p:attrName>style.visibility</p:attrName>
                                        </p:attrNameLst>
                                      </p:cBhvr>
                                      <p:to>
                                        <p:strVal val="visible"/>
                                      </p:to>
                                    </p:set>
                                    <p:animEffect transition="in" filter="wipe(left)">
                                      <p:cBhvr>
                                        <p:cTn id="27" dur="500"/>
                                        <p:tgtEl>
                                          <p:spTgt spid="13314">
                                            <p:txEl>
                                              <p:charRg st="120" end="13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314">
                                            <p:txEl>
                                              <p:charRg st="137" end="156"/>
                                            </p:txEl>
                                          </p:spTgt>
                                        </p:tgtEl>
                                        <p:attrNameLst>
                                          <p:attrName>style.visibility</p:attrName>
                                        </p:attrNameLst>
                                      </p:cBhvr>
                                      <p:to>
                                        <p:strVal val="visible"/>
                                      </p:to>
                                    </p:set>
                                    <p:animEffect transition="in" filter="wipe(left)">
                                      <p:cBhvr>
                                        <p:cTn id="32" dur="500"/>
                                        <p:tgtEl>
                                          <p:spTgt spid="13314">
                                            <p:txEl>
                                              <p:charRg st="137" end="15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314">
                                            <p:txEl>
                                              <p:charRg st="156" end="179"/>
                                            </p:txEl>
                                          </p:spTgt>
                                        </p:tgtEl>
                                        <p:attrNameLst>
                                          <p:attrName>style.visibility</p:attrName>
                                        </p:attrNameLst>
                                      </p:cBhvr>
                                      <p:to>
                                        <p:strVal val="visible"/>
                                      </p:to>
                                    </p:set>
                                    <p:animEffect transition="in" filter="wipe(left)">
                                      <p:cBhvr>
                                        <p:cTn id="37" dur="500"/>
                                        <p:tgtEl>
                                          <p:spTgt spid="13314">
                                            <p:txEl>
                                              <p:charRg st="156" end="17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314">
                                            <p:txEl>
                                              <p:charRg st="179" end="207"/>
                                            </p:txEl>
                                          </p:spTgt>
                                        </p:tgtEl>
                                        <p:attrNameLst>
                                          <p:attrName>style.visibility</p:attrName>
                                        </p:attrNameLst>
                                      </p:cBhvr>
                                      <p:to>
                                        <p:strVal val="visible"/>
                                      </p:to>
                                    </p:set>
                                    <p:animEffect transition="in" filter="wipe(left)">
                                      <p:cBhvr>
                                        <p:cTn id="42" dur="500"/>
                                        <p:tgtEl>
                                          <p:spTgt spid="13314">
                                            <p:txEl>
                                              <p:charRg st="179" end="20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314">
                                            <p:txEl>
                                              <p:charRg st="207" end="243"/>
                                            </p:txEl>
                                          </p:spTgt>
                                        </p:tgtEl>
                                        <p:attrNameLst>
                                          <p:attrName>style.visibility</p:attrName>
                                        </p:attrNameLst>
                                      </p:cBhvr>
                                      <p:to>
                                        <p:strVal val="visible"/>
                                      </p:to>
                                    </p:set>
                                    <p:animEffect transition="in" filter="wipe(left)">
                                      <p:cBhvr>
                                        <p:cTn id="47" dur="500"/>
                                        <p:tgtEl>
                                          <p:spTgt spid="13314">
                                            <p:txEl>
                                              <p:charRg st="207" end="24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314">
                                            <p:txEl>
                                              <p:charRg st="243" end="276"/>
                                            </p:txEl>
                                          </p:spTgt>
                                        </p:tgtEl>
                                        <p:attrNameLst>
                                          <p:attrName>style.visibility</p:attrName>
                                        </p:attrNameLst>
                                      </p:cBhvr>
                                      <p:to>
                                        <p:strVal val="visible"/>
                                      </p:to>
                                    </p:set>
                                    <p:animEffect transition="in" filter="wipe(left)">
                                      <p:cBhvr>
                                        <p:cTn id="52" dur="500"/>
                                        <p:tgtEl>
                                          <p:spTgt spid="13314">
                                            <p:txEl>
                                              <p:charRg st="243" end="27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314">
                                            <p:txEl>
                                              <p:charRg st="276" end="309"/>
                                            </p:txEl>
                                          </p:spTgt>
                                        </p:tgtEl>
                                        <p:attrNameLst>
                                          <p:attrName>style.visibility</p:attrName>
                                        </p:attrNameLst>
                                      </p:cBhvr>
                                      <p:to>
                                        <p:strVal val="visible"/>
                                      </p:to>
                                    </p:set>
                                    <p:animEffect transition="in" filter="wipe(left)">
                                      <p:cBhvr>
                                        <p:cTn id="57" dur="500"/>
                                        <p:tgtEl>
                                          <p:spTgt spid="13314">
                                            <p:txEl>
                                              <p:charRg st="276" end="30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314">
                                            <p:txEl>
                                              <p:charRg st="309" end="343"/>
                                            </p:txEl>
                                          </p:spTgt>
                                        </p:tgtEl>
                                        <p:attrNameLst>
                                          <p:attrName>style.visibility</p:attrName>
                                        </p:attrNameLst>
                                      </p:cBhvr>
                                      <p:to>
                                        <p:strVal val="visible"/>
                                      </p:to>
                                    </p:set>
                                    <p:animEffect transition="in" filter="wipe(left)">
                                      <p:cBhvr>
                                        <p:cTn id="62" dur="500"/>
                                        <p:tgtEl>
                                          <p:spTgt spid="13314">
                                            <p:txEl>
                                              <p:charRg st="309" end="34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3314">
                                            <p:txEl>
                                              <p:charRg st="343" end="369"/>
                                            </p:txEl>
                                          </p:spTgt>
                                        </p:tgtEl>
                                        <p:attrNameLst>
                                          <p:attrName>style.visibility</p:attrName>
                                        </p:attrNameLst>
                                      </p:cBhvr>
                                      <p:to>
                                        <p:strVal val="visible"/>
                                      </p:to>
                                    </p:set>
                                    <p:animEffect transition="in" filter="wipe(left)">
                                      <p:cBhvr>
                                        <p:cTn id="67" dur="500"/>
                                        <p:tgtEl>
                                          <p:spTgt spid="13314">
                                            <p:txEl>
                                              <p:charRg st="343" end="36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SPECIAL_SOURCE" val="bdnull"/>
</p:tagLst>
</file>

<file path=ppt/tags/tag7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7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7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7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commondata" val="eyJoZGlkIjoiZTVlNmE2ZmI1ZjYwNzY0MzcxMzc3ZmQ0YThkN2JhMWY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bofety">
  <a:themeElements>
    <a:clrScheme name="">
      <a:dk1>
        <a:srgbClr val="FFFFFF"/>
      </a:dk1>
      <a:lt1>
        <a:srgbClr val="000000"/>
      </a:lt1>
      <a:dk2>
        <a:srgbClr val="FFFFFF"/>
      </a:dk2>
      <a:lt2>
        <a:srgbClr val="C0C0C0"/>
      </a:lt2>
      <a:accent1>
        <a:srgbClr val="75BAFF"/>
      </a:accent1>
      <a:accent2>
        <a:srgbClr val="0984FF"/>
      </a:accent2>
      <a:accent3>
        <a:srgbClr val="AAAAAA"/>
      </a:accent3>
      <a:accent4>
        <a:srgbClr val="DCDCDC"/>
      </a:accent4>
      <a:accent5>
        <a:srgbClr val="BDD9FF"/>
      </a:accent5>
      <a:accent6>
        <a:srgbClr val="0776E5"/>
      </a:accent6>
      <a:hlink>
        <a:srgbClr val="B5D9FD"/>
      </a:hlink>
      <a:folHlink>
        <a:srgbClr val="0064A8"/>
      </a:folHlink>
    </a:clrScheme>
    <a:fontScheme name="">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00"/>
        </a:lt1>
        <a:dk2>
          <a:srgbClr val="FFFFFF"/>
        </a:dk2>
        <a:lt2>
          <a:srgbClr val="C0C0C0"/>
        </a:lt2>
        <a:accent1>
          <a:srgbClr val="75BAFF"/>
        </a:accent1>
        <a:accent2>
          <a:srgbClr val="0984FF"/>
        </a:accent2>
        <a:accent3>
          <a:srgbClr val="AAAAAA"/>
        </a:accent3>
        <a:accent4>
          <a:srgbClr val="DCDCDC"/>
        </a:accent4>
        <a:accent5>
          <a:srgbClr val="BDD9FF"/>
        </a:accent5>
        <a:accent6>
          <a:srgbClr val="0776E5"/>
        </a:accent6>
        <a:hlink>
          <a:srgbClr val="B5D9FD"/>
        </a:hlink>
        <a:folHlink>
          <a:srgbClr val="0064A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fety1">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00"/>
        </a:lt1>
        <a:dk2>
          <a:srgbClr val="FFFFFF"/>
        </a:dk2>
        <a:lt2>
          <a:srgbClr val="C0C0C0"/>
        </a:lt2>
        <a:accent1>
          <a:srgbClr val="75BAFF"/>
        </a:accent1>
        <a:accent2>
          <a:srgbClr val="0984FF"/>
        </a:accent2>
        <a:accent3>
          <a:srgbClr val="AAAAAA"/>
        </a:accent3>
        <a:accent4>
          <a:srgbClr val="DCDCDC"/>
        </a:accent4>
        <a:accent5>
          <a:srgbClr val="BDD9FF"/>
        </a:accent5>
        <a:accent6>
          <a:srgbClr val="0776E5"/>
        </a:accent6>
        <a:hlink>
          <a:srgbClr val="B5D9FD"/>
        </a:hlink>
        <a:folHlink>
          <a:srgbClr val="0064A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演示设计_2">
  <a:themeElements>
    <a:clrScheme name="">
      <a:dk1>
        <a:srgbClr val="FFFFFF"/>
      </a:dk1>
      <a:lt1>
        <a:srgbClr val="000000"/>
      </a:lt1>
      <a:dk2>
        <a:srgbClr val="FFFFFF"/>
      </a:dk2>
      <a:lt2>
        <a:srgbClr val="C0C0C0"/>
      </a:lt2>
      <a:accent1>
        <a:srgbClr val="75BAFF"/>
      </a:accent1>
      <a:accent2>
        <a:srgbClr val="0984FF"/>
      </a:accent2>
      <a:accent3>
        <a:srgbClr val="AAAAAA"/>
      </a:accent3>
      <a:accent4>
        <a:srgbClr val="DCDCDC"/>
      </a:accent4>
      <a:accent5>
        <a:srgbClr val="BDD9FF"/>
      </a:accent5>
      <a:accent6>
        <a:srgbClr val="0776E5"/>
      </a:accent6>
      <a:hlink>
        <a:srgbClr val="B5D9FD"/>
      </a:hlink>
      <a:folHlink>
        <a:srgbClr val="0064A8"/>
      </a:folHlink>
    </a:clrScheme>
    <a:fontScheme name="">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00"/>
        </a:lt1>
        <a:dk2>
          <a:srgbClr val="FFFFFF"/>
        </a:dk2>
        <a:lt2>
          <a:srgbClr val="C0C0C0"/>
        </a:lt2>
        <a:accent1>
          <a:srgbClr val="75BAFF"/>
        </a:accent1>
        <a:accent2>
          <a:srgbClr val="0984FF"/>
        </a:accent2>
        <a:accent3>
          <a:srgbClr val="AAAAAA"/>
        </a:accent3>
        <a:accent4>
          <a:srgbClr val="DCDCDC"/>
        </a:accent4>
        <a:accent5>
          <a:srgbClr val="BDD9FF"/>
        </a:accent5>
        <a:accent6>
          <a:srgbClr val="0776E5"/>
        </a:accent6>
        <a:hlink>
          <a:srgbClr val="B5D9FD"/>
        </a:hlink>
        <a:folHlink>
          <a:srgbClr val="0064A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4990</Words>
  <Application>WPS 演示</Application>
  <PresentationFormat>全屏显示(4:3)</PresentationFormat>
  <Paragraphs>427</Paragraphs>
  <Slides>40</Slides>
  <Notes>0</Notes>
  <HiddenSlides>1</HiddenSlides>
  <MMClips>0</MMClips>
  <ScaleCrop>false</ScaleCrop>
  <HeadingPairs>
    <vt:vector size="8" baseType="variant">
      <vt:variant>
        <vt:lpstr>已用的字体</vt:lpstr>
      </vt:variant>
      <vt:variant>
        <vt:i4>13</vt:i4>
      </vt:variant>
      <vt:variant>
        <vt:lpstr>主题</vt:lpstr>
      </vt:variant>
      <vt:variant>
        <vt:i4>4</vt:i4>
      </vt:variant>
      <vt:variant>
        <vt:lpstr>嵌入 OLE 服务器</vt:lpstr>
      </vt:variant>
      <vt:variant>
        <vt:i4>1</vt:i4>
      </vt:variant>
      <vt:variant>
        <vt:lpstr>幻灯片标题</vt:lpstr>
      </vt:variant>
      <vt:variant>
        <vt:i4>40</vt:i4>
      </vt:variant>
    </vt:vector>
  </HeadingPairs>
  <TitlesOfParts>
    <vt:vector size="58" baseType="lpstr">
      <vt:lpstr>Arial</vt:lpstr>
      <vt:lpstr>宋体</vt:lpstr>
      <vt:lpstr>Wingdings</vt:lpstr>
      <vt:lpstr>华文细黑</vt:lpstr>
      <vt:lpstr>微软雅黑</vt:lpstr>
      <vt:lpstr>Wingdings</vt:lpstr>
      <vt:lpstr>黑体</vt:lpstr>
      <vt:lpstr>Calibri</vt:lpstr>
      <vt:lpstr>Arial Unicode MS</vt:lpstr>
      <vt:lpstr>隶书</vt:lpstr>
      <vt:lpstr>楷体</vt:lpstr>
      <vt:lpstr>汉仪旗黑-85S</vt:lpstr>
      <vt:lpstr>华文细黑</vt:lpstr>
      <vt:lpstr>bofety</vt:lpstr>
      <vt:lpstr>bofety1</vt:lpstr>
      <vt:lpstr>演示设计_2</vt:lpstr>
      <vt:lpstr>免费资料关注公众号: 安全生产管理</vt:lpstr>
      <vt:lpstr>Excel.Chart.8</vt:lpstr>
      <vt:lpstr>地震自救常识</vt:lpstr>
      <vt:lpstr>PowerPoint 演示文稿</vt:lpstr>
      <vt:lpstr>目 录</vt:lpstr>
      <vt:lpstr>一、地震的基础知识</vt:lpstr>
      <vt:lpstr>1.1 什么是地震？</vt:lpstr>
      <vt:lpstr>地震构造示意图</vt:lpstr>
      <vt:lpstr>1.2地震波</vt:lpstr>
      <vt:lpstr>1.3地震的等级</vt:lpstr>
      <vt:lpstr>PowerPoint 演示文稿</vt:lpstr>
      <vt:lpstr>PowerPoint 演示文稿</vt:lpstr>
      <vt:lpstr>1.4 主震和余震</vt:lpstr>
      <vt:lpstr>1.5 地震的次生灾害</vt:lpstr>
      <vt:lpstr>1.6 大震的预警时间</vt:lpstr>
      <vt:lpstr>1.7 地震前兆</vt:lpstr>
      <vt:lpstr>地光</vt:lpstr>
      <vt:lpstr>1.8 近代中国地震大地震伤亡情况</vt:lpstr>
      <vt:lpstr>二、避震和自救常识</vt:lpstr>
      <vt:lpstr>PowerPoint 演示文稿</vt:lpstr>
      <vt:lpstr>PowerPoint 演示文稿</vt:lpstr>
      <vt:lpstr>PowerPoint 演示文稿</vt:lpstr>
      <vt:lpstr>PowerPoint 演示文稿</vt:lpstr>
      <vt:lpstr>地震中的“救命三角”</vt:lpstr>
      <vt:lpstr>地震中的自救10项要领</vt:lpstr>
      <vt:lpstr>PowerPoint 演示文稿</vt:lpstr>
      <vt:lpstr>PowerPoint 演示文稿</vt:lpstr>
      <vt:lpstr>PowerPoint 演示文稿</vt:lpstr>
      <vt:lpstr>PowerPoint 演示文稿</vt:lpstr>
      <vt:lpstr>高楼避震</vt:lpstr>
      <vt:lpstr>户外避震</vt:lpstr>
      <vt:lpstr>其他地方避震</vt:lpstr>
      <vt:lpstr>躲开避震自救误区</vt:lpstr>
      <vt:lpstr>三、震后自救相互救助</vt:lpstr>
      <vt:lpstr>PowerPoint 演示文稿</vt:lpstr>
      <vt:lpstr>如何自救</vt:lpstr>
      <vt:lpstr>伤情的自我处理</vt:lpstr>
      <vt:lpstr> 存活率与时间的关系</vt:lpstr>
      <vt:lpstr>相互救助</vt:lpstr>
      <vt:lpstr>相互救助</vt:lpstr>
      <vt:lpstr>地震三字经</vt:lpstr>
      <vt:lpstr>感谢聆听</vt:lpstr>
    </vt:vector>
  </TitlesOfParts>
  <Company>NordriDesign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免费安全资料加微anquan2024</dc:description>
  <dc:subject>免费安全资料加微anquan2024免费安全资料加微anquan2024</dc:subject>
  <cp:category>免费安全资料加微anquan2024</cp:category>
  <cp:lastModifiedBy>little fairy</cp:lastModifiedBy>
  <cp:revision>258</cp:revision>
  <dcterms:created xsi:type="dcterms:W3CDTF">1900-01-01T00:00:00Z</dcterms:created>
  <dcterms:modified xsi:type="dcterms:W3CDTF">2024-05-08T06:12:41Z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1906F1F27DE341F79F30D38B954F4F5A_13</vt:lpwstr>
  </property>
</Properties>
</file>