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19"/>
  </p:handoutMasterIdLst>
  <p:sldIdLst>
    <p:sldId id="267" r:id="rId4"/>
    <p:sldId id="280" r:id="rId6"/>
    <p:sldId id="256" r:id="rId7"/>
    <p:sldId id="257" r:id="rId8"/>
    <p:sldId id="258" r:id="rId9"/>
    <p:sldId id="259" r:id="rId10"/>
    <p:sldId id="260" r:id="rId11"/>
    <p:sldId id="261" r:id="rId12"/>
    <p:sldId id="262" r:id="rId13"/>
    <p:sldId id="263" r:id="rId14"/>
    <p:sldId id="265" r:id="rId15"/>
    <p:sldId id="266" r:id="rId16"/>
    <p:sldId id="268" r:id="rId17"/>
    <p:sldId id="270"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8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8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7E13C-0D0B-4AE3-887A-CC7AC6E5A1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EC64D-E354-4B5C-808B-F4E9ACA7E92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784DE4-98D9-41A9-965B-52BF218538B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6DD89-6551-4D1D-9D5C-C80891CF0CAC}" type="slidenum">
              <a:rPr lang="zh-CN" altLang="en-US" smtClean="0"/>
            </a:fld>
            <a:endParaRPr lang="zh-CN" altLang="en-US"/>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4798" y="332740"/>
            <a:ext cx="9081770" cy="60483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4798" y="332740"/>
            <a:ext cx="9081770" cy="60483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784DE4-98D9-41A9-965B-52BF218538B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6DD89-6551-4D1D-9D5C-C80891CF0CA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76.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hyperlink" Target="http://www.bofety.com/" TargetMode="External"/><Relationship Id="rId7" Type="http://schemas.openxmlformats.org/officeDocument/2006/relationships/tags" Target="../tags/tag80.xml"/><Relationship Id="rId6" Type="http://schemas.openxmlformats.org/officeDocument/2006/relationships/image" Target="../media/image20.jpeg"/><Relationship Id="rId5" Type="http://schemas.openxmlformats.org/officeDocument/2006/relationships/tags" Target="../tags/tag79.xml"/><Relationship Id="rId4" Type="http://schemas.openxmlformats.org/officeDocument/2006/relationships/image" Target="../media/image19.jpeg"/><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notesSlide" Target="../notesSlides/notesSlide13.xml"/><Relationship Id="rId10" Type="http://schemas.openxmlformats.org/officeDocument/2006/relationships/slideLayout" Target="../slideLayouts/slideLayout1.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75.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8" name="文本框 7" descr="7b0a2020202022776f7264617274223a2022220a7d0a"/>
          <p:cNvSpPr txBox="1"/>
          <p:nvPr/>
        </p:nvSpPr>
        <p:spPr>
          <a:xfrm>
            <a:off x="1526540" y="2467610"/>
            <a:ext cx="9138920" cy="1445260"/>
          </a:xfrm>
          <a:prstGeom prst="rect">
            <a:avLst/>
          </a:prstGeom>
          <a:noFill/>
        </p:spPr>
        <p:txBody>
          <a:bodyPr wrap="square" rtlCol="0">
            <a:spAutoFit/>
          </a:bodyPr>
          <a:lstStyle/>
          <a:p>
            <a:r>
              <a:rPr lang="zh-CN" altLang="en-US" sz="8800" b="1" dirty="0">
                <a:solidFill>
                  <a:srgbClr val="C00000"/>
                </a:solidFill>
                <a:latin typeface="微软雅黑" panose="020B0503020204020204" pitchFamily="34" charset="-122"/>
                <a:ea typeface="微软雅黑" panose="020B0503020204020204" pitchFamily="34" charset="-122"/>
              </a:rPr>
              <a:t>冬季防滑</a:t>
            </a:r>
            <a:r>
              <a:rPr lang="zh-CN" altLang="en-US" sz="8800" b="1" dirty="0" smtClean="0">
                <a:solidFill>
                  <a:srgbClr val="C00000"/>
                </a:solidFill>
                <a:latin typeface="微软雅黑" panose="020B0503020204020204" pitchFamily="34" charset="-122"/>
                <a:ea typeface="微软雅黑" panose="020B0503020204020204" pitchFamily="34" charset="-122"/>
              </a:rPr>
              <a:t>安全</a:t>
            </a:r>
            <a:r>
              <a:rPr lang="zh-CN" altLang="en-US" sz="8800" b="1" dirty="0">
                <a:solidFill>
                  <a:srgbClr val="C00000"/>
                </a:solidFill>
                <a:latin typeface="微软雅黑" panose="020B0503020204020204" pitchFamily="34" charset="-122"/>
                <a:ea typeface="微软雅黑" panose="020B0503020204020204" pitchFamily="34" charset="-122"/>
              </a:rPr>
              <a:t>知识</a:t>
            </a:r>
            <a:endParaRPr lang="zh-CN" altLang="en-US" sz="8800" b="1" dirty="0">
              <a:solidFill>
                <a:srgbClr val="C0000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767320" y="40187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2" name="椭圆 1"/>
          <p:cNvSpPr/>
          <p:nvPr>
            <p:custDataLst>
              <p:tags r:id="rId3"/>
            </p:custDataLst>
          </p:nvPr>
        </p:nvSpPr>
        <p:spPr>
          <a:xfrm>
            <a:off x="7317320" y="52667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560435" y="52673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803550" y="52667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796266" y="1813455"/>
            <a:ext cx="4626229" cy="3367397"/>
          </a:xfrm>
          <a:prstGeom prst="rect">
            <a:avLst/>
          </a:prstGeom>
        </p:spPr>
        <p:txBody>
          <a:bodyPr wrap="square">
            <a:spAutoFit/>
          </a:bodyPr>
          <a:lstStyle/>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在雨雪天或路面冰雪未除净期间，应禁止员工上下班或在厂区内骑车。冬季骑车，轮胎不要充气太充足，并且要选择无冰冻的平坦路面，不要猛捏车闸。不急拐弯，拐弯和下坡最好下车推行，还应与前面的车辆、行人保持较大的距离。道路泥泞湿滑时，骑车更要精力集中，骑行的速度要比正常天气时缓慢。</a:t>
            </a:r>
            <a:endParaRPr lang="en-US" altLang="zh-CN"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36477" y="5486401"/>
            <a:ext cx="11117943" cy="0"/>
          </a:xfrm>
          <a:prstGeom prst="line">
            <a:avLst/>
          </a:prstGeom>
          <a:ln w="22225">
            <a:solidFill>
              <a:srgbClr val="798175"/>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10358" b="7262"/>
          <a:stretch>
            <a:fillRect/>
          </a:stretch>
        </p:blipFill>
        <p:spPr>
          <a:xfrm>
            <a:off x="5560606" y="1807028"/>
            <a:ext cx="6631394" cy="4097252"/>
          </a:xfrm>
          <a:prstGeom prst="rect">
            <a:avLst/>
          </a:prstGeom>
        </p:spPr>
      </p:pic>
      <p:cxnSp>
        <p:nvCxnSpPr>
          <p:cNvPr id="12" name="直接连接符 11"/>
          <p:cNvCxnSpPr/>
          <p:nvPr/>
        </p:nvCxnSpPr>
        <p:spPr>
          <a:xfrm rot="5400000">
            <a:off x="-1971125" y="3855654"/>
            <a:ext cx="5082020" cy="0"/>
          </a:xfrm>
          <a:prstGeom prst="line">
            <a:avLst/>
          </a:prstGeom>
          <a:ln w="22225">
            <a:solidFill>
              <a:srgbClr val="798175"/>
            </a:solidFill>
          </a:ln>
        </p:spPr>
        <p:style>
          <a:lnRef idx="1">
            <a:schemeClr val="accent1"/>
          </a:lnRef>
          <a:fillRef idx="0">
            <a:schemeClr val="accent1"/>
          </a:fillRef>
          <a:effectRef idx="0">
            <a:schemeClr val="accent1"/>
          </a:effectRef>
          <a:fontRef idx="minor">
            <a:schemeClr val="tx1"/>
          </a:fontRef>
        </p:style>
      </p:cxnSp>
      <p:pic>
        <p:nvPicPr>
          <p:cNvPr id="25" name="图片 24" descr="2"/>
          <p:cNvPicPr>
            <a:picLocks noChangeAspect="1"/>
          </p:cNvPicPr>
          <p:nvPr>
            <p:custDataLst>
              <p:tags r:id="rId2"/>
            </p:custDataLst>
          </p:nvPr>
        </p:nvPicPr>
        <p:blipFill>
          <a:blip r:embed="rId3"/>
          <a:stretch>
            <a:fillRect/>
          </a:stretch>
        </p:blipFill>
        <p:spPr>
          <a:xfrm>
            <a:off x="1599565" y="4784725"/>
            <a:ext cx="3924300" cy="4260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b="15542"/>
          <a:stretch>
            <a:fillRect/>
          </a:stretch>
        </p:blipFill>
        <p:spPr>
          <a:xfrm>
            <a:off x="0" y="0"/>
            <a:ext cx="12192000" cy="6858000"/>
          </a:xfrm>
          <a:prstGeom prst="rect">
            <a:avLst/>
          </a:prstGeom>
        </p:spPr>
      </p:pic>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722285" y="1872543"/>
            <a:ext cx="6723544" cy="1753235"/>
          </a:xfrm>
          <a:prstGeom prst="rect">
            <a:avLst/>
          </a:prstGeom>
        </p:spPr>
        <p:txBody>
          <a:bodyPr wrap="square">
            <a:spAutoFit/>
          </a:bodyPr>
          <a:lstStyle/>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、对私家车驾乘人员而言，一定要有冬季冰雪路面行车或乘车安全</a:t>
            </a:r>
            <a:r>
              <a:rPr lang="zh-CN" altLang="en-US">
                <a:latin typeface="微软雅黑" panose="020B0503020204020204" pitchFamily="34" charset="-122"/>
                <a:ea typeface="微软雅黑" panose="020B0503020204020204" pitchFamily="34" charset="-122"/>
              </a:rPr>
              <a:t>意识</a:t>
            </a:r>
            <a:r>
              <a:rPr lang="zh-CN" altLang="en-US" smtClean="0">
                <a:latin typeface="微软雅黑" panose="020B0503020204020204" pitchFamily="34" charset="-122"/>
                <a:ea typeface="微软雅黑" panose="020B0503020204020204" pitchFamily="34" charset="-122"/>
              </a:rPr>
              <a:t>，能</a:t>
            </a:r>
            <a:r>
              <a:rPr lang="zh-CN" altLang="en-US" dirty="0">
                <a:latin typeface="微软雅黑" panose="020B0503020204020204" pitchFamily="34" charset="-122"/>
                <a:ea typeface="微软雅黑" panose="020B0503020204020204" pitchFamily="34" charset="-122"/>
              </a:rPr>
              <a:t>不开车就不要开，能坐大车就不要乘私家车，毕竟私家车主经验、技能和车辆的安全性能不如大车或专职司机，不存侥幸心理。</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9005"/>
          <a:stretch>
            <a:fillRect/>
          </a:stretch>
        </p:blipFill>
        <p:spPr>
          <a:xfrm>
            <a:off x="0" y="1"/>
            <a:ext cx="12192000" cy="6858000"/>
          </a:xfrm>
          <a:prstGeom prst="rect">
            <a:avLst/>
          </a:prstGeom>
        </p:spPr>
      </p:pic>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0" y="3428999"/>
            <a:ext cx="12192000" cy="3428999"/>
          </a:xfrm>
          <a:prstGeom prst="rect">
            <a:avLst/>
          </a:prstGeom>
          <a:solidFill>
            <a:srgbClr val="79817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69885" y="3667549"/>
            <a:ext cx="11056058" cy="2951898"/>
          </a:xfrm>
          <a:prstGeom prst="rect">
            <a:avLst/>
          </a:prstGeom>
        </p:spPr>
        <p:txBody>
          <a:bodyPr wrap="square">
            <a:spAutoFit/>
          </a:bodyPr>
          <a:lstStyle/>
          <a:p>
            <a:pPr algn="just">
              <a:lnSpc>
                <a:spcPct val="150000"/>
              </a:lnSpc>
              <a:spcBef>
                <a:spcPts val="1000"/>
              </a:spcBef>
            </a:pPr>
            <a:r>
              <a:rPr lang="en-US" altLang="zh-CN" dirty="0">
                <a:solidFill>
                  <a:schemeClr val="bg1"/>
                </a:solidFill>
                <a:latin typeface="微软雅黑" panose="020B0503020204020204" pitchFamily="34" charset="-122"/>
                <a:ea typeface="微软雅黑" panose="020B0503020204020204" pitchFamily="34" charset="-122"/>
              </a:rPr>
              <a:t>9</a:t>
            </a:r>
            <a:r>
              <a:rPr lang="zh-CN" altLang="en-US" dirty="0">
                <a:solidFill>
                  <a:schemeClr val="bg1"/>
                </a:solidFill>
                <a:latin typeface="微软雅黑" panose="020B0503020204020204" pitchFamily="34" charset="-122"/>
                <a:ea typeface="微软雅黑" panose="020B0503020204020204" pitchFamily="34" charset="-122"/>
              </a:rPr>
              <a:t>、对私家车而言，要掌握和学习冰雪路面行车技术。雪天路滑，如果路面结起一层薄冰，就形成了人们常说的“地穿甲”现象，使汽车轮胎与路面的摩擦系数减小，附着力大大降低，给汽车行驶带来许多麻烦。因为车辆在冰雪路面上行驶时，汽车轮胎与路面的摩擦系数减小、附着力大大降低，汽车的驱动轮很容易打滑或空转，尤其是上坡、起步、停车时还会出现溜车的现象；车辆在行驶中如果突然加速或减速，很容易造成侧滑及方向跑偏现象；遇情况紧急制动时，会使制动距离大大延长，高于一般干燥路面的４倍以上。 所有的技巧总结就是一个字“慢”：速度慢、转向慢、慢刹车、慢加油、慢松离合，过猛的动作对于冰雪路驾驶有害无益。</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38582" y="1577307"/>
            <a:ext cx="3151578" cy="21468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553" r="1975"/>
          <a:stretch>
            <a:fillRect/>
          </a:stretch>
        </p:blipFill>
        <p:spPr>
          <a:xfrm>
            <a:off x="1738582" y="1120204"/>
            <a:ext cx="3629890" cy="2583128"/>
          </a:xfrm>
          <a:prstGeom prst="rect">
            <a:avLst/>
          </a:prstGeom>
        </p:spPr>
      </p:pic>
      <p:sp>
        <p:nvSpPr>
          <p:cNvPr id="6" name="矩形 5"/>
          <p:cNvSpPr/>
          <p:nvPr/>
        </p:nvSpPr>
        <p:spPr>
          <a:xfrm>
            <a:off x="5524500" y="1563914"/>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5524500" y="2808086"/>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5836557" y="1851805"/>
            <a:ext cx="4403770" cy="369332"/>
          </a:xfrm>
          <a:prstGeom prst="rect">
            <a:avLst/>
          </a:prstGeom>
        </p:spPr>
        <p:txBody>
          <a:bodyPr wrap="square">
            <a:spAutoFit/>
          </a:bodyPr>
          <a:lstStyle/>
          <a:p>
            <a:pPr algn="just">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室内选择防滑地板 ：尤其是厨房、卫生间</a:t>
            </a:r>
            <a:endParaRPr lang="zh-CN" altLang="en-US" noProof="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5836557" y="2813051"/>
            <a:ext cx="5050971" cy="874407"/>
          </a:xfrm>
          <a:prstGeom prst="rect">
            <a:avLst/>
          </a:prstGeom>
        </p:spPr>
        <p:txBody>
          <a:bodyPr wrap="square">
            <a:spAutoFit/>
          </a:bodyPr>
          <a:lstStyle/>
          <a:p>
            <a:pPr algn="just">
              <a:lnSpc>
                <a:spcPct val="150000"/>
              </a:lnSpc>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户外尽量避免在动摩擦过大、静摩擦过小的地方行走、驾驶。</a:t>
            </a:r>
            <a:endParaRPr lang="zh-CN" altLang="en-US" noProof="1">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362" y="4029045"/>
            <a:ext cx="2554018" cy="2604895"/>
          </a:xfrm>
          <a:prstGeom prst="rect">
            <a:avLst/>
          </a:prstGeom>
        </p:spPr>
      </p:pic>
      <p:sp>
        <p:nvSpPr>
          <p:cNvPr id="17" name="矩形 16"/>
          <p:cNvSpPr/>
          <p:nvPr/>
        </p:nvSpPr>
        <p:spPr>
          <a:xfrm>
            <a:off x="5524500" y="4167414"/>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5524500" y="5398193"/>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5836557" y="4196974"/>
            <a:ext cx="5050971" cy="874407"/>
          </a:xfrm>
          <a:prstGeom prst="rect">
            <a:avLst/>
          </a:prstGeom>
        </p:spPr>
        <p:txBody>
          <a:bodyPr wrap="square">
            <a:spAutoFit/>
          </a:bodyPr>
          <a:lstStyle/>
          <a:p>
            <a:pPr algn="just">
              <a:lnSpc>
                <a:spcPct val="150000"/>
              </a:lnSpc>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防止地面积水成冰，及时清扫积雪，提供安全通道。</a:t>
            </a:r>
            <a:endParaRPr lang="zh-CN" altLang="en-US" noProof="1">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836557" y="5671570"/>
            <a:ext cx="3877985" cy="369332"/>
          </a:xfrm>
          <a:prstGeom prst="rect">
            <a:avLst/>
          </a:prstGeom>
        </p:spPr>
        <p:txBody>
          <a:bodyPr wrap="square">
            <a:spAutoFit/>
          </a:bodyPr>
          <a:lstStyle/>
          <a:p>
            <a:pPr algn="just">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上下楼梯抓紧扶手，穿戴防滑用品。</a:t>
            </a:r>
            <a:endParaRPr lang="zh-CN" altLang="en-US" noProof="1">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1058610" y="1940198"/>
            <a:ext cx="441146" cy="1538370"/>
          </a:xfrm>
          <a:prstGeom prst="rect">
            <a:avLst/>
          </a:prstGeom>
        </p:spPr>
        <p:txBody>
          <a:bodyPr wrap="square">
            <a:spAutoFit/>
          </a:bodyPr>
          <a:lstStyle/>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生</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活</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防</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滑</a:t>
            </a:r>
            <a:endParaRPr lang="zh-CN" altLang="en-US" sz="2000" b="1" noProof="1">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1058610" y="4562307"/>
            <a:ext cx="441146" cy="1538370"/>
          </a:xfrm>
          <a:prstGeom prst="rect">
            <a:avLst/>
          </a:prstGeom>
        </p:spPr>
        <p:txBody>
          <a:bodyPr wrap="square">
            <a:spAutoFit/>
          </a:bodyPr>
          <a:lstStyle/>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工作</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防</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滑</a:t>
            </a:r>
            <a:endParaRPr lang="zh-CN" altLang="en-US" sz="2000" b="1" noProof="1">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69885" y="326218"/>
            <a:ext cx="4852610"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总结</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标题 5"/>
          <p:cNvSpPr>
            <a:spLocks noGrp="1"/>
          </p:cNvSpPr>
          <p:nvPr>
            <p:ph type="title"/>
            <p:custDataLst>
              <p:tags r:id="rId2"/>
            </p:custDataLst>
          </p:nvPr>
        </p:nvSpPr>
        <p:spPr>
          <a:xfrm>
            <a:off x="2389414" y="1484741"/>
            <a:ext cx="5284399" cy="1179607"/>
          </a:xfrm>
        </p:spPr>
        <p:txBody>
          <a:bodyPr>
            <a:noAutofit/>
          </a:bodyPr>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815580" y="4149090"/>
            <a:ext cx="395605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nvPicPr>
        <p:blipFill>
          <a:blip r:embed="rId4"/>
          <a:stretch>
            <a:fillRect/>
          </a:stretch>
        </p:blipFill>
        <p:spPr>
          <a:xfrm>
            <a:off x="9281795" y="4213215"/>
            <a:ext cx="1188000" cy="1188000"/>
          </a:xfrm>
          <a:prstGeom prst="rect">
            <a:avLst/>
          </a:prstGeom>
        </p:spPr>
      </p:pic>
      <p:sp>
        <p:nvSpPr>
          <p:cNvPr id="2" name="文本框 1"/>
          <p:cNvSpPr txBox="1"/>
          <p:nvPr>
            <p:custDataLst>
              <p:tags r:id="rId5"/>
            </p:custDataLst>
          </p:nvPr>
        </p:nvSpPr>
        <p:spPr>
          <a:xfrm>
            <a:off x="7903703"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3" name="文本框 2"/>
          <p:cNvSpPr txBox="1"/>
          <p:nvPr>
            <p:custDataLst>
              <p:tags r:id="rId7"/>
            </p:custDataLst>
          </p:nvPr>
        </p:nvSpPr>
        <p:spPr>
          <a:xfrm>
            <a:off x="3038096"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9" name="文本框 8"/>
          <p:cNvSpPr txBox="1"/>
          <p:nvPr/>
        </p:nvSpPr>
        <p:spPr>
          <a:xfrm>
            <a:off x="3458846"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0" name="文本框 9"/>
          <p:cNvSpPr txBox="1"/>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1" name="文本框 10"/>
          <p:cNvSpPr txBox="1"/>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46390" y="1610449"/>
            <a:ext cx="4051814" cy="1952172"/>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46390" y="4198982"/>
            <a:ext cx="4051814" cy="19521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360291" y="1827606"/>
            <a:ext cx="3424011" cy="1497654"/>
          </a:xfrm>
          <a:prstGeom prst="rect">
            <a:avLst/>
          </a:prstGeom>
          <a:noFill/>
        </p:spPr>
        <p:txBody>
          <a:bodyPr wrap="square" rtlCol="0">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根据美国儿童协会与国家安全协会调查报告，美国平均每年有</a:t>
            </a:r>
            <a:r>
              <a:rPr lang="en-US" altLang="zh-CN" dirty="0">
                <a:solidFill>
                  <a:schemeClr val="bg1"/>
                </a:solidFill>
                <a:latin typeface="微软雅黑" panose="020B0503020204020204" pitchFamily="34" charset="-122"/>
                <a:ea typeface="微软雅黑" panose="020B0503020204020204" pitchFamily="34" charset="-122"/>
              </a:rPr>
              <a:t>312</a:t>
            </a:r>
            <a:r>
              <a:rPr lang="zh-CN" altLang="en-US" dirty="0">
                <a:solidFill>
                  <a:schemeClr val="bg1"/>
                </a:solidFill>
                <a:latin typeface="微软雅黑" panose="020B0503020204020204" pitchFamily="34" charset="-122"/>
                <a:ea typeface="微软雅黑" panose="020B0503020204020204" pitchFamily="34" charset="-122"/>
              </a:rPr>
              <a:t>万人意外滑到而受伤，越</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万人死于滑到意外事故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60291" y="4293401"/>
            <a:ext cx="3424011" cy="1857753"/>
          </a:xfrm>
          <a:prstGeom prst="rect">
            <a:avLst/>
          </a:prstGeom>
          <a:noFill/>
        </p:spPr>
        <p:txBody>
          <a:bodyPr wrap="square" rtlCol="0">
            <a:spAutoFit/>
          </a:bodyPr>
          <a:lstStyle/>
          <a:p>
            <a:pPr algn="just">
              <a:lnSpc>
                <a:spcPct val="130000"/>
              </a:lnSpc>
            </a:pPr>
            <a:r>
              <a:rPr lang="zh-CN" altLang="en-US" dirty="0">
                <a:solidFill>
                  <a:srgbClr val="798175"/>
                </a:solidFill>
                <a:latin typeface="微软雅黑" panose="020B0503020204020204" pitchFamily="34" charset="-122"/>
                <a:ea typeface="微软雅黑" panose="020B0503020204020204" pitchFamily="34" charset="-122"/>
              </a:rPr>
              <a:t>根据日本官方发表的人口动态统计资料报告指出，日本每年因滑到而受伤的人数约为</a:t>
            </a:r>
            <a:r>
              <a:rPr lang="en-US" altLang="zh-CN" dirty="0">
                <a:solidFill>
                  <a:srgbClr val="798175"/>
                </a:solidFill>
                <a:latin typeface="微软雅黑" panose="020B0503020204020204" pitchFamily="34" charset="-122"/>
                <a:ea typeface="微软雅黑" panose="020B0503020204020204" pitchFamily="34" charset="-122"/>
              </a:rPr>
              <a:t>100</a:t>
            </a:r>
            <a:r>
              <a:rPr lang="zh-CN" altLang="en-US" dirty="0">
                <a:solidFill>
                  <a:srgbClr val="798175"/>
                </a:solidFill>
                <a:latin typeface="微软雅黑" panose="020B0503020204020204" pitchFamily="34" charset="-122"/>
                <a:ea typeface="微软雅黑" panose="020B0503020204020204" pitchFamily="34" charset="-122"/>
              </a:rPr>
              <a:t>万人，而绊倒、滑倒死亡人数一年有</a:t>
            </a:r>
            <a:r>
              <a:rPr lang="en-US" altLang="zh-CN" dirty="0">
                <a:solidFill>
                  <a:srgbClr val="798175"/>
                </a:solidFill>
                <a:latin typeface="微软雅黑" panose="020B0503020204020204" pitchFamily="34" charset="-122"/>
                <a:ea typeface="微软雅黑" panose="020B0503020204020204" pitchFamily="34" charset="-122"/>
              </a:rPr>
              <a:t>737</a:t>
            </a:r>
            <a:r>
              <a:rPr lang="zh-CN" altLang="en-US" dirty="0">
                <a:solidFill>
                  <a:srgbClr val="798175"/>
                </a:solidFill>
                <a:latin typeface="微软雅黑" panose="020B0503020204020204" pitchFamily="34" charset="-122"/>
                <a:ea typeface="微软雅黑" panose="020B0503020204020204" pitchFamily="34" charset="-122"/>
              </a:rPr>
              <a:t>人</a:t>
            </a:r>
            <a:endParaRPr lang="zh-CN" altLang="en-US" dirty="0">
              <a:solidFill>
                <a:srgbClr val="798175"/>
              </a:solidFill>
              <a:latin typeface="微软雅黑" panose="020B0503020204020204" pitchFamily="34" charset="-122"/>
              <a:ea typeface="微软雅黑" panose="020B0503020204020204" pitchFamily="34" charset="-122"/>
            </a:endParaRPr>
          </a:p>
        </p:txBody>
      </p:sp>
      <p:sp>
        <p:nvSpPr>
          <p:cNvPr id="11" name="矩形 10"/>
          <p:cNvSpPr/>
          <p:nvPr/>
        </p:nvSpPr>
        <p:spPr>
          <a:xfrm>
            <a:off x="5412106" y="2579914"/>
            <a:ext cx="2540001" cy="1582057"/>
          </a:xfrm>
          <a:custGeom>
            <a:avLst/>
            <a:gdLst>
              <a:gd name="connsiteX0" fmla="*/ 0 w 2525486"/>
              <a:gd name="connsiteY0" fmla="*/ 0 h 740229"/>
              <a:gd name="connsiteX1" fmla="*/ 2525486 w 2525486"/>
              <a:gd name="connsiteY1" fmla="*/ 0 h 740229"/>
              <a:gd name="connsiteX2" fmla="*/ 2525486 w 2525486"/>
              <a:gd name="connsiteY2" fmla="*/ 740229 h 740229"/>
              <a:gd name="connsiteX3" fmla="*/ 0 w 2525486"/>
              <a:gd name="connsiteY3" fmla="*/ 740229 h 740229"/>
              <a:gd name="connsiteX4" fmla="*/ 0 w 2525486"/>
              <a:gd name="connsiteY4" fmla="*/ 0 h 740229"/>
              <a:gd name="connsiteX0-1" fmla="*/ 0 w 2525486"/>
              <a:gd name="connsiteY0-2" fmla="*/ 0 h 1582057"/>
              <a:gd name="connsiteX1-3" fmla="*/ 2525486 w 2525486"/>
              <a:gd name="connsiteY1-4" fmla="*/ 0 h 1582057"/>
              <a:gd name="connsiteX2-5" fmla="*/ 2510972 w 2525486"/>
              <a:gd name="connsiteY2-6" fmla="*/ 1582057 h 1582057"/>
              <a:gd name="connsiteX3-7" fmla="*/ 0 w 2525486"/>
              <a:gd name="connsiteY3-8" fmla="*/ 740229 h 1582057"/>
              <a:gd name="connsiteX4-9" fmla="*/ 0 w 2525486"/>
              <a:gd name="connsiteY4-10" fmla="*/ 0 h 1582057"/>
              <a:gd name="connsiteX0-11" fmla="*/ 0 w 2525486"/>
              <a:gd name="connsiteY0-12" fmla="*/ 0 h 1582057"/>
              <a:gd name="connsiteX1-13" fmla="*/ 2525486 w 2525486"/>
              <a:gd name="connsiteY1-14" fmla="*/ 841829 h 1582057"/>
              <a:gd name="connsiteX2-15" fmla="*/ 2510972 w 2525486"/>
              <a:gd name="connsiteY2-16" fmla="*/ 1582057 h 1582057"/>
              <a:gd name="connsiteX3-17" fmla="*/ 0 w 2525486"/>
              <a:gd name="connsiteY3-18" fmla="*/ 740229 h 1582057"/>
              <a:gd name="connsiteX4-19" fmla="*/ 0 w 2525486"/>
              <a:gd name="connsiteY4-20" fmla="*/ 0 h 1582057"/>
              <a:gd name="connsiteX0-21" fmla="*/ 0 w 2525486"/>
              <a:gd name="connsiteY0-22" fmla="*/ 0 h 1582057"/>
              <a:gd name="connsiteX1-23" fmla="*/ 2525486 w 2525486"/>
              <a:gd name="connsiteY1-24" fmla="*/ 841829 h 1582057"/>
              <a:gd name="connsiteX2-25" fmla="*/ 2510972 w 2525486"/>
              <a:gd name="connsiteY2-26" fmla="*/ 1582057 h 1582057"/>
              <a:gd name="connsiteX3-27" fmla="*/ 0 w 2525486"/>
              <a:gd name="connsiteY3-28" fmla="*/ 740229 h 1582057"/>
              <a:gd name="connsiteX4-29" fmla="*/ 0 w 2525486"/>
              <a:gd name="connsiteY4-30" fmla="*/ 0 h 1582057"/>
              <a:gd name="connsiteX0-31" fmla="*/ 0 w 2525486"/>
              <a:gd name="connsiteY0-32" fmla="*/ 0 h 1582057"/>
              <a:gd name="connsiteX1-33" fmla="*/ 2525486 w 2525486"/>
              <a:gd name="connsiteY1-34" fmla="*/ 841829 h 1582057"/>
              <a:gd name="connsiteX2-35" fmla="*/ 2510972 w 2525486"/>
              <a:gd name="connsiteY2-36" fmla="*/ 1582057 h 1582057"/>
              <a:gd name="connsiteX3-37" fmla="*/ 0 w 2525486"/>
              <a:gd name="connsiteY3-38" fmla="*/ 740229 h 1582057"/>
              <a:gd name="connsiteX4-39" fmla="*/ 0 w 2525486"/>
              <a:gd name="connsiteY4-40" fmla="*/ 0 h 1582057"/>
              <a:gd name="connsiteX0-41" fmla="*/ 0 w 2525486"/>
              <a:gd name="connsiteY0-42" fmla="*/ 0 h 1582057"/>
              <a:gd name="connsiteX1-43" fmla="*/ 2525486 w 2525486"/>
              <a:gd name="connsiteY1-44" fmla="*/ 841829 h 1582057"/>
              <a:gd name="connsiteX2-45" fmla="*/ 2510972 w 2525486"/>
              <a:gd name="connsiteY2-46" fmla="*/ 1582057 h 1582057"/>
              <a:gd name="connsiteX3-47" fmla="*/ 0 w 2525486"/>
              <a:gd name="connsiteY3-48" fmla="*/ 740229 h 1582057"/>
              <a:gd name="connsiteX4-49" fmla="*/ 0 w 2525486"/>
              <a:gd name="connsiteY4-50" fmla="*/ 0 h 1582057"/>
              <a:gd name="connsiteX0-51" fmla="*/ 0 w 2525486"/>
              <a:gd name="connsiteY0-52" fmla="*/ 0 h 1582057"/>
              <a:gd name="connsiteX1-53" fmla="*/ 2525486 w 2525486"/>
              <a:gd name="connsiteY1-54" fmla="*/ 841829 h 1582057"/>
              <a:gd name="connsiteX2-55" fmla="*/ 2510972 w 2525486"/>
              <a:gd name="connsiteY2-56" fmla="*/ 1582057 h 1582057"/>
              <a:gd name="connsiteX3-57" fmla="*/ 0 w 2525486"/>
              <a:gd name="connsiteY3-58" fmla="*/ 740229 h 1582057"/>
              <a:gd name="connsiteX4-59" fmla="*/ 0 w 2525486"/>
              <a:gd name="connsiteY4-60" fmla="*/ 0 h 1582057"/>
              <a:gd name="connsiteX0-61" fmla="*/ 0 w 2525486"/>
              <a:gd name="connsiteY0-62" fmla="*/ 0 h 1582057"/>
              <a:gd name="connsiteX1-63" fmla="*/ 2525486 w 2525486"/>
              <a:gd name="connsiteY1-64" fmla="*/ 885372 h 1582057"/>
              <a:gd name="connsiteX2-65" fmla="*/ 2510972 w 2525486"/>
              <a:gd name="connsiteY2-66" fmla="*/ 1582057 h 1582057"/>
              <a:gd name="connsiteX3-67" fmla="*/ 0 w 2525486"/>
              <a:gd name="connsiteY3-68" fmla="*/ 740229 h 1582057"/>
              <a:gd name="connsiteX4-69" fmla="*/ 0 w 2525486"/>
              <a:gd name="connsiteY4-70" fmla="*/ 0 h 1582057"/>
              <a:gd name="connsiteX0-71" fmla="*/ 0 w 2525486"/>
              <a:gd name="connsiteY0-72" fmla="*/ 0 h 1582057"/>
              <a:gd name="connsiteX1-73" fmla="*/ 2525486 w 2525486"/>
              <a:gd name="connsiteY1-74" fmla="*/ 1001486 h 1582057"/>
              <a:gd name="connsiteX2-75" fmla="*/ 2510972 w 2525486"/>
              <a:gd name="connsiteY2-76" fmla="*/ 1582057 h 1582057"/>
              <a:gd name="connsiteX3-77" fmla="*/ 0 w 2525486"/>
              <a:gd name="connsiteY3-78" fmla="*/ 740229 h 1582057"/>
              <a:gd name="connsiteX4-79" fmla="*/ 0 w 2525486"/>
              <a:gd name="connsiteY4-80" fmla="*/ 0 h 1582057"/>
              <a:gd name="connsiteX0-81" fmla="*/ 0 w 2525486"/>
              <a:gd name="connsiteY0-82" fmla="*/ 0 h 1582057"/>
              <a:gd name="connsiteX1-83" fmla="*/ 2525486 w 2525486"/>
              <a:gd name="connsiteY1-84" fmla="*/ 1001486 h 1582057"/>
              <a:gd name="connsiteX2-85" fmla="*/ 2510972 w 2525486"/>
              <a:gd name="connsiteY2-86" fmla="*/ 1582057 h 1582057"/>
              <a:gd name="connsiteX3-87" fmla="*/ 0 w 2525486"/>
              <a:gd name="connsiteY3-88" fmla="*/ 740229 h 1582057"/>
              <a:gd name="connsiteX4-89" fmla="*/ 0 w 2525486"/>
              <a:gd name="connsiteY4-90" fmla="*/ 0 h 1582057"/>
              <a:gd name="connsiteX0-91" fmla="*/ 0 w 2525486"/>
              <a:gd name="connsiteY0-92" fmla="*/ 0 h 1582057"/>
              <a:gd name="connsiteX1-93" fmla="*/ 2525486 w 2525486"/>
              <a:gd name="connsiteY1-94" fmla="*/ 1001486 h 1582057"/>
              <a:gd name="connsiteX2-95" fmla="*/ 2510972 w 2525486"/>
              <a:gd name="connsiteY2-96" fmla="*/ 1582057 h 1582057"/>
              <a:gd name="connsiteX3-97" fmla="*/ 0 w 2525486"/>
              <a:gd name="connsiteY3-98" fmla="*/ 740229 h 1582057"/>
              <a:gd name="connsiteX4-99" fmla="*/ 0 w 2525486"/>
              <a:gd name="connsiteY4-100" fmla="*/ 0 h 1582057"/>
              <a:gd name="connsiteX0-101" fmla="*/ 0 w 2540001"/>
              <a:gd name="connsiteY0-102" fmla="*/ 0 h 1582057"/>
              <a:gd name="connsiteX1-103" fmla="*/ 2540001 w 2540001"/>
              <a:gd name="connsiteY1-104" fmla="*/ 1001486 h 1582057"/>
              <a:gd name="connsiteX2-105" fmla="*/ 2510972 w 2540001"/>
              <a:gd name="connsiteY2-106" fmla="*/ 1582057 h 1582057"/>
              <a:gd name="connsiteX3-107" fmla="*/ 0 w 2540001"/>
              <a:gd name="connsiteY3-108" fmla="*/ 740229 h 1582057"/>
              <a:gd name="connsiteX4-109" fmla="*/ 0 w 2540001"/>
              <a:gd name="connsiteY4-110" fmla="*/ 0 h 15820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40001" h="1582057">
                <a:moveTo>
                  <a:pt x="0" y="0"/>
                </a:moveTo>
                <a:cubicBezTo>
                  <a:pt x="653144" y="556381"/>
                  <a:pt x="1669143" y="1025676"/>
                  <a:pt x="2540001" y="1001486"/>
                </a:cubicBezTo>
                <a:lnTo>
                  <a:pt x="2510972" y="1582057"/>
                </a:lnTo>
                <a:cubicBezTo>
                  <a:pt x="1528838" y="1562705"/>
                  <a:pt x="778934" y="1354667"/>
                  <a:pt x="0" y="740229"/>
                </a:cubicBezTo>
                <a:lnTo>
                  <a:pt x="0" y="0"/>
                </a:lnTo>
                <a:close/>
              </a:path>
            </a:pathLst>
          </a:cu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0"/>
          <p:cNvSpPr/>
          <p:nvPr/>
        </p:nvSpPr>
        <p:spPr>
          <a:xfrm flipV="1">
            <a:off x="5412105" y="3583486"/>
            <a:ext cx="2540001" cy="1591582"/>
          </a:xfrm>
          <a:custGeom>
            <a:avLst/>
            <a:gdLst>
              <a:gd name="connsiteX0" fmla="*/ 0 w 2525486"/>
              <a:gd name="connsiteY0" fmla="*/ 0 h 740229"/>
              <a:gd name="connsiteX1" fmla="*/ 2525486 w 2525486"/>
              <a:gd name="connsiteY1" fmla="*/ 0 h 740229"/>
              <a:gd name="connsiteX2" fmla="*/ 2525486 w 2525486"/>
              <a:gd name="connsiteY2" fmla="*/ 740229 h 740229"/>
              <a:gd name="connsiteX3" fmla="*/ 0 w 2525486"/>
              <a:gd name="connsiteY3" fmla="*/ 740229 h 740229"/>
              <a:gd name="connsiteX4" fmla="*/ 0 w 2525486"/>
              <a:gd name="connsiteY4" fmla="*/ 0 h 740229"/>
              <a:gd name="connsiteX0-1" fmla="*/ 0 w 2525486"/>
              <a:gd name="connsiteY0-2" fmla="*/ 0 h 1582057"/>
              <a:gd name="connsiteX1-3" fmla="*/ 2525486 w 2525486"/>
              <a:gd name="connsiteY1-4" fmla="*/ 0 h 1582057"/>
              <a:gd name="connsiteX2-5" fmla="*/ 2510972 w 2525486"/>
              <a:gd name="connsiteY2-6" fmla="*/ 1582057 h 1582057"/>
              <a:gd name="connsiteX3-7" fmla="*/ 0 w 2525486"/>
              <a:gd name="connsiteY3-8" fmla="*/ 740229 h 1582057"/>
              <a:gd name="connsiteX4-9" fmla="*/ 0 w 2525486"/>
              <a:gd name="connsiteY4-10" fmla="*/ 0 h 1582057"/>
              <a:gd name="connsiteX0-11" fmla="*/ 0 w 2525486"/>
              <a:gd name="connsiteY0-12" fmla="*/ 0 h 1582057"/>
              <a:gd name="connsiteX1-13" fmla="*/ 2525486 w 2525486"/>
              <a:gd name="connsiteY1-14" fmla="*/ 841829 h 1582057"/>
              <a:gd name="connsiteX2-15" fmla="*/ 2510972 w 2525486"/>
              <a:gd name="connsiteY2-16" fmla="*/ 1582057 h 1582057"/>
              <a:gd name="connsiteX3-17" fmla="*/ 0 w 2525486"/>
              <a:gd name="connsiteY3-18" fmla="*/ 740229 h 1582057"/>
              <a:gd name="connsiteX4-19" fmla="*/ 0 w 2525486"/>
              <a:gd name="connsiteY4-20" fmla="*/ 0 h 1582057"/>
              <a:gd name="connsiteX0-21" fmla="*/ 0 w 2525486"/>
              <a:gd name="connsiteY0-22" fmla="*/ 0 h 1582057"/>
              <a:gd name="connsiteX1-23" fmla="*/ 2525486 w 2525486"/>
              <a:gd name="connsiteY1-24" fmla="*/ 841829 h 1582057"/>
              <a:gd name="connsiteX2-25" fmla="*/ 2510972 w 2525486"/>
              <a:gd name="connsiteY2-26" fmla="*/ 1582057 h 1582057"/>
              <a:gd name="connsiteX3-27" fmla="*/ 0 w 2525486"/>
              <a:gd name="connsiteY3-28" fmla="*/ 740229 h 1582057"/>
              <a:gd name="connsiteX4-29" fmla="*/ 0 w 2525486"/>
              <a:gd name="connsiteY4-30" fmla="*/ 0 h 1582057"/>
              <a:gd name="connsiteX0-31" fmla="*/ 0 w 2525486"/>
              <a:gd name="connsiteY0-32" fmla="*/ 0 h 1582057"/>
              <a:gd name="connsiteX1-33" fmla="*/ 2525486 w 2525486"/>
              <a:gd name="connsiteY1-34" fmla="*/ 841829 h 1582057"/>
              <a:gd name="connsiteX2-35" fmla="*/ 2510972 w 2525486"/>
              <a:gd name="connsiteY2-36" fmla="*/ 1582057 h 1582057"/>
              <a:gd name="connsiteX3-37" fmla="*/ 0 w 2525486"/>
              <a:gd name="connsiteY3-38" fmla="*/ 740229 h 1582057"/>
              <a:gd name="connsiteX4-39" fmla="*/ 0 w 2525486"/>
              <a:gd name="connsiteY4-40" fmla="*/ 0 h 1582057"/>
              <a:gd name="connsiteX0-41" fmla="*/ 0 w 2525486"/>
              <a:gd name="connsiteY0-42" fmla="*/ 0 h 1582057"/>
              <a:gd name="connsiteX1-43" fmla="*/ 2525486 w 2525486"/>
              <a:gd name="connsiteY1-44" fmla="*/ 841829 h 1582057"/>
              <a:gd name="connsiteX2-45" fmla="*/ 2510972 w 2525486"/>
              <a:gd name="connsiteY2-46" fmla="*/ 1582057 h 1582057"/>
              <a:gd name="connsiteX3-47" fmla="*/ 0 w 2525486"/>
              <a:gd name="connsiteY3-48" fmla="*/ 740229 h 1582057"/>
              <a:gd name="connsiteX4-49" fmla="*/ 0 w 2525486"/>
              <a:gd name="connsiteY4-50" fmla="*/ 0 h 1582057"/>
              <a:gd name="connsiteX0-51" fmla="*/ 0 w 2525486"/>
              <a:gd name="connsiteY0-52" fmla="*/ 0 h 1582057"/>
              <a:gd name="connsiteX1-53" fmla="*/ 2525486 w 2525486"/>
              <a:gd name="connsiteY1-54" fmla="*/ 841829 h 1582057"/>
              <a:gd name="connsiteX2-55" fmla="*/ 2510972 w 2525486"/>
              <a:gd name="connsiteY2-56" fmla="*/ 1582057 h 1582057"/>
              <a:gd name="connsiteX3-57" fmla="*/ 0 w 2525486"/>
              <a:gd name="connsiteY3-58" fmla="*/ 740229 h 1582057"/>
              <a:gd name="connsiteX4-59" fmla="*/ 0 w 2525486"/>
              <a:gd name="connsiteY4-60" fmla="*/ 0 h 1582057"/>
              <a:gd name="connsiteX0-61" fmla="*/ 0 w 2525486"/>
              <a:gd name="connsiteY0-62" fmla="*/ 0 h 1582057"/>
              <a:gd name="connsiteX1-63" fmla="*/ 2525486 w 2525486"/>
              <a:gd name="connsiteY1-64" fmla="*/ 885372 h 1582057"/>
              <a:gd name="connsiteX2-65" fmla="*/ 2510972 w 2525486"/>
              <a:gd name="connsiteY2-66" fmla="*/ 1582057 h 1582057"/>
              <a:gd name="connsiteX3-67" fmla="*/ 0 w 2525486"/>
              <a:gd name="connsiteY3-68" fmla="*/ 740229 h 1582057"/>
              <a:gd name="connsiteX4-69" fmla="*/ 0 w 2525486"/>
              <a:gd name="connsiteY4-70" fmla="*/ 0 h 1582057"/>
              <a:gd name="connsiteX0-71" fmla="*/ 0 w 2525486"/>
              <a:gd name="connsiteY0-72" fmla="*/ 0 h 1582057"/>
              <a:gd name="connsiteX1-73" fmla="*/ 2525486 w 2525486"/>
              <a:gd name="connsiteY1-74" fmla="*/ 1001486 h 1582057"/>
              <a:gd name="connsiteX2-75" fmla="*/ 2510972 w 2525486"/>
              <a:gd name="connsiteY2-76" fmla="*/ 1582057 h 1582057"/>
              <a:gd name="connsiteX3-77" fmla="*/ 0 w 2525486"/>
              <a:gd name="connsiteY3-78" fmla="*/ 740229 h 1582057"/>
              <a:gd name="connsiteX4-79" fmla="*/ 0 w 2525486"/>
              <a:gd name="connsiteY4-80" fmla="*/ 0 h 1582057"/>
              <a:gd name="connsiteX0-81" fmla="*/ 0 w 2525486"/>
              <a:gd name="connsiteY0-82" fmla="*/ 0 h 1582057"/>
              <a:gd name="connsiteX1-83" fmla="*/ 2525486 w 2525486"/>
              <a:gd name="connsiteY1-84" fmla="*/ 1001486 h 1582057"/>
              <a:gd name="connsiteX2-85" fmla="*/ 2510972 w 2525486"/>
              <a:gd name="connsiteY2-86" fmla="*/ 1582057 h 1582057"/>
              <a:gd name="connsiteX3-87" fmla="*/ 0 w 2525486"/>
              <a:gd name="connsiteY3-88" fmla="*/ 740229 h 1582057"/>
              <a:gd name="connsiteX4-89" fmla="*/ 0 w 2525486"/>
              <a:gd name="connsiteY4-90" fmla="*/ 0 h 1582057"/>
              <a:gd name="connsiteX0-91" fmla="*/ 0 w 2525486"/>
              <a:gd name="connsiteY0-92" fmla="*/ 0 h 1582057"/>
              <a:gd name="connsiteX1-93" fmla="*/ 2525486 w 2525486"/>
              <a:gd name="connsiteY1-94" fmla="*/ 1001486 h 1582057"/>
              <a:gd name="connsiteX2-95" fmla="*/ 2510972 w 2525486"/>
              <a:gd name="connsiteY2-96" fmla="*/ 1582057 h 1582057"/>
              <a:gd name="connsiteX3-97" fmla="*/ 0 w 2525486"/>
              <a:gd name="connsiteY3-98" fmla="*/ 740229 h 1582057"/>
              <a:gd name="connsiteX4-99" fmla="*/ 0 w 2525486"/>
              <a:gd name="connsiteY4-100" fmla="*/ 0 h 1582057"/>
              <a:gd name="connsiteX0-101" fmla="*/ 0 w 2540001"/>
              <a:gd name="connsiteY0-102" fmla="*/ 0 h 1582057"/>
              <a:gd name="connsiteX1-103" fmla="*/ 2540001 w 2540001"/>
              <a:gd name="connsiteY1-104" fmla="*/ 1001486 h 1582057"/>
              <a:gd name="connsiteX2-105" fmla="*/ 2510972 w 2540001"/>
              <a:gd name="connsiteY2-106" fmla="*/ 1582057 h 1582057"/>
              <a:gd name="connsiteX3-107" fmla="*/ 0 w 2540001"/>
              <a:gd name="connsiteY3-108" fmla="*/ 740229 h 1582057"/>
              <a:gd name="connsiteX4-109" fmla="*/ 0 w 2540001"/>
              <a:gd name="connsiteY4-110" fmla="*/ 0 h 1582057"/>
              <a:gd name="connsiteX0-111" fmla="*/ 0 w 2540001"/>
              <a:gd name="connsiteY0-112" fmla="*/ 0 h 1591582"/>
              <a:gd name="connsiteX1-113" fmla="*/ 2540001 w 2540001"/>
              <a:gd name="connsiteY1-114" fmla="*/ 1001486 h 1591582"/>
              <a:gd name="connsiteX2-115" fmla="*/ 2530022 w 2540001"/>
              <a:gd name="connsiteY2-116" fmla="*/ 1591582 h 1591582"/>
              <a:gd name="connsiteX3-117" fmla="*/ 0 w 2540001"/>
              <a:gd name="connsiteY3-118" fmla="*/ 740229 h 1591582"/>
              <a:gd name="connsiteX4-119" fmla="*/ 0 w 2540001"/>
              <a:gd name="connsiteY4-120" fmla="*/ 0 h 1591582"/>
              <a:gd name="connsiteX0-121" fmla="*/ 0 w 2540001"/>
              <a:gd name="connsiteY0-122" fmla="*/ 0 h 1523002"/>
              <a:gd name="connsiteX1-123" fmla="*/ 2540001 w 2540001"/>
              <a:gd name="connsiteY1-124" fmla="*/ 1001486 h 1523002"/>
              <a:gd name="connsiteX2-125" fmla="*/ 2522402 w 2540001"/>
              <a:gd name="connsiteY2-126" fmla="*/ 1523002 h 1523002"/>
              <a:gd name="connsiteX3-127" fmla="*/ 0 w 2540001"/>
              <a:gd name="connsiteY3-128" fmla="*/ 740229 h 1523002"/>
              <a:gd name="connsiteX4-129" fmla="*/ 0 w 2540001"/>
              <a:gd name="connsiteY4-130" fmla="*/ 0 h 1523002"/>
              <a:gd name="connsiteX0-131" fmla="*/ 0 w 2540001"/>
              <a:gd name="connsiteY0-132" fmla="*/ 0 h 1591582"/>
              <a:gd name="connsiteX1-133" fmla="*/ 2540001 w 2540001"/>
              <a:gd name="connsiteY1-134" fmla="*/ 1001486 h 1591582"/>
              <a:gd name="connsiteX2-135" fmla="*/ 2537642 w 2540001"/>
              <a:gd name="connsiteY2-136" fmla="*/ 1591582 h 1591582"/>
              <a:gd name="connsiteX3-137" fmla="*/ 0 w 2540001"/>
              <a:gd name="connsiteY3-138" fmla="*/ 740229 h 1591582"/>
              <a:gd name="connsiteX4-139" fmla="*/ 0 w 2540001"/>
              <a:gd name="connsiteY4-140" fmla="*/ 0 h 15915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40001" h="1591582">
                <a:moveTo>
                  <a:pt x="0" y="0"/>
                </a:moveTo>
                <a:cubicBezTo>
                  <a:pt x="653144" y="556381"/>
                  <a:pt x="1669143" y="1025676"/>
                  <a:pt x="2540001" y="1001486"/>
                </a:cubicBezTo>
                <a:cubicBezTo>
                  <a:pt x="2539215" y="1198185"/>
                  <a:pt x="2538428" y="1394883"/>
                  <a:pt x="2537642" y="1591582"/>
                </a:cubicBezTo>
                <a:cubicBezTo>
                  <a:pt x="1555508" y="1572230"/>
                  <a:pt x="778934" y="1354667"/>
                  <a:pt x="0" y="740229"/>
                </a:cubicBez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等腰三角形 12"/>
          <p:cNvSpPr/>
          <p:nvPr/>
        </p:nvSpPr>
        <p:spPr>
          <a:xfrm rot="16200000" flipV="1">
            <a:off x="7688218" y="3662952"/>
            <a:ext cx="984976" cy="457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665028" y="3660719"/>
            <a:ext cx="2699658" cy="461665"/>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滑倒比癌症更可怕</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428393" y="323887"/>
            <a:ext cx="2120843"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滑跌的危害</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73955" y="3133420"/>
            <a:ext cx="6120331" cy="2168525"/>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sym typeface="+mn-ea"/>
              </a:rPr>
              <a:t>某年11月，冬季下第一场雪，炼油厂综合服务中心王某在新区管控去加氢装置巡检，途经一斜梯，由于当时穿的不是防滑鞋，在爬梯子时梯子上有一层薄雪，上到第三个踏步时脚下一滑，人从第三层踏步滑到地面，辛亏当时抓好了斜梯扶手，未造成人身伤害。</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579337" y="2641600"/>
            <a:ext cx="6648777" cy="3091543"/>
          </a:xfrm>
          <a:prstGeom prst="rect">
            <a:avLst/>
          </a:prstGeom>
          <a:noFill/>
          <a:ln w="22225">
            <a:solidFill>
              <a:srgbClr val="798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9337" y="1948529"/>
            <a:ext cx="1886858"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773955" y="2025473"/>
            <a:ext cx="877163"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案例一</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11604" r="11553"/>
          <a:stretch>
            <a:fillRect/>
          </a:stretch>
        </p:blipFill>
        <p:spPr>
          <a:xfrm>
            <a:off x="7228114" y="1878883"/>
            <a:ext cx="4733212" cy="45349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18712" r="8013" b="8650"/>
          <a:stretch>
            <a:fillRect/>
          </a:stretch>
        </p:blipFill>
        <p:spPr>
          <a:xfrm>
            <a:off x="7672380" y="2641601"/>
            <a:ext cx="4519620" cy="3091542"/>
          </a:xfrm>
          <a:prstGeom prst="rect">
            <a:avLst/>
          </a:prstGeom>
        </p:spPr>
      </p:pic>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9337" y="2641600"/>
            <a:ext cx="6648777" cy="3091543"/>
          </a:xfrm>
          <a:prstGeom prst="rect">
            <a:avLst/>
          </a:prstGeom>
          <a:noFill/>
          <a:ln w="22225">
            <a:solidFill>
              <a:srgbClr val="798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9337" y="1948529"/>
            <a:ext cx="1886858"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773955" y="2037886"/>
            <a:ext cx="877163"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案例二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73955" y="3352556"/>
            <a:ext cx="6096000" cy="1753235"/>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sym typeface="+mn-ea"/>
              </a:rPr>
              <a:t>某年</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月入冬降温期间，重整加氢联合车间黄某上管架检查伴</a:t>
            </a:r>
            <a:r>
              <a:rPr lang="zh-CN" altLang="en-US">
                <a:latin typeface="微软雅黑" panose="020B0503020204020204" pitchFamily="34" charset="-122"/>
                <a:ea typeface="微软雅黑" panose="020B0503020204020204" pitchFamily="34" charset="-122"/>
              </a:rPr>
              <a:t>热线</a:t>
            </a:r>
            <a:r>
              <a:rPr lang="zh-CN" altLang="en-US" smtClean="0">
                <a:latin typeface="微软雅黑" panose="020B0503020204020204" pitchFamily="34" charset="-122"/>
                <a:ea typeface="微软雅黑" panose="020B0503020204020204" pitchFamily="34" charset="-122"/>
              </a:rPr>
              <a:t>，由于</a:t>
            </a:r>
            <a:r>
              <a:rPr lang="zh-CN" altLang="en-US" dirty="0">
                <a:latin typeface="微软雅黑" panose="020B0503020204020204" pitchFamily="34" charset="-122"/>
                <a:ea typeface="微软雅黑" panose="020B0503020204020204" pitchFamily="34" charset="-122"/>
              </a:rPr>
              <a:t>管线上有一层薄雪，虽然小心行走，但还是滑了一跤，由于管线较密，没有造成因滑跌导致的人员坠落事故发生。</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9337" y="2641600"/>
            <a:ext cx="6648777" cy="3091543"/>
          </a:xfrm>
          <a:prstGeom prst="rect">
            <a:avLst/>
          </a:prstGeom>
          <a:noFill/>
          <a:ln w="22225">
            <a:solidFill>
              <a:srgbClr val="798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9337" y="1948529"/>
            <a:ext cx="1886858"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773955" y="2025473"/>
            <a:ext cx="877163"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案列三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73955" y="2915805"/>
            <a:ext cx="6105816" cy="2584450"/>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事情经过：</a:t>
            </a:r>
            <a:r>
              <a:rPr lang="zh-CN" altLang="en-US" dirty="0">
                <a:latin typeface="微软雅黑" panose="020B0503020204020204" pitchFamily="34" charset="-122"/>
                <a:ea typeface="微软雅黑" panose="020B0503020204020204" pitchFamily="34" charset="-122"/>
                <a:sym typeface="+mn-ea"/>
              </a:rPr>
              <a:t>某年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rPr>
              <a:t>日，银川下了一场比较大的雪，致使路面积满了冰雪，某司机到银川郊区看望朋友。车辆行驶在一条新修的道路上，速度</a:t>
            </a:r>
            <a:r>
              <a:rPr lang="en-US" altLang="zh-CN" dirty="0">
                <a:latin typeface="微软雅黑" panose="020B0503020204020204" pitchFamily="34" charset="-122"/>
                <a:ea typeface="微软雅黑" panose="020B0503020204020204" pitchFamily="34" charset="-122"/>
              </a:rPr>
              <a:t>20Km/h</a:t>
            </a:r>
            <a:r>
              <a:rPr lang="zh-CN" altLang="en-US" dirty="0">
                <a:latin typeface="微软雅黑" panose="020B0503020204020204" pitchFamily="34" charset="-122"/>
                <a:ea typeface="微软雅黑" panose="020B0503020204020204" pitchFamily="34" charset="-122"/>
              </a:rPr>
              <a:t>。当家人劝说速度有点快时，下意识的踩了一下刹车，车头瞬间就掉了</a:t>
            </a:r>
            <a:r>
              <a:rPr lang="en-US" altLang="zh-CN" dirty="0">
                <a:latin typeface="微软雅黑" panose="020B0503020204020204" pitchFamily="34" charset="-122"/>
                <a:ea typeface="微软雅黑" panose="020B0503020204020204" pitchFamily="34" charset="-122"/>
              </a:rPr>
              <a:t>180°</a:t>
            </a:r>
            <a:r>
              <a:rPr lang="zh-CN" altLang="en-US" dirty="0">
                <a:latin typeface="微软雅黑" panose="020B0503020204020204" pitchFamily="34" charset="-122"/>
                <a:ea typeface="微软雅黑" panose="020B0503020204020204" pitchFamily="34" charset="-122"/>
              </a:rPr>
              <a:t>，同时车直接滑到路牙边挡住停了下来。   由于当时路上没有车，也不是山路，没有酿成事故。</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3362" r="37855" b="17017"/>
          <a:stretch>
            <a:fillRect/>
          </a:stretch>
        </p:blipFill>
        <p:spPr>
          <a:xfrm>
            <a:off x="7837713" y="2632105"/>
            <a:ext cx="4354285" cy="31010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7101" y="2179703"/>
            <a:ext cx="6363642" cy="3415030"/>
          </a:xfrm>
          <a:prstGeom prst="rect">
            <a:avLst/>
          </a:prstGeom>
        </p:spPr>
        <p:txBody>
          <a:bodyPr wrap="square">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、王某因个人劳保防护不到位，没有穿防滑鞋，是造成滑跌事故的直接原因；</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、黄某虽预见到滑跌的风险，但是没有采取合理有效的避险</a:t>
            </a:r>
            <a:r>
              <a:rPr lang="zh-CN" altLang="en-US">
                <a:latin typeface="微软雅黑" panose="020B0503020204020204" pitchFamily="34" charset="-122"/>
                <a:ea typeface="微软雅黑" panose="020B0503020204020204" pitchFamily="34" charset="-122"/>
              </a:rPr>
              <a:t>措施</a:t>
            </a:r>
            <a:r>
              <a:rPr lang="zh-CN" altLang="en-US" smtClean="0">
                <a:latin typeface="微软雅黑" panose="020B0503020204020204" pitchFamily="34" charset="-122"/>
                <a:ea typeface="微软雅黑" panose="020B0503020204020204" pitchFamily="34" charset="-122"/>
              </a:rPr>
              <a:t>，是</a:t>
            </a:r>
            <a:r>
              <a:rPr lang="zh-CN" altLang="en-US" dirty="0">
                <a:latin typeface="微软雅黑" panose="020B0503020204020204" pitchFamily="34" charset="-122"/>
                <a:ea typeface="微软雅黑" panose="020B0503020204020204" pitchFamily="34" charset="-122"/>
              </a:rPr>
              <a:t>造成滑跌的直接原因；</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、巡检途径路段积雪没有及时清理，也是造成滑跌事故发生的主要原因。</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宋体" panose="02010600030101010101" pitchFamily="2" charset="-122"/>
              </a:rPr>
              <a:t>缺乏冰雪路面行车的驾驶技能和掌控是冰雪路面行车事故的主要原因。</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7866743" y="2928257"/>
            <a:ext cx="3396343" cy="1378857"/>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0" name="直接连接符 9"/>
          <p:cNvCxnSpPr/>
          <p:nvPr/>
        </p:nvCxnSpPr>
        <p:spPr>
          <a:xfrm>
            <a:off x="7881257" y="4702629"/>
            <a:ext cx="3367314" cy="0"/>
          </a:xfrm>
          <a:prstGeom prst="line">
            <a:avLst/>
          </a:prstGeom>
          <a:ln w="22225">
            <a:solidFill>
              <a:srgbClr val="798175"/>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897256" y="3417630"/>
            <a:ext cx="1335315"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事故总结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2" name="内容占位符 2"/>
          <p:cNvSpPr>
            <a:spLocks noGrp="1" noChangeArrowheads="1"/>
          </p:cNvSpPr>
          <p:nvPr>
            <p:ph idx="1"/>
          </p:nvPr>
        </p:nvSpPr>
        <p:spPr>
          <a:xfrm>
            <a:off x="569885" y="1963363"/>
            <a:ext cx="5642228" cy="3623877"/>
          </a:xfrm>
        </p:spPr>
        <p:txBody>
          <a:bodyPr wrap="square">
            <a:spAutoFit/>
          </a:bodyPr>
          <a:lstStyle/>
          <a:p>
            <a:pPr marL="0" indent="0" algn="just">
              <a:lnSpc>
                <a:spcPct val="150000"/>
              </a:lnSpc>
              <a:buNone/>
            </a:pP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、冬季出行要穿软底防滑鞋，绝对不能穿硬底或光面鞋底的鞋子，女士最好不要穿高跟鞋；</a:t>
            </a:r>
            <a:endParaRPr lang="zh-CN" altLang="en-US" sz="1800" dirty="0">
              <a:latin typeface="微软雅黑" panose="020B0503020204020204" pitchFamily="34" charset="-122"/>
              <a:ea typeface="微软雅黑" panose="020B0503020204020204" pitchFamily="34" charset="-122"/>
            </a:endParaRPr>
          </a:p>
          <a:p>
            <a:pPr marL="0" indent="0" algn="just">
              <a:lnSpc>
                <a:spcPct val="150000"/>
              </a:lnSpc>
              <a:buNone/>
            </a:pP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、上下楼梯时要扶好楼梯扶手，严禁在上下楼梯过程中查阅手机内的信息或者看书等行为，也不要在此过程中与上层梯面的人员交谈，要时刻注意脚下；</a:t>
            </a:r>
            <a:endParaRPr lang="zh-CN" altLang="en-US" sz="1800" dirty="0">
              <a:latin typeface="微软雅黑" panose="020B0503020204020204" pitchFamily="34" charset="-122"/>
              <a:ea typeface="微软雅黑" panose="020B0503020204020204" pitchFamily="34" charset="-122"/>
            </a:endParaRPr>
          </a:p>
          <a:p>
            <a:pPr marL="0" indent="0" algn="just">
              <a:lnSpc>
                <a:spcPct val="150000"/>
              </a:lnSpc>
              <a:buNone/>
            </a:pP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、在刚被拖布擦拭的地面行走要注意缩小步幅，放慢速度，集中注意力，防止因地面湿滑造成的滑跌事故发生；</a:t>
            </a:r>
            <a:endParaRPr lang="zh-CN" altLang="en-US" sz="1800"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1365" y="1378052"/>
            <a:ext cx="5642228" cy="45622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3628570" y="2416486"/>
            <a:ext cx="7881257" cy="2792880"/>
          </a:xfrm>
          <a:prstGeom prst="rect">
            <a:avLst/>
          </a:prstGeom>
        </p:spPr>
        <p:txBody>
          <a:bodyPr wrap="square">
            <a:spAutoFit/>
          </a:bodyPr>
          <a:lstStyle/>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、冬季在公交车站等候公交车时要站在站台上，禁止在站台以外的地方等候公交车，防止因公交车进站处地面积冰较多导致滑跌或者交通意外事故发生；</a:t>
            </a:r>
            <a:endParaRPr lang="zh-CN" altLang="en-US" dirty="0">
              <a:latin typeface="微软雅黑" panose="020B0503020204020204" pitchFamily="34" charset="-122"/>
              <a:ea typeface="微软雅黑" panose="020B0503020204020204" pitchFamily="34" charset="-122"/>
            </a:endParaRPr>
          </a:p>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、巡检线路、罐区梯子、泵房、仪表室、办公楼等人员出入口的冰雪必须除净，铺设防滑垫，预防人员滑跌。</a:t>
            </a:r>
            <a:endParaRPr lang="zh-CN" altLang="en-US" dirty="0">
              <a:latin typeface="微软雅黑" panose="020B0503020204020204" pitchFamily="34" charset="-122"/>
              <a:ea typeface="微软雅黑" panose="020B0503020204020204" pitchFamily="34" charset="-122"/>
            </a:endParaRPr>
          </a:p>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、在冰雪路面行走应该小心慢行，双手不要揣在兜里或双手插入袖口，因为双手来回摆动有利于身体平衡，同时一旦滑倒，双手可起到支撑防护作用。</a:t>
            </a:r>
            <a:endParaRPr lang="zh-CN" altLang="en-US"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7249" r="21461"/>
          <a:stretch>
            <a:fillRect/>
          </a:stretch>
        </p:blipFill>
        <p:spPr>
          <a:xfrm>
            <a:off x="0" y="1718538"/>
            <a:ext cx="3224655" cy="4188776"/>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1.xml><?xml version="1.0" encoding="utf-8"?>
<p:tagLst xmlns:p="http://schemas.openxmlformats.org/presentationml/2006/main">
  <p:tag name="commondata" val="eyJoZGlkIjoiZTVlNmE2ZmI1ZjYwNzY0MzcxMzc3ZmQ0YThkN2JhMWYifQ=="/>
  <p:tag name="resource_record_key" val="{&quot;13&quot;:[20482067,456312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bofe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2057</Words>
  <Application>WPS 演示</Application>
  <PresentationFormat>宽屏</PresentationFormat>
  <Paragraphs>112</Paragraphs>
  <Slides>14</Slides>
  <Notes>13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14</vt:i4>
      </vt:variant>
    </vt:vector>
  </HeadingPairs>
  <TitlesOfParts>
    <vt:vector size="28" baseType="lpstr">
      <vt:lpstr>Arial</vt:lpstr>
      <vt:lpstr>宋体</vt:lpstr>
      <vt:lpstr>Wingdings</vt:lpstr>
      <vt:lpstr>微软雅黑</vt:lpstr>
      <vt:lpstr>Wingdings</vt:lpstr>
      <vt:lpstr>Arial Unicode MS</vt:lpstr>
      <vt:lpstr>等线 Light</vt:lpstr>
      <vt:lpstr>等线</vt:lpstr>
      <vt:lpstr>Calibri</vt:lpstr>
      <vt:lpstr>楷体</vt:lpstr>
      <vt:lpstr>汉仪旗黑-85S</vt:lpstr>
      <vt:lpstr>黑体</vt:lpstr>
      <vt:lpstr>bofety</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免费资料关注公众号:安全生产管理</dc:subject>
  <cp:category>免费资料关注公众号:安全生产管理</cp:category>
  <cp:lastModifiedBy>little fairy</cp:lastModifiedBy>
  <cp:revision>9</cp:revision>
  <dcterms:created xsi:type="dcterms:W3CDTF">1900-01-01T00:00:00Z</dcterms:created>
  <dcterms:modified xsi:type="dcterms:W3CDTF">2024-05-08T09:00:42Z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93D50547369C4C36B2DDE8EE88D7896B_13</vt:lpwstr>
  </property>
</Properties>
</file>