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3" r:id="rId3"/>
  </p:sldMasterIdLst>
  <p:notesMasterIdLst>
    <p:notesMasterId r:id="rId5"/>
  </p:notesMasterIdLst>
  <p:handoutMasterIdLst>
    <p:handoutMasterId r:id="rId46"/>
  </p:handoutMasterIdLst>
  <p:sldIdLst>
    <p:sldId id="426" r:id="rId4"/>
    <p:sldId id="465" r:id="rId6"/>
    <p:sldId id="427" r:id="rId7"/>
    <p:sldId id="428" r:id="rId8"/>
    <p:sldId id="429" r:id="rId9"/>
    <p:sldId id="430" r:id="rId10"/>
    <p:sldId id="431" r:id="rId11"/>
    <p:sldId id="432" r:id="rId12"/>
    <p:sldId id="433" r:id="rId13"/>
    <p:sldId id="434" r:id="rId14"/>
    <p:sldId id="435" r:id="rId15"/>
    <p:sldId id="436" r:id="rId16"/>
    <p:sldId id="437" r:id="rId17"/>
    <p:sldId id="438" r:id="rId18"/>
    <p:sldId id="439" r:id="rId19"/>
    <p:sldId id="440" r:id="rId20"/>
    <p:sldId id="441" r:id="rId21"/>
    <p:sldId id="442" r:id="rId22"/>
    <p:sldId id="443" r:id="rId23"/>
    <p:sldId id="444" r:id="rId24"/>
    <p:sldId id="445" r:id="rId25"/>
    <p:sldId id="446" r:id="rId26"/>
    <p:sldId id="447" r:id="rId27"/>
    <p:sldId id="448" r:id="rId28"/>
    <p:sldId id="449" r:id="rId29"/>
    <p:sldId id="450" r:id="rId30"/>
    <p:sldId id="451" r:id="rId31"/>
    <p:sldId id="452" r:id="rId32"/>
    <p:sldId id="453" r:id="rId33"/>
    <p:sldId id="454" r:id="rId34"/>
    <p:sldId id="455" r:id="rId35"/>
    <p:sldId id="456" r:id="rId36"/>
    <p:sldId id="457" r:id="rId37"/>
    <p:sldId id="458" r:id="rId38"/>
    <p:sldId id="459" r:id="rId39"/>
    <p:sldId id="460" r:id="rId40"/>
    <p:sldId id="461" r:id="rId41"/>
    <p:sldId id="462" r:id="rId42"/>
    <p:sldId id="463" r:id="rId43"/>
    <p:sldId id="464" r:id="rId44"/>
    <p:sldId id="467" r:id="rId45"/>
  </p:sldIdLst>
  <p:sldSz cx="9144000" cy="5143500" type="screen16x9"/>
  <p:notesSz cx="6858000" cy="9144000"/>
  <p:custDataLst>
    <p:tags r:id="rId5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82" userDrawn="1">
          <p15:clr>
            <a:srgbClr val="A4A3A4"/>
          </p15:clr>
        </p15:guide>
        <p15:guide id="2" pos="2880" userDrawn="1">
          <p15:clr>
            <a:srgbClr val="A4A3A4"/>
          </p15:clr>
        </p15:guide>
        <p15:guide id="3" orient="horz" pos="758" userDrawn="1">
          <p15:clr>
            <a:srgbClr val="A4A3A4"/>
          </p15:clr>
        </p15:guide>
        <p15:guide id="4" orient="horz" pos="32" userDrawn="1">
          <p15:clr>
            <a:srgbClr val="A4A3A4"/>
          </p15:clr>
        </p15:guide>
        <p15:guide id="5" pos="468" userDrawn="1">
          <p15:clr>
            <a:srgbClr val="A4A3A4"/>
          </p15:clr>
        </p15:guide>
        <p15:guide id="6" pos="528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9DBD"/>
    <a:srgbClr val="FF7D27"/>
    <a:srgbClr val="104D69"/>
    <a:srgbClr val="1C9EBE"/>
    <a:srgbClr val="8A8A8A"/>
    <a:srgbClr val="3C89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3438" autoAdjust="0"/>
  </p:normalViewPr>
  <p:slideViewPr>
    <p:cSldViewPr showGuides="1">
      <p:cViewPr varScale="1">
        <p:scale>
          <a:sx n="78" d="100"/>
          <a:sy n="78" d="100"/>
        </p:scale>
        <p:origin x="1276" y="52"/>
      </p:cViewPr>
      <p:guideLst>
        <p:guide orient="horz" pos="1482"/>
        <p:guide pos="2880"/>
        <p:guide orient="horz" pos="758"/>
        <p:guide orient="horz" pos="32"/>
        <p:guide pos="468"/>
        <p:guide pos="5284"/>
      </p:guideLst>
    </p:cSldViewPr>
  </p:slid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1" Type="http://schemas.openxmlformats.org/officeDocument/2006/relationships/tags" Target="tags/tag91.xml"/><Relationship Id="rId50" Type="http://schemas.openxmlformats.org/officeDocument/2006/relationships/commentAuthors" Target="commentAuthors.xml"/><Relationship Id="rId5" Type="http://schemas.openxmlformats.org/officeDocument/2006/relationships/notesMaster" Target="notesMasters/notesMaster1.xml"/><Relationship Id="rId49" Type="http://schemas.openxmlformats.org/officeDocument/2006/relationships/tableStyles" Target="tableStyles.xml"/><Relationship Id="rId48" Type="http://schemas.openxmlformats.org/officeDocument/2006/relationships/viewProps" Target="viewProps.xml"/><Relationship Id="rId47" Type="http://schemas.openxmlformats.org/officeDocument/2006/relationships/presProps" Target="presProps.xml"/><Relationship Id="rId46" Type="http://schemas.openxmlformats.org/officeDocument/2006/relationships/handoutMaster" Target="handoutMasters/handoutMaster1.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3A4F09-C816-46EA-8643-332589F14E0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76CE9B-81DC-4E2A-9C67-CE0D35C83AA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 </a:t>
            </a:r>
            <a:endParaRPr lang="zh-CN" altLang="en-US" dirty="0"/>
          </a:p>
        </p:txBody>
      </p:sp>
      <p:sp>
        <p:nvSpPr>
          <p:cNvPr id="4" name="灯片编号占位符 3"/>
          <p:cNvSpPr>
            <a:spLocks noGrp="1"/>
          </p:cNvSpPr>
          <p:nvPr>
            <p:ph type="sldNum" sz="quarter" idx="10"/>
          </p:nvPr>
        </p:nvSpPr>
        <p:spPr/>
        <p:txBody>
          <a:bodyPr/>
          <a:lstStyle/>
          <a:p>
            <a:fld id="{F676CE9B-81DC-4E2A-9C67-CE0D35C83AA2}"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 </a:t>
            </a:r>
            <a:endParaRPr lang="zh-CN" altLang="en-US" dirty="0"/>
          </a:p>
        </p:txBody>
      </p:sp>
      <p:sp>
        <p:nvSpPr>
          <p:cNvPr id="4" name="灯片编号占位符 3"/>
          <p:cNvSpPr>
            <a:spLocks noGrp="1"/>
          </p:cNvSpPr>
          <p:nvPr>
            <p:ph type="sldNum" sz="quarter" idx="10"/>
          </p:nvPr>
        </p:nvSpPr>
        <p:spPr/>
        <p:txBody>
          <a:bodyPr/>
          <a:lstStyle/>
          <a:p>
            <a:fld id="{F676CE9B-81DC-4E2A-9C67-CE0D35C83AA2}"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6CE9B-81DC-4E2A-9C67-CE0D35C83AA2}"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ags" Target="../tags/tag47.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7" Type="http://schemas.openxmlformats.org/officeDocument/2006/relationships/tags" Target="../tags/tag53.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image" Target="../media/image4.png"/><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13.xml"/><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7" Type="http://schemas.openxmlformats.org/officeDocument/2006/relationships/image" Target="../media/image3.png"/><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42.xml"/><Relationship Id="rId8" Type="http://schemas.openxmlformats.org/officeDocument/2006/relationships/tags" Target="../tags/tag41.xml"/><Relationship Id="rId7" Type="http://schemas.openxmlformats.org/officeDocument/2006/relationships/tags" Target="../tags/tag40.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6306B9B-03D0-4AE8-B9D4-8DEAC2CEAAD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4488D5-4939-436C-BEEF-08FCD01B2418}"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pic>
        <p:nvPicPr>
          <p:cNvPr id="3" name="图片 2" descr="C:\Users\Administrator\Desktop\1.png1"/>
          <p:cNvPicPr>
            <a:picLocks noChangeAspect="1"/>
          </p:cNvPicPr>
          <p:nvPr userDrawn="1">
            <p:custDataLst>
              <p:tags r:id="rId2"/>
            </p:custDataLst>
          </p:nvPr>
        </p:nvPicPr>
        <p:blipFill>
          <a:blip r:embed="rId3"/>
          <a:srcRect/>
          <a:stretch>
            <a:fillRect/>
          </a:stretch>
        </p:blipFill>
        <p:spPr>
          <a:xfrm>
            <a:off x="1166099" y="249555"/>
            <a:ext cx="6811328" cy="4536281"/>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456300" y="1166400"/>
            <a:ext cx="3924808" cy="3456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4762801" y="1166400"/>
            <a:ext cx="3920400" cy="3456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3429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3"/>
            </p:custDataLst>
          </p:nvPr>
        </p:nvSpPr>
        <p:spPr/>
        <p:txBody>
          <a:bodyPr/>
          <a:lstStyle/>
          <a:p>
            <a:endParaRPr lang="zh-CN" altLang="en-US"/>
          </a:p>
        </p:txBody>
      </p:sp>
      <p:sp>
        <p:nvSpPr>
          <p:cNvPr id="6" name="灯片编号占位符 5"/>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pic>
        <p:nvPicPr>
          <p:cNvPr id="3" name="图片 2" descr="C:\Users\Administrator\Desktop\1.png1"/>
          <p:cNvPicPr>
            <a:picLocks noChangeAspect="1"/>
          </p:cNvPicPr>
          <p:nvPr userDrawn="1">
            <p:custDataLst>
              <p:tags r:id="rId5"/>
            </p:custDataLst>
          </p:nvPr>
        </p:nvPicPr>
        <p:blipFill>
          <a:blip r:embed="rId6"/>
          <a:srcRect/>
          <a:stretch>
            <a:fillRect/>
          </a:stretch>
        </p:blipFill>
        <p:spPr>
          <a:xfrm>
            <a:off x="1166099" y="249555"/>
            <a:ext cx="6811328" cy="4536281"/>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456300" y="580500"/>
            <a:ext cx="8229601" cy="4112100"/>
          </a:xfrm>
        </p:spPr>
        <p:txBody>
          <a:bodyPr/>
          <a:lstStyle>
            <a:lvl1pPr marL="171450" indent="-17145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514350" indent="-17145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8572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200150" indent="-17145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15430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899100" y="1863000"/>
            <a:ext cx="7349400" cy="7641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45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899100" y="2670300"/>
            <a:ext cx="7349400" cy="353700"/>
          </a:xfrm>
        </p:spPr>
        <p:txBody>
          <a:bodyPr lIns="90000" tIns="46800" rIns="90000" bIns="46800">
            <a:normAutofit/>
          </a:bodyPr>
          <a:lstStyle>
            <a:lvl1pPr marL="0" indent="0" algn="ctr">
              <a:lnSpc>
                <a:spcPct val="110000"/>
              </a:lnSpc>
              <a:buNone/>
              <a:defRPr sz="18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AU"/>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D0614A08-0837-46C0-BD3D-3B346B018082}" type="datetimeFigureOut">
              <a:rPr lang="en-AU" smtClean="0"/>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2AD87ED-CE7E-4F12-AD91-C49ED14C2054}" type="slidenum">
              <a:rPr lang="en-AU" smtClean="0"/>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528637" y="284219"/>
            <a:ext cx="4607719" cy="4607719"/>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lt1"/>
              </a:solidFill>
            </a:endParaRPr>
          </a:p>
        </p:txBody>
      </p:sp>
      <p:sp>
        <p:nvSpPr>
          <p:cNvPr id="2" name="标题 1"/>
          <p:cNvSpPr>
            <a:spLocks noGrp="1"/>
          </p:cNvSpPr>
          <p:nvPr>
            <p:ph type="ctrTitle" hasCustomPrompt="1"/>
            <p:custDataLst>
              <p:tags r:id="rId3"/>
            </p:custDataLst>
          </p:nvPr>
        </p:nvSpPr>
        <p:spPr>
          <a:xfrm>
            <a:off x="860620" y="1567113"/>
            <a:ext cx="4022522" cy="785873"/>
          </a:xfrm>
        </p:spPr>
        <p:txBody>
          <a:bodyPr lIns="90000" tIns="46800" rIns="90000" bIns="0" anchor="b" anchorCtr="0">
            <a:normAutofit/>
          </a:bodyPr>
          <a:lstStyle>
            <a:lvl1pPr algn="ctr">
              <a:defRPr sz="3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859720" y="2406890"/>
            <a:ext cx="4022522" cy="392011"/>
          </a:xfrm>
        </p:spPr>
        <p:txBody>
          <a:bodyPr lIns="90000" tIns="0" rIns="90000" bIns="46800">
            <a:normAutofit/>
          </a:bodyPr>
          <a:lstStyle>
            <a:lvl1pPr marL="0" indent="0" algn="ctr" eaLnBrk="1" fontAlgn="auto" latinLnBrk="0" hangingPunct="1">
              <a:lnSpc>
                <a:spcPct val="100000"/>
              </a:lnSpc>
              <a:buNone/>
              <a:defRPr sz="1800" u="none" strike="noStrike" kern="1200" cap="none" spc="200" normalizeH="0" baseline="0">
                <a:solidFill>
                  <a:schemeClr val="tx1">
                    <a:lumMod val="85000"/>
                    <a:lumOff val="1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860310" y="2856797"/>
            <a:ext cx="4021931" cy="615893"/>
          </a:xfrm>
        </p:spPr>
        <p:txBody>
          <a:bodyPr lIns="90000" tIns="46800" rIns="90000" bIns="46800">
            <a:normAutofit/>
          </a:bodyPr>
          <a:lstStyle>
            <a:lvl1pPr marL="0" indent="0" algn="ctr">
              <a:buNone/>
              <a:defRPr sz="105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603050"/>
            <a:ext cx="4051700" cy="4051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弧形 9"/>
          <p:cNvSpPr/>
          <p:nvPr userDrawn="1">
            <p:custDataLst>
              <p:tags r:id="rId3"/>
            </p:custDataLst>
          </p:nvPr>
        </p:nvSpPr>
        <p:spPr>
          <a:xfrm>
            <a:off x="3150455" y="1350277"/>
            <a:ext cx="2683069" cy="2683069"/>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2" name="标题 1"/>
          <p:cNvSpPr>
            <a:spLocks noGrp="1"/>
          </p:cNvSpPr>
          <p:nvPr>
            <p:ph type="title" hasCustomPrompt="1"/>
            <p:custDataLst>
              <p:tags r:id="rId4"/>
            </p:custDataLst>
          </p:nvPr>
        </p:nvSpPr>
        <p:spPr>
          <a:xfrm>
            <a:off x="803366" y="1996994"/>
            <a:ext cx="3963299" cy="884705"/>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2962780"/>
            <a:ext cx="3963299" cy="614363"/>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899100" y="685800"/>
            <a:ext cx="7349400" cy="1927800"/>
          </a:xfrm>
        </p:spPr>
        <p:txBody>
          <a:bodyPr lIns="90000" tIns="46800" rIns="90000" bIns="46800" anchor="b" anchorCtr="0">
            <a:normAutofit/>
          </a:bodyPr>
          <a:lstStyle>
            <a:lvl1pPr algn="ctr">
              <a:defRPr sz="45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899100" y="2670300"/>
            <a:ext cx="7349400" cy="1104300"/>
          </a:xfrm>
        </p:spPr>
        <p:txBody>
          <a:bodyPr lIns="90000" tIns="46800" rIns="90000" bIns="46800">
            <a:normAutofit/>
          </a:bodyPr>
          <a:lstStyle>
            <a:lvl1pPr marL="0" indent="0" algn="ctr" eaLnBrk="1" fontAlgn="auto" latinLnBrk="0" hangingPunct="1">
              <a:lnSpc>
                <a:spcPct val="110000"/>
              </a:lnSpc>
              <a:buNone/>
              <a:defRPr sz="1800" u="none" strike="noStrike" kern="1200" cap="none" spc="200" normalizeH="0" baseline="0">
                <a:solidFill>
                  <a:schemeClr val="tx1">
                    <a:lumMod val="65000"/>
                    <a:lumOff val="3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pic>
        <p:nvPicPr>
          <p:cNvPr id="7" name="图片 6" descr="15"/>
          <p:cNvPicPr>
            <a:picLocks noChangeAspect="1"/>
          </p:cNvPicPr>
          <p:nvPr userDrawn="1"/>
        </p:nvPicPr>
        <p:blipFill>
          <a:blip r:embed="rId7"/>
          <a:stretch>
            <a:fillRect/>
          </a:stretch>
        </p:blipFill>
        <p:spPr>
          <a:xfrm>
            <a:off x="1920669" y="4266248"/>
            <a:ext cx="5297903" cy="355759"/>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456300" y="1117800"/>
            <a:ext cx="8226900" cy="356940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17145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493100" y="2886300"/>
            <a:ext cx="5826600" cy="575100"/>
          </a:xfrm>
        </p:spPr>
        <p:txBody>
          <a:bodyPr lIns="90000" tIns="46800" rIns="90000" bIns="46800" anchor="b" anchorCtr="0">
            <a:normAutofit/>
          </a:bodyPr>
          <a:lstStyle>
            <a:lvl1pPr>
              <a:defRPr sz="33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493100" y="3461400"/>
            <a:ext cx="5826600" cy="650700"/>
          </a:xfrm>
        </p:spPr>
        <p:txBody>
          <a:bodyPr lIns="90000" tIns="46800" rIns="90000" bIns="46800">
            <a:normAutofit/>
          </a:bodyPr>
          <a:lstStyle>
            <a:lvl1pPr marL="0" indent="0" eaLnBrk="1" fontAlgn="auto" latinLnBrk="0" hangingPunct="1">
              <a:lnSpc>
                <a:spcPct val="130000"/>
              </a:lnSpc>
              <a:buNone/>
              <a:defRPr kumimoji="0" lang="zh-CN" altLang="en-US" sz="135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456300" y="1125900"/>
            <a:ext cx="3882600" cy="356130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4808700" y="1125900"/>
            <a:ext cx="3882600" cy="3561300"/>
          </a:xfrm>
        </p:spPr>
        <p:txBody>
          <a:bodyPr lIns="90000" tIns="46800" rIns="90000" bIns="46800">
            <a:normAutofit/>
          </a:bodyPr>
          <a:lstStyle>
            <a:lvl1pPr marL="171450" indent="-171450" eaLnBrk="1" fontAlgn="auto" latinLnBrk="0" hangingPunct="1">
              <a:lnSpc>
                <a:spcPct val="130000"/>
              </a:lnSpc>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514350" indent="-17145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857250" indent="-171450" eaLnBrk="1" fontAlgn="auto" latinLnBrk="0" hangingPunct="1">
              <a:lnSpc>
                <a:spcPct val="120000"/>
              </a:lnSpc>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200150" indent="-171450" eaLnBrk="1" fontAlgn="auto" latinLnBrk="0" hangingPunct="1">
              <a:lnSpc>
                <a:spcPct val="120000"/>
              </a:lnSpc>
              <a:buFont typeface="Wingdings" panose="05000000000000000000" charset="0"/>
              <a:buChar char=""/>
              <a:defRPr sz="105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05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456300" y="1071900"/>
            <a:ext cx="4006800" cy="286200"/>
          </a:xfrm>
        </p:spPr>
        <p:txBody>
          <a:bodyPr lIns="101600" tIns="38100" rIns="76200" bIns="38100" anchor="t" anchorCtr="0">
            <a:normAutofit/>
          </a:bodyPr>
          <a:lstStyle>
            <a:lvl1pPr marL="0" indent="0" eaLnBrk="1" fontAlgn="auto" latinLnBrk="0" hangingPunct="1">
              <a:lnSpc>
                <a:spcPct val="100000"/>
              </a:lnSpc>
              <a:spcAft>
                <a:spcPts val="0"/>
              </a:spcAft>
              <a:buNone/>
              <a:defRPr sz="15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456300" y="1390500"/>
            <a:ext cx="4006800" cy="329670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4676813" y="1066297"/>
            <a:ext cx="4006800" cy="2862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4676813" y="1390500"/>
            <a:ext cx="4006800" cy="329670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slideLayout" Target="../slideLayouts/slideLayout12.xml"/><Relationship Id="rId7" Type="http://schemas.openxmlformats.org/officeDocument/2006/relationships/slideLayout" Target="../slideLayouts/slideLayout11.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3" Type="http://schemas.openxmlformats.org/officeDocument/2006/relationships/slideLayout" Target="../slideLayouts/slideLayout7.xml"/><Relationship Id="rId2" Type="http://schemas.openxmlformats.org/officeDocument/2006/relationships/slideLayout" Target="../slideLayouts/slideLayout6.xml"/><Relationship Id="rId18" Type="http://schemas.openxmlformats.org/officeDocument/2006/relationships/theme" Target="../theme/theme2.xml"/><Relationship Id="rId17" Type="http://schemas.openxmlformats.org/officeDocument/2006/relationships/tags" Target="../tags/tag72.xml"/><Relationship Id="rId16" Type="http://schemas.openxmlformats.org/officeDocument/2006/relationships/tags" Target="../tags/tag71.xml"/><Relationship Id="rId15" Type="http://schemas.openxmlformats.org/officeDocument/2006/relationships/tags" Target="../tags/tag70.xml"/><Relationship Id="rId14" Type="http://schemas.openxmlformats.org/officeDocument/2006/relationships/tags" Target="../tags/tag69.xml"/><Relationship Id="rId13" Type="http://schemas.openxmlformats.org/officeDocument/2006/relationships/tags" Target="../tags/tag68.xml"/><Relationship Id="rId12" Type="http://schemas.openxmlformats.org/officeDocument/2006/relationships/tags" Target="../tags/tag67.xml"/><Relationship Id="rId11" Type="http://schemas.openxmlformats.org/officeDocument/2006/relationships/slideLayout" Target="../slideLayouts/slideLayout15.xml"/><Relationship Id="rId10" Type="http://schemas.openxmlformats.org/officeDocument/2006/relationships/slideLayout" Target="../slideLayouts/slideLayout14.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5"/>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F6306B9B-03D0-4AE8-B9D4-8DEAC2CEAADA}" type="datetimeFigureOut">
              <a:rPr lang="zh-CN" altLang="en-US" smtClean="0"/>
            </a:fld>
            <a:endParaRPr lang="zh-CN" altLang="en-US"/>
          </a:p>
        </p:txBody>
      </p:sp>
      <p:sp>
        <p:nvSpPr>
          <p:cNvPr id="5" name="页脚占位符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D74488D5-4939-436C-BEEF-08FCD01B2418}" type="slidenum">
              <a:rPr lang="zh-CN" altLang="en-US" smtClean="0"/>
            </a:fld>
            <a:endParaRPr lang="zh-CN" altLang="en-US"/>
          </a:p>
        </p:txBody>
      </p:sp>
      <p:pic>
        <p:nvPicPr>
          <p:cNvPr id="8" name="图片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456300" y="456300"/>
            <a:ext cx="8226900" cy="5292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456300" y="1117800"/>
            <a:ext cx="8226900" cy="35694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459000" y="4735800"/>
            <a:ext cx="2025000" cy="237600"/>
          </a:xfrm>
          <a:prstGeom prst="rect">
            <a:avLst/>
          </a:prstGeom>
        </p:spPr>
        <p:txBody>
          <a:bodyPr vert="horz" lIns="91440" tIns="45720" rIns="91440" bIns="45720" rtlCol="0" anchor="ctr">
            <a:normAutofit/>
          </a:bodyPr>
          <a:lstStyle>
            <a:lvl1pPr algn="l">
              <a:defRPr sz="75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3087000" y="4735800"/>
            <a:ext cx="2970000" cy="237600"/>
          </a:xfrm>
          <a:prstGeom prst="rect">
            <a:avLst/>
          </a:prstGeom>
        </p:spPr>
        <p:txBody>
          <a:bodyPr vert="horz" lIns="91440" tIns="45720" rIns="91440" bIns="45720" rtlCol="0" anchor="ctr">
            <a:normAutofit/>
          </a:bodyPr>
          <a:lstStyle>
            <a:lvl1pPr algn="ctr">
              <a:defRPr sz="75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6658200" y="4735800"/>
            <a:ext cx="2025000" cy="237600"/>
          </a:xfrm>
          <a:prstGeom prst="rect">
            <a:avLst/>
          </a:prstGeom>
        </p:spPr>
        <p:txBody>
          <a:bodyPr vert="horz" lIns="91440" tIns="45720" rIns="91440" bIns="45720" rtlCol="0" anchor="ctr">
            <a:normAutofit/>
          </a:bodyPr>
          <a:lstStyle>
            <a:lvl1pPr algn="r">
              <a:defRPr sz="75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l" defTabSz="685800" rtl="0" eaLnBrk="1" fontAlgn="auto" latinLnBrk="0" hangingPunct="1">
        <a:lnSpc>
          <a:spcPct val="100000"/>
        </a:lnSpc>
        <a:spcBef>
          <a:spcPct val="0"/>
        </a:spcBef>
        <a:buNone/>
        <a:defRPr sz="27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3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20000"/>
        </a:lnSpc>
        <a:spcBef>
          <a:spcPts val="0"/>
        </a:spcBef>
        <a:spcAft>
          <a:spcPts val="600"/>
        </a:spcAft>
        <a:buFont typeface="Arial" panose="020B0604020202020204" pitchFamily="34" charset="0"/>
        <a:buChar char="●"/>
        <a:tabLst>
          <a:tab pos="1207135" algn="l"/>
          <a:tab pos="1207135" algn="l"/>
          <a:tab pos="1207135" algn="l"/>
          <a:tab pos="1207135" algn="l"/>
        </a:tabLst>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20000"/>
        </a:lnSpc>
        <a:spcBef>
          <a:spcPts val="0"/>
        </a:spcBef>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200150" indent="-171450" algn="l" defTabSz="685800" rtl="0" eaLnBrk="1" fontAlgn="auto" latinLnBrk="0" hangingPunct="1">
        <a:lnSpc>
          <a:spcPct val="120000"/>
        </a:lnSpc>
        <a:spcBef>
          <a:spcPts val="0"/>
        </a:spcBef>
        <a:spcAft>
          <a:spcPts val="300"/>
        </a:spcAft>
        <a:buFont typeface="Wingdings" panose="05000000000000000000"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1543050" indent="-171450" algn="l" defTabSz="685800" rtl="0" eaLnBrk="1" fontAlgn="auto" latinLnBrk="0" hangingPunct="1">
        <a:lnSpc>
          <a:spcPct val="120000"/>
        </a:lnSpc>
        <a:spcBef>
          <a:spcPts val="0"/>
        </a:spcBef>
        <a:spcAft>
          <a:spcPts val="300"/>
        </a:spcAft>
        <a:buFont typeface="Arial" panose="020B0604020202020204" pitchFamily="34"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4.xml"/><Relationship Id="rId7"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tags" Target="../tags/tag83.xml"/><Relationship Id="rId4" Type="http://schemas.openxmlformats.org/officeDocument/2006/relationships/tags" Target="../tags/tag82.xml"/><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15.pn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1.xml"/><Relationship Id="rId3" Type="http://schemas.openxmlformats.org/officeDocument/2006/relationships/image" Target="../media/image17.png"/><Relationship Id="rId2" Type="http://schemas.openxmlformats.org/officeDocument/2006/relationships/tags" Target="../tags/tag84.xml"/><Relationship Id="rId1"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78.xml"/><Relationship Id="rId4" Type="http://schemas.openxmlformats.org/officeDocument/2006/relationships/image" Target="../media/image2.pn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tags" Target="../tags/tag7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1.xml"/><Relationship Id="rId2" Type="http://schemas.openxmlformats.org/officeDocument/2006/relationships/image" Target="../media/image20.png"/><Relationship Id="rId1"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image" Target="../media/image2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1.xml"/><Relationship Id="rId2" Type="http://schemas.openxmlformats.org/officeDocument/2006/relationships/image" Target="../media/image23.jpeg"/><Relationship Id="rId1"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image" Target="../media/image2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4" Type="http://schemas.openxmlformats.org/officeDocument/2006/relationships/notesSlide" Target="../notesSlides/notesSlide39.xml"/><Relationship Id="rId3" Type="http://schemas.openxmlformats.org/officeDocument/2006/relationships/slideLayout" Target="../slideLayouts/slideLayout1.xml"/><Relationship Id="rId2" Type="http://schemas.openxmlformats.org/officeDocument/2006/relationships/image" Target="../media/image25.png"/><Relationship Id="rId1" Type="http://schemas.openxmlformats.org/officeDocument/2006/relationships/tags" Target="../tags/tag85.xml"/></Relationships>
</file>

<file path=ppt/slides/_rels/slide41.xml.rels><?xml version="1.0" encoding="UTF-8" standalone="yes"?>
<Relationships xmlns="http://schemas.openxmlformats.org/package/2006/relationships"><Relationship Id="rId9" Type="http://schemas.openxmlformats.org/officeDocument/2006/relationships/slideLayout" Target="../slideLayouts/slideLayout4.xml"/><Relationship Id="rId8" Type="http://schemas.openxmlformats.org/officeDocument/2006/relationships/tags" Target="../tags/tag90.xml"/><Relationship Id="rId7" Type="http://schemas.openxmlformats.org/officeDocument/2006/relationships/hyperlink" Target="http://www.bofety.com/" TargetMode="External"/><Relationship Id="rId6" Type="http://schemas.openxmlformats.org/officeDocument/2006/relationships/tags" Target="../tags/tag89.xml"/><Relationship Id="rId5" Type="http://schemas.openxmlformats.org/officeDocument/2006/relationships/image" Target="../media/image27.jpeg"/><Relationship Id="rId4" Type="http://schemas.openxmlformats.org/officeDocument/2006/relationships/tags" Target="../tags/tag88.xml"/><Relationship Id="rId3" Type="http://schemas.openxmlformats.org/officeDocument/2006/relationships/image" Target="../media/image26.jpeg"/><Relationship Id="rId2" Type="http://schemas.openxmlformats.org/officeDocument/2006/relationships/tags" Target="../tags/tag87.xml"/><Relationship Id="rId1" Type="http://schemas.openxmlformats.org/officeDocument/2006/relationships/tags" Target="../tags/tag8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五边形 5"/>
          <p:cNvSpPr/>
          <p:nvPr/>
        </p:nvSpPr>
        <p:spPr>
          <a:xfrm>
            <a:off x="0" y="0"/>
            <a:ext cx="2912110" cy="4420870"/>
          </a:xfrm>
          <a:prstGeom prst="homePlate">
            <a:avLst>
              <a:gd name="adj" fmla="val 15368"/>
            </a:avLst>
          </a:prstGeom>
          <a:solidFill>
            <a:srgbClr val="1B9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4227934"/>
            <a:ext cx="9144000" cy="915566"/>
          </a:xfrm>
          <a:prstGeom prst="rect">
            <a:avLst/>
          </a:prstGeom>
          <a:solidFill>
            <a:srgbClr val="1B9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C9EBE"/>
              </a:solidFill>
            </a:endParaRPr>
          </a:p>
        </p:txBody>
      </p:sp>
      <p:sp>
        <p:nvSpPr>
          <p:cNvPr id="56" name="TextBox 55"/>
          <p:cNvSpPr txBox="1"/>
          <p:nvPr/>
        </p:nvSpPr>
        <p:spPr>
          <a:xfrm>
            <a:off x="2987675" y="1491615"/>
            <a:ext cx="6066155" cy="897890"/>
          </a:xfrm>
          <a:prstGeom prst="rect">
            <a:avLst/>
          </a:prstGeom>
          <a:noFill/>
        </p:spPr>
        <p:txBody>
          <a:bodyPr wrap="square" lIns="68571" tIns="34285" rIns="68571" bIns="34285" rtlCol="0">
            <a:spAutoFit/>
          </a:bodyPr>
          <a:lstStyle/>
          <a:p>
            <a:pPr algn="ctr"/>
            <a:r>
              <a:rPr lang="zh-CN" altLang="en-US" sz="5400" b="1" dirty="0">
                <a:solidFill>
                  <a:srgbClr val="1B9DBD"/>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如何做好安全检查</a:t>
            </a:r>
            <a:endParaRPr lang="zh-CN" altLang="en-US" sz="5400" b="1" dirty="0">
              <a:solidFill>
                <a:srgbClr val="1B9DBD"/>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cxnSp>
        <p:nvCxnSpPr>
          <p:cNvPr id="57" name="直接连接符 56"/>
          <p:cNvCxnSpPr/>
          <p:nvPr/>
        </p:nvCxnSpPr>
        <p:spPr>
          <a:xfrm>
            <a:off x="3901646" y="2499360"/>
            <a:ext cx="4238481" cy="0"/>
          </a:xfrm>
          <a:prstGeom prst="line">
            <a:avLst/>
          </a:prstGeom>
          <a:ln>
            <a:solidFill>
              <a:srgbClr val="104D69"/>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rotWithShape="1">
          <a:blip r:embed="rId1"/>
          <a:srcRect l="15413" t="602" r="4946" b="-602"/>
          <a:stretch>
            <a:fillRect/>
          </a:stretch>
        </p:blipFill>
        <p:spPr>
          <a:xfrm>
            <a:off x="-3810" y="0"/>
            <a:ext cx="2836545" cy="4357370"/>
          </a:xfrm>
          <a:prstGeom prst="homePlate">
            <a:avLst>
              <a:gd name="adj" fmla="val 18259"/>
            </a:avLst>
          </a:prstGeom>
        </p:spPr>
      </p:pic>
      <p:sp>
        <p:nvSpPr>
          <p:cNvPr id="10" name="矩形 9"/>
          <p:cNvSpPr/>
          <p:nvPr/>
        </p:nvSpPr>
        <p:spPr>
          <a:xfrm>
            <a:off x="0" y="4317113"/>
            <a:ext cx="9144000" cy="72000"/>
          </a:xfrm>
          <a:prstGeom prst="rect">
            <a:avLst/>
          </a:prstGeom>
          <a:solidFill>
            <a:srgbClr val="104D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descr="7b0a2020202022776f7264617274223a20227b5c2269645c223a32353030343531362c5c227469645c223a31333439377d220a7d0a"/>
          <p:cNvSpPr txBox="1"/>
          <p:nvPr>
            <p:custDataLst>
              <p:tags r:id="rId2"/>
            </p:custDataLst>
          </p:nvPr>
        </p:nvSpPr>
        <p:spPr>
          <a:xfrm>
            <a:off x="6299994" y="2608956"/>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b="1" dirty="0">
                <a:solidFill>
                  <a:schemeClr val="lt1"/>
                </a:solidFill>
                <a:effectLst/>
                <a:latin typeface="微软雅黑" panose="020B0503020204020204" pitchFamily="34" charset="-122"/>
                <a:ea typeface="微软雅黑" panose="020B0503020204020204" pitchFamily="34" charset="-122"/>
              </a:rPr>
              <a:t>博富特咨询</a:t>
            </a:r>
            <a:r>
              <a:rPr lang="en-US" altLang="zh-CN" b="1" dirty="0">
                <a:solidFill>
                  <a:schemeClr val="lt1"/>
                </a:solidFill>
                <a:effectLst/>
                <a:latin typeface="微软雅黑" panose="020B0503020204020204" pitchFamily="34" charset="-122"/>
                <a:ea typeface="微软雅黑" panose="020B0503020204020204" pitchFamily="34" charset="-122"/>
              </a:rPr>
              <a:t> </a:t>
            </a:r>
            <a:endParaRPr lang="en-US" altLang="zh-CN"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3"/>
            </p:custDataLst>
          </p:nvPr>
        </p:nvSpPr>
        <p:spPr>
          <a:xfrm>
            <a:off x="5962494" y="3544904"/>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全面</a:t>
            </a:r>
            <a:endParaRPr lang="zh-CN" altLang="en-US" sz="1350" b="1">
              <a:solidFill>
                <a:schemeClr val="dk1">
                  <a:lumMod val="85000"/>
                  <a:lumOff val="15000"/>
                </a:schemeClr>
              </a:solidFill>
            </a:endParaRPr>
          </a:p>
        </p:txBody>
      </p:sp>
      <p:sp>
        <p:nvSpPr>
          <p:cNvPr id="9" name="椭圆 8"/>
          <p:cNvSpPr/>
          <p:nvPr>
            <p:custDataLst>
              <p:tags r:id="rId4"/>
            </p:custDataLst>
          </p:nvPr>
        </p:nvSpPr>
        <p:spPr>
          <a:xfrm>
            <a:off x="6894830" y="354536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专业</a:t>
            </a:r>
            <a:endParaRPr lang="zh-CN" altLang="en-US" sz="1350" b="1">
              <a:solidFill>
                <a:schemeClr val="dk1">
                  <a:lumMod val="85000"/>
                  <a:lumOff val="15000"/>
                </a:schemeClr>
              </a:solidFill>
            </a:endParaRPr>
          </a:p>
        </p:txBody>
      </p:sp>
      <p:sp>
        <p:nvSpPr>
          <p:cNvPr id="4" name="椭圆 3"/>
          <p:cNvSpPr/>
          <p:nvPr>
            <p:custDataLst>
              <p:tags r:id="rId5"/>
            </p:custDataLst>
          </p:nvPr>
        </p:nvSpPr>
        <p:spPr>
          <a:xfrm>
            <a:off x="7827166" y="354490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实用</a:t>
            </a:r>
            <a:endParaRPr lang="zh-CN" altLang="en-US" sz="1350" b="1">
              <a:solidFill>
                <a:schemeClr val="dk1">
                  <a:lumMod val="85000"/>
                  <a:lumOff val="1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Tm="10000">
        <p14:vortex dir="r"/>
      </p:transition>
    </mc:Choice>
    <mc:Fallback>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1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1500"/>
                                        <p:tgtEl>
                                          <p:spTgt spid="10"/>
                                        </p:tgtEl>
                                      </p:cBhvr>
                                    </p:animEffect>
                                  </p:childTnLst>
                                </p:cTn>
                              </p:par>
                            </p:childTnLst>
                          </p:cTn>
                        </p:par>
                        <p:par>
                          <p:cTn id="11" fill="hold">
                            <p:stCondLst>
                              <p:cond delay="1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56"/>
                                        </p:tgtEl>
                                        <p:attrNameLst>
                                          <p:attrName>style.visibility</p:attrName>
                                        </p:attrNameLst>
                                      </p:cBhvr>
                                      <p:to>
                                        <p:strVal val="visible"/>
                                      </p:to>
                                    </p:set>
                                    <p:anim calcmode="lin" valueType="num">
                                      <p:cBhvr>
                                        <p:cTn id="14" dur="750" fill="hold"/>
                                        <p:tgtEl>
                                          <p:spTgt spid="56"/>
                                        </p:tgtEl>
                                        <p:attrNameLst>
                                          <p:attrName>ppt_x</p:attrName>
                                        </p:attrNameLst>
                                      </p:cBhvr>
                                      <p:tavLst>
                                        <p:tav tm="0">
                                          <p:val>
                                            <p:strVal val="#ppt_x"/>
                                          </p:val>
                                        </p:tav>
                                        <p:tav tm="50000">
                                          <p:val>
                                            <p:strVal val="#ppt_x+.1"/>
                                          </p:val>
                                        </p:tav>
                                        <p:tav tm="100000">
                                          <p:val>
                                            <p:strVal val="#ppt_x"/>
                                          </p:val>
                                        </p:tav>
                                      </p:tavLst>
                                    </p:anim>
                                    <p:anim calcmode="lin" valueType="num">
                                      <p:cBhvr>
                                        <p:cTn id="15" dur="750" fill="hold"/>
                                        <p:tgtEl>
                                          <p:spTgt spid="56"/>
                                        </p:tgtEl>
                                        <p:attrNameLst>
                                          <p:attrName>ppt_y</p:attrName>
                                        </p:attrNameLst>
                                      </p:cBhvr>
                                      <p:tavLst>
                                        <p:tav tm="0">
                                          <p:val>
                                            <p:strVal val="#ppt_y"/>
                                          </p:val>
                                        </p:tav>
                                        <p:tav tm="100000">
                                          <p:val>
                                            <p:strVal val="#ppt_y"/>
                                          </p:val>
                                        </p:tav>
                                      </p:tavLst>
                                    </p:anim>
                                    <p:anim calcmode="lin" valueType="num">
                                      <p:cBhvr>
                                        <p:cTn id="16" dur="750" fill="hold"/>
                                        <p:tgtEl>
                                          <p:spTgt spid="56"/>
                                        </p:tgtEl>
                                        <p:attrNameLst>
                                          <p:attrName>ppt_h</p:attrName>
                                        </p:attrNameLst>
                                      </p:cBhvr>
                                      <p:tavLst>
                                        <p:tav tm="0">
                                          <p:val>
                                            <p:strVal val="#ppt_h/10"/>
                                          </p:val>
                                        </p:tav>
                                        <p:tav tm="50000">
                                          <p:val>
                                            <p:strVal val="#ppt_h+.01"/>
                                          </p:val>
                                        </p:tav>
                                        <p:tav tm="100000">
                                          <p:val>
                                            <p:strVal val="#ppt_h"/>
                                          </p:val>
                                        </p:tav>
                                      </p:tavLst>
                                    </p:anim>
                                    <p:anim calcmode="lin" valueType="num">
                                      <p:cBhvr>
                                        <p:cTn id="17" dur="750" fill="hold"/>
                                        <p:tgtEl>
                                          <p:spTgt spid="5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750" tmFilter="0,0; .5, 1; 1, 1"/>
                                        <p:tgtEl>
                                          <p:spTgt spid="56"/>
                                        </p:tgtEl>
                                      </p:cBhvr>
                                    </p:animEffect>
                                  </p:childTnLst>
                                </p:cTn>
                              </p:par>
                            </p:childTnLst>
                          </p:cTn>
                        </p:par>
                        <p:par>
                          <p:cTn id="19" fill="hold">
                            <p:stCondLst>
                              <p:cond delay="2775"/>
                            </p:stCondLst>
                            <p:childTnLst>
                              <p:par>
                                <p:cTn id="20" presetID="22" presetClass="entr" presetSubtype="8" fill="hold" nodeType="after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wipe(left)">
                                      <p:cBhvr>
                                        <p:cTn id="2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56" grpId="0"/>
      <p:bldP spid="10"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51470"/>
            <a:ext cx="432000" cy="432000"/>
          </a:xfrm>
          <a:prstGeom prst="rect">
            <a:avLst/>
          </a:prstGeom>
          <a:noFill/>
          <a:ln w="22225">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95536" y="267470"/>
            <a:ext cx="288000" cy="288000"/>
          </a:xfrm>
          <a:prstGeom prst="rect">
            <a:avLst/>
          </a:prstGeom>
          <a:solidFill>
            <a:srgbClr val="1B9DBD"/>
          </a:solidFill>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flipV="1">
            <a:off x="683536" y="483470"/>
            <a:ext cx="8460464" cy="718"/>
          </a:xfrm>
          <a:prstGeom prst="line">
            <a:avLst/>
          </a:prstGeom>
          <a:ln w="22225">
            <a:solidFill>
              <a:srgbClr val="1B9DBD"/>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827584" y="51470"/>
            <a:ext cx="5473204" cy="46037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安全检查的内容</a:t>
            </a:r>
            <a:endParaRPr lang="zh-CN" altLang="en-US" sz="2400" b="1" dirty="0">
              <a:latin typeface="微软雅黑" panose="020B0503020204020204" pitchFamily="34" charset="-122"/>
              <a:ea typeface="微软雅黑" panose="020B0503020204020204" pitchFamily="34" charset="-122"/>
            </a:endParaRPr>
          </a:p>
        </p:txBody>
      </p:sp>
      <p:sp>
        <p:nvSpPr>
          <p:cNvPr id="4" name="圆角矩形 3"/>
          <p:cNvSpPr/>
          <p:nvPr/>
        </p:nvSpPr>
        <p:spPr>
          <a:xfrm>
            <a:off x="827584" y="1131590"/>
            <a:ext cx="2520280" cy="3312368"/>
          </a:xfrm>
          <a:prstGeom prst="roundRect">
            <a:avLst>
              <a:gd name="adj" fmla="val 3013"/>
            </a:avLst>
          </a:prstGeom>
          <a:solidFill>
            <a:srgbClr val="1B9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3619068" y="1311825"/>
            <a:ext cx="4841364" cy="2999740"/>
          </a:xfrm>
          <a:prstGeom prst="rect">
            <a:avLst/>
          </a:prstGeom>
          <a:noFill/>
        </p:spPr>
        <p:txBody>
          <a:bodyPr wrap="square" rtlCol="0">
            <a:spAutoFit/>
          </a:bodyPr>
          <a:lstStyle>
            <a:defPPr>
              <a:defRPr lang="zh-CN"/>
            </a:defPPr>
            <a:lvl1pPr algn="just">
              <a:lnSpc>
                <a:spcPct val="150000"/>
              </a:lnSpc>
              <a:defRPr>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dirty="0"/>
              <a:t>管理出现漏洞，制度落实不到位，是酿成事故的主要因素。要检查生产人员安全培训制度落实情况，安全操作规程是否健全完善，是否有违章指挥、违章操作的现象。安全检查就是要直接或通过具体问题发现各项管理过程中的缺陷，当然也包括自身安全管理中的缺陷，并及时纠正、弥补。</a:t>
            </a:r>
            <a:endParaRPr lang="zh-CN" altLang="en-US" dirty="0"/>
          </a:p>
        </p:txBody>
      </p:sp>
      <p:sp>
        <p:nvSpPr>
          <p:cNvPr id="23" name="文本框 22"/>
          <p:cNvSpPr txBox="1"/>
          <p:nvPr/>
        </p:nvSpPr>
        <p:spPr>
          <a:xfrm>
            <a:off x="1401892" y="3808425"/>
            <a:ext cx="1298315" cy="437515"/>
          </a:xfrm>
          <a:prstGeom prst="rect">
            <a:avLst/>
          </a:prstGeom>
          <a:noFill/>
        </p:spPr>
        <p:txBody>
          <a:bodyPr wrap="square" rtlCol="0">
            <a:spAutoFit/>
          </a:bodyPr>
          <a:lstStyle/>
          <a:p>
            <a:pPr algn="ctr">
              <a:lnSpc>
                <a:spcPct val="125000"/>
              </a:lnSpc>
            </a:pPr>
            <a:r>
              <a:rPr lang="zh-CN" altLang="en-US" b="1" dirty="0">
                <a:solidFill>
                  <a:schemeClr val="bg1"/>
                </a:solidFill>
                <a:latin typeface="微软雅黑" panose="020B0503020204020204" pitchFamily="34" charset="-122"/>
                <a:ea typeface="微软雅黑" panose="020B0503020204020204" pitchFamily="34" charset="-122"/>
              </a:rPr>
              <a:t>查管理</a:t>
            </a:r>
            <a:endParaRPr lang="zh-CN" altLang="en-US" b="1" dirty="0">
              <a:solidFill>
                <a:schemeClr val="bg1"/>
              </a:solidFill>
              <a:latin typeface="微软雅黑" panose="020B0503020204020204" pitchFamily="34" charset="-122"/>
              <a:ea typeface="微软雅黑" panose="020B0503020204020204" pitchFamily="34" charset="-122"/>
            </a:endParaRPr>
          </a:p>
        </p:txBody>
      </p:sp>
      <p:pic>
        <p:nvPicPr>
          <p:cNvPr id="3" name="图片 2"/>
          <p:cNvPicPr preferRelativeResize="0"/>
          <p:nvPr/>
        </p:nvPicPr>
        <p:blipFill>
          <a:blip r:embed="rId1"/>
          <a:stretch>
            <a:fillRect/>
          </a:stretch>
        </p:blipFill>
        <p:spPr>
          <a:xfrm>
            <a:off x="1081524" y="1579885"/>
            <a:ext cx="2012400" cy="2001600"/>
          </a:xfrm>
          <a:prstGeom prst="roundRect">
            <a:avLst>
              <a:gd name="adj" fmla="val 4284"/>
            </a:avLst>
          </a:prstGeom>
          <a:noFill/>
          <a:ln w="15875">
            <a:solidFill>
              <a:schemeClr val="bg1"/>
            </a:solidFill>
          </a:ln>
        </p:spPr>
      </p:pic>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51470"/>
            <a:ext cx="432000" cy="432000"/>
          </a:xfrm>
          <a:prstGeom prst="rect">
            <a:avLst/>
          </a:prstGeom>
          <a:noFill/>
          <a:ln w="22225">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95536" y="267470"/>
            <a:ext cx="288000" cy="288000"/>
          </a:xfrm>
          <a:prstGeom prst="rect">
            <a:avLst/>
          </a:prstGeom>
          <a:solidFill>
            <a:srgbClr val="1B9DBD"/>
          </a:solidFill>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flipV="1">
            <a:off x="683536" y="483470"/>
            <a:ext cx="8460464" cy="718"/>
          </a:xfrm>
          <a:prstGeom prst="line">
            <a:avLst/>
          </a:prstGeom>
          <a:ln w="22225">
            <a:solidFill>
              <a:srgbClr val="1B9DBD"/>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827584" y="51470"/>
            <a:ext cx="5473204" cy="46037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安全检查的内容</a:t>
            </a:r>
            <a:endParaRPr lang="zh-CN" altLang="en-US" sz="2400" b="1" dirty="0">
              <a:latin typeface="微软雅黑" panose="020B0503020204020204" pitchFamily="34" charset="-122"/>
              <a:ea typeface="微软雅黑" panose="020B0503020204020204" pitchFamily="34" charset="-122"/>
            </a:endParaRPr>
          </a:p>
        </p:txBody>
      </p:sp>
      <p:sp>
        <p:nvSpPr>
          <p:cNvPr id="4" name="圆角矩形 3"/>
          <p:cNvSpPr/>
          <p:nvPr/>
        </p:nvSpPr>
        <p:spPr>
          <a:xfrm>
            <a:off x="827584" y="1131590"/>
            <a:ext cx="2520280" cy="3312368"/>
          </a:xfrm>
          <a:prstGeom prst="roundRect">
            <a:avLst>
              <a:gd name="adj" fmla="val 3013"/>
            </a:avLst>
          </a:prstGeom>
          <a:solidFill>
            <a:srgbClr val="1B9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3607112" y="1343037"/>
            <a:ext cx="4852676" cy="2999740"/>
          </a:xfrm>
          <a:prstGeom prst="rect">
            <a:avLst/>
          </a:prstGeom>
          <a:noFill/>
        </p:spPr>
        <p:txBody>
          <a:bodyPr wrap="square" rtlCol="0">
            <a:spAutoFit/>
          </a:bodyPr>
          <a:lstStyle>
            <a:defPPr>
              <a:defRPr lang="zh-CN"/>
            </a:defPPr>
            <a:lvl1pPr algn="just">
              <a:lnSpc>
                <a:spcPct val="150000"/>
              </a:lnSpc>
              <a:defRPr>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dirty="0"/>
              <a:t>检查安全防护设施是否规范、到位，安全防护设施</a:t>
            </a:r>
            <a:r>
              <a:rPr lang="en-US" altLang="zh-CN" dirty="0"/>
              <a:t>(</a:t>
            </a:r>
            <a:r>
              <a:rPr lang="zh-CN" altLang="en-US" dirty="0"/>
              <a:t>如爬梯、走台、栏杆等</a:t>
            </a:r>
            <a:r>
              <a:rPr lang="en-US" altLang="zh-CN" dirty="0"/>
              <a:t>)</a:t>
            </a:r>
            <a:r>
              <a:rPr lang="zh-CN" altLang="en-US" dirty="0"/>
              <a:t>是否到位，是保证安全生产的关键设施之一。防护设施的工艺设计是否符合安全生产要求，防护装置是否健全可靠，各种表计是否完好无缺、指示准确等等。现场的工作环境整洁、安全通道畅通、安全标识清晰。</a:t>
            </a:r>
            <a:endParaRPr lang="zh-CN" altLang="en-US" dirty="0"/>
          </a:p>
        </p:txBody>
      </p:sp>
      <p:sp>
        <p:nvSpPr>
          <p:cNvPr id="23" name="文本框 22"/>
          <p:cNvSpPr txBox="1"/>
          <p:nvPr/>
        </p:nvSpPr>
        <p:spPr>
          <a:xfrm>
            <a:off x="1401892" y="3808425"/>
            <a:ext cx="1298315" cy="437515"/>
          </a:xfrm>
          <a:prstGeom prst="rect">
            <a:avLst/>
          </a:prstGeom>
          <a:noFill/>
        </p:spPr>
        <p:txBody>
          <a:bodyPr wrap="square" rtlCol="0">
            <a:spAutoFit/>
          </a:bodyPr>
          <a:lstStyle/>
          <a:p>
            <a:pPr algn="ctr">
              <a:lnSpc>
                <a:spcPct val="125000"/>
              </a:lnSpc>
            </a:pPr>
            <a:r>
              <a:rPr lang="zh-CN" altLang="en-US" b="1" dirty="0">
                <a:solidFill>
                  <a:schemeClr val="bg1"/>
                </a:solidFill>
                <a:latin typeface="微软雅黑" panose="020B0503020204020204" pitchFamily="34" charset="-122"/>
                <a:ea typeface="微软雅黑" panose="020B0503020204020204" pitchFamily="34" charset="-122"/>
              </a:rPr>
              <a:t>查现场</a:t>
            </a:r>
            <a:endParaRPr lang="zh-CN" altLang="en-US" b="1" dirty="0">
              <a:solidFill>
                <a:schemeClr val="bg1"/>
              </a:solidFill>
              <a:latin typeface="微软雅黑" panose="020B0503020204020204" pitchFamily="34" charset="-122"/>
              <a:ea typeface="微软雅黑" panose="020B0503020204020204" pitchFamily="34" charset="-122"/>
            </a:endParaRPr>
          </a:p>
        </p:txBody>
      </p:sp>
      <p:pic>
        <p:nvPicPr>
          <p:cNvPr id="3" name="图片 2"/>
          <p:cNvPicPr preferRelativeResize="0"/>
          <p:nvPr/>
        </p:nvPicPr>
        <p:blipFill>
          <a:blip r:embed="rId1"/>
          <a:stretch>
            <a:fillRect/>
          </a:stretch>
        </p:blipFill>
        <p:spPr>
          <a:xfrm>
            <a:off x="1081524" y="1671512"/>
            <a:ext cx="2012400" cy="2001600"/>
          </a:xfrm>
          <a:prstGeom prst="roundRect">
            <a:avLst>
              <a:gd name="adj" fmla="val 4284"/>
            </a:avLst>
          </a:prstGeom>
          <a:noFill/>
          <a:ln w="15875">
            <a:solidFill>
              <a:schemeClr val="bg1"/>
            </a:solidFill>
          </a:ln>
        </p:spPr>
      </p:pic>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51470"/>
            <a:ext cx="432000" cy="432000"/>
          </a:xfrm>
          <a:prstGeom prst="rect">
            <a:avLst/>
          </a:prstGeom>
          <a:noFill/>
          <a:ln w="22225">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95536" y="267470"/>
            <a:ext cx="288000" cy="288000"/>
          </a:xfrm>
          <a:prstGeom prst="rect">
            <a:avLst/>
          </a:prstGeom>
          <a:solidFill>
            <a:srgbClr val="1B9DBD"/>
          </a:solidFill>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flipV="1">
            <a:off x="683536" y="483470"/>
            <a:ext cx="8460464" cy="718"/>
          </a:xfrm>
          <a:prstGeom prst="line">
            <a:avLst/>
          </a:prstGeom>
          <a:ln w="22225">
            <a:solidFill>
              <a:srgbClr val="1B9DBD"/>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827584" y="51470"/>
            <a:ext cx="5473204" cy="46037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安全检查的内容</a:t>
            </a:r>
            <a:endParaRPr lang="zh-CN" altLang="en-US" sz="2400" b="1" dirty="0">
              <a:latin typeface="微软雅黑" panose="020B0503020204020204" pitchFamily="34" charset="-122"/>
              <a:ea typeface="微软雅黑" panose="020B0503020204020204" pitchFamily="34" charset="-122"/>
            </a:endParaRPr>
          </a:p>
        </p:txBody>
      </p:sp>
      <p:sp>
        <p:nvSpPr>
          <p:cNvPr id="4" name="圆角矩形 3"/>
          <p:cNvSpPr/>
          <p:nvPr/>
        </p:nvSpPr>
        <p:spPr>
          <a:xfrm>
            <a:off x="827584" y="1131590"/>
            <a:ext cx="2520280" cy="3312368"/>
          </a:xfrm>
          <a:prstGeom prst="roundRect">
            <a:avLst>
              <a:gd name="adj" fmla="val 3013"/>
            </a:avLst>
          </a:prstGeom>
          <a:solidFill>
            <a:srgbClr val="1B9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3667973" y="1495112"/>
            <a:ext cx="4791815" cy="2584450"/>
          </a:xfrm>
          <a:prstGeom prst="rect">
            <a:avLst/>
          </a:prstGeom>
          <a:noFill/>
        </p:spPr>
        <p:txBody>
          <a:bodyPr wrap="square" rtlCol="0">
            <a:spAutoFit/>
          </a:bodyPr>
          <a:lstStyle>
            <a:defPPr>
              <a:defRPr lang="zh-CN"/>
            </a:defPPr>
            <a:lvl1pPr algn="just">
              <a:lnSpc>
                <a:spcPct val="150000"/>
              </a:lnSpc>
              <a:defRPr>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dirty="0"/>
              <a:t>检查劳动条件、生产设备、安全卫生设施是否符合要求以及职工在生产中是否存在不安全行为和安全隐患。有些事故是有潜伏性的，但事故的发生也是有规律可循的。按照事故发生的逻辑，观察、研究、制定出防范措施和应急对策。</a:t>
            </a:r>
            <a:r>
              <a:rPr lang="en-US" altLang="zh-CN" dirty="0"/>
              <a:t>                                                  </a:t>
            </a:r>
            <a:r>
              <a:rPr lang="zh-CN" altLang="en-US" dirty="0"/>
              <a:t>。</a:t>
            </a:r>
            <a:endParaRPr lang="zh-CN" altLang="en-US" dirty="0"/>
          </a:p>
        </p:txBody>
      </p:sp>
      <p:sp>
        <p:nvSpPr>
          <p:cNvPr id="23" name="文本框 22"/>
          <p:cNvSpPr txBox="1"/>
          <p:nvPr/>
        </p:nvSpPr>
        <p:spPr>
          <a:xfrm>
            <a:off x="1401892" y="3808425"/>
            <a:ext cx="1298315" cy="437515"/>
          </a:xfrm>
          <a:prstGeom prst="rect">
            <a:avLst/>
          </a:prstGeom>
          <a:noFill/>
        </p:spPr>
        <p:txBody>
          <a:bodyPr wrap="square" rtlCol="0">
            <a:spAutoFit/>
          </a:bodyPr>
          <a:lstStyle/>
          <a:p>
            <a:pPr algn="ctr">
              <a:lnSpc>
                <a:spcPct val="125000"/>
              </a:lnSpc>
            </a:pPr>
            <a:r>
              <a:rPr lang="zh-CN" altLang="en-US" b="1" dirty="0">
                <a:solidFill>
                  <a:schemeClr val="bg1"/>
                </a:solidFill>
                <a:latin typeface="微软雅黑" panose="020B0503020204020204" pitchFamily="34" charset="-122"/>
                <a:ea typeface="微软雅黑" panose="020B0503020204020204" pitchFamily="34" charset="-122"/>
              </a:rPr>
              <a:t>查隐患</a:t>
            </a:r>
            <a:endParaRPr lang="zh-CN" altLang="en-US" b="1" dirty="0">
              <a:solidFill>
                <a:schemeClr val="bg1"/>
              </a:solidFill>
              <a:latin typeface="微软雅黑" panose="020B0503020204020204" pitchFamily="34" charset="-122"/>
              <a:ea typeface="微软雅黑" panose="020B0503020204020204" pitchFamily="34" charset="-122"/>
            </a:endParaRPr>
          </a:p>
        </p:txBody>
      </p:sp>
      <p:pic>
        <p:nvPicPr>
          <p:cNvPr id="8" name="图片 7"/>
          <p:cNvPicPr preferRelativeResize="0"/>
          <p:nvPr/>
        </p:nvPicPr>
        <p:blipFill>
          <a:blip r:embed="rId1"/>
          <a:stretch>
            <a:fillRect/>
          </a:stretch>
        </p:blipFill>
        <p:spPr>
          <a:xfrm>
            <a:off x="1081524" y="1579885"/>
            <a:ext cx="2012400" cy="2001600"/>
          </a:xfrm>
          <a:prstGeom prst="roundRect">
            <a:avLst>
              <a:gd name="adj" fmla="val 4284"/>
            </a:avLst>
          </a:prstGeom>
          <a:noFill/>
          <a:ln w="15875">
            <a:solidFill>
              <a:schemeClr val="bg1"/>
            </a:solidFill>
          </a:ln>
        </p:spPr>
      </p:pic>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51470"/>
            <a:ext cx="432000" cy="432000"/>
          </a:xfrm>
          <a:prstGeom prst="rect">
            <a:avLst/>
          </a:prstGeom>
          <a:noFill/>
          <a:ln w="22225">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95536" y="267470"/>
            <a:ext cx="288000" cy="288000"/>
          </a:xfrm>
          <a:prstGeom prst="rect">
            <a:avLst/>
          </a:prstGeom>
          <a:solidFill>
            <a:srgbClr val="1B9DBD"/>
          </a:solidFill>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flipV="1">
            <a:off x="683536" y="483470"/>
            <a:ext cx="8460464" cy="718"/>
          </a:xfrm>
          <a:prstGeom prst="line">
            <a:avLst/>
          </a:prstGeom>
          <a:ln w="22225">
            <a:solidFill>
              <a:srgbClr val="1B9DBD"/>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827584" y="51470"/>
            <a:ext cx="5473204" cy="46037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安全检查的内容</a:t>
            </a:r>
            <a:endParaRPr lang="zh-CN" altLang="en-US" sz="2400" b="1" dirty="0">
              <a:latin typeface="微软雅黑" panose="020B0503020204020204" pitchFamily="34" charset="-122"/>
              <a:ea typeface="微软雅黑" panose="020B0503020204020204" pitchFamily="34" charset="-122"/>
            </a:endParaRPr>
          </a:p>
        </p:txBody>
      </p:sp>
      <p:sp>
        <p:nvSpPr>
          <p:cNvPr id="4" name="圆角矩形 3"/>
          <p:cNvSpPr/>
          <p:nvPr/>
        </p:nvSpPr>
        <p:spPr>
          <a:xfrm>
            <a:off x="827584" y="1131590"/>
            <a:ext cx="2520280" cy="3312368"/>
          </a:xfrm>
          <a:prstGeom prst="roundRect">
            <a:avLst>
              <a:gd name="adj" fmla="val 3013"/>
            </a:avLst>
          </a:prstGeom>
          <a:solidFill>
            <a:srgbClr val="1B9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3667973" y="1579885"/>
            <a:ext cx="4791815" cy="2168525"/>
          </a:xfrm>
          <a:prstGeom prst="rect">
            <a:avLst/>
          </a:prstGeom>
          <a:noFill/>
        </p:spPr>
        <p:txBody>
          <a:bodyPr wrap="square" rtlCol="0">
            <a:spAutoFit/>
          </a:bodyPr>
          <a:lstStyle>
            <a:defPPr>
              <a:defRPr lang="zh-CN"/>
            </a:defPPr>
            <a:lvl1pPr algn="just">
              <a:lnSpc>
                <a:spcPct val="150000"/>
              </a:lnSpc>
              <a:defRPr>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dirty="0"/>
              <a:t>对已经发现的安全隐患及生产存在的问题进行检查落实：是否已采取防护、改进措施，对发生事故是否及时报告认真处理，有没有采取有效措施，防止类似事故重复发生。对曾经发生过事故的部位，是每次安全检查工作的重点。</a:t>
            </a:r>
            <a:endParaRPr lang="zh-CN" altLang="en-US" dirty="0"/>
          </a:p>
        </p:txBody>
      </p:sp>
      <p:sp>
        <p:nvSpPr>
          <p:cNvPr id="23" name="文本框 22"/>
          <p:cNvSpPr txBox="1"/>
          <p:nvPr/>
        </p:nvSpPr>
        <p:spPr>
          <a:xfrm>
            <a:off x="1401892" y="3808425"/>
            <a:ext cx="1298315" cy="437515"/>
          </a:xfrm>
          <a:prstGeom prst="rect">
            <a:avLst/>
          </a:prstGeom>
          <a:noFill/>
        </p:spPr>
        <p:txBody>
          <a:bodyPr wrap="square" rtlCol="0">
            <a:spAutoFit/>
          </a:bodyPr>
          <a:lstStyle/>
          <a:p>
            <a:pPr algn="ctr">
              <a:lnSpc>
                <a:spcPct val="125000"/>
              </a:lnSpc>
            </a:pPr>
            <a:r>
              <a:rPr lang="zh-CN" altLang="en-US" b="1" dirty="0">
                <a:solidFill>
                  <a:schemeClr val="bg1"/>
                </a:solidFill>
                <a:latin typeface="微软雅黑" panose="020B0503020204020204" pitchFamily="34" charset="-122"/>
                <a:ea typeface="微软雅黑" panose="020B0503020204020204" pitchFamily="34" charset="-122"/>
              </a:rPr>
              <a:t>查整改</a:t>
            </a:r>
            <a:endParaRPr lang="zh-CN" altLang="en-US" b="1" dirty="0">
              <a:solidFill>
                <a:schemeClr val="bg1"/>
              </a:solidFill>
              <a:latin typeface="微软雅黑" panose="020B0503020204020204" pitchFamily="34" charset="-122"/>
              <a:ea typeface="微软雅黑" panose="020B0503020204020204" pitchFamily="34" charset="-122"/>
            </a:endParaRPr>
          </a:p>
        </p:txBody>
      </p:sp>
      <p:pic>
        <p:nvPicPr>
          <p:cNvPr id="7" name="图片 6"/>
          <p:cNvPicPr preferRelativeResize="0"/>
          <p:nvPr/>
        </p:nvPicPr>
        <p:blipFill>
          <a:blip r:embed="rId1"/>
          <a:stretch>
            <a:fillRect/>
          </a:stretch>
        </p:blipFill>
        <p:spPr>
          <a:xfrm>
            <a:off x="1081524" y="1579885"/>
            <a:ext cx="2012400" cy="2001600"/>
          </a:xfrm>
          <a:prstGeom prst="roundRect">
            <a:avLst>
              <a:gd name="adj" fmla="val 4284"/>
            </a:avLst>
          </a:prstGeom>
          <a:noFill/>
          <a:ln w="15875">
            <a:solidFill>
              <a:schemeClr val="bg1"/>
            </a:solidFill>
          </a:ln>
        </p:spPr>
      </p:pic>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557205" y="1023734"/>
            <a:ext cx="6586815" cy="1404000"/>
          </a:xfrm>
          <a:custGeom>
            <a:avLst/>
            <a:gdLst/>
            <a:ahLst/>
            <a:cxnLst/>
            <a:rect l="l" t="t" r="r" b="b"/>
            <a:pathLst>
              <a:path w="6586815" h="1404000">
                <a:moveTo>
                  <a:pt x="810600" y="0"/>
                </a:moveTo>
                <a:lnTo>
                  <a:pt x="6586815" y="0"/>
                </a:lnTo>
                <a:lnTo>
                  <a:pt x="6586815" y="1404000"/>
                </a:lnTo>
                <a:lnTo>
                  <a:pt x="0" y="1404000"/>
                </a:lnTo>
                <a:close/>
              </a:path>
            </a:pathLst>
          </a:custGeom>
          <a:solidFill>
            <a:srgbClr val="104D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2931790"/>
            <a:ext cx="4284268" cy="1404000"/>
          </a:xfrm>
          <a:custGeom>
            <a:avLst/>
            <a:gdLst/>
            <a:ahLst/>
            <a:cxnLst/>
            <a:rect l="l" t="t" r="r" b="b"/>
            <a:pathLst>
              <a:path w="4284268" h="1404000">
                <a:moveTo>
                  <a:pt x="0" y="0"/>
                </a:moveTo>
                <a:lnTo>
                  <a:pt x="4284268" y="0"/>
                </a:lnTo>
                <a:lnTo>
                  <a:pt x="3473668" y="1404000"/>
                </a:lnTo>
                <a:lnTo>
                  <a:pt x="0" y="140400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0" y="1491630"/>
            <a:ext cx="7959928" cy="2268000"/>
          </a:xfrm>
          <a:custGeom>
            <a:avLst/>
            <a:gdLst/>
            <a:ahLst/>
            <a:cxnLst/>
            <a:rect l="l" t="t" r="r" b="b"/>
            <a:pathLst>
              <a:path w="7959928" h="2268000">
                <a:moveTo>
                  <a:pt x="0" y="0"/>
                </a:moveTo>
                <a:lnTo>
                  <a:pt x="7959928" y="0"/>
                </a:lnTo>
                <a:lnTo>
                  <a:pt x="6650498" y="2268000"/>
                </a:lnTo>
                <a:lnTo>
                  <a:pt x="0" y="2268000"/>
                </a:lnTo>
                <a:close/>
              </a:path>
            </a:pathLst>
          </a:custGeom>
          <a:solidFill>
            <a:srgbClr val="1B9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850567" y="1621118"/>
            <a:ext cx="2004979" cy="1861185"/>
          </a:xfrm>
          <a:prstGeom prst="rect">
            <a:avLst/>
          </a:prstGeom>
          <a:noFill/>
        </p:spPr>
        <p:txBody>
          <a:bodyPr wrap="square" rtlCol="0">
            <a:spAutoFit/>
          </a:bodyPr>
          <a:lstStyle/>
          <a:p>
            <a:pPr algn="ctr"/>
            <a:r>
              <a:rPr lang="en-US" altLang="zh-CN" sz="11500" dirty="0">
                <a:solidFill>
                  <a:schemeClr val="bg1"/>
                </a:solidFill>
                <a:latin typeface="Impact" panose="020B0806030902050204" pitchFamily="34" charset="0"/>
                <a:ea typeface="微软雅黑" panose="020B0503020204020204" pitchFamily="34" charset="-122"/>
              </a:rPr>
              <a:t>03</a:t>
            </a:r>
            <a:endParaRPr lang="en-US" altLang="zh-CN" sz="11500" dirty="0">
              <a:solidFill>
                <a:schemeClr val="bg1"/>
              </a:solidFill>
              <a:latin typeface="Impact" panose="020B0806030902050204" pitchFamily="34" charset="0"/>
              <a:ea typeface="微软雅黑" panose="020B0503020204020204" pitchFamily="34" charset="-122"/>
            </a:endParaRPr>
          </a:p>
        </p:txBody>
      </p:sp>
      <p:sp>
        <p:nvSpPr>
          <p:cNvPr id="12" name="TextBox 11"/>
          <p:cNvSpPr txBox="1"/>
          <p:nvPr/>
        </p:nvSpPr>
        <p:spPr>
          <a:xfrm>
            <a:off x="2884468" y="2249299"/>
            <a:ext cx="3383280" cy="645160"/>
          </a:xfrm>
          <a:prstGeom prst="rect">
            <a:avLst/>
          </a:prstGeom>
          <a:noFill/>
        </p:spPr>
        <p:txBody>
          <a:bodyPr wrap="none" rtlCol="0">
            <a:spAutoFit/>
          </a:bodyPr>
          <a:lstStyle/>
          <a:p>
            <a:pPr marL="0" lvl="1"/>
            <a:r>
              <a:rPr lang="zh-CN" altLang="en-US" sz="3600" b="1" dirty="0">
                <a:solidFill>
                  <a:schemeClr val="bg1"/>
                </a:solidFill>
                <a:ea typeface="微软雅黑" panose="020B0503020204020204" pitchFamily="34" charset="-122"/>
              </a:rPr>
              <a:t>安全检查的方法</a:t>
            </a:r>
            <a:endParaRPr lang="zh-CN" altLang="en-US" sz="3600" b="1" dirty="0">
              <a:solidFill>
                <a:schemeClr val="bg1"/>
              </a:solidFill>
              <a:ea typeface="微软雅黑" panose="020B0503020204020204" pitchFamily="34" charset="-122"/>
            </a:endParaRPr>
          </a:p>
        </p:txBody>
      </p:sp>
      <p:sp>
        <p:nvSpPr>
          <p:cNvPr id="21" name="矩形 20"/>
          <p:cNvSpPr/>
          <p:nvPr/>
        </p:nvSpPr>
        <p:spPr>
          <a:xfrm>
            <a:off x="8251155" y="1356638"/>
            <a:ext cx="447057" cy="738192"/>
          </a:xfrm>
          <a:custGeom>
            <a:avLst/>
            <a:gdLst/>
            <a:ahLst/>
            <a:cxnLst/>
            <a:rect l="l" t="t" r="r" b="b"/>
            <a:pathLst>
              <a:path w="447057" h="738192">
                <a:moveTo>
                  <a:pt x="77961" y="0"/>
                </a:moveTo>
                <a:lnTo>
                  <a:pt x="447057" y="369096"/>
                </a:lnTo>
                <a:lnTo>
                  <a:pt x="77961" y="738192"/>
                </a:lnTo>
                <a:lnTo>
                  <a:pt x="0" y="660231"/>
                </a:lnTo>
                <a:lnTo>
                  <a:pt x="293910" y="366322"/>
                </a:lnTo>
                <a:lnTo>
                  <a:pt x="2775" y="7518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10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000"/>
                                        <p:tgtEl>
                                          <p:spTgt spid="7"/>
                                        </p:tgtEl>
                                      </p:cBhvr>
                                    </p:animEffect>
                                  </p:childTnLst>
                                </p:cTn>
                              </p:par>
                            </p:childTnLst>
                          </p:cTn>
                        </p:par>
                        <p:par>
                          <p:cTn id="11" fill="hold">
                            <p:stCondLst>
                              <p:cond delay="1000"/>
                            </p:stCondLst>
                            <p:childTnLst>
                              <p:par>
                                <p:cTn id="12" presetID="2" presetClass="entr" presetSubtype="8"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1000" fill="hold"/>
                                        <p:tgtEl>
                                          <p:spTgt spid="8"/>
                                        </p:tgtEl>
                                        <p:attrNameLst>
                                          <p:attrName>ppt_x</p:attrName>
                                        </p:attrNameLst>
                                      </p:cBhvr>
                                      <p:tavLst>
                                        <p:tav tm="0">
                                          <p:val>
                                            <p:strVal val="0-#ppt_w/2"/>
                                          </p:val>
                                        </p:tav>
                                        <p:tav tm="100000">
                                          <p:val>
                                            <p:strVal val="#ppt_x"/>
                                          </p:val>
                                        </p:tav>
                                      </p:tavLst>
                                    </p:anim>
                                    <p:anim calcmode="lin" valueType="num">
                                      <p:cBhvr additive="base">
                                        <p:cTn id="15" dur="1000" fill="hold"/>
                                        <p:tgtEl>
                                          <p:spTgt spid="8"/>
                                        </p:tgtEl>
                                        <p:attrNameLst>
                                          <p:attrName>ppt_y</p:attrName>
                                        </p:attrNameLst>
                                      </p:cBhvr>
                                      <p:tavLst>
                                        <p:tav tm="0">
                                          <p:val>
                                            <p:strVal val="#ppt_y"/>
                                          </p:val>
                                        </p:tav>
                                        <p:tav tm="100000">
                                          <p:val>
                                            <p:strVal val="#ppt_y"/>
                                          </p:val>
                                        </p:tav>
                                      </p:tavLst>
                                    </p:anim>
                                  </p:childTnLst>
                                </p:cTn>
                              </p:par>
                            </p:childTnLst>
                          </p:cTn>
                        </p:par>
                        <p:par>
                          <p:cTn id="16" fill="hold">
                            <p:stCondLst>
                              <p:cond delay="2000"/>
                            </p:stCondLst>
                            <p:childTnLst>
                              <p:par>
                                <p:cTn id="17" presetID="2" presetClass="entr" presetSubtype="8"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childTnLst>
                          </p:cTn>
                        </p:par>
                        <p:par>
                          <p:cTn id="21" fill="hold">
                            <p:stCondLst>
                              <p:cond delay="2500"/>
                            </p:stCondLst>
                            <p:childTnLst>
                              <p:par>
                                <p:cTn id="22" presetID="49" presetClass="entr" presetSubtype="0" decel="10000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 calcmode="lin" valueType="num">
                                      <p:cBhvr>
                                        <p:cTn id="26" dur="500" fill="hold"/>
                                        <p:tgtEl>
                                          <p:spTgt spid="11"/>
                                        </p:tgtEl>
                                        <p:attrNameLst>
                                          <p:attrName>style.rotation</p:attrName>
                                        </p:attrNameLst>
                                      </p:cBhvr>
                                      <p:tavLst>
                                        <p:tav tm="0">
                                          <p:val>
                                            <p:fltVal val="360"/>
                                          </p:val>
                                        </p:tav>
                                        <p:tav tm="100000">
                                          <p:val>
                                            <p:fltVal val="0"/>
                                          </p:val>
                                        </p:tav>
                                      </p:tavLst>
                                    </p:anim>
                                    <p:animEffect transition="in" filter="fade">
                                      <p:cBhvr>
                                        <p:cTn id="27" dur="500"/>
                                        <p:tgtEl>
                                          <p:spTgt spid="11"/>
                                        </p:tgtEl>
                                      </p:cBhvr>
                                    </p:animEffect>
                                  </p:childTnLst>
                                </p:cTn>
                              </p:par>
                            </p:childTnLst>
                          </p:cTn>
                        </p:par>
                        <p:par>
                          <p:cTn id="28" fill="hold">
                            <p:stCondLst>
                              <p:cond delay="3000"/>
                            </p:stCondLst>
                            <p:childTnLst>
                              <p:par>
                                <p:cTn id="29" presetID="1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p:tgtEl>
                                          <p:spTgt spid="12"/>
                                        </p:tgtEl>
                                        <p:attrNameLst>
                                          <p:attrName>ppt_x</p:attrName>
                                        </p:attrNameLst>
                                      </p:cBhvr>
                                      <p:tavLst>
                                        <p:tav tm="0">
                                          <p:val>
                                            <p:strVal val="#ppt_x-#ppt_w*1.125000"/>
                                          </p:val>
                                        </p:tav>
                                        <p:tav tm="100000">
                                          <p:val>
                                            <p:strVal val="#ppt_x"/>
                                          </p:val>
                                        </p:tav>
                                      </p:tavLst>
                                    </p:anim>
                                    <p:animEffect transition="in" filter="wipe(right)">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7" grpId="0" bldLvl="0" animBg="1"/>
      <p:bldP spid="8" grpId="0" bldLvl="0" animBg="1"/>
      <p:bldP spid="11" grpId="0"/>
      <p:bldP spid="12" grpId="0"/>
      <p:bldP spid="21"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51470"/>
            <a:ext cx="432000" cy="432000"/>
          </a:xfrm>
          <a:prstGeom prst="rect">
            <a:avLst/>
          </a:prstGeom>
          <a:noFill/>
          <a:ln w="22225">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95536" y="267470"/>
            <a:ext cx="288000" cy="288000"/>
          </a:xfrm>
          <a:prstGeom prst="rect">
            <a:avLst/>
          </a:prstGeom>
          <a:solidFill>
            <a:srgbClr val="1B9DBD"/>
          </a:solidFill>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flipV="1">
            <a:off x="683536" y="483470"/>
            <a:ext cx="8460464" cy="718"/>
          </a:xfrm>
          <a:prstGeom prst="line">
            <a:avLst/>
          </a:prstGeom>
          <a:ln w="22225">
            <a:solidFill>
              <a:srgbClr val="1B9DBD"/>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827584" y="51470"/>
            <a:ext cx="5473204" cy="460375"/>
          </a:xfrm>
          <a:prstGeom prst="rect">
            <a:avLst/>
          </a:prstGeom>
          <a:noFill/>
        </p:spPr>
        <p:txBody>
          <a:bodyPr wrap="square" rtlCol="0">
            <a:spAutoFit/>
          </a:bodyPr>
          <a:lstStyle/>
          <a:p>
            <a:r>
              <a:rPr lang="en-US" altLang="zh-CN" sz="2400" b="1" dirty="0">
                <a:latin typeface="微软雅黑" panose="020B0503020204020204" pitchFamily="34" charset="-122"/>
                <a:ea typeface="微软雅黑" panose="020B0503020204020204" pitchFamily="34" charset="-122"/>
              </a:rPr>
              <a:t>3.1 </a:t>
            </a:r>
            <a:r>
              <a:rPr lang="zh-CN" altLang="en-US" sz="2400" b="1" dirty="0">
                <a:latin typeface="微软雅黑" panose="020B0503020204020204" pitchFamily="34" charset="-122"/>
                <a:ea typeface="微软雅黑" panose="020B0503020204020204" pitchFamily="34" charset="-122"/>
              </a:rPr>
              <a:t>首先要明确安全检查的目的</a:t>
            </a:r>
            <a:endParaRPr lang="zh-CN" altLang="en-US" sz="2400" b="1" dirty="0">
              <a:latin typeface="微软雅黑" panose="020B0503020204020204" pitchFamily="34" charset="-122"/>
              <a:ea typeface="微软雅黑" panose="020B0503020204020204" pitchFamily="34" charset="-122"/>
            </a:endParaRPr>
          </a:p>
        </p:txBody>
      </p:sp>
      <p:sp>
        <p:nvSpPr>
          <p:cNvPr id="6" name="文本框 5"/>
          <p:cNvSpPr txBox="1"/>
          <p:nvPr/>
        </p:nvSpPr>
        <p:spPr>
          <a:xfrm>
            <a:off x="145769" y="1130864"/>
            <a:ext cx="4214458" cy="3784600"/>
          </a:xfrm>
          <a:prstGeom prst="rect">
            <a:avLst/>
          </a:prstGeom>
          <a:noFill/>
        </p:spPr>
        <p:txBody>
          <a:bodyPr wrap="square" rtlCol="0">
            <a:spAutoFit/>
          </a:bodyPr>
          <a:lstStyle>
            <a:defPPr>
              <a:defRPr lang="zh-CN"/>
            </a:defPPr>
            <a:lvl1pPr algn="just">
              <a:lnSpc>
                <a:spcPct val="150000"/>
              </a:lnSpc>
              <a:defRPr>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zh-CN" sz="1600" dirty="0"/>
              <a:t>安全生产检查是及时发现隐患，消除不安全因素，推动安全工作的一种行之有效安全生产管理制度。要做好检查工作，不能盲目检查，必须有思路、有计划，根据</a:t>
            </a:r>
            <a:r>
              <a:rPr lang="zh-CN" altLang="en-US" sz="1600" dirty="0"/>
              <a:t>现场</a:t>
            </a:r>
            <a:r>
              <a:rPr lang="zh-CN" altLang="zh-CN" sz="1600" dirty="0"/>
              <a:t>情况列出检查范围，重点查些什么，从哪里入手，要做到心中有数。在检查中常有这样一种情况，参与检查者对本次检查的目的、意义并不十分清楚，时间久了检查的次数多了，这样导致的结果是：被检查方松懈了、厌倦了、思想麻痹了。</a:t>
            </a:r>
            <a:endParaRPr lang="zh-CN" altLang="en-US" sz="1600" dirty="0"/>
          </a:p>
        </p:txBody>
      </p:sp>
      <p:sp>
        <p:nvSpPr>
          <p:cNvPr id="10" name="文本框 9"/>
          <p:cNvSpPr txBox="1"/>
          <p:nvPr/>
        </p:nvSpPr>
        <p:spPr>
          <a:xfrm>
            <a:off x="6219811" y="1856760"/>
            <a:ext cx="2744677" cy="1938020"/>
          </a:xfrm>
          <a:prstGeom prst="rect">
            <a:avLst/>
          </a:prstGeom>
          <a:noFill/>
        </p:spPr>
        <p:txBody>
          <a:bodyPr wrap="square" rtlCol="0">
            <a:spAutoFit/>
          </a:bodyPr>
          <a:lstStyle>
            <a:defPPr>
              <a:defRPr lang="zh-CN"/>
            </a:defPPr>
            <a:lvl1pPr algn="just">
              <a:lnSpc>
                <a:spcPct val="150000"/>
              </a:lnSpc>
              <a:defRPr sz="1600">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zh-CN" dirty="0"/>
              <a:t>因此在每次检查之前，应采用短会的方式，结合实际向检查者和被检查方，讲明检查的目的意义，做到让参与人员思路清晰，检查有方。</a:t>
            </a:r>
            <a:endParaRPr lang="zh-CN" altLang="zh-CN" dirty="0"/>
          </a:p>
        </p:txBody>
      </p:sp>
      <p:grpSp>
        <p:nvGrpSpPr>
          <p:cNvPr id="11" name="组合 10"/>
          <p:cNvGrpSpPr/>
          <p:nvPr/>
        </p:nvGrpSpPr>
        <p:grpSpPr>
          <a:xfrm>
            <a:off x="-14" y="1059582"/>
            <a:ext cx="9144014" cy="3321505"/>
            <a:chOff x="-18503" y="1275603"/>
            <a:chExt cx="9144014" cy="3321505"/>
          </a:xfrm>
        </p:grpSpPr>
        <p:cxnSp>
          <p:nvCxnSpPr>
            <p:cNvPr id="12" name="MH_Other_2"/>
            <p:cNvCxnSpPr>
              <a:stCxn id="3" idx="2"/>
            </p:cNvCxnSpPr>
            <p:nvPr>
              <p:custDataLst>
                <p:tags r:id="rId1"/>
              </p:custDataLst>
            </p:nvPr>
          </p:nvCxnSpPr>
          <p:spPr>
            <a:xfrm flipV="1">
              <a:off x="4255227" y="4587974"/>
              <a:ext cx="2536098" cy="9134"/>
            </a:xfrm>
            <a:prstGeom prst="line">
              <a:avLst/>
            </a:prstGeom>
            <a:ln>
              <a:solidFill>
                <a:srgbClr val="1B9DBD"/>
              </a:solidFill>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18503" y="1275603"/>
              <a:ext cx="9144014" cy="3321505"/>
              <a:chOff x="0" y="1275606"/>
              <a:chExt cx="9144014" cy="3321505"/>
            </a:xfrm>
          </p:grpSpPr>
          <p:grpSp>
            <p:nvGrpSpPr>
              <p:cNvPr id="15" name="组合 14"/>
              <p:cNvGrpSpPr/>
              <p:nvPr/>
            </p:nvGrpSpPr>
            <p:grpSpPr>
              <a:xfrm>
                <a:off x="4273730" y="1277989"/>
                <a:ext cx="4870284" cy="3319122"/>
                <a:chOff x="4273730" y="1277989"/>
                <a:chExt cx="4870284" cy="3319122"/>
              </a:xfrm>
            </p:grpSpPr>
            <p:cxnSp>
              <p:nvCxnSpPr>
                <p:cNvPr id="17" name="MH_Other_1"/>
                <p:cNvCxnSpPr/>
                <p:nvPr>
                  <p:custDataLst>
                    <p:tags r:id="rId2"/>
                  </p:custDataLst>
                </p:nvPr>
              </p:nvCxnSpPr>
              <p:spPr>
                <a:xfrm>
                  <a:off x="4343406" y="1277989"/>
                  <a:ext cx="2447925" cy="3290888"/>
                </a:xfrm>
                <a:prstGeom prst="line">
                  <a:avLst/>
                </a:prstGeom>
                <a:ln>
                  <a:solidFill>
                    <a:srgbClr val="1B9DBD"/>
                  </a:solidFill>
                </a:ln>
              </p:spPr>
              <p:style>
                <a:lnRef idx="1">
                  <a:schemeClr val="accent1"/>
                </a:lnRef>
                <a:fillRef idx="0">
                  <a:schemeClr val="accent1"/>
                </a:fillRef>
                <a:effectRef idx="0">
                  <a:schemeClr val="accent1"/>
                </a:effectRef>
                <a:fontRef idx="minor">
                  <a:schemeClr val="tx1"/>
                </a:fontRef>
              </p:style>
            </p:cxnSp>
            <p:cxnSp>
              <p:nvCxnSpPr>
                <p:cNvPr id="18" name="MH_Other_3"/>
                <p:cNvCxnSpPr>
                  <a:stCxn id="3" idx="2"/>
                </p:cNvCxnSpPr>
                <p:nvPr>
                  <p:custDataLst>
                    <p:tags r:id="rId3"/>
                  </p:custDataLst>
                </p:nvPr>
              </p:nvCxnSpPr>
              <p:spPr>
                <a:xfrm flipV="1">
                  <a:off x="4273730" y="1820107"/>
                  <a:ext cx="1946106" cy="2777004"/>
                </a:xfrm>
                <a:prstGeom prst="line">
                  <a:avLst/>
                </a:prstGeom>
                <a:ln>
                  <a:solidFill>
                    <a:srgbClr val="1B9DBD"/>
                  </a:solidFill>
                </a:ln>
              </p:spPr>
              <p:style>
                <a:lnRef idx="1">
                  <a:schemeClr val="accent1"/>
                </a:lnRef>
                <a:fillRef idx="0">
                  <a:schemeClr val="accent1"/>
                </a:fillRef>
                <a:effectRef idx="0">
                  <a:schemeClr val="accent1"/>
                </a:effectRef>
                <a:fontRef idx="minor">
                  <a:schemeClr val="tx1"/>
                </a:fontRef>
              </p:style>
            </p:cxnSp>
            <p:cxnSp>
              <p:nvCxnSpPr>
                <p:cNvPr id="19" name="MH_Other_4"/>
                <p:cNvCxnSpPr/>
                <p:nvPr>
                  <p:custDataLst>
                    <p:tags r:id="rId4"/>
                  </p:custDataLst>
                </p:nvPr>
              </p:nvCxnSpPr>
              <p:spPr>
                <a:xfrm>
                  <a:off x="6219839" y="1825674"/>
                  <a:ext cx="2924175" cy="0"/>
                </a:xfrm>
                <a:prstGeom prst="line">
                  <a:avLst/>
                </a:prstGeom>
                <a:ln>
                  <a:solidFill>
                    <a:srgbClr val="1B9DBD"/>
                  </a:solidFill>
                </a:ln>
              </p:spPr>
              <p:style>
                <a:lnRef idx="1">
                  <a:schemeClr val="accent1"/>
                </a:lnRef>
                <a:fillRef idx="0">
                  <a:schemeClr val="accent1"/>
                </a:fillRef>
                <a:effectRef idx="0">
                  <a:schemeClr val="accent1"/>
                </a:effectRef>
                <a:fontRef idx="minor">
                  <a:schemeClr val="tx1"/>
                </a:fontRef>
              </p:style>
            </p:cxnSp>
          </p:grpSp>
          <p:cxnSp>
            <p:nvCxnSpPr>
              <p:cNvPr id="16" name="MH_Other_5"/>
              <p:cNvCxnSpPr/>
              <p:nvPr>
                <p:custDataLst>
                  <p:tags r:id="rId5"/>
                </p:custDataLst>
              </p:nvPr>
            </p:nvCxnSpPr>
            <p:spPr>
              <a:xfrm>
                <a:off x="0" y="1275606"/>
                <a:ext cx="4343400" cy="0"/>
              </a:xfrm>
              <a:prstGeom prst="line">
                <a:avLst/>
              </a:prstGeom>
              <a:ln>
                <a:solidFill>
                  <a:srgbClr val="1B9DBD"/>
                </a:solidFill>
              </a:ln>
            </p:spPr>
            <p:style>
              <a:lnRef idx="1">
                <a:schemeClr val="accent1"/>
              </a:lnRef>
              <a:fillRef idx="0">
                <a:schemeClr val="accent1"/>
              </a:fillRef>
              <a:effectRef idx="0">
                <a:schemeClr val="accent1"/>
              </a:effectRef>
              <a:fontRef idx="minor">
                <a:schemeClr val="tx1"/>
              </a:fontRef>
            </p:style>
          </p:cxnSp>
        </p:grpSp>
      </p:grpSp>
      <p:pic>
        <p:nvPicPr>
          <p:cNvPr id="3" name="图片 2"/>
          <p:cNvPicPr>
            <a:picLocks noChangeAspect="1"/>
          </p:cNvPicPr>
          <p:nvPr/>
        </p:nvPicPr>
        <p:blipFill>
          <a:blip r:embed="rId6"/>
          <a:stretch>
            <a:fillRect/>
          </a:stretch>
        </p:blipFill>
        <p:spPr>
          <a:xfrm>
            <a:off x="4273716" y="2594865"/>
            <a:ext cx="2536098" cy="1786222"/>
          </a:xfrm>
          <a:prstGeom prst="triangle">
            <a:avLst>
              <a:gd name="adj" fmla="val 48485"/>
            </a:avLst>
          </a:prstGeom>
        </p:spPr>
      </p:pic>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539536" y="1131888"/>
            <a:ext cx="2880336" cy="3744912"/>
          </a:xfrm>
          <a:prstGeom prst="roundRect">
            <a:avLst>
              <a:gd name="adj" fmla="val 2806"/>
            </a:avLst>
          </a:prstGeom>
          <a:solidFill>
            <a:srgbClr val="1B9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79512" y="51470"/>
            <a:ext cx="432000" cy="432000"/>
          </a:xfrm>
          <a:prstGeom prst="rect">
            <a:avLst/>
          </a:prstGeom>
          <a:noFill/>
          <a:ln w="22225">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95536" y="267470"/>
            <a:ext cx="288000" cy="288000"/>
          </a:xfrm>
          <a:prstGeom prst="rect">
            <a:avLst/>
          </a:prstGeom>
          <a:solidFill>
            <a:srgbClr val="1B9DBD"/>
          </a:solidFill>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flipV="1">
            <a:off x="683536" y="483470"/>
            <a:ext cx="8460464" cy="718"/>
          </a:xfrm>
          <a:prstGeom prst="line">
            <a:avLst/>
          </a:prstGeom>
          <a:ln w="22225">
            <a:solidFill>
              <a:srgbClr val="1B9DBD"/>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827584" y="51470"/>
            <a:ext cx="5473204" cy="460375"/>
          </a:xfrm>
          <a:prstGeom prst="rect">
            <a:avLst/>
          </a:prstGeom>
          <a:noFill/>
        </p:spPr>
        <p:txBody>
          <a:bodyPr wrap="square" rtlCol="0">
            <a:spAutoFit/>
          </a:bodyPr>
          <a:lstStyle/>
          <a:p>
            <a:r>
              <a:rPr lang="en-US" altLang="zh-CN" sz="2400" b="1" dirty="0">
                <a:latin typeface="微软雅黑" panose="020B0503020204020204" pitchFamily="34" charset="-122"/>
                <a:ea typeface="微软雅黑" panose="020B0503020204020204" pitchFamily="34" charset="-122"/>
              </a:rPr>
              <a:t>3.2 </a:t>
            </a:r>
            <a:r>
              <a:rPr lang="zh-CN" altLang="en-US" sz="2400" b="1" dirty="0">
                <a:latin typeface="微软雅黑" panose="020B0503020204020204" pitchFamily="34" charset="-122"/>
                <a:ea typeface="微软雅黑" panose="020B0503020204020204" pitchFamily="34" charset="-122"/>
              </a:rPr>
              <a:t>更要明确本次检查的内容</a:t>
            </a:r>
            <a:endParaRPr lang="zh-CN" altLang="en-US" sz="2400" b="1" dirty="0">
              <a:latin typeface="微软雅黑" panose="020B0503020204020204" pitchFamily="34" charset="-122"/>
              <a:ea typeface="微软雅黑" panose="020B0503020204020204" pitchFamily="34" charset="-122"/>
            </a:endParaRPr>
          </a:p>
        </p:txBody>
      </p:sp>
      <p:sp>
        <p:nvSpPr>
          <p:cNvPr id="6" name="文本框 5"/>
          <p:cNvSpPr txBox="1"/>
          <p:nvPr/>
        </p:nvSpPr>
        <p:spPr>
          <a:xfrm>
            <a:off x="3630577" y="1314217"/>
            <a:ext cx="4214458" cy="3415030"/>
          </a:xfrm>
          <a:prstGeom prst="rect">
            <a:avLst/>
          </a:prstGeom>
          <a:noFill/>
        </p:spPr>
        <p:txBody>
          <a:bodyPr wrap="square" rtlCol="0">
            <a:spAutoFit/>
          </a:bodyPr>
          <a:lstStyle>
            <a:defPPr>
              <a:defRPr lang="zh-CN"/>
            </a:defPPr>
            <a:lvl1pPr algn="just">
              <a:lnSpc>
                <a:spcPct val="150000"/>
              </a:lnSpc>
              <a:defRPr sz="1600">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zh-CN" dirty="0"/>
              <a:t>检查被检方是否坚持</a:t>
            </a:r>
            <a:r>
              <a:rPr lang="en-US" altLang="zh-CN" dirty="0"/>
              <a:t>“</a:t>
            </a:r>
            <a:r>
              <a:rPr lang="zh-CN" altLang="zh-CN" dirty="0"/>
              <a:t>安全第一，预防为主</a:t>
            </a:r>
            <a:r>
              <a:rPr lang="en-US" altLang="zh-CN" dirty="0"/>
              <a:t>”</a:t>
            </a:r>
            <a:r>
              <a:rPr lang="zh-CN" altLang="zh-CN" dirty="0"/>
              <a:t>的安全生产方针、安全机构是否健全，安全管理是否发挥作用，是否将从业人员的安全与健康放在工作首位；从业人员的安全意识和技术条件是否符合规定；检查从业人员是否有较强的责任心，是否掌握安全操作规程和严格遵守安全生产技术规范；是否严格遵守安全生产规章制度；是否正确、合理穿戴和使用个人防护用品、用具等。</a:t>
            </a:r>
            <a:endParaRPr lang="zh-CN" altLang="en-US" dirty="0"/>
          </a:p>
        </p:txBody>
      </p:sp>
      <p:sp>
        <p:nvSpPr>
          <p:cNvPr id="4" name="圆角矩形 3"/>
          <p:cNvSpPr/>
          <p:nvPr/>
        </p:nvSpPr>
        <p:spPr>
          <a:xfrm>
            <a:off x="3551457" y="1131888"/>
            <a:ext cx="4309726" cy="3744912"/>
          </a:xfrm>
          <a:prstGeom prst="roundRect">
            <a:avLst>
              <a:gd name="adj" fmla="val 2223"/>
            </a:avLst>
          </a:prstGeom>
          <a:noFill/>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a:stretch>
            <a:fillRect/>
          </a:stretch>
        </p:blipFill>
        <p:spPr>
          <a:xfrm>
            <a:off x="848683" y="1315869"/>
            <a:ext cx="2262042" cy="3375298"/>
          </a:xfrm>
          <a:prstGeom prst="roundRect">
            <a:avLst>
              <a:gd name="adj" fmla="val 2819"/>
            </a:avLst>
          </a:prstGeom>
          <a:solidFill>
            <a:srgbClr val="FFFFFF">
              <a:shade val="85000"/>
            </a:srgbClr>
          </a:solidFill>
          <a:ln>
            <a:solidFill>
              <a:schemeClr val="bg1"/>
            </a:solidFill>
          </a:ln>
          <a:effectLst/>
        </p:spPr>
      </p:pic>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827568" y="1315868"/>
            <a:ext cx="2880336" cy="2696041"/>
          </a:xfrm>
          <a:prstGeom prst="roundRect">
            <a:avLst>
              <a:gd name="adj" fmla="val 2806"/>
            </a:avLst>
          </a:prstGeom>
          <a:solidFill>
            <a:srgbClr val="1B9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79512" y="51470"/>
            <a:ext cx="432000" cy="432000"/>
          </a:xfrm>
          <a:prstGeom prst="rect">
            <a:avLst/>
          </a:prstGeom>
          <a:noFill/>
          <a:ln w="22225">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95536" y="267470"/>
            <a:ext cx="288000" cy="288000"/>
          </a:xfrm>
          <a:prstGeom prst="rect">
            <a:avLst/>
          </a:prstGeom>
          <a:solidFill>
            <a:srgbClr val="1B9DBD"/>
          </a:solidFill>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flipV="1">
            <a:off x="683536" y="483470"/>
            <a:ext cx="8460464" cy="718"/>
          </a:xfrm>
          <a:prstGeom prst="line">
            <a:avLst/>
          </a:prstGeom>
          <a:ln w="22225">
            <a:solidFill>
              <a:srgbClr val="1B9DBD"/>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827584" y="51470"/>
            <a:ext cx="5473204" cy="460375"/>
          </a:xfrm>
          <a:prstGeom prst="rect">
            <a:avLst/>
          </a:prstGeom>
          <a:noFill/>
        </p:spPr>
        <p:txBody>
          <a:bodyPr wrap="square" rtlCol="0">
            <a:spAutoFit/>
          </a:bodyPr>
          <a:lstStyle/>
          <a:p>
            <a:r>
              <a:rPr lang="en-US" altLang="zh-CN" sz="2400" b="1" dirty="0">
                <a:latin typeface="微软雅黑" panose="020B0503020204020204" pitchFamily="34" charset="-122"/>
                <a:ea typeface="微软雅黑" panose="020B0503020204020204" pitchFamily="34" charset="-122"/>
              </a:rPr>
              <a:t>3.3 </a:t>
            </a:r>
            <a:r>
              <a:rPr lang="zh-CN" altLang="en-US" sz="2400" b="1" dirty="0">
                <a:latin typeface="微软雅黑" panose="020B0503020204020204" pitchFamily="34" charset="-122"/>
                <a:ea typeface="微软雅黑" panose="020B0503020204020204" pitchFamily="34" charset="-122"/>
              </a:rPr>
              <a:t>要突出重点</a:t>
            </a:r>
            <a:endParaRPr lang="zh-CN" altLang="en-US" sz="2400" b="1" dirty="0">
              <a:latin typeface="微软雅黑" panose="020B0503020204020204" pitchFamily="34" charset="-122"/>
              <a:ea typeface="微软雅黑" panose="020B0503020204020204" pitchFamily="34" charset="-122"/>
            </a:endParaRPr>
          </a:p>
        </p:txBody>
      </p:sp>
      <p:sp>
        <p:nvSpPr>
          <p:cNvPr id="6" name="文本框 5"/>
          <p:cNvSpPr txBox="1"/>
          <p:nvPr/>
        </p:nvSpPr>
        <p:spPr>
          <a:xfrm>
            <a:off x="3904886" y="1500535"/>
            <a:ext cx="3691449" cy="2306955"/>
          </a:xfrm>
          <a:prstGeom prst="rect">
            <a:avLst/>
          </a:prstGeom>
          <a:noFill/>
        </p:spPr>
        <p:txBody>
          <a:bodyPr wrap="square" rtlCol="0">
            <a:spAutoFit/>
          </a:bodyPr>
          <a:lstStyle>
            <a:defPPr>
              <a:defRPr lang="zh-CN"/>
            </a:defPPr>
            <a:lvl1pPr algn="just">
              <a:lnSpc>
                <a:spcPct val="150000"/>
              </a:lnSpc>
              <a:defRPr sz="1600">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zh-CN" dirty="0"/>
              <a:t>参加检查的人员要精干，业务要熟练。如果没有计划、没有耐心，匆忙应付检查，易形成走过场，走形式的检查方式，以至出现漏检和误检的现象。因此，应依据危险因素排查情况及重大危险源列出检查重点，做到有的放矢。</a:t>
            </a:r>
            <a:endParaRPr lang="zh-CN" altLang="zh-CN" dirty="0"/>
          </a:p>
        </p:txBody>
      </p:sp>
      <p:sp>
        <p:nvSpPr>
          <p:cNvPr id="4" name="圆角矩形 3"/>
          <p:cNvSpPr/>
          <p:nvPr/>
        </p:nvSpPr>
        <p:spPr>
          <a:xfrm>
            <a:off x="395536" y="1131888"/>
            <a:ext cx="7465647" cy="3096046"/>
          </a:xfrm>
          <a:prstGeom prst="roundRect">
            <a:avLst>
              <a:gd name="adj" fmla="val 2223"/>
            </a:avLst>
          </a:prstGeom>
          <a:noFill/>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1"/>
          <a:stretch>
            <a:fillRect/>
          </a:stretch>
        </p:blipFill>
        <p:spPr>
          <a:xfrm>
            <a:off x="1024550" y="1649669"/>
            <a:ext cx="2486372" cy="2010056"/>
          </a:xfrm>
          <a:prstGeom prst="roundRect">
            <a:avLst>
              <a:gd name="adj" fmla="val 2697"/>
            </a:avLst>
          </a:prstGeom>
          <a:solidFill>
            <a:srgbClr val="FFFFFF">
              <a:shade val="85000"/>
            </a:srgbClr>
          </a:solidFill>
          <a:ln>
            <a:noFill/>
          </a:ln>
          <a:effectLst/>
        </p:spPr>
      </p:pic>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827568" y="1434772"/>
            <a:ext cx="2880336" cy="3056082"/>
          </a:xfrm>
          <a:prstGeom prst="roundRect">
            <a:avLst>
              <a:gd name="adj" fmla="val 2806"/>
            </a:avLst>
          </a:prstGeom>
          <a:solidFill>
            <a:srgbClr val="1B9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79512" y="51470"/>
            <a:ext cx="432000" cy="432000"/>
          </a:xfrm>
          <a:prstGeom prst="rect">
            <a:avLst/>
          </a:prstGeom>
          <a:noFill/>
          <a:ln w="22225">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95536" y="267470"/>
            <a:ext cx="288000" cy="288000"/>
          </a:xfrm>
          <a:prstGeom prst="rect">
            <a:avLst/>
          </a:prstGeom>
          <a:solidFill>
            <a:srgbClr val="1B9DBD"/>
          </a:solidFill>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flipV="1">
            <a:off x="683536" y="483470"/>
            <a:ext cx="8460464" cy="718"/>
          </a:xfrm>
          <a:prstGeom prst="line">
            <a:avLst/>
          </a:prstGeom>
          <a:ln w="22225">
            <a:solidFill>
              <a:srgbClr val="1B9DBD"/>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827584" y="51470"/>
            <a:ext cx="7920880" cy="460375"/>
          </a:xfrm>
          <a:prstGeom prst="rect">
            <a:avLst/>
          </a:prstGeom>
          <a:noFill/>
        </p:spPr>
        <p:txBody>
          <a:bodyPr wrap="square" rtlCol="0">
            <a:spAutoFit/>
          </a:bodyPr>
          <a:lstStyle/>
          <a:p>
            <a:r>
              <a:rPr lang="en-US" altLang="zh-CN" sz="2400" b="1" dirty="0">
                <a:latin typeface="微软雅黑" panose="020B0503020204020204" pitchFamily="34" charset="-122"/>
                <a:ea typeface="微软雅黑" panose="020B0503020204020204" pitchFamily="34" charset="-122"/>
              </a:rPr>
              <a:t>3.4 </a:t>
            </a:r>
            <a:r>
              <a:rPr lang="zh-CN" altLang="en-US" sz="2400" b="1" dirty="0">
                <a:latin typeface="微软雅黑" panose="020B0503020204020204" pitchFamily="34" charset="-122"/>
                <a:ea typeface="微软雅黑" panose="020B0503020204020204" pitchFamily="34" charset="-122"/>
              </a:rPr>
              <a:t>要讲究检查方法，注重培养安全专职人员职业素质</a:t>
            </a:r>
            <a:endParaRPr lang="zh-CN" altLang="en-US" sz="2400" b="1" dirty="0">
              <a:latin typeface="微软雅黑" panose="020B0503020204020204" pitchFamily="34" charset="-122"/>
              <a:ea typeface="微软雅黑" panose="020B0503020204020204" pitchFamily="34" charset="-122"/>
            </a:endParaRPr>
          </a:p>
        </p:txBody>
      </p:sp>
      <p:sp>
        <p:nvSpPr>
          <p:cNvPr id="6" name="文本框 5"/>
          <p:cNvSpPr txBox="1"/>
          <p:nvPr/>
        </p:nvSpPr>
        <p:spPr>
          <a:xfrm>
            <a:off x="3750310" y="1069975"/>
            <a:ext cx="4697095" cy="3784600"/>
          </a:xfrm>
          <a:prstGeom prst="rect">
            <a:avLst/>
          </a:prstGeom>
          <a:noFill/>
        </p:spPr>
        <p:txBody>
          <a:bodyPr wrap="square" rtlCol="0">
            <a:spAutoFit/>
          </a:bodyPr>
          <a:lstStyle>
            <a:defPPr>
              <a:defRPr lang="zh-CN"/>
            </a:defPPr>
            <a:lvl1pPr algn="just">
              <a:lnSpc>
                <a:spcPct val="150000"/>
              </a:lnSpc>
              <a:defRPr sz="1600">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zh-CN" dirty="0"/>
              <a:t>要充分发挥安全检查的作用，就必须有科学合理的检查方法，必须克服形式主义。要提高安全检查的质量，就必须提高安全检查人员的技术素质。这就需要组织安全生产管理人员培训学习，使他们熟悉掌握国家安全生产法律法规</a:t>
            </a:r>
            <a:r>
              <a:rPr lang="zh-CN" altLang="en-US" dirty="0"/>
              <a:t>、</a:t>
            </a:r>
            <a:r>
              <a:rPr lang="zh-CN" altLang="zh-CN" dirty="0"/>
              <a:t>规章制度，熟悉掌握机械</a:t>
            </a:r>
            <a:r>
              <a:rPr lang="zh-CN" altLang="en-US" dirty="0"/>
              <a:t>、</a:t>
            </a:r>
            <a:r>
              <a:rPr lang="zh-CN" altLang="zh-CN" dirty="0"/>
              <a:t>电气、防火防爆、特种设备、</a:t>
            </a:r>
            <a:r>
              <a:rPr lang="zh-CN" altLang="en-US" dirty="0"/>
              <a:t>作业、</a:t>
            </a:r>
            <a:r>
              <a:rPr lang="zh-CN" altLang="zh-CN" dirty="0"/>
              <a:t>职业危害等方面的安全生产技术规范。只有安全检查人员专业化，才能提高安全生产检查的质量，才能及时发现生产安全事故隐患，将各类事故消灭在萌芽状态。</a:t>
            </a:r>
            <a:endParaRPr lang="zh-CN" altLang="en-US" dirty="0"/>
          </a:p>
        </p:txBody>
      </p:sp>
      <p:sp>
        <p:nvSpPr>
          <p:cNvPr id="4" name="圆角矩形 3"/>
          <p:cNvSpPr/>
          <p:nvPr/>
        </p:nvSpPr>
        <p:spPr>
          <a:xfrm>
            <a:off x="395536" y="1131887"/>
            <a:ext cx="8064896" cy="3661855"/>
          </a:xfrm>
          <a:prstGeom prst="roundRect">
            <a:avLst>
              <a:gd name="adj" fmla="val 2223"/>
            </a:avLst>
          </a:prstGeom>
          <a:noFill/>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rotWithShape="1">
          <a:blip r:embed="rId1"/>
          <a:srcRect r="32156"/>
          <a:stretch>
            <a:fillRect/>
          </a:stretch>
        </p:blipFill>
        <p:spPr>
          <a:xfrm>
            <a:off x="983568" y="1711016"/>
            <a:ext cx="2568336" cy="2503593"/>
          </a:xfrm>
          <a:prstGeom prst="roundRect">
            <a:avLst>
              <a:gd name="adj" fmla="val 4320"/>
            </a:avLst>
          </a:prstGeom>
          <a:solidFill>
            <a:srgbClr val="FFFFFF">
              <a:shade val="85000"/>
            </a:srgbClr>
          </a:solidFill>
          <a:ln>
            <a:noFill/>
          </a:ln>
          <a:effectLst/>
        </p:spPr>
      </p:pic>
      <p:pic>
        <p:nvPicPr>
          <p:cNvPr id="48" name="图片 47" descr="3"/>
          <p:cNvPicPr>
            <a:picLocks noChangeAspect="1"/>
          </p:cNvPicPr>
          <p:nvPr>
            <p:custDataLst>
              <p:tags r:id="rId2"/>
            </p:custDataLst>
          </p:nvPr>
        </p:nvPicPr>
        <p:blipFill>
          <a:blip r:embed="rId3">
            <a:alphaModFix amt="10000"/>
          </a:blip>
          <a:stretch>
            <a:fillRect/>
          </a:stretch>
        </p:blipFill>
        <p:spPr>
          <a:xfrm>
            <a:off x="983615" y="4227830"/>
            <a:ext cx="2584450" cy="2806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51470"/>
            <a:ext cx="432000" cy="432000"/>
          </a:xfrm>
          <a:prstGeom prst="rect">
            <a:avLst/>
          </a:prstGeom>
          <a:noFill/>
          <a:ln w="22225">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95536" y="267470"/>
            <a:ext cx="288000" cy="288000"/>
          </a:xfrm>
          <a:prstGeom prst="rect">
            <a:avLst/>
          </a:prstGeom>
          <a:solidFill>
            <a:srgbClr val="1B9DBD"/>
          </a:solidFill>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flipV="1">
            <a:off x="683536" y="483470"/>
            <a:ext cx="8460464" cy="718"/>
          </a:xfrm>
          <a:prstGeom prst="line">
            <a:avLst/>
          </a:prstGeom>
          <a:ln w="22225">
            <a:solidFill>
              <a:srgbClr val="1B9DBD"/>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827584" y="51470"/>
            <a:ext cx="7920880" cy="460375"/>
          </a:xfrm>
          <a:prstGeom prst="rect">
            <a:avLst/>
          </a:prstGeom>
          <a:noFill/>
        </p:spPr>
        <p:txBody>
          <a:bodyPr wrap="square" rtlCol="0">
            <a:spAutoFit/>
          </a:bodyPr>
          <a:lstStyle/>
          <a:p>
            <a:r>
              <a:rPr lang="en-US" altLang="zh-CN" sz="2400" b="1" dirty="0">
                <a:latin typeface="微软雅黑" panose="020B0503020204020204" pitchFamily="34" charset="-122"/>
                <a:ea typeface="微软雅黑" panose="020B0503020204020204" pitchFamily="34" charset="-122"/>
              </a:rPr>
              <a:t>3.5 </a:t>
            </a:r>
            <a:r>
              <a:rPr lang="zh-CN" altLang="en-US" sz="2400" b="1" dirty="0">
                <a:latin typeface="微软雅黑" panose="020B0503020204020204" pitchFamily="34" charset="-122"/>
                <a:ea typeface="微软雅黑" panose="020B0503020204020204" pitchFamily="34" charset="-122"/>
              </a:rPr>
              <a:t>要能发现问题</a:t>
            </a:r>
            <a:endParaRPr lang="zh-CN" altLang="en-US" sz="2400" b="1" dirty="0">
              <a:latin typeface="微软雅黑" panose="020B0503020204020204" pitchFamily="34" charset="-122"/>
              <a:ea typeface="微软雅黑" panose="020B0503020204020204" pitchFamily="34" charset="-122"/>
            </a:endParaRPr>
          </a:p>
        </p:txBody>
      </p:sp>
      <p:sp>
        <p:nvSpPr>
          <p:cNvPr id="6" name="文本框 5"/>
          <p:cNvSpPr txBox="1"/>
          <p:nvPr/>
        </p:nvSpPr>
        <p:spPr>
          <a:xfrm>
            <a:off x="539552" y="698823"/>
            <a:ext cx="8496944" cy="460375"/>
          </a:xfrm>
          <a:prstGeom prst="rect">
            <a:avLst/>
          </a:prstGeom>
          <a:noFill/>
        </p:spPr>
        <p:txBody>
          <a:bodyPr wrap="square" rtlCol="0">
            <a:spAutoFit/>
          </a:bodyPr>
          <a:lstStyle/>
          <a:p>
            <a:pPr fontAlgn="auto">
              <a:lnSpc>
                <a:spcPct val="150000"/>
              </a:lnSpc>
              <a:spcBef>
                <a:spcPts val="0"/>
              </a:spcBef>
              <a:spcAft>
                <a:spcPts val="0"/>
              </a:spcAft>
              <a:defRPr/>
            </a:pPr>
            <a:r>
              <a:rPr lang="zh-CN" altLang="zh-CN" sz="1600" b="1" dirty="0">
                <a:ea typeface="微软雅黑" panose="020B0503020204020204" pitchFamily="34" charset="-122"/>
              </a:rPr>
              <a:t>安全生产检查要从制度、思想认识、措施、劳动纪律、事故隐患的整改情况等多方面进行。</a:t>
            </a:r>
            <a:endParaRPr lang="zh-CN" altLang="en-US" sz="1600" b="1" dirty="0">
              <a:ea typeface="微软雅黑" panose="020B0503020204020204" pitchFamily="34" charset="-122"/>
            </a:endParaRPr>
          </a:p>
        </p:txBody>
      </p:sp>
      <p:sp>
        <p:nvSpPr>
          <p:cNvPr id="3" name="矩形 2"/>
          <p:cNvSpPr/>
          <p:nvPr/>
        </p:nvSpPr>
        <p:spPr>
          <a:xfrm>
            <a:off x="971600" y="1491614"/>
            <a:ext cx="432048" cy="432000"/>
          </a:xfrm>
          <a:prstGeom prst="rect">
            <a:avLst/>
          </a:prstGeom>
          <a:solidFill>
            <a:srgbClr val="1B9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827584" y="1347614"/>
            <a:ext cx="7344816" cy="720000"/>
          </a:xfrm>
          <a:prstGeom prst="rect">
            <a:avLst/>
          </a:prstGeom>
          <a:noFill/>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971600" y="1541750"/>
            <a:ext cx="432048"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一</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1475656" y="1541750"/>
            <a:ext cx="6085011" cy="337185"/>
          </a:xfrm>
          <a:prstGeom prst="rect">
            <a:avLst/>
          </a:prstGeom>
          <a:noFill/>
        </p:spPr>
        <p:txBody>
          <a:bodyPr wrap="square" rtlCol="0">
            <a:spAutoFit/>
          </a:bodyPr>
          <a:lstStyle/>
          <a:p>
            <a:r>
              <a:rPr lang="zh-CN" altLang="zh-CN" sz="1600" dirty="0">
                <a:ea typeface="微软雅黑" panose="020B0503020204020204" pitchFamily="34" charset="-122"/>
              </a:rPr>
              <a:t>找出被查方的安全生产规章制度与工作实际不相适应的地方及问题；</a:t>
            </a:r>
            <a:endParaRPr lang="zh-CN" altLang="zh-CN" sz="1600" dirty="0">
              <a:ea typeface="微软雅黑" panose="020B0503020204020204" pitchFamily="34" charset="-122"/>
            </a:endParaRPr>
          </a:p>
        </p:txBody>
      </p:sp>
      <p:sp>
        <p:nvSpPr>
          <p:cNvPr id="15" name="矩形 14"/>
          <p:cNvSpPr/>
          <p:nvPr/>
        </p:nvSpPr>
        <p:spPr>
          <a:xfrm>
            <a:off x="971600" y="2457783"/>
            <a:ext cx="432048" cy="432000"/>
          </a:xfrm>
          <a:prstGeom prst="rect">
            <a:avLst/>
          </a:prstGeom>
          <a:solidFill>
            <a:srgbClr val="1B9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827584" y="2313783"/>
            <a:ext cx="7344816" cy="720000"/>
          </a:xfrm>
          <a:prstGeom prst="rect">
            <a:avLst/>
          </a:prstGeom>
          <a:noFill/>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971600" y="2507919"/>
            <a:ext cx="432048"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二</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1478360" y="2518263"/>
            <a:ext cx="6372374" cy="337185"/>
          </a:xfrm>
          <a:prstGeom prst="rect">
            <a:avLst/>
          </a:prstGeom>
          <a:noFill/>
        </p:spPr>
        <p:txBody>
          <a:bodyPr wrap="square" rtlCol="0">
            <a:spAutoFit/>
          </a:bodyPr>
          <a:lstStyle/>
          <a:p>
            <a:r>
              <a:rPr lang="zh-CN" altLang="zh-CN" sz="1600" dirty="0">
                <a:ea typeface="微软雅黑" panose="020B0503020204020204" pitchFamily="34" charset="-122"/>
              </a:rPr>
              <a:t>找出被方在劳动纪律、到岗到位、执行制度等方面存在的不足或问题；</a:t>
            </a:r>
            <a:endParaRPr lang="zh-CN" altLang="zh-CN" sz="1600" dirty="0">
              <a:ea typeface="微软雅黑" panose="020B0503020204020204" pitchFamily="34" charset="-122"/>
            </a:endParaRPr>
          </a:p>
        </p:txBody>
      </p:sp>
      <p:sp>
        <p:nvSpPr>
          <p:cNvPr id="19" name="矩形 18"/>
          <p:cNvSpPr/>
          <p:nvPr/>
        </p:nvSpPr>
        <p:spPr>
          <a:xfrm>
            <a:off x="971600" y="3423952"/>
            <a:ext cx="432048" cy="432000"/>
          </a:xfrm>
          <a:prstGeom prst="rect">
            <a:avLst/>
          </a:prstGeom>
          <a:solidFill>
            <a:srgbClr val="1B9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827584" y="3279952"/>
            <a:ext cx="7344816" cy="720000"/>
          </a:xfrm>
          <a:prstGeom prst="rect">
            <a:avLst/>
          </a:prstGeom>
          <a:noFill/>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971600" y="3474088"/>
            <a:ext cx="432048"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三</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1475656" y="3287227"/>
            <a:ext cx="6336704" cy="730885"/>
          </a:xfrm>
          <a:prstGeom prst="rect">
            <a:avLst/>
          </a:prstGeom>
          <a:noFill/>
        </p:spPr>
        <p:txBody>
          <a:bodyPr wrap="square" rtlCol="0">
            <a:spAutoFit/>
          </a:bodyPr>
          <a:lstStyle/>
          <a:p>
            <a:pPr algn="just">
              <a:lnSpc>
                <a:spcPct val="130000"/>
              </a:lnSpc>
            </a:pPr>
            <a:r>
              <a:rPr lang="zh-CN" altLang="zh-CN" sz="1600" dirty="0">
                <a:ea typeface="微软雅黑" panose="020B0503020204020204" pitchFamily="34" charset="-122"/>
              </a:rPr>
              <a:t>从设备设施上去发现问题，通过被查方现有设备维修、保养现状，找出设备设施方面存在的事故隐患；</a:t>
            </a:r>
            <a:endParaRPr lang="zh-CN" altLang="zh-CN" sz="1600" dirty="0">
              <a:ea typeface="微软雅黑" panose="020B0503020204020204" pitchFamily="34" charset="-122"/>
            </a:endParaRPr>
          </a:p>
        </p:txBody>
      </p:sp>
      <p:sp>
        <p:nvSpPr>
          <p:cNvPr id="23" name="矩形 22"/>
          <p:cNvSpPr/>
          <p:nvPr/>
        </p:nvSpPr>
        <p:spPr>
          <a:xfrm>
            <a:off x="971600" y="4390121"/>
            <a:ext cx="432048" cy="432000"/>
          </a:xfrm>
          <a:prstGeom prst="rect">
            <a:avLst/>
          </a:prstGeom>
          <a:solidFill>
            <a:srgbClr val="1B9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827584" y="4246121"/>
            <a:ext cx="7344816" cy="720000"/>
          </a:xfrm>
          <a:prstGeom prst="rect">
            <a:avLst/>
          </a:prstGeom>
          <a:noFill/>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971600" y="4440257"/>
            <a:ext cx="432048"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四</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1478360" y="4253396"/>
            <a:ext cx="6389290" cy="730885"/>
          </a:xfrm>
          <a:prstGeom prst="rect">
            <a:avLst/>
          </a:prstGeom>
          <a:noFill/>
        </p:spPr>
        <p:txBody>
          <a:bodyPr wrap="square" rtlCol="0">
            <a:spAutoFit/>
          </a:bodyPr>
          <a:lstStyle>
            <a:defPPr>
              <a:defRPr lang="zh-CN"/>
            </a:defPPr>
            <a:lvl1pPr algn="just">
              <a:lnSpc>
                <a:spcPct val="130000"/>
              </a:lnSpc>
              <a:defRPr sz="1600"/>
            </a:lvl1pPr>
          </a:lstStyle>
          <a:p>
            <a:r>
              <a:rPr lang="zh-CN" altLang="zh-CN" dirty="0">
                <a:ea typeface="微软雅黑" panose="020B0503020204020204" pitchFamily="34" charset="-122"/>
              </a:rPr>
              <a:t>应从劳动现场生产工艺上查找存在的问题，分析该单位在某些方面存在的事故隐患，掌握其原因，危险程度和可能造成的危害。</a:t>
            </a:r>
            <a:endParaRPr lang="zh-CN" altLang="zh-CN" dirty="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5585" y="857250"/>
            <a:ext cx="5730240" cy="1833880"/>
          </a:xfrm>
          <a:prstGeom prst="rect">
            <a:avLst/>
          </a:prstGeom>
          <a:noFill/>
        </p:spPr>
        <p:txBody>
          <a:bodyPr wrap="square" rtlCol="0" anchor="t">
            <a:spAutoFit/>
          </a:bodyPr>
          <a:lstStyle/>
          <a:p>
            <a:pPr indent="304800" algn="just">
              <a:lnSpc>
                <a:spcPct val="140000"/>
              </a:lnSpc>
            </a:pP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3429000" y="3257550"/>
            <a:ext cx="5148739" cy="1129665"/>
          </a:xfrm>
          <a:prstGeom prst="rect">
            <a:avLst/>
          </a:prstGeom>
          <a:noFill/>
        </p:spPr>
        <p:txBody>
          <a:bodyPr wrap="square" rtlCol="0" anchor="t">
            <a:spAutoFit/>
          </a:bodyPr>
          <a:lstStyle/>
          <a:p>
            <a:pPr>
              <a:lnSpc>
                <a:spcPct val="150000"/>
              </a:lnSpc>
            </a:pPr>
            <a:r>
              <a:rPr lang="en-US" altLang="zh-CN" sz="135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297180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857250"/>
            <a:ext cx="2809399" cy="1872615"/>
          </a:xfrm>
          <a:prstGeom prst="rect">
            <a:avLst/>
          </a:prstGeom>
        </p:spPr>
      </p:pic>
      <p:sp>
        <p:nvSpPr>
          <p:cNvPr id="6" name="标题 3"/>
          <p:cNvSpPr txBox="1"/>
          <p:nvPr/>
        </p:nvSpPr>
        <p:spPr>
          <a:xfrm>
            <a:off x="89535" y="14144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1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51470"/>
            <a:ext cx="432000" cy="432000"/>
          </a:xfrm>
          <a:prstGeom prst="rect">
            <a:avLst/>
          </a:prstGeom>
          <a:noFill/>
          <a:ln w="22225">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95536" y="267470"/>
            <a:ext cx="288000" cy="288000"/>
          </a:xfrm>
          <a:prstGeom prst="rect">
            <a:avLst/>
          </a:prstGeom>
          <a:solidFill>
            <a:srgbClr val="1B9DBD"/>
          </a:solidFill>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flipV="1">
            <a:off x="683536" y="483470"/>
            <a:ext cx="8460464" cy="718"/>
          </a:xfrm>
          <a:prstGeom prst="line">
            <a:avLst/>
          </a:prstGeom>
          <a:ln w="22225">
            <a:solidFill>
              <a:srgbClr val="1B9DBD"/>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827584" y="51470"/>
            <a:ext cx="7920880" cy="460375"/>
          </a:xfrm>
          <a:prstGeom prst="rect">
            <a:avLst/>
          </a:prstGeom>
          <a:noFill/>
        </p:spPr>
        <p:txBody>
          <a:bodyPr wrap="square" rtlCol="0">
            <a:spAutoFit/>
          </a:bodyPr>
          <a:lstStyle/>
          <a:p>
            <a:r>
              <a:rPr lang="en-US" altLang="zh-CN" sz="2400" b="1" dirty="0">
                <a:latin typeface="微软雅黑" panose="020B0503020204020204" pitchFamily="34" charset="-122"/>
                <a:ea typeface="微软雅黑" panose="020B0503020204020204" pitchFamily="34" charset="-122"/>
              </a:rPr>
              <a:t>3.6 </a:t>
            </a:r>
            <a:r>
              <a:rPr lang="zh-CN" altLang="en-US" sz="2400" b="1" dirty="0">
                <a:latin typeface="微软雅黑" panose="020B0503020204020204" pitchFamily="34" charset="-122"/>
                <a:ea typeface="微软雅黑" panose="020B0503020204020204" pitchFamily="34" charset="-122"/>
              </a:rPr>
              <a:t>最后要及时提出意见，落实整改</a:t>
            </a:r>
            <a:endParaRPr lang="zh-CN" altLang="en-US" sz="2400" b="1" dirty="0">
              <a:latin typeface="微软雅黑" panose="020B0503020204020204" pitchFamily="34" charset="-122"/>
              <a:ea typeface="微软雅黑" panose="020B0503020204020204" pitchFamily="34" charset="-122"/>
            </a:endParaRPr>
          </a:p>
        </p:txBody>
      </p:sp>
      <p:sp>
        <p:nvSpPr>
          <p:cNvPr id="6" name="文本框 5"/>
          <p:cNvSpPr txBox="1"/>
          <p:nvPr/>
        </p:nvSpPr>
        <p:spPr>
          <a:xfrm>
            <a:off x="3887637" y="1276389"/>
            <a:ext cx="4393062" cy="3415030"/>
          </a:xfrm>
          <a:prstGeom prst="rect">
            <a:avLst/>
          </a:prstGeom>
          <a:noFill/>
        </p:spPr>
        <p:txBody>
          <a:bodyPr wrap="square" rtlCol="0">
            <a:spAutoFit/>
          </a:bodyPr>
          <a:lstStyle/>
          <a:p>
            <a:pPr algn="just" fontAlgn="auto">
              <a:lnSpc>
                <a:spcPct val="150000"/>
              </a:lnSpc>
              <a:spcBef>
                <a:spcPts val="0"/>
              </a:spcBef>
              <a:spcAft>
                <a:spcPts val="0"/>
              </a:spcAft>
              <a:defRPr/>
            </a:pPr>
            <a:r>
              <a:rPr lang="zh-CN" altLang="zh-CN" sz="1600" dirty="0">
                <a:solidFill>
                  <a:schemeClr val="tx1">
                    <a:lumMod val="85000"/>
                    <a:lumOff val="15000"/>
                  </a:schemeClr>
                </a:solidFill>
                <a:latin typeface="微软雅黑" panose="020B0503020204020204" pitchFamily="34" charset="-122"/>
                <a:ea typeface="微软雅黑" panose="020B0503020204020204" pitchFamily="34" charset="-122"/>
              </a:rPr>
              <a:t>安全检查的最终目的就是要发现问题，解决问题，总结安全生产经验措施。因此，检查后立即组织参检人员进行安全例会，通报查出事故隐患，分析隐患存在的原因，探讨制定出整改措施。安全专职人员依据例会内容及安全生产技术规范向存在事故隐患的</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单位</a:t>
            </a:r>
            <a:r>
              <a:rPr lang="zh-CN" altLang="zh-CN" sz="1600" dirty="0">
                <a:solidFill>
                  <a:schemeClr val="tx1">
                    <a:lumMod val="85000"/>
                    <a:lumOff val="15000"/>
                  </a:schemeClr>
                </a:solidFill>
                <a:latin typeface="微软雅黑" panose="020B0503020204020204" pitchFamily="34" charset="-122"/>
                <a:ea typeface="微软雅黑" panose="020B0503020204020204" pitchFamily="34" charset="-122"/>
              </a:rPr>
              <a:t>提出整改意见，主要内容有整改要求、整改单位或责任人，整改限期。限期到后及时对整改结果进行复查和记录。</a:t>
            </a:r>
            <a:endPar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7" name="圆角矩形 26"/>
          <p:cNvSpPr/>
          <p:nvPr/>
        </p:nvSpPr>
        <p:spPr>
          <a:xfrm>
            <a:off x="827568" y="1434772"/>
            <a:ext cx="2880336" cy="3056082"/>
          </a:xfrm>
          <a:prstGeom prst="roundRect">
            <a:avLst>
              <a:gd name="adj" fmla="val 2806"/>
            </a:avLst>
          </a:prstGeom>
          <a:solidFill>
            <a:srgbClr val="1B9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a:off x="395536" y="1131887"/>
            <a:ext cx="8064896" cy="3661855"/>
          </a:xfrm>
          <a:prstGeom prst="roundRect">
            <a:avLst>
              <a:gd name="adj" fmla="val 2223"/>
            </a:avLst>
          </a:prstGeom>
          <a:noFill/>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1"/>
          <a:stretch>
            <a:fillRect/>
          </a:stretch>
        </p:blipFill>
        <p:spPr>
          <a:xfrm>
            <a:off x="1039404" y="1777724"/>
            <a:ext cx="2456663" cy="2370176"/>
          </a:xfrm>
          <a:prstGeom prst="roundRect">
            <a:avLst>
              <a:gd name="adj" fmla="val 2521"/>
            </a:avLst>
          </a:prstGeom>
          <a:solidFill>
            <a:srgbClr val="FFFFFF">
              <a:shade val="85000"/>
            </a:srgbClr>
          </a:solidFill>
          <a:ln>
            <a:noFill/>
          </a:ln>
          <a:effectLst/>
        </p:spPr>
      </p:pic>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557205" y="1023734"/>
            <a:ext cx="6586815" cy="1404000"/>
          </a:xfrm>
          <a:custGeom>
            <a:avLst/>
            <a:gdLst/>
            <a:ahLst/>
            <a:cxnLst/>
            <a:rect l="l" t="t" r="r" b="b"/>
            <a:pathLst>
              <a:path w="6586815" h="1404000">
                <a:moveTo>
                  <a:pt x="810600" y="0"/>
                </a:moveTo>
                <a:lnTo>
                  <a:pt x="6586815" y="0"/>
                </a:lnTo>
                <a:lnTo>
                  <a:pt x="6586815" y="1404000"/>
                </a:lnTo>
                <a:lnTo>
                  <a:pt x="0" y="1404000"/>
                </a:lnTo>
                <a:close/>
              </a:path>
            </a:pathLst>
          </a:custGeom>
          <a:solidFill>
            <a:srgbClr val="104D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2931790"/>
            <a:ext cx="4284268" cy="1404000"/>
          </a:xfrm>
          <a:custGeom>
            <a:avLst/>
            <a:gdLst/>
            <a:ahLst/>
            <a:cxnLst/>
            <a:rect l="l" t="t" r="r" b="b"/>
            <a:pathLst>
              <a:path w="4284268" h="1404000">
                <a:moveTo>
                  <a:pt x="0" y="0"/>
                </a:moveTo>
                <a:lnTo>
                  <a:pt x="4284268" y="0"/>
                </a:lnTo>
                <a:lnTo>
                  <a:pt x="3473668" y="1404000"/>
                </a:lnTo>
                <a:lnTo>
                  <a:pt x="0" y="140400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0" y="1491630"/>
            <a:ext cx="7959928" cy="2268000"/>
          </a:xfrm>
          <a:custGeom>
            <a:avLst/>
            <a:gdLst/>
            <a:ahLst/>
            <a:cxnLst/>
            <a:rect l="l" t="t" r="r" b="b"/>
            <a:pathLst>
              <a:path w="7959928" h="2268000">
                <a:moveTo>
                  <a:pt x="0" y="0"/>
                </a:moveTo>
                <a:lnTo>
                  <a:pt x="7959928" y="0"/>
                </a:lnTo>
                <a:lnTo>
                  <a:pt x="6650498" y="2268000"/>
                </a:lnTo>
                <a:lnTo>
                  <a:pt x="0" y="2268000"/>
                </a:lnTo>
                <a:close/>
              </a:path>
            </a:pathLst>
          </a:custGeom>
          <a:solidFill>
            <a:srgbClr val="1B9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850567" y="1621118"/>
            <a:ext cx="2004979" cy="1861185"/>
          </a:xfrm>
          <a:prstGeom prst="rect">
            <a:avLst/>
          </a:prstGeom>
          <a:noFill/>
        </p:spPr>
        <p:txBody>
          <a:bodyPr wrap="square" rtlCol="0">
            <a:spAutoFit/>
          </a:bodyPr>
          <a:lstStyle/>
          <a:p>
            <a:pPr algn="ctr"/>
            <a:r>
              <a:rPr lang="en-US" altLang="zh-CN" sz="11500" dirty="0">
                <a:solidFill>
                  <a:schemeClr val="bg1"/>
                </a:solidFill>
                <a:latin typeface="Impact" panose="020B0806030902050204" pitchFamily="34" charset="0"/>
                <a:ea typeface="微软雅黑" panose="020B0503020204020204" pitchFamily="34" charset="-122"/>
              </a:rPr>
              <a:t>04</a:t>
            </a:r>
            <a:endParaRPr lang="en-US" altLang="zh-CN" sz="11500" dirty="0">
              <a:solidFill>
                <a:schemeClr val="bg1"/>
              </a:solidFill>
              <a:latin typeface="Impact" panose="020B0806030902050204" pitchFamily="34" charset="0"/>
              <a:ea typeface="微软雅黑" panose="020B0503020204020204" pitchFamily="34" charset="-122"/>
            </a:endParaRPr>
          </a:p>
        </p:txBody>
      </p:sp>
      <p:sp>
        <p:nvSpPr>
          <p:cNvPr id="12" name="TextBox 11"/>
          <p:cNvSpPr txBox="1"/>
          <p:nvPr/>
        </p:nvSpPr>
        <p:spPr>
          <a:xfrm>
            <a:off x="2884468" y="2249299"/>
            <a:ext cx="3383280" cy="645160"/>
          </a:xfrm>
          <a:prstGeom prst="rect">
            <a:avLst/>
          </a:prstGeom>
          <a:noFill/>
        </p:spPr>
        <p:txBody>
          <a:bodyPr wrap="none" rtlCol="0">
            <a:spAutoFit/>
          </a:bodyPr>
          <a:lstStyle/>
          <a:p>
            <a:pPr marL="0" lvl="1"/>
            <a:r>
              <a:rPr lang="zh-CN" altLang="en-US" sz="3600" b="1" dirty="0">
                <a:solidFill>
                  <a:schemeClr val="bg1"/>
                </a:solidFill>
                <a:ea typeface="微软雅黑" panose="020B0503020204020204" pitchFamily="34" charset="-122"/>
              </a:rPr>
              <a:t>安全检查的程序</a:t>
            </a:r>
            <a:endParaRPr lang="zh-CN" altLang="en-US" sz="3600" b="1" dirty="0">
              <a:solidFill>
                <a:schemeClr val="bg1"/>
              </a:solidFill>
              <a:ea typeface="微软雅黑" panose="020B0503020204020204" pitchFamily="34" charset="-122"/>
            </a:endParaRPr>
          </a:p>
        </p:txBody>
      </p:sp>
      <p:sp>
        <p:nvSpPr>
          <p:cNvPr id="21" name="矩形 20"/>
          <p:cNvSpPr/>
          <p:nvPr/>
        </p:nvSpPr>
        <p:spPr>
          <a:xfrm>
            <a:off x="8251155" y="1356638"/>
            <a:ext cx="447057" cy="738192"/>
          </a:xfrm>
          <a:custGeom>
            <a:avLst/>
            <a:gdLst/>
            <a:ahLst/>
            <a:cxnLst/>
            <a:rect l="l" t="t" r="r" b="b"/>
            <a:pathLst>
              <a:path w="447057" h="738192">
                <a:moveTo>
                  <a:pt x="77961" y="0"/>
                </a:moveTo>
                <a:lnTo>
                  <a:pt x="447057" y="369096"/>
                </a:lnTo>
                <a:lnTo>
                  <a:pt x="77961" y="738192"/>
                </a:lnTo>
                <a:lnTo>
                  <a:pt x="0" y="660231"/>
                </a:lnTo>
                <a:lnTo>
                  <a:pt x="293910" y="366322"/>
                </a:lnTo>
                <a:lnTo>
                  <a:pt x="2775" y="7518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10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000"/>
                                        <p:tgtEl>
                                          <p:spTgt spid="7"/>
                                        </p:tgtEl>
                                      </p:cBhvr>
                                    </p:animEffect>
                                  </p:childTnLst>
                                </p:cTn>
                              </p:par>
                            </p:childTnLst>
                          </p:cTn>
                        </p:par>
                        <p:par>
                          <p:cTn id="11" fill="hold">
                            <p:stCondLst>
                              <p:cond delay="1000"/>
                            </p:stCondLst>
                            <p:childTnLst>
                              <p:par>
                                <p:cTn id="12" presetID="2" presetClass="entr" presetSubtype="8"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1000" fill="hold"/>
                                        <p:tgtEl>
                                          <p:spTgt spid="8"/>
                                        </p:tgtEl>
                                        <p:attrNameLst>
                                          <p:attrName>ppt_x</p:attrName>
                                        </p:attrNameLst>
                                      </p:cBhvr>
                                      <p:tavLst>
                                        <p:tav tm="0">
                                          <p:val>
                                            <p:strVal val="0-#ppt_w/2"/>
                                          </p:val>
                                        </p:tav>
                                        <p:tav tm="100000">
                                          <p:val>
                                            <p:strVal val="#ppt_x"/>
                                          </p:val>
                                        </p:tav>
                                      </p:tavLst>
                                    </p:anim>
                                    <p:anim calcmode="lin" valueType="num">
                                      <p:cBhvr additive="base">
                                        <p:cTn id="15" dur="1000" fill="hold"/>
                                        <p:tgtEl>
                                          <p:spTgt spid="8"/>
                                        </p:tgtEl>
                                        <p:attrNameLst>
                                          <p:attrName>ppt_y</p:attrName>
                                        </p:attrNameLst>
                                      </p:cBhvr>
                                      <p:tavLst>
                                        <p:tav tm="0">
                                          <p:val>
                                            <p:strVal val="#ppt_y"/>
                                          </p:val>
                                        </p:tav>
                                        <p:tav tm="100000">
                                          <p:val>
                                            <p:strVal val="#ppt_y"/>
                                          </p:val>
                                        </p:tav>
                                      </p:tavLst>
                                    </p:anim>
                                  </p:childTnLst>
                                </p:cTn>
                              </p:par>
                            </p:childTnLst>
                          </p:cTn>
                        </p:par>
                        <p:par>
                          <p:cTn id="16" fill="hold">
                            <p:stCondLst>
                              <p:cond delay="2000"/>
                            </p:stCondLst>
                            <p:childTnLst>
                              <p:par>
                                <p:cTn id="17" presetID="2" presetClass="entr" presetSubtype="8"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childTnLst>
                          </p:cTn>
                        </p:par>
                        <p:par>
                          <p:cTn id="21" fill="hold">
                            <p:stCondLst>
                              <p:cond delay="2500"/>
                            </p:stCondLst>
                            <p:childTnLst>
                              <p:par>
                                <p:cTn id="22" presetID="49" presetClass="entr" presetSubtype="0" decel="10000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 calcmode="lin" valueType="num">
                                      <p:cBhvr>
                                        <p:cTn id="26" dur="500" fill="hold"/>
                                        <p:tgtEl>
                                          <p:spTgt spid="11"/>
                                        </p:tgtEl>
                                        <p:attrNameLst>
                                          <p:attrName>style.rotation</p:attrName>
                                        </p:attrNameLst>
                                      </p:cBhvr>
                                      <p:tavLst>
                                        <p:tav tm="0">
                                          <p:val>
                                            <p:fltVal val="360"/>
                                          </p:val>
                                        </p:tav>
                                        <p:tav tm="100000">
                                          <p:val>
                                            <p:fltVal val="0"/>
                                          </p:val>
                                        </p:tav>
                                      </p:tavLst>
                                    </p:anim>
                                    <p:animEffect transition="in" filter="fade">
                                      <p:cBhvr>
                                        <p:cTn id="27" dur="500"/>
                                        <p:tgtEl>
                                          <p:spTgt spid="11"/>
                                        </p:tgtEl>
                                      </p:cBhvr>
                                    </p:animEffect>
                                  </p:childTnLst>
                                </p:cTn>
                              </p:par>
                            </p:childTnLst>
                          </p:cTn>
                        </p:par>
                        <p:par>
                          <p:cTn id="28" fill="hold">
                            <p:stCondLst>
                              <p:cond delay="3000"/>
                            </p:stCondLst>
                            <p:childTnLst>
                              <p:par>
                                <p:cTn id="29" presetID="1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p:tgtEl>
                                          <p:spTgt spid="12"/>
                                        </p:tgtEl>
                                        <p:attrNameLst>
                                          <p:attrName>ppt_x</p:attrName>
                                        </p:attrNameLst>
                                      </p:cBhvr>
                                      <p:tavLst>
                                        <p:tav tm="0">
                                          <p:val>
                                            <p:strVal val="#ppt_x-#ppt_w*1.125000"/>
                                          </p:val>
                                        </p:tav>
                                        <p:tav tm="100000">
                                          <p:val>
                                            <p:strVal val="#ppt_x"/>
                                          </p:val>
                                        </p:tav>
                                      </p:tavLst>
                                    </p:anim>
                                    <p:animEffect transition="in" filter="wipe(right)">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7" grpId="0" bldLvl="0" animBg="1"/>
      <p:bldP spid="8" grpId="0" bldLvl="0" animBg="1"/>
      <p:bldP spid="11" grpId="0"/>
      <p:bldP spid="12" grpId="0"/>
      <p:bldP spid="21"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51470"/>
            <a:ext cx="432000" cy="432000"/>
          </a:xfrm>
          <a:prstGeom prst="rect">
            <a:avLst/>
          </a:prstGeom>
          <a:noFill/>
          <a:ln w="22225">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95536" y="267470"/>
            <a:ext cx="288000" cy="288000"/>
          </a:xfrm>
          <a:prstGeom prst="rect">
            <a:avLst/>
          </a:prstGeom>
          <a:solidFill>
            <a:srgbClr val="1B9DBD"/>
          </a:solidFill>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flipV="1">
            <a:off x="683536" y="483470"/>
            <a:ext cx="8460464" cy="718"/>
          </a:xfrm>
          <a:prstGeom prst="line">
            <a:avLst/>
          </a:prstGeom>
          <a:ln w="22225">
            <a:solidFill>
              <a:srgbClr val="1B9DBD"/>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827584" y="51470"/>
            <a:ext cx="7920880" cy="46037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安全检查的程序</a:t>
            </a:r>
            <a:endParaRPr lang="zh-CN" altLang="en-US" sz="2400" b="1" dirty="0">
              <a:latin typeface="微软雅黑" panose="020B0503020204020204" pitchFamily="34" charset="-122"/>
              <a:ea typeface="微软雅黑" panose="020B0503020204020204" pitchFamily="34" charset="-122"/>
            </a:endParaRPr>
          </a:p>
        </p:txBody>
      </p:sp>
      <p:grpSp>
        <p:nvGrpSpPr>
          <p:cNvPr id="11" name="Group 29"/>
          <p:cNvGrpSpPr/>
          <p:nvPr/>
        </p:nvGrpSpPr>
        <p:grpSpPr bwMode="auto">
          <a:xfrm>
            <a:off x="971600" y="1271370"/>
            <a:ext cx="6915151" cy="3134577"/>
            <a:chOff x="1519" y="1259"/>
            <a:chExt cx="4356" cy="2035"/>
          </a:xfrm>
        </p:grpSpPr>
        <p:sp>
          <p:nvSpPr>
            <p:cNvPr id="12" name="Freeform 30"/>
            <p:cNvSpPr/>
            <p:nvPr/>
          </p:nvSpPr>
          <p:spPr bwMode="auto">
            <a:xfrm>
              <a:off x="2245" y="2886"/>
              <a:ext cx="726" cy="408"/>
            </a:xfrm>
            <a:custGeom>
              <a:avLst/>
              <a:gdLst>
                <a:gd name="T0" fmla="*/ 0 w 726"/>
                <a:gd name="T1" fmla="*/ 408 h 408"/>
                <a:gd name="T2" fmla="*/ 0 w 726"/>
                <a:gd name="T3" fmla="*/ 0 h 408"/>
                <a:gd name="T4" fmla="*/ 726 w 726"/>
                <a:gd name="T5" fmla="*/ 0 h 408"/>
              </a:gdLst>
              <a:ahLst/>
              <a:cxnLst>
                <a:cxn ang="0">
                  <a:pos x="T0" y="T1"/>
                </a:cxn>
                <a:cxn ang="0">
                  <a:pos x="T2" y="T3"/>
                </a:cxn>
                <a:cxn ang="0">
                  <a:pos x="T4" y="T5"/>
                </a:cxn>
              </a:cxnLst>
              <a:rect l="0" t="0" r="r" b="b"/>
              <a:pathLst>
                <a:path w="726" h="408">
                  <a:moveTo>
                    <a:pt x="0" y="408"/>
                  </a:moveTo>
                  <a:lnTo>
                    <a:pt x="0" y="0"/>
                  </a:lnTo>
                  <a:lnTo>
                    <a:pt x="726" y="0"/>
                  </a:lnTo>
                </a:path>
              </a:pathLst>
            </a:custGeom>
            <a:noFill/>
            <a:ln w="25400" cap="flat" cmpd="sng">
              <a:solidFill>
                <a:schemeClr val="bg1">
                  <a:lumMod val="75000"/>
                </a:schemeClr>
              </a:solidFill>
              <a:prstDash val="solid"/>
              <a:round/>
              <a:headEnd type="none" w="med" len="med"/>
              <a:tailEnd type="none" w="med" len="med"/>
            </a:ln>
            <a:effectLst/>
            <a:extLst>
              <a:ext uri="{909E8E84-426E-40DD-AFC4-6F175D3DCCD1}">
                <a14:hiddenFill xmlns:a14="http://schemas.microsoft.com/office/drawing/2010/main">
                  <a:solidFill>
                    <a:srgbClr val="C8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13" name="Freeform 31"/>
            <p:cNvSpPr/>
            <p:nvPr/>
          </p:nvSpPr>
          <p:spPr bwMode="auto">
            <a:xfrm>
              <a:off x="2970" y="2477"/>
              <a:ext cx="726" cy="408"/>
            </a:xfrm>
            <a:custGeom>
              <a:avLst/>
              <a:gdLst>
                <a:gd name="T0" fmla="*/ 0 w 726"/>
                <a:gd name="T1" fmla="*/ 408 h 408"/>
                <a:gd name="T2" fmla="*/ 0 w 726"/>
                <a:gd name="T3" fmla="*/ 0 h 408"/>
                <a:gd name="T4" fmla="*/ 726 w 726"/>
                <a:gd name="T5" fmla="*/ 0 h 408"/>
              </a:gdLst>
              <a:ahLst/>
              <a:cxnLst>
                <a:cxn ang="0">
                  <a:pos x="T0" y="T1"/>
                </a:cxn>
                <a:cxn ang="0">
                  <a:pos x="T2" y="T3"/>
                </a:cxn>
                <a:cxn ang="0">
                  <a:pos x="T4" y="T5"/>
                </a:cxn>
              </a:cxnLst>
              <a:rect l="0" t="0" r="r" b="b"/>
              <a:pathLst>
                <a:path w="726" h="408">
                  <a:moveTo>
                    <a:pt x="0" y="408"/>
                  </a:moveTo>
                  <a:lnTo>
                    <a:pt x="0" y="0"/>
                  </a:lnTo>
                  <a:lnTo>
                    <a:pt x="726" y="0"/>
                  </a:lnTo>
                </a:path>
              </a:pathLst>
            </a:custGeom>
            <a:noFill/>
            <a:ln w="25400" cap="flat" cmpd="sng">
              <a:solidFill>
                <a:schemeClr val="bg1">
                  <a:lumMod val="75000"/>
                </a:schemeClr>
              </a:solidFill>
              <a:prstDash val="solid"/>
              <a:round/>
              <a:headEnd type="none" w="med" len="med"/>
              <a:tailEnd type="none" w="med" len="med"/>
            </a:ln>
            <a:effectLst/>
            <a:extLst>
              <a:ext uri="{909E8E84-426E-40DD-AFC4-6F175D3DCCD1}">
                <a14:hiddenFill xmlns:a14="http://schemas.microsoft.com/office/drawing/2010/main">
                  <a:solidFill>
                    <a:srgbClr val="C8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15" name="Freeform 32"/>
            <p:cNvSpPr/>
            <p:nvPr/>
          </p:nvSpPr>
          <p:spPr bwMode="auto">
            <a:xfrm>
              <a:off x="3696" y="2069"/>
              <a:ext cx="726" cy="408"/>
            </a:xfrm>
            <a:custGeom>
              <a:avLst/>
              <a:gdLst>
                <a:gd name="T0" fmla="*/ 0 w 726"/>
                <a:gd name="T1" fmla="*/ 408 h 408"/>
                <a:gd name="T2" fmla="*/ 0 w 726"/>
                <a:gd name="T3" fmla="*/ 0 h 408"/>
                <a:gd name="T4" fmla="*/ 726 w 726"/>
                <a:gd name="T5" fmla="*/ 0 h 408"/>
              </a:gdLst>
              <a:ahLst/>
              <a:cxnLst>
                <a:cxn ang="0">
                  <a:pos x="T0" y="T1"/>
                </a:cxn>
                <a:cxn ang="0">
                  <a:pos x="T2" y="T3"/>
                </a:cxn>
                <a:cxn ang="0">
                  <a:pos x="T4" y="T5"/>
                </a:cxn>
              </a:cxnLst>
              <a:rect l="0" t="0" r="r" b="b"/>
              <a:pathLst>
                <a:path w="726" h="408">
                  <a:moveTo>
                    <a:pt x="0" y="408"/>
                  </a:moveTo>
                  <a:lnTo>
                    <a:pt x="0" y="0"/>
                  </a:lnTo>
                  <a:lnTo>
                    <a:pt x="726" y="0"/>
                  </a:lnTo>
                </a:path>
              </a:pathLst>
            </a:custGeom>
            <a:noFill/>
            <a:ln w="25400" cap="flat" cmpd="sng">
              <a:solidFill>
                <a:schemeClr val="bg1">
                  <a:lumMod val="75000"/>
                </a:schemeClr>
              </a:solidFill>
              <a:prstDash val="solid"/>
              <a:round/>
              <a:headEnd type="none" w="med" len="med"/>
              <a:tailEnd type="none" w="med" len="med"/>
            </a:ln>
            <a:effectLst/>
            <a:extLst>
              <a:ext uri="{909E8E84-426E-40DD-AFC4-6F175D3DCCD1}">
                <a14:hiddenFill xmlns:a14="http://schemas.microsoft.com/office/drawing/2010/main">
                  <a:solidFill>
                    <a:srgbClr val="C8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16" name="Freeform 33"/>
            <p:cNvSpPr/>
            <p:nvPr/>
          </p:nvSpPr>
          <p:spPr bwMode="auto">
            <a:xfrm>
              <a:off x="4422" y="1661"/>
              <a:ext cx="726" cy="408"/>
            </a:xfrm>
            <a:custGeom>
              <a:avLst/>
              <a:gdLst>
                <a:gd name="T0" fmla="*/ 0 w 726"/>
                <a:gd name="T1" fmla="*/ 408 h 408"/>
                <a:gd name="T2" fmla="*/ 0 w 726"/>
                <a:gd name="T3" fmla="*/ 0 h 408"/>
                <a:gd name="T4" fmla="*/ 726 w 726"/>
                <a:gd name="T5" fmla="*/ 0 h 408"/>
              </a:gdLst>
              <a:ahLst/>
              <a:cxnLst>
                <a:cxn ang="0">
                  <a:pos x="T0" y="T1"/>
                </a:cxn>
                <a:cxn ang="0">
                  <a:pos x="T2" y="T3"/>
                </a:cxn>
                <a:cxn ang="0">
                  <a:pos x="T4" y="T5"/>
                </a:cxn>
              </a:cxnLst>
              <a:rect l="0" t="0" r="r" b="b"/>
              <a:pathLst>
                <a:path w="726" h="408">
                  <a:moveTo>
                    <a:pt x="0" y="408"/>
                  </a:moveTo>
                  <a:lnTo>
                    <a:pt x="0" y="0"/>
                  </a:lnTo>
                  <a:lnTo>
                    <a:pt x="726" y="0"/>
                  </a:lnTo>
                </a:path>
              </a:pathLst>
            </a:custGeom>
            <a:noFill/>
            <a:ln w="25400" cap="flat" cmpd="sng">
              <a:solidFill>
                <a:schemeClr val="bg1">
                  <a:lumMod val="75000"/>
                </a:schemeClr>
              </a:solidFill>
              <a:prstDash val="solid"/>
              <a:round/>
              <a:headEnd type="none" w="med" len="med"/>
              <a:tailEnd type="none" w="med" len="med"/>
            </a:ln>
            <a:effectLst/>
            <a:extLst>
              <a:ext uri="{909E8E84-426E-40DD-AFC4-6F175D3DCCD1}">
                <a14:hiddenFill xmlns:a14="http://schemas.microsoft.com/office/drawing/2010/main">
                  <a:solidFill>
                    <a:srgbClr val="C8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17" name="Line 34"/>
            <p:cNvSpPr>
              <a:spLocks noChangeShapeType="1"/>
            </p:cNvSpPr>
            <p:nvPr/>
          </p:nvSpPr>
          <p:spPr bwMode="auto">
            <a:xfrm flipH="1">
              <a:off x="1519" y="3294"/>
              <a:ext cx="726" cy="0"/>
            </a:xfrm>
            <a:prstGeom prst="line">
              <a:avLst/>
            </a:prstGeom>
            <a:noFill/>
            <a:ln w="25400">
              <a:solidFill>
                <a:schemeClr val="bg1">
                  <a:lumMod val="75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41" name="Freeform 33"/>
            <p:cNvSpPr/>
            <p:nvPr/>
          </p:nvSpPr>
          <p:spPr bwMode="auto">
            <a:xfrm>
              <a:off x="5149" y="1259"/>
              <a:ext cx="726" cy="408"/>
            </a:xfrm>
            <a:custGeom>
              <a:avLst/>
              <a:gdLst>
                <a:gd name="T0" fmla="*/ 0 w 726"/>
                <a:gd name="T1" fmla="*/ 408 h 408"/>
                <a:gd name="T2" fmla="*/ 0 w 726"/>
                <a:gd name="T3" fmla="*/ 0 h 408"/>
                <a:gd name="T4" fmla="*/ 726 w 726"/>
                <a:gd name="T5" fmla="*/ 0 h 408"/>
              </a:gdLst>
              <a:ahLst/>
              <a:cxnLst>
                <a:cxn ang="0">
                  <a:pos x="T0" y="T1"/>
                </a:cxn>
                <a:cxn ang="0">
                  <a:pos x="T2" y="T3"/>
                </a:cxn>
                <a:cxn ang="0">
                  <a:pos x="T4" y="T5"/>
                </a:cxn>
              </a:cxnLst>
              <a:rect l="0" t="0" r="r" b="b"/>
              <a:pathLst>
                <a:path w="726" h="408">
                  <a:moveTo>
                    <a:pt x="0" y="408"/>
                  </a:moveTo>
                  <a:lnTo>
                    <a:pt x="0" y="0"/>
                  </a:lnTo>
                  <a:lnTo>
                    <a:pt x="726" y="0"/>
                  </a:lnTo>
                </a:path>
              </a:pathLst>
            </a:custGeom>
            <a:noFill/>
            <a:ln w="25400" cap="flat" cmpd="sng">
              <a:solidFill>
                <a:schemeClr val="bg1">
                  <a:lumMod val="75000"/>
                </a:schemeClr>
              </a:solidFill>
              <a:prstDash val="solid"/>
              <a:round/>
              <a:headEnd type="none" w="med" len="med"/>
              <a:tailEnd type="none" w="med" len="med"/>
            </a:ln>
            <a:effectLst/>
            <a:extLst>
              <a:ext uri="{909E8E84-426E-40DD-AFC4-6F175D3DCCD1}">
                <a14:hiddenFill xmlns:a14="http://schemas.microsoft.com/office/drawing/2010/main">
                  <a:solidFill>
                    <a:srgbClr val="C8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FFFFFF"/>
                </a:solidFill>
                <a:latin typeface="微软雅黑" panose="020B0503020204020204" pitchFamily="34" charset="-122"/>
                <a:ea typeface="微软雅黑" panose="020B0503020204020204" pitchFamily="34" charset="-122"/>
              </a:endParaRPr>
            </a:p>
          </p:txBody>
        </p:sp>
      </p:grpSp>
      <p:sp>
        <p:nvSpPr>
          <p:cNvPr id="32" name="Text Box 50"/>
          <p:cNvSpPr txBox="1">
            <a:spLocks noChangeArrowheads="1"/>
          </p:cNvSpPr>
          <p:nvPr/>
        </p:nvSpPr>
        <p:spPr bwMode="auto">
          <a:xfrm>
            <a:off x="1227822" y="4507847"/>
            <a:ext cx="640080" cy="368300"/>
          </a:xfrm>
          <a:prstGeom prst="rect">
            <a:avLst/>
          </a:prstGeom>
          <a:solidFill>
            <a:srgbClr val="1B9DBD"/>
          </a:solidFill>
          <a:ln>
            <a:noFill/>
          </a:ln>
          <a:effectLst/>
        </p:spPr>
        <p:txBody>
          <a:bodyPr wrap="none">
            <a:spAutoFit/>
          </a:bodyPr>
          <a:lstStyle/>
          <a:p>
            <a:pPr algn="ctr"/>
            <a:r>
              <a:rPr lang="zh-CN" altLang="en-US" b="1" dirty="0">
                <a:solidFill>
                  <a:srgbClr val="FFFFFF"/>
                </a:solidFill>
                <a:latin typeface="Impact" panose="020B0806030902050204" pitchFamily="34" charset="0"/>
                <a:ea typeface="微软雅黑" panose="020B0503020204020204" pitchFamily="34" charset="-122"/>
              </a:rPr>
              <a:t>第一</a:t>
            </a:r>
            <a:endParaRPr lang="zh-CN" altLang="en-US" b="1" dirty="0">
              <a:solidFill>
                <a:srgbClr val="FFFFFF"/>
              </a:solidFill>
              <a:latin typeface="Impact" panose="020B0806030902050204" pitchFamily="34" charset="0"/>
              <a:ea typeface="微软雅黑" panose="020B0503020204020204" pitchFamily="34" charset="-122"/>
            </a:endParaRPr>
          </a:p>
        </p:txBody>
      </p:sp>
      <p:sp>
        <p:nvSpPr>
          <p:cNvPr id="43" name="Text Box 50"/>
          <p:cNvSpPr txBox="1">
            <a:spLocks noChangeArrowheads="1"/>
          </p:cNvSpPr>
          <p:nvPr/>
        </p:nvSpPr>
        <p:spPr bwMode="auto">
          <a:xfrm>
            <a:off x="2380347" y="3953590"/>
            <a:ext cx="640080" cy="368300"/>
          </a:xfrm>
          <a:prstGeom prst="rect">
            <a:avLst/>
          </a:prstGeom>
          <a:solidFill>
            <a:srgbClr val="1B9DBD"/>
          </a:solidFill>
          <a:ln>
            <a:noFill/>
          </a:ln>
          <a:effectLst/>
        </p:spPr>
        <p:txBody>
          <a:bodyPr wrap="none">
            <a:spAutoFit/>
          </a:bodyPr>
          <a:lstStyle>
            <a:defPPr>
              <a:defRPr lang="zh-CN"/>
            </a:defPPr>
            <a:lvl1pPr algn="ctr">
              <a:defRPr b="1">
                <a:solidFill>
                  <a:srgbClr val="FFFFFF"/>
                </a:solidFill>
                <a:latin typeface="Impact" panose="020B0806030902050204" pitchFamily="34" charset="0"/>
                <a:ea typeface="微软雅黑" panose="020B0503020204020204" pitchFamily="34" charset="-122"/>
              </a:defRPr>
            </a:lvl1pPr>
          </a:lstStyle>
          <a:p>
            <a:r>
              <a:rPr lang="zh-CN" altLang="en-US" dirty="0"/>
              <a:t>第二</a:t>
            </a:r>
            <a:endParaRPr lang="zh-CN" altLang="en-US" dirty="0"/>
          </a:p>
        </p:txBody>
      </p:sp>
      <p:sp>
        <p:nvSpPr>
          <p:cNvPr id="44" name="Text Box 50"/>
          <p:cNvSpPr txBox="1">
            <a:spLocks noChangeArrowheads="1"/>
          </p:cNvSpPr>
          <p:nvPr/>
        </p:nvSpPr>
        <p:spPr bwMode="auto">
          <a:xfrm>
            <a:off x="3553741" y="3375020"/>
            <a:ext cx="640080" cy="368300"/>
          </a:xfrm>
          <a:prstGeom prst="rect">
            <a:avLst/>
          </a:prstGeom>
          <a:solidFill>
            <a:srgbClr val="1B9DBD"/>
          </a:solidFill>
          <a:ln>
            <a:noFill/>
          </a:ln>
          <a:effectLst/>
        </p:spPr>
        <p:txBody>
          <a:bodyPr wrap="none">
            <a:spAutoFit/>
          </a:bodyPr>
          <a:lstStyle>
            <a:defPPr>
              <a:defRPr lang="zh-CN"/>
            </a:defPPr>
            <a:lvl1pPr algn="ctr">
              <a:defRPr b="1">
                <a:solidFill>
                  <a:srgbClr val="FFFFFF"/>
                </a:solidFill>
                <a:latin typeface="Impact" panose="020B0806030902050204" pitchFamily="34" charset="0"/>
                <a:ea typeface="微软雅黑" panose="020B0503020204020204" pitchFamily="34" charset="-122"/>
              </a:defRPr>
            </a:lvl1pPr>
          </a:lstStyle>
          <a:p>
            <a:r>
              <a:rPr lang="zh-CN" altLang="en-US" dirty="0"/>
              <a:t>第三</a:t>
            </a:r>
            <a:endParaRPr lang="zh-CN" altLang="en-US" dirty="0"/>
          </a:p>
        </p:txBody>
      </p:sp>
      <p:sp>
        <p:nvSpPr>
          <p:cNvPr id="45" name="Text Box 50"/>
          <p:cNvSpPr txBox="1">
            <a:spLocks noChangeArrowheads="1"/>
          </p:cNvSpPr>
          <p:nvPr/>
        </p:nvSpPr>
        <p:spPr bwMode="auto">
          <a:xfrm>
            <a:off x="4683810" y="2747386"/>
            <a:ext cx="640080" cy="368300"/>
          </a:xfrm>
          <a:prstGeom prst="rect">
            <a:avLst/>
          </a:prstGeom>
          <a:solidFill>
            <a:srgbClr val="1B9DBD"/>
          </a:solidFill>
          <a:ln>
            <a:noFill/>
          </a:ln>
          <a:effectLst/>
        </p:spPr>
        <p:txBody>
          <a:bodyPr wrap="none">
            <a:spAutoFit/>
          </a:bodyPr>
          <a:lstStyle>
            <a:defPPr>
              <a:defRPr lang="zh-CN"/>
            </a:defPPr>
            <a:lvl1pPr algn="ctr">
              <a:defRPr b="1">
                <a:solidFill>
                  <a:srgbClr val="FFFFFF"/>
                </a:solidFill>
                <a:latin typeface="Impact" panose="020B0806030902050204" pitchFamily="34" charset="0"/>
                <a:ea typeface="微软雅黑" panose="020B0503020204020204" pitchFamily="34" charset="-122"/>
              </a:defRPr>
            </a:lvl1pPr>
          </a:lstStyle>
          <a:p>
            <a:r>
              <a:rPr lang="zh-CN" altLang="en-US" dirty="0"/>
              <a:t>第四</a:t>
            </a:r>
            <a:endParaRPr lang="zh-CN" altLang="en-US" dirty="0"/>
          </a:p>
        </p:txBody>
      </p:sp>
      <p:sp>
        <p:nvSpPr>
          <p:cNvPr id="46" name="Text Box 50"/>
          <p:cNvSpPr txBox="1">
            <a:spLocks noChangeArrowheads="1"/>
          </p:cNvSpPr>
          <p:nvPr/>
        </p:nvSpPr>
        <p:spPr bwMode="auto">
          <a:xfrm>
            <a:off x="5852011" y="2118929"/>
            <a:ext cx="640080" cy="368300"/>
          </a:xfrm>
          <a:prstGeom prst="rect">
            <a:avLst/>
          </a:prstGeom>
          <a:solidFill>
            <a:srgbClr val="1B9DBD"/>
          </a:solidFill>
          <a:ln>
            <a:noFill/>
          </a:ln>
          <a:effectLst/>
        </p:spPr>
        <p:txBody>
          <a:bodyPr wrap="none">
            <a:spAutoFit/>
          </a:bodyPr>
          <a:lstStyle>
            <a:defPPr>
              <a:defRPr lang="zh-CN"/>
            </a:defPPr>
            <a:lvl1pPr algn="ctr">
              <a:defRPr b="1">
                <a:solidFill>
                  <a:srgbClr val="FFFFFF"/>
                </a:solidFill>
                <a:latin typeface="Impact" panose="020B0806030902050204" pitchFamily="34" charset="0"/>
                <a:ea typeface="微软雅黑" panose="020B0503020204020204" pitchFamily="34" charset="-122"/>
              </a:defRPr>
            </a:lvl1pPr>
          </a:lstStyle>
          <a:p>
            <a:r>
              <a:rPr lang="zh-CN" altLang="en-US" dirty="0"/>
              <a:t>第五</a:t>
            </a:r>
            <a:endParaRPr lang="zh-CN" altLang="en-US" dirty="0"/>
          </a:p>
        </p:txBody>
      </p:sp>
      <p:sp>
        <p:nvSpPr>
          <p:cNvPr id="47" name="Text Box 50"/>
          <p:cNvSpPr txBox="1">
            <a:spLocks noChangeArrowheads="1"/>
          </p:cNvSpPr>
          <p:nvPr/>
        </p:nvSpPr>
        <p:spPr bwMode="auto">
          <a:xfrm>
            <a:off x="6981510" y="1490474"/>
            <a:ext cx="640080" cy="368300"/>
          </a:xfrm>
          <a:prstGeom prst="rect">
            <a:avLst/>
          </a:prstGeom>
          <a:solidFill>
            <a:srgbClr val="1B9DBD"/>
          </a:solidFill>
          <a:ln>
            <a:noFill/>
          </a:ln>
          <a:effectLst/>
        </p:spPr>
        <p:txBody>
          <a:bodyPr wrap="none">
            <a:spAutoFit/>
          </a:bodyPr>
          <a:lstStyle/>
          <a:p>
            <a:pPr algn="ctr"/>
            <a:r>
              <a:rPr lang="zh-CN" altLang="en-US" b="1" dirty="0">
                <a:solidFill>
                  <a:srgbClr val="FFFFFF"/>
                </a:solidFill>
                <a:latin typeface="Impact" panose="020B0806030902050204" pitchFamily="34" charset="0"/>
                <a:ea typeface="微软雅黑" panose="020B0503020204020204" pitchFamily="34" charset="-122"/>
              </a:rPr>
              <a:t>第六</a:t>
            </a:r>
            <a:endParaRPr lang="zh-CN" altLang="en-US" b="1" dirty="0">
              <a:solidFill>
                <a:srgbClr val="FFFFFF"/>
              </a:solidFill>
              <a:latin typeface="Impact" panose="020B0806030902050204" pitchFamily="34" charset="0"/>
              <a:ea typeface="微软雅黑" panose="020B0503020204020204" pitchFamily="34" charset="-122"/>
            </a:endParaRPr>
          </a:p>
        </p:txBody>
      </p:sp>
      <p:sp>
        <p:nvSpPr>
          <p:cNvPr id="3" name="文本框 2"/>
          <p:cNvSpPr txBox="1"/>
          <p:nvPr/>
        </p:nvSpPr>
        <p:spPr>
          <a:xfrm>
            <a:off x="901261" y="3907053"/>
            <a:ext cx="1150938" cy="368300"/>
          </a:xfrm>
          <a:prstGeom prst="rect">
            <a:avLst/>
          </a:prstGeom>
          <a:noFill/>
        </p:spPr>
        <p:txBody>
          <a:bodyPr wrap="square" rtlCol="0">
            <a:spAutoFit/>
          </a:bodyPr>
          <a:lstStyle/>
          <a:p>
            <a:pPr algn="ct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检查准备</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2124917" y="3329675"/>
            <a:ext cx="1150938" cy="368300"/>
          </a:xfrm>
          <a:prstGeom prst="rect">
            <a:avLst/>
          </a:prstGeom>
          <a:noFill/>
        </p:spPr>
        <p:txBody>
          <a:bodyPr wrap="square" rtlCol="0">
            <a:spAutoFit/>
          </a:bodyPr>
          <a:lstStyle>
            <a:defPPr>
              <a:defRPr lang="zh-CN"/>
            </a:defPPr>
            <a:lvl1pPr algn="ctr">
              <a:defRPr b="1">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dirty="0"/>
              <a:t>检查实施</a:t>
            </a:r>
            <a:endParaRPr lang="zh-CN" altLang="en-US" dirty="0"/>
          </a:p>
        </p:txBody>
      </p:sp>
      <p:sp>
        <p:nvSpPr>
          <p:cNvPr id="49" name="文本框 48"/>
          <p:cNvSpPr txBox="1"/>
          <p:nvPr/>
        </p:nvSpPr>
        <p:spPr>
          <a:xfrm>
            <a:off x="3298312" y="2648601"/>
            <a:ext cx="1150938" cy="368300"/>
          </a:xfrm>
          <a:prstGeom prst="rect">
            <a:avLst/>
          </a:prstGeom>
          <a:noFill/>
        </p:spPr>
        <p:txBody>
          <a:bodyPr wrap="square" rtlCol="0">
            <a:spAutoFit/>
          </a:bodyPr>
          <a:lstStyle>
            <a:defPPr>
              <a:defRPr lang="zh-CN"/>
            </a:defPPr>
            <a:lvl1pPr algn="ctr">
              <a:defRPr b="1">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dirty="0"/>
              <a:t>分析判断</a:t>
            </a:r>
            <a:endParaRPr lang="zh-CN" altLang="en-US" dirty="0"/>
          </a:p>
        </p:txBody>
      </p:sp>
      <p:sp>
        <p:nvSpPr>
          <p:cNvPr id="50" name="文本框 49"/>
          <p:cNvSpPr txBox="1"/>
          <p:nvPr/>
        </p:nvSpPr>
        <p:spPr>
          <a:xfrm>
            <a:off x="4404557" y="2029822"/>
            <a:ext cx="1150938" cy="368300"/>
          </a:xfrm>
          <a:prstGeom prst="rect">
            <a:avLst/>
          </a:prstGeom>
          <a:noFill/>
        </p:spPr>
        <p:txBody>
          <a:bodyPr wrap="square" rtlCol="0">
            <a:spAutoFit/>
          </a:bodyPr>
          <a:lstStyle>
            <a:defPPr>
              <a:defRPr lang="zh-CN"/>
            </a:defPPr>
            <a:lvl1pPr algn="ctr">
              <a:defRPr b="1">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dirty="0"/>
              <a:t>整改措施</a:t>
            </a:r>
            <a:endParaRPr lang="zh-CN" altLang="en-US" dirty="0"/>
          </a:p>
        </p:txBody>
      </p:sp>
      <p:sp>
        <p:nvSpPr>
          <p:cNvPr id="51" name="文本框 50"/>
          <p:cNvSpPr txBox="1"/>
          <p:nvPr/>
        </p:nvSpPr>
        <p:spPr>
          <a:xfrm>
            <a:off x="5581700" y="1429425"/>
            <a:ext cx="1150938" cy="368300"/>
          </a:xfrm>
          <a:prstGeom prst="rect">
            <a:avLst/>
          </a:prstGeom>
          <a:noFill/>
        </p:spPr>
        <p:txBody>
          <a:bodyPr wrap="square" rtlCol="0">
            <a:spAutoFit/>
          </a:bodyPr>
          <a:lstStyle>
            <a:defPPr>
              <a:defRPr lang="zh-CN"/>
            </a:defPPr>
            <a:lvl1pPr algn="ctr">
              <a:defRPr b="1">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dirty="0"/>
              <a:t>整改落实</a:t>
            </a:r>
            <a:endParaRPr lang="zh-CN" altLang="en-US" dirty="0"/>
          </a:p>
        </p:txBody>
      </p:sp>
      <p:sp>
        <p:nvSpPr>
          <p:cNvPr id="52" name="文本框 51"/>
          <p:cNvSpPr txBox="1"/>
          <p:nvPr/>
        </p:nvSpPr>
        <p:spPr>
          <a:xfrm>
            <a:off x="6735813" y="843558"/>
            <a:ext cx="1150938" cy="368300"/>
          </a:xfrm>
          <a:prstGeom prst="rect">
            <a:avLst/>
          </a:prstGeom>
          <a:noFill/>
        </p:spPr>
        <p:txBody>
          <a:bodyPr wrap="square" rtlCol="0">
            <a:spAutoFit/>
          </a:bodyPr>
          <a:lstStyle>
            <a:defPPr>
              <a:defRPr lang="zh-CN"/>
            </a:defPPr>
            <a:lvl1pPr algn="ctr">
              <a:defRPr b="1">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dirty="0"/>
              <a:t>复查验收</a:t>
            </a:r>
            <a:endParaRPr lang="zh-CN" altLang="en-US" dirty="0"/>
          </a:p>
        </p:txBody>
      </p:sp>
      <p:pic>
        <p:nvPicPr>
          <p:cNvPr id="7" name="图片 6"/>
          <p:cNvPicPr>
            <a:picLocks noChangeAspect="1"/>
          </p:cNvPicPr>
          <p:nvPr/>
        </p:nvPicPr>
        <p:blipFill>
          <a:blip r:embed="rId1"/>
          <a:stretch>
            <a:fillRect/>
          </a:stretch>
        </p:blipFill>
        <p:spPr>
          <a:xfrm>
            <a:off x="683536" y="867769"/>
            <a:ext cx="2591527" cy="1686664"/>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图片 7"/>
          <p:cNvPicPr>
            <a:picLocks noChangeAspect="1"/>
          </p:cNvPicPr>
          <p:nvPr/>
        </p:nvPicPr>
        <p:blipFill>
          <a:blip r:embed="rId2"/>
          <a:stretch>
            <a:fillRect/>
          </a:stretch>
        </p:blipFill>
        <p:spPr>
          <a:xfrm>
            <a:off x="5811547" y="2816116"/>
            <a:ext cx="3324689" cy="224821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557205" y="1023734"/>
            <a:ext cx="6586815" cy="1404000"/>
          </a:xfrm>
          <a:custGeom>
            <a:avLst/>
            <a:gdLst/>
            <a:ahLst/>
            <a:cxnLst/>
            <a:rect l="l" t="t" r="r" b="b"/>
            <a:pathLst>
              <a:path w="6586815" h="1404000">
                <a:moveTo>
                  <a:pt x="810600" y="0"/>
                </a:moveTo>
                <a:lnTo>
                  <a:pt x="6586815" y="0"/>
                </a:lnTo>
                <a:lnTo>
                  <a:pt x="6586815" y="1404000"/>
                </a:lnTo>
                <a:lnTo>
                  <a:pt x="0" y="1404000"/>
                </a:lnTo>
                <a:close/>
              </a:path>
            </a:pathLst>
          </a:custGeom>
          <a:solidFill>
            <a:srgbClr val="104D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2931790"/>
            <a:ext cx="4284268" cy="1404000"/>
          </a:xfrm>
          <a:custGeom>
            <a:avLst/>
            <a:gdLst/>
            <a:ahLst/>
            <a:cxnLst/>
            <a:rect l="l" t="t" r="r" b="b"/>
            <a:pathLst>
              <a:path w="4284268" h="1404000">
                <a:moveTo>
                  <a:pt x="0" y="0"/>
                </a:moveTo>
                <a:lnTo>
                  <a:pt x="4284268" y="0"/>
                </a:lnTo>
                <a:lnTo>
                  <a:pt x="3473668" y="1404000"/>
                </a:lnTo>
                <a:lnTo>
                  <a:pt x="0" y="140400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0" y="1491630"/>
            <a:ext cx="7959928" cy="2268000"/>
          </a:xfrm>
          <a:custGeom>
            <a:avLst/>
            <a:gdLst/>
            <a:ahLst/>
            <a:cxnLst/>
            <a:rect l="l" t="t" r="r" b="b"/>
            <a:pathLst>
              <a:path w="7959928" h="2268000">
                <a:moveTo>
                  <a:pt x="0" y="0"/>
                </a:moveTo>
                <a:lnTo>
                  <a:pt x="7959928" y="0"/>
                </a:lnTo>
                <a:lnTo>
                  <a:pt x="6650498" y="2268000"/>
                </a:lnTo>
                <a:lnTo>
                  <a:pt x="0" y="2268000"/>
                </a:lnTo>
                <a:close/>
              </a:path>
            </a:pathLst>
          </a:custGeom>
          <a:solidFill>
            <a:srgbClr val="1B9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850567" y="1621118"/>
            <a:ext cx="2004979" cy="1861185"/>
          </a:xfrm>
          <a:prstGeom prst="rect">
            <a:avLst/>
          </a:prstGeom>
          <a:noFill/>
        </p:spPr>
        <p:txBody>
          <a:bodyPr wrap="square" rtlCol="0">
            <a:spAutoFit/>
          </a:bodyPr>
          <a:lstStyle/>
          <a:p>
            <a:pPr algn="ctr"/>
            <a:r>
              <a:rPr lang="en-US" altLang="zh-CN" sz="11500" dirty="0">
                <a:solidFill>
                  <a:schemeClr val="bg1"/>
                </a:solidFill>
                <a:latin typeface="Impact" panose="020B0806030902050204" pitchFamily="34" charset="0"/>
                <a:ea typeface="微软雅黑" panose="020B0503020204020204" pitchFamily="34" charset="-122"/>
              </a:rPr>
              <a:t>05</a:t>
            </a:r>
            <a:endParaRPr lang="en-US" altLang="zh-CN" sz="11500" dirty="0">
              <a:solidFill>
                <a:schemeClr val="bg1"/>
              </a:solidFill>
              <a:latin typeface="Impact" panose="020B0806030902050204" pitchFamily="34" charset="0"/>
              <a:ea typeface="微软雅黑" panose="020B0503020204020204" pitchFamily="34" charset="-122"/>
            </a:endParaRPr>
          </a:p>
        </p:txBody>
      </p:sp>
      <p:sp>
        <p:nvSpPr>
          <p:cNvPr id="12" name="TextBox 11"/>
          <p:cNvSpPr txBox="1"/>
          <p:nvPr/>
        </p:nvSpPr>
        <p:spPr>
          <a:xfrm>
            <a:off x="2884468" y="2249299"/>
            <a:ext cx="3383280" cy="645160"/>
          </a:xfrm>
          <a:prstGeom prst="rect">
            <a:avLst/>
          </a:prstGeom>
          <a:noFill/>
        </p:spPr>
        <p:txBody>
          <a:bodyPr wrap="none" rtlCol="0">
            <a:spAutoFit/>
          </a:bodyPr>
          <a:lstStyle/>
          <a:p>
            <a:pPr marL="0" lvl="1"/>
            <a:r>
              <a:rPr lang="zh-CN" altLang="en-US" sz="3600" b="1" dirty="0">
                <a:solidFill>
                  <a:schemeClr val="bg1"/>
                </a:solidFill>
                <a:ea typeface="微软雅黑" panose="020B0503020204020204" pitchFamily="34" charset="-122"/>
              </a:rPr>
              <a:t>安全检查的重点</a:t>
            </a:r>
            <a:endParaRPr lang="zh-CN" altLang="en-US" sz="3600" b="1" dirty="0">
              <a:solidFill>
                <a:schemeClr val="bg1"/>
              </a:solidFill>
              <a:ea typeface="微软雅黑" panose="020B0503020204020204" pitchFamily="34" charset="-122"/>
            </a:endParaRPr>
          </a:p>
        </p:txBody>
      </p:sp>
      <p:sp>
        <p:nvSpPr>
          <p:cNvPr id="21" name="矩形 20"/>
          <p:cNvSpPr/>
          <p:nvPr/>
        </p:nvSpPr>
        <p:spPr>
          <a:xfrm>
            <a:off x="8251155" y="1356638"/>
            <a:ext cx="447057" cy="738192"/>
          </a:xfrm>
          <a:custGeom>
            <a:avLst/>
            <a:gdLst/>
            <a:ahLst/>
            <a:cxnLst/>
            <a:rect l="l" t="t" r="r" b="b"/>
            <a:pathLst>
              <a:path w="447057" h="738192">
                <a:moveTo>
                  <a:pt x="77961" y="0"/>
                </a:moveTo>
                <a:lnTo>
                  <a:pt x="447057" y="369096"/>
                </a:lnTo>
                <a:lnTo>
                  <a:pt x="77961" y="738192"/>
                </a:lnTo>
                <a:lnTo>
                  <a:pt x="0" y="660231"/>
                </a:lnTo>
                <a:lnTo>
                  <a:pt x="293910" y="366322"/>
                </a:lnTo>
                <a:lnTo>
                  <a:pt x="2775" y="7518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10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000"/>
                                        <p:tgtEl>
                                          <p:spTgt spid="7"/>
                                        </p:tgtEl>
                                      </p:cBhvr>
                                    </p:animEffect>
                                  </p:childTnLst>
                                </p:cTn>
                              </p:par>
                            </p:childTnLst>
                          </p:cTn>
                        </p:par>
                        <p:par>
                          <p:cTn id="11" fill="hold">
                            <p:stCondLst>
                              <p:cond delay="1000"/>
                            </p:stCondLst>
                            <p:childTnLst>
                              <p:par>
                                <p:cTn id="12" presetID="2" presetClass="entr" presetSubtype="8"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1000" fill="hold"/>
                                        <p:tgtEl>
                                          <p:spTgt spid="8"/>
                                        </p:tgtEl>
                                        <p:attrNameLst>
                                          <p:attrName>ppt_x</p:attrName>
                                        </p:attrNameLst>
                                      </p:cBhvr>
                                      <p:tavLst>
                                        <p:tav tm="0">
                                          <p:val>
                                            <p:strVal val="0-#ppt_w/2"/>
                                          </p:val>
                                        </p:tav>
                                        <p:tav tm="100000">
                                          <p:val>
                                            <p:strVal val="#ppt_x"/>
                                          </p:val>
                                        </p:tav>
                                      </p:tavLst>
                                    </p:anim>
                                    <p:anim calcmode="lin" valueType="num">
                                      <p:cBhvr additive="base">
                                        <p:cTn id="15" dur="1000" fill="hold"/>
                                        <p:tgtEl>
                                          <p:spTgt spid="8"/>
                                        </p:tgtEl>
                                        <p:attrNameLst>
                                          <p:attrName>ppt_y</p:attrName>
                                        </p:attrNameLst>
                                      </p:cBhvr>
                                      <p:tavLst>
                                        <p:tav tm="0">
                                          <p:val>
                                            <p:strVal val="#ppt_y"/>
                                          </p:val>
                                        </p:tav>
                                        <p:tav tm="100000">
                                          <p:val>
                                            <p:strVal val="#ppt_y"/>
                                          </p:val>
                                        </p:tav>
                                      </p:tavLst>
                                    </p:anim>
                                  </p:childTnLst>
                                </p:cTn>
                              </p:par>
                            </p:childTnLst>
                          </p:cTn>
                        </p:par>
                        <p:par>
                          <p:cTn id="16" fill="hold">
                            <p:stCondLst>
                              <p:cond delay="2000"/>
                            </p:stCondLst>
                            <p:childTnLst>
                              <p:par>
                                <p:cTn id="17" presetID="2" presetClass="entr" presetSubtype="8"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childTnLst>
                          </p:cTn>
                        </p:par>
                        <p:par>
                          <p:cTn id="21" fill="hold">
                            <p:stCondLst>
                              <p:cond delay="2500"/>
                            </p:stCondLst>
                            <p:childTnLst>
                              <p:par>
                                <p:cTn id="22" presetID="49" presetClass="entr" presetSubtype="0" decel="10000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 calcmode="lin" valueType="num">
                                      <p:cBhvr>
                                        <p:cTn id="26" dur="500" fill="hold"/>
                                        <p:tgtEl>
                                          <p:spTgt spid="11"/>
                                        </p:tgtEl>
                                        <p:attrNameLst>
                                          <p:attrName>style.rotation</p:attrName>
                                        </p:attrNameLst>
                                      </p:cBhvr>
                                      <p:tavLst>
                                        <p:tav tm="0">
                                          <p:val>
                                            <p:fltVal val="360"/>
                                          </p:val>
                                        </p:tav>
                                        <p:tav tm="100000">
                                          <p:val>
                                            <p:fltVal val="0"/>
                                          </p:val>
                                        </p:tav>
                                      </p:tavLst>
                                    </p:anim>
                                    <p:animEffect transition="in" filter="fade">
                                      <p:cBhvr>
                                        <p:cTn id="27" dur="500"/>
                                        <p:tgtEl>
                                          <p:spTgt spid="11"/>
                                        </p:tgtEl>
                                      </p:cBhvr>
                                    </p:animEffect>
                                  </p:childTnLst>
                                </p:cTn>
                              </p:par>
                            </p:childTnLst>
                          </p:cTn>
                        </p:par>
                        <p:par>
                          <p:cTn id="28" fill="hold">
                            <p:stCondLst>
                              <p:cond delay="3000"/>
                            </p:stCondLst>
                            <p:childTnLst>
                              <p:par>
                                <p:cTn id="29" presetID="1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p:tgtEl>
                                          <p:spTgt spid="12"/>
                                        </p:tgtEl>
                                        <p:attrNameLst>
                                          <p:attrName>ppt_x</p:attrName>
                                        </p:attrNameLst>
                                      </p:cBhvr>
                                      <p:tavLst>
                                        <p:tav tm="0">
                                          <p:val>
                                            <p:strVal val="#ppt_x-#ppt_w*1.125000"/>
                                          </p:val>
                                        </p:tav>
                                        <p:tav tm="100000">
                                          <p:val>
                                            <p:strVal val="#ppt_x"/>
                                          </p:val>
                                        </p:tav>
                                      </p:tavLst>
                                    </p:anim>
                                    <p:animEffect transition="in" filter="wipe(right)">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7" grpId="0" bldLvl="0" animBg="1"/>
      <p:bldP spid="8" grpId="0" bldLvl="0" animBg="1"/>
      <p:bldP spid="11" grpId="0"/>
      <p:bldP spid="12" grpId="0"/>
      <p:bldP spid="21"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51470"/>
            <a:ext cx="432000" cy="432000"/>
          </a:xfrm>
          <a:prstGeom prst="rect">
            <a:avLst/>
          </a:prstGeom>
          <a:noFill/>
          <a:ln w="22225">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95536" y="267470"/>
            <a:ext cx="288000" cy="288000"/>
          </a:xfrm>
          <a:prstGeom prst="rect">
            <a:avLst/>
          </a:prstGeom>
          <a:solidFill>
            <a:srgbClr val="1B9DBD"/>
          </a:solidFill>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flipV="1">
            <a:off x="683536" y="483470"/>
            <a:ext cx="8460464" cy="718"/>
          </a:xfrm>
          <a:prstGeom prst="line">
            <a:avLst/>
          </a:prstGeom>
          <a:ln w="22225">
            <a:solidFill>
              <a:srgbClr val="1B9DBD"/>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827584" y="51470"/>
            <a:ext cx="3744416" cy="460375"/>
          </a:xfrm>
          <a:prstGeom prst="rect">
            <a:avLst/>
          </a:prstGeom>
          <a:noFill/>
        </p:spPr>
        <p:txBody>
          <a:bodyPr wrap="square" rtlCol="0">
            <a:spAutoFit/>
          </a:bodyPr>
          <a:lstStyle/>
          <a:p>
            <a:r>
              <a:rPr lang="en-US" altLang="zh-CN" sz="2400" b="1" dirty="0">
                <a:latin typeface="微软雅黑" panose="020B0503020204020204" pitchFamily="34" charset="-122"/>
                <a:ea typeface="微软雅黑" panose="020B0503020204020204" pitchFamily="34" charset="-122"/>
              </a:rPr>
              <a:t>5.1 </a:t>
            </a:r>
            <a:r>
              <a:rPr lang="zh-CN" altLang="en-US" sz="2400" b="1" dirty="0">
                <a:latin typeface="微软雅黑" panose="020B0503020204020204" pitchFamily="34" charset="-122"/>
                <a:ea typeface="微软雅黑" panose="020B0503020204020204" pitchFamily="34" charset="-122"/>
              </a:rPr>
              <a:t>人的不安全行为</a:t>
            </a:r>
            <a:endParaRPr lang="zh-CN" altLang="en-US" sz="2400" b="1" dirty="0">
              <a:latin typeface="微软雅黑" panose="020B0503020204020204" pitchFamily="34" charset="-122"/>
              <a:ea typeface="微软雅黑" panose="020B0503020204020204" pitchFamily="34" charset="-122"/>
            </a:endParaRPr>
          </a:p>
        </p:txBody>
      </p:sp>
      <p:sp>
        <p:nvSpPr>
          <p:cNvPr id="20" name="文本框 19"/>
          <p:cNvSpPr txBox="1"/>
          <p:nvPr/>
        </p:nvSpPr>
        <p:spPr>
          <a:xfrm>
            <a:off x="1286147" y="1384270"/>
            <a:ext cx="1743867" cy="681355"/>
          </a:xfrm>
          <a:prstGeom prst="rect">
            <a:avLst/>
          </a:prstGeom>
          <a:noFill/>
        </p:spPr>
        <p:txBody>
          <a:bodyPr wrap="square" rtlCol="0">
            <a:spAutoFit/>
          </a:bodyPr>
          <a:lstStyle/>
          <a:p>
            <a:pPr indent="-457200" fontAlgn="auto">
              <a:lnSpc>
                <a:spcPct val="120000"/>
              </a:lnSpc>
              <a:spcBef>
                <a:spcPts val="0"/>
              </a:spcBef>
              <a:spcAft>
                <a:spcPts val="0"/>
              </a:spcAft>
              <a:defRPr/>
            </a:pPr>
            <a:r>
              <a:rPr lang="zh-CN" altLang="en-US" sz="1600" dirty="0">
                <a:latin typeface="微软雅黑" panose="020B0503020204020204" pitchFamily="34" charset="-122"/>
                <a:ea typeface="微软雅黑" panose="020B0503020204020204" pitchFamily="34" charset="-122"/>
              </a:rPr>
              <a:t>未经许可开动、关停、移动机器</a:t>
            </a:r>
            <a:endParaRPr lang="zh-CN" altLang="en-US" sz="1600" dirty="0">
              <a:latin typeface="微软雅黑" panose="020B0503020204020204" pitchFamily="34" charset="-122"/>
              <a:ea typeface="微软雅黑" panose="020B0503020204020204" pitchFamily="34" charset="-122"/>
            </a:endParaRPr>
          </a:p>
        </p:txBody>
      </p:sp>
      <p:sp>
        <p:nvSpPr>
          <p:cNvPr id="33" name="文本框 32"/>
          <p:cNvSpPr txBox="1"/>
          <p:nvPr/>
        </p:nvSpPr>
        <p:spPr>
          <a:xfrm>
            <a:off x="4161507" y="1412080"/>
            <a:ext cx="1800232" cy="681355"/>
          </a:xfrm>
          <a:prstGeom prst="rect">
            <a:avLst/>
          </a:prstGeom>
          <a:noFill/>
        </p:spPr>
        <p:txBody>
          <a:bodyPr wrap="square" rtlCol="0">
            <a:spAutoFit/>
          </a:bodyPr>
          <a:lstStyle>
            <a:defPPr>
              <a:defRPr lang="zh-CN"/>
            </a:defPPr>
            <a:lvl1pPr indent="-457200" fontAlgn="auto">
              <a:lnSpc>
                <a:spcPct val="120000"/>
              </a:lnSpc>
              <a:spcBef>
                <a:spcPts val="0"/>
              </a:spcBef>
              <a:spcAft>
                <a:spcPts val="0"/>
              </a:spcAft>
              <a:defRPr sz="1600">
                <a:latin typeface="微软雅黑" panose="020B0503020204020204" pitchFamily="34" charset="-122"/>
                <a:ea typeface="微软雅黑" panose="020B0503020204020204" pitchFamily="34" charset="-122"/>
              </a:defRPr>
            </a:lvl1pPr>
          </a:lstStyle>
          <a:p>
            <a:r>
              <a:rPr lang="zh-CN" altLang="en-US" dirty="0"/>
              <a:t>开动关停</a:t>
            </a:r>
            <a:endParaRPr lang="en-US" altLang="zh-CN" dirty="0"/>
          </a:p>
          <a:p>
            <a:r>
              <a:rPr lang="zh-CN" altLang="en-US" dirty="0"/>
              <a:t>机器时未给信号</a:t>
            </a:r>
            <a:endParaRPr lang="zh-CN" altLang="en-US" dirty="0"/>
          </a:p>
        </p:txBody>
      </p:sp>
      <p:sp>
        <p:nvSpPr>
          <p:cNvPr id="34" name="文本框 33"/>
          <p:cNvSpPr txBox="1"/>
          <p:nvPr/>
        </p:nvSpPr>
        <p:spPr>
          <a:xfrm>
            <a:off x="6962504" y="1551991"/>
            <a:ext cx="1800232" cy="386080"/>
          </a:xfrm>
          <a:prstGeom prst="rect">
            <a:avLst/>
          </a:prstGeom>
          <a:noFill/>
        </p:spPr>
        <p:txBody>
          <a:bodyPr wrap="square" rtlCol="0">
            <a:spAutoFit/>
          </a:bodyPr>
          <a:lstStyle>
            <a:defPPr>
              <a:defRPr lang="zh-CN"/>
            </a:defPPr>
            <a:lvl1pPr indent="-457200" fontAlgn="auto">
              <a:lnSpc>
                <a:spcPct val="120000"/>
              </a:lnSpc>
              <a:spcBef>
                <a:spcPts val="0"/>
              </a:spcBef>
              <a:spcAft>
                <a:spcPts val="0"/>
              </a:spcAft>
              <a:defRPr sz="1600">
                <a:latin typeface="微软雅黑" panose="020B0503020204020204" pitchFamily="34" charset="-122"/>
                <a:ea typeface="微软雅黑" panose="020B0503020204020204" pitchFamily="34" charset="-122"/>
              </a:defRPr>
            </a:lvl1pPr>
          </a:lstStyle>
          <a:p>
            <a:r>
              <a:rPr lang="zh-CN" altLang="en-US" dirty="0"/>
              <a:t>忘记关闭设备</a:t>
            </a:r>
            <a:endParaRPr lang="zh-CN" altLang="en-US" dirty="0"/>
          </a:p>
        </p:txBody>
      </p:sp>
      <p:sp>
        <p:nvSpPr>
          <p:cNvPr id="35" name="文本框 34"/>
          <p:cNvSpPr txBox="1"/>
          <p:nvPr/>
        </p:nvSpPr>
        <p:spPr>
          <a:xfrm>
            <a:off x="1257964" y="2647007"/>
            <a:ext cx="1800232" cy="681355"/>
          </a:xfrm>
          <a:prstGeom prst="rect">
            <a:avLst/>
          </a:prstGeom>
          <a:noFill/>
        </p:spPr>
        <p:txBody>
          <a:bodyPr wrap="square" rtlCol="0">
            <a:spAutoFit/>
          </a:bodyPr>
          <a:lstStyle>
            <a:defPPr>
              <a:defRPr lang="zh-CN"/>
            </a:defPPr>
            <a:lvl1pPr indent="-457200" fontAlgn="auto">
              <a:lnSpc>
                <a:spcPct val="120000"/>
              </a:lnSpc>
              <a:spcBef>
                <a:spcPts val="0"/>
              </a:spcBef>
              <a:spcAft>
                <a:spcPts val="0"/>
              </a:spcAft>
              <a:defRPr sz="1600">
                <a:latin typeface="微软雅黑" panose="020B0503020204020204" pitchFamily="34" charset="-122"/>
                <a:ea typeface="微软雅黑" panose="020B0503020204020204" pitchFamily="34" charset="-122"/>
              </a:defRPr>
            </a:lvl1pPr>
          </a:lstStyle>
          <a:p>
            <a:r>
              <a:rPr lang="zh-CN" altLang="en-US" dirty="0"/>
              <a:t>忽视警告</a:t>
            </a:r>
            <a:endParaRPr lang="en-US" altLang="zh-CN" dirty="0"/>
          </a:p>
          <a:p>
            <a:r>
              <a:rPr lang="zh-CN" altLang="en-US" dirty="0"/>
              <a:t>标志、警告信号</a:t>
            </a:r>
            <a:endParaRPr lang="zh-CN" altLang="en-US" dirty="0"/>
          </a:p>
        </p:txBody>
      </p:sp>
      <p:sp>
        <p:nvSpPr>
          <p:cNvPr id="37" name="文本框 36"/>
          <p:cNvSpPr txBox="1"/>
          <p:nvPr/>
        </p:nvSpPr>
        <p:spPr>
          <a:xfrm>
            <a:off x="6959661" y="2819011"/>
            <a:ext cx="1800232" cy="386080"/>
          </a:xfrm>
          <a:prstGeom prst="rect">
            <a:avLst/>
          </a:prstGeom>
          <a:noFill/>
        </p:spPr>
        <p:txBody>
          <a:bodyPr wrap="square" rtlCol="0">
            <a:spAutoFit/>
          </a:bodyPr>
          <a:lstStyle>
            <a:defPPr>
              <a:defRPr lang="zh-CN"/>
            </a:defPPr>
            <a:lvl1pPr indent="-457200" fontAlgn="auto">
              <a:lnSpc>
                <a:spcPct val="120000"/>
              </a:lnSpc>
              <a:spcBef>
                <a:spcPts val="0"/>
              </a:spcBef>
              <a:spcAft>
                <a:spcPts val="0"/>
              </a:spcAft>
              <a:defRPr sz="1600">
                <a:latin typeface="微软雅黑" panose="020B0503020204020204" pitchFamily="34" charset="-122"/>
                <a:ea typeface="微软雅黑" panose="020B0503020204020204" pitchFamily="34" charset="-122"/>
              </a:defRPr>
            </a:lvl1pPr>
          </a:lstStyle>
          <a:p>
            <a:r>
              <a:rPr lang="zh-CN" altLang="en-US" dirty="0"/>
              <a:t>违章驾驶机动车</a:t>
            </a:r>
            <a:endParaRPr lang="zh-CN" altLang="en-US" dirty="0"/>
          </a:p>
        </p:txBody>
      </p:sp>
      <p:sp>
        <p:nvSpPr>
          <p:cNvPr id="38" name="文本框 37"/>
          <p:cNvSpPr txBox="1"/>
          <p:nvPr/>
        </p:nvSpPr>
        <p:spPr>
          <a:xfrm>
            <a:off x="1289896" y="4085578"/>
            <a:ext cx="1800232" cy="386080"/>
          </a:xfrm>
          <a:prstGeom prst="rect">
            <a:avLst/>
          </a:prstGeom>
          <a:noFill/>
        </p:spPr>
        <p:txBody>
          <a:bodyPr wrap="square" rtlCol="0">
            <a:spAutoFit/>
          </a:bodyPr>
          <a:lstStyle>
            <a:defPPr>
              <a:defRPr lang="zh-CN"/>
            </a:defPPr>
            <a:lvl1pPr indent="-457200" fontAlgn="auto">
              <a:lnSpc>
                <a:spcPct val="120000"/>
              </a:lnSpc>
              <a:spcBef>
                <a:spcPts val="0"/>
              </a:spcBef>
              <a:spcAft>
                <a:spcPts val="0"/>
              </a:spcAft>
              <a:defRPr sz="1600">
                <a:latin typeface="微软雅黑" panose="020B0503020204020204" pitchFamily="34" charset="-122"/>
                <a:ea typeface="微软雅黑" panose="020B0503020204020204" pitchFamily="34" charset="-122"/>
              </a:defRPr>
            </a:lvl1pPr>
          </a:lstStyle>
          <a:p>
            <a:r>
              <a:rPr lang="zh-CN" altLang="en-US" dirty="0"/>
              <a:t>酒后作业</a:t>
            </a:r>
            <a:endParaRPr lang="zh-CN" altLang="en-US" dirty="0"/>
          </a:p>
        </p:txBody>
      </p:sp>
      <p:sp>
        <p:nvSpPr>
          <p:cNvPr id="39" name="文本框 38"/>
          <p:cNvSpPr txBox="1"/>
          <p:nvPr/>
        </p:nvSpPr>
        <p:spPr>
          <a:xfrm>
            <a:off x="4146342" y="4100425"/>
            <a:ext cx="1481505" cy="386080"/>
          </a:xfrm>
          <a:prstGeom prst="rect">
            <a:avLst/>
          </a:prstGeom>
          <a:noFill/>
        </p:spPr>
        <p:txBody>
          <a:bodyPr wrap="square" rtlCol="0">
            <a:spAutoFit/>
          </a:bodyPr>
          <a:lstStyle>
            <a:defPPr>
              <a:defRPr lang="zh-CN"/>
            </a:defPPr>
            <a:lvl1pPr indent="-457200" fontAlgn="auto">
              <a:lnSpc>
                <a:spcPct val="120000"/>
              </a:lnSpc>
              <a:spcBef>
                <a:spcPts val="0"/>
              </a:spcBef>
              <a:spcAft>
                <a:spcPts val="0"/>
              </a:spcAft>
              <a:defRPr sz="1600">
                <a:latin typeface="微软雅黑" panose="020B0503020204020204" pitchFamily="34" charset="-122"/>
                <a:ea typeface="微软雅黑" panose="020B0503020204020204" pitchFamily="34" charset="-122"/>
              </a:defRPr>
            </a:lvl1pPr>
          </a:lstStyle>
          <a:p>
            <a:r>
              <a:rPr lang="zh-CN" altLang="en-US" dirty="0"/>
              <a:t>工件紧固不牢</a:t>
            </a:r>
            <a:endParaRPr lang="zh-CN" altLang="en-US" dirty="0"/>
          </a:p>
        </p:txBody>
      </p:sp>
      <p:sp>
        <p:nvSpPr>
          <p:cNvPr id="40" name="文本框 39"/>
          <p:cNvSpPr txBox="1"/>
          <p:nvPr/>
        </p:nvSpPr>
        <p:spPr>
          <a:xfrm>
            <a:off x="6959661" y="4085578"/>
            <a:ext cx="683004" cy="386080"/>
          </a:xfrm>
          <a:prstGeom prst="rect">
            <a:avLst/>
          </a:prstGeom>
          <a:noFill/>
        </p:spPr>
        <p:txBody>
          <a:bodyPr wrap="square" rtlCol="0">
            <a:spAutoFit/>
          </a:bodyPr>
          <a:lstStyle>
            <a:defPPr>
              <a:defRPr lang="zh-CN"/>
            </a:defPPr>
            <a:lvl1pPr indent="-457200" fontAlgn="auto">
              <a:lnSpc>
                <a:spcPct val="120000"/>
              </a:lnSpc>
              <a:spcBef>
                <a:spcPts val="0"/>
              </a:spcBef>
              <a:spcAft>
                <a:spcPts val="0"/>
              </a:spcAft>
              <a:defRPr sz="1600">
                <a:latin typeface="微软雅黑" panose="020B0503020204020204" pitchFamily="34" charset="-122"/>
                <a:ea typeface="微软雅黑" panose="020B0503020204020204" pitchFamily="34" charset="-122"/>
              </a:defRPr>
            </a:lvl1pPr>
          </a:lstStyle>
          <a:p>
            <a:r>
              <a:rPr lang="zh-CN" altLang="en-US" dirty="0"/>
              <a:t>其他</a:t>
            </a:r>
            <a:endParaRPr lang="zh-CN" altLang="en-US" dirty="0"/>
          </a:p>
        </p:txBody>
      </p:sp>
      <p:sp>
        <p:nvSpPr>
          <p:cNvPr id="21" name="矩形 20"/>
          <p:cNvSpPr/>
          <p:nvPr/>
        </p:nvSpPr>
        <p:spPr>
          <a:xfrm>
            <a:off x="4146342" y="2813596"/>
            <a:ext cx="1415772" cy="386080"/>
          </a:xfrm>
          <a:prstGeom prst="rect">
            <a:avLst/>
          </a:prstGeom>
          <a:noFill/>
        </p:spPr>
        <p:txBody>
          <a:bodyPr wrap="square" rtlCol="0">
            <a:spAutoFit/>
          </a:bodyPr>
          <a:lstStyle/>
          <a:p>
            <a:pPr indent="-457200">
              <a:lnSpc>
                <a:spcPct val="120000"/>
              </a:lnSpc>
            </a:pPr>
            <a:r>
              <a:rPr lang="zh-CN" altLang="en-US" sz="1600" dirty="0">
                <a:latin typeface="微软雅黑" panose="020B0503020204020204" pitchFamily="34" charset="-122"/>
                <a:ea typeface="微软雅黑" panose="020B0503020204020204" pitchFamily="34" charset="-122"/>
              </a:rPr>
              <a:t>机器超速运转</a:t>
            </a:r>
            <a:endParaRPr lang="zh-CN" altLang="en-US" sz="1600" dirty="0">
              <a:latin typeface="微软雅黑" panose="020B0503020204020204" pitchFamily="34" charset="-122"/>
              <a:ea typeface="微软雅黑" panose="020B0503020204020204" pitchFamily="34" charset="-122"/>
            </a:endParaRPr>
          </a:p>
        </p:txBody>
      </p:sp>
      <p:sp>
        <p:nvSpPr>
          <p:cNvPr id="54" name="圆角矩形 53"/>
          <p:cNvSpPr/>
          <p:nvPr/>
        </p:nvSpPr>
        <p:spPr>
          <a:xfrm>
            <a:off x="6309164" y="4030245"/>
            <a:ext cx="523459" cy="522000"/>
          </a:xfrm>
          <a:prstGeom prst="roundRect">
            <a:avLst/>
          </a:prstGeom>
          <a:solidFill>
            <a:srgbClr val="1B9DBD"/>
          </a:solidFill>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6122706" y="3905472"/>
            <a:ext cx="2666247" cy="771548"/>
            <a:chOff x="862786" y="1323086"/>
            <a:chExt cx="2308093" cy="771548"/>
          </a:xfrm>
        </p:grpSpPr>
        <p:sp>
          <p:nvSpPr>
            <p:cNvPr id="22" name="圆角矩形 21"/>
            <p:cNvSpPr/>
            <p:nvPr/>
          </p:nvSpPr>
          <p:spPr>
            <a:xfrm>
              <a:off x="862786" y="1323086"/>
              <a:ext cx="2308093" cy="771548"/>
            </a:xfrm>
            <a:prstGeom prst="roundRect">
              <a:avLst/>
            </a:prstGeom>
            <a:noFill/>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文本框 54"/>
            <p:cNvSpPr txBox="1"/>
            <p:nvPr/>
          </p:nvSpPr>
          <p:spPr>
            <a:xfrm>
              <a:off x="1024197" y="1512425"/>
              <a:ext cx="508197" cy="369332"/>
            </a:xfrm>
            <a:prstGeom prst="rect">
              <a:avLst/>
            </a:prstGeom>
            <a:noFill/>
          </p:spPr>
          <p:txBody>
            <a:bodyPr wrap="square" rtlCol="0">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9</a:t>
              </a:r>
              <a:endParaRPr lang="zh-CN" altLang="en-US" dirty="0">
                <a:solidFill>
                  <a:schemeClr val="bg1"/>
                </a:solidFill>
                <a:latin typeface="微软雅黑" panose="020B0503020204020204" pitchFamily="34" charset="-122"/>
                <a:ea typeface="微软雅黑" panose="020B0503020204020204" pitchFamily="34" charset="-122"/>
              </a:endParaRPr>
            </a:p>
          </p:txBody>
        </p:sp>
      </p:grpSp>
      <p:sp>
        <p:nvSpPr>
          <p:cNvPr id="57" name="圆角矩形 56"/>
          <p:cNvSpPr/>
          <p:nvPr/>
        </p:nvSpPr>
        <p:spPr>
          <a:xfrm>
            <a:off x="3513036" y="4030245"/>
            <a:ext cx="523459" cy="522000"/>
          </a:xfrm>
          <a:prstGeom prst="roundRect">
            <a:avLst/>
          </a:prstGeom>
          <a:solidFill>
            <a:srgbClr val="1B9DBD"/>
          </a:solidFill>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8" name="组合 57"/>
          <p:cNvGrpSpPr/>
          <p:nvPr/>
        </p:nvGrpSpPr>
        <p:grpSpPr>
          <a:xfrm>
            <a:off x="3326578" y="3905472"/>
            <a:ext cx="2666247" cy="771548"/>
            <a:chOff x="862786" y="1323086"/>
            <a:chExt cx="2308093" cy="771548"/>
          </a:xfrm>
        </p:grpSpPr>
        <p:sp>
          <p:nvSpPr>
            <p:cNvPr id="59" name="圆角矩形 58"/>
            <p:cNvSpPr/>
            <p:nvPr/>
          </p:nvSpPr>
          <p:spPr>
            <a:xfrm>
              <a:off x="862786" y="1323086"/>
              <a:ext cx="2308093" cy="771548"/>
            </a:xfrm>
            <a:prstGeom prst="roundRect">
              <a:avLst/>
            </a:prstGeom>
            <a:noFill/>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文本框 59"/>
            <p:cNvSpPr txBox="1"/>
            <p:nvPr/>
          </p:nvSpPr>
          <p:spPr>
            <a:xfrm>
              <a:off x="1024197" y="1512425"/>
              <a:ext cx="508197" cy="369332"/>
            </a:xfrm>
            <a:prstGeom prst="rect">
              <a:avLst/>
            </a:prstGeom>
            <a:noFill/>
          </p:spPr>
          <p:txBody>
            <a:bodyPr wrap="square" rtlCol="0">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8</a:t>
              </a:r>
              <a:endParaRPr lang="zh-CN" altLang="en-US" dirty="0">
                <a:solidFill>
                  <a:schemeClr val="bg1"/>
                </a:solidFill>
                <a:latin typeface="微软雅黑" panose="020B0503020204020204" pitchFamily="34" charset="-122"/>
                <a:ea typeface="微软雅黑" panose="020B0503020204020204" pitchFamily="34" charset="-122"/>
              </a:endParaRPr>
            </a:p>
          </p:txBody>
        </p:sp>
      </p:grpSp>
      <p:sp>
        <p:nvSpPr>
          <p:cNvPr id="62" name="圆角矩形 61"/>
          <p:cNvSpPr/>
          <p:nvPr/>
        </p:nvSpPr>
        <p:spPr>
          <a:xfrm>
            <a:off x="672186" y="4030245"/>
            <a:ext cx="523459" cy="522000"/>
          </a:xfrm>
          <a:prstGeom prst="roundRect">
            <a:avLst/>
          </a:prstGeom>
          <a:solidFill>
            <a:srgbClr val="1B9DBD"/>
          </a:solidFill>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3" name="组合 62"/>
          <p:cNvGrpSpPr/>
          <p:nvPr/>
        </p:nvGrpSpPr>
        <p:grpSpPr>
          <a:xfrm>
            <a:off x="485728" y="3905472"/>
            <a:ext cx="2666247" cy="771548"/>
            <a:chOff x="862786" y="1323086"/>
            <a:chExt cx="2308093" cy="771548"/>
          </a:xfrm>
        </p:grpSpPr>
        <p:sp>
          <p:nvSpPr>
            <p:cNvPr id="64" name="圆角矩形 63"/>
            <p:cNvSpPr/>
            <p:nvPr/>
          </p:nvSpPr>
          <p:spPr>
            <a:xfrm>
              <a:off x="862786" y="1323086"/>
              <a:ext cx="2308093" cy="771548"/>
            </a:xfrm>
            <a:prstGeom prst="roundRect">
              <a:avLst/>
            </a:prstGeom>
            <a:noFill/>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文本框 64"/>
            <p:cNvSpPr txBox="1"/>
            <p:nvPr/>
          </p:nvSpPr>
          <p:spPr>
            <a:xfrm>
              <a:off x="1024197" y="1512425"/>
              <a:ext cx="508197" cy="369332"/>
            </a:xfrm>
            <a:prstGeom prst="rect">
              <a:avLst/>
            </a:prstGeom>
            <a:noFill/>
          </p:spPr>
          <p:txBody>
            <a:bodyPr wrap="square" rtlCol="0">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7</a:t>
              </a:r>
              <a:endParaRPr lang="zh-CN" altLang="en-US" dirty="0">
                <a:solidFill>
                  <a:schemeClr val="bg1"/>
                </a:solidFill>
                <a:latin typeface="微软雅黑" panose="020B0503020204020204" pitchFamily="34" charset="-122"/>
                <a:ea typeface="微软雅黑" panose="020B0503020204020204" pitchFamily="34" charset="-122"/>
              </a:endParaRPr>
            </a:p>
          </p:txBody>
        </p:sp>
      </p:grpSp>
      <p:sp>
        <p:nvSpPr>
          <p:cNvPr id="69" name="圆角矩形 68"/>
          <p:cNvSpPr/>
          <p:nvPr/>
        </p:nvSpPr>
        <p:spPr>
          <a:xfrm>
            <a:off x="6298579" y="2739407"/>
            <a:ext cx="523459" cy="522000"/>
          </a:xfrm>
          <a:prstGeom prst="roundRect">
            <a:avLst/>
          </a:prstGeom>
          <a:solidFill>
            <a:srgbClr val="1B9DBD"/>
          </a:solidFill>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0" name="组合 69"/>
          <p:cNvGrpSpPr/>
          <p:nvPr/>
        </p:nvGrpSpPr>
        <p:grpSpPr>
          <a:xfrm>
            <a:off x="6112121" y="2614634"/>
            <a:ext cx="2666247" cy="771548"/>
            <a:chOff x="862786" y="1323086"/>
            <a:chExt cx="2308093" cy="771548"/>
          </a:xfrm>
        </p:grpSpPr>
        <p:sp>
          <p:nvSpPr>
            <p:cNvPr id="71" name="圆角矩形 70"/>
            <p:cNvSpPr/>
            <p:nvPr/>
          </p:nvSpPr>
          <p:spPr>
            <a:xfrm>
              <a:off x="862786" y="1323086"/>
              <a:ext cx="2308093" cy="771548"/>
            </a:xfrm>
            <a:prstGeom prst="roundRect">
              <a:avLst/>
            </a:prstGeom>
            <a:noFill/>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文本框 71"/>
            <p:cNvSpPr txBox="1"/>
            <p:nvPr/>
          </p:nvSpPr>
          <p:spPr>
            <a:xfrm>
              <a:off x="1024197" y="1512425"/>
              <a:ext cx="508197" cy="369332"/>
            </a:xfrm>
            <a:prstGeom prst="rect">
              <a:avLst/>
            </a:prstGeom>
            <a:noFill/>
          </p:spPr>
          <p:txBody>
            <a:bodyPr wrap="square" rtlCol="0">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6</a:t>
              </a:r>
              <a:endParaRPr lang="zh-CN" altLang="en-US" dirty="0">
                <a:solidFill>
                  <a:schemeClr val="bg1"/>
                </a:solidFill>
                <a:latin typeface="微软雅黑" panose="020B0503020204020204" pitchFamily="34" charset="-122"/>
                <a:ea typeface="微软雅黑" panose="020B0503020204020204" pitchFamily="34" charset="-122"/>
              </a:endParaRPr>
            </a:p>
          </p:txBody>
        </p:sp>
      </p:grpSp>
      <p:sp>
        <p:nvSpPr>
          <p:cNvPr id="73" name="圆角矩形 72"/>
          <p:cNvSpPr/>
          <p:nvPr/>
        </p:nvSpPr>
        <p:spPr>
          <a:xfrm>
            <a:off x="3502451" y="2739407"/>
            <a:ext cx="523459" cy="522000"/>
          </a:xfrm>
          <a:prstGeom prst="roundRect">
            <a:avLst/>
          </a:prstGeom>
          <a:solidFill>
            <a:srgbClr val="1B9DBD"/>
          </a:solidFill>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4" name="组合 73"/>
          <p:cNvGrpSpPr/>
          <p:nvPr/>
        </p:nvGrpSpPr>
        <p:grpSpPr>
          <a:xfrm>
            <a:off x="3315993" y="2614634"/>
            <a:ext cx="2666247" cy="771548"/>
            <a:chOff x="862786" y="1323086"/>
            <a:chExt cx="2308093" cy="771548"/>
          </a:xfrm>
        </p:grpSpPr>
        <p:sp>
          <p:nvSpPr>
            <p:cNvPr id="75" name="圆角矩形 74"/>
            <p:cNvSpPr/>
            <p:nvPr/>
          </p:nvSpPr>
          <p:spPr>
            <a:xfrm>
              <a:off x="862786" y="1323086"/>
              <a:ext cx="2308093" cy="771548"/>
            </a:xfrm>
            <a:prstGeom prst="roundRect">
              <a:avLst/>
            </a:prstGeom>
            <a:noFill/>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文本框 75"/>
            <p:cNvSpPr txBox="1"/>
            <p:nvPr/>
          </p:nvSpPr>
          <p:spPr>
            <a:xfrm>
              <a:off x="1024197" y="1512425"/>
              <a:ext cx="508197" cy="369332"/>
            </a:xfrm>
            <a:prstGeom prst="rect">
              <a:avLst/>
            </a:prstGeom>
            <a:noFill/>
          </p:spPr>
          <p:txBody>
            <a:bodyPr wrap="square" rtlCol="0">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5</a:t>
              </a:r>
              <a:endParaRPr lang="zh-CN" altLang="en-US" dirty="0">
                <a:solidFill>
                  <a:schemeClr val="bg1"/>
                </a:solidFill>
                <a:latin typeface="微软雅黑" panose="020B0503020204020204" pitchFamily="34" charset="-122"/>
                <a:ea typeface="微软雅黑" panose="020B0503020204020204" pitchFamily="34" charset="-122"/>
              </a:endParaRPr>
            </a:p>
          </p:txBody>
        </p:sp>
      </p:grpSp>
      <p:sp>
        <p:nvSpPr>
          <p:cNvPr id="77" name="圆角矩形 76"/>
          <p:cNvSpPr/>
          <p:nvPr/>
        </p:nvSpPr>
        <p:spPr>
          <a:xfrm>
            <a:off x="661601" y="2739407"/>
            <a:ext cx="523459" cy="522000"/>
          </a:xfrm>
          <a:prstGeom prst="roundRect">
            <a:avLst/>
          </a:prstGeom>
          <a:solidFill>
            <a:srgbClr val="1B9DBD"/>
          </a:solidFill>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8" name="组合 77"/>
          <p:cNvGrpSpPr/>
          <p:nvPr/>
        </p:nvGrpSpPr>
        <p:grpSpPr>
          <a:xfrm>
            <a:off x="475143" y="2614634"/>
            <a:ext cx="2666247" cy="771548"/>
            <a:chOff x="862786" y="1323086"/>
            <a:chExt cx="2308093" cy="771548"/>
          </a:xfrm>
        </p:grpSpPr>
        <p:sp>
          <p:nvSpPr>
            <p:cNvPr id="79" name="圆角矩形 78"/>
            <p:cNvSpPr/>
            <p:nvPr/>
          </p:nvSpPr>
          <p:spPr>
            <a:xfrm>
              <a:off x="862786" y="1323086"/>
              <a:ext cx="2308093" cy="771548"/>
            </a:xfrm>
            <a:prstGeom prst="roundRect">
              <a:avLst/>
            </a:prstGeom>
            <a:noFill/>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文本框 79"/>
            <p:cNvSpPr txBox="1"/>
            <p:nvPr/>
          </p:nvSpPr>
          <p:spPr>
            <a:xfrm>
              <a:off x="1024197" y="1512425"/>
              <a:ext cx="508197" cy="369332"/>
            </a:xfrm>
            <a:prstGeom prst="rect">
              <a:avLst/>
            </a:prstGeom>
            <a:noFill/>
          </p:spPr>
          <p:txBody>
            <a:bodyPr wrap="square" rtlCol="0">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4</a:t>
              </a:r>
              <a:endParaRPr lang="zh-CN" altLang="en-US" dirty="0">
                <a:solidFill>
                  <a:schemeClr val="bg1"/>
                </a:solidFill>
                <a:latin typeface="微软雅黑" panose="020B0503020204020204" pitchFamily="34" charset="-122"/>
                <a:ea typeface="微软雅黑" panose="020B0503020204020204" pitchFamily="34" charset="-122"/>
              </a:endParaRPr>
            </a:p>
          </p:txBody>
        </p:sp>
      </p:grpSp>
      <p:sp>
        <p:nvSpPr>
          <p:cNvPr id="84" name="圆角矩形 83"/>
          <p:cNvSpPr/>
          <p:nvPr/>
        </p:nvSpPr>
        <p:spPr>
          <a:xfrm>
            <a:off x="6309164" y="1472387"/>
            <a:ext cx="523459" cy="522000"/>
          </a:xfrm>
          <a:prstGeom prst="roundRect">
            <a:avLst/>
          </a:prstGeom>
          <a:solidFill>
            <a:srgbClr val="1B9DBD"/>
          </a:solidFill>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5" name="组合 84"/>
          <p:cNvGrpSpPr/>
          <p:nvPr/>
        </p:nvGrpSpPr>
        <p:grpSpPr>
          <a:xfrm>
            <a:off x="6122706" y="1347614"/>
            <a:ext cx="2666247" cy="771548"/>
            <a:chOff x="862786" y="1323086"/>
            <a:chExt cx="2308093" cy="771548"/>
          </a:xfrm>
        </p:grpSpPr>
        <p:sp>
          <p:nvSpPr>
            <p:cNvPr id="86" name="圆角矩形 85"/>
            <p:cNvSpPr/>
            <p:nvPr/>
          </p:nvSpPr>
          <p:spPr>
            <a:xfrm>
              <a:off x="862786" y="1323086"/>
              <a:ext cx="2308093" cy="771548"/>
            </a:xfrm>
            <a:prstGeom prst="roundRect">
              <a:avLst/>
            </a:prstGeom>
            <a:noFill/>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文本框 86"/>
            <p:cNvSpPr txBox="1"/>
            <p:nvPr/>
          </p:nvSpPr>
          <p:spPr>
            <a:xfrm>
              <a:off x="1024197" y="1512425"/>
              <a:ext cx="508197" cy="369332"/>
            </a:xfrm>
            <a:prstGeom prst="rect">
              <a:avLst/>
            </a:prstGeom>
            <a:noFill/>
          </p:spPr>
          <p:txBody>
            <a:bodyPr wrap="square" rtlCol="0">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3</a:t>
              </a:r>
              <a:endParaRPr lang="zh-CN" altLang="en-US" dirty="0">
                <a:solidFill>
                  <a:schemeClr val="bg1"/>
                </a:solidFill>
                <a:latin typeface="微软雅黑" panose="020B0503020204020204" pitchFamily="34" charset="-122"/>
                <a:ea typeface="微软雅黑" panose="020B0503020204020204" pitchFamily="34" charset="-122"/>
              </a:endParaRPr>
            </a:p>
          </p:txBody>
        </p:sp>
      </p:grpSp>
      <p:sp>
        <p:nvSpPr>
          <p:cNvPr id="88" name="圆角矩形 87"/>
          <p:cNvSpPr/>
          <p:nvPr/>
        </p:nvSpPr>
        <p:spPr>
          <a:xfrm>
            <a:off x="3513036" y="1472387"/>
            <a:ext cx="523459" cy="522000"/>
          </a:xfrm>
          <a:prstGeom prst="roundRect">
            <a:avLst/>
          </a:prstGeom>
          <a:solidFill>
            <a:srgbClr val="1B9DBD"/>
          </a:solidFill>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9" name="组合 88"/>
          <p:cNvGrpSpPr/>
          <p:nvPr/>
        </p:nvGrpSpPr>
        <p:grpSpPr>
          <a:xfrm>
            <a:off x="3326578" y="1347614"/>
            <a:ext cx="2666247" cy="771548"/>
            <a:chOff x="862786" y="1323086"/>
            <a:chExt cx="2308093" cy="771548"/>
          </a:xfrm>
        </p:grpSpPr>
        <p:sp>
          <p:nvSpPr>
            <p:cNvPr id="90" name="圆角矩形 89"/>
            <p:cNvSpPr/>
            <p:nvPr/>
          </p:nvSpPr>
          <p:spPr>
            <a:xfrm>
              <a:off x="862786" y="1323086"/>
              <a:ext cx="2308093" cy="771548"/>
            </a:xfrm>
            <a:prstGeom prst="roundRect">
              <a:avLst/>
            </a:prstGeom>
            <a:noFill/>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文本框 90"/>
            <p:cNvSpPr txBox="1"/>
            <p:nvPr/>
          </p:nvSpPr>
          <p:spPr>
            <a:xfrm>
              <a:off x="1024197" y="1512425"/>
              <a:ext cx="508197" cy="369332"/>
            </a:xfrm>
            <a:prstGeom prst="rect">
              <a:avLst/>
            </a:prstGeom>
            <a:noFill/>
          </p:spPr>
          <p:txBody>
            <a:bodyPr wrap="square" rtlCol="0">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2</a:t>
              </a:r>
              <a:endParaRPr lang="zh-CN" altLang="en-US" dirty="0">
                <a:solidFill>
                  <a:schemeClr val="bg1"/>
                </a:solidFill>
                <a:latin typeface="微软雅黑" panose="020B0503020204020204" pitchFamily="34" charset="-122"/>
                <a:ea typeface="微软雅黑" panose="020B0503020204020204" pitchFamily="34" charset="-122"/>
              </a:endParaRPr>
            </a:p>
          </p:txBody>
        </p:sp>
      </p:grpSp>
      <p:sp>
        <p:nvSpPr>
          <p:cNvPr id="92" name="圆角矩形 91"/>
          <p:cNvSpPr/>
          <p:nvPr/>
        </p:nvSpPr>
        <p:spPr>
          <a:xfrm>
            <a:off x="672186" y="1472387"/>
            <a:ext cx="523459" cy="522000"/>
          </a:xfrm>
          <a:prstGeom prst="roundRect">
            <a:avLst/>
          </a:prstGeom>
          <a:solidFill>
            <a:srgbClr val="1B9DBD"/>
          </a:solidFill>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3" name="组合 92"/>
          <p:cNvGrpSpPr/>
          <p:nvPr/>
        </p:nvGrpSpPr>
        <p:grpSpPr>
          <a:xfrm>
            <a:off x="485728" y="1347614"/>
            <a:ext cx="2666247" cy="771548"/>
            <a:chOff x="862786" y="1323086"/>
            <a:chExt cx="2308093" cy="771548"/>
          </a:xfrm>
        </p:grpSpPr>
        <p:sp>
          <p:nvSpPr>
            <p:cNvPr id="94" name="圆角矩形 93"/>
            <p:cNvSpPr/>
            <p:nvPr/>
          </p:nvSpPr>
          <p:spPr>
            <a:xfrm>
              <a:off x="862786" y="1323086"/>
              <a:ext cx="2308093" cy="771548"/>
            </a:xfrm>
            <a:prstGeom prst="roundRect">
              <a:avLst/>
            </a:prstGeom>
            <a:noFill/>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文本框 94"/>
            <p:cNvSpPr txBox="1"/>
            <p:nvPr/>
          </p:nvSpPr>
          <p:spPr>
            <a:xfrm>
              <a:off x="1024197" y="1512425"/>
              <a:ext cx="508197" cy="369332"/>
            </a:xfrm>
            <a:prstGeom prst="rect">
              <a:avLst/>
            </a:prstGeom>
            <a:noFill/>
          </p:spPr>
          <p:txBody>
            <a:bodyPr wrap="square" rtlCol="0">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1</a:t>
              </a:r>
              <a:endParaRPr lang="zh-CN" altLang="en-US" dirty="0">
                <a:solidFill>
                  <a:schemeClr val="bg1"/>
                </a:solidFill>
                <a:latin typeface="微软雅黑" panose="020B0503020204020204" pitchFamily="34" charset="-122"/>
                <a:ea typeface="微软雅黑" panose="020B0503020204020204" pitchFamily="34" charset="-122"/>
              </a:endParaRPr>
            </a:p>
          </p:txBody>
        </p:sp>
      </p:grpSp>
      <p:sp>
        <p:nvSpPr>
          <p:cNvPr id="25" name="文本框 24"/>
          <p:cNvSpPr txBox="1"/>
          <p:nvPr/>
        </p:nvSpPr>
        <p:spPr>
          <a:xfrm>
            <a:off x="611511" y="687265"/>
            <a:ext cx="5687067" cy="398780"/>
          </a:xfrm>
          <a:prstGeom prst="rect">
            <a:avLst/>
          </a:prstGeom>
          <a:noFill/>
        </p:spPr>
        <p:txBody>
          <a:bodyPr wrap="square" rtlCol="0">
            <a:spAutoFit/>
          </a:bodyPr>
          <a:lstStyle/>
          <a:p>
            <a:r>
              <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rPr>
              <a:t>5.1.1 </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操作错误、忽视安全、忽视警告</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51470"/>
            <a:ext cx="432000" cy="432000"/>
          </a:xfrm>
          <a:prstGeom prst="rect">
            <a:avLst/>
          </a:prstGeom>
          <a:noFill/>
          <a:ln w="22225">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95536" y="267470"/>
            <a:ext cx="288000" cy="288000"/>
          </a:xfrm>
          <a:prstGeom prst="rect">
            <a:avLst/>
          </a:prstGeom>
          <a:solidFill>
            <a:srgbClr val="1B9DBD"/>
          </a:solidFill>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flipV="1">
            <a:off x="683536" y="483470"/>
            <a:ext cx="8460464" cy="718"/>
          </a:xfrm>
          <a:prstGeom prst="line">
            <a:avLst/>
          </a:prstGeom>
          <a:ln w="22225">
            <a:solidFill>
              <a:srgbClr val="1B9DBD"/>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827584" y="51470"/>
            <a:ext cx="3744416" cy="460375"/>
          </a:xfrm>
          <a:prstGeom prst="rect">
            <a:avLst/>
          </a:prstGeom>
          <a:noFill/>
        </p:spPr>
        <p:txBody>
          <a:bodyPr wrap="square" rtlCol="0">
            <a:spAutoFit/>
          </a:bodyPr>
          <a:lstStyle/>
          <a:p>
            <a:r>
              <a:rPr lang="en-US" altLang="zh-CN" sz="2400" b="1" dirty="0">
                <a:latin typeface="微软雅黑" panose="020B0503020204020204" pitchFamily="34" charset="-122"/>
                <a:ea typeface="微软雅黑" panose="020B0503020204020204" pitchFamily="34" charset="-122"/>
              </a:rPr>
              <a:t>5.1 </a:t>
            </a:r>
            <a:r>
              <a:rPr lang="zh-CN" altLang="en-US" sz="2400" b="1" dirty="0">
                <a:latin typeface="微软雅黑" panose="020B0503020204020204" pitchFamily="34" charset="-122"/>
                <a:ea typeface="微软雅黑" panose="020B0503020204020204" pitchFamily="34" charset="-122"/>
              </a:rPr>
              <a:t>人的不安全行为</a:t>
            </a:r>
            <a:endParaRPr lang="zh-CN" altLang="en-US" sz="2400" b="1" dirty="0">
              <a:latin typeface="微软雅黑" panose="020B0503020204020204" pitchFamily="34" charset="-122"/>
              <a:ea typeface="微软雅黑" panose="020B0503020204020204" pitchFamily="34" charset="-122"/>
            </a:endParaRPr>
          </a:p>
        </p:txBody>
      </p:sp>
      <p:sp>
        <p:nvSpPr>
          <p:cNvPr id="52" name="Freeform 3" descr="© INSCALE GmbH, 21.06.2010"/>
          <p:cNvSpPr/>
          <p:nvPr/>
        </p:nvSpPr>
        <p:spPr bwMode="gray">
          <a:xfrm>
            <a:off x="3107358" y="2679849"/>
            <a:ext cx="1085850" cy="193675"/>
          </a:xfrm>
          <a:custGeom>
            <a:avLst/>
            <a:gdLst>
              <a:gd name="T0" fmla="*/ 1085850 w 1170"/>
              <a:gd name="T1" fmla="*/ 0 h 224"/>
              <a:gd name="T2" fmla="*/ 0 w 1170"/>
              <a:gd name="T3" fmla="*/ 193675 h 224"/>
              <a:gd name="T4" fmla="*/ 1085850 w 1170"/>
              <a:gd name="T5" fmla="*/ 0 h 224"/>
              <a:gd name="T6" fmla="*/ 0 60000 65536"/>
              <a:gd name="T7" fmla="*/ 0 60000 65536"/>
              <a:gd name="T8" fmla="*/ 0 60000 65536"/>
            </a:gdLst>
            <a:ahLst/>
            <a:cxnLst>
              <a:cxn ang="T6">
                <a:pos x="T0" y="T1"/>
              </a:cxn>
              <a:cxn ang="T7">
                <a:pos x="T2" y="T3"/>
              </a:cxn>
              <a:cxn ang="T8">
                <a:pos x="T4" y="T5"/>
              </a:cxn>
            </a:cxnLst>
            <a:rect l="0" t="0" r="r" b="b"/>
            <a:pathLst>
              <a:path w="1170" h="224">
                <a:moveTo>
                  <a:pt x="1170" y="0"/>
                </a:moveTo>
                <a:lnTo>
                  <a:pt x="0" y="224"/>
                </a:lnTo>
                <a:lnTo>
                  <a:pt x="1170" y="0"/>
                </a:lnTo>
                <a:close/>
              </a:path>
            </a:pathLst>
          </a:custGeom>
          <a:gradFill rotWithShape="1">
            <a:gsLst>
              <a:gs pos="0">
                <a:srgbClr val="C4C2C2"/>
              </a:gs>
              <a:gs pos="100000">
                <a:srgbClr val="EBEAEA">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3" name="Line 4" descr="© INSCALE GmbH, 21.06.2010"/>
          <p:cNvSpPr>
            <a:spLocks noChangeShapeType="1"/>
          </p:cNvSpPr>
          <p:nvPr/>
        </p:nvSpPr>
        <p:spPr bwMode="gray">
          <a:xfrm flipH="1">
            <a:off x="3107358" y="2679849"/>
            <a:ext cx="1085850" cy="1936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6" name="Freeform 7" descr="© INSCALE GmbH, 21.06.2010"/>
          <p:cNvSpPr>
            <a:spLocks noChangeAspect="1"/>
          </p:cNvSpPr>
          <p:nvPr/>
        </p:nvSpPr>
        <p:spPr bwMode="gray">
          <a:xfrm>
            <a:off x="1369046" y="3786337"/>
            <a:ext cx="3438525" cy="422275"/>
          </a:xfrm>
          <a:custGeom>
            <a:avLst/>
            <a:gdLst>
              <a:gd name="T0" fmla="*/ 0 w 3930"/>
              <a:gd name="T1" fmla="*/ 422275 h 420"/>
              <a:gd name="T2" fmla="*/ 3279285 w 3930"/>
              <a:gd name="T3" fmla="*/ 422275 h 420"/>
              <a:gd name="T4" fmla="*/ 3438525 w 3930"/>
              <a:gd name="T5" fmla="*/ 0 h 420"/>
              <a:gd name="T6" fmla="*/ 381475 w 3930"/>
              <a:gd name="T7" fmla="*/ 0 h 420"/>
              <a:gd name="T8" fmla="*/ 0 w 3930"/>
              <a:gd name="T9" fmla="*/ 422275 h 4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30" h="420">
                <a:moveTo>
                  <a:pt x="0" y="420"/>
                </a:moveTo>
                <a:lnTo>
                  <a:pt x="3748" y="420"/>
                </a:lnTo>
                <a:lnTo>
                  <a:pt x="3930" y="0"/>
                </a:lnTo>
                <a:lnTo>
                  <a:pt x="436" y="0"/>
                </a:lnTo>
                <a:lnTo>
                  <a:pt x="0" y="420"/>
                </a:lnTo>
                <a:close/>
              </a:path>
            </a:pathLst>
          </a:custGeom>
          <a:solidFill>
            <a:schemeClr val="bg1">
              <a:lumMod val="65000"/>
            </a:schemeClr>
          </a:solidFill>
          <a:ln>
            <a:noFill/>
          </a:ln>
          <a:effectLst/>
        </p:spPr>
        <p:txBody>
          <a:bodyPr/>
          <a:lstStyle/>
          <a:p>
            <a:endParaRPr lang="zh-CN" altLang="en-US"/>
          </a:p>
        </p:txBody>
      </p:sp>
      <p:sp>
        <p:nvSpPr>
          <p:cNvPr id="61" name="Freeform 8" descr="© INSCALE GmbH, 21.06.2010"/>
          <p:cNvSpPr>
            <a:spLocks noChangeAspect="1"/>
          </p:cNvSpPr>
          <p:nvPr/>
        </p:nvSpPr>
        <p:spPr bwMode="gray">
          <a:xfrm>
            <a:off x="1777033" y="3098949"/>
            <a:ext cx="2584450" cy="303213"/>
          </a:xfrm>
          <a:custGeom>
            <a:avLst/>
            <a:gdLst>
              <a:gd name="T0" fmla="*/ 0 w 2952"/>
              <a:gd name="T1" fmla="*/ 303213 h 306"/>
              <a:gd name="T2" fmla="*/ 2460130 w 2952"/>
              <a:gd name="T3" fmla="*/ 303213 h 306"/>
              <a:gd name="T4" fmla="*/ 2584450 w 2952"/>
              <a:gd name="T5" fmla="*/ 0 h 306"/>
              <a:gd name="T6" fmla="*/ 280157 w 2952"/>
              <a:gd name="T7" fmla="*/ 0 h 306"/>
              <a:gd name="T8" fmla="*/ 0 w 2952"/>
              <a:gd name="T9" fmla="*/ 303213 h 3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52" h="306">
                <a:moveTo>
                  <a:pt x="0" y="306"/>
                </a:moveTo>
                <a:lnTo>
                  <a:pt x="2810" y="306"/>
                </a:lnTo>
                <a:lnTo>
                  <a:pt x="2952" y="0"/>
                </a:lnTo>
                <a:lnTo>
                  <a:pt x="320" y="0"/>
                </a:lnTo>
                <a:lnTo>
                  <a:pt x="0" y="306"/>
                </a:lnTo>
                <a:close/>
              </a:path>
            </a:pathLst>
          </a:custGeom>
          <a:solidFill>
            <a:schemeClr val="bg1">
              <a:lumMod val="65000"/>
            </a:schemeClr>
          </a:solidFill>
          <a:ln>
            <a:noFill/>
          </a:ln>
          <a:effectLst/>
        </p:spPr>
        <p:txBody>
          <a:bodyPr/>
          <a:lstStyle/>
          <a:p>
            <a:endParaRPr lang="zh-CN" altLang="en-US"/>
          </a:p>
        </p:txBody>
      </p:sp>
      <p:sp>
        <p:nvSpPr>
          <p:cNvPr id="66" name="Freeform 9" descr="© INSCALE GmbH, 21.06.2010"/>
          <p:cNvSpPr>
            <a:spLocks noChangeAspect="1"/>
          </p:cNvSpPr>
          <p:nvPr/>
        </p:nvSpPr>
        <p:spPr bwMode="gray">
          <a:xfrm>
            <a:off x="2186608" y="2389337"/>
            <a:ext cx="1724025" cy="206375"/>
          </a:xfrm>
          <a:custGeom>
            <a:avLst/>
            <a:gdLst>
              <a:gd name="T0" fmla="*/ 0 w 1966"/>
              <a:gd name="T1" fmla="*/ 206375 h 210"/>
              <a:gd name="T2" fmla="*/ 1643348 w 1966"/>
              <a:gd name="T3" fmla="*/ 206375 h 210"/>
              <a:gd name="T4" fmla="*/ 1724025 w 1966"/>
              <a:gd name="T5" fmla="*/ 0 h 210"/>
              <a:gd name="T6" fmla="*/ 191169 w 1966"/>
              <a:gd name="T7" fmla="*/ 0 h 210"/>
              <a:gd name="T8" fmla="*/ 0 w 1966"/>
              <a:gd name="T9" fmla="*/ 206375 h 2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6" h="210">
                <a:moveTo>
                  <a:pt x="0" y="210"/>
                </a:moveTo>
                <a:lnTo>
                  <a:pt x="1874" y="210"/>
                </a:lnTo>
                <a:lnTo>
                  <a:pt x="1966" y="0"/>
                </a:lnTo>
                <a:lnTo>
                  <a:pt x="218" y="0"/>
                </a:lnTo>
                <a:lnTo>
                  <a:pt x="0" y="210"/>
                </a:lnTo>
                <a:close/>
              </a:path>
            </a:pathLst>
          </a:custGeom>
          <a:solidFill>
            <a:schemeClr val="bg1">
              <a:lumMod val="65000"/>
            </a:schemeClr>
          </a:solidFill>
          <a:ln>
            <a:noFill/>
          </a:ln>
          <a:effectLst/>
        </p:spPr>
        <p:txBody>
          <a:bodyPr/>
          <a:lstStyle/>
          <a:p>
            <a:endParaRPr lang="zh-CN" altLang="en-US"/>
          </a:p>
        </p:txBody>
      </p:sp>
      <p:sp>
        <p:nvSpPr>
          <p:cNvPr id="67" name="Freeform 10" descr="© INSCALE GmbH, 21.06.2010"/>
          <p:cNvSpPr>
            <a:spLocks noChangeAspect="1"/>
          </p:cNvSpPr>
          <p:nvPr/>
        </p:nvSpPr>
        <p:spPr bwMode="gray">
          <a:xfrm>
            <a:off x="2597771" y="1686074"/>
            <a:ext cx="860425" cy="104775"/>
          </a:xfrm>
          <a:custGeom>
            <a:avLst/>
            <a:gdLst>
              <a:gd name="T0" fmla="*/ 0 w 980"/>
              <a:gd name="T1" fmla="*/ 104775 h 106"/>
              <a:gd name="T2" fmla="*/ 821794 w 980"/>
              <a:gd name="T3" fmla="*/ 104775 h 106"/>
              <a:gd name="T4" fmla="*/ 860425 w 980"/>
              <a:gd name="T5" fmla="*/ 0 h 106"/>
              <a:gd name="T6" fmla="*/ 94822 w 980"/>
              <a:gd name="T7" fmla="*/ 0 h 106"/>
              <a:gd name="T8" fmla="*/ 0 w 980"/>
              <a:gd name="T9" fmla="*/ 104775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0" h="106">
                <a:moveTo>
                  <a:pt x="0" y="106"/>
                </a:moveTo>
                <a:lnTo>
                  <a:pt x="936" y="106"/>
                </a:lnTo>
                <a:lnTo>
                  <a:pt x="980" y="0"/>
                </a:lnTo>
                <a:lnTo>
                  <a:pt x="108" y="0"/>
                </a:lnTo>
                <a:lnTo>
                  <a:pt x="0" y="106"/>
                </a:lnTo>
                <a:close/>
              </a:path>
            </a:pathLst>
          </a:custGeom>
          <a:solidFill>
            <a:schemeClr val="bg1">
              <a:lumMod val="65000"/>
            </a:schemeClr>
          </a:solidFill>
          <a:ln>
            <a:noFill/>
          </a:ln>
          <a:effectLst/>
        </p:spPr>
        <p:txBody>
          <a:bodyPr/>
          <a:lstStyle/>
          <a:p>
            <a:endParaRPr lang="zh-CN" altLang="en-US"/>
          </a:p>
        </p:txBody>
      </p:sp>
      <p:sp>
        <p:nvSpPr>
          <p:cNvPr id="68" name="Freeform 11" descr="© INSCALE GmbH, 21.06.2010"/>
          <p:cNvSpPr>
            <a:spLocks noChangeAspect="1"/>
          </p:cNvSpPr>
          <p:nvPr/>
        </p:nvSpPr>
        <p:spPr bwMode="gray">
          <a:xfrm>
            <a:off x="2269158" y="1790849"/>
            <a:ext cx="1476375" cy="642938"/>
          </a:xfrm>
          <a:custGeom>
            <a:avLst/>
            <a:gdLst>
              <a:gd name="T0" fmla="*/ 0 w 1686"/>
              <a:gd name="T1" fmla="*/ 642938 h 649"/>
              <a:gd name="T2" fmla="*/ 1476375 w 1686"/>
              <a:gd name="T3" fmla="*/ 642938 h 649"/>
              <a:gd name="T4" fmla="*/ 1148875 w 1686"/>
              <a:gd name="T5" fmla="*/ 0 h 649"/>
              <a:gd name="T6" fmla="*/ 329251 w 1686"/>
              <a:gd name="T7" fmla="*/ 0 h 649"/>
              <a:gd name="T8" fmla="*/ 0 w 1686"/>
              <a:gd name="T9" fmla="*/ 642938 h 6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86" h="649">
                <a:moveTo>
                  <a:pt x="0" y="649"/>
                </a:moveTo>
                <a:lnTo>
                  <a:pt x="1686" y="649"/>
                </a:lnTo>
                <a:lnTo>
                  <a:pt x="1312" y="0"/>
                </a:lnTo>
                <a:lnTo>
                  <a:pt x="376" y="0"/>
                </a:lnTo>
                <a:lnTo>
                  <a:pt x="0" y="649"/>
                </a:lnTo>
                <a:close/>
              </a:path>
            </a:pathLst>
          </a:custGeom>
          <a:solidFill>
            <a:srgbClr val="1B9DBD"/>
          </a:solidFill>
          <a:ln>
            <a:noFill/>
          </a:ln>
          <a:effectLst/>
        </p:spPr>
        <p:txBody>
          <a:bodyPr/>
          <a:lstStyle/>
          <a:p>
            <a:endParaRPr lang="zh-CN" altLang="en-US"/>
          </a:p>
        </p:txBody>
      </p:sp>
      <p:sp>
        <p:nvSpPr>
          <p:cNvPr id="81" name="Freeform 12" descr="© INSCALE GmbH, 21.06.2010"/>
          <p:cNvSpPr>
            <a:spLocks noChangeAspect="1"/>
          </p:cNvSpPr>
          <p:nvPr/>
        </p:nvSpPr>
        <p:spPr bwMode="gray">
          <a:xfrm>
            <a:off x="1448421" y="3402162"/>
            <a:ext cx="3117850" cy="644525"/>
          </a:xfrm>
          <a:custGeom>
            <a:avLst/>
            <a:gdLst>
              <a:gd name="T0" fmla="*/ 0 w 3562"/>
              <a:gd name="T1" fmla="*/ 644525 h 650"/>
              <a:gd name="T2" fmla="*/ 3117850 w 3562"/>
              <a:gd name="T3" fmla="*/ 644525 h 650"/>
              <a:gd name="T4" fmla="*/ 2788734 w 3562"/>
              <a:gd name="T5" fmla="*/ 0 h 650"/>
              <a:gd name="T6" fmla="*/ 329116 w 3562"/>
              <a:gd name="T7" fmla="*/ 0 h 650"/>
              <a:gd name="T8" fmla="*/ 0 w 3562"/>
              <a:gd name="T9" fmla="*/ 644525 h 6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2" h="650">
                <a:moveTo>
                  <a:pt x="0" y="650"/>
                </a:moveTo>
                <a:lnTo>
                  <a:pt x="3562" y="650"/>
                </a:lnTo>
                <a:lnTo>
                  <a:pt x="3186" y="0"/>
                </a:lnTo>
                <a:lnTo>
                  <a:pt x="376" y="0"/>
                </a:lnTo>
                <a:lnTo>
                  <a:pt x="0" y="650"/>
                </a:lnTo>
                <a:close/>
              </a:path>
            </a:pathLst>
          </a:custGeom>
          <a:solidFill>
            <a:srgbClr val="1B9DBD"/>
          </a:solidFill>
          <a:ln>
            <a:noFill/>
          </a:ln>
          <a:effectLst/>
        </p:spPr>
        <p:txBody>
          <a:bodyPr/>
          <a:lstStyle/>
          <a:p>
            <a:endParaRPr lang="zh-CN" altLang="en-US"/>
          </a:p>
        </p:txBody>
      </p:sp>
      <p:sp>
        <p:nvSpPr>
          <p:cNvPr id="82" name="Freeform 13" descr="© INSCALE GmbH, 21.06.2010"/>
          <p:cNvSpPr>
            <a:spLocks noChangeAspect="1"/>
          </p:cNvSpPr>
          <p:nvPr/>
        </p:nvSpPr>
        <p:spPr bwMode="gray">
          <a:xfrm>
            <a:off x="1861171" y="2595712"/>
            <a:ext cx="2295525" cy="644525"/>
          </a:xfrm>
          <a:custGeom>
            <a:avLst/>
            <a:gdLst>
              <a:gd name="T0" fmla="*/ 0 w 2624"/>
              <a:gd name="T1" fmla="*/ 644525 h 650"/>
              <a:gd name="T2" fmla="*/ 2295525 w 2624"/>
              <a:gd name="T3" fmla="*/ 644525 h 650"/>
              <a:gd name="T4" fmla="*/ 1966593 w 2624"/>
              <a:gd name="T5" fmla="*/ 0 h 650"/>
              <a:gd name="T6" fmla="*/ 327182 w 2624"/>
              <a:gd name="T7" fmla="*/ 0 h 650"/>
              <a:gd name="T8" fmla="*/ 0 w 2624"/>
              <a:gd name="T9" fmla="*/ 644525 h 6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24" h="650">
                <a:moveTo>
                  <a:pt x="0" y="650"/>
                </a:moveTo>
                <a:lnTo>
                  <a:pt x="2624" y="650"/>
                </a:lnTo>
                <a:lnTo>
                  <a:pt x="2248" y="0"/>
                </a:lnTo>
                <a:lnTo>
                  <a:pt x="374" y="0"/>
                </a:lnTo>
                <a:lnTo>
                  <a:pt x="0" y="650"/>
                </a:lnTo>
                <a:close/>
              </a:path>
            </a:pathLst>
          </a:custGeom>
          <a:solidFill>
            <a:srgbClr val="1B9DBD"/>
          </a:solidFill>
          <a:ln>
            <a:noFill/>
          </a:ln>
          <a:effectLst/>
        </p:spPr>
        <p:txBody>
          <a:bodyPr/>
          <a:lstStyle/>
          <a:p>
            <a:endParaRPr lang="zh-CN" altLang="en-US"/>
          </a:p>
        </p:txBody>
      </p:sp>
      <p:sp>
        <p:nvSpPr>
          <p:cNvPr id="83" name="Freeform 14" descr="© INSCALE GmbH, 21.06.2010"/>
          <p:cNvSpPr>
            <a:spLocks noChangeAspect="1"/>
          </p:cNvSpPr>
          <p:nvPr/>
        </p:nvSpPr>
        <p:spPr bwMode="gray">
          <a:xfrm>
            <a:off x="2681908" y="987574"/>
            <a:ext cx="654050" cy="642938"/>
          </a:xfrm>
          <a:custGeom>
            <a:avLst/>
            <a:gdLst>
              <a:gd name="T0" fmla="*/ 327025 w 748"/>
              <a:gd name="T1" fmla="*/ 0 h 648"/>
              <a:gd name="T2" fmla="*/ 0 w 748"/>
              <a:gd name="T3" fmla="*/ 642938 h 648"/>
              <a:gd name="T4" fmla="*/ 654050 w 748"/>
              <a:gd name="T5" fmla="*/ 642938 h 648"/>
              <a:gd name="T6" fmla="*/ 327025 w 748"/>
              <a:gd name="T7" fmla="*/ 0 h 6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48" h="648">
                <a:moveTo>
                  <a:pt x="374" y="0"/>
                </a:moveTo>
                <a:lnTo>
                  <a:pt x="0" y="648"/>
                </a:lnTo>
                <a:lnTo>
                  <a:pt x="748" y="648"/>
                </a:lnTo>
                <a:lnTo>
                  <a:pt x="374" y="0"/>
                </a:lnTo>
                <a:close/>
              </a:path>
            </a:pathLst>
          </a:custGeom>
          <a:solidFill>
            <a:srgbClr val="1B9DBD"/>
          </a:solidFill>
          <a:ln>
            <a:noFill/>
          </a:ln>
          <a:effectLst/>
        </p:spPr>
        <p:txBody>
          <a:bodyPr/>
          <a:lstStyle/>
          <a:p>
            <a:endParaRPr lang="zh-CN" altLang="en-US"/>
          </a:p>
        </p:txBody>
      </p:sp>
      <p:sp>
        <p:nvSpPr>
          <p:cNvPr id="96" name="Freeform 15" descr="© INSCALE GmbH, 21.06.2010"/>
          <p:cNvSpPr>
            <a:spLocks noChangeAspect="1"/>
          </p:cNvSpPr>
          <p:nvPr/>
        </p:nvSpPr>
        <p:spPr bwMode="gray">
          <a:xfrm>
            <a:off x="1043608" y="4208612"/>
            <a:ext cx="3930650" cy="633412"/>
          </a:xfrm>
          <a:custGeom>
            <a:avLst/>
            <a:gdLst>
              <a:gd name="T0" fmla="*/ 0 w 4490"/>
              <a:gd name="T1" fmla="*/ 633412 h 641"/>
              <a:gd name="T2" fmla="*/ 3930650 w 4490"/>
              <a:gd name="T3" fmla="*/ 633412 h 641"/>
              <a:gd name="T4" fmla="*/ 3606743 w 4490"/>
              <a:gd name="T5" fmla="*/ 0 h 641"/>
              <a:gd name="T6" fmla="*/ 325657 w 4490"/>
              <a:gd name="T7" fmla="*/ 0 h 641"/>
              <a:gd name="T8" fmla="*/ 0 w 4490"/>
              <a:gd name="T9" fmla="*/ 633412 h 6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90" h="641">
                <a:moveTo>
                  <a:pt x="0" y="641"/>
                </a:moveTo>
                <a:lnTo>
                  <a:pt x="4490" y="641"/>
                </a:lnTo>
                <a:lnTo>
                  <a:pt x="4120" y="0"/>
                </a:lnTo>
                <a:lnTo>
                  <a:pt x="372" y="0"/>
                </a:lnTo>
                <a:lnTo>
                  <a:pt x="0" y="641"/>
                </a:lnTo>
                <a:close/>
              </a:path>
            </a:pathLst>
          </a:custGeom>
          <a:solidFill>
            <a:srgbClr val="1B9DBD"/>
          </a:solidFill>
          <a:ln>
            <a:noFill/>
          </a:ln>
          <a:effectLst/>
        </p:spPr>
        <p:txBody>
          <a:bodyPr/>
          <a:lstStyle/>
          <a:p>
            <a:endParaRPr lang="zh-CN" altLang="en-US"/>
          </a:p>
        </p:txBody>
      </p:sp>
      <p:sp>
        <p:nvSpPr>
          <p:cNvPr id="97" name="Freeform 16" descr="© INSCALE GmbH, 21.06.2010"/>
          <p:cNvSpPr>
            <a:spLocks noChangeAspect="1"/>
          </p:cNvSpPr>
          <p:nvPr/>
        </p:nvSpPr>
        <p:spPr bwMode="gray">
          <a:xfrm>
            <a:off x="3010521" y="987574"/>
            <a:ext cx="357187" cy="642938"/>
          </a:xfrm>
          <a:custGeom>
            <a:avLst/>
            <a:gdLst>
              <a:gd name="T0" fmla="*/ 0 w 410"/>
              <a:gd name="T1" fmla="*/ 0 h 648"/>
              <a:gd name="T2" fmla="*/ 325824 w 410"/>
              <a:gd name="T3" fmla="*/ 642938 h 648"/>
              <a:gd name="T4" fmla="*/ 357187 w 410"/>
              <a:gd name="T5" fmla="*/ 557610 h 648"/>
              <a:gd name="T6" fmla="*/ 0 w 410"/>
              <a:gd name="T7" fmla="*/ 0 h 6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0" h="648">
                <a:moveTo>
                  <a:pt x="0" y="0"/>
                </a:moveTo>
                <a:lnTo>
                  <a:pt x="374" y="648"/>
                </a:lnTo>
                <a:lnTo>
                  <a:pt x="410" y="562"/>
                </a:lnTo>
                <a:lnTo>
                  <a:pt x="0" y="0"/>
                </a:lnTo>
                <a:close/>
              </a:path>
            </a:pathLst>
          </a:custGeom>
          <a:solidFill>
            <a:srgbClr val="1B9DBD"/>
          </a:solidFill>
          <a:ln>
            <a:noFill/>
          </a:ln>
          <a:effectLst/>
        </p:spPr>
        <p:txBody>
          <a:bodyPr/>
          <a:lstStyle/>
          <a:p>
            <a:endParaRPr lang="zh-CN" altLang="en-US"/>
          </a:p>
        </p:txBody>
      </p:sp>
      <p:sp>
        <p:nvSpPr>
          <p:cNvPr id="98" name="Freeform 17" descr="© INSCALE GmbH, 21.06.2010"/>
          <p:cNvSpPr>
            <a:spLocks noChangeAspect="1"/>
          </p:cNvSpPr>
          <p:nvPr/>
        </p:nvSpPr>
        <p:spPr bwMode="gray">
          <a:xfrm>
            <a:off x="3420096" y="1686074"/>
            <a:ext cx="396875" cy="747713"/>
          </a:xfrm>
          <a:custGeom>
            <a:avLst/>
            <a:gdLst>
              <a:gd name="T0" fmla="*/ 0 w 456"/>
              <a:gd name="T1" fmla="*/ 104977 h 755"/>
              <a:gd name="T2" fmla="*/ 38295 w 456"/>
              <a:gd name="T3" fmla="*/ 0 h 755"/>
              <a:gd name="T4" fmla="*/ 396875 w 456"/>
              <a:gd name="T5" fmla="*/ 561528 h 755"/>
              <a:gd name="T6" fmla="*/ 325507 w 456"/>
              <a:gd name="T7" fmla="*/ 747713 h 755"/>
              <a:gd name="T8" fmla="*/ 0 w 456"/>
              <a:gd name="T9" fmla="*/ 104977 h 7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 h="755">
                <a:moveTo>
                  <a:pt x="0" y="106"/>
                </a:moveTo>
                <a:lnTo>
                  <a:pt x="44" y="0"/>
                </a:lnTo>
                <a:lnTo>
                  <a:pt x="456" y="567"/>
                </a:lnTo>
                <a:lnTo>
                  <a:pt x="374" y="755"/>
                </a:lnTo>
                <a:lnTo>
                  <a:pt x="0" y="106"/>
                </a:lnTo>
                <a:close/>
              </a:path>
            </a:pathLst>
          </a:custGeom>
          <a:solidFill>
            <a:srgbClr val="1B9DBD"/>
          </a:solidFill>
          <a:ln>
            <a:noFill/>
          </a:ln>
          <a:effectLst/>
        </p:spPr>
        <p:txBody>
          <a:bodyPr/>
          <a:lstStyle/>
          <a:p>
            <a:endParaRPr lang="zh-CN" altLang="en-US"/>
          </a:p>
        </p:txBody>
      </p:sp>
      <p:sp>
        <p:nvSpPr>
          <p:cNvPr id="99" name="Freeform 18" descr="© INSCALE GmbH, 21.06.2010"/>
          <p:cNvSpPr>
            <a:spLocks noChangeAspect="1"/>
          </p:cNvSpPr>
          <p:nvPr/>
        </p:nvSpPr>
        <p:spPr bwMode="gray">
          <a:xfrm>
            <a:off x="3828083" y="2389337"/>
            <a:ext cx="439738" cy="850900"/>
          </a:xfrm>
          <a:custGeom>
            <a:avLst/>
            <a:gdLst>
              <a:gd name="T0" fmla="*/ 80270 w 504"/>
              <a:gd name="T1" fmla="*/ 0 h 860"/>
              <a:gd name="T2" fmla="*/ 439738 w 504"/>
              <a:gd name="T3" fmla="*/ 560011 h 860"/>
              <a:gd name="T4" fmla="*/ 328059 w 504"/>
              <a:gd name="T5" fmla="*/ 850900 h 860"/>
              <a:gd name="T6" fmla="*/ 0 w 504"/>
              <a:gd name="T7" fmla="*/ 207778 h 860"/>
              <a:gd name="T8" fmla="*/ 80270 w 504"/>
              <a:gd name="T9" fmla="*/ 0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 h="860">
                <a:moveTo>
                  <a:pt x="92" y="0"/>
                </a:moveTo>
                <a:lnTo>
                  <a:pt x="504" y="566"/>
                </a:lnTo>
                <a:lnTo>
                  <a:pt x="376" y="860"/>
                </a:lnTo>
                <a:lnTo>
                  <a:pt x="0" y="210"/>
                </a:lnTo>
                <a:lnTo>
                  <a:pt x="92" y="0"/>
                </a:lnTo>
                <a:close/>
              </a:path>
            </a:pathLst>
          </a:custGeom>
          <a:solidFill>
            <a:srgbClr val="1B9DBD"/>
          </a:solidFill>
          <a:ln>
            <a:noFill/>
          </a:ln>
          <a:effectLst/>
        </p:spPr>
        <p:txBody>
          <a:bodyPr/>
          <a:lstStyle/>
          <a:p>
            <a:endParaRPr lang="zh-CN" altLang="en-US"/>
          </a:p>
        </p:txBody>
      </p:sp>
      <p:sp>
        <p:nvSpPr>
          <p:cNvPr id="100" name="Freeform 19" descr="© INSCALE GmbH, 21.06.2010"/>
          <p:cNvSpPr>
            <a:spLocks noChangeAspect="1"/>
          </p:cNvSpPr>
          <p:nvPr/>
        </p:nvSpPr>
        <p:spPr bwMode="gray">
          <a:xfrm>
            <a:off x="4236071" y="3098949"/>
            <a:ext cx="482600" cy="947738"/>
          </a:xfrm>
          <a:custGeom>
            <a:avLst/>
            <a:gdLst>
              <a:gd name="T0" fmla="*/ 124599 w 550"/>
              <a:gd name="T1" fmla="*/ 0 h 956"/>
              <a:gd name="T2" fmla="*/ 0 w 550"/>
              <a:gd name="T3" fmla="*/ 303355 h 956"/>
              <a:gd name="T4" fmla="*/ 329923 w 550"/>
              <a:gd name="T5" fmla="*/ 947738 h 956"/>
              <a:gd name="T6" fmla="*/ 482600 w 550"/>
              <a:gd name="T7" fmla="*/ 553178 h 956"/>
              <a:gd name="T8" fmla="*/ 124599 w 550"/>
              <a:gd name="T9" fmla="*/ 0 h 9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0" h="956">
                <a:moveTo>
                  <a:pt x="142" y="0"/>
                </a:moveTo>
                <a:lnTo>
                  <a:pt x="0" y="306"/>
                </a:lnTo>
                <a:lnTo>
                  <a:pt x="376" y="956"/>
                </a:lnTo>
                <a:lnTo>
                  <a:pt x="550" y="558"/>
                </a:lnTo>
                <a:lnTo>
                  <a:pt x="142" y="0"/>
                </a:lnTo>
                <a:close/>
              </a:path>
            </a:pathLst>
          </a:custGeom>
          <a:solidFill>
            <a:srgbClr val="1B9DBD"/>
          </a:solidFill>
          <a:ln>
            <a:noFill/>
          </a:ln>
          <a:effectLst/>
        </p:spPr>
        <p:txBody>
          <a:bodyPr/>
          <a:lstStyle/>
          <a:p>
            <a:endParaRPr lang="zh-CN" altLang="en-US"/>
          </a:p>
        </p:txBody>
      </p:sp>
      <p:sp>
        <p:nvSpPr>
          <p:cNvPr id="101" name="Freeform 20" descr="© INSCALE GmbH, 21.06.2010"/>
          <p:cNvSpPr>
            <a:spLocks noChangeAspect="1"/>
          </p:cNvSpPr>
          <p:nvPr/>
        </p:nvSpPr>
        <p:spPr bwMode="gray">
          <a:xfrm>
            <a:off x="4648821" y="3786337"/>
            <a:ext cx="515937" cy="1055687"/>
          </a:xfrm>
          <a:custGeom>
            <a:avLst/>
            <a:gdLst>
              <a:gd name="T0" fmla="*/ 159153 w 590"/>
              <a:gd name="T1" fmla="*/ 0 h 1061"/>
              <a:gd name="T2" fmla="*/ 0 w 590"/>
              <a:gd name="T3" fmla="*/ 417897 h 1061"/>
              <a:gd name="T4" fmla="*/ 323554 w 590"/>
              <a:gd name="T5" fmla="*/ 1055687 h 1061"/>
              <a:gd name="T6" fmla="*/ 515937 w 590"/>
              <a:gd name="T7" fmla="*/ 557196 h 1061"/>
              <a:gd name="T8" fmla="*/ 159153 w 590"/>
              <a:gd name="T9" fmla="*/ 0 h 10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0" h="1061">
                <a:moveTo>
                  <a:pt x="182" y="0"/>
                </a:moveTo>
                <a:lnTo>
                  <a:pt x="0" y="420"/>
                </a:lnTo>
                <a:lnTo>
                  <a:pt x="370" y="1061"/>
                </a:lnTo>
                <a:lnTo>
                  <a:pt x="590" y="560"/>
                </a:lnTo>
                <a:lnTo>
                  <a:pt x="182" y="0"/>
                </a:lnTo>
                <a:close/>
              </a:path>
            </a:pathLst>
          </a:custGeom>
          <a:solidFill>
            <a:srgbClr val="1B9DBD"/>
          </a:solidFill>
          <a:ln>
            <a:noFill/>
          </a:ln>
          <a:effectLst/>
        </p:spPr>
        <p:txBody>
          <a:bodyPr/>
          <a:lstStyle/>
          <a:p>
            <a:endParaRPr lang="zh-CN" altLang="en-US"/>
          </a:p>
        </p:txBody>
      </p:sp>
      <p:sp>
        <p:nvSpPr>
          <p:cNvPr id="102" name="Text Box 24"/>
          <p:cNvSpPr txBox="1">
            <a:spLocks noChangeArrowheads="1"/>
          </p:cNvSpPr>
          <p:nvPr/>
        </p:nvSpPr>
        <p:spPr bwMode="gray">
          <a:xfrm>
            <a:off x="2646755" y="4349900"/>
            <a:ext cx="804545" cy="337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defTabSz="801370">
              <a:defRPr>
                <a:solidFill>
                  <a:schemeClr val="tx1"/>
                </a:solidFill>
                <a:latin typeface="Arial" panose="020B0604020202020204" pitchFamily="34" charset="0"/>
              </a:defRPr>
            </a:lvl1pPr>
            <a:lvl2pPr marL="742950" indent="-285750" defTabSz="801370">
              <a:defRPr>
                <a:solidFill>
                  <a:schemeClr val="tx1"/>
                </a:solidFill>
                <a:latin typeface="Arial" panose="020B0604020202020204" pitchFamily="34" charset="0"/>
              </a:defRPr>
            </a:lvl2pPr>
            <a:lvl3pPr marL="1143000" indent="-228600" defTabSz="801370">
              <a:defRPr>
                <a:solidFill>
                  <a:schemeClr val="tx1"/>
                </a:solidFill>
                <a:latin typeface="Arial" panose="020B0604020202020204" pitchFamily="34" charset="0"/>
              </a:defRPr>
            </a:lvl3pPr>
            <a:lvl4pPr marL="1600200" indent="-228600" defTabSz="801370">
              <a:defRPr>
                <a:solidFill>
                  <a:schemeClr val="tx1"/>
                </a:solidFill>
                <a:latin typeface="Arial" panose="020B0604020202020204" pitchFamily="34" charset="0"/>
              </a:defRPr>
            </a:lvl4pPr>
            <a:lvl5pPr marL="2057400" indent="-228600" defTabSz="801370">
              <a:defRPr>
                <a:solidFill>
                  <a:schemeClr val="tx1"/>
                </a:solidFill>
                <a:latin typeface="Arial" panose="020B0604020202020204" pitchFamily="34" charset="0"/>
              </a:defRPr>
            </a:lvl5pPr>
            <a:lvl6pPr marL="2514600" indent="-228600" algn="ctr" defTabSz="801370"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801370"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801370"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80137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GB" altLang="zh-CN" sz="1600" b="1" dirty="0">
                <a:solidFill>
                  <a:srgbClr val="FFFFFF"/>
                </a:solidFill>
                <a:ea typeface="微软雅黑" panose="020B0503020204020204" pitchFamily="34" charset="-122"/>
                <a:cs typeface="Arial" panose="020B0604020202020204" pitchFamily="34" charset="0"/>
              </a:rPr>
              <a:t>30</a:t>
            </a:r>
            <a:r>
              <a:rPr lang="en-US" altLang="zh-CN" sz="1600" b="1" dirty="0">
                <a:solidFill>
                  <a:srgbClr val="FFFFFF"/>
                </a:solidFill>
                <a:ea typeface="微软雅黑" panose="020B0503020204020204" pitchFamily="34" charset="-122"/>
                <a:cs typeface="Arial" panose="020B0604020202020204" pitchFamily="34" charset="0"/>
              </a:rPr>
              <a:t>,000</a:t>
            </a:r>
            <a:endParaRPr lang="en-GB" altLang="zh-CN" sz="1600" b="1" dirty="0">
              <a:solidFill>
                <a:srgbClr val="FFFFFF"/>
              </a:solidFill>
              <a:ea typeface="微软雅黑" panose="020B0503020204020204" pitchFamily="34" charset="-122"/>
              <a:cs typeface="Arial" panose="020B0604020202020204" pitchFamily="34" charset="0"/>
            </a:endParaRPr>
          </a:p>
        </p:txBody>
      </p:sp>
      <p:sp>
        <p:nvSpPr>
          <p:cNvPr id="105" name="Text Box 27"/>
          <p:cNvSpPr txBox="1">
            <a:spLocks noChangeArrowheads="1"/>
          </p:cNvSpPr>
          <p:nvPr/>
        </p:nvSpPr>
        <p:spPr bwMode="gray">
          <a:xfrm>
            <a:off x="2687465" y="1219498"/>
            <a:ext cx="646112" cy="337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defTabSz="801370">
              <a:defRPr>
                <a:solidFill>
                  <a:schemeClr val="tx1"/>
                </a:solidFill>
                <a:latin typeface="Arial" panose="020B0604020202020204" pitchFamily="34" charset="0"/>
              </a:defRPr>
            </a:lvl1pPr>
            <a:lvl2pPr marL="742950" indent="-285750" defTabSz="801370">
              <a:defRPr>
                <a:solidFill>
                  <a:schemeClr val="tx1"/>
                </a:solidFill>
                <a:latin typeface="Arial" panose="020B0604020202020204" pitchFamily="34" charset="0"/>
              </a:defRPr>
            </a:lvl2pPr>
            <a:lvl3pPr marL="1143000" indent="-228600" defTabSz="801370">
              <a:defRPr>
                <a:solidFill>
                  <a:schemeClr val="tx1"/>
                </a:solidFill>
                <a:latin typeface="Arial" panose="020B0604020202020204" pitchFamily="34" charset="0"/>
              </a:defRPr>
            </a:lvl3pPr>
            <a:lvl4pPr marL="1600200" indent="-228600" defTabSz="801370">
              <a:defRPr>
                <a:solidFill>
                  <a:schemeClr val="tx1"/>
                </a:solidFill>
                <a:latin typeface="Arial" panose="020B0604020202020204" pitchFamily="34" charset="0"/>
              </a:defRPr>
            </a:lvl4pPr>
            <a:lvl5pPr marL="2057400" indent="-228600" defTabSz="801370">
              <a:defRPr>
                <a:solidFill>
                  <a:schemeClr val="tx1"/>
                </a:solidFill>
                <a:latin typeface="Arial" panose="020B0604020202020204" pitchFamily="34" charset="0"/>
              </a:defRPr>
            </a:lvl5pPr>
            <a:lvl6pPr marL="2514600" indent="-228600" algn="ctr" defTabSz="801370"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801370"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801370"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80137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GB" altLang="zh-CN" sz="1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1</a:t>
            </a:r>
            <a:endParaRPr lang="en-GB" altLang="zh-CN" sz="1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06" name="Text Box 28"/>
          <p:cNvSpPr txBox="1">
            <a:spLocks noChangeArrowheads="1"/>
          </p:cNvSpPr>
          <p:nvPr/>
        </p:nvSpPr>
        <p:spPr bwMode="gray">
          <a:xfrm>
            <a:off x="1973090" y="3551394"/>
            <a:ext cx="1949450" cy="337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defTabSz="801370">
              <a:defRPr>
                <a:solidFill>
                  <a:schemeClr val="tx1"/>
                </a:solidFill>
                <a:latin typeface="Arial" panose="020B0604020202020204" pitchFamily="34" charset="0"/>
              </a:defRPr>
            </a:lvl1pPr>
            <a:lvl2pPr marL="742950" indent="-285750" defTabSz="801370">
              <a:defRPr>
                <a:solidFill>
                  <a:schemeClr val="tx1"/>
                </a:solidFill>
                <a:latin typeface="Arial" panose="020B0604020202020204" pitchFamily="34" charset="0"/>
              </a:defRPr>
            </a:lvl2pPr>
            <a:lvl3pPr marL="1143000" indent="-228600" defTabSz="801370">
              <a:defRPr>
                <a:solidFill>
                  <a:schemeClr val="tx1"/>
                </a:solidFill>
                <a:latin typeface="Arial" panose="020B0604020202020204" pitchFamily="34" charset="0"/>
              </a:defRPr>
            </a:lvl3pPr>
            <a:lvl4pPr marL="1600200" indent="-228600" defTabSz="801370">
              <a:defRPr>
                <a:solidFill>
                  <a:schemeClr val="tx1"/>
                </a:solidFill>
                <a:latin typeface="Arial" panose="020B0604020202020204" pitchFamily="34" charset="0"/>
              </a:defRPr>
            </a:lvl4pPr>
            <a:lvl5pPr marL="2057400" indent="-228600" defTabSz="801370">
              <a:defRPr>
                <a:solidFill>
                  <a:schemeClr val="tx1"/>
                </a:solidFill>
                <a:latin typeface="Arial" panose="020B0604020202020204" pitchFamily="34" charset="0"/>
              </a:defRPr>
            </a:lvl5pPr>
            <a:lvl6pPr marL="2514600" indent="-228600" algn="ctr" defTabSz="801370"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801370"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801370"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80137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GB" altLang="zh-CN" sz="1600" b="1" dirty="0">
                <a:solidFill>
                  <a:srgbClr val="FFFFFF"/>
                </a:solidFill>
                <a:ea typeface="微软雅黑" panose="020B0503020204020204" pitchFamily="34" charset="-122"/>
                <a:cs typeface="Arial" panose="020B0604020202020204" pitchFamily="34" charset="0"/>
              </a:rPr>
              <a:t>3</a:t>
            </a:r>
            <a:r>
              <a:rPr lang="en-US" altLang="zh-CN" sz="1600" b="1" dirty="0">
                <a:solidFill>
                  <a:srgbClr val="FFFFFF"/>
                </a:solidFill>
                <a:ea typeface="微软雅黑" panose="020B0503020204020204" pitchFamily="34" charset="-122"/>
                <a:cs typeface="Arial" panose="020B0604020202020204" pitchFamily="34" charset="0"/>
              </a:rPr>
              <a:t>,</a:t>
            </a:r>
            <a:r>
              <a:rPr lang="en-GB" altLang="zh-CN" sz="1600" b="1" dirty="0">
                <a:solidFill>
                  <a:srgbClr val="FFFFFF"/>
                </a:solidFill>
                <a:ea typeface="微软雅黑" panose="020B0503020204020204" pitchFamily="34" charset="-122"/>
                <a:cs typeface="Arial" panose="020B0604020202020204" pitchFamily="34" charset="0"/>
              </a:rPr>
              <a:t>000</a:t>
            </a:r>
            <a:endParaRPr lang="en-GB" altLang="zh-CN" sz="1600" b="1" dirty="0">
              <a:solidFill>
                <a:srgbClr val="FFFFFF"/>
              </a:solidFill>
              <a:ea typeface="微软雅黑" panose="020B0503020204020204" pitchFamily="34" charset="-122"/>
              <a:cs typeface="Arial" panose="020B0604020202020204" pitchFamily="34" charset="0"/>
            </a:endParaRPr>
          </a:p>
        </p:txBody>
      </p:sp>
      <p:sp>
        <p:nvSpPr>
          <p:cNvPr id="109" name="Line 31" descr="© INSCALE GmbH, 21.06.2010"/>
          <p:cNvSpPr>
            <a:spLocks noChangeShapeType="1"/>
          </p:cNvSpPr>
          <p:nvPr/>
        </p:nvSpPr>
        <p:spPr bwMode="gray">
          <a:xfrm rot="21241424" flipH="1">
            <a:off x="1456624" y="1045668"/>
            <a:ext cx="1301219" cy="2039923"/>
          </a:xfrm>
          <a:prstGeom prst="line">
            <a:avLst/>
          </a:prstGeom>
          <a:noFill/>
          <a:ln w="28575">
            <a:solidFill>
              <a:srgbClr val="868282"/>
            </a:solidFill>
            <a:prstDash val="sysDot"/>
            <a:round/>
            <a:head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10" name="Line 32" descr="© INSCALE GmbH, 21.06.2010"/>
          <p:cNvSpPr>
            <a:spLocks noChangeShapeType="1"/>
          </p:cNvSpPr>
          <p:nvPr/>
        </p:nvSpPr>
        <p:spPr bwMode="gray">
          <a:xfrm>
            <a:off x="3669333" y="1638516"/>
            <a:ext cx="3557588" cy="0"/>
          </a:xfrm>
          <a:prstGeom prst="line">
            <a:avLst/>
          </a:prstGeom>
          <a:noFill/>
          <a:ln w="19050">
            <a:solidFill>
              <a:srgbClr val="868282"/>
            </a:solidFill>
            <a:prstDash val="sysDot"/>
            <a:round/>
          </a:ln>
          <a:extLst>
            <a:ext uri="{909E8E84-426E-40DD-AFC4-6F175D3DCCD1}">
              <a14:hiddenFill xmlns:a14="http://schemas.microsoft.com/office/drawing/2010/main">
                <a:noFill/>
              </a14:hiddenFill>
            </a:ext>
          </a:extLst>
        </p:spPr>
        <p:txBody>
          <a:bodyPr/>
          <a:lstStyle/>
          <a:p>
            <a:endParaRPr lang="zh-CN" altLang="en-US"/>
          </a:p>
        </p:txBody>
      </p:sp>
      <p:sp>
        <p:nvSpPr>
          <p:cNvPr id="111" name="Text Box 33"/>
          <p:cNvSpPr txBox="1">
            <a:spLocks noChangeArrowheads="1"/>
          </p:cNvSpPr>
          <p:nvPr/>
        </p:nvSpPr>
        <p:spPr bwMode="gray">
          <a:xfrm>
            <a:off x="3551238" y="972836"/>
            <a:ext cx="3337668" cy="681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marL="177800" indent="-177800" defTabSz="801370">
              <a:defRPr>
                <a:solidFill>
                  <a:schemeClr val="tx1"/>
                </a:solidFill>
                <a:latin typeface="Arial" panose="020B0604020202020204" pitchFamily="34" charset="0"/>
              </a:defRPr>
            </a:lvl1pPr>
            <a:lvl2pPr marL="742950" indent="-285750" defTabSz="801370">
              <a:defRPr>
                <a:solidFill>
                  <a:schemeClr val="tx1"/>
                </a:solidFill>
                <a:latin typeface="Arial" panose="020B0604020202020204" pitchFamily="34" charset="0"/>
              </a:defRPr>
            </a:lvl2pPr>
            <a:lvl3pPr marL="1143000" indent="-228600" defTabSz="801370">
              <a:defRPr>
                <a:solidFill>
                  <a:schemeClr val="tx1"/>
                </a:solidFill>
                <a:latin typeface="Arial" panose="020B0604020202020204" pitchFamily="34" charset="0"/>
              </a:defRPr>
            </a:lvl3pPr>
            <a:lvl4pPr marL="1600200" indent="-228600" defTabSz="801370">
              <a:defRPr>
                <a:solidFill>
                  <a:schemeClr val="tx1"/>
                </a:solidFill>
                <a:latin typeface="Arial" panose="020B0604020202020204" pitchFamily="34" charset="0"/>
              </a:defRPr>
            </a:lvl4pPr>
            <a:lvl5pPr marL="2057400" indent="-228600" defTabSz="801370">
              <a:defRPr>
                <a:solidFill>
                  <a:schemeClr val="tx1"/>
                </a:solidFill>
                <a:latin typeface="Arial" panose="020B0604020202020204" pitchFamily="34" charset="0"/>
              </a:defRPr>
            </a:lvl5pPr>
            <a:lvl6pPr marL="2514600" indent="-228600" algn="ctr" defTabSz="801370"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801370"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801370"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801370" eaLnBrk="0" fontAlgn="base" hangingPunct="0">
              <a:spcBef>
                <a:spcPct val="0"/>
              </a:spcBef>
              <a:spcAft>
                <a:spcPct val="0"/>
              </a:spcAft>
              <a:defRPr>
                <a:solidFill>
                  <a:schemeClr val="tx1"/>
                </a:solidFill>
                <a:latin typeface="Arial" panose="020B0604020202020204" pitchFamily="34" charset="0"/>
              </a:defRPr>
            </a:lvl9pPr>
          </a:lstStyle>
          <a:p>
            <a:pPr marL="0" indent="0" eaLnBrk="1" hangingPunct="1">
              <a:lnSpc>
                <a:spcPct val="12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死亡。操作工滑了一下，摔倒在地，头撞到了泵上，死亡。</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6" name="Text Box 27"/>
          <p:cNvSpPr txBox="1">
            <a:spLocks noChangeArrowheads="1"/>
          </p:cNvSpPr>
          <p:nvPr/>
        </p:nvSpPr>
        <p:spPr bwMode="gray">
          <a:xfrm>
            <a:off x="2700542" y="1945631"/>
            <a:ext cx="646112" cy="337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defTabSz="801370">
              <a:defRPr>
                <a:solidFill>
                  <a:schemeClr val="tx1"/>
                </a:solidFill>
                <a:latin typeface="Arial" panose="020B0604020202020204" pitchFamily="34" charset="0"/>
              </a:defRPr>
            </a:lvl1pPr>
            <a:lvl2pPr marL="742950" indent="-285750" defTabSz="801370">
              <a:defRPr>
                <a:solidFill>
                  <a:schemeClr val="tx1"/>
                </a:solidFill>
                <a:latin typeface="Arial" panose="020B0604020202020204" pitchFamily="34" charset="0"/>
              </a:defRPr>
            </a:lvl2pPr>
            <a:lvl3pPr marL="1143000" indent="-228600" defTabSz="801370">
              <a:defRPr>
                <a:solidFill>
                  <a:schemeClr val="tx1"/>
                </a:solidFill>
                <a:latin typeface="Arial" panose="020B0604020202020204" pitchFamily="34" charset="0"/>
              </a:defRPr>
            </a:lvl3pPr>
            <a:lvl4pPr marL="1600200" indent="-228600" defTabSz="801370">
              <a:defRPr>
                <a:solidFill>
                  <a:schemeClr val="tx1"/>
                </a:solidFill>
                <a:latin typeface="Arial" panose="020B0604020202020204" pitchFamily="34" charset="0"/>
              </a:defRPr>
            </a:lvl4pPr>
            <a:lvl5pPr marL="2057400" indent="-228600" defTabSz="801370">
              <a:defRPr>
                <a:solidFill>
                  <a:schemeClr val="tx1"/>
                </a:solidFill>
                <a:latin typeface="Arial" panose="020B0604020202020204" pitchFamily="34" charset="0"/>
              </a:defRPr>
            </a:lvl5pPr>
            <a:lvl6pPr marL="2514600" indent="-228600" algn="ctr" defTabSz="801370"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801370"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801370"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80137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GB" altLang="zh-CN" sz="1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30</a:t>
            </a:r>
            <a:endParaRPr lang="en-GB" altLang="zh-CN" sz="1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7" name="Text Box 27"/>
          <p:cNvSpPr txBox="1">
            <a:spLocks noChangeArrowheads="1"/>
          </p:cNvSpPr>
          <p:nvPr/>
        </p:nvSpPr>
        <p:spPr bwMode="gray">
          <a:xfrm>
            <a:off x="2653945" y="2756206"/>
            <a:ext cx="646112" cy="337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defTabSz="801370">
              <a:defRPr>
                <a:solidFill>
                  <a:schemeClr val="tx1"/>
                </a:solidFill>
                <a:latin typeface="Arial" panose="020B0604020202020204" pitchFamily="34" charset="0"/>
              </a:defRPr>
            </a:lvl1pPr>
            <a:lvl2pPr marL="742950" indent="-285750" defTabSz="801370">
              <a:defRPr>
                <a:solidFill>
                  <a:schemeClr val="tx1"/>
                </a:solidFill>
                <a:latin typeface="Arial" panose="020B0604020202020204" pitchFamily="34" charset="0"/>
              </a:defRPr>
            </a:lvl2pPr>
            <a:lvl3pPr marL="1143000" indent="-228600" defTabSz="801370">
              <a:defRPr>
                <a:solidFill>
                  <a:schemeClr val="tx1"/>
                </a:solidFill>
                <a:latin typeface="Arial" panose="020B0604020202020204" pitchFamily="34" charset="0"/>
              </a:defRPr>
            </a:lvl3pPr>
            <a:lvl4pPr marL="1600200" indent="-228600" defTabSz="801370">
              <a:defRPr>
                <a:solidFill>
                  <a:schemeClr val="tx1"/>
                </a:solidFill>
                <a:latin typeface="Arial" panose="020B0604020202020204" pitchFamily="34" charset="0"/>
              </a:defRPr>
            </a:lvl4pPr>
            <a:lvl5pPr marL="2057400" indent="-228600" defTabSz="801370">
              <a:defRPr>
                <a:solidFill>
                  <a:schemeClr val="tx1"/>
                </a:solidFill>
                <a:latin typeface="Arial" panose="020B0604020202020204" pitchFamily="34" charset="0"/>
              </a:defRPr>
            </a:lvl5pPr>
            <a:lvl6pPr marL="2514600" indent="-228600" algn="ctr" defTabSz="801370"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801370"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801370"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80137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GB" altLang="zh-CN" sz="1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300</a:t>
            </a:r>
            <a:endParaRPr lang="en-GB" altLang="zh-CN" sz="1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8" name="Line 32" descr="© INSCALE GmbH, 21.06.2010"/>
          <p:cNvSpPr>
            <a:spLocks noChangeShapeType="1"/>
          </p:cNvSpPr>
          <p:nvPr/>
        </p:nvSpPr>
        <p:spPr bwMode="gray">
          <a:xfrm>
            <a:off x="3899801" y="2342510"/>
            <a:ext cx="3557588" cy="0"/>
          </a:xfrm>
          <a:prstGeom prst="line">
            <a:avLst/>
          </a:prstGeom>
          <a:noFill/>
          <a:ln w="19050">
            <a:solidFill>
              <a:srgbClr val="868282"/>
            </a:solidFill>
            <a:prstDash val="sysDot"/>
            <a:round/>
          </a:ln>
          <a:extLst>
            <a:ext uri="{909E8E84-426E-40DD-AFC4-6F175D3DCCD1}">
              <a14:hiddenFill xmlns:a14="http://schemas.microsoft.com/office/drawing/2010/main">
                <a:noFill/>
              </a14:hiddenFill>
            </a:ext>
          </a:extLst>
        </p:spPr>
        <p:txBody>
          <a:bodyPr/>
          <a:lstStyle/>
          <a:p>
            <a:endParaRPr lang="zh-CN" altLang="en-US"/>
          </a:p>
        </p:txBody>
      </p:sp>
      <p:sp>
        <p:nvSpPr>
          <p:cNvPr id="119" name="Text Box 33"/>
          <p:cNvSpPr txBox="1">
            <a:spLocks noChangeArrowheads="1"/>
          </p:cNvSpPr>
          <p:nvPr/>
        </p:nvSpPr>
        <p:spPr bwMode="gray">
          <a:xfrm>
            <a:off x="3838682" y="1619560"/>
            <a:ext cx="4108963" cy="681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defPPr>
              <a:defRPr lang="zh-CN"/>
            </a:defPPr>
            <a:lvl1pPr indent="0" defTabSz="801370">
              <a:lnSpc>
                <a:spcPct val="120000"/>
              </a:lnSpc>
              <a:defRPr sz="160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defRPr>
            </a:lvl1pPr>
            <a:lvl2pPr marL="742950" indent="-285750" defTabSz="801370">
              <a:defRPr>
                <a:latin typeface="Arial" panose="020B0604020202020204" pitchFamily="34" charset="0"/>
              </a:defRPr>
            </a:lvl2pPr>
            <a:lvl3pPr marL="1143000" indent="-228600" defTabSz="801370">
              <a:defRPr>
                <a:latin typeface="Arial" panose="020B0604020202020204" pitchFamily="34" charset="0"/>
              </a:defRPr>
            </a:lvl3pPr>
            <a:lvl4pPr marL="1600200" indent="-228600" defTabSz="801370">
              <a:defRPr>
                <a:latin typeface="Arial" panose="020B0604020202020204" pitchFamily="34" charset="0"/>
              </a:defRPr>
            </a:lvl4pPr>
            <a:lvl5pPr marL="2057400" indent="-228600" defTabSz="801370">
              <a:defRPr>
                <a:latin typeface="Arial" panose="020B0604020202020204" pitchFamily="34" charset="0"/>
              </a:defRPr>
            </a:lvl5pPr>
            <a:lvl6pPr marL="2514600" indent="-228600" algn="ctr" defTabSz="801370" eaLnBrk="0" fontAlgn="base" hangingPunct="0">
              <a:spcBef>
                <a:spcPct val="0"/>
              </a:spcBef>
              <a:spcAft>
                <a:spcPct val="0"/>
              </a:spcAft>
              <a:defRPr>
                <a:latin typeface="Arial" panose="020B0604020202020204" pitchFamily="34" charset="0"/>
              </a:defRPr>
            </a:lvl6pPr>
            <a:lvl7pPr marL="2971800" indent="-228600" algn="ctr" defTabSz="801370" eaLnBrk="0" fontAlgn="base" hangingPunct="0">
              <a:spcBef>
                <a:spcPct val="0"/>
              </a:spcBef>
              <a:spcAft>
                <a:spcPct val="0"/>
              </a:spcAft>
              <a:defRPr>
                <a:latin typeface="Arial" panose="020B0604020202020204" pitchFamily="34" charset="0"/>
              </a:defRPr>
            </a:lvl7pPr>
            <a:lvl8pPr marL="3429000" indent="-228600" algn="ctr" defTabSz="801370" eaLnBrk="0" fontAlgn="base" hangingPunct="0">
              <a:spcBef>
                <a:spcPct val="0"/>
              </a:spcBef>
              <a:spcAft>
                <a:spcPct val="0"/>
              </a:spcAft>
              <a:defRPr>
                <a:latin typeface="Arial" panose="020B0604020202020204" pitchFamily="34" charset="0"/>
              </a:defRPr>
            </a:lvl8pPr>
            <a:lvl9pPr marL="3886200" indent="-228600" algn="ctr" defTabSz="801370" eaLnBrk="0" fontAlgn="base" hangingPunct="0">
              <a:spcBef>
                <a:spcPct val="0"/>
              </a:spcBef>
              <a:spcAft>
                <a:spcPct val="0"/>
              </a:spcAft>
              <a:defRPr>
                <a:latin typeface="Arial" panose="020B0604020202020204" pitchFamily="34" charset="0"/>
              </a:defRPr>
            </a:lvl9pPr>
          </a:lstStyle>
          <a:p>
            <a:r>
              <a:rPr lang="zh-CN" altLang="en-US" dirty="0"/>
              <a:t>重伤。操作工滑了一下，摔倒在地，腿摔断了（损失工作时间，限制工作能力）</a:t>
            </a:r>
            <a:endParaRPr lang="zh-CN" altLang="en-US" dirty="0"/>
          </a:p>
        </p:txBody>
      </p:sp>
      <p:sp>
        <p:nvSpPr>
          <p:cNvPr id="120" name="Line 32" descr="© INSCALE GmbH, 21.06.2010"/>
          <p:cNvSpPr>
            <a:spLocks noChangeShapeType="1"/>
          </p:cNvSpPr>
          <p:nvPr/>
        </p:nvSpPr>
        <p:spPr bwMode="gray">
          <a:xfrm>
            <a:off x="4045194" y="3126806"/>
            <a:ext cx="3557588" cy="0"/>
          </a:xfrm>
          <a:prstGeom prst="line">
            <a:avLst/>
          </a:prstGeom>
          <a:noFill/>
          <a:ln w="19050">
            <a:solidFill>
              <a:srgbClr val="868282"/>
            </a:solidFill>
            <a:prstDash val="sysDot"/>
            <a:round/>
          </a:ln>
          <a:extLst>
            <a:ext uri="{909E8E84-426E-40DD-AFC4-6F175D3DCCD1}">
              <a14:hiddenFill xmlns:a14="http://schemas.microsoft.com/office/drawing/2010/main">
                <a:noFill/>
              </a14:hiddenFill>
            </a:ext>
          </a:extLst>
        </p:spPr>
        <p:txBody>
          <a:bodyPr/>
          <a:lstStyle/>
          <a:p>
            <a:endParaRPr lang="zh-CN" altLang="en-US"/>
          </a:p>
        </p:txBody>
      </p:sp>
      <p:sp>
        <p:nvSpPr>
          <p:cNvPr id="121" name="Text Box 33"/>
          <p:cNvSpPr txBox="1">
            <a:spLocks noChangeArrowheads="1"/>
          </p:cNvSpPr>
          <p:nvPr/>
        </p:nvSpPr>
        <p:spPr bwMode="gray">
          <a:xfrm>
            <a:off x="4391655" y="2411289"/>
            <a:ext cx="2820173" cy="681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defPPr>
              <a:defRPr lang="zh-CN"/>
            </a:defPPr>
            <a:lvl1pPr indent="0" defTabSz="801370">
              <a:lnSpc>
                <a:spcPct val="120000"/>
              </a:lnSpc>
              <a:defRPr sz="160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defRPr>
            </a:lvl1pPr>
            <a:lvl2pPr marL="742950" indent="-285750" defTabSz="801370">
              <a:defRPr>
                <a:latin typeface="Arial" panose="020B0604020202020204" pitchFamily="34" charset="0"/>
              </a:defRPr>
            </a:lvl2pPr>
            <a:lvl3pPr marL="1143000" indent="-228600" defTabSz="801370">
              <a:defRPr>
                <a:latin typeface="Arial" panose="020B0604020202020204" pitchFamily="34" charset="0"/>
              </a:defRPr>
            </a:lvl3pPr>
            <a:lvl4pPr marL="1600200" indent="-228600" defTabSz="801370">
              <a:defRPr>
                <a:latin typeface="Arial" panose="020B0604020202020204" pitchFamily="34" charset="0"/>
              </a:defRPr>
            </a:lvl4pPr>
            <a:lvl5pPr marL="2057400" indent="-228600" defTabSz="801370">
              <a:defRPr>
                <a:latin typeface="Arial" panose="020B0604020202020204" pitchFamily="34" charset="0"/>
              </a:defRPr>
            </a:lvl5pPr>
            <a:lvl6pPr marL="2514600" indent="-228600" algn="ctr" defTabSz="801370" eaLnBrk="0" fontAlgn="base" hangingPunct="0">
              <a:spcBef>
                <a:spcPct val="0"/>
              </a:spcBef>
              <a:spcAft>
                <a:spcPct val="0"/>
              </a:spcAft>
              <a:defRPr>
                <a:latin typeface="Arial" panose="020B0604020202020204" pitchFamily="34" charset="0"/>
              </a:defRPr>
            </a:lvl6pPr>
            <a:lvl7pPr marL="2971800" indent="-228600" algn="ctr" defTabSz="801370" eaLnBrk="0" fontAlgn="base" hangingPunct="0">
              <a:spcBef>
                <a:spcPct val="0"/>
              </a:spcBef>
              <a:spcAft>
                <a:spcPct val="0"/>
              </a:spcAft>
              <a:defRPr>
                <a:latin typeface="Arial" panose="020B0604020202020204" pitchFamily="34" charset="0"/>
              </a:defRPr>
            </a:lvl7pPr>
            <a:lvl8pPr marL="3429000" indent="-228600" algn="ctr" defTabSz="801370" eaLnBrk="0" fontAlgn="base" hangingPunct="0">
              <a:spcBef>
                <a:spcPct val="0"/>
              </a:spcBef>
              <a:spcAft>
                <a:spcPct val="0"/>
              </a:spcAft>
              <a:defRPr>
                <a:latin typeface="Arial" panose="020B0604020202020204" pitchFamily="34" charset="0"/>
              </a:defRPr>
            </a:lvl8pPr>
            <a:lvl9pPr marL="3886200" indent="-228600" algn="ctr" defTabSz="801370" eaLnBrk="0" fontAlgn="base" hangingPunct="0">
              <a:spcBef>
                <a:spcPct val="0"/>
              </a:spcBef>
              <a:spcAft>
                <a:spcPct val="0"/>
              </a:spcAft>
              <a:defRPr>
                <a:latin typeface="Arial" panose="020B0604020202020204" pitchFamily="34" charset="0"/>
              </a:defRPr>
            </a:lvl9pPr>
          </a:lstStyle>
          <a:p>
            <a:r>
              <a:rPr lang="zh-CN" altLang="en-US" dirty="0"/>
              <a:t>轻伤。操作工滑了一下，扭伤了脚（医疗处理）</a:t>
            </a:r>
            <a:endParaRPr lang="zh-CN" altLang="en-US" dirty="0"/>
          </a:p>
        </p:txBody>
      </p:sp>
      <p:sp>
        <p:nvSpPr>
          <p:cNvPr id="122" name="Line 32" descr="© INSCALE GmbH, 21.06.2010"/>
          <p:cNvSpPr>
            <a:spLocks noChangeShapeType="1"/>
          </p:cNvSpPr>
          <p:nvPr/>
        </p:nvSpPr>
        <p:spPr bwMode="gray">
          <a:xfrm>
            <a:off x="4638502" y="3867894"/>
            <a:ext cx="3557588" cy="0"/>
          </a:xfrm>
          <a:prstGeom prst="line">
            <a:avLst/>
          </a:prstGeom>
          <a:noFill/>
          <a:ln w="19050">
            <a:solidFill>
              <a:srgbClr val="868282"/>
            </a:solidFill>
            <a:prstDash val="sysDot"/>
            <a:round/>
          </a:ln>
          <a:extLst>
            <a:ext uri="{909E8E84-426E-40DD-AFC4-6F175D3DCCD1}">
              <a14:hiddenFill xmlns:a14="http://schemas.microsoft.com/office/drawing/2010/main">
                <a:noFill/>
              </a14:hiddenFill>
            </a:ext>
          </a:extLst>
        </p:spPr>
        <p:txBody>
          <a:bodyPr/>
          <a:lstStyle/>
          <a:p>
            <a:endParaRPr lang="zh-CN" altLang="en-US"/>
          </a:p>
        </p:txBody>
      </p:sp>
      <p:sp>
        <p:nvSpPr>
          <p:cNvPr id="123" name="Text Box 33"/>
          <p:cNvSpPr txBox="1">
            <a:spLocks noChangeArrowheads="1"/>
          </p:cNvSpPr>
          <p:nvPr/>
        </p:nvSpPr>
        <p:spPr bwMode="gray">
          <a:xfrm>
            <a:off x="4943923" y="3176152"/>
            <a:ext cx="2880005" cy="681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defPPr>
              <a:defRPr lang="zh-CN"/>
            </a:defPPr>
            <a:lvl1pPr indent="0" defTabSz="801370">
              <a:lnSpc>
                <a:spcPct val="120000"/>
              </a:lnSpc>
              <a:defRPr sz="160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defRPr>
            </a:lvl1pPr>
            <a:lvl2pPr marL="742950" indent="-285750" defTabSz="801370">
              <a:defRPr>
                <a:latin typeface="Arial" panose="020B0604020202020204" pitchFamily="34" charset="0"/>
              </a:defRPr>
            </a:lvl2pPr>
            <a:lvl3pPr marL="1143000" indent="-228600" defTabSz="801370">
              <a:defRPr>
                <a:latin typeface="Arial" panose="020B0604020202020204" pitchFamily="34" charset="0"/>
              </a:defRPr>
            </a:lvl3pPr>
            <a:lvl4pPr marL="1600200" indent="-228600" defTabSz="801370">
              <a:defRPr>
                <a:latin typeface="Arial" panose="020B0604020202020204" pitchFamily="34" charset="0"/>
              </a:defRPr>
            </a:lvl4pPr>
            <a:lvl5pPr marL="2057400" indent="-228600" defTabSz="801370">
              <a:defRPr>
                <a:latin typeface="Arial" panose="020B0604020202020204" pitchFamily="34" charset="0"/>
              </a:defRPr>
            </a:lvl5pPr>
            <a:lvl6pPr marL="2514600" indent="-228600" algn="ctr" defTabSz="801370" eaLnBrk="0" fontAlgn="base" hangingPunct="0">
              <a:spcBef>
                <a:spcPct val="0"/>
              </a:spcBef>
              <a:spcAft>
                <a:spcPct val="0"/>
              </a:spcAft>
              <a:defRPr>
                <a:latin typeface="Arial" panose="020B0604020202020204" pitchFamily="34" charset="0"/>
              </a:defRPr>
            </a:lvl6pPr>
            <a:lvl7pPr marL="2971800" indent="-228600" algn="ctr" defTabSz="801370" eaLnBrk="0" fontAlgn="base" hangingPunct="0">
              <a:spcBef>
                <a:spcPct val="0"/>
              </a:spcBef>
              <a:spcAft>
                <a:spcPct val="0"/>
              </a:spcAft>
              <a:defRPr>
                <a:latin typeface="Arial" panose="020B0604020202020204" pitchFamily="34" charset="0"/>
              </a:defRPr>
            </a:lvl7pPr>
            <a:lvl8pPr marL="3429000" indent="-228600" algn="ctr" defTabSz="801370" eaLnBrk="0" fontAlgn="base" hangingPunct="0">
              <a:spcBef>
                <a:spcPct val="0"/>
              </a:spcBef>
              <a:spcAft>
                <a:spcPct val="0"/>
              </a:spcAft>
              <a:defRPr>
                <a:latin typeface="Arial" panose="020B0604020202020204" pitchFamily="34" charset="0"/>
              </a:defRPr>
            </a:lvl8pPr>
            <a:lvl9pPr marL="3886200" indent="-228600" algn="ctr" defTabSz="801370" eaLnBrk="0" fontAlgn="base" hangingPunct="0">
              <a:spcBef>
                <a:spcPct val="0"/>
              </a:spcBef>
              <a:spcAft>
                <a:spcPct val="0"/>
              </a:spcAft>
              <a:defRPr>
                <a:latin typeface="Arial" panose="020B0604020202020204" pitchFamily="34" charset="0"/>
              </a:defRPr>
            </a:lvl9pPr>
          </a:lstStyle>
          <a:p>
            <a:r>
              <a:rPr lang="zh-CN" altLang="en-US" dirty="0"/>
              <a:t>急救箱事件。操作工滑了一下，但没摔倒</a:t>
            </a:r>
            <a:endParaRPr lang="zh-CN" altLang="en-US" dirty="0"/>
          </a:p>
        </p:txBody>
      </p:sp>
      <p:sp>
        <p:nvSpPr>
          <p:cNvPr id="124" name="Line 32" descr="© INSCALE GmbH, 21.06.2010"/>
          <p:cNvSpPr>
            <a:spLocks noChangeShapeType="1"/>
          </p:cNvSpPr>
          <p:nvPr/>
        </p:nvSpPr>
        <p:spPr bwMode="gray">
          <a:xfrm>
            <a:off x="5220072" y="4803998"/>
            <a:ext cx="3557588" cy="0"/>
          </a:xfrm>
          <a:prstGeom prst="line">
            <a:avLst/>
          </a:prstGeom>
          <a:noFill/>
          <a:ln w="19050">
            <a:solidFill>
              <a:srgbClr val="868282"/>
            </a:solidFill>
            <a:prstDash val="sysDot"/>
            <a:round/>
          </a:ln>
          <a:extLst>
            <a:ext uri="{909E8E84-426E-40DD-AFC4-6F175D3DCCD1}">
              <a14:hiddenFill xmlns:a14="http://schemas.microsoft.com/office/drawing/2010/main">
                <a:noFill/>
              </a14:hiddenFill>
            </a:ext>
          </a:extLst>
        </p:spPr>
        <p:txBody>
          <a:bodyPr/>
          <a:lstStyle/>
          <a:p>
            <a:endParaRPr lang="zh-CN" altLang="en-US"/>
          </a:p>
        </p:txBody>
      </p:sp>
      <p:sp>
        <p:nvSpPr>
          <p:cNvPr id="125" name="Text Box 33"/>
          <p:cNvSpPr txBox="1">
            <a:spLocks noChangeArrowheads="1"/>
          </p:cNvSpPr>
          <p:nvPr/>
        </p:nvSpPr>
        <p:spPr bwMode="gray">
          <a:xfrm>
            <a:off x="5247308" y="4046687"/>
            <a:ext cx="2969718" cy="681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defPPr>
              <a:defRPr lang="zh-CN"/>
            </a:defPPr>
            <a:lvl1pPr indent="0" defTabSz="801370">
              <a:lnSpc>
                <a:spcPct val="120000"/>
              </a:lnSpc>
              <a:defRPr sz="160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defRPr>
            </a:lvl1pPr>
            <a:lvl2pPr marL="742950" indent="-285750" defTabSz="801370">
              <a:defRPr>
                <a:latin typeface="Arial" panose="020B0604020202020204" pitchFamily="34" charset="0"/>
              </a:defRPr>
            </a:lvl2pPr>
            <a:lvl3pPr marL="1143000" indent="-228600" defTabSz="801370">
              <a:defRPr>
                <a:latin typeface="Arial" panose="020B0604020202020204" pitchFamily="34" charset="0"/>
              </a:defRPr>
            </a:lvl3pPr>
            <a:lvl4pPr marL="1600200" indent="-228600" defTabSz="801370">
              <a:defRPr>
                <a:latin typeface="Arial" panose="020B0604020202020204" pitchFamily="34" charset="0"/>
              </a:defRPr>
            </a:lvl4pPr>
            <a:lvl5pPr marL="2057400" indent="-228600" defTabSz="801370">
              <a:defRPr>
                <a:latin typeface="Arial" panose="020B0604020202020204" pitchFamily="34" charset="0"/>
              </a:defRPr>
            </a:lvl5pPr>
            <a:lvl6pPr marL="2514600" indent="-228600" algn="ctr" defTabSz="801370" eaLnBrk="0" fontAlgn="base" hangingPunct="0">
              <a:spcBef>
                <a:spcPct val="0"/>
              </a:spcBef>
              <a:spcAft>
                <a:spcPct val="0"/>
              </a:spcAft>
              <a:defRPr>
                <a:latin typeface="Arial" panose="020B0604020202020204" pitchFamily="34" charset="0"/>
              </a:defRPr>
            </a:lvl6pPr>
            <a:lvl7pPr marL="2971800" indent="-228600" algn="ctr" defTabSz="801370" eaLnBrk="0" fontAlgn="base" hangingPunct="0">
              <a:spcBef>
                <a:spcPct val="0"/>
              </a:spcBef>
              <a:spcAft>
                <a:spcPct val="0"/>
              </a:spcAft>
              <a:defRPr>
                <a:latin typeface="Arial" panose="020B0604020202020204" pitchFamily="34" charset="0"/>
              </a:defRPr>
            </a:lvl7pPr>
            <a:lvl8pPr marL="3429000" indent="-228600" algn="ctr" defTabSz="801370" eaLnBrk="0" fontAlgn="base" hangingPunct="0">
              <a:spcBef>
                <a:spcPct val="0"/>
              </a:spcBef>
              <a:spcAft>
                <a:spcPct val="0"/>
              </a:spcAft>
              <a:defRPr>
                <a:latin typeface="Arial" panose="020B0604020202020204" pitchFamily="34" charset="0"/>
              </a:defRPr>
            </a:lvl8pPr>
            <a:lvl9pPr marL="3886200" indent="-228600" algn="ctr" defTabSz="801370" eaLnBrk="0" fontAlgn="base" hangingPunct="0">
              <a:spcBef>
                <a:spcPct val="0"/>
              </a:spcBef>
              <a:spcAft>
                <a:spcPct val="0"/>
              </a:spcAft>
              <a:defRPr>
                <a:latin typeface="Arial" panose="020B0604020202020204" pitchFamily="34" charset="0"/>
              </a:defRPr>
            </a:lvl9pPr>
          </a:lstStyle>
          <a:p>
            <a:r>
              <a:rPr lang="zh-CN" altLang="en-US" dirty="0"/>
              <a:t>不安全行为危害（泵旁边泄露的润滑油及时清理）</a:t>
            </a:r>
            <a:endParaRPr lang="zh-CN" altLang="en-US" dirty="0"/>
          </a:p>
        </p:txBody>
      </p:sp>
      <p:sp>
        <p:nvSpPr>
          <p:cNvPr id="126" name="Text Box 33"/>
          <p:cNvSpPr txBox="1">
            <a:spLocks noChangeArrowheads="1"/>
          </p:cNvSpPr>
          <p:nvPr/>
        </p:nvSpPr>
        <p:spPr bwMode="gray">
          <a:xfrm rot="17658574">
            <a:off x="646556" y="1663839"/>
            <a:ext cx="2389006" cy="423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marL="177800" indent="-177800" defTabSz="801370">
              <a:defRPr>
                <a:solidFill>
                  <a:schemeClr val="tx1"/>
                </a:solidFill>
                <a:latin typeface="Arial" panose="020B0604020202020204" pitchFamily="34" charset="0"/>
              </a:defRPr>
            </a:lvl1pPr>
            <a:lvl2pPr marL="742950" indent="-285750" defTabSz="801370">
              <a:defRPr>
                <a:solidFill>
                  <a:schemeClr val="tx1"/>
                </a:solidFill>
                <a:latin typeface="Arial" panose="020B0604020202020204" pitchFamily="34" charset="0"/>
              </a:defRPr>
            </a:lvl2pPr>
            <a:lvl3pPr marL="1143000" indent="-228600" defTabSz="801370">
              <a:defRPr>
                <a:solidFill>
                  <a:schemeClr val="tx1"/>
                </a:solidFill>
                <a:latin typeface="Arial" panose="020B0604020202020204" pitchFamily="34" charset="0"/>
              </a:defRPr>
            </a:lvl3pPr>
            <a:lvl4pPr marL="1600200" indent="-228600" defTabSz="801370">
              <a:defRPr>
                <a:solidFill>
                  <a:schemeClr val="tx1"/>
                </a:solidFill>
                <a:latin typeface="Arial" panose="020B0604020202020204" pitchFamily="34" charset="0"/>
              </a:defRPr>
            </a:lvl4pPr>
            <a:lvl5pPr marL="2057400" indent="-228600" defTabSz="801370">
              <a:defRPr>
                <a:solidFill>
                  <a:schemeClr val="tx1"/>
                </a:solidFill>
                <a:latin typeface="Arial" panose="020B0604020202020204" pitchFamily="34" charset="0"/>
              </a:defRPr>
            </a:lvl5pPr>
            <a:lvl6pPr marL="2514600" indent="-228600" algn="ctr" defTabSz="801370"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801370"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801370"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801370" eaLnBrk="0" fontAlgn="base" hangingPunct="0">
              <a:spcBef>
                <a:spcPct val="0"/>
              </a:spcBef>
              <a:spcAft>
                <a:spcPct val="0"/>
              </a:spcAft>
              <a:defRPr>
                <a:solidFill>
                  <a:schemeClr val="tx1"/>
                </a:solidFill>
                <a:latin typeface="Arial" panose="020B0604020202020204" pitchFamily="34" charset="0"/>
              </a:defRPr>
            </a:lvl9pPr>
          </a:lstStyle>
          <a:p>
            <a:pPr marL="0" indent="0" eaLnBrk="1" hangingPunct="1">
              <a:lnSpc>
                <a:spcPct val="120000"/>
              </a:lnSpc>
            </a:pPr>
            <a:r>
              <a:rPr lang="zh-CN" altLang="en-US" dirty="0">
                <a:latin typeface="微软雅黑" panose="020B0503020204020204" pitchFamily="34" charset="-122"/>
                <a:ea typeface="微软雅黑" panose="020B0503020204020204" pitchFamily="34" charset="-122"/>
                <a:cs typeface="Arial" panose="020B0604020202020204" pitchFamily="34" charset="0"/>
              </a:rPr>
              <a:t>可汇报的，可记录的</a:t>
            </a:r>
            <a:endParaRPr lang="zh-CN" altLang="en-US" dirty="0">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51470"/>
            <a:ext cx="432000" cy="432000"/>
          </a:xfrm>
          <a:prstGeom prst="rect">
            <a:avLst/>
          </a:prstGeom>
          <a:noFill/>
          <a:ln w="22225">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95536" y="267470"/>
            <a:ext cx="288000" cy="288000"/>
          </a:xfrm>
          <a:prstGeom prst="rect">
            <a:avLst/>
          </a:prstGeom>
          <a:solidFill>
            <a:srgbClr val="1B9DBD"/>
          </a:solidFill>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flipV="1">
            <a:off x="683536" y="483470"/>
            <a:ext cx="8460464" cy="718"/>
          </a:xfrm>
          <a:prstGeom prst="line">
            <a:avLst/>
          </a:prstGeom>
          <a:ln w="22225">
            <a:solidFill>
              <a:srgbClr val="1B9DBD"/>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827584" y="51470"/>
            <a:ext cx="3744416" cy="460375"/>
          </a:xfrm>
          <a:prstGeom prst="rect">
            <a:avLst/>
          </a:prstGeom>
          <a:noFill/>
        </p:spPr>
        <p:txBody>
          <a:bodyPr wrap="square" rtlCol="0">
            <a:spAutoFit/>
          </a:bodyPr>
          <a:lstStyle/>
          <a:p>
            <a:r>
              <a:rPr lang="en-US" altLang="zh-CN" sz="2400" b="1" dirty="0">
                <a:latin typeface="微软雅黑" panose="020B0503020204020204" pitchFamily="34" charset="-122"/>
                <a:ea typeface="微软雅黑" panose="020B0503020204020204" pitchFamily="34" charset="-122"/>
              </a:rPr>
              <a:t>5.1 </a:t>
            </a:r>
            <a:r>
              <a:rPr lang="zh-CN" altLang="en-US" sz="2400" b="1" dirty="0">
                <a:latin typeface="微软雅黑" panose="020B0503020204020204" pitchFamily="34" charset="-122"/>
                <a:ea typeface="微软雅黑" panose="020B0503020204020204" pitchFamily="34" charset="-122"/>
              </a:rPr>
              <a:t>人的不安全行为</a:t>
            </a:r>
            <a:endParaRPr lang="zh-CN" altLang="en-US" sz="2400" b="1" dirty="0">
              <a:latin typeface="微软雅黑" panose="020B0503020204020204" pitchFamily="34" charset="-122"/>
              <a:ea typeface="微软雅黑" panose="020B0503020204020204" pitchFamily="34" charset="-122"/>
            </a:endParaRPr>
          </a:p>
        </p:txBody>
      </p:sp>
      <p:sp>
        <p:nvSpPr>
          <p:cNvPr id="25" name="文本框 24"/>
          <p:cNvSpPr txBox="1"/>
          <p:nvPr/>
        </p:nvSpPr>
        <p:spPr>
          <a:xfrm>
            <a:off x="629818" y="1115226"/>
            <a:ext cx="5687067" cy="398780"/>
          </a:xfrm>
          <a:prstGeom prst="rect">
            <a:avLst/>
          </a:prstGeom>
          <a:noFill/>
        </p:spPr>
        <p:txBody>
          <a:bodyPr wrap="square" rtlCol="0">
            <a:spAutoFit/>
          </a:bodyPr>
          <a:lstStyle/>
          <a:p>
            <a:r>
              <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rPr>
              <a:t>5.1.2 </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防护、保险、信号等装置缺失或有缺陷</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6" name="文本框 95"/>
          <p:cNvSpPr txBox="1"/>
          <p:nvPr/>
        </p:nvSpPr>
        <p:spPr>
          <a:xfrm>
            <a:off x="657333" y="1616152"/>
            <a:ext cx="4104779" cy="1129665"/>
          </a:xfrm>
          <a:prstGeom prst="rect">
            <a:avLst/>
          </a:prstGeom>
          <a:noFill/>
        </p:spPr>
        <p:txBody>
          <a:bodyPr wrap="square" rtlCol="0">
            <a:spAutoFit/>
          </a:bodyPr>
          <a:lstStyle/>
          <a:p>
            <a:pPr marL="285750" indent="-285750">
              <a:lnSpc>
                <a:spcPct val="125000"/>
              </a:lnSpc>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拆除了安全装置；</a:t>
            </a:r>
            <a:endParaRPr lang="en-US" altLang="zh-CN" dirty="0">
              <a:latin typeface="微软雅黑" panose="020B0503020204020204" pitchFamily="34" charset="-122"/>
              <a:ea typeface="微软雅黑" panose="020B0503020204020204" pitchFamily="34" charset="-122"/>
            </a:endParaRPr>
          </a:p>
          <a:p>
            <a:pPr marL="285750" indent="-285750">
              <a:lnSpc>
                <a:spcPct val="125000"/>
              </a:lnSpc>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安全装置堵塞，失去了作用；</a:t>
            </a:r>
            <a:endParaRPr lang="en-US" altLang="zh-CN" dirty="0">
              <a:latin typeface="微软雅黑" panose="020B0503020204020204" pitchFamily="34" charset="-122"/>
              <a:ea typeface="微软雅黑" panose="020B0503020204020204" pitchFamily="34" charset="-122"/>
            </a:endParaRPr>
          </a:p>
          <a:p>
            <a:pPr marL="285750" indent="-285750">
              <a:lnSpc>
                <a:spcPct val="125000"/>
              </a:lnSpc>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调整的错误，造成安全装置失效；</a:t>
            </a:r>
            <a:endParaRPr lang="en-US" altLang="zh-CN" dirty="0">
              <a:latin typeface="微软雅黑" panose="020B0503020204020204" pitchFamily="34" charset="-122"/>
              <a:ea typeface="微软雅黑" panose="020B0503020204020204" pitchFamily="34" charset="-122"/>
            </a:endParaRPr>
          </a:p>
        </p:txBody>
      </p:sp>
      <p:sp>
        <p:nvSpPr>
          <p:cNvPr id="97" name="文本框 96"/>
          <p:cNvSpPr txBox="1"/>
          <p:nvPr/>
        </p:nvSpPr>
        <p:spPr>
          <a:xfrm>
            <a:off x="643143" y="3029139"/>
            <a:ext cx="3712834" cy="398780"/>
          </a:xfrm>
          <a:prstGeom prst="rect">
            <a:avLst/>
          </a:prstGeom>
          <a:noFill/>
        </p:spPr>
        <p:txBody>
          <a:bodyPr wrap="square" rtlCol="0">
            <a:spAutoFit/>
          </a:bodyPr>
          <a:lstStyle>
            <a:defPPr>
              <a:defRPr lang="zh-CN"/>
            </a:defPPr>
            <a:lvl1pPr>
              <a:defRPr sz="2000" b="1">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en-US" altLang="zh-CN" dirty="0"/>
              <a:t>5.1.3 </a:t>
            </a:r>
            <a:r>
              <a:rPr lang="zh-CN" altLang="en-US" dirty="0"/>
              <a:t>使用不安全装备 </a:t>
            </a:r>
            <a:endParaRPr lang="zh-CN" altLang="en-US" dirty="0"/>
          </a:p>
        </p:txBody>
      </p:sp>
      <p:sp>
        <p:nvSpPr>
          <p:cNvPr id="98" name="文本框 97"/>
          <p:cNvSpPr txBox="1"/>
          <p:nvPr/>
        </p:nvSpPr>
        <p:spPr>
          <a:xfrm>
            <a:off x="657334" y="3651870"/>
            <a:ext cx="3292556" cy="783590"/>
          </a:xfrm>
          <a:prstGeom prst="rect">
            <a:avLst/>
          </a:prstGeom>
          <a:noFill/>
        </p:spPr>
        <p:txBody>
          <a:bodyPr wrap="square" rtlCol="0">
            <a:spAutoFit/>
          </a:bodyPr>
          <a:lstStyle>
            <a:defPPr>
              <a:defRPr lang="zh-CN"/>
            </a:defPPr>
            <a:lvl1pPr marL="285750" indent="-285750">
              <a:lnSpc>
                <a:spcPct val="125000"/>
              </a:lnSpc>
              <a:buFont typeface="Wingdings" panose="05000000000000000000" pitchFamily="2" charset="2"/>
              <a:buChar char="Ø"/>
              <a:defRPr>
                <a:latin typeface="微软雅黑" panose="020B0503020204020204" pitchFamily="34" charset="-122"/>
                <a:ea typeface="微软雅黑" panose="020B0503020204020204" pitchFamily="34" charset="-122"/>
              </a:defRPr>
            </a:lvl1pPr>
          </a:lstStyle>
          <a:p>
            <a:r>
              <a:rPr lang="zh-CN" altLang="en-US" dirty="0"/>
              <a:t>临时使用不牢固的设施；</a:t>
            </a:r>
            <a:endParaRPr lang="en-US" altLang="zh-CN" dirty="0"/>
          </a:p>
          <a:p>
            <a:r>
              <a:rPr lang="zh-CN" altLang="en-US" dirty="0"/>
              <a:t>使用无安全装置的设备；</a:t>
            </a:r>
            <a:endParaRPr lang="en-US" altLang="zh-CN" dirty="0"/>
          </a:p>
        </p:txBody>
      </p:sp>
      <p:pic>
        <p:nvPicPr>
          <p:cNvPr id="26" name="图片 25"/>
          <p:cNvPicPr>
            <a:picLocks noChangeAspect="1"/>
          </p:cNvPicPr>
          <p:nvPr/>
        </p:nvPicPr>
        <p:blipFill>
          <a:blip r:embed="rId1"/>
          <a:stretch>
            <a:fillRect/>
          </a:stretch>
        </p:blipFill>
        <p:spPr>
          <a:xfrm>
            <a:off x="4921713" y="1640473"/>
            <a:ext cx="4223378" cy="277733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51470"/>
            <a:ext cx="432000" cy="432000"/>
          </a:xfrm>
          <a:prstGeom prst="rect">
            <a:avLst/>
          </a:prstGeom>
          <a:noFill/>
          <a:ln w="22225">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95536" y="267470"/>
            <a:ext cx="288000" cy="288000"/>
          </a:xfrm>
          <a:prstGeom prst="rect">
            <a:avLst/>
          </a:prstGeom>
          <a:solidFill>
            <a:srgbClr val="1B9DBD"/>
          </a:solidFill>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flipV="1">
            <a:off x="683536" y="483470"/>
            <a:ext cx="8460464" cy="718"/>
          </a:xfrm>
          <a:prstGeom prst="line">
            <a:avLst/>
          </a:prstGeom>
          <a:ln w="22225">
            <a:solidFill>
              <a:srgbClr val="1B9DBD"/>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827584" y="51470"/>
            <a:ext cx="3744416" cy="460375"/>
          </a:xfrm>
          <a:prstGeom prst="rect">
            <a:avLst/>
          </a:prstGeom>
          <a:noFill/>
        </p:spPr>
        <p:txBody>
          <a:bodyPr wrap="square" rtlCol="0">
            <a:spAutoFit/>
          </a:bodyPr>
          <a:lstStyle/>
          <a:p>
            <a:r>
              <a:rPr lang="en-US" altLang="zh-CN" sz="2400" b="1" dirty="0">
                <a:latin typeface="微软雅黑" panose="020B0503020204020204" pitchFamily="34" charset="-122"/>
                <a:ea typeface="微软雅黑" panose="020B0503020204020204" pitchFamily="34" charset="-122"/>
              </a:rPr>
              <a:t>5.1 </a:t>
            </a:r>
            <a:r>
              <a:rPr lang="zh-CN" altLang="en-US" sz="2400" b="1" dirty="0">
                <a:latin typeface="微软雅黑" panose="020B0503020204020204" pitchFamily="34" charset="-122"/>
                <a:ea typeface="微软雅黑" panose="020B0503020204020204" pitchFamily="34" charset="-122"/>
              </a:rPr>
              <a:t>人的不安全行为</a:t>
            </a:r>
            <a:endParaRPr lang="zh-CN" altLang="en-US" sz="2400" b="1" dirty="0">
              <a:latin typeface="微软雅黑" panose="020B0503020204020204" pitchFamily="34" charset="-122"/>
              <a:ea typeface="微软雅黑" panose="020B0503020204020204" pitchFamily="34" charset="-122"/>
            </a:endParaRPr>
          </a:p>
        </p:txBody>
      </p:sp>
      <p:sp>
        <p:nvSpPr>
          <p:cNvPr id="25" name="文本框 24"/>
          <p:cNvSpPr txBox="1"/>
          <p:nvPr/>
        </p:nvSpPr>
        <p:spPr>
          <a:xfrm>
            <a:off x="540993" y="1553365"/>
            <a:ext cx="8083184" cy="398780"/>
          </a:xfrm>
          <a:prstGeom prst="rect">
            <a:avLst/>
          </a:prstGeom>
          <a:noFill/>
        </p:spPr>
        <p:txBody>
          <a:bodyPr wrap="square" rtlCol="0">
            <a:spAutoFit/>
          </a:bodyPr>
          <a:lstStyle>
            <a:defPPr>
              <a:defRPr lang="zh-CN"/>
            </a:defPPr>
            <a:lvl1pPr>
              <a:defRPr sz="2000" b="1">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en-US" altLang="zh-CN" dirty="0"/>
              <a:t>5.1.4  </a:t>
            </a:r>
            <a:r>
              <a:rPr lang="zh-CN" altLang="en-US" dirty="0"/>
              <a:t>物体（指成品、半成品、物料、工具和生产用品等）摆放不当</a:t>
            </a:r>
            <a:endParaRPr lang="en-US" altLang="zh-CN" dirty="0"/>
          </a:p>
        </p:txBody>
      </p:sp>
      <p:sp>
        <p:nvSpPr>
          <p:cNvPr id="97" name="文本框 96"/>
          <p:cNvSpPr txBox="1"/>
          <p:nvPr/>
        </p:nvSpPr>
        <p:spPr>
          <a:xfrm>
            <a:off x="539536" y="2473699"/>
            <a:ext cx="7784567" cy="398780"/>
          </a:xfrm>
          <a:prstGeom prst="rect">
            <a:avLst/>
          </a:prstGeom>
          <a:noFill/>
        </p:spPr>
        <p:txBody>
          <a:bodyPr wrap="square" rtlCol="0">
            <a:spAutoFit/>
          </a:bodyPr>
          <a:lstStyle>
            <a:defPPr>
              <a:defRPr lang="zh-CN"/>
            </a:defPPr>
            <a:lvl1pPr>
              <a:defRPr sz="2000" b="1">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en-US" altLang="zh-CN" dirty="0"/>
              <a:t>5.1.6 </a:t>
            </a:r>
            <a:r>
              <a:rPr lang="zh-CN" altLang="en-US" dirty="0"/>
              <a:t>攀坐不安全位置（如平台护栏、汽车挡板、吊车吊钩）</a:t>
            </a:r>
            <a:endParaRPr lang="en-US" altLang="zh-CN" dirty="0"/>
          </a:p>
        </p:txBody>
      </p:sp>
      <p:sp>
        <p:nvSpPr>
          <p:cNvPr id="11" name="文本框 10"/>
          <p:cNvSpPr txBox="1"/>
          <p:nvPr/>
        </p:nvSpPr>
        <p:spPr>
          <a:xfrm>
            <a:off x="539536" y="2014388"/>
            <a:ext cx="8083184" cy="398780"/>
          </a:xfrm>
          <a:prstGeom prst="rect">
            <a:avLst/>
          </a:prstGeom>
          <a:noFill/>
        </p:spPr>
        <p:txBody>
          <a:bodyPr wrap="square" rtlCol="0">
            <a:spAutoFit/>
          </a:bodyPr>
          <a:lstStyle>
            <a:defPPr>
              <a:defRPr lang="zh-CN"/>
            </a:defPPr>
            <a:lvl1pPr>
              <a:defRPr sz="2000" b="1">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en-US" altLang="zh-CN" dirty="0"/>
              <a:t>5.1.5 </a:t>
            </a:r>
            <a:r>
              <a:rPr lang="zh-CN" altLang="en-US" dirty="0"/>
              <a:t>冒险进入危险区域 </a:t>
            </a:r>
            <a:endParaRPr lang="en-US" altLang="zh-CN" dirty="0"/>
          </a:p>
        </p:txBody>
      </p:sp>
      <p:sp>
        <p:nvSpPr>
          <p:cNvPr id="12" name="文本框 11"/>
          <p:cNvSpPr txBox="1"/>
          <p:nvPr/>
        </p:nvSpPr>
        <p:spPr>
          <a:xfrm>
            <a:off x="539536" y="3355157"/>
            <a:ext cx="5687067" cy="398780"/>
          </a:xfrm>
          <a:prstGeom prst="rect">
            <a:avLst/>
          </a:prstGeom>
          <a:noFill/>
        </p:spPr>
        <p:txBody>
          <a:bodyPr wrap="square" rtlCol="0">
            <a:spAutoFit/>
          </a:bodyPr>
          <a:lstStyle>
            <a:defPPr>
              <a:defRPr lang="zh-CN"/>
            </a:defPPr>
            <a:lvl1pPr>
              <a:defRPr sz="2000" b="1">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en-US" altLang="zh-CN" dirty="0"/>
              <a:t>5.1.8 </a:t>
            </a:r>
            <a:r>
              <a:rPr lang="zh-CN" altLang="en-US" dirty="0"/>
              <a:t>有分散注意力的行为</a:t>
            </a:r>
            <a:endParaRPr lang="en-US" altLang="zh-CN" dirty="0"/>
          </a:p>
        </p:txBody>
      </p:sp>
      <p:sp>
        <p:nvSpPr>
          <p:cNvPr id="13" name="文本框 12"/>
          <p:cNvSpPr txBox="1"/>
          <p:nvPr/>
        </p:nvSpPr>
        <p:spPr>
          <a:xfrm>
            <a:off x="539536" y="3795886"/>
            <a:ext cx="6884587" cy="398780"/>
          </a:xfrm>
          <a:prstGeom prst="rect">
            <a:avLst/>
          </a:prstGeom>
          <a:noFill/>
        </p:spPr>
        <p:txBody>
          <a:bodyPr wrap="square" rtlCol="0">
            <a:spAutoFit/>
          </a:bodyPr>
          <a:lstStyle>
            <a:defPPr>
              <a:defRPr lang="zh-CN"/>
            </a:defPPr>
            <a:lvl1pPr>
              <a:defRPr sz="2000" b="1">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en-US" altLang="zh-CN" dirty="0"/>
              <a:t>5.1.9 </a:t>
            </a:r>
            <a:r>
              <a:rPr lang="zh-CN" altLang="en-US" dirty="0"/>
              <a:t>在必须使用防护用品的作业或场所忽视其作用</a:t>
            </a:r>
            <a:endParaRPr lang="en-US" altLang="zh-CN" dirty="0"/>
          </a:p>
        </p:txBody>
      </p:sp>
      <p:sp>
        <p:nvSpPr>
          <p:cNvPr id="15" name="文本框 14"/>
          <p:cNvSpPr txBox="1"/>
          <p:nvPr/>
        </p:nvSpPr>
        <p:spPr>
          <a:xfrm>
            <a:off x="539536" y="2914428"/>
            <a:ext cx="8533411" cy="398780"/>
          </a:xfrm>
          <a:prstGeom prst="rect">
            <a:avLst/>
          </a:prstGeom>
          <a:noFill/>
        </p:spPr>
        <p:txBody>
          <a:bodyPr wrap="square" rtlCol="0">
            <a:spAutoFit/>
          </a:bodyPr>
          <a:lstStyle>
            <a:defPPr>
              <a:defRPr lang="zh-CN"/>
            </a:defPPr>
            <a:lvl1pPr>
              <a:defRPr sz="2000" b="1">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en-US" altLang="zh-CN" dirty="0"/>
              <a:t>5.1.7 </a:t>
            </a:r>
            <a:r>
              <a:rPr lang="zh-CN" altLang="en-US" dirty="0"/>
              <a:t>机器运转时加油、修理、检查、焊接、清扫在吊物下作业、停留</a:t>
            </a:r>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90552" y="1779662"/>
            <a:ext cx="1925264" cy="786599"/>
          </a:xfrm>
          <a:prstGeom prst="rect">
            <a:avLst/>
          </a:prstGeom>
          <a:solidFill>
            <a:srgbClr val="1B9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p:cNvSpPr/>
          <p:nvPr/>
        </p:nvSpPr>
        <p:spPr>
          <a:xfrm>
            <a:off x="3007099" y="1779662"/>
            <a:ext cx="2548854" cy="786599"/>
          </a:xfrm>
          <a:prstGeom prst="rect">
            <a:avLst/>
          </a:prstGeom>
          <a:solidFill>
            <a:srgbClr val="1B9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67"/>
          <p:cNvSpPr/>
          <p:nvPr/>
        </p:nvSpPr>
        <p:spPr>
          <a:xfrm>
            <a:off x="5647237" y="1779662"/>
            <a:ext cx="2309140" cy="786599"/>
          </a:xfrm>
          <a:prstGeom prst="rect">
            <a:avLst/>
          </a:prstGeom>
          <a:solidFill>
            <a:srgbClr val="1B9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81"/>
          <p:cNvSpPr/>
          <p:nvPr/>
        </p:nvSpPr>
        <p:spPr>
          <a:xfrm>
            <a:off x="3007099" y="2710277"/>
            <a:ext cx="4949277" cy="1477094"/>
          </a:xfrm>
          <a:prstGeom prst="rect">
            <a:avLst/>
          </a:prstGeom>
          <a:solidFill>
            <a:srgbClr val="1B9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矩形 82"/>
          <p:cNvSpPr/>
          <p:nvPr/>
        </p:nvSpPr>
        <p:spPr>
          <a:xfrm>
            <a:off x="990552" y="2710277"/>
            <a:ext cx="1925264" cy="1477094"/>
          </a:xfrm>
          <a:prstGeom prst="rect">
            <a:avLst/>
          </a:prstGeom>
          <a:solidFill>
            <a:srgbClr val="1B9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79512" y="51470"/>
            <a:ext cx="432000" cy="432000"/>
          </a:xfrm>
          <a:prstGeom prst="rect">
            <a:avLst/>
          </a:prstGeom>
          <a:noFill/>
          <a:ln w="22225">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95536" y="267470"/>
            <a:ext cx="288000" cy="288000"/>
          </a:xfrm>
          <a:prstGeom prst="rect">
            <a:avLst/>
          </a:prstGeom>
          <a:solidFill>
            <a:srgbClr val="1B9DBD"/>
          </a:solidFill>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flipV="1">
            <a:off x="683536" y="483470"/>
            <a:ext cx="8460464" cy="718"/>
          </a:xfrm>
          <a:prstGeom prst="line">
            <a:avLst/>
          </a:prstGeom>
          <a:ln w="22225">
            <a:solidFill>
              <a:srgbClr val="1B9DBD"/>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683536" y="872098"/>
            <a:ext cx="5687067" cy="398780"/>
          </a:xfrm>
          <a:prstGeom prst="rect">
            <a:avLst/>
          </a:prstGeom>
          <a:noFill/>
        </p:spPr>
        <p:txBody>
          <a:bodyPr wrap="square" rtlCol="0">
            <a:spAutoFit/>
          </a:bodyPr>
          <a:lstStyle/>
          <a:p>
            <a:r>
              <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rPr>
              <a:t>5.2.2 </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防护不当</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2" name="文本框 51"/>
          <p:cNvSpPr txBox="1"/>
          <p:nvPr/>
        </p:nvSpPr>
        <p:spPr>
          <a:xfrm>
            <a:off x="1175046" y="1802090"/>
            <a:ext cx="1552030" cy="755650"/>
          </a:xfrm>
          <a:prstGeom prst="rect">
            <a:avLst/>
          </a:prstGeom>
          <a:noFill/>
        </p:spPr>
        <p:txBody>
          <a:bodyPr wrap="square" rtlCol="0">
            <a:spAutoFit/>
          </a:bodyPr>
          <a:lstStyle/>
          <a:p>
            <a:pPr algn="ctr">
              <a:lnSpc>
                <a:spcPct val="120000"/>
              </a:lnSpc>
            </a:pPr>
            <a:r>
              <a:rPr lang="zh-CN" altLang="en-US" dirty="0">
                <a:solidFill>
                  <a:schemeClr val="bg1"/>
                </a:solidFill>
                <a:latin typeface="微软雅黑" panose="020B0503020204020204" pitchFamily="34" charset="-122"/>
                <a:ea typeface="微软雅黑" panose="020B0503020204020204" pitchFamily="34" charset="-122"/>
              </a:rPr>
              <a:t>防护罩未</a:t>
            </a:r>
            <a:endParaRPr lang="en-US" altLang="zh-CN" dirty="0">
              <a:solidFill>
                <a:schemeClr val="bg1"/>
              </a:solidFill>
              <a:latin typeface="微软雅黑" panose="020B0503020204020204" pitchFamily="34" charset="-122"/>
              <a:ea typeface="微软雅黑" panose="020B0503020204020204" pitchFamily="34" charset="-122"/>
            </a:endParaRPr>
          </a:p>
          <a:p>
            <a:pPr algn="ctr">
              <a:lnSpc>
                <a:spcPct val="120000"/>
              </a:lnSpc>
            </a:pPr>
            <a:r>
              <a:rPr lang="zh-CN" altLang="en-US" dirty="0">
                <a:solidFill>
                  <a:schemeClr val="bg1"/>
                </a:solidFill>
                <a:latin typeface="微软雅黑" panose="020B0503020204020204" pitchFamily="34" charset="-122"/>
                <a:ea typeface="微软雅黑" panose="020B0503020204020204" pitchFamily="34" charset="-122"/>
              </a:rPr>
              <a:t>在适当位置</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53" name="文本框 52"/>
          <p:cNvSpPr txBox="1"/>
          <p:nvPr/>
        </p:nvSpPr>
        <p:spPr>
          <a:xfrm>
            <a:off x="3335501" y="1953966"/>
            <a:ext cx="2135476" cy="423545"/>
          </a:xfrm>
          <a:prstGeom prst="rect">
            <a:avLst/>
          </a:prstGeom>
          <a:noFill/>
        </p:spPr>
        <p:txBody>
          <a:bodyPr wrap="square" rtlCol="0">
            <a:spAutoFit/>
          </a:bodyPr>
          <a:lstStyle/>
          <a:p>
            <a:pPr algn="ctr">
              <a:lnSpc>
                <a:spcPct val="120000"/>
              </a:lnSpc>
            </a:pPr>
            <a:r>
              <a:rPr lang="zh-CN" altLang="en-US" dirty="0">
                <a:solidFill>
                  <a:schemeClr val="bg1"/>
                </a:solidFill>
                <a:latin typeface="微软雅黑" panose="020B0503020204020204" pitchFamily="34" charset="-122"/>
                <a:ea typeface="微软雅黑" panose="020B0503020204020204" pitchFamily="34" charset="-122"/>
              </a:rPr>
              <a:t>防护装置调整不当</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56" name="文本框 55"/>
          <p:cNvSpPr txBox="1"/>
          <p:nvPr/>
        </p:nvSpPr>
        <p:spPr>
          <a:xfrm>
            <a:off x="1627025" y="3219370"/>
            <a:ext cx="648072" cy="506730"/>
          </a:xfrm>
          <a:prstGeom prst="rect">
            <a:avLst/>
          </a:prstGeom>
          <a:noFill/>
        </p:spPr>
        <p:txBody>
          <a:bodyPr wrap="square" rtlCol="0">
            <a:spAutoFit/>
          </a:bodyPr>
          <a:lstStyle/>
          <a:p>
            <a:pPr algn="ctr" fontAlgn="auto">
              <a:lnSpc>
                <a:spcPct val="150000"/>
              </a:lnSpc>
              <a:spcBef>
                <a:spcPts val="0"/>
              </a:spcBef>
              <a:spcAft>
                <a:spcPts val="0"/>
              </a:spcAft>
              <a:defRPr/>
            </a:pPr>
            <a:r>
              <a:rPr lang="zh-CN" altLang="en-US" dirty="0">
                <a:solidFill>
                  <a:schemeClr val="bg1"/>
                </a:solidFill>
                <a:latin typeface="微软雅黑" panose="020B0503020204020204" pitchFamily="34" charset="-122"/>
                <a:ea typeface="微软雅黑" panose="020B0503020204020204" pitchFamily="34" charset="-122"/>
              </a:rPr>
              <a:t>其他</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61" name="文本框 60"/>
          <p:cNvSpPr txBox="1"/>
          <p:nvPr/>
        </p:nvSpPr>
        <p:spPr>
          <a:xfrm>
            <a:off x="6095344" y="1779662"/>
            <a:ext cx="1575563" cy="755650"/>
          </a:xfrm>
          <a:prstGeom prst="rect">
            <a:avLst/>
          </a:prstGeom>
          <a:noFill/>
        </p:spPr>
        <p:txBody>
          <a:bodyPr wrap="square" rtlCol="0">
            <a:spAutoFit/>
          </a:bodyPr>
          <a:lstStyle/>
          <a:p>
            <a:pPr algn="ctr">
              <a:lnSpc>
                <a:spcPct val="120000"/>
              </a:lnSpc>
            </a:pPr>
            <a:r>
              <a:rPr lang="zh-CN" altLang="en-US" dirty="0">
                <a:solidFill>
                  <a:schemeClr val="bg1"/>
                </a:solidFill>
                <a:latin typeface="微软雅黑" panose="020B0503020204020204" pitchFamily="34" charset="-122"/>
                <a:ea typeface="微软雅黑" panose="020B0503020204020204" pitchFamily="34" charset="-122"/>
              </a:rPr>
              <a:t>电气装置带</a:t>
            </a:r>
            <a:endParaRPr lang="en-US" altLang="zh-CN" dirty="0">
              <a:solidFill>
                <a:schemeClr val="bg1"/>
              </a:solidFill>
              <a:latin typeface="微软雅黑" panose="020B0503020204020204" pitchFamily="34" charset="-122"/>
              <a:ea typeface="微软雅黑" panose="020B0503020204020204" pitchFamily="34" charset="-122"/>
            </a:endParaRPr>
          </a:p>
          <a:p>
            <a:pPr algn="ctr">
              <a:lnSpc>
                <a:spcPct val="120000"/>
              </a:lnSpc>
            </a:pPr>
            <a:r>
              <a:rPr lang="zh-CN" altLang="en-US" dirty="0">
                <a:solidFill>
                  <a:schemeClr val="bg1"/>
                </a:solidFill>
                <a:latin typeface="微软雅黑" panose="020B0503020204020204" pitchFamily="34" charset="-122"/>
                <a:ea typeface="微软雅黑" panose="020B0503020204020204" pitchFamily="34" charset="-122"/>
              </a:rPr>
              <a:t>电部分裸露</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66" name="文本框 65"/>
          <p:cNvSpPr txBox="1"/>
          <p:nvPr/>
        </p:nvSpPr>
        <p:spPr>
          <a:xfrm>
            <a:off x="3311274" y="2737860"/>
            <a:ext cx="4279566" cy="1419860"/>
          </a:xfrm>
          <a:prstGeom prst="rect">
            <a:avLst/>
          </a:prstGeom>
          <a:noFill/>
        </p:spPr>
        <p:txBody>
          <a:bodyPr wrap="square" rtlCol="0">
            <a:spAutoFit/>
          </a:bodyPr>
          <a:lstStyle/>
          <a:p>
            <a:pPr fontAlgn="auto">
              <a:lnSpc>
                <a:spcPct val="120000"/>
              </a:lnSpc>
              <a:spcBef>
                <a:spcPts val="0"/>
              </a:spcBef>
              <a:spcAft>
                <a:spcPts val="0"/>
              </a:spcAft>
              <a:defRPr/>
            </a:pPr>
            <a:r>
              <a:rPr lang="zh-CN" altLang="en-US" dirty="0">
                <a:solidFill>
                  <a:schemeClr val="bg1"/>
                </a:solidFill>
                <a:latin typeface="微软雅黑" panose="020B0503020204020204" pitchFamily="34" charset="-122"/>
                <a:ea typeface="微软雅黑" panose="020B0503020204020204" pitchFamily="34" charset="-122"/>
              </a:rPr>
              <a:t>设备、设施、工具附件有缺陷，设计不当、结构不合安全要求；通道门遮挡视线；安全间距不够；工件有锋利毛刺；设施上有锋利倒梭。</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96" name="文本框 95"/>
          <p:cNvSpPr txBox="1"/>
          <p:nvPr/>
        </p:nvSpPr>
        <p:spPr>
          <a:xfrm>
            <a:off x="827584" y="51470"/>
            <a:ext cx="3744416" cy="460375"/>
          </a:xfrm>
          <a:prstGeom prst="rect">
            <a:avLst/>
          </a:prstGeom>
          <a:noFill/>
        </p:spPr>
        <p:txBody>
          <a:bodyPr wrap="square" rtlCol="0">
            <a:spAutoFit/>
          </a:bodyPr>
          <a:lstStyle/>
          <a:p>
            <a:r>
              <a:rPr lang="en-US" altLang="zh-CN" sz="2400" b="1" dirty="0">
                <a:latin typeface="微软雅黑" panose="020B0503020204020204" pitchFamily="34" charset="-122"/>
                <a:ea typeface="微软雅黑" panose="020B0503020204020204" pitchFamily="34" charset="-122"/>
              </a:rPr>
              <a:t>5.2 </a:t>
            </a:r>
            <a:r>
              <a:rPr lang="zh-CN" altLang="en-US" sz="2400" b="1" dirty="0">
                <a:latin typeface="微软雅黑" panose="020B0503020204020204" pitchFamily="34" charset="-122"/>
                <a:ea typeface="微软雅黑" panose="020B0503020204020204" pitchFamily="34" charset="-122"/>
              </a:rPr>
              <a:t>物的不安全状态</a:t>
            </a:r>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90552" y="1779662"/>
            <a:ext cx="1925264" cy="786599"/>
          </a:xfrm>
          <a:prstGeom prst="rect">
            <a:avLst/>
          </a:prstGeom>
          <a:solidFill>
            <a:srgbClr val="1B9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p:cNvSpPr/>
          <p:nvPr/>
        </p:nvSpPr>
        <p:spPr>
          <a:xfrm>
            <a:off x="3007099" y="1779662"/>
            <a:ext cx="2548854" cy="786599"/>
          </a:xfrm>
          <a:prstGeom prst="rect">
            <a:avLst/>
          </a:prstGeom>
          <a:solidFill>
            <a:srgbClr val="1B9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67"/>
          <p:cNvSpPr/>
          <p:nvPr/>
        </p:nvSpPr>
        <p:spPr>
          <a:xfrm>
            <a:off x="5647237" y="1779662"/>
            <a:ext cx="2309140" cy="772280"/>
          </a:xfrm>
          <a:prstGeom prst="rect">
            <a:avLst/>
          </a:prstGeom>
          <a:solidFill>
            <a:srgbClr val="1B9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81"/>
          <p:cNvSpPr/>
          <p:nvPr/>
        </p:nvSpPr>
        <p:spPr>
          <a:xfrm>
            <a:off x="3007099" y="2710277"/>
            <a:ext cx="4949277" cy="1477094"/>
          </a:xfrm>
          <a:prstGeom prst="rect">
            <a:avLst/>
          </a:prstGeom>
          <a:solidFill>
            <a:srgbClr val="1B9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矩形 82"/>
          <p:cNvSpPr/>
          <p:nvPr/>
        </p:nvSpPr>
        <p:spPr>
          <a:xfrm>
            <a:off x="990552" y="2710277"/>
            <a:ext cx="1925264" cy="1477094"/>
          </a:xfrm>
          <a:prstGeom prst="rect">
            <a:avLst/>
          </a:prstGeom>
          <a:solidFill>
            <a:srgbClr val="1B9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79512" y="51470"/>
            <a:ext cx="432000" cy="432000"/>
          </a:xfrm>
          <a:prstGeom prst="rect">
            <a:avLst/>
          </a:prstGeom>
          <a:noFill/>
          <a:ln w="22225">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95536" y="267470"/>
            <a:ext cx="288000" cy="288000"/>
          </a:xfrm>
          <a:prstGeom prst="rect">
            <a:avLst/>
          </a:prstGeom>
          <a:solidFill>
            <a:srgbClr val="1B9DBD"/>
          </a:solidFill>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flipV="1">
            <a:off x="683536" y="483470"/>
            <a:ext cx="8460464" cy="718"/>
          </a:xfrm>
          <a:prstGeom prst="line">
            <a:avLst/>
          </a:prstGeom>
          <a:ln w="22225">
            <a:solidFill>
              <a:srgbClr val="1B9DBD"/>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683536" y="872098"/>
            <a:ext cx="5687067" cy="398780"/>
          </a:xfrm>
          <a:prstGeom prst="rect">
            <a:avLst/>
          </a:prstGeom>
          <a:noFill/>
        </p:spPr>
        <p:txBody>
          <a:bodyPr wrap="square" rtlCol="0">
            <a:spAutoFit/>
          </a:bodyPr>
          <a:lstStyle/>
          <a:p>
            <a:r>
              <a:rPr lang="en-US" altLang="zh-CN" sz="2000" b="1" dirty="0">
                <a:latin typeface="微软雅黑" panose="020B0503020204020204" pitchFamily="34" charset="-122"/>
                <a:ea typeface="微软雅黑" panose="020B0503020204020204" pitchFamily="34" charset="-122"/>
              </a:rPr>
              <a:t>5.2.3 </a:t>
            </a:r>
            <a:r>
              <a:rPr lang="zh-CN" altLang="en-US" sz="2000" b="1" dirty="0">
                <a:latin typeface="微软雅黑" panose="020B0503020204020204" pitchFamily="34" charset="-122"/>
                <a:ea typeface="微软雅黑" panose="020B0503020204020204" pitchFamily="34" charset="-122"/>
              </a:rPr>
              <a:t>强度不够</a:t>
            </a:r>
            <a:endParaRPr lang="zh-CN" altLang="en-US" sz="2000" dirty="0">
              <a:latin typeface="微软雅黑" panose="020B0503020204020204" pitchFamily="34" charset="-122"/>
              <a:ea typeface="微软雅黑" panose="020B0503020204020204" pitchFamily="34" charset="-122"/>
            </a:endParaRPr>
          </a:p>
        </p:txBody>
      </p:sp>
      <p:sp>
        <p:nvSpPr>
          <p:cNvPr id="52" name="文本框 51"/>
          <p:cNvSpPr txBox="1"/>
          <p:nvPr/>
        </p:nvSpPr>
        <p:spPr>
          <a:xfrm>
            <a:off x="1141828" y="1928318"/>
            <a:ext cx="1740769" cy="423545"/>
          </a:xfrm>
          <a:prstGeom prst="rect">
            <a:avLst/>
          </a:prstGeom>
          <a:noFill/>
        </p:spPr>
        <p:txBody>
          <a:bodyPr wrap="square" rtlCol="0">
            <a:spAutoFit/>
          </a:bodyPr>
          <a:lstStyle/>
          <a:p>
            <a:pPr algn="ctr">
              <a:lnSpc>
                <a:spcPct val="120000"/>
              </a:lnSpc>
              <a:defRPr/>
            </a:pPr>
            <a:r>
              <a:rPr lang="zh-CN" altLang="en-US" dirty="0">
                <a:solidFill>
                  <a:schemeClr val="bg1"/>
                </a:solidFill>
                <a:latin typeface="微软雅黑" panose="020B0503020204020204" pitchFamily="34" charset="-122"/>
                <a:ea typeface="微软雅黑" panose="020B0503020204020204" pitchFamily="34" charset="-122"/>
              </a:rPr>
              <a:t>机械强度不够</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53" name="文本框 52"/>
          <p:cNvSpPr txBox="1"/>
          <p:nvPr/>
        </p:nvSpPr>
        <p:spPr>
          <a:xfrm>
            <a:off x="3335501" y="1953966"/>
            <a:ext cx="2135476" cy="423545"/>
          </a:xfrm>
          <a:prstGeom prst="rect">
            <a:avLst/>
          </a:prstGeom>
          <a:noFill/>
        </p:spPr>
        <p:txBody>
          <a:bodyPr wrap="square" rtlCol="0">
            <a:spAutoFit/>
          </a:bodyPr>
          <a:lstStyle/>
          <a:p>
            <a:pPr algn="ctr">
              <a:lnSpc>
                <a:spcPct val="120000"/>
              </a:lnSpc>
              <a:defRPr/>
            </a:pPr>
            <a:r>
              <a:rPr lang="zh-CN" altLang="en-US" dirty="0">
                <a:solidFill>
                  <a:schemeClr val="bg1"/>
                </a:solidFill>
                <a:latin typeface="微软雅黑" panose="020B0503020204020204" pitchFamily="34" charset="-122"/>
                <a:ea typeface="微软雅黑" panose="020B0503020204020204" pitchFamily="34" charset="-122"/>
              </a:rPr>
              <a:t>绝缘强度不够</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56" name="文本框 55"/>
          <p:cNvSpPr txBox="1"/>
          <p:nvPr/>
        </p:nvSpPr>
        <p:spPr>
          <a:xfrm>
            <a:off x="1627025" y="3219370"/>
            <a:ext cx="648072" cy="506730"/>
          </a:xfrm>
          <a:prstGeom prst="rect">
            <a:avLst/>
          </a:prstGeom>
          <a:noFill/>
        </p:spPr>
        <p:txBody>
          <a:bodyPr wrap="square" rtlCol="0">
            <a:spAutoFit/>
          </a:bodyPr>
          <a:lstStyle/>
          <a:p>
            <a:pPr algn="ctr" fontAlgn="auto">
              <a:lnSpc>
                <a:spcPct val="150000"/>
              </a:lnSpc>
              <a:spcBef>
                <a:spcPts val="0"/>
              </a:spcBef>
              <a:spcAft>
                <a:spcPts val="0"/>
              </a:spcAft>
              <a:defRPr/>
            </a:pPr>
            <a:r>
              <a:rPr lang="zh-CN" altLang="en-US" dirty="0">
                <a:solidFill>
                  <a:schemeClr val="bg1"/>
                </a:solidFill>
                <a:latin typeface="微软雅黑" panose="020B0503020204020204" pitchFamily="34" charset="-122"/>
                <a:ea typeface="微软雅黑" panose="020B0503020204020204" pitchFamily="34" charset="-122"/>
              </a:rPr>
              <a:t>其他</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61" name="文本框 60"/>
          <p:cNvSpPr txBox="1"/>
          <p:nvPr/>
        </p:nvSpPr>
        <p:spPr>
          <a:xfrm>
            <a:off x="5884355" y="1817240"/>
            <a:ext cx="1861032" cy="755650"/>
          </a:xfrm>
          <a:prstGeom prst="rect">
            <a:avLst/>
          </a:prstGeom>
          <a:noFill/>
        </p:spPr>
        <p:txBody>
          <a:bodyPr wrap="square" rtlCol="0">
            <a:spAutoFit/>
          </a:bodyPr>
          <a:lstStyle/>
          <a:p>
            <a:pPr algn="ctr">
              <a:lnSpc>
                <a:spcPct val="120000"/>
              </a:lnSpc>
              <a:defRPr/>
            </a:pPr>
            <a:r>
              <a:rPr lang="zh-CN" altLang="en-US" dirty="0">
                <a:solidFill>
                  <a:schemeClr val="bg1"/>
                </a:solidFill>
                <a:latin typeface="微软雅黑" panose="020B0503020204020204" pitchFamily="34" charset="-122"/>
                <a:ea typeface="微软雅黑" panose="020B0503020204020204" pitchFamily="34" charset="-122"/>
              </a:rPr>
              <a:t>起吊重物的绳索不合安全要求</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66" name="文本框 65"/>
          <p:cNvSpPr txBox="1"/>
          <p:nvPr/>
        </p:nvSpPr>
        <p:spPr>
          <a:xfrm>
            <a:off x="3233402" y="2904059"/>
            <a:ext cx="4645102" cy="1087755"/>
          </a:xfrm>
          <a:prstGeom prst="rect">
            <a:avLst/>
          </a:prstGeom>
          <a:noFill/>
        </p:spPr>
        <p:txBody>
          <a:bodyPr wrap="square" rtlCol="0">
            <a:spAutoFit/>
          </a:bodyPr>
          <a:lstStyle/>
          <a:p>
            <a:pPr>
              <a:lnSpc>
                <a:spcPct val="120000"/>
              </a:lnSpc>
              <a:defRPr/>
            </a:pPr>
            <a:r>
              <a:rPr lang="zh-CN" altLang="en-US" dirty="0">
                <a:solidFill>
                  <a:schemeClr val="bg1"/>
                </a:solidFill>
                <a:latin typeface="微软雅黑" panose="020B0503020204020204" pitchFamily="34" charset="-122"/>
                <a:ea typeface="微软雅黑" panose="020B0503020204020204" pitchFamily="34" charset="-122"/>
              </a:rPr>
              <a:t>设备在非正常状态下运行；设备带病运转；设备超负荷运转；维修调整不良； </a:t>
            </a:r>
            <a:endParaRPr lang="en-US" altLang="zh-CN" dirty="0">
              <a:solidFill>
                <a:schemeClr val="bg1"/>
              </a:solidFill>
              <a:latin typeface="微软雅黑" panose="020B0503020204020204" pitchFamily="34" charset="-122"/>
              <a:ea typeface="微软雅黑" panose="020B0503020204020204" pitchFamily="34" charset="-122"/>
            </a:endParaRPr>
          </a:p>
          <a:p>
            <a:pPr>
              <a:lnSpc>
                <a:spcPct val="120000"/>
              </a:lnSpc>
              <a:defRPr/>
            </a:pPr>
            <a:r>
              <a:rPr lang="zh-CN" altLang="en-US" dirty="0">
                <a:solidFill>
                  <a:schemeClr val="bg1"/>
                </a:solidFill>
                <a:latin typeface="微软雅黑" panose="020B0503020204020204" pitchFamily="34" charset="-122"/>
                <a:ea typeface="微软雅黑" panose="020B0503020204020204" pitchFamily="34" charset="-122"/>
              </a:rPr>
              <a:t>设备失修；地面不平；保养不当、设备失灵。</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827584" y="51470"/>
            <a:ext cx="3744416" cy="460375"/>
          </a:xfrm>
          <a:prstGeom prst="rect">
            <a:avLst/>
          </a:prstGeom>
          <a:noFill/>
        </p:spPr>
        <p:txBody>
          <a:bodyPr wrap="square" rtlCol="0">
            <a:spAutoFit/>
          </a:bodyPr>
          <a:lstStyle/>
          <a:p>
            <a:r>
              <a:rPr lang="en-US" altLang="zh-CN" sz="2400" b="1" dirty="0">
                <a:latin typeface="微软雅黑" panose="020B0503020204020204" pitchFamily="34" charset="-122"/>
                <a:ea typeface="微软雅黑" panose="020B0503020204020204" pitchFamily="34" charset="-122"/>
              </a:rPr>
              <a:t>5.2 </a:t>
            </a:r>
            <a:r>
              <a:rPr lang="zh-CN" altLang="en-US" sz="2400" b="1" dirty="0">
                <a:latin typeface="微软雅黑" panose="020B0503020204020204" pitchFamily="34" charset="-122"/>
                <a:ea typeface="微软雅黑" panose="020B0503020204020204" pitchFamily="34" charset="-122"/>
              </a:rPr>
              <a:t>物的不安全状态</a:t>
            </a:r>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2123728" y="1050514"/>
            <a:ext cx="6551960" cy="1507581"/>
          </a:xfrm>
          <a:prstGeom prst="rect">
            <a:avLst/>
          </a:prstGeom>
          <a:solidFill>
            <a:srgbClr val="104D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2208096" y="1122771"/>
            <a:ext cx="6192688" cy="1322070"/>
          </a:xfrm>
          <a:prstGeom prst="rect">
            <a:avLst/>
          </a:prstGeom>
          <a:noFill/>
        </p:spPr>
        <p:txBody>
          <a:bodyPr wrap="square" rtlCol="0">
            <a:spAutoFit/>
          </a:bodyPr>
          <a:lstStyle>
            <a:defPPr>
              <a:defRPr lang="zh-CN"/>
            </a:defPPr>
            <a:lvl1pPr algn="just" fontAlgn="auto">
              <a:lnSpc>
                <a:spcPct val="125000"/>
              </a:lnSpc>
              <a:spcAft>
                <a:spcPts val="0"/>
              </a:spcAft>
              <a:buNone/>
              <a:defRPr sz="1600">
                <a:solidFill>
                  <a:schemeClr val="bg1"/>
                </a:solidFill>
                <a:latin typeface="微软雅黑" panose="020B0503020204020204" pitchFamily="34" charset="-122"/>
                <a:ea typeface="微软雅黑" panose="020B0503020204020204" pitchFamily="34" charset="-122"/>
              </a:defRPr>
            </a:lvl1pPr>
          </a:lstStyle>
          <a:p>
            <a:r>
              <a:rPr lang="zh-CN" altLang="en-US" dirty="0"/>
              <a:t>对于一个人，安全意味着健康和生命；对于一个家庭，安全意味着和睦和幸福；对于一个企业，安全意味着形象和发展；对于一个国家，安全意味着和谐和强大。它存在于我们工作和生活的方方面面，毫不夸张的说：“没有安全就没有一切”。</a:t>
            </a:r>
            <a:endParaRPr lang="zh-CN" altLang="en-US" dirty="0"/>
          </a:p>
        </p:txBody>
      </p:sp>
      <p:sp>
        <p:nvSpPr>
          <p:cNvPr id="24" name="矩形 23"/>
          <p:cNvSpPr/>
          <p:nvPr/>
        </p:nvSpPr>
        <p:spPr>
          <a:xfrm>
            <a:off x="2051720" y="3069667"/>
            <a:ext cx="6623968" cy="1507581"/>
          </a:xfrm>
          <a:prstGeom prst="rect">
            <a:avLst/>
          </a:prstGeom>
          <a:solidFill>
            <a:srgbClr val="104D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611560" y="2956945"/>
            <a:ext cx="1512216" cy="1736606"/>
          </a:xfrm>
          <a:prstGeom prst="rect">
            <a:avLst/>
          </a:prstGeom>
          <a:solidFill>
            <a:srgbClr val="1B9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611512" y="916188"/>
            <a:ext cx="1512216" cy="1736606"/>
          </a:xfrm>
          <a:prstGeom prst="rect">
            <a:avLst/>
          </a:prstGeom>
          <a:solidFill>
            <a:srgbClr val="1B9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79512" y="51470"/>
            <a:ext cx="432000" cy="432000"/>
          </a:xfrm>
          <a:prstGeom prst="rect">
            <a:avLst/>
          </a:prstGeom>
          <a:noFill/>
          <a:ln w="22225">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95536" y="267470"/>
            <a:ext cx="288000" cy="288000"/>
          </a:xfrm>
          <a:prstGeom prst="rect">
            <a:avLst/>
          </a:prstGeom>
          <a:solidFill>
            <a:srgbClr val="1B9DBD"/>
          </a:solidFill>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flipV="1">
            <a:off x="683536" y="483470"/>
            <a:ext cx="8460464" cy="718"/>
          </a:xfrm>
          <a:prstGeom prst="line">
            <a:avLst/>
          </a:prstGeom>
          <a:ln w="22225">
            <a:solidFill>
              <a:srgbClr val="1B9DBD"/>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827584" y="51470"/>
            <a:ext cx="5473204" cy="46037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什么是安全？什么是安全检查？</a:t>
            </a:r>
            <a:endParaRPr lang="zh-CN" altLang="en-US" sz="2400" b="1" dirty="0">
              <a:latin typeface="微软雅黑" panose="020B0503020204020204" pitchFamily="34" charset="-122"/>
              <a:ea typeface="微软雅黑" panose="020B0503020204020204" pitchFamily="34" charset="-122"/>
            </a:endParaRPr>
          </a:p>
        </p:txBody>
      </p:sp>
      <p:sp>
        <p:nvSpPr>
          <p:cNvPr id="17" name="文本框 16"/>
          <p:cNvSpPr txBox="1"/>
          <p:nvPr/>
        </p:nvSpPr>
        <p:spPr>
          <a:xfrm>
            <a:off x="2208096" y="3161736"/>
            <a:ext cx="6192688" cy="1322070"/>
          </a:xfrm>
          <a:prstGeom prst="rect">
            <a:avLst/>
          </a:prstGeom>
          <a:noFill/>
        </p:spPr>
        <p:txBody>
          <a:bodyPr wrap="square" rtlCol="0">
            <a:spAutoFit/>
          </a:bodyPr>
          <a:lstStyle/>
          <a:p>
            <a:pPr algn="just" fontAlgn="auto">
              <a:lnSpc>
                <a:spcPct val="125000"/>
              </a:lnSpc>
              <a:spcAft>
                <a:spcPts val="0"/>
              </a:spcAft>
              <a:buNone/>
              <a:defRPr/>
            </a:pPr>
            <a:r>
              <a:rPr lang="zh-CN" altLang="en-US" sz="1600" dirty="0">
                <a:solidFill>
                  <a:schemeClr val="bg1"/>
                </a:solidFill>
                <a:latin typeface="微软雅黑" panose="020B0503020204020204" pitchFamily="34" charset="-122"/>
                <a:ea typeface="微软雅黑" panose="020B0503020204020204" pitchFamily="34" charset="-122"/>
              </a:rPr>
              <a:t>是对生产过程及安全管理中可能存在的隐患、有害和危险因素、缺陷等进行查证，以确定隐患或有害和危险因素、缺陷的存在状态，以及它们转化为事故的条件，以便制定整改措施，消除隐患、有害和危险因素，确保生产安全。 </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843767" y="1371171"/>
            <a:ext cx="944942" cy="860425"/>
          </a:xfrm>
          <a:prstGeom prst="rect">
            <a:avLst/>
          </a:prstGeom>
          <a:noFill/>
        </p:spPr>
        <p:txBody>
          <a:bodyPr wrap="square" rtlCol="0">
            <a:spAutoFit/>
          </a:bodyPr>
          <a:lstStyle/>
          <a:p>
            <a:pPr algn="ctr">
              <a:lnSpc>
                <a:spcPct val="125000"/>
              </a:lnSpc>
              <a:defRPr/>
            </a:pPr>
            <a:r>
              <a:rPr lang="zh-CN" altLang="en-US" sz="2000" b="1" dirty="0">
                <a:solidFill>
                  <a:schemeClr val="bg1"/>
                </a:solidFill>
                <a:latin typeface="微软雅黑" panose="020B0503020204020204" pitchFamily="34" charset="-122"/>
                <a:ea typeface="微软雅黑" panose="020B0503020204020204" pitchFamily="34" charset="-122"/>
              </a:rPr>
              <a:t>什么是安全</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683536" y="3395444"/>
            <a:ext cx="1375981" cy="860425"/>
          </a:xfrm>
          <a:prstGeom prst="rect">
            <a:avLst/>
          </a:prstGeom>
          <a:noFill/>
        </p:spPr>
        <p:txBody>
          <a:bodyPr wrap="square" rtlCol="0">
            <a:spAutoFit/>
          </a:bodyPr>
          <a:lstStyle/>
          <a:p>
            <a:pPr algn="ctr">
              <a:lnSpc>
                <a:spcPct val="125000"/>
              </a:lnSpc>
              <a:defRPr/>
            </a:pPr>
            <a:r>
              <a:rPr lang="zh-CN" altLang="en-US" sz="2000" b="1" dirty="0">
                <a:solidFill>
                  <a:schemeClr val="bg1"/>
                </a:solidFill>
                <a:latin typeface="微软雅黑" panose="020B0503020204020204" pitchFamily="34" charset="-122"/>
                <a:ea typeface="微软雅黑" panose="020B0503020204020204" pitchFamily="34" charset="-122"/>
              </a:rPr>
              <a:t>什么是</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lnSpc>
                <a:spcPct val="125000"/>
              </a:lnSpc>
              <a:defRPr/>
            </a:pPr>
            <a:r>
              <a:rPr lang="zh-CN" altLang="en-US" sz="2000" b="1" dirty="0">
                <a:solidFill>
                  <a:schemeClr val="bg1"/>
                </a:solidFill>
                <a:latin typeface="微软雅黑" panose="020B0503020204020204" pitchFamily="34" charset="-122"/>
                <a:ea typeface="微软雅黑" panose="020B0503020204020204" pitchFamily="34" charset="-122"/>
              </a:rPr>
              <a:t>安全检查</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51470"/>
            <a:ext cx="432000" cy="432000"/>
          </a:xfrm>
          <a:prstGeom prst="rect">
            <a:avLst/>
          </a:prstGeom>
          <a:noFill/>
          <a:ln w="22225">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95536" y="267470"/>
            <a:ext cx="288000" cy="288000"/>
          </a:xfrm>
          <a:prstGeom prst="rect">
            <a:avLst/>
          </a:prstGeom>
          <a:solidFill>
            <a:srgbClr val="1B9DBD"/>
          </a:solidFill>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flipV="1">
            <a:off x="683536" y="483470"/>
            <a:ext cx="8460464" cy="718"/>
          </a:xfrm>
          <a:prstGeom prst="line">
            <a:avLst/>
          </a:prstGeom>
          <a:ln w="22225">
            <a:solidFill>
              <a:srgbClr val="1B9DBD"/>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1139348" y="1547033"/>
            <a:ext cx="2046834" cy="681355"/>
          </a:xfrm>
          <a:prstGeom prst="rect">
            <a:avLst/>
          </a:prstGeom>
          <a:noFill/>
        </p:spPr>
        <p:txBody>
          <a:bodyPr wrap="square" rtlCol="0">
            <a:spAutoFit/>
          </a:bodyPr>
          <a:lstStyle/>
          <a:p>
            <a:pPr>
              <a:lnSpc>
                <a:spcPct val="120000"/>
              </a:lnSpc>
            </a:pPr>
            <a:r>
              <a:rPr lang="zh-CN" altLang="en-US" sz="1600" dirty="0">
                <a:latin typeface="微软雅黑" panose="020B0503020204020204" pitchFamily="34" charset="-122"/>
                <a:ea typeface="微软雅黑" panose="020B0503020204020204" pitchFamily="34" charset="-122"/>
              </a:rPr>
              <a:t>照明光线不良、照明不足或光线过强</a:t>
            </a:r>
            <a:endParaRPr lang="zh-CN" altLang="en-US" sz="1600" dirty="0">
              <a:latin typeface="微软雅黑" panose="020B0503020204020204" pitchFamily="34" charset="-122"/>
              <a:ea typeface="微软雅黑" panose="020B0503020204020204" pitchFamily="34" charset="-122"/>
            </a:endParaRPr>
          </a:p>
        </p:txBody>
      </p:sp>
      <p:sp>
        <p:nvSpPr>
          <p:cNvPr id="33" name="文本框 32"/>
          <p:cNvSpPr txBox="1"/>
          <p:nvPr/>
        </p:nvSpPr>
        <p:spPr>
          <a:xfrm>
            <a:off x="4033654" y="1553941"/>
            <a:ext cx="1905742" cy="681355"/>
          </a:xfrm>
          <a:prstGeom prst="rect">
            <a:avLst/>
          </a:prstGeom>
          <a:noFill/>
        </p:spPr>
        <p:txBody>
          <a:bodyPr wrap="square" rtlCol="0">
            <a:spAutoFit/>
          </a:bodyPr>
          <a:lstStyle>
            <a:defPPr>
              <a:defRPr lang="zh-CN"/>
            </a:defPPr>
            <a:lvl1pPr>
              <a:lnSpc>
                <a:spcPct val="120000"/>
              </a:lnSpc>
              <a:defRPr sz="1600">
                <a:latin typeface="微软雅黑" panose="020B0503020204020204" pitchFamily="34" charset="-122"/>
                <a:ea typeface="微软雅黑" panose="020B0503020204020204" pitchFamily="34" charset="-122"/>
              </a:defRPr>
            </a:lvl1pPr>
          </a:lstStyle>
          <a:p>
            <a:r>
              <a:rPr lang="zh-CN" altLang="en-US" dirty="0"/>
              <a:t>作业场地烟、雾尘弥漫视物不清</a:t>
            </a:r>
            <a:endParaRPr lang="zh-CN" altLang="en-US" dirty="0"/>
          </a:p>
        </p:txBody>
      </p:sp>
      <p:sp>
        <p:nvSpPr>
          <p:cNvPr id="34" name="文本框 33"/>
          <p:cNvSpPr txBox="1"/>
          <p:nvPr/>
        </p:nvSpPr>
        <p:spPr>
          <a:xfrm>
            <a:off x="6815809" y="1687445"/>
            <a:ext cx="1904270" cy="386080"/>
          </a:xfrm>
          <a:prstGeom prst="rect">
            <a:avLst/>
          </a:prstGeom>
          <a:noFill/>
        </p:spPr>
        <p:txBody>
          <a:bodyPr wrap="square" rtlCol="0">
            <a:spAutoFit/>
          </a:bodyPr>
          <a:lstStyle>
            <a:defPPr>
              <a:defRPr lang="zh-CN"/>
            </a:defPPr>
            <a:lvl1pPr>
              <a:lnSpc>
                <a:spcPct val="120000"/>
              </a:lnSpc>
              <a:defRPr sz="1600">
                <a:latin typeface="微软雅黑" panose="020B0503020204020204" pitchFamily="34" charset="-122"/>
                <a:ea typeface="微软雅黑" panose="020B0503020204020204" pitchFamily="34" charset="-122"/>
              </a:defRPr>
            </a:lvl1pPr>
          </a:lstStyle>
          <a:p>
            <a:r>
              <a:rPr lang="zh-CN" altLang="en-US" dirty="0"/>
              <a:t>作业场所通风不良</a:t>
            </a:r>
            <a:endParaRPr lang="zh-CN" altLang="en-US" dirty="0"/>
          </a:p>
        </p:txBody>
      </p:sp>
      <p:sp>
        <p:nvSpPr>
          <p:cNvPr id="35" name="文本框 34"/>
          <p:cNvSpPr txBox="1"/>
          <p:nvPr/>
        </p:nvSpPr>
        <p:spPr>
          <a:xfrm>
            <a:off x="1119980" y="2831840"/>
            <a:ext cx="2043668" cy="386080"/>
          </a:xfrm>
          <a:prstGeom prst="rect">
            <a:avLst/>
          </a:prstGeom>
          <a:noFill/>
        </p:spPr>
        <p:txBody>
          <a:bodyPr wrap="square" rtlCol="0">
            <a:spAutoFit/>
          </a:bodyPr>
          <a:lstStyle>
            <a:defPPr>
              <a:defRPr lang="zh-CN"/>
            </a:defPPr>
            <a:lvl1pPr>
              <a:lnSpc>
                <a:spcPct val="120000"/>
              </a:lnSpc>
              <a:defRPr sz="1600">
                <a:latin typeface="微软雅黑" panose="020B0503020204020204" pitchFamily="34" charset="-122"/>
                <a:ea typeface="微软雅黑" panose="020B0503020204020204" pitchFamily="34" charset="-122"/>
              </a:defRPr>
            </a:lvl1pPr>
          </a:lstStyle>
          <a:p>
            <a:r>
              <a:rPr lang="zh-CN" altLang="en-US" dirty="0"/>
              <a:t>作业场所狭窄、杂乱</a:t>
            </a:r>
            <a:endParaRPr lang="zh-CN" altLang="en-US" dirty="0"/>
          </a:p>
        </p:txBody>
      </p:sp>
      <p:sp>
        <p:nvSpPr>
          <p:cNvPr id="37" name="文本框 36"/>
          <p:cNvSpPr txBox="1"/>
          <p:nvPr/>
        </p:nvSpPr>
        <p:spPr>
          <a:xfrm>
            <a:off x="6818126" y="2678617"/>
            <a:ext cx="1743478" cy="681355"/>
          </a:xfrm>
          <a:prstGeom prst="rect">
            <a:avLst/>
          </a:prstGeom>
          <a:noFill/>
        </p:spPr>
        <p:txBody>
          <a:bodyPr wrap="square" rtlCol="0">
            <a:spAutoFit/>
          </a:bodyPr>
          <a:lstStyle>
            <a:defPPr>
              <a:defRPr lang="zh-CN"/>
            </a:defPPr>
            <a:lvl1pPr>
              <a:lnSpc>
                <a:spcPct val="120000"/>
              </a:lnSpc>
              <a:defRPr sz="1600">
                <a:latin typeface="微软雅黑" panose="020B0503020204020204" pitchFamily="34" charset="-122"/>
                <a:ea typeface="微软雅黑" panose="020B0503020204020204" pitchFamily="34" charset="-122"/>
              </a:defRPr>
            </a:lvl1pPr>
          </a:lstStyle>
          <a:p>
            <a:pPr algn="just"/>
            <a:r>
              <a:rPr lang="zh-CN" altLang="en-US" dirty="0"/>
              <a:t>交通线路的配置不安全</a:t>
            </a:r>
            <a:endParaRPr lang="zh-CN" altLang="en-US" dirty="0"/>
          </a:p>
        </p:txBody>
      </p:sp>
      <p:sp>
        <p:nvSpPr>
          <p:cNvPr id="38" name="文本框 37"/>
          <p:cNvSpPr txBox="1"/>
          <p:nvPr/>
        </p:nvSpPr>
        <p:spPr>
          <a:xfrm>
            <a:off x="1161474" y="3880618"/>
            <a:ext cx="1855514" cy="681355"/>
          </a:xfrm>
          <a:prstGeom prst="rect">
            <a:avLst/>
          </a:prstGeom>
          <a:noFill/>
        </p:spPr>
        <p:txBody>
          <a:bodyPr wrap="square" rtlCol="0">
            <a:spAutoFit/>
          </a:bodyPr>
          <a:lstStyle>
            <a:defPPr>
              <a:defRPr lang="zh-CN"/>
            </a:defPPr>
            <a:lvl1pPr>
              <a:lnSpc>
                <a:spcPct val="120000"/>
              </a:lnSpc>
              <a:defRPr sz="1600">
                <a:latin typeface="微软雅黑" panose="020B0503020204020204" pitchFamily="34" charset="-122"/>
                <a:ea typeface="微软雅黑" panose="020B0503020204020204" pitchFamily="34" charset="-122"/>
              </a:defRPr>
            </a:lvl1pPr>
          </a:lstStyle>
          <a:p>
            <a:pPr algn="just"/>
            <a:r>
              <a:rPr lang="zh-CN" altLang="en-US" dirty="0"/>
              <a:t>操作工序设计或配置不安全</a:t>
            </a:r>
            <a:endParaRPr lang="zh-CN" altLang="en-US" dirty="0"/>
          </a:p>
        </p:txBody>
      </p:sp>
      <p:sp>
        <p:nvSpPr>
          <p:cNvPr id="39" name="文本框 38"/>
          <p:cNvSpPr txBox="1"/>
          <p:nvPr/>
        </p:nvSpPr>
        <p:spPr>
          <a:xfrm>
            <a:off x="3993650" y="3867894"/>
            <a:ext cx="1840235" cy="681355"/>
          </a:xfrm>
          <a:prstGeom prst="rect">
            <a:avLst/>
          </a:prstGeom>
          <a:noFill/>
        </p:spPr>
        <p:txBody>
          <a:bodyPr wrap="square" rtlCol="0">
            <a:spAutoFit/>
          </a:bodyPr>
          <a:lstStyle>
            <a:defPPr>
              <a:defRPr lang="zh-CN"/>
            </a:defPPr>
            <a:lvl1pPr>
              <a:lnSpc>
                <a:spcPct val="120000"/>
              </a:lnSpc>
              <a:defRPr sz="1600">
                <a:latin typeface="微软雅黑" panose="020B0503020204020204" pitchFamily="34" charset="-122"/>
                <a:ea typeface="微软雅黑" panose="020B0503020204020204" pitchFamily="34" charset="-122"/>
              </a:defRPr>
            </a:lvl1pPr>
          </a:lstStyle>
          <a:p>
            <a:pPr algn="just"/>
            <a:r>
              <a:rPr lang="zh-CN" altLang="en-US" dirty="0"/>
              <a:t>地面有油污或其他液体</a:t>
            </a:r>
            <a:endParaRPr lang="zh-CN" altLang="en-US" dirty="0"/>
          </a:p>
        </p:txBody>
      </p:sp>
      <p:sp>
        <p:nvSpPr>
          <p:cNvPr id="40" name="文本框 39"/>
          <p:cNvSpPr txBox="1"/>
          <p:nvPr/>
        </p:nvSpPr>
        <p:spPr>
          <a:xfrm>
            <a:off x="6843623" y="3867894"/>
            <a:ext cx="1800232" cy="681355"/>
          </a:xfrm>
          <a:prstGeom prst="rect">
            <a:avLst/>
          </a:prstGeom>
          <a:noFill/>
        </p:spPr>
        <p:txBody>
          <a:bodyPr wrap="square" rtlCol="0">
            <a:spAutoFit/>
          </a:bodyPr>
          <a:lstStyle>
            <a:defPPr>
              <a:defRPr lang="zh-CN"/>
            </a:defPPr>
            <a:lvl1pPr>
              <a:lnSpc>
                <a:spcPct val="120000"/>
              </a:lnSpc>
              <a:defRPr sz="1600">
                <a:latin typeface="微软雅黑" panose="020B0503020204020204" pitchFamily="34" charset="-122"/>
                <a:ea typeface="微软雅黑" panose="020B0503020204020204" pitchFamily="34" charset="-122"/>
              </a:defRPr>
            </a:lvl1pPr>
          </a:lstStyle>
          <a:p>
            <a:pPr algn="just"/>
            <a:r>
              <a:rPr lang="zh-CN" altLang="en-US" dirty="0"/>
              <a:t>地面有冰雪覆盖或其他易滑物</a:t>
            </a:r>
            <a:endParaRPr lang="zh-CN" altLang="en-US" dirty="0"/>
          </a:p>
        </p:txBody>
      </p:sp>
      <p:sp>
        <p:nvSpPr>
          <p:cNvPr id="21" name="矩形 20"/>
          <p:cNvSpPr/>
          <p:nvPr/>
        </p:nvSpPr>
        <p:spPr>
          <a:xfrm>
            <a:off x="3985033" y="2698552"/>
            <a:ext cx="1848853" cy="681355"/>
          </a:xfrm>
          <a:prstGeom prst="rect">
            <a:avLst/>
          </a:prstGeom>
          <a:noFill/>
        </p:spPr>
        <p:txBody>
          <a:bodyPr wrap="square" rtlCol="0">
            <a:spAutoFit/>
          </a:bodyPr>
          <a:lstStyle/>
          <a:p>
            <a:pPr>
              <a:lnSpc>
                <a:spcPct val="120000"/>
              </a:lnSpc>
            </a:pPr>
            <a:r>
              <a:rPr lang="zh-CN" altLang="en-US" sz="1600" dirty="0">
                <a:latin typeface="微软雅黑" panose="020B0503020204020204" pitchFamily="34" charset="-122"/>
                <a:ea typeface="微软雅黑" panose="020B0503020204020204" pitchFamily="34" charset="-122"/>
              </a:rPr>
              <a:t>工具、制品、材料堆放不安全</a:t>
            </a:r>
            <a:endParaRPr lang="zh-CN" altLang="en-US" sz="1600" dirty="0">
              <a:latin typeface="微软雅黑" panose="020B0503020204020204" pitchFamily="34" charset="-122"/>
              <a:ea typeface="微软雅黑" panose="020B0503020204020204" pitchFamily="34" charset="-122"/>
            </a:endParaRPr>
          </a:p>
        </p:txBody>
      </p:sp>
      <p:sp>
        <p:nvSpPr>
          <p:cNvPr id="54" name="圆角矩形 53"/>
          <p:cNvSpPr/>
          <p:nvPr/>
        </p:nvSpPr>
        <p:spPr>
          <a:xfrm>
            <a:off x="6266320" y="3948526"/>
            <a:ext cx="523459" cy="522000"/>
          </a:xfrm>
          <a:prstGeom prst="roundRect">
            <a:avLst/>
          </a:prstGeom>
          <a:solidFill>
            <a:srgbClr val="1B9DBD"/>
          </a:solidFill>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6079862" y="3823753"/>
            <a:ext cx="2666247" cy="771548"/>
            <a:chOff x="862786" y="1323086"/>
            <a:chExt cx="2308093" cy="771548"/>
          </a:xfrm>
        </p:grpSpPr>
        <p:sp>
          <p:nvSpPr>
            <p:cNvPr id="22" name="圆角矩形 21"/>
            <p:cNvSpPr/>
            <p:nvPr/>
          </p:nvSpPr>
          <p:spPr>
            <a:xfrm>
              <a:off x="862786" y="1323086"/>
              <a:ext cx="2308093" cy="771548"/>
            </a:xfrm>
            <a:prstGeom prst="roundRect">
              <a:avLst>
                <a:gd name="adj" fmla="val 6791"/>
              </a:avLst>
            </a:prstGeom>
            <a:noFill/>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文本框 54"/>
            <p:cNvSpPr txBox="1"/>
            <p:nvPr/>
          </p:nvSpPr>
          <p:spPr>
            <a:xfrm>
              <a:off x="1024197" y="1512425"/>
              <a:ext cx="508197" cy="369332"/>
            </a:xfrm>
            <a:prstGeom prst="rect">
              <a:avLst/>
            </a:prstGeom>
            <a:noFill/>
          </p:spPr>
          <p:txBody>
            <a:bodyPr wrap="square" rtlCol="0">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9</a:t>
              </a:r>
              <a:endParaRPr lang="zh-CN" altLang="en-US" dirty="0">
                <a:solidFill>
                  <a:schemeClr val="bg1"/>
                </a:solidFill>
                <a:latin typeface="微软雅黑" panose="020B0503020204020204" pitchFamily="34" charset="-122"/>
                <a:ea typeface="微软雅黑" panose="020B0503020204020204" pitchFamily="34" charset="-122"/>
              </a:endParaRPr>
            </a:p>
          </p:txBody>
        </p:sp>
      </p:grpSp>
      <p:sp>
        <p:nvSpPr>
          <p:cNvPr id="57" name="圆角矩形 56"/>
          <p:cNvSpPr/>
          <p:nvPr/>
        </p:nvSpPr>
        <p:spPr>
          <a:xfrm>
            <a:off x="3470192" y="3948526"/>
            <a:ext cx="523459" cy="522000"/>
          </a:xfrm>
          <a:prstGeom prst="roundRect">
            <a:avLst/>
          </a:prstGeom>
          <a:solidFill>
            <a:srgbClr val="1B9DBD"/>
          </a:solidFill>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8" name="组合 57"/>
          <p:cNvGrpSpPr/>
          <p:nvPr/>
        </p:nvGrpSpPr>
        <p:grpSpPr>
          <a:xfrm>
            <a:off x="3283734" y="3823753"/>
            <a:ext cx="2666247" cy="771548"/>
            <a:chOff x="862786" y="1323086"/>
            <a:chExt cx="2308093" cy="771548"/>
          </a:xfrm>
        </p:grpSpPr>
        <p:sp>
          <p:nvSpPr>
            <p:cNvPr id="59" name="圆角矩形 58"/>
            <p:cNvSpPr/>
            <p:nvPr/>
          </p:nvSpPr>
          <p:spPr>
            <a:xfrm>
              <a:off x="862786" y="1323086"/>
              <a:ext cx="2308093" cy="771548"/>
            </a:xfrm>
            <a:prstGeom prst="roundRect">
              <a:avLst>
                <a:gd name="adj" fmla="val 6791"/>
              </a:avLst>
            </a:prstGeom>
            <a:noFill/>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文本框 59"/>
            <p:cNvSpPr txBox="1"/>
            <p:nvPr/>
          </p:nvSpPr>
          <p:spPr>
            <a:xfrm>
              <a:off x="1024197" y="1512425"/>
              <a:ext cx="508197" cy="369332"/>
            </a:xfrm>
            <a:prstGeom prst="rect">
              <a:avLst/>
            </a:prstGeom>
            <a:noFill/>
          </p:spPr>
          <p:txBody>
            <a:bodyPr wrap="square" rtlCol="0">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8</a:t>
              </a:r>
              <a:endParaRPr lang="zh-CN" altLang="en-US" dirty="0">
                <a:solidFill>
                  <a:schemeClr val="bg1"/>
                </a:solidFill>
                <a:latin typeface="微软雅黑" panose="020B0503020204020204" pitchFamily="34" charset="-122"/>
                <a:ea typeface="微软雅黑" panose="020B0503020204020204" pitchFamily="34" charset="-122"/>
              </a:endParaRPr>
            </a:p>
          </p:txBody>
        </p:sp>
      </p:grpSp>
      <p:sp>
        <p:nvSpPr>
          <p:cNvPr id="62" name="圆角矩形 61"/>
          <p:cNvSpPr/>
          <p:nvPr/>
        </p:nvSpPr>
        <p:spPr>
          <a:xfrm>
            <a:off x="629342" y="3948526"/>
            <a:ext cx="523459" cy="522000"/>
          </a:xfrm>
          <a:prstGeom prst="roundRect">
            <a:avLst/>
          </a:prstGeom>
          <a:solidFill>
            <a:srgbClr val="1B9DBD"/>
          </a:solidFill>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3" name="组合 62"/>
          <p:cNvGrpSpPr/>
          <p:nvPr/>
        </p:nvGrpSpPr>
        <p:grpSpPr>
          <a:xfrm>
            <a:off x="442884" y="3823753"/>
            <a:ext cx="2666247" cy="771548"/>
            <a:chOff x="862786" y="1323086"/>
            <a:chExt cx="2308093" cy="771548"/>
          </a:xfrm>
        </p:grpSpPr>
        <p:sp>
          <p:nvSpPr>
            <p:cNvPr id="64" name="圆角矩形 63"/>
            <p:cNvSpPr/>
            <p:nvPr/>
          </p:nvSpPr>
          <p:spPr>
            <a:xfrm>
              <a:off x="862786" y="1323086"/>
              <a:ext cx="2308093" cy="771548"/>
            </a:xfrm>
            <a:prstGeom prst="roundRect">
              <a:avLst>
                <a:gd name="adj" fmla="val 9260"/>
              </a:avLst>
            </a:prstGeom>
            <a:noFill/>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文本框 64"/>
            <p:cNvSpPr txBox="1"/>
            <p:nvPr/>
          </p:nvSpPr>
          <p:spPr>
            <a:xfrm>
              <a:off x="1024197" y="1512425"/>
              <a:ext cx="508197" cy="369332"/>
            </a:xfrm>
            <a:prstGeom prst="rect">
              <a:avLst/>
            </a:prstGeom>
            <a:noFill/>
          </p:spPr>
          <p:txBody>
            <a:bodyPr wrap="square" rtlCol="0">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7</a:t>
              </a:r>
              <a:endParaRPr lang="zh-CN" altLang="en-US" dirty="0">
                <a:solidFill>
                  <a:schemeClr val="bg1"/>
                </a:solidFill>
                <a:latin typeface="微软雅黑" panose="020B0503020204020204" pitchFamily="34" charset="-122"/>
                <a:ea typeface="微软雅黑" panose="020B0503020204020204" pitchFamily="34" charset="-122"/>
              </a:endParaRPr>
            </a:p>
          </p:txBody>
        </p:sp>
      </p:grpSp>
      <p:sp>
        <p:nvSpPr>
          <p:cNvPr id="69" name="圆角矩形 68"/>
          <p:cNvSpPr/>
          <p:nvPr/>
        </p:nvSpPr>
        <p:spPr>
          <a:xfrm>
            <a:off x="6255735" y="2767274"/>
            <a:ext cx="523459" cy="522000"/>
          </a:xfrm>
          <a:prstGeom prst="roundRect">
            <a:avLst/>
          </a:prstGeom>
          <a:solidFill>
            <a:srgbClr val="1B9DBD"/>
          </a:solidFill>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0" name="组合 69"/>
          <p:cNvGrpSpPr/>
          <p:nvPr/>
        </p:nvGrpSpPr>
        <p:grpSpPr>
          <a:xfrm>
            <a:off x="6069277" y="2642501"/>
            <a:ext cx="2666247" cy="771548"/>
            <a:chOff x="862786" y="1323086"/>
            <a:chExt cx="2308093" cy="771548"/>
          </a:xfrm>
        </p:grpSpPr>
        <p:sp>
          <p:nvSpPr>
            <p:cNvPr id="71" name="圆角矩形 70"/>
            <p:cNvSpPr/>
            <p:nvPr/>
          </p:nvSpPr>
          <p:spPr>
            <a:xfrm>
              <a:off x="862786" y="1323086"/>
              <a:ext cx="2308093" cy="771548"/>
            </a:xfrm>
            <a:prstGeom prst="roundRect">
              <a:avLst>
                <a:gd name="adj" fmla="val 9260"/>
              </a:avLst>
            </a:prstGeom>
            <a:noFill/>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文本框 71"/>
            <p:cNvSpPr txBox="1"/>
            <p:nvPr/>
          </p:nvSpPr>
          <p:spPr>
            <a:xfrm>
              <a:off x="1024197" y="1512425"/>
              <a:ext cx="508197" cy="369332"/>
            </a:xfrm>
            <a:prstGeom prst="rect">
              <a:avLst/>
            </a:prstGeom>
            <a:noFill/>
          </p:spPr>
          <p:txBody>
            <a:bodyPr wrap="square" rtlCol="0">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6</a:t>
              </a:r>
              <a:endParaRPr lang="zh-CN" altLang="en-US" dirty="0">
                <a:solidFill>
                  <a:schemeClr val="bg1"/>
                </a:solidFill>
                <a:latin typeface="微软雅黑" panose="020B0503020204020204" pitchFamily="34" charset="-122"/>
                <a:ea typeface="微软雅黑" panose="020B0503020204020204" pitchFamily="34" charset="-122"/>
              </a:endParaRPr>
            </a:p>
          </p:txBody>
        </p:sp>
      </p:grpSp>
      <p:sp>
        <p:nvSpPr>
          <p:cNvPr id="73" name="圆角矩形 72"/>
          <p:cNvSpPr/>
          <p:nvPr/>
        </p:nvSpPr>
        <p:spPr>
          <a:xfrm>
            <a:off x="3459607" y="2767274"/>
            <a:ext cx="523459" cy="522000"/>
          </a:xfrm>
          <a:prstGeom prst="roundRect">
            <a:avLst/>
          </a:prstGeom>
          <a:solidFill>
            <a:srgbClr val="1B9DBD"/>
          </a:solidFill>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4" name="组合 73"/>
          <p:cNvGrpSpPr/>
          <p:nvPr/>
        </p:nvGrpSpPr>
        <p:grpSpPr>
          <a:xfrm>
            <a:off x="3273149" y="2642501"/>
            <a:ext cx="2666247" cy="771548"/>
            <a:chOff x="862786" y="1323086"/>
            <a:chExt cx="2308093" cy="771548"/>
          </a:xfrm>
        </p:grpSpPr>
        <p:sp>
          <p:nvSpPr>
            <p:cNvPr id="75" name="圆角矩形 74"/>
            <p:cNvSpPr/>
            <p:nvPr/>
          </p:nvSpPr>
          <p:spPr>
            <a:xfrm>
              <a:off x="862786" y="1323086"/>
              <a:ext cx="2308093" cy="771548"/>
            </a:xfrm>
            <a:prstGeom prst="roundRect">
              <a:avLst>
                <a:gd name="adj" fmla="val 8025"/>
              </a:avLst>
            </a:prstGeom>
            <a:noFill/>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文本框 75"/>
            <p:cNvSpPr txBox="1"/>
            <p:nvPr/>
          </p:nvSpPr>
          <p:spPr>
            <a:xfrm>
              <a:off x="1024197" y="1512425"/>
              <a:ext cx="508197" cy="369332"/>
            </a:xfrm>
            <a:prstGeom prst="rect">
              <a:avLst/>
            </a:prstGeom>
            <a:noFill/>
          </p:spPr>
          <p:txBody>
            <a:bodyPr wrap="square" rtlCol="0">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5</a:t>
              </a:r>
              <a:endParaRPr lang="zh-CN" altLang="en-US" dirty="0">
                <a:solidFill>
                  <a:schemeClr val="bg1"/>
                </a:solidFill>
                <a:latin typeface="微软雅黑" panose="020B0503020204020204" pitchFamily="34" charset="-122"/>
                <a:ea typeface="微软雅黑" panose="020B0503020204020204" pitchFamily="34" charset="-122"/>
              </a:endParaRPr>
            </a:p>
          </p:txBody>
        </p:sp>
      </p:grpSp>
      <p:sp>
        <p:nvSpPr>
          <p:cNvPr id="77" name="圆角矩形 76"/>
          <p:cNvSpPr/>
          <p:nvPr/>
        </p:nvSpPr>
        <p:spPr>
          <a:xfrm>
            <a:off x="618757" y="2767274"/>
            <a:ext cx="523459" cy="522000"/>
          </a:xfrm>
          <a:prstGeom prst="roundRect">
            <a:avLst/>
          </a:prstGeom>
          <a:solidFill>
            <a:srgbClr val="1B9DBD"/>
          </a:solidFill>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8" name="组合 77"/>
          <p:cNvGrpSpPr/>
          <p:nvPr/>
        </p:nvGrpSpPr>
        <p:grpSpPr>
          <a:xfrm>
            <a:off x="432299" y="2642501"/>
            <a:ext cx="2666247" cy="771548"/>
            <a:chOff x="862786" y="1323086"/>
            <a:chExt cx="2308093" cy="771548"/>
          </a:xfrm>
        </p:grpSpPr>
        <p:sp>
          <p:nvSpPr>
            <p:cNvPr id="79" name="圆角矩形 78"/>
            <p:cNvSpPr/>
            <p:nvPr/>
          </p:nvSpPr>
          <p:spPr>
            <a:xfrm>
              <a:off x="862786" y="1323086"/>
              <a:ext cx="2308093" cy="771548"/>
            </a:xfrm>
            <a:prstGeom prst="roundRect">
              <a:avLst>
                <a:gd name="adj" fmla="val 10494"/>
              </a:avLst>
            </a:prstGeom>
            <a:noFill/>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文本框 79"/>
            <p:cNvSpPr txBox="1"/>
            <p:nvPr/>
          </p:nvSpPr>
          <p:spPr>
            <a:xfrm>
              <a:off x="1024197" y="1512425"/>
              <a:ext cx="508197" cy="369332"/>
            </a:xfrm>
            <a:prstGeom prst="rect">
              <a:avLst/>
            </a:prstGeom>
            <a:noFill/>
          </p:spPr>
          <p:txBody>
            <a:bodyPr wrap="square" rtlCol="0">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4</a:t>
              </a:r>
              <a:endParaRPr lang="zh-CN" altLang="en-US" dirty="0">
                <a:solidFill>
                  <a:schemeClr val="bg1"/>
                </a:solidFill>
                <a:latin typeface="微软雅黑" panose="020B0503020204020204" pitchFamily="34" charset="-122"/>
                <a:ea typeface="微软雅黑" panose="020B0503020204020204" pitchFamily="34" charset="-122"/>
              </a:endParaRPr>
            </a:p>
          </p:txBody>
        </p:sp>
      </p:grpSp>
      <p:sp>
        <p:nvSpPr>
          <p:cNvPr id="84" name="圆角矩形 83"/>
          <p:cNvSpPr/>
          <p:nvPr/>
        </p:nvSpPr>
        <p:spPr>
          <a:xfrm>
            <a:off x="6266320" y="1644270"/>
            <a:ext cx="523459" cy="522000"/>
          </a:xfrm>
          <a:prstGeom prst="roundRect">
            <a:avLst/>
          </a:prstGeom>
          <a:solidFill>
            <a:srgbClr val="1B9DBD"/>
          </a:solidFill>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5" name="组合 84"/>
          <p:cNvGrpSpPr/>
          <p:nvPr/>
        </p:nvGrpSpPr>
        <p:grpSpPr>
          <a:xfrm>
            <a:off x="6079862" y="1519497"/>
            <a:ext cx="2666247" cy="771548"/>
            <a:chOff x="862786" y="1323086"/>
            <a:chExt cx="2308093" cy="771548"/>
          </a:xfrm>
        </p:grpSpPr>
        <p:sp>
          <p:nvSpPr>
            <p:cNvPr id="86" name="圆角矩形 85"/>
            <p:cNvSpPr/>
            <p:nvPr/>
          </p:nvSpPr>
          <p:spPr>
            <a:xfrm>
              <a:off x="862786" y="1323086"/>
              <a:ext cx="2308093" cy="771548"/>
            </a:xfrm>
            <a:prstGeom prst="roundRect">
              <a:avLst>
                <a:gd name="adj" fmla="val 9260"/>
              </a:avLst>
            </a:prstGeom>
            <a:noFill/>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文本框 86"/>
            <p:cNvSpPr txBox="1"/>
            <p:nvPr/>
          </p:nvSpPr>
          <p:spPr>
            <a:xfrm>
              <a:off x="1024197" y="1512425"/>
              <a:ext cx="508197" cy="369332"/>
            </a:xfrm>
            <a:prstGeom prst="rect">
              <a:avLst/>
            </a:prstGeom>
            <a:noFill/>
          </p:spPr>
          <p:txBody>
            <a:bodyPr wrap="square" rtlCol="0">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3</a:t>
              </a:r>
              <a:endParaRPr lang="zh-CN" altLang="en-US" dirty="0">
                <a:solidFill>
                  <a:schemeClr val="bg1"/>
                </a:solidFill>
                <a:latin typeface="微软雅黑" panose="020B0503020204020204" pitchFamily="34" charset="-122"/>
                <a:ea typeface="微软雅黑" panose="020B0503020204020204" pitchFamily="34" charset="-122"/>
              </a:endParaRPr>
            </a:p>
          </p:txBody>
        </p:sp>
      </p:grpSp>
      <p:sp>
        <p:nvSpPr>
          <p:cNvPr id="88" name="圆角矩形 87"/>
          <p:cNvSpPr/>
          <p:nvPr/>
        </p:nvSpPr>
        <p:spPr>
          <a:xfrm>
            <a:off x="3470192" y="1644270"/>
            <a:ext cx="523459" cy="522000"/>
          </a:xfrm>
          <a:prstGeom prst="roundRect">
            <a:avLst/>
          </a:prstGeom>
          <a:solidFill>
            <a:srgbClr val="1B9DBD"/>
          </a:solidFill>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9" name="组合 88"/>
          <p:cNvGrpSpPr/>
          <p:nvPr/>
        </p:nvGrpSpPr>
        <p:grpSpPr>
          <a:xfrm>
            <a:off x="3283734" y="1519497"/>
            <a:ext cx="2666247" cy="771548"/>
            <a:chOff x="862786" y="1323086"/>
            <a:chExt cx="2308093" cy="771548"/>
          </a:xfrm>
        </p:grpSpPr>
        <p:sp>
          <p:nvSpPr>
            <p:cNvPr id="90" name="圆角矩形 89"/>
            <p:cNvSpPr/>
            <p:nvPr/>
          </p:nvSpPr>
          <p:spPr>
            <a:xfrm>
              <a:off x="862786" y="1323086"/>
              <a:ext cx="2308093" cy="771548"/>
            </a:xfrm>
            <a:prstGeom prst="roundRect">
              <a:avLst>
                <a:gd name="adj" fmla="val 8025"/>
              </a:avLst>
            </a:prstGeom>
            <a:noFill/>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文本框 90"/>
            <p:cNvSpPr txBox="1"/>
            <p:nvPr/>
          </p:nvSpPr>
          <p:spPr>
            <a:xfrm>
              <a:off x="1024197" y="1512425"/>
              <a:ext cx="508197" cy="369332"/>
            </a:xfrm>
            <a:prstGeom prst="rect">
              <a:avLst/>
            </a:prstGeom>
            <a:noFill/>
          </p:spPr>
          <p:txBody>
            <a:bodyPr wrap="square" rtlCol="0">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2</a:t>
              </a:r>
              <a:endParaRPr lang="zh-CN" altLang="en-US" dirty="0">
                <a:solidFill>
                  <a:schemeClr val="bg1"/>
                </a:solidFill>
                <a:latin typeface="微软雅黑" panose="020B0503020204020204" pitchFamily="34" charset="-122"/>
                <a:ea typeface="微软雅黑" panose="020B0503020204020204" pitchFamily="34" charset="-122"/>
              </a:endParaRPr>
            </a:p>
          </p:txBody>
        </p:sp>
      </p:grpSp>
      <p:sp>
        <p:nvSpPr>
          <p:cNvPr id="92" name="圆角矩形 91"/>
          <p:cNvSpPr/>
          <p:nvPr/>
        </p:nvSpPr>
        <p:spPr>
          <a:xfrm>
            <a:off x="629342" y="1644270"/>
            <a:ext cx="523459" cy="522000"/>
          </a:xfrm>
          <a:prstGeom prst="roundRect">
            <a:avLst/>
          </a:prstGeom>
          <a:solidFill>
            <a:srgbClr val="1B9DBD"/>
          </a:solidFill>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3" name="组合 92"/>
          <p:cNvGrpSpPr/>
          <p:nvPr/>
        </p:nvGrpSpPr>
        <p:grpSpPr>
          <a:xfrm>
            <a:off x="442884" y="1519497"/>
            <a:ext cx="2666247" cy="771548"/>
            <a:chOff x="862786" y="1323086"/>
            <a:chExt cx="2308093" cy="771548"/>
          </a:xfrm>
        </p:grpSpPr>
        <p:sp>
          <p:nvSpPr>
            <p:cNvPr id="94" name="圆角矩形 93"/>
            <p:cNvSpPr/>
            <p:nvPr/>
          </p:nvSpPr>
          <p:spPr>
            <a:xfrm>
              <a:off x="862786" y="1323086"/>
              <a:ext cx="2308093" cy="771548"/>
            </a:xfrm>
            <a:prstGeom prst="roundRect">
              <a:avLst>
                <a:gd name="adj" fmla="val 9260"/>
              </a:avLst>
            </a:prstGeom>
            <a:noFill/>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文本框 94"/>
            <p:cNvSpPr txBox="1"/>
            <p:nvPr/>
          </p:nvSpPr>
          <p:spPr>
            <a:xfrm>
              <a:off x="1024197" y="1512425"/>
              <a:ext cx="508197" cy="369332"/>
            </a:xfrm>
            <a:prstGeom prst="rect">
              <a:avLst/>
            </a:prstGeom>
            <a:noFill/>
          </p:spPr>
          <p:txBody>
            <a:bodyPr wrap="square" rtlCol="0">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1</a:t>
              </a:r>
              <a:endParaRPr lang="zh-CN" altLang="en-US" dirty="0">
                <a:solidFill>
                  <a:schemeClr val="bg1"/>
                </a:solidFill>
                <a:latin typeface="微软雅黑" panose="020B0503020204020204" pitchFamily="34" charset="-122"/>
                <a:ea typeface="微软雅黑" panose="020B0503020204020204" pitchFamily="34" charset="-122"/>
              </a:endParaRPr>
            </a:p>
          </p:txBody>
        </p:sp>
      </p:grpSp>
      <p:sp>
        <p:nvSpPr>
          <p:cNvPr id="25" name="文本框 24"/>
          <p:cNvSpPr txBox="1"/>
          <p:nvPr/>
        </p:nvSpPr>
        <p:spPr>
          <a:xfrm>
            <a:off x="395512" y="808821"/>
            <a:ext cx="4312839" cy="398780"/>
          </a:xfrm>
          <a:prstGeom prst="rect">
            <a:avLst/>
          </a:prstGeom>
          <a:noFill/>
        </p:spPr>
        <p:txBody>
          <a:bodyPr wrap="square" rtlCol="0">
            <a:spAutoFit/>
          </a:bodyPr>
          <a:lstStyle/>
          <a:p>
            <a:pPr fontAlgn="auto">
              <a:spcBef>
                <a:spcPts val="0"/>
              </a:spcBef>
              <a:spcAft>
                <a:spcPts val="0"/>
              </a:spcAft>
              <a:defRPr/>
            </a:pPr>
            <a:r>
              <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rPr>
              <a:t>5.2.4 </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生产（施工）场地环境不良</a:t>
            </a:r>
            <a:endPar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2" name="文本框 51"/>
          <p:cNvSpPr txBox="1"/>
          <p:nvPr/>
        </p:nvSpPr>
        <p:spPr>
          <a:xfrm>
            <a:off x="827584" y="51470"/>
            <a:ext cx="3744416" cy="460375"/>
          </a:xfrm>
          <a:prstGeom prst="rect">
            <a:avLst/>
          </a:prstGeom>
          <a:noFill/>
        </p:spPr>
        <p:txBody>
          <a:bodyPr wrap="square" rtlCol="0">
            <a:spAutoFit/>
          </a:bodyPr>
          <a:lstStyle/>
          <a:p>
            <a:r>
              <a:rPr lang="en-US" altLang="zh-CN" sz="2400" b="1" dirty="0">
                <a:latin typeface="微软雅黑" panose="020B0503020204020204" pitchFamily="34" charset="-122"/>
                <a:ea typeface="微软雅黑" panose="020B0503020204020204" pitchFamily="34" charset="-122"/>
              </a:rPr>
              <a:t>5.2 </a:t>
            </a:r>
            <a:r>
              <a:rPr lang="zh-CN" altLang="en-US" sz="2400" b="1" dirty="0">
                <a:latin typeface="微软雅黑" panose="020B0503020204020204" pitchFamily="34" charset="-122"/>
                <a:ea typeface="微软雅黑" panose="020B0503020204020204" pitchFamily="34" charset="-122"/>
              </a:rPr>
              <a:t>物的不安全状态</a:t>
            </a:r>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51470"/>
            <a:ext cx="432000" cy="432000"/>
          </a:xfrm>
          <a:prstGeom prst="rect">
            <a:avLst/>
          </a:prstGeom>
          <a:noFill/>
          <a:ln w="22225">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95536" y="267470"/>
            <a:ext cx="288000" cy="288000"/>
          </a:xfrm>
          <a:prstGeom prst="rect">
            <a:avLst/>
          </a:prstGeom>
          <a:solidFill>
            <a:srgbClr val="1B9DBD"/>
          </a:solidFill>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flipV="1">
            <a:off x="683536" y="483470"/>
            <a:ext cx="8460464" cy="718"/>
          </a:xfrm>
          <a:prstGeom prst="line">
            <a:avLst/>
          </a:prstGeom>
          <a:ln w="22225">
            <a:solidFill>
              <a:srgbClr val="1B9DBD"/>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640087" y="924919"/>
            <a:ext cx="3681784" cy="398780"/>
          </a:xfrm>
          <a:prstGeom prst="rect">
            <a:avLst/>
          </a:prstGeom>
          <a:noFill/>
        </p:spPr>
        <p:txBody>
          <a:bodyPr wrap="square" rtlCol="0">
            <a:spAutoFit/>
          </a:bodyPr>
          <a:lstStyle/>
          <a:p>
            <a:pPr fontAlgn="auto">
              <a:spcBef>
                <a:spcPts val="0"/>
              </a:spcBef>
              <a:spcAft>
                <a:spcPts val="0"/>
              </a:spcAft>
              <a:defRPr/>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管理上的缺陷主要有以下：</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2" name="文本框 51"/>
          <p:cNvSpPr txBox="1"/>
          <p:nvPr/>
        </p:nvSpPr>
        <p:spPr>
          <a:xfrm>
            <a:off x="827584" y="51470"/>
            <a:ext cx="3744416" cy="460375"/>
          </a:xfrm>
          <a:prstGeom prst="rect">
            <a:avLst/>
          </a:prstGeom>
          <a:noFill/>
        </p:spPr>
        <p:txBody>
          <a:bodyPr wrap="square" rtlCol="0">
            <a:spAutoFit/>
          </a:bodyPr>
          <a:lstStyle/>
          <a:p>
            <a:r>
              <a:rPr lang="en-US" altLang="zh-CN" sz="2400" b="1" dirty="0">
                <a:latin typeface="微软雅黑" panose="020B0503020204020204" pitchFamily="34" charset="-122"/>
                <a:ea typeface="微软雅黑" panose="020B0503020204020204" pitchFamily="34" charset="-122"/>
              </a:rPr>
              <a:t>5.3 </a:t>
            </a:r>
            <a:r>
              <a:rPr lang="zh-CN" altLang="en-US" sz="2400" b="1" dirty="0">
                <a:latin typeface="微软雅黑" panose="020B0503020204020204" pitchFamily="34" charset="-122"/>
                <a:ea typeface="微软雅黑" panose="020B0503020204020204" pitchFamily="34" charset="-122"/>
              </a:rPr>
              <a:t>管理上的缺陷</a:t>
            </a:r>
            <a:endParaRPr lang="zh-CN" altLang="en-US" sz="2400" b="1" dirty="0">
              <a:latin typeface="微软雅黑" panose="020B0503020204020204" pitchFamily="34" charset="-122"/>
              <a:ea typeface="微软雅黑" panose="020B0503020204020204" pitchFamily="34" charset="-122"/>
            </a:endParaRPr>
          </a:p>
        </p:txBody>
      </p:sp>
      <p:sp>
        <p:nvSpPr>
          <p:cNvPr id="53" name="文本框 52"/>
          <p:cNvSpPr txBox="1"/>
          <p:nvPr/>
        </p:nvSpPr>
        <p:spPr>
          <a:xfrm>
            <a:off x="618705" y="1317389"/>
            <a:ext cx="4209749" cy="3415030"/>
          </a:xfrm>
          <a:prstGeom prst="rect">
            <a:avLst/>
          </a:prstGeom>
          <a:noFill/>
        </p:spPr>
        <p:txBody>
          <a:bodyPr wrap="square" rtlCol="0">
            <a:spAutoFit/>
          </a:bodyPr>
          <a:lstStyle/>
          <a:p>
            <a:pPr>
              <a:lnSpc>
                <a:spcPct val="150000"/>
              </a:lnSpc>
              <a:defRPr/>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1.</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技术和设计上缺陷。</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buFontTx/>
              <a:buNone/>
              <a:defRPr/>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2. </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安全生产教育培训不够。</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buFontTx/>
              <a:buNone/>
              <a:defRPr/>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3. </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劳动组织不合理。</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buFontTx/>
              <a:buNone/>
              <a:defRPr/>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4. </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对现场工作缺乏检查或指导错误。</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buFontTx/>
              <a:buNone/>
              <a:defRPr/>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5. </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没有安全生产管理规章制度和安全操作规程或不健全。</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buFontTx/>
              <a:buNone/>
              <a:defRPr/>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6. </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没有事故防范和应急措施或者不健全。</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50000"/>
              </a:lnSpc>
              <a:buFontTx/>
              <a:buNone/>
              <a:defRPr/>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7. </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对事故隐患整改不力，没有抓落实。</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rotWithShape="1">
          <a:blip r:embed="rId1"/>
          <a:srcRect l="17739" t="21647" r="15250" b="15074"/>
          <a:stretch>
            <a:fillRect/>
          </a:stretch>
        </p:blipFill>
        <p:spPr>
          <a:xfrm>
            <a:off x="5041951" y="1007445"/>
            <a:ext cx="3585742" cy="3608735"/>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图片 3" descr="暗色"/>
          <p:cNvPicPr>
            <a:picLocks noChangeAspect="1"/>
          </p:cNvPicPr>
          <p:nvPr/>
        </p:nvPicPr>
        <p:blipFill>
          <a:blip r:embed="rId2">
            <a:alphaModFix amt="20000"/>
          </a:blip>
          <a:stretch>
            <a:fillRect/>
          </a:stretch>
        </p:blipFill>
        <p:spPr>
          <a:xfrm>
            <a:off x="5083175" y="1045210"/>
            <a:ext cx="658495" cy="6515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51470"/>
            <a:ext cx="432000" cy="432000"/>
          </a:xfrm>
          <a:prstGeom prst="rect">
            <a:avLst/>
          </a:prstGeom>
          <a:noFill/>
          <a:ln w="22225">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95536" y="267470"/>
            <a:ext cx="288000" cy="288000"/>
          </a:xfrm>
          <a:prstGeom prst="rect">
            <a:avLst/>
          </a:prstGeom>
          <a:solidFill>
            <a:srgbClr val="1B9DBD"/>
          </a:solidFill>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flipV="1">
            <a:off x="683536" y="483470"/>
            <a:ext cx="8460464" cy="718"/>
          </a:xfrm>
          <a:prstGeom prst="line">
            <a:avLst/>
          </a:prstGeom>
          <a:ln w="22225">
            <a:solidFill>
              <a:srgbClr val="1B9DBD"/>
            </a:solidFill>
          </a:ln>
        </p:spPr>
        <p:style>
          <a:lnRef idx="1">
            <a:schemeClr val="accent1"/>
          </a:lnRef>
          <a:fillRef idx="0">
            <a:schemeClr val="accent1"/>
          </a:fillRef>
          <a:effectRef idx="0">
            <a:schemeClr val="accent1"/>
          </a:effectRef>
          <a:fontRef idx="minor">
            <a:schemeClr val="tx1"/>
          </a:fontRef>
        </p:style>
      </p:cxnSp>
      <p:sp>
        <p:nvSpPr>
          <p:cNvPr id="52" name="文本框 51"/>
          <p:cNvSpPr txBox="1"/>
          <p:nvPr/>
        </p:nvSpPr>
        <p:spPr>
          <a:xfrm>
            <a:off x="827584" y="51470"/>
            <a:ext cx="3744416" cy="46037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结论</a:t>
            </a:r>
            <a:endParaRPr lang="zh-CN" altLang="en-US" sz="2400" b="1" dirty="0">
              <a:latin typeface="微软雅黑" panose="020B0503020204020204" pitchFamily="34" charset="-122"/>
              <a:ea typeface="微软雅黑" panose="020B0503020204020204" pitchFamily="34" charset="-122"/>
            </a:endParaRPr>
          </a:p>
        </p:txBody>
      </p:sp>
      <p:sp>
        <p:nvSpPr>
          <p:cNvPr id="53" name="文本框 52"/>
          <p:cNvSpPr txBox="1"/>
          <p:nvPr/>
        </p:nvSpPr>
        <p:spPr>
          <a:xfrm>
            <a:off x="611512" y="3240867"/>
            <a:ext cx="7992813" cy="1753235"/>
          </a:xfrm>
          <a:prstGeom prst="rect">
            <a:avLst/>
          </a:prstGeom>
          <a:noFill/>
        </p:spPr>
        <p:txBody>
          <a:bodyPr wrap="square" rtlCol="0">
            <a:spAutoFit/>
          </a:bodyPr>
          <a:lstStyle/>
          <a:p>
            <a:pPr algn="just">
              <a:lnSpc>
                <a:spcPct val="150000"/>
              </a:lnSpc>
              <a:buNone/>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在我们工作的环境中也有许多与习惯性不规范行为，这种行为称之为“习惯性违章”。而习惯性违章发生的主要原因就是行为人的安全思想认识不深，存在侥幸心理，错误地认为习惯性违章不算违章，甚至认为小题大做，但殊不知这种细小的违章行为却埋下了安全事故发生的苗头，成为灾难发生的根源。</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1"/>
          <a:srcRect l="178" t="28523" r="-178" b="15561"/>
          <a:stretch>
            <a:fillRect/>
          </a:stretch>
        </p:blipFill>
        <p:spPr>
          <a:xfrm>
            <a:off x="1418532" y="700188"/>
            <a:ext cx="6306936" cy="234730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51470"/>
            <a:ext cx="432000" cy="432000"/>
          </a:xfrm>
          <a:prstGeom prst="rect">
            <a:avLst/>
          </a:prstGeom>
          <a:noFill/>
          <a:ln w="22225">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95536" y="267470"/>
            <a:ext cx="288000" cy="288000"/>
          </a:xfrm>
          <a:prstGeom prst="rect">
            <a:avLst/>
          </a:prstGeom>
          <a:solidFill>
            <a:srgbClr val="1B9DBD"/>
          </a:solidFill>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flipV="1">
            <a:off x="683536" y="483470"/>
            <a:ext cx="8460464" cy="718"/>
          </a:xfrm>
          <a:prstGeom prst="line">
            <a:avLst/>
          </a:prstGeom>
          <a:ln w="22225">
            <a:solidFill>
              <a:srgbClr val="1B9DBD"/>
            </a:solidFill>
          </a:ln>
        </p:spPr>
        <p:style>
          <a:lnRef idx="1">
            <a:schemeClr val="accent1"/>
          </a:lnRef>
          <a:fillRef idx="0">
            <a:schemeClr val="accent1"/>
          </a:fillRef>
          <a:effectRef idx="0">
            <a:schemeClr val="accent1"/>
          </a:effectRef>
          <a:fontRef idx="minor">
            <a:schemeClr val="tx1"/>
          </a:fontRef>
        </p:style>
      </p:cxnSp>
      <p:sp>
        <p:nvSpPr>
          <p:cNvPr id="52" name="文本框 51"/>
          <p:cNvSpPr txBox="1"/>
          <p:nvPr/>
        </p:nvSpPr>
        <p:spPr>
          <a:xfrm>
            <a:off x="827584" y="51470"/>
            <a:ext cx="3744416" cy="46037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带着眼睛看</a:t>
            </a:r>
            <a:endParaRPr lang="zh-CN" altLang="en-US" sz="2400" b="1" dirty="0">
              <a:latin typeface="微软雅黑" panose="020B0503020204020204" pitchFamily="34" charset="-122"/>
              <a:ea typeface="微软雅黑" panose="020B0503020204020204" pitchFamily="34" charset="-122"/>
            </a:endParaRPr>
          </a:p>
        </p:txBody>
      </p:sp>
      <p:sp>
        <p:nvSpPr>
          <p:cNvPr id="8" name="文本框 7"/>
          <p:cNvSpPr txBox="1"/>
          <p:nvPr/>
        </p:nvSpPr>
        <p:spPr>
          <a:xfrm>
            <a:off x="2462144" y="1132009"/>
            <a:ext cx="5940337" cy="398780"/>
          </a:xfrm>
          <a:prstGeom prst="rect">
            <a:avLst/>
          </a:prstGeom>
          <a:noFill/>
        </p:spPr>
        <p:txBody>
          <a:bodyPr wrap="square" rtlCol="0">
            <a:spAutoFit/>
          </a:bodyPr>
          <a:lstStyle>
            <a:defPPr>
              <a:defRPr lang="zh-CN"/>
            </a:defPPr>
            <a:lvl1pPr algn="just">
              <a:lnSpc>
                <a:spcPct val="125000"/>
              </a:lnSpc>
              <a:buNone/>
              <a:defRPr sz="1600">
                <a:solidFill>
                  <a:schemeClr val="tx1">
                    <a:lumMod val="85000"/>
                    <a:lumOff val="15000"/>
                  </a:schemeClr>
                </a:solidFill>
              </a:defRPr>
            </a:lvl1pPr>
          </a:lstStyle>
          <a:p>
            <a:r>
              <a:rPr lang="zh-CN" altLang="en-US" dirty="0">
                <a:ea typeface="微软雅黑" panose="020B0503020204020204" pitchFamily="34" charset="-122"/>
              </a:rPr>
              <a:t>规程制度是否完善、执行是否到位；</a:t>
            </a:r>
            <a:endParaRPr lang="zh-CN" altLang="en-US" dirty="0">
              <a:ea typeface="微软雅黑" panose="020B0503020204020204" pitchFamily="34" charset="-122"/>
            </a:endParaRPr>
          </a:p>
        </p:txBody>
      </p:sp>
      <p:grpSp>
        <p:nvGrpSpPr>
          <p:cNvPr id="7" name="组合 6"/>
          <p:cNvGrpSpPr/>
          <p:nvPr/>
        </p:nvGrpSpPr>
        <p:grpSpPr>
          <a:xfrm>
            <a:off x="1115616" y="879448"/>
            <a:ext cx="1152128" cy="914400"/>
            <a:chOff x="1115616" y="1024086"/>
            <a:chExt cx="1152128" cy="914400"/>
          </a:xfrm>
        </p:grpSpPr>
        <p:sp>
          <p:nvSpPr>
            <p:cNvPr id="3" name="椭圆 2"/>
            <p:cNvSpPr/>
            <p:nvPr/>
          </p:nvSpPr>
          <p:spPr>
            <a:xfrm>
              <a:off x="1115616" y="1024086"/>
              <a:ext cx="914400" cy="914400"/>
            </a:xfrm>
            <a:prstGeom prst="ellipse">
              <a:avLst/>
            </a:prstGeom>
            <a:solidFill>
              <a:srgbClr val="1B9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a:spLocks noChangeAspect="1"/>
            </p:cNvSpPr>
            <p:nvPr/>
          </p:nvSpPr>
          <p:spPr>
            <a:xfrm rot="5400000">
              <a:off x="1547744" y="1121286"/>
              <a:ext cx="720000" cy="720000"/>
            </a:xfrm>
            <a:prstGeom prst="triangle">
              <a:avLst/>
            </a:prstGeom>
            <a:solidFill>
              <a:srgbClr val="1B9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圆角矩形 9"/>
          <p:cNvSpPr/>
          <p:nvPr/>
        </p:nvSpPr>
        <p:spPr>
          <a:xfrm>
            <a:off x="2267744" y="771550"/>
            <a:ext cx="6408712" cy="1223514"/>
          </a:xfrm>
          <a:prstGeom prst="roundRect">
            <a:avLst>
              <a:gd name="adj" fmla="val 4777"/>
            </a:avLst>
          </a:prstGeom>
          <a:noFill/>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1176752" y="1151982"/>
            <a:ext cx="792128" cy="368300"/>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一看</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2411760" y="2471130"/>
            <a:ext cx="5940337" cy="706755"/>
          </a:xfrm>
          <a:prstGeom prst="rect">
            <a:avLst/>
          </a:prstGeom>
          <a:noFill/>
        </p:spPr>
        <p:txBody>
          <a:bodyPr wrap="square" rtlCol="0">
            <a:spAutoFit/>
          </a:bodyPr>
          <a:lstStyle>
            <a:defPPr>
              <a:defRPr lang="zh-CN"/>
            </a:defPPr>
            <a:lvl1pPr algn="just">
              <a:lnSpc>
                <a:spcPct val="125000"/>
              </a:lnSpc>
              <a:buNone/>
              <a:defRPr sz="1600">
                <a:solidFill>
                  <a:schemeClr val="tx1">
                    <a:lumMod val="85000"/>
                    <a:lumOff val="15000"/>
                  </a:schemeClr>
                </a:solidFill>
              </a:defRPr>
            </a:lvl1pPr>
          </a:lstStyle>
          <a:p>
            <a:r>
              <a:rPr lang="zh-CN" altLang="en-US" dirty="0">
                <a:ea typeface="微软雅黑" panose="020B0503020204020204" pitchFamily="34" charset="-122"/>
              </a:rPr>
              <a:t>现场是否文明整洁、有无“跑、冒、滴、漏” ，职业卫生条件是否符合要求。　</a:t>
            </a:r>
            <a:endParaRPr lang="zh-CN" altLang="en-US" dirty="0">
              <a:ea typeface="微软雅黑" panose="020B0503020204020204" pitchFamily="34" charset="-122"/>
            </a:endParaRPr>
          </a:p>
        </p:txBody>
      </p:sp>
      <p:grpSp>
        <p:nvGrpSpPr>
          <p:cNvPr id="16" name="组合 15"/>
          <p:cNvGrpSpPr/>
          <p:nvPr/>
        </p:nvGrpSpPr>
        <p:grpSpPr>
          <a:xfrm>
            <a:off x="1115616" y="2309224"/>
            <a:ext cx="1152128" cy="914400"/>
            <a:chOff x="1115616" y="1024086"/>
            <a:chExt cx="1152128" cy="914400"/>
          </a:xfrm>
        </p:grpSpPr>
        <p:sp>
          <p:nvSpPr>
            <p:cNvPr id="17" name="椭圆 16"/>
            <p:cNvSpPr/>
            <p:nvPr/>
          </p:nvSpPr>
          <p:spPr>
            <a:xfrm>
              <a:off x="1115616" y="1024086"/>
              <a:ext cx="914400" cy="914400"/>
            </a:xfrm>
            <a:prstGeom prst="ellipse">
              <a:avLst/>
            </a:prstGeom>
            <a:solidFill>
              <a:srgbClr val="1B9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p:cNvSpPr>
              <a:spLocks noChangeAspect="1"/>
            </p:cNvSpPr>
            <p:nvPr/>
          </p:nvSpPr>
          <p:spPr>
            <a:xfrm rot="5400000">
              <a:off x="1547744" y="1121286"/>
              <a:ext cx="720000" cy="720000"/>
            </a:xfrm>
            <a:prstGeom prst="triangle">
              <a:avLst/>
            </a:prstGeom>
            <a:solidFill>
              <a:srgbClr val="1B9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圆角矩形 18"/>
          <p:cNvSpPr/>
          <p:nvPr/>
        </p:nvSpPr>
        <p:spPr>
          <a:xfrm>
            <a:off x="2267744" y="2201326"/>
            <a:ext cx="6408712" cy="1223514"/>
          </a:xfrm>
          <a:prstGeom prst="roundRect">
            <a:avLst>
              <a:gd name="adj" fmla="val 4777"/>
            </a:avLst>
          </a:prstGeom>
          <a:noFill/>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1176752" y="2581758"/>
            <a:ext cx="792128" cy="368300"/>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二看</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2411760" y="3955188"/>
            <a:ext cx="6120680" cy="706755"/>
          </a:xfrm>
          <a:prstGeom prst="rect">
            <a:avLst/>
          </a:prstGeom>
          <a:noFill/>
        </p:spPr>
        <p:txBody>
          <a:bodyPr wrap="square" rtlCol="0">
            <a:spAutoFit/>
          </a:bodyPr>
          <a:lstStyle>
            <a:defPPr>
              <a:defRPr lang="zh-CN"/>
            </a:defPPr>
            <a:lvl1pPr algn="just">
              <a:lnSpc>
                <a:spcPct val="125000"/>
              </a:lnSpc>
              <a:buNone/>
              <a:defRPr sz="1600">
                <a:solidFill>
                  <a:schemeClr val="tx1">
                    <a:lumMod val="85000"/>
                    <a:lumOff val="15000"/>
                  </a:schemeClr>
                </a:solidFill>
              </a:defRPr>
            </a:lvl1pPr>
          </a:lstStyle>
          <a:p>
            <a:r>
              <a:rPr lang="zh-CN" altLang="en-US" dirty="0">
                <a:ea typeface="微软雅黑" panose="020B0503020204020204" pitchFamily="34" charset="-122"/>
              </a:rPr>
              <a:t>设备安全情况，如生产使用过程中的防火防爆、泄漏泄压措施、管道、电线放置是否规范合理，特种设备有否安全防护措施等等。</a:t>
            </a:r>
            <a:endParaRPr lang="zh-CN" altLang="en-US" dirty="0">
              <a:ea typeface="微软雅黑" panose="020B0503020204020204" pitchFamily="34" charset="-122"/>
            </a:endParaRPr>
          </a:p>
        </p:txBody>
      </p:sp>
      <p:grpSp>
        <p:nvGrpSpPr>
          <p:cNvPr id="22" name="组合 21"/>
          <p:cNvGrpSpPr/>
          <p:nvPr/>
        </p:nvGrpSpPr>
        <p:grpSpPr>
          <a:xfrm>
            <a:off x="1115616" y="3805272"/>
            <a:ext cx="1152128" cy="914400"/>
            <a:chOff x="1115616" y="1024086"/>
            <a:chExt cx="1152128" cy="914400"/>
          </a:xfrm>
        </p:grpSpPr>
        <p:sp>
          <p:nvSpPr>
            <p:cNvPr id="23" name="椭圆 22"/>
            <p:cNvSpPr/>
            <p:nvPr/>
          </p:nvSpPr>
          <p:spPr>
            <a:xfrm>
              <a:off x="1115616" y="1024086"/>
              <a:ext cx="914400" cy="914400"/>
            </a:xfrm>
            <a:prstGeom prst="ellipse">
              <a:avLst/>
            </a:prstGeom>
            <a:solidFill>
              <a:srgbClr val="1B9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等腰三角形 23"/>
            <p:cNvSpPr>
              <a:spLocks noChangeAspect="1"/>
            </p:cNvSpPr>
            <p:nvPr/>
          </p:nvSpPr>
          <p:spPr>
            <a:xfrm rot="5400000">
              <a:off x="1547744" y="1121286"/>
              <a:ext cx="720000" cy="720000"/>
            </a:xfrm>
            <a:prstGeom prst="triangle">
              <a:avLst/>
            </a:prstGeom>
            <a:solidFill>
              <a:srgbClr val="1B9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圆角矩形 24"/>
          <p:cNvSpPr/>
          <p:nvPr/>
        </p:nvSpPr>
        <p:spPr>
          <a:xfrm>
            <a:off x="2267744" y="3697374"/>
            <a:ext cx="6408712" cy="1223514"/>
          </a:xfrm>
          <a:prstGeom prst="roundRect">
            <a:avLst>
              <a:gd name="adj" fmla="val 4777"/>
            </a:avLst>
          </a:prstGeom>
          <a:noFill/>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1176752" y="4077806"/>
            <a:ext cx="792128" cy="368300"/>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三看</a:t>
            </a:r>
            <a:endParaRPr lang="zh-CN" altLang="en-US"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51470"/>
            <a:ext cx="432000" cy="432000"/>
          </a:xfrm>
          <a:prstGeom prst="rect">
            <a:avLst/>
          </a:prstGeom>
          <a:noFill/>
          <a:ln w="22225">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95536" y="267470"/>
            <a:ext cx="288000" cy="288000"/>
          </a:xfrm>
          <a:prstGeom prst="rect">
            <a:avLst/>
          </a:prstGeom>
          <a:solidFill>
            <a:srgbClr val="1B9DBD"/>
          </a:solidFill>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flipV="1">
            <a:off x="683536" y="483470"/>
            <a:ext cx="8460464" cy="718"/>
          </a:xfrm>
          <a:prstGeom prst="line">
            <a:avLst/>
          </a:prstGeom>
          <a:ln w="22225">
            <a:solidFill>
              <a:srgbClr val="1B9DBD"/>
            </a:solidFill>
          </a:ln>
        </p:spPr>
        <p:style>
          <a:lnRef idx="1">
            <a:schemeClr val="accent1"/>
          </a:lnRef>
          <a:fillRef idx="0">
            <a:schemeClr val="accent1"/>
          </a:fillRef>
          <a:effectRef idx="0">
            <a:schemeClr val="accent1"/>
          </a:effectRef>
          <a:fontRef idx="minor">
            <a:schemeClr val="tx1"/>
          </a:fontRef>
        </p:style>
      </p:cxnSp>
      <p:sp>
        <p:nvSpPr>
          <p:cNvPr id="52" name="文本框 51"/>
          <p:cNvSpPr txBox="1"/>
          <p:nvPr/>
        </p:nvSpPr>
        <p:spPr>
          <a:xfrm>
            <a:off x="827584" y="51470"/>
            <a:ext cx="3744416" cy="46037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带着眼睛看</a:t>
            </a:r>
            <a:endParaRPr lang="zh-CN" altLang="en-US" sz="2400" b="1" dirty="0">
              <a:latin typeface="微软雅黑" panose="020B0503020204020204" pitchFamily="34" charset="-122"/>
              <a:ea typeface="微软雅黑" panose="020B0503020204020204" pitchFamily="34" charset="-122"/>
            </a:endParaRPr>
          </a:p>
        </p:txBody>
      </p:sp>
      <p:sp>
        <p:nvSpPr>
          <p:cNvPr id="8" name="文本框 7"/>
          <p:cNvSpPr txBox="1"/>
          <p:nvPr/>
        </p:nvSpPr>
        <p:spPr>
          <a:xfrm>
            <a:off x="2419881" y="1024086"/>
            <a:ext cx="5956581" cy="1014730"/>
          </a:xfrm>
          <a:prstGeom prst="rect">
            <a:avLst/>
          </a:prstGeom>
          <a:noFill/>
        </p:spPr>
        <p:txBody>
          <a:bodyPr wrap="square" rtlCol="0">
            <a:spAutoFit/>
          </a:bodyPr>
          <a:lstStyle>
            <a:defPPr>
              <a:defRPr lang="zh-CN"/>
            </a:defPPr>
            <a:lvl1pPr>
              <a:lnSpc>
                <a:spcPct val="125000"/>
              </a:lnSpc>
              <a:buNone/>
              <a:defRPr>
                <a:solidFill>
                  <a:schemeClr val="tx1">
                    <a:lumMod val="85000"/>
                    <a:lumOff val="15000"/>
                  </a:schemeClr>
                </a:solidFill>
              </a:defRPr>
            </a:lvl1pPr>
          </a:lstStyle>
          <a:p>
            <a:pPr algn="just"/>
            <a:r>
              <a:rPr lang="zh-CN" altLang="en-US" sz="1600" dirty="0">
                <a:ea typeface="微软雅黑" panose="020B0503020204020204" pitchFamily="34" charset="-122"/>
              </a:rPr>
              <a:t>物料堆放，是否按品种、按特性等分类安全隔离和合理堆放，储存、摆放是否符合防火、防爆、防腐、防潮、防晒、防倒等安全要求，各种物料的标识是否齐全并清晰醒目。</a:t>
            </a:r>
            <a:endParaRPr lang="zh-CN" altLang="en-US" sz="1600" dirty="0">
              <a:ea typeface="微软雅黑" panose="020B0503020204020204" pitchFamily="34" charset="-122"/>
            </a:endParaRPr>
          </a:p>
        </p:txBody>
      </p:sp>
      <p:grpSp>
        <p:nvGrpSpPr>
          <p:cNvPr id="7" name="组合 6"/>
          <p:cNvGrpSpPr/>
          <p:nvPr/>
        </p:nvGrpSpPr>
        <p:grpSpPr>
          <a:xfrm>
            <a:off x="1115616" y="1024086"/>
            <a:ext cx="1152128" cy="914400"/>
            <a:chOff x="1115616" y="1024086"/>
            <a:chExt cx="1152128" cy="914400"/>
          </a:xfrm>
        </p:grpSpPr>
        <p:sp>
          <p:nvSpPr>
            <p:cNvPr id="3" name="椭圆 2"/>
            <p:cNvSpPr/>
            <p:nvPr/>
          </p:nvSpPr>
          <p:spPr>
            <a:xfrm>
              <a:off x="1115616" y="1024086"/>
              <a:ext cx="914400" cy="914400"/>
            </a:xfrm>
            <a:prstGeom prst="ellipse">
              <a:avLst/>
            </a:prstGeom>
            <a:solidFill>
              <a:srgbClr val="1B9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a:spLocks noChangeAspect="1"/>
            </p:cNvSpPr>
            <p:nvPr/>
          </p:nvSpPr>
          <p:spPr>
            <a:xfrm rot="5400000">
              <a:off x="1547744" y="1121286"/>
              <a:ext cx="720000" cy="720000"/>
            </a:xfrm>
            <a:prstGeom prst="triangle">
              <a:avLst/>
            </a:prstGeom>
            <a:solidFill>
              <a:srgbClr val="1B9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圆角矩形 9"/>
          <p:cNvSpPr/>
          <p:nvPr/>
        </p:nvSpPr>
        <p:spPr>
          <a:xfrm>
            <a:off x="2267744" y="916188"/>
            <a:ext cx="6408712" cy="1223514"/>
          </a:xfrm>
          <a:prstGeom prst="roundRect">
            <a:avLst>
              <a:gd name="adj" fmla="val 4777"/>
            </a:avLst>
          </a:prstGeom>
          <a:noFill/>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1176752" y="1296620"/>
            <a:ext cx="792128" cy="368300"/>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四看</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2428002" y="2453862"/>
            <a:ext cx="5948460" cy="1014730"/>
          </a:xfrm>
          <a:prstGeom prst="rect">
            <a:avLst/>
          </a:prstGeom>
          <a:noFill/>
        </p:spPr>
        <p:txBody>
          <a:bodyPr wrap="square" rtlCol="0">
            <a:spAutoFit/>
          </a:bodyPr>
          <a:lstStyle>
            <a:defPPr>
              <a:defRPr lang="zh-CN"/>
            </a:defPPr>
            <a:lvl1pPr algn="just">
              <a:lnSpc>
                <a:spcPct val="125000"/>
              </a:lnSpc>
              <a:buNone/>
              <a:defRPr sz="1600">
                <a:solidFill>
                  <a:schemeClr val="tx1">
                    <a:lumMod val="85000"/>
                    <a:lumOff val="15000"/>
                  </a:schemeClr>
                </a:solidFill>
              </a:defRPr>
            </a:lvl1pPr>
          </a:lstStyle>
          <a:p>
            <a:r>
              <a:rPr lang="zh-CN" altLang="en-US" dirty="0">
                <a:ea typeface="微软雅黑" panose="020B0503020204020204" pitchFamily="34" charset="-122"/>
              </a:rPr>
              <a:t>设备维护保养是否到位（包括配套的安全装置、电气设备、消防器材、应急器具、防护用品等），运行是否安全正常，有否“带病作业”等。</a:t>
            </a:r>
            <a:endParaRPr lang="zh-CN" altLang="en-US" dirty="0">
              <a:ea typeface="微软雅黑" panose="020B0503020204020204" pitchFamily="34" charset="-122"/>
            </a:endParaRPr>
          </a:p>
        </p:txBody>
      </p:sp>
      <p:grpSp>
        <p:nvGrpSpPr>
          <p:cNvPr id="16" name="组合 15"/>
          <p:cNvGrpSpPr/>
          <p:nvPr/>
        </p:nvGrpSpPr>
        <p:grpSpPr>
          <a:xfrm>
            <a:off x="1115616" y="2453862"/>
            <a:ext cx="1152128" cy="914400"/>
            <a:chOff x="1115616" y="1024086"/>
            <a:chExt cx="1152128" cy="914400"/>
          </a:xfrm>
        </p:grpSpPr>
        <p:sp>
          <p:nvSpPr>
            <p:cNvPr id="17" name="椭圆 16"/>
            <p:cNvSpPr/>
            <p:nvPr/>
          </p:nvSpPr>
          <p:spPr>
            <a:xfrm>
              <a:off x="1115616" y="1024086"/>
              <a:ext cx="914400" cy="914400"/>
            </a:xfrm>
            <a:prstGeom prst="ellipse">
              <a:avLst/>
            </a:prstGeom>
            <a:solidFill>
              <a:srgbClr val="1B9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p:cNvSpPr>
              <a:spLocks noChangeAspect="1"/>
            </p:cNvSpPr>
            <p:nvPr/>
          </p:nvSpPr>
          <p:spPr>
            <a:xfrm rot="5400000">
              <a:off x="1547744" y="1121286"/>
              <a:ext cx="720000" cy="720000"/>
            </a:xfrm>
            <a:prstGeom prst="triangle">
              <a:avLst/>
            </a:prstGeom>
            <a:solidFill>
              <a:srgbClr val="1B9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圆角矩形 18"/>
          <p:cNvSpPr/>
          <p:nvPr/>
        </p:nvSpPr>
        <p:spPr>
          <a:xfrm>
            <a:off x="2267744" y="2345964"/>
            <a:ext cx="6408712" cy="1223514"/>
          </a:xfrm>
          <a:prstGeom prst="roundRect">
            <a:avLst>
              <a:gd name="adj" fmla="val 4777"/>
            </a:avLst>
          </a:prstGeom>
          <a:noFill/>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1176752" y="2726396"/>
            <a:ext cx="792128" cy="368300"/>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五看</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2419881" y="3945937"/>
            <a:ext cx="5964702" cy="1014730"/>
          </a:xfrm>
          <a:prstGeom prst="rect">
            <a:avLst/>
          </a:prstGeom>
          <a:noFill/>
        </p:spPr>
        <p:txBody>
          <a:bodyPr wrap="square" rtlCol="0">
            <a:spAutoFit/>
          </a:bodyPr>
          <a:lstStyle>
            <a:defPPr>
              <a:defRPr lang="zh-CN"/>
            </a:defPPr>
            <a:lvl1pPr algn="just">
              <a:lnSpc>
                <a:spcPct val="125000"/>
              </a:lnSpc>
              <a:buNone/>
              <a:defRPr sz="1600">
                <a:solidFill>
                  <a:schemeClr val="tx1">
                    <a:lumMod val="85000"/>
                    <a:lumOff val="15000"/>
                  </a:schemeClr>
                </a:solidFill>
              </a:defRPr>
            </a:lvl1pPr>
          </a:lstStyle>
          <a:p>
            <a:r>
              <a:rPr lang="zh-CN" altLang="en-US" dirty="0">
                <a:ea typeface="微软雅黑" panose="020B0503020204020204" pitchFamily="34" charset="-122"/>
              </a:rPr>
              <a:t>厂区、车间的标识是否清楚明显。设备安装、物料摆放是否合理，作业场所各类禁止、警告、指令、指示标志、标识，危险化学品岗位的“安全周知卡”或安全告知牌是否清楚醒目。</a:t>
            </a:r>
            <a:endParaRPr lang="zh-CN" altLang="en-US" dirty="0">
              <a:ea typeface="微软雅黑" panose="020B0503020204020204" pitchFamily="34" charset="-122"/>
            </a:endParaRPr>
          </a:p>
        </p:txBody>
      </p:sp>
      <p:grpSp>
        <p:nvGrpSpPr>
          <p:cNvPr id="22" name="组合 21"/>
          <p:cNvGrpSpPr/>
          <p:nvPr/>
        </p:nvGrpSpPr>
        <p:grpSpPr>
          <a:xfrm>
            <a:off x="1115616" y="3949910"/>
            <a:ext cx="1152128" cy="914400"/>
            <a:chOff x="1115616" y="1024086"/>
            <a:chExt cx="1152128" cy="914400"/>
          </a:xfrm>
        </p:grpSpPr>
        <p:sp>
          <p:nvSpPr>
            <p:cNvPr id="23" name="椭圆 22"/>
            <p:cNvSpPr/>
            <p:nvPr/>
          </p:nvSpPr>
          <p:spPr>
            <a:xfrm>
              <a:off x="1115616" y="1024086"/>
              <a:ext cx="914400" cy="914400"/>
            </a:xfrm>
            <a:prstGeom prst="ellipse">
              <a:avLst/>
            </a:prstGeom>
            <a:solidFill>
              <a:srgbClr val="1B9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等腰三角形 23"/>
            <p:cNvSpPr>
              <a:spLocks noChangeAspect="1"/>
            </p:cNvSpPr>
            <p:nvPr/>
          </p:nvSpPr>
          <p:spPr>
            <a:xfrm rot="5400000">
              <a:off x="1547744" y="1121286"/>
              <a:ext cx="720000" cy="720000"/>
            </a:xfrm>
            <a:prstGeom prst="triangle">
              <a:avLst/>
            </a:prstGeom>
            <a:solidFill>
              <a:srgbClr val="1B9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圆角矩形 24"/>
          <p:cNvSpPr/>
          <p:nvPr/>
        </p:nvSpPr>
        <p:spPr>
          <a:xfrm>
            <a:off x="2267744" y="3842012"/>
            <a:ext cx="6408712" cy="1223514"/>
          </a:xfrm>
          <a:prstGeom prst="roundRect">
            <a:avLst>
              <a:gd name="adj" fmla="val 4777"/>
            </a:avLst>
          </a:prstGeom>
          <a:noFill/>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1176752" y="4222444"/>
            <a:ext cx="792128" cy="368300"/>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六看</a:t>
            </a:r>
            <a:endParaRPr lang="zh-CN" altLang="en-US"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51470"/>
            <a:ext cx="432000" cy="432000"/>
          </a:xfrm>
          <a:prstGeom prst="rect">
            <a:avLst/>
          </a:prstGeom>
          <a:noFill/>
          <a:ln w="22225">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95536" y="267470"/>
            <a:ext cx="288000" cy="288000"/>
          </a:xfrm>
          <a:prstGeom prst="rect">
            <a:avLst/>
          </a:prstGeom>
          <a:solidFill>
            <a:srgbClr val="1B9DBD"/>
          </a:solidFill>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flipV="1">
            <a:off x="683536" y="483470"/>
            <a:ext cx="8460464" cy="718"/>
          </a:xfrm>
          <a:prstGeom prst="line">
            <a:avLst/>
          </a:prstGeom>
          <a:ln w="22225">
            <a:solidFill>
              <a:srgbClr val="1B9DBD"/>
            </a:solidFill>
          </a:ln>
        </p:spPr>
        <p:style>
          <a:lnRef idx="1">
            <a:schemeClr val="accent1"/>
          </a:lnRef>
          <a:fillRef idx="0">
            <a:schemeClr val="accent1"/>
          </a:fillRef>
          <a:effectRef idx="0">
            <a:schemeClr val="accent1"/>
          </a:effectRef>
          <a:fontRef idx="minor">
            <a:schemeClr val="tx1"/>
          </a:fontRef>
        </p:style>
      </p:cxnSp>
      <p:sp>
        <p:nvSpPr>
          <p:cNvPr id="52" name="文本框 51"/>
          <p:cNvSpPr txBox="1"/>
          <p:nvPr/>
        </p:nvSpPr>
        <p:spPr>
          <a:xfrm>
            <a:off x="827584" y="51470"/>
            <a:ext cx="3744416" cy="46037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带着眼睛看</a:t>
            </a:r>
            <a:endParaRPr lang="zh-CN" altLang="en-US" sz="2400" b="1" dirty="0">
              <a:latin typeface="微软雅黑" panose="020B0503020204020204" pitchFamily="34" charset="-122"/>
              <a:ea typeface="微软雅黑" panose="020B0503020204020204" pitchFamily="34" charset="-122"/>
            </a:endParaRPr>
          </a:p>
        </p:txBody>
      </p:sp>
      <p:sp>
        <p:nvSpPr>
          <p:cNvPr id="8" name="文本框 7"/>
          <p:cNvSpPr txBox="1"/>
          <p:nvPr/>
        </p:nvSpPr>
        <p:spPr>
          <a:xfrm>
            <a:off x="2411760" y="1538526"/>
            <a:ext cx="5976664" cy="1014730"/>
          </a:xfrm>
          <a:prstGeom prst="rect">
            <a:avLst/>
          </a:prstGeom>
          <a:noFill/>
        </p:spPr>
        <p:txBody>
          <a:bodyPr wrap="square" rtlCol="0">
            <a:spAutoFit/>
          </a:bodyPr>
          <a:lstStyle>
            <a:defPPr>
              <a:defRPr lang="zh-CN"/>
            </a:defPPr>
            <a:lvl1pPr algn="just">
              <a:lnSpc>
                <a:spcPct val="125000"/>
              </a:lnSpc>
              <a:buNone/>
              <a:defRPr sz="1600">
                <a:solidFill>
                  <a:schemeClr val="tx1">
                    <a:lumMod val="85000"/>
                    <a:lumOff val="15000"/>
                  </a:schemeClr>
                </a:solidFill>
              </a:defRPr>
            </a:lvl1pPr>
          </a:lstStyle>
          <a:p>
            <a:r>
              <a:rPr lang="zh-CN" altLang="en-US" dirty="0">
                <a:ea typeface="微软雅黑" panose="020B0503020204020204" pitchFamily="34" charset="-122"/>
              </a:rPr>
              <a:t>在岗职工遵纪守规（包括操作）情况是否良好，有否违反劳动纪律和操作规程的现象，如窜岗、离岗、睡岗、开玩笑、玩游戏、抽烟、喝酒、吃零食、干私活、闲谈取乐、不穿工作服等。</a:t>
            </a:r>
            <a:endParaRPr lang="zh-CN" altLang="en-US" dirty="0">
              <a:ea typeface="微软雅黑" panose="020B0503020204020204" pitchFamily="34" charset="-122"/>
            </a:endParaRPr>
          </a:p>
        </p:txBody>
      </p:sp>
      <p:grpSp>
        <p:nvGrpSpPr>
          <p:cNvPr id="7" name="组合 6"/>
          <p:cNvGrpSpPr/>
          <p:nvPr/>
        </p:nvGrpSpPr>
        <p:grpSpPr>
          <a:xfrm>
            <a:off x="1115616" y="1538526"/>
            <a:ext cx="1152128" cy="914400"/>
            <a:chOff x="1115616" y="1024086"/>
            <a:chExt cx="1152128" cy="914400"/>
          </a:xfrm>
        </p:grpSpPr>
        <p:sp>
          <p:nvSpPr>
            <p:cNvPr id="3" name="椭圆 2"/>
            <p:cNvSpPr/>
            <p:nvPr/>
          </p:nvSpPr>
          <p:spPr>
            <a:xfrm>
              <a:off x="1115616" y="1024086"/>
              <a:ext cx="914400" cy="914400"/>
            </a:xfrm>
            <a:prstGeom prst="ellipse">
              <a:avLst/>
            </a:prstGeom>
            <a:solidFill>
              <a:srgbClr val="1B9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a:spLocks noChangeAspect="1"/>
            </p:cNvSpPr>
            <p:nvPr/>
          </p:nvSpPr>
          <p:spPr>
            <a:xfrm rot="5400000">
              <a:off x="1547744" y="1121286"/>
              <a:ext cx="720000" cy="720000"/>
            </a:xfrm>
            <a:prstGeom prst="triangle">
              <a:avLst/>
            </a:prstGeom>
            <a:solidFill>
              <a:srgbClr val="1B9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圆角矩形 9"/>
          <p:cNvSpPr/>
          <p:nvPr/>
        </p:nvSpPr>
        <p:spPr>
          <a:xfrm>
            <a:off x="2267744" y="1430628"/>
            <a:ext cx="6408712" cy="1223514"/>
          </a:xfrm>
          <a:prstGeom prst="roundRect">
            <a:avLst>
              <a:gd name="adj" fmla="val 4777"/>
            </a:avLst>
          </a:prstGeom>
          <a:noFill/>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1176752" y="1811060"/>
            <a:ext cx="792128" cy="368300"/>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七看</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2401008" y="2977218"/>
            <a:ext cx="5987416" cy="1014730"/>
          </a:xfrm>
          <a:prstGeom prst="rect">
            <a:avLst/>
          </a:prstGeom>
          <a:noFill/>
        </p:spPr>
        <p:txBody>
          <a:bodyPr wrap="square" rtlCol="0">
            <a:spAutoFit/>
          </a:bodyPr>
          <a:lstStyle>
            <a:defPPr>
              <a:defRPr lang="zh-CN"/>
            </a:defPPr>
            <a:lvl1pPr algn="just">
              <a:lnSpc>
                <a:spcPct val="125000"/>
              </a:lnSpc>
              <a:buNone/>
              <a:defRPr sz="1600">
                <a:solidFill>
                  <a:schemeClr val="tx1">
                    <a:lumMod val="85000"/>
                    <a:lumOff val="15000"/>
                  </a:schemeClr>
                </a:solidFill>
              </a:defRPr>
            </a:lvl1pPr>
          </a:lstStyle>
          <a:p>
            <a:r>
              <a:rPr lang="zh-CN" altLang="en-US" dirty="0">
                <a:ea typeface="微软雅黑" panose="020B0503020204020204" pitchFamily="34" charset="-122"/>
              </a:rPr>
              <a:t>劳动防护措施是否到位，“台有栏、洞有盖、轴有套、轮有罩”，包括个人防护，（工作服、鞋、帽、手套、口罩、面具和个人卫生等）</a:t>
            </a:r>
            <a:endParaRPr lang="zh-CN" altLang="en-US" dirty="0">
              <a:ea typeface="微软雅黑" panose="020B0503020204020204" pitchFamily="34" charset="-122"/>
            </a:endParaRPr>
          </a:p>
        </p:txBody>
      </p:sp>
      <p:grpSp>
        <p:nvGrpSpPr>
          <p:cNvPr id="16" name="组合 15"/>
          <p:cNvGrpSpPr/>
          <p:nvPr/>
        </p:nvGrpSpPr>
        <p:grpSpPr>
          <a:xfrm>
            <a:off x="1115616" y="2968302"/>
            <a:ext cx="1152128" cy="914400"/>
            <a:chOff x="1115616" y="1024086"/>
            <a:chExt cx="1152128" cy="914400"/>
          </a:xfrm>
        </p:grpSpPr>
        <p:sp>
          <p:nvSpPr>
            <p:cNvPr id="17" name="椭圆 16"/>
            <p:cNvSpPr/>
            <p:nvPr/>
          </p:nvSpPr>
          <p:spPr>
            <a:xfrm>
              <a:off x="1115616" y="1024086"/>
              <a:ext cx="914400" cy="914400"/>
            </a:xfrm>
            <a:prstGeom prst="ellipse">
              <a:avLst/>
            </a:prstGeom>
            <a:solidFill>
              <a:srgbClr val="1B9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p:cNvSpPr>
              <a:spLocks noChangeAspect="1"/>
            </p:cNvSpPr>
            <p:nvPr/>
          </p:nvSpPr>
          <p:spPr>
            <a:xfrm rot="5400000">
              <a:off x="1547744" y="1121286"/>
              <a:ext cx="720000" cy="720000"/>
            </a:xfrm>
            <a:prstGeom prst="triangle">
              <a:avLst/>
            </a:prstGeom>
            <a:solidFill>
              <a:srgbClr val="1B9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圆角矩形 18"/>
          <p:cNvSpPr/>
          <p:nvPr/>
        </p:nvSpPr>
        <p:spPr>
          <a:xfrm>
            <a:off x="2267744" y="2860404"/>
            <a:ext cx="6408712" cy="1223514"/>
          </a:xfrm>
          <a:prstGeom prst="roundRect">
            <a:avLst>
              <a:gd name="adj" fmla="val 4777"/>
            </a:avLst>
          </a:prstGeom>
          <a:noFill/>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1176752" y="3240836"/>
            <a:ext cx="792128" cy="368300"/>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八看</a:t>
            </a:r>
            <a:endParaRPr lang="zh-CN" altLang="en-US"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51470"/>
            <a:ext cx="432000" cy="432000"/>
          </a:xfrm>
          <a:prstGeom prst="rect">
            <a:avLst/>
          </a:prstGeom>
          <a:noFill/>
          <a:ln w="22225">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95536" y="267470"/>
            <a:ext cx="288000" cy="288000"/>
          </a:xfrm>
          <a:prstGeom prst="rect">
            <a:avLst/>
          </a:prstGeom>
          <a:solidFill>
            <a:srgbClr val="1B9DBD"/>
          </a:solidFill>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flipV="1">
            <a:off x="683536" y="483470"/>
            <a:ext cx="8460464" cy="718"/>
          </a:xfrm>
          <a:prstGeom prst="line">
            <a:avLst/>
          </a:prstGeom>
          <a:ln w="22225">
            <a:solidFill>
              <a:srgbClr val="1B9DBD"/>
            </a:solidFill>
          </a:ln>
        </p:spPr>
        <p:style>
          <a:lnRef idx="1">
            <a:schemeClr val="accent1"/>
          </a:lnRef>
          <a:fillRef idx="0">
            <a:schemeClr val="accent1"/>
          </a:fillRef>
          <a:effectRef idx="0">
            <a:schemeClr val="accent1"/>
          </a:effectRef>
          <a:fontRef idx="minor">
            <a:schemeClr val="tx1"/>
          </a:fontRef>
        </p:style>
      </p:cxnSp>
      <p:sp>
        <p:nvSpPr>
          <p:cNvPr id="52" name="文本框 51"/>
          <p:cNvSpPr txBox="1"/>
          <p:nvPr/>
        </p:nvSpPr>
        <p:spPr>
          <a:xfrm>
            <a:off x="827584" y="51470"/>
            <a:ext cx="3744416" cy="46037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带着眼睛看</a:t>
            </a:r>
            <a:endParaRPr lang="zh-CN" altLang="en-US" sz="2400" b="1" dirty="0">
              <a:latin typeface="微软雅黑" panose="020B0503020204020204" pitchFamily="34" charset="-122"/>
              <a:ea typeface="微软雅黑" panose="020B0503020204020204" pitchFamily="34" charset="-122"/>
            </a:endParaRPr>
          </a:p>
        </p:txBody>
      </p:sp>
      <p:sp>
        <p:nvSpPr>
          <p:cNvPr id="33" name="文本框 32"/>
          <p:cNvSpPr txBox="1"/>
          <p:nvPr/>
        </p:nvSpPr>
        <p:spPr>
          <a:xfrm>
            <a:off x="2519518" y="1680653"/>
            <a:ext cx="5889624" cy="706755"/>
          </a:xfrm>
          <a:prstGeom prst="rect">
            <a:avLst/>
          </a:prstGeom>
          <a:noFill/>
        </p:spPr>
        <p:txBody>
          <a:bodyPr wrap="square" rtlCol="0">
            <a:spAutoFit/>
          </a:bodyPr>
          <a:lstStyle>
            <a:defPPr>
              <a:defRPr lang="zh-CN"/>
            </a:defPPr>
            <a:lvl1pPr algn="just">
              <a:lnSpc>
                <a:spcPct val="125000"/>
              </a:lnSpc>
              <a:buNone/>
              <a:defRPr sz="1600">
                <a:solidFill>
                  <a:schemeClr val="tx1">
                    <a:lumMod val="85000"/>
                    <a:lumOff val="15000"/>
                  </a:schemeClr>
                </a:solidFill>
              </a:defRPr>
            </a:lvl1pPr>
          </a:lstStyle>
          <a:p>
            <a:r>
              <a:rPr lang="zh-CN" altLang="en-US" dirty="0">
                <a:ea typeface="微软雅黑" panose="020B0503020204020204" pitchFamily="34" charset="-122"/>
              </a:rPr>
              <a:t>各类记录，如岗位工艺操作记录、交接班记录、设备检修维护保养记录、巡回检查记录等是否按实记录。</a:t>
            </a:r>
            <a:endParaRPr lang="zh-CN" altLang="en-US" dirty="0">
              <a:ea typeface="微软雅黑" panose="020B0503020204020204" pitchFamily="34" charset="-122"/>
            </a:endParaRPr>
          </a:p>
        </p:txBody>
      </p:sp>
      <p:grpSp>
        <p:nvGrpSpPr>
          <p:cNvPr id="34" name="组合 33"/>
          <p:cNvGrpSpPr/>
          <p:nvPr/>
        </p:nvGrpSpPr>
        <p:grpSpPr>
          <a:xfrm>
            <a:off x="1115616" y="1538526"/>
            <a:ext cx="1152128" cy="914400"/>
            <a:chOff x="1115616" y="1024086"/>
            <a:chExt cx="1152128" cy="914400"/>
          </a:xfrm>
        </p:grpSpPr>
        <p:sp>
          <p:nvSpPr>
            <p:cNvPr id="35" name="椭圆 34"/>
            <p:cNvSpPr/>
            <p:nvPr/>
          </p:nvSpPr>
          <p:spPr>
            <a:xfrm>
              <a:off x="1115616" y="1024086"/>
              <a:ext cx="914400" cy="914400"/>
            </a:xfrm>
            <a:prstGeom prst="ellipse">
              <a:avLst/>
            </a:prstGeom>
            <a:solidFill>
              <a:srgbClr val="1B9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等腰三角形 35"/>
            <p:cNvSpPr>
              <a:spLocks noChangeAspect="1"/>
            </p:cNvSpPr>
            <p:nvPr/>
          </p:nvSpPr>
          <p:spPr>
            <a:xfrm rot="5400000">
              <a:off x="1547744" y="1121286"/>
              <a:ext cx="720000" cy="720000"/>
            </a:xfrm>
            <a:prstGeom prst="triangle">
              <a:avLst/>
            </a:prstGeom>
            <a:solidFill>
              <a:srgbClr val="1B9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圆角矩形 36"/>
          <p:cNvSpPr/>
          <p:nvPr/>
        </p:nvSpPr>
        <p:spPr>
          <a:xfrm>
            <a:off x="2267744" y="1430628"/>
            <a:ext cx="6408712" cy="1223514"/>
          </a:xfrm>
          <a:prstGeom prst="roundRect">
            <a:avLst>
              <a:gd name="adj" fmla="val 4777"/>
            </a:avLst>
          </a:prstGeom>
          <a:noFill/>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1176752" y="1811060"/>
            <a:ext cx="792128" cy="368300"/>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九看</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2505471" y="3083549"/>
            <a:ext cx="5903671" cy="706755"/>
          </a:xfrm>
          <a:prstGeom prst="rect">
            <a:avLst/>
          </a:prstGeom>
          <a:noFill/>
        </p:spPr>
        <p:txBody>
          <a:bodyPr wrap="square" rtlCol="0">
            <a:spAutoFit/>
          </a:bodyPr>
          <a:lstStyle>
            <a:defPPr>
              <a:defRPr lang="zh-CN"/>
            </a:defPPr>
            <a:lvl1pPr algn="just">
              <a:lnSpc>
                <a:spcPct val="125000"/>
              </a:lnSpc>
              <a:buNone/>
              <a:defRPr sz="1600">
                <a:solidFill>
                  <a:schemeClr val="tx1">
                    <a:lumMod val="85000"/>
                    <a:lumOff val="15000"/>
                  </a:schemeClr>
                </a:solidFill>
              </a:defRPr>
            </a:lvl1pPr>
          </a:lstStyle>
          <a:p>
            <a:r>
              <a:rPr lang="zh-CN" altLang="en-US" dirty="0">
                <a:ea typeface="微软雅黑" panose="020B0503020204020204" pitchFamily="34" charset="-122"/>
              </a:rPr>
              <a:t>职工持证上岗情况，一般岗位的“安全作业证”，特殊工种的“资格证”，是否按要求经培训考试合格后，实行持证上岗。</a:t>
            </a:r>
            <a:endParaRPr lang="zh-CN" altLang="en-US" dirty="0">
              <a:ea typeface="微软雅黑" panose="020B0503020204020204" pitchFamily="34" charset="-122"/>
            </a:endParaRPr>
          </a:p>
        </p:txBody>
      </p:sp>
      <p:grpSp>
        <p:nvGrpSpPr>
          <p:cNvPr id="40" name="组合 39"/>
          <p:cNvGrpSpPr/>
          <p:nvPr/>
        </p:nvGrpSpPr>
        <p:grpSpPr>
          <a:xfrm>
            <a:off x="1115616" y="2968302"/>
            <a:ext cx="1152128" cy="914400"/>
            <a:chOff x="1115616" y="1024086"/>
            <a:chExt cx="1152128" cy="914400"/>
          </a:xfrm>
        </p:grpSpPr>
        <p:sp>
          <p:nvSpPr>
            <p:cNvPr id="41" name="椭圆 40"/>
            <p:cNvSpPr/>
            <p:nvPr/>
          </p:nvSpPr>
          <p:spPr>
            <a:xfrm>
              <a:off x="1115616" y="1024086"/>
              <a:ext cx="914400" cy="914400"/>
            </a:xfrm>
            <a:prstGeom prst="ellipse">
              <a:avLst/>
            </a:prstGeom>
            <a:solidFill>
              <a:srgbClr val="1B9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等腰三角形 41"/>
            <p:cNvSpPr>
              <a:spLocks noChangeAspect="1"/>
            </p:cNvSpPr>
            <p:nvPr/>
          </p:nvSpPr>
          <p:spPr>
            <a:xfrm rot="5400000">
              <a:off x="1547744" y="1121286"/>
              <a:ext cx="720000" cy="720000"/>
            </a:xfrm>
            <a:prstGeom prst="triangle">
              <a:avLst/>
            </a:prstGeom>
            <a:solidFill>
              <a:srgbClr val="1B9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圆角矩形 42"/>
          <p:cNvSpPr/>
          <p:nvPr/>
        </p:nvSpPr>
        <p:spPr>
          <a:xfrm>
            <a:off x="2267744" y="2860404"/>
            <a:ext cx="6408712" cy="1223514"/>
          </a:xfrm>
          <a:prstGeom prst="roundRect">
            <a:avLst>
              <a:gd name="adj" fmla="val 4777"/>
            </a:avLst>
          </a:prstGeom>
          <a:noFill/>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文本框 43"/>
          <p:cNvSpPr txBox="1"/>
          <p:nvPr/>
        </p:nvSpPr>
        <p:spPr>
          <a:xfrm>
            <a:off x="1176752" y="3240836"/>
            <a:ext cx="792128" cy="368300"/>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十看</a:t>
            </a:r>
            <a:endParaRPr lang="zh-CN" altLang="en-US"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51470"/>
            <a:ext cx="432000" cy="432000"/>
          </a:xfrm>
          <a:prstGeom prst="rect">
            <a:avLst/>
          </a:prstGeom>
          <a:noFill/>
          <a:ln w="22225">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95536" y="267470"/>
            <a:ext cx="288000" cy="288000"/>
          </a:xfrm>
          <a:prstGeom prst="rect">
            <a:avLst/>
          </a:prstGeom>
          <a:solidFill>
            <a:srgbClr val="1B9DBD"/>
          </a:solidFill>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flipV="1">
            <a:off x="683536" y="483470"/>
            <a:ext cx="8460464" cy="718"/>
          </a:xfrm>
          <a:prstGeom prst="line">
            <a:avLst/>
          </a:prstGeom>
          <a:ln w="22225">
            <a:solidFill>
              <a:srgbClr val="1B9DBD"/>
            </a:solidFill>
          </a:ln>
        </p:spPr>
        <p:style>
          <a:lnRef idx="1">
            <a:schemeClr val="accent1"/>
          </a:lnRef>
          <a:fillRef idx="0">
            <a:schemeClr val="accent1"/>
          </a:fillRef>
          <a:effectRef idx="0">
            <a:schemeClr val="accent1"/>
          </a:effectRef>
          <a:fontRef idx="minor">
            <a:schemeClr val="tx1"/>
          </a:fontRef>
        </p:style>
      </p:cxnSp>
      <p:sp>
        <p:nvSpPr>
          <p:cNvPr id="52" name="文本框 51"/>
          <p:cNvSpPr txBox="1"/>
          <p:nvPr/>
        </p:nvSpPr>
        <p:spPr>
          <a:xfrm>
            <a:off x="827584" y="51470"/>
            <a:ext cx="3744416" cy="46037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带着问题走</a:t>
            </a:r>
            <a:endParaRPr lang="zh-CN" altLang="en-US" sz="2400" b="1" dirty="0">
              <a:latin typeface="微软雅黑" panose="020B0503020204020204" pitchFamily="34" charset="-122"/>
              <a:ea typeface="微软雅黑" panose="020B0503020204020204" pitchFamily="34" charset="-122"/>
            </a:endParaRPr>
          </a:p>
        </p:txBody>
      </p:sp>
      <p:sp>
        <p:nvSpPr>
          <p:cNvPr id="8" name="文本框 7"/>
          <p:cNvSpPr txBox="1"/>
          <p:nvPr/>
        </p:nvSpPr>
        <p:spPr>
          <a:xfrm>
            <a:off x="1575680" y="1284791"/>
            <a:ext cx="6378084" cy="706755"/>
          </a:xfrm>
          <a:prstGeom prst="rect">
            <a:avLst/>
          </a:prstGeom>
          <a:noFill/>
        </p:spPr>
        <p:txBody>
          <a:bodyPr wrap="square" rtlCol="0">
            <a:spAutoFit/>
          </a:bodyPr>
          <a:lstStyle>
            <a:defPPr>
              <a:defRPr lang="zh-CN"/>
            </a:defPPr>
            <a:lvl1pPr algn="just">
              <a:lnSpc>
                <a:spcPct val="125000"/>
              </a:lnSpc>
              <a:buNone/>
              <a:defRPr sz="1600">
                <a:solidFill>
                  <a:schemeClr val="tx1">
                    <a:lumMod val="85000"/>
                    <a:lumOff val="15000"/>
                  </a:schemeClr>
                </a:solidFill>
              </a:defRPr>
            </a:lvl1pPr>
          </a:lstStyle>
          <a:p>
            <a:r>
              <a:rPr lang="zh-CN" altLang="en-US" dirty="0">
                <a:ea typeface="微软雅黑" panose="020B0503020204020204" pitchFamily="34" charset="-122"/>
              </a:rPr>
              <a:t>问各级、各岗位的安全生产责任制是否落实到位，如设备的维护保养责任、危险化学品的安全管理责任、日常安全检查和监督管理责任等；</a:t>
            </a:r>
            <a:endParaRPr lang="zh-CN" altLang="en-US" dirty="0">
              <a:ea typeface="微软雅黑" panose="020B0503020204020204" pitchFamily="34" charset="-122"/>
            </a:endParaRPr>
          </a:p>
        </p:txBody>
      </p:sp>
      <p:sp>
        <p:nvSpPr>
          <p:cNvPr id="15" name="文本框 14"/>
          <p:cNvSpPr txBox="1"/>
          <p:nvPr/>
        </p:nvSpPr>
        <p:spPr>
          <a:xfrm>
            <a:off x="1575680" y="3011409"/>
            <a:ext cx="6378084" cy="1014730"/>
          </a:xfrm>
          <a:prstGeom prst="rect">
            <a:avLst/>
          </a:prstGeom>
          <a:noFill/>
        </p:spPr>
        <p:txBody>
          <a:bodyPr wrap="square" rtlCol="0">
            <a:spAutoFit/>
          </a:bodyPr>
          <a:lstStyle>
            <a:defPPr>
              <a:defRPr lang="zh-CN"/>
            </a:defPPr>
            <a:lvl1pPr algn="just">
              <a:lnSpc>
                <a:spcPct val="125000"/>
              </a:lnSpc>
              <a:buNone/>
              <a:defRPr sz="1600">
                <a:solidFill>
                  <a:schemeClr val="tx1">
                    <a:lumMod val="85000"/>
                    <a:lumOff val="15000"/>
                  </a:schemeClr>
                </a:solidFill>
              </a:defRPr>
            </a:lvl1pPr>
          </a:lstStyle>
          <a:p>
            <a:r>
              <a:rPr lang="zh-CN" altLang="en-US" dirty="0">
                <a:ea typeface="微软雅黑" panose="020B0503020204020204" pitchFamily="34" charset="-122"/>
              </a:rPr>
              <a:t>问新职工进岗是否都进行了安全生产“三级”教育培训，日常的安全教育是否到位，如安全生产知识、消防安全知识、岗位设备操作、工艺程序、相关注意事项及万一发生事故后的应急措施等；</a:t>
            </a:r>
            <a:endParaRPr lang="zh-CN" altLang="en-US" dirty="0">
              <a:ea typeface="微软雅黑" panose="020B0503020204020204" pitchFamily="34" charset="-122"/>
            </a:endParaRPr>
          </a:p>
        </p:txBody>
      </p:sp>
      <p:sp>
        <p:nvSpPr>
          <p:cNvPr id="4" name="矩形 3"/>
          <p:cNvSpPr/>
          <p:nvPr/>
        </p:nvSpPr>
        <p:spPr>
          <a:xfrm>
            <a:off x="1115616" y="2837133"/>
            <a:ext cx="7085708" cy="1318793"/>
          </a:xfrm>
          <a:prstGeom prst="rect">
            <a:avLst/>
          </a:prstGeom>
          <a:noFill/>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791556" y="3153323"/>
            <a:ext cx="648120" cy="731837"/>
          </a:xfrm>
          <a:prstGeom prst="rect">
            <a:avLst/>
          </a:prstGeom>
          <a:solidFill>
            <a:srgbClr val="1B9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655552" y="3293043"/>
            <a:ext cx="920128" cy="437515"/>
          </a:xfrm>
          <a:prstGeom prst="rect">
            <a:avLst/>
          </a:prstGeom>
          <a:noFill/>
        </p:spPr>
        <p:txBody>
          <a:bodyPr wrap="square" rtlCol="0">
            <a:spAutoFit/>
          </a:bodyPr>
          <a:lstStyle/>
          <a:p>
            <a:pPr algn="ctr">
              <a:lnSpc>
                <a:spcPct val="125000"/>
              </a:lnSpc>
              <a:buNone/>
            </a:pPr>
            <a:r>
              <a:rPr lang="zh-CN" altLang="en-US" b="1" dirty="0">
                <a:solidFill>
                  <a:schemeClr val="bg1"/>
                </a:solidFill>
                <a:latin typeface="微软雅黑" panose="020B0503020204020204" pitchFamily="34" charset="-122"/>
                <a:ea typeface="微软雅黑" panose="020B0503020204020204" pitchFamily="34" charset="-122"/>
              </a:rPr>
              <a:t>二问</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6" name="矩形 25"/>
          <p:cNvSpPr/>
          <p:nvPr/>
        </p:nvSpPr>
        <p:spPr>
          <a:xfrm>
            <a:off x="1143294" y="979339"/>
            <a:ext cx="7085708" cy="1318793"/>
          </a:xfrm>
          <a:prstGeom prst="rect">
            <a:avLst/>
          </a:prstGeom>
          <a:noFill/>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819234" y="1295529"/>
            <a:ext cx="648120" cy="731837"/>
          </a:xfrm>
          <a:prstGeom prst="rect">
            <a:avLst/>
          </a:prstGeom>
          <a:solidFill>
            <a:srgbClr val="1B9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683230" y="1435249"/>
            <a:ext cx="920128" cy="437515"/>
          </a:xfrm>
          <a:prstGeom prst="rect">
            <a:avLst/>
          </a:prstGeom>
          <a:noFill/>
        </p:spPr>
        <p:txBody>
          <a:bodyPr wrap="square" rtlCol="0">
            <a:spAutoFit/>
          </a:bodyPr>
          <a:lstStyle/>
          <a:p>
            <a:pPr algn="ctr">
              <a:lnSpc>
                <a:spcPct val="125000"/>
              </a:lnSpc>
              <a:buNone/>
            </a:pPr>
            <a:r>
              <a:rPr lang="zh-CN" altLang="en-US" b="1" dirty="0">
                <a:solidFill>
                  <a:schemeClr val="bg1"/>
                </a:solidFill>
                <a:latin typeface="微软雅黑" panose="020B0503020204020204" pitchFamily="34" charset="-122"/>
                <a:ea typeface="微软雅黑" panose="020B0503020204020204" pitchFamily="34" charset="-122"/>
              </a:rPr>
              <a:t>一问</a:t>
            </a:r>
            <a:endParaRPr lang="zh-CN" altLang="en-US"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51470"/>
            <a:ext cx="432000" cy="432000"/>
          </a:xfrm>
          <a:prstGeom prst="rect">
            <a:avLst/>
          </a:prstGeom>
          <a:noFill/>
          <a:ln w="22225">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95536" y="267470"/>
            <a:ext cx="288000" cy="288000"/>
          </a:xfrm>
          <a:prstGeom prst="rect">
            <a:avLst/>
          </a:prstGeom>
          <a:solidFill>
            <a:srgbClr val="1B9DBD"/>
          </a:solidFill>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flipV="1">
            <a:off x="683536" y="483470"/>
            <a:ext cx="8460464" cy="718"/>
          </a:xfrm>
          <a:prstGeom prst="line">
            <a:avLst/>
          </a:prstGeom>
          <a:ln w="22225">
            <a:solidFill>
              <a:srgbClr val="1B9DBD"/>
            </a:solidFill>
          </a:ln>
        </p:spPr>
        <p:style>
          <a:lnRef idx="1">
            <a:schemeClr val="accent1"/>
          </a:lnRef>
          <a:fillRef idx="0">
            <a:schemeClr val="accent1"/>
          </a:fillRef>
          <a:effectRef idx="0">
            <a:schemeClr val="accent1"/>
          </a:effectRef>
          <a:fontRef idx="minor">
            <a:schemeClr val="tx1"/>
          </a:fontRef>
        </p:style>
      </p:cxnSp>
      <p:sp>
        <p:nvSpPr>
          <p:cNvPr id="52" name="文本框 51"/>
          <p:cNvSpPr txBox="1"/>
          <p:nvPr/>
        </p:nvSpPr>
        <p:spPr>
          <a:xfrm>
            <a:off x="827584" y="51470"/>
            <a:ext cx="3744416" cy="46037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带着问题走</a:t>
            </a:r>
            <a:endParaRPr lang="zh-CN" altLang="en-US" sz="2400" b="1" dirty="0">
              <a:latin typeface="微软雅黑" panose="020B0503020204020204" pitchFamily="34" charset="-122"/>
              <a:ea typeface="微软雅黑" panose="020B0503020204020204" pitchFamily="34" charset="-122"/>
            </a:endParaRPr>
          </a:p>
        </p:txBody>
      </p:sp>
      <p:sp>
        <p:nvSpPr>
          <p:cNvPr id="21" name="文本框 20"/>
          <p:cNvSpPr txBox="1"/>
          <p:nvPr/>
        </p:nvSpPr>
        <p:spPr>
          <a:xfrm>
            <a:off x="1619226" y="1435249"/>
            <a:ext cx="6589084" cy="398780"/>
          </a:xfrm>
          <a:prstGeom prst="rect">
            <a:avLst/>
          </a:prstGeom>
          <a:noFill/>
        </p:spPr>
        <p:txBody>
          <a:bodyPr wrap="square" rtlCol="0">
            <a:spAutoFit/>
          </a:bodyPr>
          <a:lstStyle>
            <a:defPPr>
              <a:defRPr lang="zh-CN"/>
            </a:defPPr>
            <a:lvl1pPr algn="just">
              <a:lnSpc>
                <a:spcPct val="125000"/>
              </a:lnSpc>
              <a:buNone/>
              <a:defRPr sz="1600">
                <a:solidFill>
                  <a:schemeClr val="tx1">
                    <a:lumMod val="85000"/>
                    <a:lumOff val="15000"/>
                  </a:schemeClr>
                </a:solidFill>
              </a:defRPr>
            </a:lvl1pPr>
          </a:lstStyle>
          <a:p>
            <a:r>
              <a:rPr lang="zh-CN" altLang="en-US" dirty="0">
                <a:ea typeface="微软雅黑" panose="020B0503020204020204" pitchFamily="34" charset="-122"/>
              </a:rPr>
              <a:t>问动火、入受限空间、登高作业等时，是否按要求进行审批办证；</a:t>
            </a:r>
            <a:endParaRPr lang="zh-CN" altLang="en-US" dirty="0">
              <a:ea typeface="微软雅黑" panose="020B0503020204020204" pitchFamily="34" charset="-122"/>
            </a:endParaRPr>
          </a:p>
        </p:txBody>
      </p:sp>
      <p:sp>
        <p:nvSpPr>
          <p:cNvPr id="22" name="文本框 21"/>
          <p:cNvSpPr txBox="1"/>
          <p:nvPr/>
        </p:nvSpPr>
        <p:spPr>
          <a:xfrm>
            <a:off x="1619226" y="2613929"/>
            <a:ext cx="6193134" cy="706755"/>
          </a:xfrm>
          <a:prstGeom prst="rect">
            <a:avLst/>
          </a:prstGeom>
          <a:noFill/>
        </p:spPr>
        <p:txBody>
          <a:bodyPr wrap="square" rtlCol="0">
            <a:spAutoFit/>
          </a:bodyPr>
          <a:lstStyle>
            <a:defPPr>
              <a:defRPr lang="zh-CN"/>
            </a:defPPr>
            <a:lvl1pPr algn="just">
              <a:lnSpc>
                <a:spcPct val="125000"/>
              </a:lnSpc>
              <a:buNone/>
              <a:defRPr sz="1600">
                <a:solidFill>
                  <a:schemeClr val="tx1">
                    <a:lumMod val="85000"/>
                    <a:lumOff val="15000"/>
                  </a:schemeClr>
                </a:solidFill>
              </a:defRPr>
            </a:lvl1pPr>
          </a:lstStyle>
          <a:p>
            <a:r>
              <a:rPr lang="zh-CN" altLang="en-US" dirty="0">
                <a:ea typeface="微软雅黑" panose="020B0503020204020204" pitchFamily="34" charset="-122"/>
              </a:rPr>
              <a:t>问岗位设备运行是否正常，使用过程中有否发现异常现象，平常发生的故障有哪些；</a:t>
            </a:r>
            <a:endParaRPr lang="zh-CN" altLang="en-US" dirty="0">
              <a:ea typeface="微软雅黑" panose="020B0503020204020204" pitchFamily="34" charset="-122"/>
            </a:endParaRPr>
          </a:p>
        </p:txBody>
      </p:sp>
      <p:sp>
        <p:nvSpPr>
          <p:cNvPr id="23" name="文本框 22"/>
          <p:cNvSpPr txBox="1"/>
          <p:nvPr/>
        </p:nvSpPr>
        <p:spPr>
          <a:xfrm>
            <a:off x="1619226" y="3885859"/>
            <a:ext cx="6193134" cy="706755"/>
          </a:xfrm>
          <a:prstGeom prst="rect">
            <a:avLst/>
          </a:prstGeom>
          <a:noFill/>
        </p:spPr>
        <p:txBody>
          <a:bodyPr wrap="square" rtlCol="0">
            <a:spAutoFit/>
          </a:bodyPr>
          <a:lstStyle>
            <a:defPPr>
              <a:defRPr lang="zh-CN"/>
            </a:defPPr>
            <a:lvl1pPr algn="just">
              <a:lnSpc>
                <a:spcPct val="125000"/>
              </a:lnSpc>
              <a:buNone/>
              <a:defRPr sz="1600">
                <a:solidFill>
                  <a:schemeClr val="tx1">
                    <a:lumMod val="85000"/>
                    <a:lumOff val="15000"/>
                  </a:schemeClr>
                </a:solidFill>
              </a:defRPr>
            </a:lvl1pPr>
          </a:lstStyle>
          <a:p>
            <a:r>
              <a:rPr lang="zh-CN" altLang="en-US" dirty="0">
                <a:ea typeface="微软雅黑" panose="020B0503020204020204" pitchFamily="34" charset="-122"/>
              </a:rPr>
              <a:t>问生产过程中，有否发现工艺规程尚欠完善的地方和作业流程不顺畅的环节等等。</a:t>
            </a:r>
            <a:endParaRPr lang="zh-CN" altLang="en-US" dirty="0">
              <a:ea typeface="微软雅黑" panose="020B0503020204020204" pitchFamily="34" charset="-122"/>
            </a:endParaRPr>
          </a:p>
        </p:txBody>
      </p:sp>
      <p:sp>
        <p:nvSpPr>
          <p:cNvPr id="26" name="矩形 25"/>
          <p:cNvSpPr/>
          <p:nvPr/>
        </p:nvSpPr>
        <p:spPr>
          <a:xfrm>
            <a:off x="1143294" y="1171183"/>
            <a:ext cx="7085708" cy="968519"/>
          </a:xfrm>
          <a:prstGeom prst="rect">
            <a:avLst/>
          </a:prstGeom>
          <a:noFill/>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827584" y="1395987"/>
            <a:ext cx="648120" cy="539024"/>
          </a:xfrm>
          <a:prstGeom prst="rect">
            <a:avLst/>
          </a:prstGeom>
          <a:solidFill>
            <a:srgbClr val="1B9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683230" y="1435249"/>
            <a:ext cx="920128" cy="437515"/>
          </a:xfrm>
          <a:prstGeom prst="rect">
            <a:avLst/>
          </a:prstGeom>
          <a:noFill/>
        </p:spPr>
        <p:txBody>
          <a:bodyPr wrap="square" rtlCol="0">
            <a:spAutoFit/>
          </a:bodyPr>
          <a:lstStyle/>
          <a:p>
            <a:pPr algn="ctr">
              <a:lnSpc>
                <a:spcPct val="125000"/>
              </a:lnSpc>
              <a:buNone/>
            </a:pPr>
            <a:r>
              <a:rPr lang="zh-CN" altLang="en-US" b="1" dirty="0">
                <a:solidFill>
                  <a:schemeClr val="bg1"/>
                </a:solidFill>
                <a:latin typeface="微软雅黑" panose="020B0503020204020204" pitchFamily="34" charset="-122"/>
                <a:ea typeface="微软雅黑" panose="020B0503020204020204" pitchFamily="34" charset="-122"/>
              </a:rPr>
              <a:t>三问</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1143294" y="2464093"/>
            <a:ext cx="7085708" cy="968519"/>
          </a:xfrm>
          <a:prstGeom prst="rect">
            <a:avLst/>
          </a:prstGeom>
          <a:noFill/>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827584" y="2688897"/>
            <a:ext cx="648120" cy="539024"/>
          </a:xfrm>
          <a:prstGeom prst="rect">
            <a:avLst/>
          </a:prstGeom>
          <a:solidFill>
            <a:srgbClr val="1B9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683230" y="2728159"/>
            <a:ext cx="920128" cy="437515"/>
          </a:xfrm>
          <a:prstGeom prst="rect">
            <a:avLst/>
          </a:prstGeom>
          <a:noFill/>
        </p:spPr>
        <p:txBody>
          <a:bodyPr wrap="square" rtlCol="0">
            <a:spAutoFit/>
          </a:bodyPr>
          <a:lstStyle/>
          <a:p>
            <a:pPr algn="ctr">
              <a:lnSpc>
                <a:spcPct val="125000"/>
              </a:lnSpc>
              <a:buNone/>
            </a:pPr>
            <a:r>
              <a:rPr lang="zh-CN" altLang="en-US" b="1" dirty="0">
                <a:solidFill>
                  <a:schemeClr val="bg1"/>
                </a:solidFill>
                <a:latin typeface="微软雅黑" panose="020B0503020204020204" pitchFamily="34" charset="-122"/>
                <a:ea typeface="微软雅黑" panose="020B0503020204020204" pitchFamily="34" charset="-122"/>
              </a:rPr>
              <a:t>四问</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4" name="矩形 33"/>
          <p:cNvSpPr/>
          <p:nvPr/>
        </p:nvSpPr>
        <p:spPr>
          <a:xfrm>
            <a:off x="1161904" y="3777116"/>
            <a:ext cx="7085708" cy="968519"/>
          </a:xfrm>
          <a:prstGeom prst="rect">
            <a:avLst/>
          </a:prstGeom>
          <a:noFill/>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846194" y="4001920"/>
            <a:ext cx="648120" cy="539024"/>
          </a:xfrm>
          <a:prstGeom prst="rect">
            <a:avLst/>
          </a:prstGeom>
          <a:solidFill>
            <a:srgbClr val="1B9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701840" y="4041182"/>
            <a:ext cx="920128" cy="437515"/>
          </a:xfrm>
          <a:prstGeom prst="rect">
            <a:avLst/>
          </a:prstGeom>
          <a:noFill/>
        </p:spPr>
        <p:txBody>
          <a:bodyPr wrap="square" rtlCol="0">
            <a:spAutoFit/>
          </a:bodyPr>
          <a:lstStyle/>
          <a:p>
            <a:pPr algn="ctr">
              <a:lnSpc>
                <a:spcPct val="125000"/>
              </a:lnSpc>
              <a:buNone/>
            </a:pPr>
            <a:r>
              <a:rPr lang="zh-CN" altLang="en-US" b="1" dirty="0">
                <a:solidFill>
                  <a:schemeClr val="bg1"/>
                </a:solidFill>
                <a:latin typeface="微软雅黑" panose="020B0503020204020204" pitchFamily="34" charset="-122"/>
                <a:ea typeface="微软雅黑" panose="020B0503020204020204" pitchFamily="34" charset="-122"/>
              </a:rPr>
              <a:t>五问</a:t>
            </a:r>
            <a:endParaRPr lang="zh-CN" altLang="en-US"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51470"/>
            <a:ext cx="432000" cy="432000"/>
          </a:xfrm>
          <a:prstGeom prst="rect">
            <a:avLst/>
          </a:prstGeom>
          <a:noFill/>
          <a:ln w="22225">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95536" y="267470"/>
            <a:ext cx="288000" cy="288000"/>
          </a:xfrm>
          <a:prstGeom prst="rect">
            <a:avLst/>
          </a:prstGeom>
          <a:solidFill>
            <a:srgbClr val="1B9DBD"/>
          </a:solidFill>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flipV="1">
            <a:off x="683536" y="483470"/>
            <a:ext cx="8460464" cy="718"/>
          </a:xfrm>
          <a:prstGeom prst="line">
            <a:avLst/>
          </a:prstGeom>
          <a:ln w="22225">
            <a:solidFill>
              <a:srgbClr val="1B9DBD"/>
            </a:solidFill>
          </a:ln>
        </p:spPr>
        <p:style>
          <a:lnRef idx="1">
            <a:schemeClr val="accent1"/>
          </a:lnRef>
          <a:fillRef idx="0">
            <a:schemeClr val="accent1"/>
          </a:fillRef>
          <a:effectRef idx="0">
            <a:schemeClr val="accent1"/>
          </a:effectRef>
          <a:fontRef idx="minor">
            <a:schemeClr val="tx1"/>
          </a:fontRef>
        </p:style>
      </p:cxnSp>
      <p:sp>
        <p:nvSpPr>
          <p:cNvPr id="52" name="文本框 51"/>
          <p:cNvSpPr txBox="1"/>
          <p:nvPr/>
        </p:nvSpPr>
        <p:spPr>
          <a:xfrm>
            <a:off x="827584" y="51470"/>
            <a:ext cx="3744416" cy="46037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带着工具查</a:t>
            </a:r>
            <a:endParaRPr lang="zh-CN" altLang="en-US" sz="2400" b="1" dirty="0">
              <a:latin typeface="微软雅黑" panose="020B0503020204020204" pitchFamily="34" charset="-122"/>
              <a:ea typeface="微软雅黑" panose="020B0503020204020204" pitchFamily="34" charset="-122"/>
            </a:endParaRPr>
          </a:p>
        </p:txBody>
      </p:sp>
      <p:sp>
        <p:nvSpPr>
          <p:cNvPr id="4" name="文本框 3"/>
          <p:cNvSpPr txBox="1"/>
          <p:nvPr/>
        </p:nvSpPr>
        <p:spPr>
          <a:xfrm>
            <a:off x="1547664" y="1731865"/>
            <a:ext cx="5472608" cy="398780"/>
          </a:xfrm>
          <a:prstGeom prst="rect">
            <a:avLst/>
          </a:prstGeom>
          <a:noFill/>
        </p:spPr>
        <p:txBody>
          <a:bodyPr wrap="square" rtlCol="0">
            <a:spAutoFit/>
          </a:bodyPr>
          <a:lstStyle>
            <a:defPPr>
              <a:defRPr lang="zh-CN"/>
            </a:defPPr>
            <a:lvl1pPr algn="just">
              <a:lnSpc>
                <a:spcPct val="125000"/>
              </a:lnSpc>
              <a:buNone/>
              <a:defRPr sz="1600">
                <a:solidFill>
                  <a:schemeClr val="tx1">
                    <a:lumMod val="85000"/>
                    <a:lumOff val="15000"/>
                  </a:schemeClr>
                </a:solidFill>
              </a:defRPr>
            </a:lvl1pPr>
          </a:lstStyle>
          <a:p>
            <a:r>
              <a:rPr lang="zh-CN" altLang="en-US" dirty="0">
                <a:ea typeface="微软雅黑" panose="020B0503020204020204" pitchFamily="34" charset="-122"/>
              </a:rPr>
              <a:t>检测消防设施及应急器具是否完整好用；</a:t>
            </a:r>
            <a:endParaRPr lang="zh-CN" altLang="en-US" dirty="0">
              <a:ea typeface="微软雅黑" panose="020B0503020204020204" pitchFamily="34" charset="-122"/>
            </a:endParaRPr>
          </a:p>
        </p:txBody>
      </p:sp>
      <p:sp>
        <p:nvSpPr>
          <p:cNvPr id="21" name="文本框 20"/>
          <p:cNvSpPr txBox="1"/>
          <p:nvPr/>
        </p:nvSpPr>
        <p:spPr>
          <a:xfrm>
            <a:off x="1564457" y="3171491"/>
            <a:ext cx="6823967" cy="706755"/>
          </a:xfrm>
          <a:prstGeom prst="rect">
            <a:avLst/>
          </a:prstGeom>
          <a:noFill/>
        </p:spPr>
        <p:txBody>
          <a:bodyPr wrap="square" rtlCol="0">
            <a:spAutoFit/>
          </a:bodyPr>
          <a:lstStyle>
            <a:defPPr>
              <a:defRPr lang="zh-CN"/>
            </a:defPPr>
            <a:lvl1pPr algn="just">
              <a:lnSpc>
                <a:spcPct val="125000"/>
              </a:lnSpc>
              <a:buNone/>
              <a:defRPr sz="1600">
                <a:solidFill>
                  <a:schemeClr val="tx1">
                    <a:lumMod val="85000"/>
                    <a:lumOff val="15000"/>
                  </a:schemeClr>
                </a:solidFill>
              </a:defRPr>
            </a:lvl1pPr>
          </a:lstStyle>
          <a:p>
            <a:r>
              <a:rPr lang="zh-CN" altLang="en-US" dirty="0">
                <a:ea typeface="微软雅黑" panose="020B0503020204020204" pitchFamily="34" charset="-122"/>
              </a:rPr>
              <a:t>检测“锅、容、管、特”设备的安全装置、仪器仪表是否灵  敏正常并安全可靠，有否失灵和腐蚀受损现象，管壁有否腐蚀减薄、锈蚀起皮；</a:t>
            </a:r>
            <a:endParaRPr lang="zh-CN" altLang="en-US" dirty="0">
              <a:ea typeface="微软雅黑" panose="020B0503020204020204" pitchFamily="34" charset="-122"/>
            </a:endParaRPr>
          </a:p>
        </p:txBody>
      </p:sp>
      <p:sp>
        <p:nvSpPr>
          <p:cNvPr id="12" name="圆角矩形 11"/>
          <p:cNvSpPr/>
          <p:nvPr/>
        </p:nvSpPr>
        <p:spPr>
          <a:xfrm>
            <a:off x="1115939" y="3057893"/>
            <a:ext cx="7632848" cy="947530"/>
          </a:xfrm>
          <a:prstGeom prst="roundRect">
            <a:avLst>
              <a:gd name="adj" fmla="val 5701"/>
            </a:avLst>
          </a:prstGeom>
          <a:noFill/>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a:spLocks noChangeAspect="1"/>
          </p:cNvSpPr>
          <p:nvPr/>
        </p:nvSpPr>
        <p:spPr>
          <a:xfrm>
            <a:off x="755939" y="3171658"/>
            <a:ext cx="720000" cy="720000"/>
          </a:xfrm>
          <a:prstGeom prst="ellipse">
            <a:avLst/>
          </a:prstGeom>
          <a:solidFill>
            <a:srgbClr val="1B9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753868" y="3316460"/>
            <a:ext cx="722071" cy="423545"/>
          </a:xfrm>
          <a:prstGeom prst="rect">
            <a:avLst/>
          </a:prstGeom>
          <a:noFill/>
        </p:spPr>
        <p:txBody>
          <a:bodyPr wrap="square" rtlCol="0">
            <a:spAutoFit/>
          </a:bodyPr>
          <a:lstStyle/>
          <a:p>
            <a:pPr algn="ctr">
              <a:lnSpc>
                <a:spcPct val="120000"/>
              </a:lnSpc>
            </a:pPr>
            <a:r>
              <a:rPr lang="zh-CN" altLang="en-US" b="1" dirty="0">
                <a:solidFill>
                  <a:schemeClr val="bg1"/>
                </a:solidFill>
                <a:latin typeface="微软雅黑" panose="020B0503020204020204" pitchFamily="34" charset="-122"/>
                <a:ea typeface="微软雅黑" panose="020B0503020204020204" pitchFamily="34" charset="-122"/>
              </a:rPr>
              <a:t>二查</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6" name="圆角矩形 25"/>
          <p:cNvSpPr/>
          <p:nvPr/>
        </p:nvSpPr>
        <p:spPr>
          <a:xfrm>
            <a:off x="1108043" y="1447149"/>
            <a:ext cx="7632848" cy="947530"/>
          </a:xfrm>
          <a:prstGeom prst="roundRect">
            <a:avLst>
              <a:gd name="adj" fmla="val 5701"/>
            </a:avLst>
          </a:prstGeom>
          <a:noFill/>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a:spLocks noChangeAspect="1"/>
          </p:cNvSpPr>
          <p:nvPr/>
        </p:nvSpPr>
        <p:spPr>
          <a:xfrm>
            <a:off x="748043" y="1560914"/>
            <a:ext cx="720000" cy="720000"/>
          </a:xfrm>
          <a:prstGeom prst="ellipse">
            <a:avLst/>
          </a:prstGeom>
          <a:solidFill>
            <a:srgbClr val="1B9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745972" y="1704542"/>
            <a:ext cx="722071" cy="423545"/>
          </a:xfrm>
          <a:prstGeom prst="rect">
            <a:avLst/>
          </a:prstGeom>
          <a:noFill/>
        </p:spPr>
        <p:txBody>
          <a:bodyPr wrap="square" rtlCol="0">
            <a:spAutoFit/>
          </a:bodyPr>
          <a:lstStyle/>
          <a:p>
            <a:pPr algn="ctr">
              <a:lnSpc>
                <a:spcPct val="120000"/>
              </a:lnSpc>
            </a:pPr>
            <a:r>
              <a:rPr lang="zh-CN" altLang="en-US" b="1" dirty="0">
                <a:solidFill>
                  <a:schemeClr val="bg1"/>
                </a:solidFill>
                <a:latin typeface="微软雅黑" panose="020B0503020204020204" pitchFamily="34" charset="-122"/>
                <a:ea typeface="微软雅黑" panose="020B0503020204020204" pitchFamily="34" charset="-122"/>
              </a:rPr>
              <a:t>一查</a:t>
            </a:r>
            <a:endParaRPr lang="zh-CN" altLang="en-US"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0" y="0"/>
            <a:ext cx="2592000" cy="5143500"/>
          </a:xfrm>
          <a:prstGeom prst="rect">
            <a:avLst/>
          </a:prstGeom>
          <a:solidFill>
            <a:srgbClr val="1B9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9"/>
          <p:cNvSpPr txBox="1">
            <a:spLocks noChangeArrowheads="1"/>
          </p:cNvSpPr>
          <p:nvPr/>
        </p:nvSpPr>
        <p:spPr bwMode="auto">
          <a:xfrm>
            <a:off x="436380" y="2947958"/>
            <a:ext cx="171924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00" b="1" dirty="0">
                <a:solidFill>
                  <a:schemeClr val="bg1"/>
                </a:solidFill>
                <a:latin typeface="微软雅黑" panose="020B0503020204020204" pitchFamily="34" charset="-122"/>
                <a:ea typeface="微软雅黑" panose="020B0503020204020204" pitchFamily="34" charset="-122"/>
              </a:rPr>
              <a:t>CONTENTS</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19" name="文本框 10"/>
          <p:cNvSpPr txBox="1">
            <a:spLocks noChangeArrowheads="1"/>
          </p:cNvSpPr>
          <p:nvPr/>
        </p:nvSpPr>
        <p:spPr bwMode="auto">
          <a:xfrm>
            <a:off x="318739" y="1507321"/>
            <a:ext cx="2248752" cy="1106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6600" b="1" spc="-300" dirty="0">
                <a:solidFill>
                  <a:schemeClr val="bg1"/>
                </a:solidFill>
                <a:latin typeface="微软雅黑" panose="020B0503020204020204" pitchFamily="34" charset="-122"/>
                <a:ea typeface="微软雅黑" panose="020B0503020204020204" pitchFamily="34" charset="-122"/>
              </a:rPr>
              <a:t>目 录</a:t>
            </a:r>
            <a:endParaRPr lang="zh-CN" altLang="en-US" sz="6600" b="1" spc="-300" dirty="0">
              <a:solidFill>
                <a:schemeClr val="bg1"/>
              </a:solidFill>
              <a:latin typeface="微软雅黑" panose="020B0503020204020204" pitchFamily="34" charset="-122"/>
              <a:ea typeface="微软雅黑" panose="020B0503020204020204" pitchFamily="34" charset="-122"/>
            </a:endParaRPr>
          </a:p>
        </p:txBody>
      </p:sp>
      <p:sp>
        <p:nvSpPr>
          <p:cNvPr id="42" name="矩形 41"/>
          <p:cNvSpPr/>
          <p:nvPr/>
        </p:nvSpPr>
        <p:spPr>
          <a:xfrm>
            <a:off x="4612766" y="1203598"/>
            <a:ext cx="3420000" cy="449522"/>
          </a:xfrm>
          <a:prstGeom prst="rect">
            <a:avLst/>
          </a:prstGeom>
          <a:solidFill>
            <a:srgbClr val="1B9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dirty="0"/>
          </a:p>
        </p:txBody>
      </p:sp>
      <p:sp>
        <p:nvSpPr>
          <p:cNvPr id="51" name="TextBox 50"/>
          <p:cNvSpPr txBox="1"/>
          <p:nvPr/>
        </p:nvSpPr>
        <p:spPr>
          <a:xfrm>
            <a:off x="3745444" y="1254767"/>
            <a:ext cx="497457" cy="400110"/>
          </a:xfrm>
          <a:prstGeom prst="rect">
            <a:avLst/>
          </a:prstGeom>
          <a:noFill/>
        </p:spPr>
        <p:txBody>
          <a:bodyPr wrap="square" rtlCol="0">
            <a:spAutoFit/>
          </a:bodyPr>
          <a:lstStyle/>
          <a:p>
            <a:pPr algn="ctr"/>
            <a:r>
              <a:rPr lang="en-US" altLang="zh-CN" sz="2000" dirty="0">
                <a:solidFill>
                  <a:schemeClr val="tx1">
                    <a:lumMod val="65000"/>
                    <a:lumOff val="35000"/>
                  </a:schemeClr>
                </a:solidFill>
                <a:latin typeface="Impact" panose="020B0806030902050204" pitchFamily="34" charset="0"/>
              </a:rPr>
              <a:t>01</a:t>
            </a:r>
            <a:endParaRPr lang="zh-CN" altLang="en-US" sz="2000" dirty="0">
              <a:solidFill>
                <a:schemeClr val="tx1">
                  <a:lumMod val="65000"/>
                  <a:lumOff val="35000"/>
                </a:schemeClr>
              </a:solidFill>
              <a:latin typeface="Impact" panose="020B0806030902050204" pitchFamily="34" charset="0"/>
            </a:endParaRPr>
          </a:p>
        </p:txBody>
      </p:sp>
      <p:sp>
        <p:nvSpPr>
          <p:cNvPr id="54" name="TextBox 53"/>
          <p:cNvSpPr txBox="1"/>
          <p:nvPr/>
        </p:nvSpPr>
        <p:spPr>
          <a:xfrm>
            <a:off x="3729500" y="1963952"/>
            <a:ext cx="497457" cy="400110"/>
          </a:xfrm>
          <a:prstGeom prst="rect">
            <a:avLst/>
          </a:prstGeom>
          <a:noFill/>
        </p:spPr>
        <p:txBody>
          <a:bodyPr wrap="square" rtlCol="0">
            <a:spAutoFit/>
          </a:bodyPr>
          <a:lstStyle/>
          <a:p>
            <a:pPr algn="ctr"/>
            <a:r>
              <a:rPr lang="en-US" altLang="zh-CN" sz="2000" dirty="0">
                <a:solidFill>
                  <a:schemeClr val="tx1">
                    <a:lumMod val="65000"/>
                    <a:lumOff val="35000"/>
                  </a:schemeClr>
                </a:solidFill>
                <a:latin typeface="Impact" panose="020B0806030902050204" pitchFamily="34" charset="0"/>
              </a:rPr>
              <a:t>02</a:t>
            </a:r>
            <a:endParaRPr lang="zh-CN" altLang="en-US" sz="2000" dirty="0">
              <a:solidFill>
                <a:schemeClr val="tx1">
                  <a:lumMod val="65000"/>
                  <a:lumOff val="35000"/>
                </a:schemeClr>
              </a:solidFill>
              <a:latin typeface="Impact" panose="020B0806030902050204" pitchFamily="34" charset="0"/>
            </a:endParaRPr>
          </a:p>
        </p:txBody>
      </p:sp>
      <p:sp>
        <p:nvSpPr>
          <p:cNvPr id="57" name="TextBox 56"/>
          <p:cNvSpPr txBox="1"/>
          <p:nvPr/>
        </p:nvSpPr>
        <p:spPr>
          <a:xfrm>
            <a:off x="3729500" y="2678651"/>
            <a:ext cx="497457" cy="400110"/>
          </a:xfrm>
          <a:prstGeom prst="rect">
            <a:avLst/>
          </a:prstGeom>
          <a:noFill/>
        </p:spPr>
        <p:txBody>
          <a:bodyPr wrap="square" rtlCol="0">
            <a:spAutoFit/>
          </a:bodyPr>
          <a:lstStyle/>
          <a:p>
            <a:pPr algn="ctr"/>
            <a:r>
              <a:rPr lang="en-US" altLang="zh-CN" sz="2000" dirty="0">
                <a:solidFill>
                  <a:schemeClr val="tx1">
                    <a:lumMod val="65000"/>
                    <a:lumOff val="35000"/>
                  </a:schemeClr>
                </a:solidFill>
                <a:latin typeface="Impact" panose="020B0806030902050204" pitchFamily="34" charset="0"/>
              </a:rPr>
              <a:t>03</a:t>
            </a:r>
            <a:endParaRPr lang="zh-CN" altLang="en-US" sz="2000" dirty="0">
              <a:solidFill>
                <a:schemeClr val="tx1">
                  <a:lumMod val="65000"/>
                  <a:lumOff val="35000"/>
                </a:schemeClr>
              </a:solidFill>
              <a:latin typeface="Impact" panose="020B0806030902050204" pitchFamily="34" charset="0"/>
            </a:endParaRPr>
          </a:p>
        </p:txBody>
      </p:sp>
      <p:sp>
        <p:nvSpPr>
          <p:cNvPr id="60" name="TextBox 59"/>
          <p:cNvSpPr txBox="1"/>
          <p:nvPr/>
        </p:nvSpPr>
        <p:spPr>
          <a:xfrm>
            <a:off x="3753218" y="3411190"/>
            <a:ext cx="450764" cy="400110"/>
          </a:xfrm>
          <a:prstGeom prst="rect">
            <a:avLst/>
          </a:prstGeom>
          <a:noFill/>
        </p:spPr>
        <p:txBody>
          <a:bodyPr wrap="none" rtlCol="0">
            <a:spAutoFit/>
          </a:bodyPr>
          <a:lstStyle/>
          <a:p>
            <a:pPr algn="ctr"/>
            <a:r>
              <a:rPr lang="en-US" altLang="zh-CN" sz="2000" dirty="0">
                <a:solidFill>
                  <a:schemeClr val="tx1">
                    <a:lumMod val="65000"/>
                    <a:lumOff val="35000"/>
                  </a:schemeClr>
                </a:solidFill>
                <a:latin typeface="Impact" panose="020B0806030902050204" pitchFamily="34" charset="0"/>
              </a:rPr>
              <a:t>04</a:t>
            </a:r>
            <a:endParaRPr lang="zh-CN" altLang="en-US" sz="2000" dirty="0">
              <a:solidFill>
                <a:schemeClr val="tx1">
                  <a:lumMod val="65000"/>
                  <a:lumOff val="35000"/>
                </a:schemeClr>
              </a:solidFill>
              <a:latin typeface="Impact" panose="020B0806030902050204" pitchFamily="34" charset="0"/>
            </a:endParaRPr>
          </a:p>
        </p:txBody>
      </p:sp>
      <p:sp>
        <p:nvSpPr>
          <p:cNvPr id="66" name="TextBox 65"/>
          <p:cNvSpPr txBox="1"/>
          <p:nvPr/>
        </p:nvSpPr>
        <p:spPr>
          <a:xfrm>
            <a:off x="3729500" y="4106768"/>
            <a:ext cx="497457" cy="400110"/>
          </a:xfrm>
          <a:prstGeom prst="rect">
            <a:avLst/>
          </a:prstGeom>
          <a:noFill/>
        </p:spPr>
        <p:txBody>
          <a:bodyPr wrap="square" rtlCol="0">
            <a:spAutoFit/>
          </a:bodyPr>
          <a:lstStyle/>
          <a:p>
            <a:pPr algn="ctr"/>
            <a:r>
              <a:rPr lang="en-US" altLang="zh-CN" sz="2000" dirty="0">
                <a:solidFill>
                  <a:schemeClr val="tx1">
                    <a:lumMod val="65000"/>
                    <a:lumOff val="35000"/>
                  </a:schemeClr>
                </a:solidFill>
                <a:latin typeface="Impact" panose="020B0806030902050204" pitchFamily="34" charset="0"/>
              </a:rPr>
              <a:t>05</a:t>
            </a:r>
            <a:endParaRPr lang="zh-CN" altLang="en-US" sz="2000" dirty="0">
              <a:solidFill>
                <a:schemeClr val="tx1">
                  <a:lumMod val="65000"/>
                  <a:lumOff val="35000"/>
                </a:schemeClr>
              </a:solidFill>
              <a:latin typeface="Impact" panose="020B0806030902050204" pitchFamily="34" charset="0"/>
            </a:endParaRPr>
          </a:p>
        </p:txBody>
      </p:sp>
      <p:grpSp>
        <p:nvGrpSpPr>
          <p:cNvPr id="3" name="组合 2"/>
          <p:cNvGrpSpPr/>
          <p:nvPr/>
        </p:nvGrpSpPr>
        <p:grpSpPr>
          <a:xfrm>
            <a:off x="3753217" y="1219322"/>
            <a:ext cx="489683" cy="449521"/>
            <a:chOff x="3753217" y="1219322"/>
            <a:chExt cx="489683" cy="449521"/>
          </a:xfrm>
        </p:grpSpPr>
        <p:sp>
          <p:nvSpPr>
            <p:cNvPr id="2" name="L 形 1"/>
            <p:cNvSpPr/>
            <p:nvPr/>
          </p:nvSpPr>
          <p:spPr>
            <a:xfrm rot="5400000">
              <a:off x="3753822" y="1218717"/>
              <a:ext cx="288000" cy="289209"/>
            </a:xfrm>
            <a:prstGeom prst="corner">
              <a:avLst>
                <a:gd name="adj1" fmla="val 2205"/>
                <a:gd name="adj2" fmla="val 4066"/>
              </a:avLst>
            </a:prstGeom>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L 形 25"/>
            <p:cNvSpPr/>
            <p:nvPr/>
          </p:nvSpPr>
          <p:spPr>
            <a:xfrm rot="16200000">
              <a:off x="3954296" y="1380238"/>
              <a:ext cx="288000" cy="289209"/>
            </a:xfrm>
            <a:prstGeom prst="corner">
              <a:avLst>
                <a:gd name="adj1" fmla="val 2205"/>
                <a:gd name="adj2" fmla="val 4066"/>
              </a:avLst>
            </a:prstGeom>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a:off x="3745444" y="1928231"/>
            <a:ext cx="489683" cy="449521"/>
            <a:chOff x="3753217" y="1219322"/>
            <a:chExt cx="489683" cy="449521"/>
          </a:xfrm>
        </p:grpSpPr>
        <p:sp>
          <p:nvSpPr>
            <p:cNvPr id="37" name="L 形 36"/>
            <p:cNvSpPr/>
            <p:nvPr/>
          </p:nvSpPr>
          <p:spPr>
            <a:xfrm rot="5400000">
              <a:off x="3753822" y="1218717"/>
              <a:ext cx="288000" cy="289209"/>
            </a:xfrm>
            <a:prstGeom prst="corner">
              <a:avLst>
                <a:gd name="adj1" fmla="val 2205"/>
                <a:gd name="adj2" fmla="val 4066"/>
              </a:avLst>
            </a:prstGeom>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L 形 37"/>
            <p:cNvSpPr/>
            <p:nvPr/>
          </p:nvSpPr>
          <p:spPr>
            <a:xfrm rot="16200000">
              <a:off x="3954296" y="1380238"/>
              <a:ext cx="288000" cy="289209"/>
            </a:xfrm>
            <a:prstGeom prst="corner">
              <a:avLst>
                <a:gd name="adj1" fmla="val 2205"/>
                <a:gd name="adj2" fmla="val 4066"/>
              </a:avLst>
            </a:prstGeom>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9" name="组合 38"/>
          <p:cNvGrpSpPr/>
          <p:nvPr/>
        </p:nvGrpSpPr>
        <p:grpSpPr>
          <a:xfrm>
            <a:off x="3729500" y="2635480"/>
            <a:ext cx="489683" cy="449521"/>
            <a:chOff x="3753217" y="1219322"/>
            <a:chExt cx="489683" cy="449521"/>
          </a:xfrm>
        </p:grpSpPr>
        <p:sp>
          <p:nvSpPr>
            <p:cNvPr id="40" name="L 形 39"/>
            <p:cNvSpPr/>
            <p:nvPr/>
          </p:nvSpPr>
          <p:spPr>
            <a:xfrm rot="5400000">
              <a:off x="3753822" y="1218717"/>
              <a:ext cx="288000" cy="289209"/>
            </a:xfrm>
            <a:prstGeom prst="corner">
              <a:avLst>
                <a:gd name="adj1" fmla="val 2205"/>
                <a:gd name="adj2" fmla="val 4066"/>
              </a:avLst>
            </a:prstGeom>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L 形 46"/>
            <p:cNvSpPr/>
            <p:nvPr/>
          </p:nvSpPr>
          <p:spPr>
            <a:xfrm rot="16200000">
              <a:off x="3954296" y="1380238"/>
              <a:ext cx="288000" cy="289209"/>
            </a:xfrm>
            <a:prstGeom prst="corner">
              <a:avLst>
                <a:gd name="adj1" fmla="val 2205"/>
                <a:gd name="adj2" fmla="val 4066"/>
              </a:avLst>
            </a:prstGeom>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8" name="组合 47"/>
          <p:cNvGrpSpPr/>
          <p:nvPr/>
        </p:nvGrpSpPr>
        <p:grpSpPr>
          <a:xfrm>
            <a:off x="3729500" y="3358369"/>
            <a:ext cx="489683" cy="449521"/>
            <a:chOff x="3753217" y="1219322"/>
            <a:chExt cx="489683" cy="449521"/>
          </a:xfrm>
        </p:grpSpPr>
        <p:sp>
          <p:nvSpPr>
            <p:cNvPr id="49" name="L 形 48"/>
            <p:cNvSpPr/>
            <p:nvPr/>
          </p:nvSpPr>
          <p:spPr>
            <a:xfrm rot="5400000">
              <a:off x="3753822" y="1218717"/>
              <a:ext cx="288000" cy="289209"/>
            </a:xfrm>
            <a:prstGeom prst="corner">
              <a:avLst>
                <a:gd name="adj1" fmla="val 2205"/>
                <a:gd name="adj2" fmla="val 4066"/>
              </a:avLst>
            </a:prstGeom>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L 形 60"/>
            <p:cNvSpPr/>
            <p:nvPr/>
          </p:nvSpPr>
          <p:spPr>
            <a:xfrm rot="16200000">
              <a:off x="3954296" y="1380238"/>
              <a:ext cx="288000" cy="289209"/>
            </a:xfrm>
            <a:prstGeom prst="corner">
              <a:avLst>
                <a:gd name="adj1" fmla="val 2205"/>
                <a:gd name="adj2" fmla="val 4066"/>
              </a:avLst>
            </a:prstGeom>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2" name="组合 61"/>
          <p:cNvGrpSpPr/>
          <p:nvPr/>
        </p:nvGrpSpPr>
        <p:grpSpPr>
          <a:xfrm>
            <a:off x="3733386" y="4057357"/>
            <a:ext cx="489683" cy="449521"/>
            <a:chOff x="3753217" y="1219322"/>
            <a:chExt cx="489683" cy="449521"/>
          </a:xfrm>
        </p:grpSpPr>
        <p:sp>
          <p:nvSpPr>
            <p:cNvPr id="67" name="L 形 66"/>
            <p:cNvSpPr/>
            <p:nvPr/>
          </p:nvSpPr>
          <p:spPr>
            <a:xfrm rot="5400000">
              <a:off x="3753822" y="1218717"/>
              <a:ext cx="288000" cy="289209"/>
            </a:xfrm>
            <a:prstGeom prst="corner">
              <a:avLst>
                <a:gd name="adj1" fmla="val 2205"/>
                <a:gd name="adj2" fmla="val 4066"/>
              </a:avLst>
            </a:prstGeom>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L 形 67"/>
            <p:cNvSpPr/>
            <p:nvPr/>
          </p:nvSpPr>
          <p:spPr>
            <a:xfrm rot="16200000">
              <a:off x="3954296" y="1380238"/>
              <a:ext cx="288000" cy="289209"/>
            </a:xfrm>
            <a:prstGeom prst="corner">
              <a:avLst>
                <a:gd name="adj1" fmla="val 2205"/>
                <a:gd name="adj2" fmla="val 4066"/>
              </a:avLst>
            </a:prstGeom>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9" name="矩形 68"/>
          <p:cNvSpPr/>
          <p:nvPr/>
        </p:nvSpPr>
        <p:spPr>
          <a:xfrm>
            <a:off x="4610100" y="1929567"/>
            <a:ext cx="3420000" cy="449522"/>
          </a:xfrm>
          <a:prstGeom prst="rect">
            <a:avLst/>
          </a:prstGeom>
          <a:solidFill>
            <a:srgbClr val="1B9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dirty="0"/>
          </a:p>
        </p:txBody>
      </p:sp>
      <p:sp>
        <p:nvSpPr>
          <p:cNvPr id="70" name="矩形 69"/>
          <p:cNvSpPr/>
          <p:nvPr/>
        </p:nvSpPr>
        <p:spPr>
          <a:xfrm>
            <a:off x="4610100" y="2655656"/>
            <a:ext cx="3420000" cy="449522"/>
          </a:xfrm>
          <a:prstGeom prst="rect">
            <a:avLst/>
          </a:prstGeom>
          <a:solidFill>
            <a:srgbClr val="1B9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dirty="0"/>
          </a:p>
        </p:txBody>
      </p:sp>
      <p:sp>
        <p:nvSpPr>
          <p:cNvPr id="71" name="矩形 70"/>
          <p:cNvSpPr/>
          <p:nvPr/>
        </p:nvSpPr>
        <p:spPr>
          <a:xfrm>
            <a:off x="4610100" y="3381746"/>
            <a:ext cx="3420000" cy="449522"/>
          </a:xfrm>
          <a:prstGeom prst="rect">
            <a:avLst/>
          </a:prstGeom>
          <a:solidFill>
            <a:srgbClr val="1B9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dirty="0"/>
          </a:p>
        </p:txBody>
      </p:sp>
      <p:sp>
        <p:nvSpPr>
          <p:cNvPr id="72" name="矩形 71"/>
          <p:cNvSpPr/>
          <p:nvPr/>
        </p:nvSpPr>
        <p:spPr>
          <a:xfrm>
            <a:off x="4610100" y="4107835"/>
            <a:ext cx="3420000" cy="449522"/>
          </a:xfrm>
          <a:prstGeom prst="rect">
            <a:avLst/>
          </a:prstGeom>
          <a:solidFill>
            <a:srgbClr val="1B9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dirty="0"/>
          </a:p>
        </p:txBody>
      </p:sp>
      <p:sp>
        <p:nvSpPr>
          <p:cNvPr id="4" name="文本框 3"/>
          <p:cNvSpPr txBox="1"/>
          <p:nvPr/>
        </p:nvSpPr>
        <p:spPr>
          <a:xfrm>
            <a:off x="5076056" y="1219321"/>
            <a:ext cx="2520280" cy="398780"/>
          </a:xfrm>
          <a:prstGeom prst="rect">
            <a:avLst/>
          </a:prstGeom>
          <a:noFill/>
        </p:spPr>
        <p:txBody>
          <a:bodyPr wrap="square" rtlCol="0">
            <a:spAutoFit/>
          </a:bodyPr>
          <a:lstStyle/>
          <a:p>
            <a:pPr lvl="0" algn="ctr"/>
            <a:r>
              <a:rPr lang="zh-CN" altLang="en-US" sz="2000" b="1" dirty="0">
                <a:solidFill>
                  <a:schemeClr val="bg1"/>
                </a:solidFill>
                <a:ea typeface="微软雅黑" panose="020B0503020204020204" pitchFamily="34" charset="-122"/>
              </a:rPr>
              <a:t>安全检查的类型</a:t>
            </a:r>
            <a:endParaRPr lang="zh-CN" altLang="en-US" sz="2000" b="1" dirty="0">
              <a:solidFill>
                <a:schemeClr val="bg1"/>
              </a:solidFill>
              <a:ea typeface="微软雅黑" panose="020B0503020204020204" pitchFamily="34" charset="-122"/>
            </a:endParaRPr>
          </a:p>
        </p:txBody>
      </p:sp>
      <p:sp>
        <p:nvSpPr>
          <p:cNvPr id="73" name="文本框 72"/>
          <p:cNvSpPr txBox="1"/>
          <p:nvPr/>
        </p:nvSpPr>
        <p:spPr>
          <a:xfrm>
            <a:off x="5080000" y="1943976"/>
            <a:ext cx="2520280" cy="398780"/>
          </a:xfrm>
          <a:prstGeom prst="rect">
            <a:avLst/>
          </a:prstGeom>
          <a:noFill/>
        </p:spPr>
        <p:txBody>
          <a:bodyPr wrap="square" rtlCol="0">
            <a:spAutoFit/>
          </a:bodyPr>
          <a:lstStyle/>
          <a:p>
            <a:pPr lvl="0" algn="ctr"/>
            <a:r>
              <a:rPr lang="zh-CN" altLang="en-US" sz="2000" b="1" dirty="0">
                <a:solidFill>
                  <a:schemeClr val="bg1"/>
                </a:solidFill>
                <a:ea typeface="微软雅黑" panose="020B0503020204020204" pitchFamily="34" charset="-122"/>
              </a:rPr>
              <a:t>安全检查的内容</a:t>
            </a:r>
            <a:endParaRPr lang="zh-CN" altLang="en-US" sz="2000" b="1" dirty="0">
              <a:solidFill>
                <a:schemeClr val="bg1"/>
              </a:solidFill>
              <a:ea typeface="微软雅黑" panose="020B0503020204020204" pitchFamily="34" charset="-122"/>
            </a:endParaRPr>
          </a:p>
        </p:txBody>
      </p:sp>
      <p:sp>
        <p:nvSpPr>
          <p:cNvPr id="74" name="文本框 73"/>
          <p:cNvSpPr txBox="1"/>
          <p:nvPr/>
        </p:nvSpPr>
        <p:spPr>
          <a:xfrm>
            <a:off x="5080000" y="2668752"/>
            <a:ext cx="2520280" cy="398780"/>
          </a:xfrm>
          <a:prstGeom prst="rect">
            <a:avLst/>
          </a:prstGeom>
          <a:noFill/>
        </p:spPr>
        <p:txBody>
          <a:bodyPr wrap="square" rtlCol="0">
            <a:spAutoFit/>
          </a:bodyPr>
          <a:lstStyle/>
          <a:p>
            <a:pPr lvl="0" algn="ctr"/>
            <a:r>
              <a:rPr lang="zh-CN" altLang="en-US" sz="2000" b="1" dirty="0">
                <a:solidFill>
                  <a:schemeClr val="bg1"/>
                </a:solidFill>
                <a:ea typeface="微软雅黑" panose="020B0503020204020204" pitchFamily="34" charset="-122"/>
              </a:rPr>
              <a:t>安全检查的方法</a:t>
            </a:r>
            <a:endParaRPr lang="zh-CN" altLang="en-US" sz="2000" b="1" dirty="0">
              <a:solidFill>
                <a:schemeClr val="bg1"/>
              </a:solidFill>
              <a:ea typeface="微软雅黑" panose="020B0503020204020204" pitchFamily="34" charset="-122"/>
            </a:endParaRPr>
          </a:p>
        </p:txBody>
      </p:sp>
      <p:sp>
        <p:nvSpPr>
          <p:cNvPr id="75" name="文本框 74"/>
          <p:cNvSpPr txBox="1"/>
          <p:nvPr/>
        </p:nvSpPr>
        <p:spPr>
          <a:xfrm>
            <a:off x="5080000" y="3393528"/>
            <a:ext cx="2520280" cy="398780"/>
          </a:xfrm>
          <a:prstGeom prst="rect">
            <a:avLst/>
          </a:prstGeom>
          <a:noFill/>
        </p:spPr>
        <p:txBody>
          <a:bodyPr wrap="square" rtlCol="0">
            <a:spAutoFit/>
          </a:bodyPr>
          <a:lstStyle/>
          <a:p>
            <a:pPr lvl="0" algn="ctr"/>
            <a:r>
              <a:rPr lang="zh-CN" altLang="en-US" sz="2000" b="1" dirty="0">
                <a:solidFill>
                  <a:schemeClr val="bg1"/>
                </a:solidFill>
                <a:ea typeface="微软雅黑" panose="020B0503020204020204" pitchFamily="34" charset="-122"/>
              </a:rPr>
              <a:t>安全检查的程序</a:t>
            </a:r>
            <a:endParaRPr lang="zh-CN" altLang="en-US" sz="2000" b="1" dirty="0">
              <a:solidFill>
                <a:schemeClr val="bg1"/>
              </a:solidFill>
              <a:ea typeface="微软雅黑" panose="020B0503020204020204" pitchFamily="34" charset="-122"/>
            </a:endParaRPr>
          </a:p>
        </p:txBody>
      </p:sp>
      <p:sp>
        <p:nvSpPr>
          <p:cNvPr id="76" name="文本框 75"/>
          <p:cNvSpPr txBox="1"/>
          <p:nvPr/>
        </p:nvSpPr>
        <p:spPr>
          <a:xfrm>
            <a:off x="5080000" y="4118304"/>
            <a:ext cx="2520280" cy="398780"/>
          </a:xfrm>
          <a:prstGeom prst="rect">
            <a:avLst/>
          </a:prstGeom>
          <a:noFill/>
        </p:spPr>
        <p:txBody>
          <a:bodyPr wrap="square" rtlCol="0">
            <a:spAutoFit/>
          </a:bodyPr>
          <a:lstStyle/>
          <a:p>
            <a:pPr lvl="0" algn="ctr"/>
            <a:r>
              <a:rPr lang="zh-CN" altLang="en-US" sz="2000" b="1" dirty="0">
                <a:solidFill>
                  <a:schemeClr val="bg1"/>
                </a:solidFill>
                <a:ea typeface="微软雅黑" panose="020B0503020204020204" pitchFamily="34" charset="-122"/>
              </a:rPr>
              <a:t>安全检查的重点</a:t>
            </a:r>
            <a:endParaRPr lang="zh-CN" altLang="en-US" sz="2000" b="1" dirty="0">
              <a:solidFill>
                <a:schemeClr val="bg1"/>
              </a:solidFill>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Tm="8000">
        <p14:doors dir="vert"/>
      </p:transition>
    </mc:Choice>
    <mc:Fallback>
      <p:transition spd="slow"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horizontal)">
                                      <p:cBhvr>
                                        <p:cTn id="7" dur="500"/>
                                        <p:tgtEl>
                                          <p:spTgt spid="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750" fill="hold"/>
                                        <p:tgtEl>
                                          <p:spTgt spid="18"/>
                                        </p:tgtEl>
                                        <p:attrNameLst>
                                          <p:attrName>ppt_x</p:attrName>
                                        </p:attrNameLst>
                                      </p:cBhvr>
                                      <p:tavLst>
                                        <p:tav tm="0">
                                          <p:val>
                                            <p:strVal val="0-#ppt_w/2"/>
                                          </p:val>
                                        </p:tav>
                                        <p:tav tm="100000">
                                          <p:val>
                                            <p:strVal val="#ppt_x"/>
                                          </p:val>
                                        </p:tav>
                                      </p:tavLst>
                                    </p:anim>
                                    <p:anim calcmode="lin" valueType="num">
                                      <p:cBhvr additive="base">
                                        <p:cTn id="12" dur="7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1000"/>
                                        <p:tgtEl>
                                          <p:spTgt spid="19"/>
                                        </p:tgtEl>
                                      </p:cBhvr>
                                    </p:animEffect>
                                    <p:anim calcmode="lin" valueType="num">
                                      <p:cBhvr>
                                        <p:cTn id="17" dur="1000" fill="hold"/>
                                        <p:tgtEl>
                                          <p:spTgt spid="19"/>
                                        </p:tgtEl>
                                        <p:attrNameLst>
                                          <p:attrName>ppt_x</p:attrName>
                                        </p:attrNameLst>
                                      </p:cBhvr>
                                      <p:tavLst>
                                        <p:tav tm="0">
                                          <p:val>
                                            <p:strVal val="#ppt_x"/>
                                          </p:val>
                                        </p:tav>
                                        <p:tav tm="100000">
                                          <p:val>
                                            <p:strVal val="#ppt_x"/>
                                          </p:val>
                                        </p:tav>
                                      </p:tavLst>
                                    </p:anim>
                                    <p:anim calcmode="lin" valueType="num">
                                      <p:cBhvr>
                                        <p:cTn id="18" dur="1000" fill="hold"/>
                                        <p:tgtEl>
                                          <p:spTgt spid="19"/>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2" decel="100000"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additive="base">
                                        <p:cTn id="22" dur="500" fill="hold"/>
                                        <p:tgtEl>
                                          <p:spTgt spid="42"/>
                                        </p:tgtEl>
                                        <p:attrNameLst>
                                          <p:attrName>ppt_x</p:attrName>
                                        </p:attrNameLst>
                                      </p:cBhvr>
                                      <p:tavLst>
                                        <p:tav tm="0">
                                          <p:val>
                                            <p:strVal val="1+#ppt_w/2"/>
                                          </p:val>
                                        </p:tav>
                                        <p:tav tm="100000">
                                          <p:val>
                                            <p:strVal val="#ppt_x"/>
                                          </p:val>
                                        </p:tav>
                                      </p:tavLst>
                                    </p:anim>
                                    <p:anim calcmode="lin" valueType="num">
                                      <p:cBhvr additive="base">
                                        <p:cTn id="23" dur="500" fill="hold"/>
                                        <p:tgtEl>
                                          <p:spTgt spid="42"/>
                                        </p:tgtEl>
                                        <p:attrNameLst>
                                          <p:attrName>ppt_y</p:attrName>
                                        </p:attrNameLst>
                                      </p:cBhvr>
                                      <p:tavLst>
                                        <p:tav tm="0">
                                          <p:val>
                                            <p:strVal val="#ppt_y"/>
                                          </p:val>
                                        </p:tav>
                                        <p:tav tm="100000">
                                          <p:val>
                                            <p:strVal val="#ppt_y"/>
                                          </p:val>
                                        </p:tav>
                                      </p:tavLst>
                                    </p:anim>
                                  </p:childTnLst>
                                </p:cTn>
                              </p:par>
                            </p:childTnLst>
                          </p:cTn>
                        </p:par>
                        <p:par>
                          <p:cTn id="24" fill="hold">
                            <p:stCondLst>
                              <p:cond delay="3000"/>
                            </p:stCondLst>
                            <p:childTnLst>
                              <p:par>
                                <p:cTn id="25" presetID="2" presetClass="entr" presetSubtype="2" decel="10000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additive="base">
                                        <p:cTn id="27" dur="500" fill="hold"/>
                                        <p:tgtEl>
                                          <p:spTgt spid="69"/>
                                        </p:tgtEl>
                                        <p:attrNameLst>
                                          <p:attrName>ppt_x</p:attrName>
                                        </p:attrNameLst>
                                      </p:cBhvr>
                                      <p:tavLst>
                                        <p:tav tm="0">
                                          <p:val>
                                            <p:strVal val="1+#ppt_w/2"/>
                                          </p:val>
                                        </p:tav>
                                        <p:tav tm="100000">
                                          <p:val>
                                            <p:strVal val="#ppt_x"/>
                                          </p:val>
                                        </p:tav>
                                      </p:tavLst>
                                    </p:anim>
                                    <p:anim calcmode="lin" valueType="num">
                                      <p:cBhvr additive="base">
                                        <p:cTn id="28" dur="500" fill="hold"/>
                                        <p:tgtEl>
                                          <p:spTgt spid="6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2" presetClass="entr" presetSubtype="2" decel="100000" fill="hold" grpId="0" nodeType="afterEffect">
                                  <p:stCondLst>
                                    <p:cond delay="0"/>
                                  </p:stCondLst>
                                  <p:childTnLst>
                                    <p:set>
                                      <p:cBhvr>
                                        <p:cTn id="31" dur="1" fill="hold">
                                          <p:stCondLst>
                                            <p:cond delay="0"/>
                                          </p:stCondLst>
                                        </p:cTn>
                                        <p:tgtEl>
                                          <p:spTgt spid="70"/>
                                        </p:tgtEl>
                                        <p:attrNameLst>
                                          <p:attrName>style.visibility</p:attrName>
                                        </p:attrNameLst>
                                      </p:cBhvr>
                                      <p:to>
                                        <p:strVal val="visible"/>
                                      </p:to>
                                    </p:set>
                                    <p:anim calcmode="lin" valueType="num">
                                      <p:cBhvr additive="base">
                                        <p:cTn id="32" dur="500" fill="hold"/>
                                        <p:tgtEl>
                                          <p:spTgt spid="70"/>
                                        </p:tgtEl>
                                        <p:attrNameLst>
                                          <p:attrName>ppt_x</p:attrName>
                                        </p:attrNameLst>
                                      </p:cBhvr>
                                      <p:tavLst>
                                        <p:tav tm="0">
                                          <p:val>
                                            <p:strVal val="1+#ppt_w/2"/>
                                          </p:val>
                                        </p:tav>
                                        <p:tav tm="100000">
                                          <p:val>
                                            <p:strVal val="#ppt_x"/>
                                          </p:val>
                                        </p:tav>
                                      </p:tavLst>
                                    </p:anim>
                                    <p:anim calcmode="lin" valueType="num">
                                      <p:cBhvr additive="base">
                                        <p:cTn id="33" dur="500" fill="hold"/>
                                        <p:tgtEl>
                                          <p:spTgt spid="70"/>
                                        </p:tgtEl>
                                        <p:attrNameLst>
                                          <p:attrName>ppt_y</p:attrName>
                                        </p:attrNameLst>
                                      </p:cBhvr>
                                      <p:tavLst>
                                        <p:tav tm="0">
                                          <p:val>
                                            <p:strVal val="#ppt_y"/>
                                          </p:val>
                                        </p:tav>
                                        <p:tav tm="100000">
                                          <p:val>
                                            <p:strVal val="#ppt_y"/>
                                          </p:val>
                                        </p:tav>
                                      </p:tavLst>
                                    </p:anim>
                                  </p:childTnLst>
                                </p:cTn>
                              </p:par>
                            </p:childTnLst>
                          </p:cTn>
                        </p:par>
                        <p:par>
                          <p:cTn id="34" fill="hold">
                            <p:stCondLst>
                              <p:cond delay="4000"/>
                            </p:stCondLst>
                            <p:childTnLst>
                              <p:par>
                                <p:cTn id="35" presetID="2" presetClass="entr" presetSubtype="2" decel="100000" fill="hold" grpId="0" nodeType="afterEffect">
                                  <p:stCondLst>
                                    <p:cond delay="0"/>
                                  </p:stCondLst>
                                  <p:childTnLst>
                                    <p:set>
                                      <p:cBhvr>
                                        <p:cTn id="36" dur="1" fill="hold">
                                          <p:stCondLst>
                                            <p:cond delay="0"/>
                                          </p:stCondLst>
                                        </p:cTn>
                                        <p:tgtEl>
                                          <p:spTgt spid="71"/>
                                        </p:tgtEl>
                                        <p:attrNameLst>
                                          <p:attrName>style.visibility</p:attrName>
                                        </p:attrNameLst>
                                      </p:cBhvr>
                                      <p:to>
                                        <p:strVal val="visible"/>
                                      </p:to>
                                    </p:set>
                                    <p:anim calcmode="lin" valueType="num">
                                      <p:cBhvr additive="base">
                                        <p:cTn id="37" dur="500" fill="hold"/>
                                        <p:tgtEl>
                                          <p:spTgt spid="71"/>
                                        </p:tgtEl>
                                        <p:attrNameLst>
                                          <p:attrName>ppt_x</p:attrName>
                                        </p:attrNameLst>
                                      </p:cBhvr>
                                      <p:tavLst>
                                        <p:tav tm="0">
                                          <p:val>
                                            <p:strVal val="1+#ppt_w/2"/>
                                          </p:val>
                                        </p:tav>
                                        <p:tav tm="100000">
                                          <p:val>
                                            <p:strVal val="#ppt_x"/>
                                          </p:val>
                                        </p:tav>
                                      </p:tavLst>
                                    </p:anim>
                                    <p:anim calcmode="lin" valueType="num">
                                      <p:cBhvr additive="base">
                                        <p:cTn id="38" dur="500" fill="hold"/>
                                        <p:tgtEl>
                                          <p:spTgt spid="71"/>
                                        </p:tgtEl>
                                        <p:attrNameLst>
                                          <p:attrName>ppt_y</p:attrName>
                                        </p:attrNameLst>
                                      </p:cBhvr>
                                      <p:tavLst>
                                        <p:tav tm="0">
                                          <p:val>
                                            <p:strVal val="#ppt_y"/>
                                          </p:val>
                                        </p:tav>
                                        <p:tav tm="100000">
                                          <p:val>
                                            <p:strVal val="#ppt_y"/>
                                          </p:val>
                                        </p:tav>
                                      </p:tavLst>
                                    </p:anim>
                                  </p:childTnLst>
                                </p:cTn>
                              </p:par>
                            </p:childTnLst>
                          </p:cTn>
                        </p:par>
                        <p:par>
                          <p:cTn id="39" fill="hold">
                            <p:stCondLst>
                              <p:cond delay="4500"/>
                            </p:stCondLst>
                            <p:childTnLst>
                              <p:par>
                                <p:cTn id="40" presetID="2" presetClass="entr" presetSubtype="2" decel="100000"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additive="base">
                                        <p:cTn id="42" dur="500" fill="hold"/>
                                        <p:tgtEl>
                                          <p:spTgt spid="72"/>
                                        </p:tgtEl>
                                        <p:attrNameLst>
                                          <p:attrName>ppt_x</p:attrName>
                                        </p:attrNameLst>
                                      </p:cBhvr>
                                      <p:tavLst>
                                        <p:tav tm="0">
                                          <p:val>
                                            <p:strVal val="1+#ppt_w/2"/>
                                          </p:val>
                                        </p:tav>
                                        <p:tav tm="100000">
                                          <p:val>
                                            <p:strVal val="#ppt_x"/>
                                          </p:val>
                                        </p:tav>
                                      </p:tavLst>
                                    </p:anim>
                                    <p:anim calcmode="lin" valueType="num">
                                      <p:cBhvr additive="base">
                                        <p:cTn id="43" dur="5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ldLvl="0" animBg="1"/>
      <p:bldP spid="18" grpId="0"/>
      <p:bldP spid="19" grpId="0"/>
      <p:bldP spid="42" grpId="0" bldLvl="0" animBg="1"/>
      <p:bldP spid="69" grpId="0" bldLvl="0" animBg="1"/>
      <p:bldP spid="70" grpId="0" bldLvl="0" animBg="1"/>
      <p:bldP spid="71" grpId="0" bldLvl="0" animBg="1"/>
      <p:bldP spid="72" grpId="0" bldLvl="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51470"/>
            <a:ext cx="432000" cy="432000"/>
          </a:xfrm>
          <a:prstGeom prst="rect">
            <a:avLst/>
          </a:prstGeom>
          <a:noFill/>
          <a:ln w="22225">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95536" y="267470"/>
            <a:ext cx="288000" cy="288000"/>
          </a:xfrm>
          <a:prstGeom prst="rect">
            <a:avLst/>
          </a:prstGeom>
          <a:solidFill>
            <a:srgbClr val="1B9DBD"/>
          </a:solidFill>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flipV="1">
            <a:off x="683536" y="483470"/>
            <a:ext cx="8460464" cy="718"/>
          </a:xfrm>
          <a:prstGeom prst="line">
            <a:avLst/>
          </a:prstGeom>
          <a:ln w="22225">
            <a:solidFill>
              <a:srgbClr val="1B9DBD"/>
            </a:solidFill>
          </a:ln>
        </p:spPr>
        <p:style>
          <a:lnRef idx="1">
            <a:schemeClr val="accent1"/>
          </a:lnRef>
          <a:fillRef idx="0">
            <a:schemeClr val="accent1"/>
          </a:fillRef>
          <a:effectRef idx="0">
            <a:schemeClr val="accent1"/>
          </a:effectRef>
          <a:fontRef idx="minor">
            <a:schemeClr val="tx1"/>
          </a:fontRef>
        </p:style>
      </p:cxnSp>
      <p:sp>
        <p:nvSpPr>
          <p:cNvPr id="52" name="文本框 51"/>
          <p:cNvSpPr txBox="1"/>
          <p:nvPr/>
        </p:nvSpPr>
        <p:spPr>
          <a:xfrm>
            <a:off x="827584" y="51470"/>
            <a:ext cx="3744416" cy="46037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带着工具查</a:t>
            </a:r>
            <a:endParaRPr lang="zh-CN" altLang="en-US" sz="2400" b="1" dirty="0">
              <a:latin typeface="微软雅黑" panose="020B0503020204020204" pitchFamily="34" charset="-122"/>
              <a:ea typeface="微软雅黑" panose="020B0503020204020204" pitchFamily="34" charset="-122"/>
            </a:endParaRPr>
          </a:p>
        </p:txBody>
      </p:sp>
      <p:sp>
        <p:nvSpPr>
          <p:cNvPr id="22" name="文本框 21"/>
          <p:cNvSpPr txBox="1"/>
          <p:nvPr/>
        </p:nvSpPr>
        <p:spPr>
          <a:xfrm>
            <a:off x="1619672" y="1817166"/>
            <a:ext cx="4966561" cy="398780"/>
          </a:xfrm>
          <a:prstGeom prst="rect">
            <a:avLst/>
          </a:prstGeom>
          <a:noFill/>
        </p:spPr>
        <p:txBody>
          <a:bodyPr wrap="square" rtlCol="0">
            <a:spAutoFit/>
          </a:bodyPr>
          <a:lstStyle>
            <a:defPPr>
              <a:defRPr lang="zh-CN"/>
            </a:defPPr>
            <a:lvl1pPr algn="just">
              <a:lnSpc>
                <a:spcPct val="125000"/>
              </a:lnSpc>
              <a:buNone/>
              <a:defRPr sz="1600">
                <a:solidFill>
                  <a:schemeClr val="tx1">
                    <a:lumMod val="85000"/>
                    <a:lumOff val="15000"/>
                  </a:schemeClr>
                </a:solidFill>
              </a:defRPr>
            </a:lvl1pPr>
          </a:lstStyle>
          <a:p>
            <a:r>
              <a:rPr lang="zh-CN" altLang="en-US" dirty="0">
                <a:ea typeface="微软雅黑" panose="020B0503020204020204" pitchFamily="34" charset="-122"/>
              </a:rPr>
              <a:t>检测废水、废气、废渣、粉尘、噪音是否超标；</a:t>
            </a:r>
            <a:endParaRPr lang="zh-CN" altLang="en-US" dirty="0">
              <a:ea typeface="微软雅黑" panose="020B0503020204020204" pitchFamily="34" charset="-122"/>
            </a:endParaRPr>
          </a:p>
        </p:txBody>
      </p:sp>
      <p:sp>
        <p:nvSpPr>
          <p:cNvPr id="23" name="文本框 22"/>
          <p:cNvSpPr txBox="1"/>
          <p:nvPr/>
        </p:nvSpPr>
        <p:spPr>
          <a:xfrm>
            <a:off x="1619672" y="3276605"/>
            <a:ext cx="6768752" cy="706755"/>
          </a:xfrm>
          <a:prstGeom prst="rect">
            <a:avLst/>
          </a:prstGeom>
          <a:noFill/>
        </p:spPr>
        <p:txBody>
          <a:bodyPr wrap="square" rtlCol="0">
            <a:spAutoFit/>
          </a:bodyPr>
          <a:lstStyle>
            <a:defPPr>
              <a:defRPr lang="zh-CN"/>
            </a:defPPr>
            <a:lvl1pPr algn="just">
              <a:lnSpc>
                <a:spcPct val="125000"/>
              </a:lnSpc>
              <a:buNone/>
              <a:defRPr sz="1600">
                <a:solidFill>
                  <a:schemeClr val="tx1">
                    <a:lumMod val="85000"/>
                    <a:lumOff val="15000"/>
                  </a:schemeClr>
                </a:solidFill>
              </a:defRPr>
            </a:lvl1pPr>
          </a:lstStyle>
          <a:p>
            <a:r>
              <a:rPr lang="zh-CN" altLang="en-US" dirty="0">
                <a:ea typeface="微软雅黑" panose="020B0503020204020204" pitchFamily="34" charset="-122"/>
              </a:rPr>
              <a:t>检测危险化学品槽、罐万一泄漏后的安全防护设施，如围栏容积、回收转储措施等。</a:t>
            </a:r>
            <a:endParaRPr lang="zh-CN" altLang="en-US" dirty="0">
              <a:ea typeface="微软雅黑" panose="020B0503020204020204" pitchFamily="34" charset="-122"/>
            </a:endParaRPr>
          </a:p>
        </p:txBody>
      </p:sp>
      <p:sp>
        <p:nvSpPr>
          <p:cNvPr id="12" name="圆角矩形 11"/>
          <p:cNvSpPr/>
          <p:nvPr/>
        </p:nvSpPr>
        <p:spPr>
          <a:xfrm>
            <a:off x="1117607" y="3136388"/>
            <a:ext cx="7632848" cy="947530"/>
          </a:xfrm>
          <a:prstGeom prst="roundRect">
            <a:avLst>
              <a:gd name="adj" fmla="val 5701"/>
            </a:avLst>
          </a:prstGeom>
          <a:noFill/>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a:spLocks noChangeAspect="1"/>
          </p:cNvSpPr>
          <p:nvPr/>
        </p:nvSpPr>
        <p:spPr>
          <a:xfrm>
            <a:off x="757607" y="3250153"/>
            <a:ext cx="720000" cy="720000"/>
          </a:xfrm>
          <a:prstGeom prst="ellipse">
            <a:avLst/>
          </a:prstGeom>
          <a:solidFill>
            <a:srgbClr val="1B9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742765" y="3425487"/>
            <a:ext cx="722071" cy="368300"/>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四查</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6" name="圆角矩形 25"/>
          <p:cNvSpPr/>
          <p:nvPr/>
        </p:nvSpPr>
        <p:spPr>
          <a:xfrm>
            <a:off x="1108043" y="1519157"/>
            <a:ext cx="7632848" cy="947530"/>
          </a:xfrm>
          <a:prstGeom prst="roundRect">
            <a:avLst>
              <a:gd name="adj" fmla="val 5701"/>
            </a:avLst>
          </a:prstGeom>
          <a:noFill/>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a:spLocks noChangeAspect="1"/>
          </p:cNvSpPr>
          <p:nvPr/>
        </p:nvSpPr>
        <p:spPr>
          <a:xfrm>
            <a:off x="748043" y="1632922"/>
            <a:ext cx="720000" cy="720000"/>
          </a:xfrm>
          <a:prstGeom prst="ellipse">
            <a:avLst/>
          </a:prstGeom>
          <a:solidFill>
            <a:srgbClr val="1B9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742765" y="1808256"/>
            <a:ext cx="722071" cy="368300"/>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三查</a:t>
            </a:r>
            <a:endParaRPr lang="zh-CN" altLang="en-US" b="1" dirty="0">
              <a:solidFill>
                <a:schemeClr val="bg1"/>
              </a:solidFill>
              <a:latin typeface="微软雅黑" panose="020B0503020204020204" pitchFamily="34" charset="-122"/>
              <a:ea typeface="微软雅黑" panose="020B0503020204020204" pitchFamily="34" charset="-122"/>
            </a:endParaRPr>
          </a:p>
        </p:txBody>
      </p:sp>
      <p:pic>
        <p:nvPicPr>
          <p:cNvPr id="21" name="图片 20" descr="1"/>
          <p:cNvPicPr>
            <a:picLocks noChangeAspect="1"/>
          </p:cNvPicPr>
          <p:nvPr>
            <p:custDataLst>
              <p:tags r:id="rId1"/>
            </p:custDataLst>
          </p:nvPr>
        </p:nvPicPr>
        <p:blipFill>
          <a:blip r:embed="rId2">
            <a:alphaModFix amt="90000"/>
          </a:blip>
          <a:stretch>
            <a:fillRect/>
          </a:stretch>
        </p:blipFill>
        <p:spPr>
          <a:xfrm>
            <a:off x="2555875" y="3627120"/>
            <a:ext cx="3216275" cy="3359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113556"/>
            <a:ext cx="3963299" cy="884705"/>
          </a:xfrm>
        </p:spPr>
        <p:txBody>
          <a:bodyPr>
            <a:noAutofit/>
          </a:bodyPr>
          <a:lstStyle/>
          <a:p>
            <a:r>
              <a:rPr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5907405" y="3111500"/>
            <a:ext cx="2921635"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3159911"/>
            <a:ext cx="891000" cy="891000"/>
          </a:xfrm>
          <a:prstGeom prst="rect">
            <a:avLst/>
          </a:prstGeom>
        </p:spPr>
      </p:pic>
      <p:sp>
        <p:nvSpPr>
          <p:cNvPr id="2" name="文本框 1"/>
          <p:cNvSpPr txBox="1"/>
          <p:nvPr>
            <p:custDataLst>
              <p:tags r:id="rId4"/>
            </p:custDataLst>
          </p:nvPr>
        </p:nvSpPr>
        <p:spPr>
          <a:xfrm>
            <a:off x="5940425" y="3373755"/>
            <a:ext cx="1004570"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05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3200393"/>
            <a:ext cx="830047" cy="810000"/>
          </a:xfrm>
          <a:prstGeom prst="rect">
            <a:avLst/>
          </a:prstGeom>
        </p:spPr>
      </p:pic>
      <p:sp>
        <p:nvSpPr>
          <p:cNvPr id="7" name="文本框 6"/>
          <p:cNvSpPr txBox="1"/>
          <p:nvPr>
            <p:custDataLst>
              <p:tags r:id="rId6"/>
            </p:custDataLst>
          </p:nvPr>
        </p:nvSpPr>
        <p:spPr>
          <a:xfrm>
            <a:off x="1277971" y="321963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224771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7015480" y="4050665"/>
            <a:ext cx="742950" cy="218440"/>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04997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557205" y="1023734"/>
            <a:ext cx="6586815" cy="1404000"/>
          </a:xfrm>
          <a:custGeom>
            <a:avLst/>
            <a:gdLst/>
            <a:ahLst/>
            <a:cxnLst/>
            <a:rect l="l" t="t" r="r" b="b"/>
            <a:pathLst>
              <a:path w="6586815" h="1404000">
                <a:moveTo>
                  <a:pt x="810600" y="0"/>
                </a:moveTo>
                <a:lnTo>
                  <a:pt x="6586815" y="0"/>
                </a:lnTo>
                <a:lnTo>
                  <a:pt x="6586815" y="1404000"/>
                </a:lnTo>
                <a:lnTo>
                  <a:pt x="0" y="1404000"/>
                </a:lnTo>
                <a:close/>
              </a:path>
            </a:pathLst>
          </a:custGeom>
          <a:solidFill>
            <a:srgbClr val="104D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2931790"/>
            <a:ext cx="4284268" cy="1404000"/>
          </a:xfrm>
          <a:custGeom>
            <a:avLst/>
            <a:gdLst/>
            <a:ahLst/>
            <a:cxnLst/>
            <a:rect l="l" t="t" r="r" b="b"/>
            <a:pathLst>
              <a:path w="4284268" h="1404000">
                <a:moveTo>
                  <a:pt x="0" y="0"/>
                </a:moveTo>
                <a:lnTo>
                  <a:pt x="4284268" y="0"/>
                </a:lnTo>
                <a:lnTo>
                  <a:pt x="3473668" y="1404000"/>
                </a:lnTo>
                <a:lnTo>
                  <a:pt x="0" y="140400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0" y="1491630"/>
            <a:ext cx="7959928" cy="2268000"/>
          </a:xfrm>
          <a:custGeom>
            <a:avLst/>
            <a:gdLst/>
            <a:ahLst/>
            <a:cxnLst/>
            <a:rect l="l" t="t" r="r" b="b"/>
            <a:pathLst>
              <a:path w="7959928" h="2268000">
                <a:moveTo>
                  <a:pt x="0" y="0"/>
                </a:moveTo>
                <a:lnTo>
                  <a:pt x="7959928" y="0"/>
                </a:lnTo>
                <a:lnTo>
                  <a:pt x="6650498" y="2268000"/>
                </a:lnTo>
                <a:lnTo>
                  <a:pt x="0" y="2268000"/>
                </a:lnTo>
                <a:close/>
              </a:path>
            </a:pathLst>
          </a:custGeom>
          <a:solidFill>
            <a:srgbClr val="1B9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879489" y="1640726"/>
            <a:ext cx="1672408" cy="1861185"/>
          </a:xfrm>
          <a:prstGeom prst="rect">
            <a:avLst/>
          </a:prstGeom>
          <a:noFill/>
        </p:spPr>
        <p:txBody>
          <a:bodyPr wrap="square" rtlCol="0">
            <a:spAutoFit/>
          </a:bodyPr>
          <a:lstStyle/>
          <a:p>
            <a:pPr algn="ctr"/>
            <a:r>
              <a:rPr lang="en-US" altLang="zh-CN" sz="11500" dirty="0">
                <a:solidFill>
                  <a:schemeClr val="bg1"/>
                </a:solidFill>
                <a:latin typeface="Impact" panose="020B0806030902050204" pitchFamily="34" charset="0"/>
                <a:ea typeface="微软雅黑" panose="020B0503020204020204" pitchFamily="34" charset="-122"/>
              </a:rPr>
              <a:t>01</a:t>
            </a:r>
            <a:endParaRPr lang="en-US" altLang="zh-CN" sz="11500" dirty="0">
              <a:solidFill>
                <a:schemeClr val="bg1"/>
              </a:solidFill>
              <a:latin typeface="Impact" panose="020B0806030902050204" pitchFamily="34" charset="0"/>
              <a:ea typeface="微软雅黑" panose="020B0503020204020204" pitchFamily="34" charset="-122"/>
            </a:endParaRPr>
          </a:p>
        </p:txBody>
      </p:sp>
      <p:sp>
        <p:nvSpPr>
          <p:cNvPr id="12" name="TextBox 11"/>
          <p:cNvSpPr txBox="1"/>
          <p:nvPr/>
        </p:nvSpPr>
        <p:spPr>
          <a:xfrm>
            <a:off x="2884468" y="2249299"/>
            <a:ext cx="3383280" cy="645160"/>
          </a:xfrm>
          <a:prstGeom prst="rect">
            <a:avLst/>
          </a:prstGeom>
          <a:noFill/>
        </p:spPr>
        <p:txBody>
          <a:bodyPr wrap="none" rtlCol="0">
            <a:spAutoFit/>
          </a:bodyPr>
          <a:lstStyle/>
          <a:p>
            <a:pPr marL="0" lvl="1"/>
            <a:r>
              <a:rPr lang="zh-CN" altLang="en-US" sz="3600" b="1" dirty="0">
                <a:solidFill>
                  <a:schemeClr val="bg1"/>
                </a:solidFill>
                <a:ea typeface="微软雅黑" panose="020B0503020204020204" pitchFamily="34" charset="-122"/>
              </a:rPr>
              <a:t>安全检查的类型</a:t>
            </a:r>
            <a:endParaRPr lang="zh-CN" altLang="en-US" sz="3600" b="1" dirty="0">
              <a:solidFill>
                <a:schemeClr val="bg1"/>
              </a:solidFill>
              <a:ea typeface="微软雅黑" panose="020B0503020204020204" pitchFamily="34" charset="-122"/>
            </a:endParaRPr>
          </a:p>
        </p:txBody>
      </p:sp>
      <p:sp>
        <p:nvSpPr>
          <p:cNvPr id="21" name="矩形 20"/>
          <p:cNvSpPr/>
          <p:nvPr/>
        </p:nvSpPr>
        <p:spPr>
          <a:xfrm>
            <a:off x="8251155" y="1356638"/>
            <a:ext cx="447057" cy="738192"/>
          </a:xfrm>
          <a:custGeom>
            <a:avLst/>
            <a:gdLst/>
            <a:ahLst/>
            <a:cxnLst/>
            <a:rect l="l" t="t" r="r" b="b"/>
            <a:pathLst>
              <a:path w="447057" h="738192">
                <a:moveTo>
                  <a:pt x="77961" y="0"/>
                </a:moveTo>
                <a:lnTo>
                  <a:pt x="447057" y="369096"/>
                </a:lnTo>
                <a:lnTo>
                  <a:pt x="77961" y="738192"/>
                </a:lnTo>
                <a:lnTo>
                  <a:pt x="0" y="660231"/>
                </a:lnTo>
                <a:lnTo>
                  <a:pt x="293910" y="366322"/>
                </a:lnTo>
                <a:lnTo>
                  <a:pt x="2775" y="7518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10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000"/>
                                        <p:tgtEl>
                                          <p:spTgt spid="7"/>
                                        </p:tgtEl>
                                      </p:cBhvr>
                                    </p:animEffect>
                                  </p:childTnLst>
                                </p:cTn>
                              </p:par>
                            </p:childTnLst>
                          </p:cTn>
                        </p:par>
                        <p:par>
                          <p:cTn id="11" fill="hold">
                            <p:stCondLst>
                              <p:cond delay="1000"/>
                            </p:stCondLst>
                            <p:childTnLst>
                              <p:par>
                                <p:cTn id="12" presetID="2" presetClass="entr" presetSubtype="8"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1000" fill="hold"/>
                                        <p:tgtEl>
                                          <p:spTgt spid="8"/>
                                        </p:tgtEl>
                                        <p:attrNameLst>
                                          <p:attrName>ppt_x</p:attrName>
                                        </p:attrNameLst>
                                      </p:cBhvr>
                                      <p:tavLst>
                                        <p:tav tm="0">
                                          <p:val>
                                            <p:strVal val="0-#ppt_w/2"/>
                                          </p:val>
                                        </p:tav>
                                        <p:tav tm="100000">
                                          <p:val>
                                            <p:strVal val="#ppt_x"/>
                                          </p:val>
                                        </p:tav>
                                      </p:tavLst>
                                    </p:anim>
                                    <p:anim calcmode="lin" valueType="num">
                                      <p:cBhvr additive="base">
                                        <p:cTn id="15" dur="1000" fill="hold"/>
                                        <p:tgtEl>
                                          <p:spTgt spid="8"/>
                                        </p:tgtEl>
                                        <p:attrNameLst>
                                          <p:attrName>ppt_y</p:attrName>
                                        </p:attrNameLst>
                                      </p:cBhvr>
                                      <p:tavLst>
                                        <p:tav tm="0">
                                          <p:val>
                                            <p:strVal val="#ppt_y"/>
                                          </p:val>
                                        </p:tav>
                                        <p:tav tm="100000">
                                          <p:val>
                                            <p:strVal val="#ppt_y"/>
                                          </p:val>
                                        </p:tav>
                                      </p:tavLst>
                                    </p:anim>
                                  </p:childTnLst>
                                </p:cTn>
                              </p:par>
                            </p:childTnLst>
                          </p:cTn>
                        </p:par>
                        <p:par>
                          <p:cTn id="16" fill="hold">
                            <p:stCondLst>
                              <p:cond delay="2000"/>
                            </p:stCondLst>
                            <p:childTnLst>
                              <p:par>
                                <p:cTn id="17" presetID="2" presetClass="entr" presetSubtype="8"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childTnLst>
                          </p:cTn>
                        </p:par>
                        <p:par>
                          <p:cTn id="21" fill="hold">
                            <p:stCondLst>
                              <p:cond delay="2500"/>
                            </p:stCondLst>
                            <p:childTnLst>
                              <p:par>
                                <p:cTn id="22" presetID="49" presetClass="entr" presetSubtype="0" decel="10000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 calcmode="lin" valueType="num">
                                      <p:cBhvr>
                                        <p:cTn id="26" dur="500" fill="hold"/>
                                        <p:tgtEl>
                                          <p:spTgt spid="11"/>
                                        </p:tgtEl>
                                        <p:attrNameLst>
                                          <p:attrName>style.rotation</p:attrName>
                                        </p:attrNameLst>
                                      </p:cBhvr>
                                      <p:tavLst>
                                        <p:tav tm="0">
                                          <p:val>
                                            <p:fltVal val="360"/>
                                          </p:val>
                                        </p:tav>
                                        <p:tav tm="100000">
                                          <p:val>
                                            <p:fltVal val="0"/>
                                          </p:val>
                                        </p:tav>
                                      </p:tavLst>
                                    </p:anim>
                                    <p:animEffect transition="in" filter="fade">
                                      <p:cBhvr>
                                        <p:cTn id="27" dur="500"/>
                                        <p:tgtEl>
                                          <p:spTgt spid="11"/>
                                        </p:tgtEl>
                                      </p:cBhvr>
                                    </p:animEffect>
                                  </p:childTnLst>
                                </p:cTn>
                              </p:par>
                            </p:childTnLst>
                          </p:cTn>
                        </p:par>
                        <p:par>
                          <p:cTn id="28" fill="hold">
                            <p:stCondLst>
                              <p:cond delay="3000"/>
                            </p:stCondLst>
                            <p:childTnLst>
                              <p:par>
                                <p:cTn id="29" presetID="1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p:tgtEl>
                                          <p:spTgt spid="12"/>
                                        </p:tgtEl>
                                        <p:attrNameLst>
                                          <p:attrName>ppt_x</p:attrName>
                                        </p:attrNameLst>
                                      </p:cBhvr>
                                      <p:tavLst>
                                        <p:tav tm="0">
                                          <p:val>
                                            <p:strVal val="#ppt_x-#ppt_w*1.125000"/>
                                          </p:val>
                                        </p:tav>
                                        <p:tav tm="100000">
                                          <p:val>
                                            <p:strVal val="#ppt_x"/>
                                          </p:val>
                                        </p:tav>
                                      </p:tavLst>
                                    </p:anim>
                                    <p:animEffect transition="in" filter="wipe(right)">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7" grpId="0" bldLvl="0" animBg="1"/>
      <p:bldP spid="8" grpId="0" bldLvl="0" animBg="1"/>
      <p:bldP spid="11" grpId="0"/>
      <p:bldP spid="12" grpId="0"/>
      <p:bldP spid="21"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圆角矩形 33"/>
          <p:cNvSpPr/>
          <p:nvPr/>
        </p:nvSpPr>
        <p:spPr>
          <a:xfrm>
            <a:off x="3399134" y="916189"/>
            <a:ext cx="2285729" cy="4004440"/>
          </a:xfrm>
          <a:prstGeom prst="roundRect">
            <a:avLst>
              <a:gd name="adj" fmla="val 5140"/>
            </a:avLst>
          </a:prstGeom>
          <a:solidFill>
            <a:srgbClr val="1B9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圆角矩形 35"/>
          <p:cNvSpPr/>
          <p:nvPr/>
        </p:nvSpPr>
        <p:spPr>
          <a:xfrm>
            <a:off x="386527" y="916189"/>
            <a:ext cx="2285729" cy="4004440"/>
          </a:xfrm>
          <a:prstGeom prst="roundRect">
            <a:avLst>
              <a:gd name="adj" fmla="val 5140"/>
            </a:avLst>
          </a:prstGeom>
          <a:solidFill>
            <a:srgbClr val="1B9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圆角矩形 36"/>
          <p:cNvSpPr/>
          <p:nvPr/>
        </p:nvSpPr>
        <p:spPr>
          <a:xfrm>
            <a:off x="131484" y="1072048"/>
            <a:ext cx="2757564" cy="410372"/>
          </a:xfrm>
          <a:prstGeom prst="roundRect">
            <a:avLst/>
          </a:prstGeom>
          <a:solidFill>
            <a:srgbClr val="104D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6389959" y="916189"/>
            <a:ext cx="2285729" cy="4004440"/>
          </a:xfrm>
          <a:prstGeom prst="roundRect">
            <a:avLst>
              <a:gd name="adj" fmla="val 5140"/>
            </a:avLst>
          </a:prstGeom>
          <a:solidFill>
            <a:srgbClr val="1B9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6134916" y="1072048"/>
            <a:ext cx="2757564" cy="410372"/>
          </a:xfrm>
          <a:prstGeom prst="roundRect">
            <a:avLst/>
          </a:prstGeom>
          <a:solidFill>
            <a:srgbClr val="104D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79512" y="51470"/>
            <a:ext cx="432000" cy="432000"/>
          </a:xfrm>
          <a:prstGeom prst="rect">
            <a:avLst/>
          </a:prstGeom>
          <a:noFill/>
          <a:ln w="22225">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95536" y="267470"/>
            <a:ext cx="288000" cy="288000"/>
          </a:xfrm>
          <a:prstGeom prst="rect">
            <a:avLst/>
          </a:prstGeom>
          <a:solidFill>
            <a:srgbClr val="1B9DBD"/>
          </a:solidFill>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flipV="1">
            <a:off x="683536" y="483470"/>
            <a:ext cx="8460464" cy="718"/>
          </a:xfrm>
          <a:prstGeom prst="line">
            <a:avLst/>
          </a:prstGeom>
          <a:ln w="22225">
            <a:solidFill>
              <a:srgbClr val="1B9DBD"/>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827584" y="51470"/>
            <a:ext cx="5473204" cy="46037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安全检查的类型</a:t>
            </a:r>
            <a:endParaRPr lang="zh-CN" altLang="en-US" sz="2400" b="1" dirty="0">
              <a:latin typeface="微软雅黑" panose="020B0503020204020204" pitchFamily="34" charset="-122"/>
              <a:ea typeface="微软雅黑" panose="020B0503020204020204" pitchFamily="34" charset="-122"/>
            </a:endParaRPr>
          </a:p>
        </p:txBody>
      </p:sp>
      <p:sp>
        <p:nvSpPr>
          <p:cNvPr id="3" name="文本框 2"/>
          <p:cNvSpPr txBox="1"/>
          <p:nvPr/>
        </p:nvSpPr>
        <p:spPr>
          <a:xfrm>
            <a:off x="598589" y="2224384"/>
            <a:ext cx="1846872" cy="1630045"/>
          </a:xfrm>
          <a:prstGeom prst="rect">
            <a:avLst/>
          </a:prstGeom>
          <a:noFill/>
        </p:spPr>
        <p:txBody>
          <a:bodyPr wrap="square" rtlCol="0">
            <a:spAutoFit/>
          </a:bodyPr>
          <a:lstStyle/>
          <a:p>
            <a:pPr algn="just">
              <a:lnSpc>
                <a:spcPct val="125000"/>
              </a:lnSpc>
            </a:pPr>
            <a:r>
              <a:rPr lang="zh-CN" altLang="en-US" sz="1600" dirty="0">
                <a:solidFill>
                  <a:schemeClr val="bg1"/>
                </a:solidFill>
                <a:latin typeface="微软雅黑" panose="020B0503020204020204" pitchFamily="34" charset="-122"/>
                <a:ea typeface="微软雅黑" panose="020B0503020204020204" pitchFamily="34" charset="-122"/>
              </a:rPr>
              <a:t>一般是通过有计划、有组织、有目的的形式来实现的，检查周期根据实际情况确定。</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593275" y="1092568"/>
            <a:ext cx="1872232" cy="368300"/>
          </a:xfrm>
          <a:prstGeom prst="rect">
            <a:avLst/>
          </a:prstGeom>
          <a:noFill/>
        </p:spPr>
        <p:txBody>
          <a:bodyPr wrap="square" rtlCol="0">
            <a:spAutoFit/>
          </a:bodyPr>
          <a:lstStyle/>
          <a:p>
            <a:pPr lvl="0" algn="ctr"/>
            <a:r>
              <a:rPr lang="zh-CN" altLang="en-US" b="1" dirty="0">
                <a:solidFill>
                  <a:schemeClr val="bg1"/>
                </a:solidFill>
                <a:latin typeface="微软雅黑" panose="020B0503020204020204" pitchFamily="34" charset="-122"/>
                <a:ea typeface="微软雅黑" panose="020B0503020204020204" pitchFamily="34" charset="-122"/>
              </a:rPr>
              <a:t>定期安全检查</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3564186" y="1916607"/>
            <a:ext cx="1972566" cy="2245360"/>
          </a:xfrm>
          <a:prstGeom prst="rect">
            <a:avLst/>
          </a:prstGeom>
          <a:noFill/>
        </p:spPr>
        <p:txBody>
          <a:bodyPr wrap="square" rtlCol="0">
            <a:spAutoFit/>
          </a:bodyPr>
          <a:lstStyle>
            <a:defPPr>
              <a:defRPr lang="zh-CN"/>
            </a:defPPr>
            <a:lvl1pPr algn="just">
              <a:lnSpc>
                <a:spcPct val="125000"/>
              </a:lnSpc>
              <a:defRPr sz="1600">
                <a:solidFill>
                  <a:schemeClr val="bg1"/>
                </a:solidFill>
                <a:latin typeface="微软雅黑" panose="020B0503020204020204" pitchFamily="34" charset="-122"/>
                <a:ea typeface="微软雅黑" panose="020B0503020204020204" pitchFamily="34" charset="-122"/>
              </a:defRPr>
            </a:lvl1pPr>
          </a:lstStyle>
          <a:p>
            <a:r>
              <a:rPr lang="zh-CN" altLang="en-US" dirty="0"/>
              <a:t>是采取个别的、日常巡检方式来实现的，在生产过程中进行经常性的预防检查，能及时发现隐患，及时消除，保证生产正常进行。</a:t>
            </a:r>
            <a:endParaRPr lang="zh-CN" altLang="en-US" dirty="0"/>
          </a:p>
        </p:txBody>
      </p:sp>
      <p:sp>
        <p:nvSpPr>
          <p:cNvPr id="26" name="文本框 25"/>
          <p:cNvSpPr txBox="1"/>
          <p:nvPr/>
        </p:nvSpPr>
        <p:spPr>
          <a:xfrm>
            <a:off x="6577582" y="1081706"/>
            <a:ext cx="1872232" cy="368300"/>
          </a:xfrm>
          <a:prstGeom prst="rect">
            <a:avLst/>
          </a:prstGeom>
          <a:noFill/>
        </p:spPr>
        <p:txBody>
          <a:bodyPr wrap="square" rtlCol="0">
            <a:spAutoFit/>
          </a:bodyPr>
          <a:lstStyle/>
          <a:p>
            <a:pPr lvl="0" algn="ctr"/>
            <a:r>
              <a:rPr lang="zh-CN" altLang="en-US" b="1" dirty="0">
                <a:solidFill>
                  <a:schemeClr val="bg1"/>
                </a:solidFill>
                <a:ea typeface="微软雅黑" panose="020B0503020204020204" pitchFamily="34" charset="-122"/>
              </a:rPr>
              <a:t>专项安全检查</a:t>
            </a:r>
            <a:endParaRPr lang="zh-CN" altLang="en-US" b="1" dirty="0">
              <a:solidFill>
                <a:schemeClr val="bg1"/>
              </a:solidFill>
              <a:ea typeface="微软雅黑" panose="020B0503020204020204" pitchFamily="34" charset="-122"/>
            </a:endParaRPr>
          </a:p>
        </p:txBody>
      </p:sp>
      <p:sp>
        <p:nvSpPr>
          <p:cNvPr id="27" name="文本框 26"/>
          <p:cNvSpPr txBox="1"/>
          <p:nvPr/>
        </p:nvSpPr>
        <p:spPr>
          <a:xfrm>
            <a:off x="6516233" y="1868181"/>
            <a:ext cx="2033180" cy="2553335"/>
          </a:xfrm>
          <a:prstGeom prst="rect">
            <a:avLst/>
          </a:prstGeom>
          <a:noFill/>
        </p:spPr>
        <p:txBody>
          <a:bodyPr wrap="square" rtlCol="0">
            <a:spAutoFit/>
          </a:bodyPr>
          <a:lstStyle>
            <a:defPPr>
              <a:defRPr lang="zh-CN"/>
            </a:defPPr>
            <a:lvl1pPr algn="just">
              <a:lnSpc>
                <a:spcPct val="125000"/>
              </a:lnSpc>
              <a:defRPr sz="1600">
                <a:solidFill>
                  <a:schemeClr val="bg1"/>
                </a:solidFill>
                <a:latin typeface="微软雅黑" panose="020B0503020204020204" pitchFamily="34" charset="-122"/>
                <a:ea typeface="微软雅黑" panose="020B0503020204020204" pitchFamily="34" charset="-122"/>
              </a:defRPr>
            </a:lvl1pPr>
          </a:lstStyle>
          <a:p>
            <a:r>
              <a:rPr lang="zh-CN" altLang="en-US" dirty="0"/>
              <a:t>工艺、电气、仪表、机械设备、安全设施、锅炉、压力容器、压力管道、气瓶、危险化学品、厂内机动车辆、起重设备、防火防爆和防尘防毒等专业检查。</a:t>
            </a:r>
            <a:endParaRPr lang="zh-CN" altLang="en-US" dirty="0"/>
          </a:p>
        </p:txBody>
      </p:sp>
      <p:sp>
        <p:nvSpPr>
          <p:cNvPr id="35" name="圆角矩形 34"/>
          <p:cNvSpPr/>
          <p:nvPr/>
        </p:nvSpPr>
        <p:spPr>
          <a:xfrm>
            <a:off x="3144091" y="1072048"/>
            <a:ext cx="2757564" cy="410372"/>
          </a:xfrm>
          <a:prstGeom prst="roundRect">
            <a:avLst/>
          </a:prstGeom>
          <a:solidFill>
            <a:srgbClr val="104D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3564186" y="1092568"/>
            <a:ext cx="1872232" cy="368300"/>
          </a:xfrm>
          <a:prstGeom prst="rect">
            <a:avLst/>
          </a:prstGeom>
          <a:noFill/>
        </p:spPr>
        <p:txBody>
          <a:bodyPr wrap="square" rtlCol="0">
            <a:spAutoFit/>
          </a:bodyPr>
          <a:lstStyle/>
          <a:p>
            <a:pPr lvl="0" algn="ctr"/>
            <a:r>
              <a:rPr lang="zh-CN" altLang="en-US" b="1" dirty="0">
                <a:solidFill>
                  <a:schemeClr val="bg1"/>
                </a:solidFill>
                <a:ea typeface="微软雅黑" panose="020B0503020204020204" pitchFamily="34" charset="-122"/>
              </a:rPr>
              <a:t>经常性安全检查</a:t>
            </a:r>
            <a:endParaRPr lang="zh-CN" altLang="en-US" b="1" dirty="0">
              <a:solidFill>
                <a:schemeClr val="bg1"/>
              </a:solidFill>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圆角矩形 33"/>
          <p:cNvSpPr/>
          <p:nvPr/>
        </p:nvSpPr>
        <p:spPr>
          <a:xfrm>
            <a:off x="3399134" y="916189"/>
            <a:ext cx="2285729" cy="4004440"/>
          </a:xfrm>
          <a:prstGeom prst="roundRect">
            <a:avLst>
              <a:gd name="adj" fmla="val 5140"/>
            </a:avLst>
          </a:prstGeom>
          <a:solidFill>
            <a:srgbClr val="1B9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圆角矩形 35"/>
          <p:cNvSpPr/>
          <p:nvPr/>
        </p:nvSpPr>
        <p:spPr>
          <a:xfrm>
            <a:off x="386527" y="916189"/>
            <a:ext cx="2285729" cy="4004440"/>
          </a:xfrm>
          <a:prstGeom prst="roundRect">
            <a:avLst>
              <a:gd name="adj" fmla="val 5140"/>
            </a:avLst>
          </a:prstGeom>
          <a:solidFill>
            <a:srgbClr val="1B9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圆角矩形 36"/>
          <p:cNvSpPr/>
          <p:nvPr/>
        </p:nvSpPr>
        <p:spPr>
          <a:xfrm>
            <a:off x="131484" y="1072048"/>
            <a:ext cx="2757564" cy="410372"/>
          </a:xfrm>
          <a:prstGeom prst="roundRect">
            <a:avLst/>
          </a:prstGeom>
          <a:solidFill>
            <a:srgbClr val="104D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6389959" y="916189"/>
            <a:ext cx="2285729" cy="4004440"/>
          </a:xfrm>
          <a:prstGeom prst="roundRect">
            <a:avLst>
              <a:gd name="adj" fmla="val 5140"/>
            </a:avLst>
          </a:prstGeom>
          <a:solidFill>
            <a:srgbClr val="1B9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6134916" y="1072048"/>
            <a:ext cx="2757564" cy="410372"/>
          </a:xfrm>
          <a:prstGeom prst="roundRect">
            <a:avLst/>
          </a:prstGeom>
          <a:solidFill>
            <a:srgbClr val="104D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79512" y="51470"/>
            <a:ext cx="432000" cy="432000"/>
          </a:xfrm>
          <a:prstGeom prst="rect">
            <a:avLst/>
          </a:prstGeom>
          <a:noFill/>
          <a:ln w="22225">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95536" y="267470"/>
            <a:ext cx="288000" cy="288000"/>
          </a:xfrm>
          <a:prstGeom prst="rect">
            <a:avLst/>
          </a:prstGeom>
          <a:solidFill>
            <a:srgbClr val="1B9DBD"/>
          </a:solidFill>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flipV="1">
            <a:off x="683536" y="483470"/>
            <a:ext cx="8460464" cy="718"/>
          </a:xfrm>
          <a:prstGeom prst="line">
            <a:avLst/>
          </a:prstGeom>
          <a:ln w="22225">
            <a:solidFill>
              <a:srgbClr val="1B9DBD"/>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827584" y="51470"/>
            <a:ext cx="5473204" cy="46037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安全检查的类型</a:t>
            </a:r>
            <a:endParaRPr lang="zh-CN" altLang="en-US" sz="2400" b="1" dirty="0">
              <a:latin typeface="微软雅黑" panose="020B0503020204020204" pitchFamily="34" charset="-122"/>
              <a:ea typeface="微软雅黑" panose="020B0503020204020204" pitchFamily="34" charset="-122"/>
            </a:endParaRPr>
          </a:p>
        </p:txBody>
      </p:sp>
      <p:sp>
        <p:nvSpPr>
          <p:cNvPr id="3" name="文本框 2"/>
          <p:cNvSpPr txBox="1"/>
          <p:nvPr/>
        </p:nvSpPr>
        <p:spPr>
          <a:xfrm>
            <a:off x="539536" y="2093000"/>
            <a:ext cx="1930802" cy="1938020"/>
          </a:xfrm>
          <a:prstGeom prst="rect">
            <a:avLst/>
          </a:prstGeom>
          <a:noFill/>
        </p:spPr>
        <p:txBody>
          <a:bodyPr wrap="square" rtlCol="0">
            <a:spAutoFit/>
          </a:bodyPr>
          <a:lstStyle>
            <a:defPPr>
              <a:defRPr lang="zh-CN"/>
            </a:defPPr>
            <a:lvl1pPr algn="just">
              <a:lnSpc>
                <a:spcPct val="125000"/>
              </a:lnSpc>
              <a:defRPr sz="1600">
                <a:solidFill>
                  <a:schemeClr val="bg1"/>
                </a:solidFill>
                <a:latin typeface="微软雅黑" panose="020B0503020204020204" pitchFamily="34" charset="-122"/>
                <a:ea typeface="微软雅黑" panose="020B0503020204020204" pitchFamily="34" charset="-122"/>
              </a:defRPr>
            </a:lvl1pPr>
          </a:lstStyle>
          <a:p>
            <a:r>
              <a:rPr lang="zh-CN" altLang="en-US" dirty="0"/>
              <a:t>是指在装置、机器、设备开工和停工前，检修中，新装置、机器、设备竣工及试运转时进行的安全检查。</a:t>
            </a:r>
            <a:endParaRPr lang="zh-CN" altLang="en-US" dirty="0"/>
          </a:p>
        </p:txBody>
      </p:sp>
      <p:sp>
        <p:nvSpPr>
          <p:cNvPr id="19" name="文本框 18"/>
          <p:cNvSpPr txBox="1"/>
          <p:nvPr/>
        </p:nvSpPr>
        <p:spPr>
          <a:xfrm>
            <a:off x="591742" y="1078190"/>
            <a:ext cx="1872232" cy="368300"/>
          </a:xfrm>
          <a:prstGeom prst="rect">
            <a:avLst/>
          </a:prstGeom>
          <a:noFill/>
        </p:spPr>
        <p:txBody>
          <a:bodyPr wrap="square" rtlCol="0">
            <a:spAutoFit/>
          </a:bodyPr>
          <a:lstStyle/>
          <a:p>
            <a:pPr lvl="0"/>
            <a:r>
              <a:rPr lang="zh-CN" altLang="en-US" b="1" dirty="0">
                <a:solidFill>
                  <a:schemeClr val="bg1"/>
                </a:solidFill>
                <a:latin typeface="微软雅黑" panose="020B0503020204020204" pitchFamily="34" charset="-122"/>
                <a:ea typeface="微软雅黑" panose="020B0503020204020204" pitchFamily="34" charset="-122"/>
              </a:rPr>
              <a:t>不定期安全检查</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3557885" y="2139702"/>
            <a:ext cx="2028230" cy="1630045"/>
          </a:xfrm>
          <a:prstGeom prst="rect">
            <a:avLst/>
          </a:prstGeom>
          <a:noFill/>
        </p:spPr>
        <p:txBody>
          <a:bodyPr wrap="square" rtlCol="0">
            <a:spAutoFit/>
          </a:bodyPr>
          <a:lstStyle>
            <a:defPPr>
              <a:defRPr lang="zh-CN"/>
            </a:defPPr>
            <a:lvl1pPr algn="just">
              <a:lnSpc>
                <a:spcPct val="125000"/>
              </a:lnSpc>
              <a:defRPr sz="1600">
                <a:solidFill>
                  <a:schemeClr val="bg1"/>
                </a:solidFill>
                <a:latin typeface="微软雅黑" panose="020B0503020204020204" pitchFamily="34" charset="-122"/>
                <a:ea typeface="微软雅黑" panose="020B0503020204020204" pitchFamily="34" charset="-122"/>
              </a:defRPr>
            </a:lvl1pPr>
          </a:lstStyle>
          <a:p>
            <a:r>
              <a:rPr lang="zh-CN" altLang="en-US" dirty="0"/>
              <a:t>根据季节气候、特性不同，组织相应安全检查，如春季防风、夏季防暑高温、秋季防雨、冬季防冻等；</a:t>
            </a:r>
            <a:endParaRPr lang="zh-CN" altLang="en-US" dirty="0"/>
          </a:p>
        </p:txBody>
      </p:sp>
      <p:sp>
        <p:nvSpPr>
          <p:cNvPr id="26" name="文本框 25"/>
          <p:cNvSpPr txBox="1"/>
          <p:nvPr/>
        </p:nvSpPr>
        <p:spPr>
          <a:xfrm>
            <a:off x="6430380" y="1091949"/>
            <a:ext cx="2199903" cy="368300"/>
          </a:xfrm>
          <a:prstGeom prst="rect">
            <a:avLst/>
          </a:prstGeom>
          <a:noFill/>
        </p:spPr>
        <p:txBody>
          <a:bodyPr wrap="square" rtlCol="0">
            <a:spAutoFit/>
          </a:bodyPr>
          <a:lstStyle/>
          <a:p>
            <a:pPr lvl="0" algn="ctr"/>
            <a:r>
              <a:rPr lang="zh-CN" altLang="en-US" b="1" dirty="0">
                <a:solidFill>
                  <a:schemeClr val="bg1"/>
                </a:solidFill>
                <a:ea typeface="微软雅黑" panose="020B0503020204020204" pitchFamily="34" charset="-122"/>
              </a:rPr>
              <a:t>节假日的安全检查</a:t>
            </a:r>
            <a:endParaRPr lang="zh-CN" altLang="en-US" b="1" dirty="0">
              <a:solidFill>
                <a:schemeClr val="bg1"/>
              </a:solidFill>
              <a:ea typeface="微软雅黑" panose="020B0503020204020204" pitchFamily="34" charset="-122"/>
            </a:endParaRPr>
          </a:p>
        </p:txBody>
      </p:sp>
      <p:sp>
        <p:nvSpPr>
          <p:cNvPr id="27" name="文本框 26"/>
          <p:cNvSpPr txBox="1"/>
          <p:nvPr/>
        </p:nvSpPr>
        <p:spPr>
          <a:xfrm>
            <a:off x="6476223" y="2146846"/>
            <a:ext cx="2128225" cy="1630045"/>
          </a:xfrm>
          <a:prstGeom prst="rect">
            <a:avLst/>
          </a:prstGeom>
          <a:noFill/>
        </p:spPr>
        <p:txBody>
          <a:bodyPr wrap="square" rtlCol="0">
            <a:spAutoFit/>
          </a:bodyPr>
          <a:lstStyle>
            <a:defPPr>
              <a:defRPr lang="zh-CN"/>
            </a:defPPr>
            <a:lvl1pPr algn="just">
              <a:lnSpc>
                <a:spcPct val="125000"/>
              </a:lnSpc>
              <a:defRPr sz="1600">
                <a:solidFill>
                  <a:schemeClr val="bg1"/>
                </a:solidFill>
                <a:latin typeface="微软雅黑" panose="020B0503020204020204" pitchFamily="34" charset="-122"/>
                <a:ea typeface="微软雅黑" panose="020B0503020204020204" pitchFamily="34" charset="-122"/>
              </a:defRPr>
            </a:lvl1pPr>
          </a:lstStyle>
          <a:p>
            <a:r>
              <a:rPr lang="zh-CN" altLang="en-US" dirty="0"/>
              <a:t>包括节假日前后暂时停产、停工时进行的安全生产综合检查、防火防盗、设备停启前安全状态检查等。</a:t>
            </a:r>
            <a:endParaRPr lang="zh-CN" altLang="en-US" dirty="0"/>
          </a:p>
        </p:txBody>
      </p:sp>
      <p:sp>
        <p:nvSpPr>
          <p:cNvPr id="35" name="圆角矩形 34"/>
          <p:cNvSpPr/>
          <p:nvPr/>
        </p:nvSpPr>
        <p:spPr>
          <a:xfrm>
            <a:off x="3144091" y="1072048"/>
            <a:ext cx="2757564" cy="410372"/>
          </a:xfrm>
          <a:prstGeom prst="roundRect">
            <a:avLst/>
          </a:prstGeom>
          <a:solidFill>
            <a:srgbClr val="104D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3605882" y="1098284"/>
            <a:ext cx="1872232" cy="368300"/>
          </a:xfrm>
          <a:prstGeom prst="rect">
            <a:avLst/>
          </a:prstGeom>
          <a:noFill/>
        </p:spPr>
        <p:txBody>
          <a:bodyPr wrap="square" rtlCol="0">
            <a:spAutoFit/>
          </a:bodyPr>
          <a:lstStyle/>
          <a:p>
            <a:pPr lvl="0" algn="ctr"/>
            <a:r>
              <a:rPr lang="zh-CN" altLang="en-US" b="1" dirty="0">
                <a:solidFill>
                  <a:schemeClr val="bg1"/>
                </a:solidFill>
                <a:ea typeface="微软雅黑" panose="020B0503020204020204" pitchFamily="34" charset="-122"/>
              </a:rPr>
              <a:t>季节性安全检查</a:t>
            </a:r>
            <a:endParaRPr lang="zh-CN" altLang="en-US" dirty="0">
              <a:solidFill>
                <a:schemeClr val="bg1"/>
              </a:solidFill>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557205" y="1023734"/>
            <a:ext cx="6586815" cy="1404000"/>
          </a:xfrm>
          <a:custGeom>
            <a:avLst/>
            <a:gdLst/>
            <a:ahLst/>
            <a:cxnLst/>
            <a:rect l="l" t="t" r="r" b="b"/>
            <a:pathLst>
              <a:path w="6586815" h="1404000">
                <a:moveTo>
                  <a:pt x="810600" y="0"/>
                </a:moveTo>
                <a:lnTo>
                  <a:pt x="6586815" y="0"/>
                </a:lnTo>
                <a:lnTo>
                  <a:pt x="6586815" y="1404000"/>
                </a:lnTo>
                <a:lnTo>
                  <a:pt x="0" y="1404000"/>
                </a:lnTo>
                <a:close/>
              </a:path>
            </a:pathLst>
          </a:custGeom>
          <a:solidFill>
            <a:srgbClr val="104D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2931790"/>
            <a:ext cx="4284268" cy="1404000"/>
          </a:xfrm>
          <a:custGeom>
            <a:avLst/>
            <a:gdLst/>
            <a:ahLst/>
            <a:cxnLst/>
            <a:rect l="l" t="t" r="r" b="b"/>
            <a:pathLst>
              <a:path w="4284268" h="1404000">
                <a:moveTo>
                  <a:pt x="0" y="0"/>
                </a:moveTo>
                <a:lnTo>
                  <a:pt x="4284268" y="0"/>
                </a:lnTo>
                <a:lnTo>
                  <a:pt x="3473668" y="1404000"/>
                </a:lnTo>
                <a:lnTo>
                  <a:pt x="0" y="140400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0" y="1491630"/>
            <a:ext cx="7959928" cy="2268000"/>
          </a:xfrm>
          <a:custGeom>
            <a:avLst/>
            <a:gdLst/>
            <a:ahLst/>
            <a:cxnLst/>
            <a:rect l="l" t="t" r="r" b="b"/>
            <a:pathLst>
              <a:path w="7959928" h="2268000">
                <a:moveTo>
                  <a:pt x="0" y="0"/>
                </a:moveTo>
                <a:lnTo>
                  <a:pt x="7959928" y="0"/>
                </a:lnTo>
                <a:lnTo>
                  <a:pt x="6650498" y="2268000"/>
                </a:lnTo>
                <a:lnTo>
                  <a:pt x="0" y="2268000"/>
                </a:lnTo>
                <a:close/>
              </a:path>
            </a:pathLst>
          </a:custGeom>
          <a:solidFill>
            <a:srgbClr val="1B9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850567" y="1621118"/>
            <a:ext cx="2004979" cy="1861185"/>
          </a:xfrm>
          <a:prstGeom prst="rect">
            <a:avLst/>
          </a:prstGeom>
          <a:noFill/>
        </p:spPr>
        <p:txBody>
          <a:bodyPr wrap="square" rtlCol="0">
            <a:spAutoFit/>
          </a:bodyPr>
          <a:lstStyle/>
          <a:p>
            <a:pPr algn="ctr"/>
            <a:r>
              <a:rPr lang="en-US" altLang="zh-CN" sz="11500" dirty="0">
                <a:solidFill>
                  <a:schemeClr val="bg1"/>
                </a:solidFill>
                <a:latin typeface="Impact" panose="020B0806030902050204" pitchFamily="34" charset="0"/>
                <a:ea typeface="微软雅黑" panose="020B0503020204020204" pitchFamily="34" charset="-122"/>
              </a:rPr>
              <a:t>02</a:t>
            </a:r>
            <a:endParaRPr lang="en-US" altLang="zh-CN" sz="11500" dirty="0">
              <a:solidFill>
                <a:schemeClr val="bg1"/>
              </a:solidFill>
              <a:latin typeface="Impact" panose="020B0806030902050204" pitchFamily="34" charset="0"/>
              <a:ea typeface="微软雅黑" panose="020B0503020204020204" pitchFamily="34" charset="-122"/>
            </a:endParaRPr>
          </a:p>
        </p:txBody>
      </p:sp>
      <p:sp>
        <p:nvSpPr>
          <p:cNvPr id="12" name="TextBox 11"/>
          <p:cNvSpPr txBox="1"/>
          <p:nvPr/>
        </p:nvSpPr>
        <p:spPr>
          <a:xfrm>
            <a:off x="2884468" y="2249299"/>
            <a:ext cx="3383280" cy="645160"/>
          </a:xfrm>
          <a:prstGeom prst="rect">
            <a:avLst/>
          </a:prstGeom>
          <a:noFill/>
        </p:spPr>
        <p:txBody>
          <a:bodyPr wrap="none" rtlCol="0">
            <a:spAutoFit/>
          </a:bodyPr>
          <a:lstStyle/>
          <a:p>
            <a:pPr marL="0" lvl="1"/>
            <a:r>
              <a:rPr lang="zh-CN" altLang="en-US" sz="3600" b="1" dirty="0">
                <a:solidFill>
                  <a:schemeClr val="bg1"/>
                </a:solidFill>
                <a:ea typeface="微软雅黑" panose="020B0503020204020204" pitchFamily="34" charset="-122"/>
              </a:rPr>
              <a:t>安全检查的内容</a:t>
            </a:r>
            <a:endParaRPr lang="zh-CN" altLang="en-US" sz="3600" b="1" dirty="0">
              <a:solidFill>
                <a:schemeClr val="bg1"/>
              </a:solidFill>
              <a:ea typeface="微软雅黑" panose="020B0503020204020204" pitchFamily="34" charset="-122"/>
            </a:endParaRPr>
          </a:p>
        </p:txBody>
      </p:sp>
      <p:sp>
        <p:nvSpPr>
          <p:cNvPr id="21" name="矩形 20"/>
          <p:cNvSpPr/>
          <p:nvPr/>
        </p:nvSpPr>
        <p:spPr>
          <a:xfrm>
            <a:off x="8251155" y="1356638"/>
            <a:ext cx="447057" cy="738192"/>
          </a:xfrm>
          <a:custGeom>
            <a:avLst/>
            <a:gdLst/>
            <a:ahLst/>
            <a:cxnLst/>
            <a:rect l="l" t="t" r="r" b="b"/>
            <a:pathLst>
              <a:path w="447057" h="738192">
                <a:moveTo>
                  <a:pt x="77961" y="0"/>
                </a:moveTo>
                <a:lnTo>
                  <a:pt x="447057" y="369096"/>
                </a:lnTo>
                <a:lnTo>
                  <a:pt x="77961" y="738192"/>
                </a:lnTo>
                <a:lnTo>
                  <a:pt x="0" y="660231"/>
                </a:lnTo>
                <a:lnTo>
                  <a:pt x="293910" y="366322"/>
                </a:lnTo>
                <a:lnTo>
                  <a:pt x="2775" y="7518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10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000"/>
                                        <p:tgtEl>
                                          <p:spTgt spid="7"/>
                                        </p:tgtEl>
                                      </p:cBhvr>
                                    </p:animEffect>
                                  </p:childTnLst>
                                </p:cTn>
                              </p:par>
                            </p:childTnLst>
                          </p:cTn>
                        </p:par>
                        <p:par>
                          <p:cTn id="11" fill="hold">
                            <p:stCondLst>
                              <p:cond delay="1000"/>
                            </p:stCondLst>
                            <p:childTnLst>
                              <p:par>
                                <p:cTn id="12" presetID="2" presetClass="entr" presetSubtype="8"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1000" fill="hold"/>
                                        <p:tgtEl>
                                          <p:spTgt spid="8"/>
                                        </p:tgtEl>
                                        <p:attrNameLst>
                                          <p:attrName>ppt_x</p:attrName>
                                        </p:attrNameLst>
                                      </p:cBhvr>
                                      <p:tavLst>
                                        <p:tav tm="0">
                                          <p:val>
                                            <p:strVal val="0-#ppt_w/2"/>
                                          </p:val>
                                        </p:tav>
                                        <p:tav tm="100000">
                                          <p:val>
                                            <p:strVal val="#ppt_x"/>
                                          </p:val>
                                        </p:tav>
                                      </p:tavLst>
                                    </p:anim>
                                    <p:anim calcmode="lin" valueType="num">
                                      <p:cBhvr additive="base">
                                        <p:cTn id="15" dur="1000" fill="hold"/>
                                        <p:tgtEl>
                                          <p:spTgt spid="8"/>
                                        </p:tgtEl>
                                        <p:attrNameLst>
                                          <p:attrName>ppt_y</p:attrName>
                                        </p:attrNameLst>
                                      </p:cBhvr>
                                      <p:tavLst>
                                        <p:tav tm="0">
                                          <p:val>
                                            <p:strVal val="#ppt_y"/>
                                          </p:val>
                                        </p:tav>
                                        <p:tav tm="100000">
                                          <p:val>
                                            <p:strVal val="#ppt_y"/>
                                          </p:val>
                                        </p:tav>
                                      </p:tavLst>
                                    </p:anim>
                                  </p:childTnLst>
                                </p:cTn>
                              </p:par>
                            </p:childTnLst>
                          </p:cTn>
                        </p:par>
                        <p:par>
                          <p:cTn id="16" fill="hold">
                            <p:stCondLst>
                              <p:cond delay="2000"/>
                            </p:stCondLst>
                            <p:childTnLst>
                              <p:par>
                                <p:cTn id="17" presetID="2" presetClass="entr" presetSubtype="8"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childTnLst>
                          </p:cTn>
                        </p:par>
                        <p:par>
                          <p:cTn id="21" fill="hold">
                            <p:stCondLst>
                              <p:cond delay="2500"/>
                            </p:stCondLst>
                            <p:childTnLst>
                              <p:par>
                                <p:cTn id="22" presetID="49" presetClass="entr" presetSubtype="0" decel="10000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 calcmode="lin" valueType="num">
                                      <p:cBhvr>
                                        <p:cTn id="26" dur="500" fill="hold"/>
                                        <p:tgtEl>
                                          <p:spTgt spid="11"/>
                                        </p:tgtEl>
                                        <p:attrNameLst>
                                          <p:attrName>style.rotation</p:attrName>
                                        </p:attrNameLst>
                                      </p:cBhvr>
                                      <p:tavLst>
                                        <p:tav tm="0">
                                          <p:val>
                                            <p:fltVal val="360"/>
                                          </p:val>
                                        </p:tav>
                                        <p:tav tm="100000">
                                          <p:val>
                                            <p:fltVal val="0"/>
                                          </p:val>
                                        </p:tav>
                                      </p:tavLst>
                                    </p:anim>
                                    <p:animEffect transition="in" filter="fade">
                                      <p:cBhvr>
                                        <p:cTn id="27" dur="500"/>
                                        <p:tgtEl>
                                          <p:spTgt spid="11"/>
                                        </p:tgtEl>
                                      </p:cBhvr>
                                    </p:animEffect>
                                  </p:childTnLst>
                                </p:cTn>
                              </p:par>
                            </p:childTnLst>
                          </p:cTn>
                        </p:par>
                        <p:par>
                          <p:cTn id="28" fill="hold">
                            <p:stCondLst>
                              <p:cond delay="3000"/>
                            </p:stCondLst>
                            <p:childTnLst>
                              <p:par>
                                <p:cTn id="29" presetID="1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p:tgtEl>
                                          <p:spTgt spid="12"/>
                                        </p:tgtEl>
                                        <p:attrNameLst>
                                          <p:attrName>ppt_x</p:attrName>
                                        </p:attrNameLst>
                                      </p:cBhvr>
                                      <p:tavLst>
                                        <p:tav tm="0">
                                          <p:val>
                                            <p:strVal val="#ppt_x-#ppt_w*1.125000"/>
                                          </p:val>
                                        </p:tav>
                                        <p:tav tm="100000">
                                          <p:val>
                                            <p:strVal val="#ppt_x"/>
                                          </p:val>
                                        </p:tav>
                                      </p:tavLst>
                                    </p:anim>
                                    <p:animEffect transition="in" filter="wipe(right)">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7" grpId="0" bldLvl="0" animBg="1"/>
      <p:bldP spid="8" grpId="0" bldLvl="0" animBg="1"/>
      <p:bldP spid="11" grpId="0"/>
      <p:bldP spid="12" grpId="0"/>
      <p:bldP spid="21"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51470"/>
            <a:ext cx="432000" cy="432000"/>
          </a:xfrm>
          <a:prstGeom prst="rect">
            <a:avLst/>
          </a:prstGeom>
          <a:noFill/>
          <a:ln w="22225">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95536" y="267470"/>
            <a:ext cx="288000" cy="288000"/>
          </a:xfrm>
          <a:prstGeom prst="rect">
            <a:avLst/>
          </a:prstGeom>
          <a:solidFill>
            <a:srgbClr val="1B9DBD"/>
          </a:solidFill>
          <a:ln>
            <a:solidFill>
              <a:srgbClr val="1B9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flipV="1">
            <a:off x="683536" y="483470"/>
            <a:ext cx="8460464" cy="718"/>
          </a:xfrm>
          <a:prstGeom prst="line">
            <a:avLst/>
          </a:prstGeom>
          <a:ln w="22225">
            <a:solidFill>
              <a:srgbClr val="1B9DBD"/>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827584" y="51470"/>
            <a:ext cx="5473204" cy="46037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安全检查的内容</a:t>
            </a:r>
            <a:endParaRPr lang="zh-CN" altLang="en-US" sz="2400" b="1" dirty="0">
              <a:latin typeface="微软雅黑" panose="020B0503020204020204" pitchFamily="34" charset="-122"/>
              <a:ea typeface="微软雅黑" panose="020B0503020204020204" pitchFamily="34" charset="-122"/>
            </a:endParaRPr>
          </a:p>
        </p:txBody>
      </p:sp>
      <p:sp>
        <p:nvSpPr>
          <p:cNvPr id="4" name="圆角矩形 3"/>
          <p:cNvSpPr/>
          <p:nvPr/>
        </p:nvSpPr>
        <p:spPr>
          <a:xfrm>
            <a:off x="827584" y="1131590"/>
            <a:ext cx="2520280" cy="3312368"/>
          </a:xfrm>
          <a:prstGeom prst="roundRect">
            <a:avLst>
              <a:gd name="adj" fmla="val 3013"/>
            </a:avLst>
          </a:prstGeom>
          <a:solidFill>
            <a:srgbClr val="1B9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3602063" y="1287363"/>
            <a:ext cx="4841006" cy="2999740"/>
          </a:xfrm>
          <a:prstGeom prst="rect">
            <a:avLst/>
          </a:prstGeom>
          <a:noFill/>
        </p:spPr>
        <p:txBody>
          <a:bodyPr wrap="square" rtlCol="0">
            <a:spAutoFit/>
          </a:bodyPr>
          <a:lstStyle/>
          <a:p>
            <a:pPr algn="just">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在生产中人常受到心理因素和生理因素等影响，尤其是从事单调、重复的作业一段时间后便会麻痹、疏忽、侥幸。安全检查就是要通过检查、监督、调查及早发现人的不安全行为，并通过提醒、批评、警告，直至罚款、处分等手段，消除不安全行为，提高工艺操作的准确性，提高设备的可靠度。</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1"/>
          <a:stretch>
            <a:fillRect/>
          </a:stretch>
        </p:blipFill>
        <p:spPr>
          <a:xfrm>
            <a:off x="1081783" y="1579885"/>
            <a:ext cx="2011882" cy="1999978"/>
          </a:xfrm>
          <a:prstGeom prst="roundRect">
            <a:avLst>
              <a:gd name="adj" fmla="val 4284"/>
            </a:avLst>
          </a:prstGeom>
          <a:noFill/>
          <a:ln w="15875">
            <a:solidFill>
              <a:schemeClr val="bg1"/>
            </a:solidFill>
          </a:ln>
        </p:spPr>
      </p:pic>
      <p:sp>
        <p:nvSpPr>
          <p:cNvPr id="23" name="文本框 22"/>
          <p:cNvSpPr txBox="1"/>
          <p:nvPr/>
        </p:nvSpPr>
        <p:spPr>
          <a:xfrm>
            <a:off x="1401892" y="3808425"/>
            <a:ext cx="1298315" cy="437515"/>
          </a:xfrm>
          <a:prstGeom prst="rect">
            <a:avLst/>
          </a:prstGeom>
          <a:noFill/>
        </p:spPr>
        <p:txBody>
          <a:bodyPr wrap="square" rtlCol="0">
            <a:spAutoFit/>
          </a:bodyPr>
          <a:lstStyle/>
          <a:p>
            <a:pPr algn="ctr">
              <a:lnSpc>
                <a:spcPct val="125000"/>
              </a:lnSpc>
            </a:pPr>
            <a:r>
              <a:rPr lang="zh-CN" altLang="en-US" b="1" dirty="0">
                <a:solidFill>
                  <a:schemeClr val="bg1"/>
                </a:solidFill>
                <a:latin typeface="微软雅黑" panose="020B0503020204020204" pitchFamily="34" charset="-122"/>
                <a:ea typeface="微软雅黑" panose="020B0503020204020204" pitchFamily="34" charset="-122"/>
              </a:rPr>
              <a:t>查思想</a:t>
            </a:r>
            <a:endParaRPr lang="zh-CN" altLang="en-US"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6000">
        <p:blinds dir="vert"/>
      </p:transition>
    </mc:Choice>
    <mc:Fallback>
      <p:transition spd="slow" advTm="6000">
        <p:blinds dir="vert"/>
      </p:transition>
    </mc:Fallback>
  </mc:AlternateContent>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73.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74.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75.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76.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7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8.xml><?xml version="1.0" encoding="utf-8"?>
<p:tagLst xmlns:p="http://schemas.openxmlformats.org/presentationml/2006/main">
  <p:tag name="KSO_WM_SPECIAL_SOURCE" val="bdnull"/>
</p:tagLst>
</file>

<file path=ppt/tags/tag79.xml><?xml version="1.0" encoding="utf-8"?>
<p:tagLst xmlns:p="http://schemas.openxmlformats.org/presentationml/2006/main">
  <p:tag name="MH" val="20160407123149"/>
  <p:tag name="MH_LIBRARY" val="GRAPHIC"/>
  <p:tag name="MH_TYPE" val="Other"/>
  <p:tag name="MH_ORDER" val="2"/>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0.xml><?xml version="1.0" encoding="utf-8"?>
<p:tagLst xmlns:p="http://schemas.openxmlformats.org/presentationml/2006/main">
  <p:tag name="MH" val="20160407123149"/>
  <p:tag name="MH_LIBRARY" val="GRAPHIC"/>
  <p:tag name="MH_TYPE" val="Other"/>
  <p:tag name="MH_ORDER" val="1"/>
</p:tagLst>
</file>

<file path=ppt/tags/tag81.xml><?xml version="1.0" encoding="utf-8"?>
<p:tagLst xmlns:p="http://schemas.openxmlformats.org/presentationml/2006/main">
  <p:tag name="MH" val="20160407123149"/>
  <p:tag name="MH_LIBRARY" val="GRAPHIC"/>
  <p:tag name="MH_TYPE" val="Other"/>
  <p:tag name="MH_ORDER" val="3"/>
</p:tagLst>
</file>

<file path=ppt/tags/tag82.xml><?xml version="1.0" encoding="utf-8"?>
<p:tagLst xmlns:p="http://schemas.openxmlformats.org/presentationml/2006/main">
  <p:tag name="MH" val="20160407123149"/>
  <p:tag name="MH_LIBRARY" val="GRAPHIC"/>
  <p:tag name="MH_TYPE" val="Other"/>
  <p:tag name="MH_ORDER" val="4"/>
</p:tagLst>
</file>

<file path=ppt/tags/tag83.xml><?xml version="1.0" encoding="utf-8"?>
<p:tagLst xmlns:p="http://schemas.openxmlformats.org/presentationml/2006/main">
  <p:tag name="MH" val="20160407123149"/>
  <p:tag name="MH_LIBRARY" val="GRAPHIC"/>
  <p:tag name="MH_TYPE" val="Other"/>
  <p:tag name="MH_ORDER" val="5"/>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8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8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89.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0.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91.xml><?xml version="1.0" encoding="utf-8"?>
<p:tagLst xmlns:p="http://schemas.openxmlformats.org/presentationml/2006/main">
  <p:tag name="KSO_WPP_MARK_KEY" val="54ef3cbc-3c1d-4fc2-9920-2d32a8d24c33"/>
  <p:tag name="COMMONDATA" val="eyJoZGlkIjoiMGNjNDIyYzlmZDhiMzQyMTEyY2ZkZmVmOWUzN2E5NmMifQ=="/>
  <p:tag name="commondata" val="eyJoZGlkIjoiZTVlNmE2ZmI1ZjYwNzY0MzcxMzc3ZmQ0YThkN2JhMWYifQ=="/>
</p:tagLst>
</file>

<file path=ppt/theme/theme1.xml><?xml version="1.0" encoding="utf-8"?>
<a:theme xmlns:a="http://schemas.openxmlformats.org/drawingml/2006/main" name="bofety">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免费资料关注公众号: 安全生产管理">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5159</Words>
  <Application>WPS 演示</Application>
  <PresentationFormat>全屏显示(16:9)</PresentationFormat>
  <Paragraphs>487</Paragraphs>
  <Slides>41</Slides>
  <Notes>39</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41</vt:i4>
      </vt:variant>
    </vt:vector>
  </HeadingPairs>
  <TitlesOfParts>
    <vt:vector size="56" baseType="lpstr">
      <vt:lpstr>Arial</vt:lpstr>
      <vt:lpstr>宋体</vt:lpstr>
      <vt:lpstr>Wingdings</vt:lpstr>
      <vt:lpstr>微软雅黑</vt:lpstr>
      <vt:lpstr>Wingdings</vt:lpstr>
      <vt:lpstr>Calibri</vt:lpstr>
      <vt:lpstr>Impact</vt:lpstr>
      <vt:lpstr>等线</vt:lpstr>
      <vt:lpstr>Arial Unicode MS</vt:lpstr>
      <vt:lpstr>等线 Light</vt:lpstr>
      <vt:lpstr>楷体</vt:lpstr>
      <vt:lpstr>汉仪旗黑-85S</vt:lpstr>
      <vt:lpstr>黑体</vt:lpstr>
      <vt:lpstr>bofety</vt:lpstr>
      <vt:lpstr>免费资料关注公众号: 安全生产管理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微信公众号:安全生产管理</dc:title>
  <dc:creator>微信公众号:安全生产管理</dc:creator>
  <cp:keywords>微信公众号:安全生产管理</cp:keywords>
  <dc:description>海量安全资料加入知识星球:安全精品资料库</dc:description>
  <dc:subject>海量安全资料加入知识星球:安全精品资料库</dc:subject>
  <cp:category>免费资料关注公众号:安全生产管理</cp:category>
  <cp:lastModifiedBy>little fairy</cp:lastModifiedBy>
  <cp:revision>12</cp:revision>
  <dcterms:created xsi:type="dcterms:W3CDTF">2018-09-30T15:57:00Z</dcterms:created>
  <dcterms:modified xsi:type="dcterms:W3CDTF">2024-05-13T05:26:21Z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2052-12.1.0.16910</vt:lpwstr>
  </property>
  <property fmtid="{D5CDD505-2E9C-101B-9397-08002B2CF9AE}" pid="3" name="ICV">
    <vt:lpwstr>93C329E668284D59A115E0F1539A9C9D_13</vt:lpwstr>
  </property>
</Properties>
</file>